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952" r:id="rId2"/>
    <p:sldId id="959" r:id="rId3"/>
    <p:sldId id="960" r:id="rId4"/>
    <p:sldId id="961" r:id="rId5"/>
    <p:sldId id="962" r:id="rId6"/>
    <p:sldId id="963" r:id="rId7"/>
    <p:sldId id="956" r:id="rId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959"/>
            <p14:sldId id="960"/>
            <p14:sldId id="961"/>
            <p14:sldId id="962"/>
            <p14:sldId id="963"/>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BE8"/>
    <a:srgbClr val="FEF5E6"/>
    <a:srgbClr val="FDEDD3"/>
    <a:srgbClr val="1D5E75"/>
    <a:srgbClr val="255997"/>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3915" autoAdjust="0"/>
  </p:normalViewPr>
  <p:slideViewPr>
    <p:cSldViewPr>
      <p:cViewPr>
        <p:scale>
          <a:sx n="100" d="100"/>
          <a:sy n="100" d="100"/>
        </p:scale>
        <p:origin x="-420"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07/08/2023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07/08/2023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07/08/2023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07/08/2023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07/08/2023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57451"/>
            <a:ext cx="6248400" cy="9715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2879" b="21836"/>
          <a:stretch/>
        </p:blipFill>
        <p:spPr bwMode="auto">
          <a:xfrm>
            <a:off x="5408612" y="2527205"/>
            <a:ext cx="6095999" cy="82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3812" y="1785172"/>
            <a:ext cx="6705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0612" y="3581400"/>
            <a:ext cx="4692318" cy="240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0812" y="2362200"/>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86" y="183411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8839" y="2286000"/>
            <a:ext cx="7458486" cy="1477305"/>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a:latin typeface="Arial" pitchFamily="34" charset="0"/>
                <a:cs typeface="Arial" pitchFamily="34" charset="0"/>
              </a:rPr>
              <a:t>Bản vẽ trong Hình 3.47 thể hiện duy nhất vật thể cần được biểu diễn, tuy nhiên các kích thước của vật thể không được xác định đầy đủ từ bản vẽ. Kích thước bị thiếu là:</a:t>
            </a:r>
            <a:endParaRPr lang="en-US" sz="2200" b="1">
              <a:latin typeface="Arial" pitchFamily="34" charset="0"/>
              <a:cs typeface="Arial" pitchFamily="34" charset="0"/>
            </a:endParaRPr>
          </a:p>
        </p:txBody>
      </p:sp>
      <p:sp>
        <p:nvSpPr>
          <p:cNvPr id="8" name="Rounded Rectangle 7"/>
          <p:cNvSpPr/>
          <p:nvPr/>
        </p:nvSpPr>
        <p:spPr>
          <a:xfrm>
            <a:off x="1979612" y="114301"/>
            <a:ext cx="10058400"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084388" y="180975"/>
            <a:ext cx="97535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Quan sát một phần bản vẽ được thể hiện trong Hình 3.47 và giải thích vì sao bản vẽ đó không đáp ứng nguyên tắc đầy đủ trong vẽ kĩ thuật</a:t>
            </a:r>
            <a:r>
              <a:rPr lang="vi-VN" b="1">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48839" y="525959"/>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387" y="1819852"/>
            <a:ext cx="3629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428162" y="4114800"/>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a:t>
            </a:r>
            <a:r>
              <a:rPr lang="en-US" sz="1800" b="1" smtClean="0">
                <a:solidFill>
                  <a:schemeClr val="accent2">
                    <a:lumMod val="75000"/>
                  </a:schemeClr>
                </a:solidFill>
                <a:latin typeface="Arial" pitchFamily="34" charset="0"/>
                <a:cs typeface="Arial" pitchFamily="34" charset="0"/>
              </a:rPr>
              <a:t>3.47</a:t>
            </a:r>
            <a:endParaRPr lang="vi-VN" sz="18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2" y="12953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9766" y="1866900"/>
            <a:ext cx="5646046" cy="738642"/>
          </a:xfrm>
          <a:prstGeom prst="rect">
            <a:avLst/>
          </a:prstGeom>
          <a:noFill/>
        </p:spPr>
        <p:txBody>
          <a:bodyPr wrap="square" lIns="121899" tIns="60949" rIns="121899" bIns="60949" rtlCol="0">
            <a:spAutoFit/>
          </a:bodyPr>
          <a:lstStyle/>
          <a:p>
            <a:pPr marL="342900" indent="-342900">
              <a:buFont typeface="Arial" pitchFamily="34" charset="0"/>
              <a:buChar char="•"/>
            </a:pPr>
            <a:r>
              <a:rPr lang="vi-VN" sz="2000" b="1">
                <a:latin typeface="Arial" pitchFamily="34" charset="0"/>
                <a:cs typeface="Arial" pitchFamily="34" charset="0"/>
              </a:rPr>
              <a:t>Bản vẽ kĩ thuật trong Hình 3.48 cho ta các nội dung sau:</a:t>
            </a:r>
            <a:endParaRPr lang="en-US" sz="2000" b="1">
              <a:latin typeface="Arial" pitchFamily="34" charset="0"/>
              <a:cs typeface="Arial" pitchFamily="34" charset="0"/>
            </a:endParaRPr>
          </a:p>
        </p:txBody>
      </p:sp>
      <p:sp>
        <p:nvSpPr>
          <p:cNvPr id="8" name="Rounded Rectangle 7"/>
          <p:cNvSpPr/>
          <p:nvPr/>
        </p:nvSpPr>
        <p:spPr>
          <a:xfrm>
            <a:off x="1979612" y="190501"/>
            <a:ext cx="10058400" cy="9524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084388" y="391202"/>
            <a:ext cx="9753599"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Đọc bản vẽ kĩ thuật trong Hình 3.48.</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48839" y="525959"/>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8685212" y="5216236"/>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a:t>
            </a:r>
            <a:r>
              <a:rPr lang="en-US" sz="1800" b="1" smtClean="0">
                <a:solidFill>
                  <a:schemeClr val="accent2">
                    <a:lumMod val="75000"/>
                  </a:schemeClr>
                </a:solidFill>
                <a:latin typeface="Arial" pitchFamily="34" charset="0"/>
                <a:cs typeface="Arial" pitchFamily="34" charset="0"/>
              </a:rPr>
              <a:t>3.48</a:t>
            </a:r>
            <a:endParaRPr lang="vi-VN" sz="1800" b="1">
              <a:solidFill>
                <a:schemeClr val="accent2">
                  <a:lumMod val="75000"/>
                </a:schemeClr>
              </a:solidFill>
              <a:latin typeface="Arial" pitchFamily="34" charset="0"/>
              <a:cs typeface="Arial"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081" y="1295400"/>
            <a:ext cx="5781076" cy="387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19765" y="2605542"/>
            <a:ext cx="5891315" cy="1046418"/>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 </a:t>
            </a:r>
            <a:r>
              <a:rPr lang="vi-VN" sz="2000" b="1" smtClean="0">
                <a:solidFill>
                  <a:schemeClr val="accent2">
                    <a:lumMod val="75000"/>
                  </a:schemeClr>
                </a:solidFill>
                <a:latin typeface="Arial" pitchFamily="34" charset="0"/>
                <a:cs typeface="Arial" pitchFamily="34" charset="0"/>
              </a:rPr>
              <a:t>Khung </a:t>
            </a:r>
            <a:r>
              <a:rPr lang="vi-VN" sz="2000" b="1">
                <a:solidFill>
                  <a:schemeClr val="accent2">
                    <a:lumMod val="75000"/>
                  </a:schemeClr>
                </a:solidFill>
                <a:latin typeface="Arial" pitchFamily="34" charset="0"/>
                <a:cs typeface="Arial" pitchFamily="34" charset="0"/>
              </a:rPr>
              <a:t>tên</a:t>
            </a:r>
            <a:r>
              <a:rPr lang="vi-VN" sz="2000" b="1">
                <a:latin typeface="Arial" pitchFamily="34" charset="0"/>
                <a:cs typeface="Arial" pitchFamily="34" charset="0"/>
              </a:rPr>
              <a:t>: </a:t>
            </a:r>
            <a:r>
              <a:rPr lang="en-US" sz="2000" b="1">
                <a:latin typeface="Arial" pitchFamily="34" charset="0"/>
                <a:cs typeface="Arial" pitchFamily="34" charset="0"/>
              </a:rPr>
              <a:t>+ Tên gọi vật thể: Hộp chữ </a:t>
            </a:r>
            <a:r>
              <a:rPr lang="en-US" sz="2000" b="1">
                <a:latin typeface="Arial" pitchFamily="34" charset="0"/>
                <a:cs typeface="Arial" pitchFamily="34" charset="0"/>
              </a:rPr>
              <a:t>nhật</a:t>
            </a:r>
            <a:r>
              <a:rPr lang="en-US" sz="2000" b="1">
                <a:latin typeface="Arial" pitchFamily="34" charset="0"/>
                <a:cs typeface="Arial" pitchFamily="34" charset="0"/>
              </a:rPr>
              <a:t>;</a:t>
            </a:r>
            <a:r>
              <a:rPr lang="en-US" sz="2000" b="1">
                <a:latin typeface="Arial" pitchFamily="34" charset="0"/>
                <a:cs typeface="Arial" pitchFamily="34" charset="0"/>
              </a:rPr>
              <a:t/>
            </a:r>
            <a:br>
              <a:rPr lang="en-US" sz="2000" b="1">
                <a:latin typeface="Arial" pitchFamily="34" charset="0"/>
                <a:cs typeface="Arial" pitchFamily="34" charset="0"/>
              </a:rPr>
            </a:br>
            <a:r>
              <a:rPr lang="en-US" sz="2000" b="1" smtClean="0">
                <a:latin typeface="Arial" pitchFamily="34" charset="0"/>
                <a:cs typeface="Arial" pitchFamily="34" charset="0"/>
              </a:rPr>
              <a:t>	     + </a:t>
            </a:r>
            <a:r>
              <a:rPr lang="en-US" sz="2000" b="1">
                <a:latin typeface="Arial" pitchFamily="34" charset="0"/>
                <a:cs typeface="Arial" pitchFamily="34" charset="0"/>
              </a:rPr>
              <a:t>Vật liệu: </a:t>
            </a:r>
            <a:r>
              <a:rPr lang="en-US" sz="2000" b="1">
                <a:latin typeface="Arial" pitchFamily="34" charset="0"/>
                <a:cs typeface="Arial" pitchFamily="34" charset="0"/>
              </a:rPr>
              <a:t>Thép</a:t>
            </a:r>
            <a:r>
              <a:rPr lang="en-US" sz="2000" b="1" smtClean="0">
                <a:latin typeface="Arial" pitchFamily="34" charset="0"/>
                <a:cs typeface="Arial" pitchFamily="34" charset="0"/>
              </a:rPr>
              <a:t>;</a:t>
            </a:r>
          </a:p>
          <a:p>
            <a:r>
              <a:rPr lang="en-US" sz="2000" b="1">
                <a:latin typeface="Arial" pitchFamily="34" charset="0"/>
                <a:cs typeface="Arial" pitchFamily="34" charset="0"/>
              </a:rPr>
              <a:t>	</a:t>
            </a:r>
            <a:r>
              <a:rPr lang="en-US" sz="2000" b="1">
                <a:latin typeface="Arial" pitchFamily="34" charset="0"/>
                <a:cs typeface="Arial" pitchFamily="34" charset="0"/>
              </a:rPr>
              <a:t>   </a:t>
            </a:r>
            <a:r>
              <a:rPr lang="en-US" sz="2000" b="1" smtClean="0">
                <a:latin typeface="Arial" pitchFamily="34" charset="0"/>
                <a:cs typeface="Arial" pitchFamily="34" charset="0"/>
              </a:rPr>
              <a:t>  + </a:t>
            </a:r>
            <a:r>
              <a:rPr lang="en-US" sz="2000" b="1">
                <a:latin typeface="Arial" pitchFamily="34" charset="0"/>
                <a:cs typeface="Arial" pitchFamily="34" charset="0"/>
              </a:rPr>
              <a:t>Tỉ lệ: 1 : 10.</a:t>
            </a:r>
            <a:endParaRPr lang="en-US" sz="2000" b="1">
              <a:latin typeface="Arial" pitchFamily="34" charset="0"/>
              <a:cs typeface="Arial" pitchFamily="34" charset="0"/>
            </a:endParaRPr>
          </a:p>
        </p:txBody>
      </p:sp>
      <p:sp>
        <p:nvSpPr>
          <p:cNvPr id="15" name="TextBox 14"/>
          <p:cNvSpPr txBox="1"/>
          <p:nvPr/>
        </p:nvSpPr>
        <p:spPr>
          <a:xfrm>
            <a:off x="218177" y="3651960"/>
            <a:ext cx="5891315"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Hình biểu </a:t>
            </a:r>
            <a:r>
              <a:rPr lang="vi-VN" sz="2000" b="1">
                <a:solidFill>
                  <a:schemeClr val="accent2">
                    <a:lumMod val="75000"/>
                  </a:schemeClr>
                </a:solidFill>
                <a:latin typeface="Arial" pitchFamily="34" charset="0"/>
                <a:cs typeface="Arial" pitchFamily="34" charset="0"/>
              </a:rPr>
              <a:t>diễn</a:t>
            </a:r>
            <a:r>
              <a:rPr lang="vi-VN" sz="2000" b="1" smtClean="0">
                <a:latin typeface="Arial" pitchFamily="34" charset="0"/>
                <a:cs typeface="Arial" pitchFamily="34" charset="0"/>
              </a:rPr>
              <a:t>: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vi-VN" sz="2000" b="1">
                <a:latin typeface="Arial" pitchFamily="34" charset="0"/>
                <a:cs typeface="Arial" pitchFamily="34" charset="0"/>
              </a:rPr>
              <a:t>Tên gọi hình chiếu: hình chiếu đứng, hình chiếu bằng, và hình chiếu trục đo vuông góc </a:t>
            </a:r>
            <a:r>
              <a:rPr lang="vi-VN" sz="2000" b="1">
                <a:latin typeface="Arial" pitchFamily="34" charset="0"/>
                <a:cs typeface="Arial" pitchFamily="34" charset="0"/>
              </a:rPr>
              <a:t>đều</a:t>
            </a:r>
            <a:r>
              <a:rPr lang="vi-VN" sz="2000" b="1" smtClean="0">
                <a:latin typeface="Arial" pitchFamily="34" charset="0"/>
                <a:cs typeface="Arial" pitchFamily="34" charset="0"/>
              </a:rPr>
              <a:t>.</a:t>
            </a:r>
            <a:endParaRPr lang="en-US" sz="2000" b="1">
              <a:latin typeface="Arial" pitchFamily="34" charset="0"/>
              <a:cs typeface="Arial" pitchFamily="34" charset="0"/>
            </a:endParaRPr>
          </a:p>
        </p:txBody>
      </p:sp>
      <p:sp>
        <p:nvSpPr>
          <p:cNvPr id="16" name="TextBox 15"/>
          <p:cNvSpPr txBox="1"/>
          <p:nvPr/>
        </p:nvSpPr>
        <p:spPr>
          <a:xfrm>
            <a:off x="218176" y="4973585"/>
            <a:ext cx="8238436"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Kích </a:t>
            </a:r>
            <a:r>
              <a:rPr lang="vi-VN" sz="2000" b="1">
                <a:solidFill>
                  <a:schemeClr val="accent2">
                    <a:lumMod val="75000"/>
                  </a:schemeClr>
                </a:solidFill>
                <a:latin typeface="Arial" pitchFamily="34" charset="0"/>
                <a:cs typeface="Arial" pitchFamily="34" charset="0"/>
              </a:rPr>
              <a:t>thước</a:t>
            </a:r>
            <a:r>
              <a:rPr lang="vi-VN" sz="2000" b="1" smtClean="0">
                <a:latin typeface="Arial" pitchFamily="34" charset="0"/>
                <a:cs typeface="Arial" pitchFamily="34" charset="0"/>
              </a:rPr>
              <a:t>: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vi-VN" sz="2000" b="1">
                <a:latin typeface="Arial" pitchFamily="34" charset="0"/>
                <a:cs typeface="Arial" pitchFamily="34" charset="0"/>
              </a:rPr>
              <a:t> Vật thể có kích thước chung là: cao 20, ngang 40, dài 40.</a:t>
            </a:r>
            <a:endParaRPr lang="en-US" sz="2000" b="1">
              <a:latin typeface="Arial" pitchFamily="34" charset="0"/>
              <a:cs typeface="Arial" pitchFamily="34" charset="0"/>
            </a:endParaRPr>
          </a:p>
        </p:txBody>
      </p:sp>
      <p:sp>
        <p:nvSpPr>
          <p:cNvPr id="17" name="TextBox 16"/>
          <p:cNvSpPr txBox="1"/>
          <p:nvPr/>
        </p:nvSpPr>
        <p:spPr>
          <a:xfrm>
            <a:off x="218176" y="5791200"/>
            <a:ext cx="8238436"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Yêu cầu kĩ </a:t>
            </a:r>
            <a:r>
              <a:rPr lang="vi-VN" sz="2000" b="1">
                <a:solidFill>
                  <a:schemeClr val="accent2">
                    <a:lumMod val="75000"/>
                  </a:schemeClr>
                </a:solidFill>
                <a:latin typeface="Arial" pitchFamily="34" charset="0"/>
                <a:cs typeface="Arial" pitchFamily="34" charset="0"/>
              </a:rPr>
              <a:t>thuật</a:t>
            </a:r>
            <a:r>
              <a:rPr lang="en-US" sz="2000" b="1">
                <a:solidFill>
                  <a:schemeClr val="accent2">
                    <a:lumMod val="75000"/>
                  </a:schemeClr>
                </a:solidFill>
                <a:latin typeface="Arial" pitchFamily="34" charset="0"/>
                <a:cs typeface="Arial" pitchFamily="34" charset="0"/>
              </a:rPr>
              <a:t> </a:t>
            </a:r>
            <a:r>
              <a:rPr lang="en-US" sz="2000" b="1" smtClean="0">
                <a:latin typeface="Arial" pitchFamily="34" charset="0"/>
                <a:cs typeface="Arial" pitchFamily="34" charset="0"/>
              </a:rPr>
              <a:t>:</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vi-VN" sz="2000" b="1">
                <a:latin typeface="Arial" pitchFamily="34" charset="0"/>
                <a:cs typeface="Arial" pitchFamily="34" charset="0"/>
              </a:rPr>
              <a:t> </a:t>
            </a:r>
            <a:r>
              <a:rPr lang="vi-VN" sz="2000" b="1">
                <a:latin typeface="Arial" pitchFamily="34" charset="0"/>
                <a:cs typeface="Arial" pitchFamily="34" charset="0"/>
              </a:rPr>
              <a:t>Xử lí bề mặt: Mạ kẽm</a:t>
            </a:r>
            <a:r>
              <a:rPr lang="vi-VN" sz="2000" b="1">
                <a:latin typeface="Arial" pitchFamily="34" charset="0"/>
                <a:cs typeface="Arial" pitchFamily="34" charset="0"/>
              </a:rPr>
              <a:t>. </a:t>
            </a:r>
            <a:endParaRPr lang="vi-VN" sz="2000" b="1">
              <a:latin typeface="Arial" pitchFamily="34" charset="0"/>
              <a:cs typeface="Arial" pitchFamily="34" charset="0"/>
            </a:endParaRPr>
          </a:p>
        </p:txBody>
      </p:sp>
    </p:spTree>
    <p:extLst>
      <p:ext uri="{BB962C8B-B14F-4D97-AF65-F5344CB8AC3E}">
        <p14:creationId xmlns:p14="http://schemas.microsoft.com/office/powerpoint/2010/main" val="13089157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86" y="183411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979612" y="114301"/>
            <a:ext cx="10058400"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084388" y="180975"/>
            <a:ext cx="97535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Lập bản vẽ kĩ thuật của vật thể giá chữ U được biểu diễn trên giấy kẻ ô tam giác đều trong Hình 3.49. Quy ước mỗi cạnh của tam giác đều có chiều dài là 1 cm.</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48839" y="525959"/>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9599612" y="4648200"/>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a:t>
            </a:r>
            <a:r>
              <a:rPr lang="en-US" sz="1800" b="1" smtClean="0">
                <a:solidFill>
                  <a:schemeClr val="accent2">
                    <a:lumMod val="75000"/>
                  </a:schemeClr>
                </a:solidFill>
                <a:latin typeface="Arial" pitchFamily="34" charset="0"/>
                <a:cs typeface="Arial" pitchFamily="34" charset="0"/>
              </a:rPr>
              <a:t>3.49</a:t>
            </a:r>
            <a:endParaRPr lang="vi-VN" sz="1800" b="1">
              <a:solidFill>
                <a:schemeClr val="accent2">
                  <a:lumMod val="75000"/>
                </a:schemeClr>
              </a:solidFill>
              <a:latin typeface="Arial" pitchFamily="34" charset="0"/>
              <a:cs typeface="Arial"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265" y="1858956"/>
            <a:ext cx="2713044" cy="271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8404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12" y="175995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979612" y="114301"/>
            <a:ext cx="10058400"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084388" y="180975"/>
            <a:ext cx="97535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Tính thể tích của vật thể được biểu diễn trên giấy kẻ ô tam giác đều trong Hình 3.46. Quy ước mỗi cạnh của tam giác đều có chiều dài là 1 cm.</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48839" y="525959"/>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9828212" y="4257638"/>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a:t>
            </a:r>
            <a:r>
              <a:rPr lang="en-US" sz="1800" b="1" smtClean="0">
                <a:solidFill>
                  <a:schemeClr val="accent2">
                    <a:lumMod val="75000"/>
                  </a:schemeClr>
                </a:solidFill>
                <a:latin typeface="Arial" pitchFamily="34" charset="0"/>
                <a:cs typeface="Arial" pitchFamily="34" charset="0"/>
              </a:rPr>
              <a:t>3.47</a:t>
            </a:r>
            <a:endParaRPr lang="vi-VN" sz="1800" b="1">
              <a:solidFill>
                <a:schemeClr val="accent2">
                  <a:lumMod val="75000"/>
                </a:schemeClr>
              </a:solidFill>
              <a:latin typeface="Arial" pitchFamily="34" charset="0"/>
              <a:cs typeface="Arial"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2412" y="1816798"/>
            <a:ext cx="2512505" cy="237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5639" y="2133600"/>
            <a:ext cx="8451973" cy="738642"/>
          </a:xfrm>
          <a:prstGeom prst="rect">
            <a:avLst/>
          </a:prstGeom>
          <a:noFill/>
        </p:spPr>
        <p:txBody>
          <a:bodyPr wrap="square" lIns="121899" tIns="60949" rIns="121899" bIns="60949" rtlCol="0">
            <a:spAutoFit/>
          </a:bodyPr>
          <a:lstStyle/>
          <a:p>
            <a:pPr marL="342900" indent="-342900">
              <a:buFont typeface="Arial" pitchFamily="34" charset="0"/>
              <a:buChar char="•"/>
            </a:pPr>
            <a:r>
              <a:rPr lang="vi-VN" sz="2000" b="1">
                <a:latin typeface="Arial" pitchFamily="34" charset="0"/>
                <a:cs typeface="Arial" pitchFamily="34" charset="0"/>
              </a:rPr>
              <a:t>Thể tích vật thể giá chữ U này bằng hiệu thể tích của hình hộp chữ nhật bao ngoài vật thể và thể tích rãnh hộp chữ nhật.</a:t>
            </a:r>
            <a:endParaRPr lang="en-US" sz="2000" b="1">
              <a:latin typeface="Arial" pitchFamily="34" charset="0"/>
              <a:cs typeface="Arial" pitchFamily="34" charset="0"/>
            </a:endParaRPr>
          </a:p>
        </p:txBody>
      </p:sp>
      <p:sp>
        <p:nvSpPr>
          <p:cNvPr id="13" name="TextBox 12"/>
          <p:cNvSpPr txBox="1"/>
          <p:nvPr/>
        </p:nvSpPr>
        <p:spPr>
          <a:xfrm>
            <a:off x="325313" y="2872242"/>
            <a:ext cx="8451973"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Hình hộp chữ nhật bao ngoài có chiều dài 5 cm, chiều rộng 3 cm, chiều cao 4 cm. </a:t>
            </a:r>
            <a:endParaRPr lang="en-US" sz="2000" b="1">
              <a:latin typeface="Arial" pitchFamily="34" charset="0"/>
              <a:cs typeface="Arial" pitchFamily="34" charset="0"/>
            </a:endParaRPr>
          </a:p>
        </p:txBody>
      </p:sp>
      <p:sp>
        <p:nvSpPr>
          <p:cNvPr id="15" name="TextBox 14"/>
          <p:cNvSpPr txBox="1"/>
          <p:nvPr/>
        </p:nvSpPr>
        <p:spPr>
          <a:xfrm>
            <a:off x="325313" y="3638112"/>
            <a:ext cx="8451973"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Suy ra, thể tích hình hộp chữ nhật bao ngoài là: 5 . 3 . 4 = 60 (cm</a:t>
            </a:r>
            <a:r>
              <a:rPr lang="vi-VN" sz="2000" b="1" baseline="30000">
                <a:latin typeface="Arial" pitchFamily="34" charset="0"/>
                <a:cs typeface="Arial" pitchFamily="34" charset="0"/>
              </a:rPr>
              <a:t>3</a:t>
            </a:r>
            <a:r>
              <a:rPr lang="vi-VN" sz="2000" b="1">
                <a:latin typeface="Arial" pitchFamily="34" charset="0"/>
                <a:cs typeface="Arial" pitchFamily="34" charset="0"/>
              </a:rPr>
              <a:t>).</a:t>
            </a:r>
            <a:endParaRPr lang="en-US" sz="2000" b="1">
              <a:latin typeface="Arial" pitchFamily="34" charset="0"/>
              <a:cs typeface="Arial" pitchFamily="34" charset="0"/>
            </a:endParaRPr>
          </a:p>
        </p:txBody>
      </p:sp>
      <p:sp>
        <p:nvSpPr>
          <p:cNvPr id="16" name="TextBox 15"/>
          <p:cNvSpPr txBox="1"/>
          <p:nvPr/>
        </p:nvSpPr>
        <p:spPr>
          <a:xfrm>
            <a:off x="325313" y="4096205"/>
            <a:ext cx="8939336"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Rãnh hộp chữ nhật có chiều dài 3 cm, chiều rộng 3 cm, chiều cao 2 cm</a:t>
            </a:r>
            <a:endParaRPr lang="en-US" sz="2000" b="1">
              <a:latin typeface="Arial" pitchFamily="34" charset="0"/>
              <a:cs typeface="Arial" pitchFamily="34" charset="0"/>
            </a:endParaRPr>
          </a:p>
        </p:txBody>
      </p:sp>
      <p:sp>
        <p:nvSpPr>
          <p:cNvPr id="17" name="TextBox 16"/>
          <p:cNvSpPr txBox="1"/>
          <p:nvPr/>
        </p:nvSpPr>
        <p:spPr>
          <a:xfrm>
            <a:off x="325313" y="4554298"/>
            <a:ext cx="8939336"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Suy ra, thể tích rãnh hộp chữ nhật là: 3 . 3 . 2 = 18 (cm</a:t>
            </a:r>
            <a:r>
              <a:rPr lang="vi-VN" sz="2000" b="1" baseline="30000">
                <a:latin typeface="Arial" pitchFamily="34" charset="0"/>
                <a:cs typeface="Arial" pitchFamily="34" charset="0"/>
              </a:rPr>
              <a:t>3</a:t>
            </a:r>
            <a:r>
              <a:rPr lang="vi-VN" sz="2000" b="1">
                <a:latin typeface="Arial" pitchFamily="34" charset="0"/>
                <a:cs typeface="Arial" pitchFamily="34" charset="0"/>
              </a:rPr>
              <a:t>)</a:t>
            </a:r>
            <a:endParaRPr lang="en-US" sz="2000" b="1">
              <a:latin typeface="Arial" pitchFamily="34" charset="0"/>
              <a:cs typeface="Arial" pitchFamily="34" charset="0"/>
            </a:endParaRPr>
          </a:p>
        </p:txBody>
      </p:sp>
      <p:sp>
        <p:nvSpPr>
          <p:cNvPr id="18" name="TextBox 17"/>
          <p:cNvSpPr txBox="1"/>
          <p:nvPr/>
        </p:nvSpPr>
        <p:spPr>
          <a:xfrm>
            <a:off x="325313" y="5012390"/>
            <a:ext cx="8939336"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thể tích vật thể giá chữ U là: 60 – 18 = 42 (cm</a:t>
            </a:r>
            <a:r>
              <a:rPr lang="vi-VN" sz="2000" b="1" baseline="30000">
                <a:latin typeface="Arial" pitchFamily="34" charset="0"/>
                <a:cs typeface="Arial" pitchFamily="34" charset="0"/>
              </a:rPr>
              <a:t>3</a:t>
            </a:r>
            <a:r>
              <a:rPr lang="vi-VN" sz="2000" b="1">
                <a:latin typeface="Arial" pitchFamily="34" charset="0"/>
                <a:cs typeface="Arial" pitchFamily="34" charset="0"/>
              </a:rPr>
              <a:t>).</a:t>
            </a:r>
            <a:endParaRPr lang="en-US" sz="2000" b="1">
              <a:latin typeface="Arial" pitchFamily="34" charset="0"/>
              <a:cs typeface="Arial" pitchFamily="34" charset="0"/>
            </a:endParaRPr>
          </a:p>
        </p:txBody>
      </p:sp>
    </p:spTree>
    <p:extLst>
      <p:ext uri="{BB962C8B-B14F-4D97-AF65-F5344CB8AC3E}">
        <p14:creationId xmlns:p14="http://schemas.microsoft.com/office/powerpoint/2010/main" val="10487860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599" y="153870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979612" y="228599"/>
            <a:ext cx="10058400" cy="12192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084388" y="304800"/>
            <a:ext cx="9753599"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Hãy chọn một vật thể đơn giản theo ý thích của mình và lập bản vẽ kĩ thuật cho vật thể đó.</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48839" y="525959"/>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412" y="1724194"/>
            <a:ext cx="2095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8593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42056</TotalTime>
  <Words>369</Words>
  <PresentationFormat>Custom</PresentationFormat>
  <Paragraphs>29</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2023-08-07T07:54:55Z</dcterms:modified>
</cp:coreProperties>
</file>