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4"/>
  </p:notesMasterIdLst>
  <p:sldIdLst>
    <p:sldId id="301" r:id="rId3"/>
    <p:sldId id="258" r:id="rId4"/>
    <p:sldId id="304" r:id="rId5"/>
    <p:sldId id="307" r:id="rId6"/>
    <p:sldId id="309" r:id="rId7"/>
    <p:sldId id="305" r:id="rId8"/>
    <p:sldId id="310" r:id="rId9"/>
    <p:sldId id="287" r:id="rId10"/>
    <p:sldId id="324" r:id="rId11"/>
    <p:sldId id="325" r:id="rId12"/>
    <p:sldId id="277" r:id="rId13"/>
  </p:sldIdLst>
  <p:sldSz cx="24384000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3333FF"/>
    <a:srgbClr val="0000FF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291" autoAdjust="0"/>
  </p:normalViewPr>
  <p:slideViewPr>
    <p:cSldViewPr>
      <p:cViewPr varScale="1">
        <p:scale>
          <a:sx n="37" d="100"/>
          <a:sy n="37" d="100"/>
        </p:scale>
        <p:origin x="96" y="341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3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dirty="0" err="1"/>
              <a:t>Clichhhk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1149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058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50183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676400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8" y="305274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TỔ HỢP – XÁC SUẤT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07461" y="4032255"/>
            <a:ext cx="20406488" cy="1270215"/>
            <a:chOff x="2417765" y="4032254"/>
            <a:chExt cx="20406488" cy="1270215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17765" y="4032254"/>
              <a:ext cx="2040648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HOÁN VỊ - CHỈNH HỢP – TỔ HỢP  (</a:t>
              </a: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779893"/>
            <a:chOff x="12784885" y="1066801"/>
            <a:chExt cx="1814128" cy="1779893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07896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44780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252732" y="5133337"/>
            <a:ext cx="4189707" cy="907184"/>
            <a:chOff x="7459670" y="7086600"/>
            <a:chExt cx="419019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255740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TỔ HỢP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645188" y="6250156"/>
            <a:ext cx="10608467" cy="902891"/>
            <a:chOff x="644526" y="2725657"/>
            <a:chExt cx="10608467" cy="902891"/>
          </a:xfrm>
        </p:grpSpPr>
        <p:sp>
          <p:nvSpPr>
            <p:cNvPr id="89" name="TextBox 88"/>
            <p:cNvSpPr txBox="1"/>
            <p:nvPr/>
          </p:nvSpPr>
          <p:spPr>
            <a:xfrm>
              <a:off x="2261393" y="2725657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683003" y="7322403"/>
            <a:ext cx="10337797" cy="845231"/>
            <a:chOff x="644526" y="2783317"/>
            <a:chExt cx="10337797" cy="845231"/>
          </a:xfrm>
        </p:grpSpPr>
        <p:sp>
          <p:nvSpPr>
            <p:cNvPr id="93" name="TextBox 92"/>
            <p:cNvSpPr txBox="1"/>
            <p:nvPr/>
          </p:nvSpPr>
          <p:spPr>
            <a:xfrm>
              <a:off x="1990723" y="2783317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tổ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hợp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80069" y="8359309"/>
            <a:ext cx="10253661" cy="954685"/>
            <a:chOff x="644526" y="2766774"/>
            <a:chExt cx="10253661" cy="95468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906587" y="2766774"/>
                  <a:ext cx="8991600" cy="954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chất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5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SupPr>
                        <m:e>
                          <m:r>
                            <a:rPr lang="en-US" sz="5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5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sup>
                      </m:sSubSup>
                    </m:oMath>
                  </a14:m>
                  <a:endPara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954685"/>
                </a:xfrm>
                <a:prstGeom prst="rect">
                  <a:avLst/>
                </a:prstGeom>
                <a:blipFill>
                  <a:blip r:embed="rId5"/>
                  <a:stretch>
                    <a:fillRect l="-1153" t="-3185" b="-312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45188" y="9622673"/>
            <a:ext cx="10253661" cy="861774"/>
            <a:chOff x="644526" y="2766774"/>
            <a:chExt cx="10253661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á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 dụng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7016494"/>
            <a:ext cx="22122427" cy="6699506"/>
            <a:chOff x="1220788" y="7140206"/>
            <a:chExt cx="22124987" cy="742868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40206"/>
              <a:ext cx="3531262" cy="921443"/>
              <a:chOff x="1224542" y="6281969"/>
              <a:chExt cx="3531262" cy="978585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07829" y="5311220"/>
                <a:ext cx="936399" cy="295955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71661" y="6281969"/>
                <a:ext cx="2187070" cy="97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841429" cy="93640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81469" y="2667227"/>
            <a:ext cx="22175897" cy="3850212"/>
            <a:chOff x="1175570" y="2468560"/>
            <a:chExt cx="22178464" cy="3903599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2178464" cy="349956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939534"/>
              <a:chOff x="1175570" y="1834705"/>
              <a:chExt cx="4005918" cy="1024859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13561" y="1940530"/>
                <a:ext cx="1899528" cy="919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835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TẬP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771471" y="3048000"/>
                <a:ext cx="22572222" cy="217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indent="-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	</a:t>
                </a:r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 lớp học có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học sinh nam và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học sinh nữ. Hỏi có bao nhiêu cách chọn ra một học sinh trong lớp học này đi dự trại hè của trường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71" y="3048000"/>
                <a:ext cx="22572222" cy="2175596"/>
              </a:xfrm>
              <a:prstGeom prst="rect">
                <a:avLst/>
              </a:prstGeom>
              <a:blipFill>
                <a:blip r:embed="rId2"/>
                <a:stretch>
                  <a:fillRect r="-1243"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2359253" y="5325861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982305" y="5486400"/>
            <a:ext cx="5257800" cy="829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pt-BR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35</a:t>
            </a:r>
            <a:r>
              <a:rPr lang="pt-BR" sz="4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pt-BR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vi-VN" sz="4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7226551" y="5562600"/>
            <a:ext cx="5257800" cy="829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pt-BR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300</a:t>
            </a:r>
            <a:r>
              <a:rPr lang="pt-BR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	</a:t>
            </a:r>
            <a:endParaRPr lang="vi-VN" sz="4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5643759"/>
                <a:ext cx="3886200" cy="82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pt-BR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endParaRPr lang="vi-VN" sz="4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5643759"/>
                <a:ext cx="3886200" cy="829394"/>
              </a:xfrm>
              <a:prstGeom prst="rect">
                <a:avLst/>
              </a:prstGeom>
              <a:blipFill>
                <a:blip r:embed="rId3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7602200" y="5562600"/>
            <a:ext cx="3886200" cy="829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pt-BR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r>
              <a:rPr lang="pt-BR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vi-VN" sz="4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928732" y="7486027"/>
                <a:ext cx="22120729" cy="4472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 1. Số học sinh trong lớp là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35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35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 ra số cách chọn ra một học sinh trong lớp học này đi dự trại hè của trường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sub>
                      <m: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32" y="7486027"/>
                <a:ext cx="22120729" cy="4472891"/>
              </a:xfrm>
              <a:prstGeom prst="rect">
                <a:avLst/>
              </a:prstGeom>
              <a:blipFill>
                <a:blip r:embed="rId4"/>
                <a:stretch>
                  <a:fillRect b="-5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5923556" y="12735784"/>
            <a:ext cx="2822568" cy="82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</a:t>
            </a:r>
            <a:endParaRPr lang="vi-VN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28732" y="11531439"/>
                <a:ext cx="21867335" cy="217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lvl="0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 2. Số học sinh trong lớp là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Wingdings" panose="05000000000000000000" pitchFamily="2" charset="2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Suy ra, có 35 cách lấy ra một bạn để tham dự trại hè.</a:t>
                </a:r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32" y="11531439"/>
                <a:ext cx="21867335" cy="2175596"/>
              </a:xfrm>
              <a:prstGeom prst="rect">
                <a:avLst/>
              </a:prstGeom>
              <a:blipFill>
                <a:blip r:embed="rId5"/>
                <a:stretch>
                  <a:fillRect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4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130786" y="2533650"/>
            <a:ext cx="22122428" cy="10737849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800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800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800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800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800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800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2819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III.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37338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1.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4600" y="4953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2.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2590800" y="5844333"/>
                <a:ext cx="20421600" cy="1332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lvl="0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!(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844333"/>
                <a:ext cx="20421600" cy="1332481"/>
              </a:xfrm>
              <a:prstGeom prst="rect">
                <a:avLst/>
              </a:prstGeom>
              <a:blipFill>
                <a:blip r:embed="rId3"/>
                <a:stretch>
                  <a:fillRect b="-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819400" y="10818716"/>
            <a:ext cx="1881606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604655" y="8409768"/>
                <a:ext cx="18716876" cy="2299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 Tính chất 1: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		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 Tính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2: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  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55" y="8409768"/>
                <a:ext cx="18716876" cy="2299347"/>
              </a:xfrm>
              <a:prstGeom prst="rect">
                <a:avLst/>
              </a:prstGeom>
              <a:blipFill>
                <a:blip r:embed="rId4"/>
                <a:stretch>
                  <a:fillRect l="-1465" b="-12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A56C58-A328-458A-BE24-B1F4E1ED5682}"/>
                  </a:ext>
                </a:extLst>
              </p:cNvPr>
              <p:cNvSpPr txBox="1"/>
              <p:nvPr/>
            </p:nvSpPr>
            <p:spPr>
              <a:xfrm>
                <a:off x="2493818" y="7055839"/>
                <a:ext cx="8991600" cy="85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3. Tính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</m:sup>
                    </m:sSubSup>
                  </m:oMath>
                </a14:m>
                <a:endPara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A56C58-A328-458A-BE24-B1F4E1ED5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18" y="7055839"/>
                <a:ext cx="8991600" cy="858889"/>
              </a:xfrm>
              <a:prstGeom prst="rect">
                <a:avLst/>
              </a:prstGeom>
              <a:blipFill>
                <a:blip r:embed="rId5"/>
                <a:stretch>
                  <a:fillRect l="-1356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5136" y="1855425"/>
              <a:ext cx="901209" cy="830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TỔ HỢP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3129" y="9997159"/>
            <a:ext cx="23668517" cy="3424744"/>
            <a:chOff x="1076414" y="4334859"/>
            <a:chExt cx="22581769" cy="3424744"/>
          </a:xfrm>
        </p:grpSpPr>
        <p:grpSp>
          <p:nvGrpSpPr>
            <p:cNvPr id="22" name="Group 5"/>
            <p:cNvGrpSpPr/>
            <p:nvPr/>
          </p:nvGrpSpPr>
          <p:grpSpPr>
            <a:xfrm>
              <a:off x="1360187" y="4527666"/>
              <a:ext cx="22297996" cy="3231937"/>
              <a:chOff x="569384" y="1027472"/>
              <a:chExt cx="8780716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69384" y="1027472"/>
                <a:ext cx="8780716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347152" cy="830997"/>
              <a:chOff x="166396" y="8712046"/>
              <a:chExt cx="4347152" cy="83099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2902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1172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133600" y="10967961"/>
                <a:ext cx="20544672" cy="217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 sử tập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phần tử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Mỗi tập con gồm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𝐤</m:t>
                    </m:r>
                  </m:oMath>
                </a14:m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phần tử của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được gọi là một </a:t>
                </a:r>
                <a:r>
                  <a:rPr lang="nl-NL" sz="48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 hợp chập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nl-NL" sz="48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nl-NL" sz="48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phần tử </a:t>
                </a:r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 cho.</a:t>
                </a:r>
                <a:endParaRPr lang="en-US" sz="4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0967961"/>
                <a:ext cx="20544672" cy="2175596"/>
              </a:xfrm>
              <a:prstGeom prst="rect">
                <a:avLst/>
              </a:prstGeom>
              <a:blipFill>
                <a:blip r:embed="rId3"/>
                <a:stretch>
                  <a:fillRect r="-1335"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54"/>
          <p:cNvGrpSpPr/>
          <p:nvPr/>
        </p:nvGrpSpPr>
        <p:grpSpPr>
          <a:xfrm>
            <a:off x="397668" y="3335986"/>
            <a:ext cx="23400000" cy="3997513"/>
            <a:chOff x="1268078" y="3405486"/>
            <a:chExt cx="21884370" cy="3997513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0"/>
              <a:ext cx="21884370" cy="36120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7"/>
            <p:cNvGrpSpPr/>
            <p:nvPr/>
          </p:nvGrpSpPr>
          <p:grpSpPr>
            <a:xfrm>
              <a:off x="1268078" y="3405486"/>
              <a:ext cx="4402809" cy="952677"/>
              <a:chOff x="1311958" y="3405486"/>
              <a:chExt cx="4402809" cy="952677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3371818" y="2220650"/>
                <a:ext cx="793396" cy="3391676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50671" y="3527166"/>
                <a:ext cx="3464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VD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5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940895" y="4034131"/>
                <a:ext cx="20981085" cy="328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95" y="4034131"/>
                <a:ext cx="20981085" cy="3283591"/>
              </a:xfrm>
              <a:prstGeom prst="rect">
                <a:avLst/>
              </a:prstGeom>
              <a:blipFill>
                <a:blip r:embed="rId4"/>
                <a:stretch>
                  <a:fillRect r="-1336" b="-9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10">
            <a:extLst>
              <a:ext uri="{FF2B5EF4-FFF2-40B4-BE49-F238E27FC236}">
                <a16:creationId xmlns:a16="http://schemas.microsoft.com/office/drawing/2014/main" id="{2C9A3762-B596-43C9-B0A9-C44D163AF66C}"/>
              </a:ext>
            </a:extLst>
          </p:cNvPr>
          <p:cNvGrpSpPr/>
          <p:nvPr/>
        </p:nvGrpSpPr>
        <p:grpSpPr>
          <a:xfrm>
            <a:off x="406384" y="7446104"/>
            <a:ext cx="23400000" cy="2238658"/>
            <a:chOff x="1270511" y="5867400"/>
            <a:chExt cx="21819676" cy="2398229"/>
          </a:xfrm>
        </p:grpSpPr>
        <p:sp>
          <p:nvSpPr>
            <p:cNvPr id="94" name="Rounded Rectangle 52">
              <a:extLst>
                <a:ext uri="{FF2B5EF4-FFF2-40B4-BE49-F238E27FC236}">
                  <a16:creationId xmlns:a16="http://schemas.microsoft.com/office/drawing/2014/main" id="{E655EC82-11A2-495C-A41F-D0AE04121275}"/>
                </a:ext>
              </a:extLst>
            </p:cNvPr>
            <p:cNvSpPr/>
            <p:nvPr/>
          </p:nvSpPr>
          <p:spPr>
            <a:xfrm>
              <a:off x="1272210" y="6139009"/>
              <a:ext cx="21817977" cy="212662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60">
              <a:extLst>
                <a:ext uri="{FF2B5EF4-FFF2-40B4-BE49-F238E27FC236}">
                  <a16:creationId xmlns:a16="http://schemas.microsoft.com/office/drawing/2014/main" id="{26E23665-1124-400C-8C29-7F23AB03CF5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90230"/>
              <a:chOff x="1224541" y="6305967"/>
              <a:chExt cx="3568119" cy="890230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620D984B-6DED-4E38-83D0-32F734DAE0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8AB8FB0-642D-4258-ABA4-9436904032E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39130" cy="89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ound Diagonal Corner Rectangle 58">
                <a:extLst>
                  <a:ext uri="{FF2B5EF4-FFF2-40B4-BE49-F238E27FC236}">
                    <a16:creationId xmlns:a16="http://schemas.microsoft.com/office/drawing/2014/main" id="{C8F09274-D220-47BA-840B-ED6876CE253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B07CFB80-3C22-4460-9B09-3136C946BC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5B8465E-22DB-4B56-B9B2-28E5419D5158}"/>
                  </a:ext>
                </a:extLst>
              </p:cNvPr>
              <p:cNvSpPr/>
              <p:nvPr/>
            </p:nvSpPr>
            <p:spPr>
              <a:xfrm>
                <a:off x="3618808" y="7432566"/>
                <a:ext cx="20172838" cy="217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lvl="0"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 tam giác ứng với một tập con gồm 3 điểm từ tập 4 điểm đã cho. </a:t>
                </a:r>
              </a:p>
              <a:p>
                <a:pPr marL="450215" lvl="0">
                  <a:lnSpc>
                    <a:spcPct val="150000"/>
                  </a:lnSpc>
                </a:pPr>
                <a:r>
                  <a:rPr lang="nl-NL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Vậy ta có 4 tam giác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𝑨𝑩𝑫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𝑨𝑪𝑫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5B8465E-22DB-4B56-B9B2-28E5419D5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808" y="7432566"/>
                <a:ext cx="20172838" cy="2175596"/>
              </a:xfrm>
              <a:prstGeom prst="rect">
                <a:avLst/>
              </a:prstGeom>
              <a:blipFill>
                <a:blip r:embed="rId5"/>
                <a:stretch>
                  <a:fillRect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01847" y="3674765"/>
            <a:ext cx="21948825" cy="4859635"/>
            <a:chOff x="1390107" y="4067569"/>
            <a:chExt cx="21948825" cy="5011518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5003046"/>
              <a:chOff x="1232452" y="2495616"/>
              <a:chExt cx="21948825" cy="500304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464037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57801" cy="969285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772478" y="4067569"/>
              <a:ext cx="2056903" cy="856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ý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682776" y="4650154"/>
                <a:ext cx="21018447" cy="328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Tuy vậy, tập hợp không có phần tử nào là tập rỗng nên ta quy ước </a:t>
                </a:r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 tập rỗng là tổ hợp chập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phần tử .</a:t>
                </a:r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776" y="4650154"/>
                <a:ext cx="21018447" cy="3283591"/>
              </a:xfrm>
              <a:prstGeom prst="rect">
                <a:avLst/>
              </a:prstGeom>
              <a:blipFill>
                <a:blip r:embed="rId3"/>
                <a:stretch>
                  <a:fillRect r="-1334" b="-9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B93A25A1-C34C-4195-8182-6A52FE36F068}"/>
              </a:ext>
            </a:extLst>
          </p:cNvPr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91" name="Rounded Rectangle 2">
              <a:extLst>
                <a:ext uri="{FF2B5EF4-FFF2-40B4-BE49-F238E27FC236}">
                  <a16:creationId xmlns:a16="http://schemas.microsoft.com/office/drawing/2014/main" id="{A25638A7-5644-4DE1-B624-3CFC5482CD11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87FCDA3-8236-44DC-A934-3D8E48FA30CC}"/>
                </a:ext>
              </a:extLst>
            </p:cNvPr>
            <p:cNvSpPr txBox="1"/>
            <p:nvPr/>
          </p:nvSpPr>
          <p:spPr>
            <a:xfrm>
              <a:off x="635136" y="1855425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BA11ABC-1D4E-4E69-B614-566A871970EA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TỔ HỢP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9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tổ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hợp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1213" y="6392990"/>
            <a:ext cx="22332048" cy="6833860"/>
            <a:chOff x="1300323" y="5836709"/>
            <a:chExt cx="21843199" cy="8151900"/>
          </a:xfrm>
        </p:grpSpPr>
        <p:sp>
          <p:nvSpPr>
            <p:cNvPr id="53" name="Rounded Rectangle 52"/>
            <p:cNvSpPr/>
            <p:nvPr/>
          </p:nvSpPr>
          <p:spPr>
            <a:xfrm>
              <a:off x="1325545" y="5952068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0323" y="5836709"/>
              <a:ext cx="4824519" cy="1021961"/>
              <a:chOff x="1254353" y="6275276"/>
              <a:chExt cx="4824519" cy="10219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663510" y="4845161"/>
                <a:ext cx="937727" cy="389299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3438747" cy="991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minh</a:t>
                </a: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54353" y="6275276"/>
                <a:ext cx="961333" cy="10077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350101" y="3319498"/>
            <a:ext cx="22240058" cy="2701759"/>
            <a:chOff x="1323891" y="11008231"/>
            <a:chExt cx="21526087" cy="2500203"/>
          </a:xfrm>
        </p:grpSpPr>
        <p:sp>
          <p:nvSpPr>
            <p:cNvPr id="51" name="Rounded Rectangle 50"/>
            <p:cNvSpPr/>
            <p:nvPr/>
          </p:nvSpPr>
          <p:spPr>
            <a:xfrm>
              <a:off x="1323892" y="11294682"/>
              <a:ext cx="21526086" cy="2213752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2"/>
            <p:cNvGrpSpPr/>
            <p:nvPr/>
          </p:nvGrpSpPr>
          <p:grpSpPr>
            <a:xfrm>
              <a:off x="1323891" y="11008231"/>
              <a:ext cx="4814802" cy="780389"/>
              <a:chOff x="1323891" y="11008231"/>
              <a:chExt cx="4814802" cy="780389"/>
            </a:xfrm>
          </p:grpSpPr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 rot="5400000">
                <a:off x="3341097" y="8991025"/>
                <a:ext cx="780389" cy="4814802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297989" y="11017125"/>
                <a:ext cx="2068516" cy="769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lí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367222" y="7398696"/>
                <a:ext cx="186983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hiển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22" y="7398696"/>
                <a:ext cx="18698348" cy="830997"/>
              </a:xfrm>
              <a:prstGeom prst="rect">
                <a:avLst/>
              </a:prstGeom>
              <a:blipFill>
                <a:blip r:embed="rId3"/>
                <a:stretch>
                  <a:fillRect l="-146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016250" y="8253131"/>
                <a:ext cx="21980920" cy="82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, 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50" y="8253131"/>
                <a:ext cx="21980920" cy="829394"/>
              </a:xfrm>
              <a:prstGeom prst="rect">
                <a:avLst/>
              </a:prstGeom>
              <a:blipFill>
                <a:blip r:embed="rId4"/>
                <a:stretch>
                  <a:fillRect t="-16912" r="-250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139782" y="9106654"/>
                <a:ext cx="21894644" cy="850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con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</a:t>
                </a:r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82" y="9106654"/>
                <a:ext cx="21894644" cy="850361"/>
              </a:xfrm>
              <a:prstGeom prst="rect">
                <a:avLst/>
              </a:prstGeom>
              <a:blipFill>
                <a:blip r:embed="rId5"/>
                <a:stretch>
                  <a:fillRect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139782" y="10020628"/>
                <a:ext cx="16306799" cy="82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Cách.</a:t>
                </a: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82" y="10020628"/>
                <a:ext cx="16306799" cy="829394"/>
              </a:xfrm>
              <a:prstGeom prst="rect">
                <a:avLst/>
              </a:prstGeom>
              <a:blipFill>
                <a:blip r:embed="rId6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079965" y="3654601"/>
                <a:ext cx="18516600" cy="225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!(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965" y="3654601"/>
                <a:ext cx="18516600" cy="2255297"/>
              </a:xfrm>
              <a:prstGeom prst="rect">
                <a:avLst/>
              </a:prstGeom>
              <a:blipFill>
                <a:blip r:embed="rId7"/>
                <a:stretch>
                  <a:fillRect t="-5149" b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AA6A4F5-53FB-4912-9F3B-2C098AAAF4C7}"/>
              </a:ext>
            </a:extLst>
          </p:cNvPr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3B51BFA1-EF4D-453E-B63F-69BE38586A10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9AC22E-A7C0-4B41-9353-8B1652177C6F}"/>
                </a:ext>
              </a:extLst>
            </p:cNvPr>
            <p:cNvSpPr txBox="1"/>
            <p:nvPr/>
          </p:nvSpPr>
          <p:spPr>
            <a:xfrm>
              <a:off x="635136" y="1855425"/>
              <a:ext cx="901209" cy="830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79B743-0D46-47CE-8EDC-ADA40D794037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TỔ HỢP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8EA72A2-3014-4385-95BC-AD93DCCDB7AE}"/>
                  </a:ext>
                </a:extLst>
              </p:cNvPr>
              <p:cNvSpPr/>
              <p:nvPr/>
            </p:nvSpPr>
            <p:spPr>
              <a:xfrm>
                <a:off x="1119000" y="10829623"/>
                <a:ext cx="21915426" cy="850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8EA72A2-3014-4385-95BC-AD93DCCD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00" y="10829623"/>
                <a:ext cx="21915426" cy="850361"/>
              </a:xfrm>
              <a:prstGeom prst="rect">
                <a:avLst/>
              </a:prstGeom>
              <a:blipFill>
                <a:blip r:embed="rId8"/>
                <a:stretch>
                  <a:fillRect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40D58F-0F20-402C-8715-F5BA36348F66}"/>
                  </a:ext>
                </a:extLst>
              </p:cNvPr>
              <p:cNvSpPr/>
              <p:nvPr/>
            </p:nvSpPr>
            <p:spPr>
              <a:xfrm>
                <a:off x="1676400" y="11681075"/>
                <a:ext cx="18211800" cy="1464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)!</m:t>
                        </m:r>
                      </m:den>
                    </m:f>
                  </m:oMath>
                </a14:m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40D58F-0F20-402C-8715-F5BA36348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681075"/>
                <a:ext cx="18211800" cy="1464247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2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588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Tính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chất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SupPr>
                        <m:e>
                          <m:r>
                            <a:rPr lang="en-US" sz="4800" b="1" i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4800" b="1" i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𝐧</m:t>
                          </m:r>
                        </m:sub>
                        <m:sup>
                          <m:r>
                            <a:rPr lang="en-US" sz="4800" b="1" i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𝐤</m:t>
                          </m:r>
                        </m:sup>
                      </m:sSubSup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58889"/>
                </a:xfrm>
                <a:prstGeom prst="rect">
                  <a:avLst/>
                </a:prstGeom>
                <a:blipFill>
                  <a:blip r:embed="rId3"/>
                  <a:stretch>
                    <a:fillRect l="-1559" t="-12766" b="-36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42940" y="3735775"/>
            <a:ext cx="21948825" cy="1346901"/>
            <a:chOff x="1390107" y="4038600"/>
            <a:chExt cx="21948825" cy="1374009"/>
          </a:xfrm>
        </p:grpSpPr>
        <p:grpSp>
          <p:nvGrpSpPr>
            <p:cNvPr id="40" name="Group 39"/>
            <p:cNvGrpSpPr/>
            <p:nvPr/>
          </p:nvGrpSpPr>
          <p:grpSpPr>
            <a:xfrm>
              <a:off x="1390107" y="4076041"/>
              <a:ext cx="21948825" cy="1336568"/>
              <a:chOff x="1232452" y="2495616"/>
              <a:chExt cx="21948825" cy="133656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232452" y="2858285"/>
                <a:ext cx="21948825" cy="973899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76153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661194" y="4038600"/>
              <a:ext cx="4724773" cy="84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146290" y="4220902"/>
                <a:ext cx="10040762" cy="85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	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90" y="4220902"/>
                <a:ext cx="10040762" cy="850361"/>
              </a:xfrm>
              <a:prstGeom prst="rect">
                <a:avLst/>
              </a:prstGeom>
              <a:blipFill>
                <a:blip r:embed="rId4"/>
                <a:stretch>
                  <a:fillRect t="-13571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7DA403B-4A00-4CFC-9A9E-6368BB2F0044}"/>
              </a:ext>
            </a:extLst>
          </p:cNvPr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BFF3CE19-FE1C-427A-A2CA-BD5FB44BC1B0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74C523-EE94-45DF-955F-405FE97AB96F}"/>
                </a:ext>
              </a:extLst>
            </p:cNvPr>
            <p:cNvSpPr txBox="1"/>
            <p:nvPr/>
          </p:nvSpPr>
          <p:spPr>
            <a:xfrm>
              <a:off x="635136" y="1855425"/>
              <a:ext cx="901209" cy="830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526786-2A34-4BEC-BB86-B72E9525650E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TỔ HỢP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2D2CC44-6B24-44A5-8ACE-61C721AAC076}"/>
              </a:ext>
            </a:extLst>
          </p:cNvPr>
          <p:cNvGrpSpPr/>
          <p:nvPr/>
        </p:nvGrpSpPr>
        <p:grpSpPr>
          <a:xfrm>
            <a:off x="609600" y="5181600"/>
            <a:ext cx="21948825" cy="1346901"/>
            <a:chOff x="1390107" y="4038600"/>
            <a:chExt cx="21948825" cy="137400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CCE65C-6F68-4091-B7CB-EF4E52707CDA}"/>
                </a:ext>
              </a:extLst>
            </p:cNvPr>
            <p:cNvGrpSpPr/>
            <p:nvPr/>
          </p:nvGrpSpPr>
          <p:grpSpPr>
            <a:xfrm>
              <a:off x="1390107" y="4076041"/>
              <a:ext cx="21948825" cy="1336568"/>
              <a:chOff x="1232452" y="2495616"/>
              <a:chExt cx="21948825" cy="1336568"/>
            </a:xfrm>
          </p:grpSpPr>
          <p:sp>
            <p:nvSpPr>
              <p:cNvPr id="36" name="Rounded Rectangle 41">
                <a:extLst>
                  <a:ext uri="{FF2B5EF4-FFF2-40B4-BE49-F238E27FC236}">
                    <a16:creationId xmlns:a16="http://schemas.microsoft.com/office/drawing/2014/main" id="{83F8E094-6575-4AD4-BFAA-38CBDEE2DCAC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73899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8C5AC27B-A05A-49B0-A35A-965C93F29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76153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11CAD0-1375-423F-B6C5-52F105EF2941}"/>
                </a:ext>
              </a:extLst>
            </p:cNvPr>
            <p:cNvSpPr txBox="1"/>
            <p:nvPr/>
          </p:nvSpPr>
          <p:spPr>
            <a:xfrm>
              <a:off x="1661194" y="4038600"/>
              <a:ext cx="4724773" cy="84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8CF5C2F-81C8-4280-8B9F-A8E0AE0BDBAE}"/>
                  </a:ext>
                </a:extLst>
              </p:cNvPr>
              <p:cNvSpPr/>
              <p:nvPr/>
            </p:nvSpPr>
            <p:spPr>
              <a:xfrm>
                <a:off x="6843196" y="5666727"/>
                <a:ext cx="10580269" cy="889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8CF5C2F-81C8-4280-8B9F-A8E0AE0BD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96" y="5666727"/>
                <a:ext cx="10580269" cy="889987"/>
              </a:xfrm>
              <a:prstGeom prst="rect">
                <a:avLst/>
              </a:prstGeom>
              <a:blipFill>
                <a:blip r:embed="rId5"/>
                <a:stretch>
                  <a:fillRect t="-9589" b="-3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54">
            <a:extLst>
              <a:ext uri="{FF2B5EF4-FFF2-40B4-BE49-F238E27FC236}">
                <a16:creationId xmlns:a16="http://schemas.microsoft.com/office/drawing/2014/main" id="{B14BBBF3-1889-44C5-83D3-2470B869951E}"/>
              </a:ext>
            </a:extLst>
          </p:cNvPr>
          <p:cNvGrpSpPr/>
          <p:nvPr/>
        </p:nvGrpSpPr>
        <p:grpSpPr>
          <a:xfrm>
            <a:off x="609600" y="6583133"/>
            <a:ext cx="21948824" cy="1982969"/>
            <a:chOff x="1268078" y="3405486"/>
            <a:chExt cx="21948824" cy="1982969"/>
          </a:xfrm>
        </p:grpSpPr>
        <p:sp>
          <p:nvSpPr>
            <p:cNvPr id="45" name="Rounded Rectangle 41">
              <a:extLst>
                <a:ext uri="{FF2B5EF4-FFF2-40B4-BE49-F238E27FC236}">
                  <a16:creationId xmlns:a16="http://schemas.microsoft.com/office/drawing/2014/main" id="{65EF894D-685F-4063-BF20-58087D898FC9}"/>
                </a:ext>
              </a:extLst>
            </p:cNvPr>
            <p:cNvSpPr/>
            <p:nvPr/>
          </p:nvSpPr>
          <p:spPr>
            <a:xfrm>
              <a:off x="1268078" y="3790950"/>
              <a:ext cx="21948824" cy="159750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67">
              <a:extLst>
                <a:ext uri="{FF2B5EF4-FFF2-40B4-BE49-F238E27FC236}">
                  <a16:creationId xmlns:a16="http://schemas.microsoft.com/office/drawing/2014/main" id="{767AABC1-75F5-4B58-8ADE-6BC720D141D5}"/>
                </a:ext>
              </a:extLst>
            </p:cNvPr>
            <p:cNvGrpSpPr/>
            <p:nvPr/>
          </p:nvGrpSpPr>
          <p:grpSpPr>
            <a:xfrm>
              <a:off x="1268078" y="3405486"/>
              <a:ext cx="5174168" cy="952677"/>
              <a:chOff x="1311958" y="3405486"/>
              <a:chExt cx="5174168" cy="952677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5D959CE2-43A2-40EB-97EA-F734606C5EA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70695" y="2921773"/>
                <a:ext cx="793396" cy="198943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A6E70F-AB63-412A-A3BF-54774449865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42354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49" name="Group 70">
                <a:extLst>
                  <a:ext uri="{FF2B5EF4-FFF2-40B4-BE49-F238E27FC236}">
                    <a16:creationId xmlns:a16="http://schemas.microsoft.com/office/drawing/2014/main" id="{515EE7BD-99DE-421D-A70A-DD6542F2D89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AC31A9A-DE7C-4AEA-9CA7-8AB3A4997B1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3">
                  <a:extLst>
                    <a:ext uri="{FF2B5EF4-FFF2-40B4-BE49-F238E27FC236}">
                      <a16:creationId xmlns:a16="http://schemas.microsoft.com/office/drawing/2014/main" id="{A36029C5-FF82-4D74-B675-7625E5CC70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14">
                  <a:extLst>
                    <a:ext uri="{FF2B5EF4-FFF2-40B4-BE49-F238E27FC236}">
                      <a16:creationId xmlns:a16="http://schemas.microsoft.com/office/drawing/2014/main" id="{C3D34831-2E09-4F00-9AC3-8CBA696283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F2EED8B9-9B8F-4733-B5C5-EEAE00CBDE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16">
                  <a:extLst>
                    <a:ext uri="{FF2B5EF4-FFF2-40B4-BE49-F238E27FC236}">
                      <a16:creationId xmlns:a16="http://schemas.microsoft.com/office/drawing/2014/main" id="{9B6545E6-5685-40D8-A1AA-72C22ED6D2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17">
                  <a:extLst>
                    <a:ext uri="{FF2B5EF4-FFF2-40B4-BE49-F238E27FC236}">
                      <a16:creationId xmlns:a16="http://schemas.microsoft.com/office/drawing/2014/main" id="{FA45763B-7275-4839-B8A8-A3FC0F1D49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18">
                  <a:extLst>
                    <a:ext uri="{FF2B5EF4-FFF2-40B4-BE49-F238E27FC236}">
                      <a16:creationId xmlns:a16="http://schemas.microsoft.com/office/drawing/2014/main" id="{B7B9DC44-73A1-46AD-9BA2-110656A298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19">
                  <a:extLst>
                    <a:ext uri="{FF2B5EF4-FFF2-40B4-BE49-F238E27FC236}">
                      <a16:creationId xmlns:a16="http://schemas.microsoft.com/office/drawing/2014/main" id="{D8F0E50D-3466-4C36-B3D1-D5681690E1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20">
                  <a:extLst>
                    <a:ext uri="{FF2B5EF4-FFF2-40B4-BE49-F238E27FC236}">
                      <a16:creationId xmlns:a16="http://schemas.microsoft.com/office/drawing/2014/main" id="{B785305C-E3A6-4941-AC85-C0C3E3E618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21">
                  <a:extLst>
                    <a:ext uri="{FF2B5EF4-FFF2-40B4-BE49-F238E27FC236}">
                      <a16:creationId xmlns:a16="http://schemas.microsoft.com/office/drawing/2014/main" id="{B13BDC5E-D18D-4DA1-8342-B4B4301FF7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22">
                  <a:extLst>
                    <a:ext uri="{FF2B5EF4-FFF2-40B4-BE49-F238E27FC236}">
                      <a16:creationId xmlns:a16="http://schemas.microsoft.com/office/drawing/2014/main" id="{181C5CDB-3381-4D96-9DB4-D7C4FF1D77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23">
                  <a:extLst>
                    <a:ext uri="{FF2B5EF4-FFF2-40B4-BE49-F238E27FC236}">
                      <a16:creationId xmlns:a16="http://schemas.microsoft.com/office/drawing/2014/main" id="{357B2A21-2324-45D2-B692-A6B401F7C3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24">
                  <a:extLst>
                    <a:ext uri="{FF2B5EF4-FFF2-40B4-BE49-F238E27FC236}">
                      <a16:creationId xmlns:a16="http://schemas.microsoft.com/office/drawing/2014/main" id="{00EE9E67-DCAC-4D61-88AE-BE9EF27824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25">
                  <a:extLst>
                    <a:ext uri="{FF2B5EF4-FFF2-40B4-BE49-F238E27FC236}">
                      <a16:creationId xmlns:a16="http://schemas.microsoft.com/office/drawing/2014/main" id="{96A912C0-E8D0-4BF0-8030-AFEA4013B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26">
                  <a:extLst>
                    <a:ext uri="{FF2B5EF4-FFF2-40B4-BE49-F238E27FC236}">
                      <a16:creationId xmlns:a16="http://schemas.microsoft.com/office/drawing/2014/main" id="{9157741B-34CC-41D6-878C-77DD8C0CC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27">
                  <a:extLst>
                    <a:ext uri="{FF2B5EF4-FFF2-40B4-BE49-F238E27FC236}">
                      <a16:creationId xmlns:a16="http://schemas.microsoft.com/office/drawing/2014/main" id="{A4FF7717-E1EA-455B-8FD5-F5B915D41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28">
                  <a:extLst>
                    <a:ext uri="{FF2B5EF4-FFF2-40B4-BE49-F238E27FC236}">
                      <a16:creationId xmlns:a16="http://schemas.microsoft.com/office/drawing/2014/main" id="{7A6B90B0-C236-4DCE-AA9C-A092DE2B0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29">
                  <a:extLst>
                    <a:ext uri="{FF2B5EF4-FFF2-40B4-BE49-F238E27FC236}">
                      <a16:creationId xmlns:a16="http://schemas.microsoft.com/office/drawing/2014/main" id="{C40A88E2-0B25-46D8-AC18-820106903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30">
                  <a:extLst>
                    <a:ext uri="{FF2B5EF4-FFF2-40B4-BE49-F238E27FC236}">
                      <a16:creationId xmlns:a16="http://schemas.microsoft.com/office/drawing/2014/main" id="{ECDF0D94-2DBD-4740-800E-C0A141ED3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31">
                  <a:extLst>
                    <a:ext uri="{FF2B5EF4-FFF2-40B4-BE49-F238E27FC236}">
                      <a16:creationId xmlns:a16="http://schemas.microsoft.com/office/drawing/2014/main" id="{1D6E798B-9834-4CCB-AE24-6109089CF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32">
                  <a:extLst>
                    <a:ext uri="{FF2B5EF4-FFF2-40B4-BE49-F238E27FC236}">
                      <a16:creationId xmlns:a16="http://schemas.microsoft.com/office/drawing/2014/main" id="{98E293CC-DC3A-4C9E-BBF1-00CD6ED4F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33">
                  <a:extLst>
                    <a:ext uri="{FF2B5EF4-FFF2-40B4-BE49-F238E27FC236}">
                      <a16:creationId xmlns:a16="http://schemas.microsoft.com/office/drawing/2014/main" id="{4CEF35CD-9C78-4150-9A27-3150B7295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34">
                  <a:extLst>
                    <a:ext uri="{FF2B5EF4-FFF2-40B4-BE49-F238E27FC236}">
                      <a16:creationId xmlns:a16="http://schemas.microsoft.com/office/drawing/2014/main" id="{3B734640-BB7E-422D-B52A-90377C89A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35">
                  <a:extLst>
                    <a:ext uri="{FF2B5EF4-FFF2-40B4-BE49-F238E27FC236}">
                      <a16:creationId xmlns:a16="http://schemas.microsoft.com/office/drawing/2014/main" id="{93662728-9720-4AE6-8B82-DE17A70B0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36">
                  <a:extLst>
                    <a:ext uri="{FF2B5EF4-FFF2-40B4-BE49-F238E27FC236}">
                      <a16:creationId xmlns:a16="http://schemas.microsoft.com/office/drawing/2014/main" id="{A291614F-A92D-4971-99C4-7080300C6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9EEAB5B-9A38-4733-BA2C-046AC5E1C8C2}"/>
                  </a:ext>
                </a:extLst>
              </p:cNvPr>
              <p:cNvSpPr/>
              <p:nvPr/>
            </p:nvSpPr>
            <p:spPr>
              <a:xfrm>
                <a:off x="1210382" y="7162800"/>
                <a:ext cx="20981085" cy="114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 minh với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9EEAB5B-9A38-4733-BA2C-046AC5E1C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382" y="7162800"/>
                <a:ext cx="20981085" cy="1149482"/>
              </a:xfrm>
              <a:prstGeom prst="rect">
                <a:avLst/>
              </a:prstGeom>
              <a:blipFill>
                <a:blip r:embed="rId6"/>
                <a:stretch>
                  <a:fillRect b="-26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10">
            <a:extLst>
              <a:ext uri="{FF2B5EF4-FFF2-40B4-BE49-F238E27FC236}">
                <a16:creationId xmlns:a16="http://schemas.microsoft.com/office/drawing/2014/main" id="{94F8A5D3-CF00-499B-8AEA-AB50D46014A4}"/>
              </a:ext>
            </a:extLst>
          </p:cNvPr>
          <p:cNvGrpSpPr/>
          <p:nvPr/>
        </p:nvGrpSpPr>
        <p:grpSpPr>
          <a:xfrm>
            <a:off x="597017" y="8717486"/>
            <a:ext cx="21961407" cy="4803860"/>
            <a:chOff x="1270511" y="5867400"/>
            <a:chExt cx="20507826" cy="5084411"/>
          </a:xfrm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F3C26F47-9883-45D2-8C0C-2F904355B0F3}"/>
                </a:ext>
              </a:extLst>
            </p:cNvPr>
            <p:cNvSpPr/>
            <p:nvPr/>
          </p:nvSpPr>
          <p:spPr>
            <a:xfrm>
              <a:off x="1270511" y="6220877"/>
              <a:ext cx="20507826" cy="47309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Group 60">
              <a:extLst>
                <a:ext uri="{FF2B5EF4-FFF2-40B4-BE49-F238E27FC236}">
                  <a16:creationId xmlns:a16="http://schemas.microsoft.com/office/drawing/2014/main" id="{8155E0CD-19D3-4CF1-8965-603F07771F4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79528"/>
              <a:chOff x="1224541" y="6305967"/>
              <a:chExt cx="3568119" cy="879528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DCC5A05B-EFF7-4465-A001-B9C98A74CB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99EC261-5400-4E79-8E3C-182E175C56B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496330" cy="879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Round Diagonal Corner Rectangle 87">
                <a:extLst>
                  <a:ext uri="{FF2B5EF4-FFF2-40B4-BE49-F238E27FC236}">
                    <a16:creationId xmlns:a16="http://schemas.microsoft.com/office/drawing/2014/main" id="{B5AECED2-815E-48C4-99DA-62FF13B9054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15">
                <a:extLst>
                  <a:ext uri="{FF2B5EF4-FFF2-40B4-BE49-F238E27FC236}">
                    <a16:creationId xmlns:a16="http://schemas.microsoft.com/office/drawing/2014/main" id="{935DF56B-225B-41CD-9E6E-DDC341F1AD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54331" cy="7566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4A0B181-B6D0-46CA-B9AB-7635FAB0D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431910"/>
              </p:ext>
            </p:extLst>
          </p:nvPr>
        </p:nvGraphicFramePr>
        <p:xfrm>
          <a:off x="0" y="4572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8F9A976-1AA9-4F79-BF84-7C5A8A2C4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211024"/>
              </p:ext>
            </p:extLst>
          </p:nvPr>
        </p:nvGraphicFramePr>
        <p:xfrm>
          <a:off x="152400" y="6096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4FF4368-40B2-4AF1-A027-12DBBE6F0D35}"/>
                  </a:ext>
                </a:extLst>
              </p:cNvPr>
              <p:cNvSpPr/>
              <p:nvPr/>
            </p:nvSpPr>
            <p:spPr>
              <a:xfrm>
                <a:off x="1147980" y="9767641"/>
                <a:ext cx="20981085" cy="114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2, 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4FF4368-40B2-4AF1-A027-12DBBE6F0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80" y="9767641"/>
                <a:ext cx="20981085" cy="1149482"/>
              </a:xfrm>
              <a:prstGeom prst="rect">
                <a:avLst/>
              </a:prstGeom>
              <a:blipFill>
                <a:blip r:embed="rId10"/>
                <a:stretch>
                  <a:fillRect b="-26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76CF30-C05A-44EB-9216-FF3DE6DBD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455804"/>
              </p:ext>
            </p:extLst>
          </p:nvPr>
        </p:nvGraphicFramePr>
        <p:xfrm>
          <a:off x="-1587" y="7110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" y="7110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CD3D42D-0BED-4653-B293-88A6EE6FC767}"/>
                  </a:ext>
                </a:extLst>
              </p:cNvPr>
              <p:cNvSpPr/>
              <p:nvPr/>
            </p:nvSpPr>
            <p:spPr>
              <a:xfrm>
                <a:off x="7772399" y="10864158"/>
                <a:ext cx="14335883" cy="114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CD3D42D-0BED-4653-B293-88A6EE6FC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9" y="10864158"/>
                <a:ext cx="14335883" cy="1149482"/>
              </a:xfrm>
              <a:prstGeom prst="rect">
                <a:avLst/>
              </a:prstGeom>
              <a:blipFill>
                <a:blip r:embed="rId12"/>
                <a:stretch>
                  <a:fillRect b="-26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C86FA5D-A065-4240-86E1-4FD110F458F7}"/>
                  </a:ext>
                </a:extLst>
              </p:cNvPr>
              <p:cNvSpPr/>
              <p:nvPr/>
            </p:nvSpPr>
            <p:spPr>
              <a:xfrm>
                <a:off x="4386260" y="11946973"/>
                <a:ext cx="17682548" cy="114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C86FA5D-A065-4240-86E1-4FD110F45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260" y="11946973"/>
                <a:ext cx="17682548" cy="1149482"/>
              </a:xfrm>
              <a:prstGeom prst="rect">
                <a:avLst/>
              </a:prstGeom>
              <a:blipFill>
                <a:blip r:embed="rId13"/>
                <a:stretch>
                  <a:fillRect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0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" grpId="0"/>
      <p:bldP spid="82" grpId="0"/>
      <p:bldP spid="90" grpId="0"/>
      <p:bldP spid="98" grpId="0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1271089" y="3461659"/>
            <a:ext cx="21830750" cy="1973516"/>
            <a:chOff x="1268078" y="3405486"/>
            <a:chExt cx="21841827" cy="187489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48943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88758" cy="940513"/>
              <a:chOff x="1311958" y="3405486"/>
              <a:chExt cx="328875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899007" y="2693458"/>
                <a:ext cx="826209" cy="247887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87899" y="3526566"/>
                <a:ext cx="2312817" cy="78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962431" y="4535006"/>
                <a:ext cx="19928102" cy="82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 bao nhiêu cách chọn hai học sinh từ một nhóm gồm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𝟒𝟏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học sinh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31" y="4535006"/>
                <a:ext cx="19928102" cy="829394"/>
              </a:xfrm>
              <a:prstGeom prst="rect">
                <a:avLst/>
              </a:prstGeom>
              <a:blipFill>
                <a:blip r:embed="rId3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A166568-D1FB-4FE6-8E2F-6A36EE3C0A2E}"/>
              </a:ext>
            </a:extLst>
          </p:cNvPr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2C2CF834-B586-4FB9-8FE1-627E6E62CDEE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93654A-ABD6-420D-97DC-5AF1D4A6A93E}"/>
                </a:ext>
              </a:extLst>
            </p:cNvPr>
            <p:cNvSpPr txBox="1"/>
            <p:nvPr/>
          </p:nvSpPr>
          <p:spPr>
            <a:xfrm>
              <a:off x="635136" y="1855425"/>
              <a:ext cx="901209" cy="830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D9B88AB-AE39-4793-BABE-C50CE2EA470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TỔ HỢP</a:t>
              </a:r>
            </a:p>
          </p:txBody>
        </p:sp>
      </p:grpSp>
      <p:grpSp>
        <p:nvGrpSpPr>
          <p:cNvPr id="104" name="Group 10">
            <a:extLst>
              <a:ext uri="{FF2B5EF4-FFF2-40B4-BE49-F238E27FC236}">
                <a16:creationId xmlns:a16="http://schemas.microsoft.com/office/drawing/2014/main" id="{AFD1890D-84BE-49FD-8472-9BCB68CD01E1}"/>
              </a:ext>
            </a:extLst>
          </p:cNvPr>
          <p:cNvGrpSpPr/>
          <p:nvPr/>
        </p:nvGrpSpPr>
        <p:grpSpPr>
          <a:xfrm>
            <a:off x="1249359" y="5668297"/>
            <a:ext cx="21458241" cy="4161503"/>
            <a:chOff x="1270511" y="5867400"/>
            <a:chExt cx="21819676" cy="4458134"/>
          </a:xfrm>
        </p:grpSpPr>
        <p:sp>
          <p:nvSpPr>
            <p:cNvPr id="105" name="Rounded Rectangle 52">
              <a:extLst>
                <a:ext uri="{FF2B5EF4-FFF2-40B4-BE49-F238E27FC236}">
                  <a16:creationId xmlns:a16="http://schemas.microsoft.com/office/drawing/2014/main" id="{ED438CC0-2850-4E15-A0CF-FCF4C717BDB0}"/>
                </a:ext>
              </a:extLst>
            </p:cNvPr>
            <p:cNvSpPr/>
            <p:nvPr/>
          </p:nvSpPr>
          <p:spPr>
            <a:xfrm>
              <a:off x="1272210" y="6139009"/>
              <a:ext cx="21817977" cy="41865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60">
              <a:extLst>
                <a:ext uri="{FF2B5EF4-FFF2-40B4-BE49-F238E27FC236}">
                  <a16:creationId xmlns:a16="http://schemas.microsoft.com/office/drawing/2014/main" id="{D352D71D-9361-45BA-8F22-C4CBDEA1EF5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90230"/>
              <a:chOff x="1224541" y="6305967"/>
              <a:chExt cx="3568119" cy="890230"/>
            </a:xfrm>
          </p:grpSpPr>
          <p:sp>
            <p:nvSpPr>
              <p:cNvPr id="107" name="Freeform 20">
                <a:extLst>
                  <a:ext uri="{FF2B5EF4-FFF2-40B4-BE49-F238E27FC236}">
                    <a16:creationId xmlns:a16="http://schemas.microsoft.com/office/drawing/2014/main" id="{DE8A3FC4-75DA-4B99-8723-CC91A8FF74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A85FD43-8416-43A1-AC71-8D028A1C08E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23651" cy="89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Round Diagonal Corner Rectangle 58">
                <a:extLst>
                  <a:ext uri="{FF2B5EF4-FFF2-40B4-BE49-F238E27FC236}">
                    <a16:creationId xmlns:a16="http://schemas.microsoft.com/office/drawing/2014/main" id="{B38366BF-6614-4177-956F-28EFCA49893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 15">
                <a:extLst>
                  <a:ext uri="{FF2B5EF4-FFF2-40B4-BE49-F238E27FC236}">
                    <a16:creationId xmlns:a16="http://schemas.microsoft.com/office/drawing/2014/main" id="{55167C53-9508-4073-89FA-8F93ADF83B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EEEECF2-262A-487D-A749-D15DD591D320}"/>
              </a:ext>
            </a:extLst>
          </p:cNvPr>
          <p:cNvSpPr/>
          <p:nvPr/>
        </p:nvSpPr>
        <p:spPr>
          <a:xfrm>
            <a:off x="1566998" y="6642686"/>
            <a:ext cx="20614602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Mỗi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41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chập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41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09740FE-A921-44BA-82CB-E7AF610D12E9}"/>
                  </a:ext>
                </a:extLst>
              </p:cNvPr>
              <p:cNvSpPr/>
              <p:nvPr/>
            </p:nvSpPr>
            <p:spPr>
              <a:xfrm>
                <a:off x="1522194" y="8708463"/>
                <a:ext cx="20614602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lvl="0">
                  <a:lnSpc>
                    <a:spcPct val="107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</a:t>
                </a:r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 ra số cách chọn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</m:sub>
                      <m:sup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09740FE-A921-44BA-82CB-E7AF610D1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94" y="8708463"/>
                <a:ext cx="20614602" cy="870110"/>
              </a:xfrm>
              <a:prstGeom prst="rect">
                <a:avLst/>
              </a:prstGeom>
              <a:blipFill>
                <a:blip r:embed="rId4"/>
                <a:stretch>
                  <a:fillRect t="-11972" b="-37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6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1" grpId="0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711883" y="7130661"/>
            <a:ext cx="21720345" cy="6204339"/>
            <a:chOff x="1270511" y="5867400"/>
            <a:chExt cx="21819676" cy="66465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3749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90230"/>
              <a:chOff x="1224541" y="6305967"/>
              <a:chExt cx="3568119" cy="89023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96817" cy="89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52465" y="3545807"/>
            <a:ext cx="21779763" cy="3312192"/>
            <a:chOff x="1268078" y="3405486"/>
            <a:chExt cx="21841827" cy="275176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36630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87441" cy="940513"/>
              <a:chOff x="1311958" y="3405486"/>
              <a:chExt cx="348744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86024" y="2618782"/>
                <a:ext cx="664820" cy="276193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04003" y="3620823"/>
                <a:ext cx="2312818" cy="69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1755710" y="4581992"/>
            <a:ext cx="19928102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 một hộp chứa 10 thẻ đánh số từ 1 đến 10.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 lấy ra hai thẻ có số ghi trên thẻ đều là số nguyên tố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54036" y="7987085"/>
                <a:ext cx="20614602" cy="1619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</a:t>
                </a: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Nhận xét: trong tập các số tự nhiên từ 1 đến 10 có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nguyên tố: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fun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6" y="7987085"/>
                <a:ext cx="20614602" cy="1619739"/>
              </a:xfrm>
              <a:prstGeom prst="rect">
                <a:avLst/>
              </a:prstGeom>
              <a:blipFill>
                <a:blip r:embed="rId3"/>
                <a:stretch>
                  <a:fillRect t="-9023" b="-19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6E228053-82CA-40B0-A52D-1AFC60EB476D}"/>
              </a:ext>
            </a:extLst>
          </p:cNvPr>
          <p:cNvGrpSpPr/>
          <p:nvPr/>
        </p:nvGrpSpPr>
        <p:grpSpPr>
          <a:xfrm>
            <a:off x="-1" y="1535188"/>
            <a:ext cx="19202401" cy="867871"/>
            <a:chOff x="168274" y="1855425"/>
            <a:chExt cx="19202401" cy="867869"/>
          </a:xfrm>
        </p:grpSpPr>
        <p:sp>
          <p:nvSpPr>
            <p:cNvPr id="100" name="Rounded Rectangle 2">
              <a:extLst>
                <a:ext uri="{FF2B5EF4-FFF2-40B4-BE49-F238E27FC236}">
                  <a16:creationId xmlns:a16="http://schemas.microsoft.com/office/drawing/2014/main" id="{A4C7F79F-E8EB-4167-B67C-A6953298C621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3ED8227-37AC-41B2-9186-6E60D5484E2E}"/>
                </a:ext>
              </a:extLst>
            </p:cNvPr>
            <p:cNvSpPr txBox="1"/>
            <p:nvPr/>
          </p:nvSpPr>
          <p:spPr>
            <a:xfrm>
              <a:off x="635136" y="1855425"/>
              <a:ext cx="901209" cy="830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795FC05-BDC2-4DCE-9680-2DD6B073101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TỔ HỢP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D931407-9C4A-4263-BBB2-E81714C27A34}"/>
                  </a:ext>
                </a:extLst>
              </p:cNvPr>
              <p:cNvSpPr/>
              <p:nvPr/>
            </p:nvSpPr>
            <p:spPr>
              <a:xfrm>
                <a:off x="705927" y="9688365"/>
                <a:ext cx="20614602" cy="217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</a:t>
                </a: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Mỗi cách lấy ra hai thẻ có số ghi trên thẻ đều là số nguyên tố là một tổ hợp chập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phần tử.</a:t>
                </a:r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D931407-9C4A-4263-BBB2-E81714C27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27" y="9688365"/>
                <a:ext cx="20614602" cy="2175596"/>
              </a:xfrm>
              <a:prstGeom prst="rect">
                <a:avLst/>
              </a:prstGeom>
              <a:blipFill>
                <a:blip r:embed="rId4"/>
                <a:stretch>
                  <a:fillRect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A4B08E9-21AB-432D-B26D-7D8FB1AE27CA}"/>
                  </a:ext>
                </a:extLst>
              </p:cNvPr>
              <p:cNvSpPr/>
              <p:nvPr/>
            </p:nvSpPr>
            <p:spPr>
              <a:xfrm>
                <a:off x="705927" y="12143938"/>
                <a:ext cx="20614602" cy="86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Vậy,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cách chọn hai thẻ có số ghi trên thẻ đều là số nguyên tố.</a:t>
                </a:r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A4B08E9-21AB-432D-B26D-7D8FB1AE2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27" y="12143938"/>
                <a:ext cx="20614602" cy="867482"/>
              </a:xfrm>
              <a:prstGeom prst="rect">
                <a:avLst/>
              </a:prstGeom>
              <a:blipFill>
                <a:blip r:embed="rId5"/>
                <a:stretch>
                  <a:fillRect t="-11972" b="-3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03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80203" y="7620000"/>
            <a:ext cx="22263489" cy="4712352"/>
            <a:chOff x="1079709" y="7162797"/>
            <a:chExt cx="22266066" cy="622982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59740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079709" y="7162797"/>
              <a:ext cx="3760010" cy="1098595"/>
              <a:chOff x="1083463" y="6305962"/>
              <a:chExt cx="3760010" cy="116672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79714" y="5339334"/>
                <a:ext cx="1080297" cy="304722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69449" y="6305962"/>
                <a:ext cx="2438472" cy="1166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083463" y="6358802"/>
                <a:ext cx="918145" cy="100828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290487" y="6365594"/>
                <a:ext cx="575125" cy="108029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67795" y="2318293"/>
            <a:ext cx="22175897" cy="4662729"/>
            <a:chOff x="1175570" y="2468559"/>
            <a:chExt cx="22178464" cy="4667375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426333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9"/>
              <a:ext cx="3672407" cy="945544"/>
              <a:chOff x="1175570" y="1834705"/>
              <a:chExt cx="4005918" cy="103141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899528" cy="907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881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TẬP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079771" y="2692167"/>
                <a:ext cx="17758705" cy="217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indent="-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 tổ có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học sinh. Hỏi có bao nhiêu cách chọn ra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học</a:t>
                </a:r>
                <a:endParaRPr 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630555" marR="0" indent="-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sinh từ tổ đó để giữ hai chức vụ tổ trưởng và tổ phó.</a:t>
                </a:r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771" y="2692167"/>
                <a:ext cx="17758705" cy="2175596"/>
              </a:xfrm>
              <a:prstGeom prst="rect">
                <a:avLst/>
              </a:prstGeom>
              <a:blipFill>
                <a:blip r:embed="rId2"/>
                <a:stretch>
                  <a:fillRect l="-1545"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7518268" y="5565489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982305" y="5792960"/>
                <a:ext cx="5257800" cy="841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endParaRPr lang="vi-VN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05" y="5792960"/>
                <a:ext cx="5257800" cy="841449"/>
              </a:xfrm>
              <a:prstGeom prst="rect">
                <a:avLst/>
              </a:prstGeom>
              <a:blipFill>
                <a:blip r:embed="rId3"/>
                <a:stretch>
                  <a:fillRect t="-15217" b="-37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7226551" y="5780348"/>
                <a:ext cx="5257800" cy="87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endParaRPr lang="vi-VN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551" y="5780348"/>
                <a:ext cx="5257800" cy="876330"/>
              </a:xfrm>
              <a:prstGeom prst="rect">
                <a:avLst/>
              </a:prstGeom>
              <a:blipFill>
                <a:blip r:embed="rId4"/>
                <a:stretch>
                  <a:fillRect t="-11111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5709107"/>
                <a:ext cx="3886200" cy="87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BR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endParaRPr lang="vi-VN" sz="4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5709107"/>
                <a:ext cx="3886200" cy="876330"/>
              </a:xfrm>
              <a:prstGeom prst="rect">
                <a:avLst/>
              </a:prstGeom>
              <a:blipFill>
                <a:blip r:embed="rId5"/>
                <a:stretch>
                  <a:fillRect t="-1118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7602200" y="5630573"/>
                <a:ext cx="3886200" cy="881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p>
                    </m:sSubSup>
                    <m:r>
                      <m:rPr>
                        <m:nor/>
                      </m:rPr>
                      <a:rPr lang="vi-VN" sz="4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endParaRPr lang="vi-VN" sz="4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5630573"/>
                <a:ext cx="3886200" cy="881203"/>
              </a:xfrm>
              <a:prstGeom prst="rect">
                <a:avLst/>
              </a:prstGeom>
              <a:blipFill>
                <a:blip r:embed="rId6"/>
                <a:stretch>
                  <a:fillRect t="-11111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500393" y="8167906"/>
                <a:ext cx="21233672" cy="3360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họn ra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học sinh từ một tổ có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học sinh và phân công giữ chức vụ tổ trưởng, tổ phó là một chỉnh hợp chập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của 10 phần tử. Số cách chọn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cách.</a:t>
                </a:r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93" y="8167906"/>
                <a:ext cx="21233672" cy="3360343"/>
              </a:xfrm>
              <a:prstGeom prst="rect">
                <a:avLst/>
              </a:prstGeom>
              <a:blipFill>
                <a:blip r:embed="rId7"/>
                <a:stretch>
                  <a:fillRect r="-402" b="-8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8847272" y="11042969"/>
            <a:ext cx="2822889" cy="82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</a:t>
            </a:r>
            <a:endParaRPr lang="vi-VN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29" grpId="0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67795" y="6829283"/>
            <a:ext cx="22122428" cy="5590119"/>
            <a:chOff x="1220787" y="7178641"/>
            <a:chExt cx="22124988" cy="7390251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7" y="7178641"/>
              <a:ext cx="3427332" cy="1098595"/>
              <a:chOff x="1224541" y="6322794"/>
              <a:chExt cx="3427332" cy="116672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54168" y="5464880"/>
                <a:ext cx="1139790" cy="285562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83119" y="6322794"/>
                <a:ext cx="2187070" cy="116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7"/>
                <a:ext cx="811881" cy="113978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67795" y="2729872"/>
            <a:ext cx="22175897" cy="3966895"/>
            <a:chOff x="1175570" y="2468560"/>
            <a:chExt cx="22178464" cy="428235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8783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1010799"/>
              <a:chOff x="1175570" y="1834705"/>
              <a:chExt cx="4005918" cy="110259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899528" cy="978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812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954000" y="48768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982305" y="5041812"/>
                <a:ext cx="5257800" cy="841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endParaRPr lang="vi-VN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05" y="5041812"/>
                <a:ext cx="5257800" cy="841449"/>
              </a:xfrm>
              <a:prstGeom prst="rect">
                <a:avLst/>
              </a:prstGeom>
              <a:blipFill>
                <a:blip r:embed="rId2"/>
                <a:stretch>
                  <a:fillRect t="-15217" b="-37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7226551" y="5029200"/>
                <a:ext cx="5257800" cy="883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endParaRPr lang="vi-VN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551" y="5029200"/>
                <a:ext cx="5257800" cy="883447"/>
              </a:xfrm>
              <a:prstGeom prst="rect">
                <a:avLst/>
              </a:prstGeom>
              <a:blipFill>
                <a:blip r:embed="rId3"/>
                <a:stretch>
                  <a:fillRect t="-10345" b="-3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4957959"/>
                <a:ext cx="3886200" cy="883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endParaRPr lang="vi-VN" sz="4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4957959"/>
                <a:ext cx="3886200" cy="883447"/>
              </a:xfrm>
              <a:prstGeom prst="rect">
                <a:avLst/>
              </a:prstGeom>
              <a:blipFill>
                <a:blip r:embed="rId4"/>
                <a:stretch>
                  <a:fillRect t="-10345" b="-3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7602200" y="4879425"/>
                <a:ext cx="3886200" cy="850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pt-BR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endParaRPr lang="vi-VN" sz="4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4879425"/>
                <a:ext cx="3886200" cy="850233"/>
              </a:xfrm>
              <a:prstGeom prst="rect">
                <a:avLst/>
              </a:prstGeom>
              <a:blipFill>
                <a:blip r:embed="rId5"/>
                <a:stretch>
                  <a:fillRect t="-13571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2139304" y="7752968"/>
                <a:ext cx="20712439" cy="224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có mỗi cách lấy 5 phần tử tùy ý trong một tập hợp gồm 12 phần tử là một tổ hợp chập 5 của 12 phần tử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r>
                      <a:rPr lang="vi-VN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04" y="7752968"/>
                <a:ext cx="20712439" cy="2249718"/>
              </a:xfrm>
              <a:prstGeom prst="rect">
                <a:avLst/>
              </a:prstGeom>
              <a:blipFill>
                <a:blip r:embed="rId6"/>
                <a:stretch>
                  <a:fillRect r="-1677" b="-1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9619761" y="10136943"/>
            <a:ext cx="2856551" cy="82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</a:t>
            </a:r>
            <a:endParaRPr lang="vi-VN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787371" y="3803042"/>
                <a:ext cx="18817317" cy="82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 cách lấy ra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 tử tùy ý từ một tập hợp có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vi-VN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 tử bằng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371" y="3803042"/>
                <a:ext cx="18817317" cy="829394"/>
              </a:xfrm>
              <a:prstGeom prst="rect">
                <a:avLst/>
              </a:prstGeom>
              <a:blipFill>
                <a:blip r:embed="rId7"/>
                <a:stretch>
                  <a:fillRect l="-1458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2218</TotalTime>
  <Words>1166</Words>
  <Application>Microsoft Office PowerPoint</Application>
  <PresentationFormat>Custom</PresentationFormat>
  <Paragraphs>142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Linh Vuong</cp:lastModifiedBy>
  <cp:revision>181</cp:revision>
  <dcterms:created xsi:type="dcterms:W3CDTF">2013-08-31T11:42:51Z</dcterms:created>
  <dcterms:modified xsi:type="dcterms:W3CDTF">2021-09-04T10:30:16Z</dcterms:modified>
</cp:coreProperties>
</file>