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0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3" r:id="rId12"/>
    <p:sldId id="311" r:id="rId13"/>
    <p:sldId id="314" r:id="rId14"/>
    <p:sldId id="315" r:id="rId15"/>
    <p:sldId id="316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41" d="100"/>
          <a:sy n="41" d="100"/>
        </p:scale>
        <p:origin x="624" y="6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6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4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3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9.jpe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2.png"/><Relationship Id="rId7" Type="http://schemas.openxmlformats.org/officeDocument/2006/relationships/image" Target="../media/image7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2.png"/><Relationship Id="rId7" Type="http://schemas.openxmlformats.org/officeDocument/2006/relationships/image" Target="../media/image8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62.png"/><Relationship Id="rId7" Type="http://schemas.openxmlformats.org/officeDocument/2006/relationships/image" Target="../media/image9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26634" y="1907684"/>
            <a:ext cx="683706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6970" y="4446051"/>
              <a:ext cx="10770837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 ĐẠO HÀM CẤP HAI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559472" y="1542382"/>
            <a:ext cx="1814128" cy="1505618"/>
            <a:chOff x="12784885" y="1066801"/>
            <a:chExt cx="1814128" cy="1505618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68379" y="1556787"/>
              <a:ext cx="1024579" cy="101563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43528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8" y="6939146"/>
            <a:ext cx="7474261" cy="907184"/>
            <a:chOff x="7459670" y="7086600"/>
            <a:chExt cx="747512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84233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CẤP HAI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52" y="8305800"/>
            <a:ext cx="13679487" cy="929775"/>
            <a:chOff x="7459670" y="8524495"/>
            <a:chExt cx="1368105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204827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Ý NGHĨA CƠ HỌC CỦA ĐẠO HÀM CẤP HAI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6" name="Group 67"/>
          <p:cNvGrpSpPr/>
          <p:nvPr/>
        </p:nvGrpSpPr>
        <p:grpSpPr>
          <a:xfrm>
            <a:off x="2362201" y="9585825"/>
            <a:ext cx="4152841" cy="929775"/>
            <a:chOff x="7459670" y="8524495"/>
            <a:chExt cx="4153317" cy="929882"/>
          </a:xfrm>
        </p:grpSpPr>
        <p:sp>
          <p:nvSpPr>
            <p:cNvPr id="37" name="Rectangle 36"/>
            <p:cNvSpPr/>
            <p:nvPr/>
          </p:nvSpPr>
          <p:spPr>
            <a:xfrm>
              <a:off x="9092456" y="8638675"/>
              <a:ext cx="252053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38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0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1" name="Round Same Side Corner Rectangle 4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751319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251F57-CD03-42CA-96D5-25111E24A231}"/>
              </a:ext>
            </a:extLst>
          </p:cNvPr>
          <p:cNvSpPr txBox="1"/>
          <p:nvPr/>
        </p:nvSpPr>
        <p:spPr>
          <a:xfrm>
            <a:off x="10515600" y="5302470"/>
            <a:ext cx="4191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TIẾT 72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27041"/>
            <a:ext cx="24384000" cy="1231107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>
              <a:spcBef>
                <a:spcPts val="672"/>
              </a:spcBef>
              <a:defRPr/>
            </a:pPr>
            <a:r>
              <a:rPr lang="en-US" sz="6400" b="1" dirty="0" err="1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Củng</a:t>
            </a:r>
            <a:r>
              <a:rPr lang="en-US" sz="6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cố</a:t>
            </a:r>
            <a:r>
              <a:rPr lang="en-US" sz="6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kiến</a:t>
            </a:r>
            <a:r>
              <a:rPr lang="en-US" sz="6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thức</a:t>
            </a:r>
            <a:endParaRPr lang="en-US" sz="6400" b="1" dirty="0">
              <a:solidFill>
                <a:srgbClr val="135F8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7369" y="6853335"/>
            <a:ext cx="22060231" cy="2366081"/>
            <a:chOff x="698170" y="7772400"/>
            <a:chExt cx="22060231" cy="2366081"/>
          </a:xfrm>
        </p:grpSpPr>
        <p:grpSp>
          <p:nvGrpSpPr>
            <p:cNvPr id="2" name="Group 1"/>
            <p:cNvGrpSpPr/>
            <p:nvPr/>
          </p:nvGrpSpPr>
          <p:grpSpPr>
            <a:xfrm>
              <a:off x="698170" y="7772400"/>
              <a:ext cx="22060231" cy="2366081"/>
              <a:chOff x="698170" y="7613124"/>
              <a:chExt cx="22060231" cy="2366081"/>
            </a:xfrm>
          </p:grpSpPr>
          <p:sp>
            <p:nvSpPr>
              <p:cNvPr id="13" name="Rounded Rectangle 52">
                <a:extLst>
                  <a:ext uri="{FF2B5EF4-FFF2-40B4-BE49-F238E27FC236}">
                    <a16:creationId xmlns:a16="http://schemas.microsoft.com/office/drawing/2014/main" id="{AB0A6410-E908-442D-9625-CA5664F9C0ED}"/>
                  </a:ext>
                </a:extLst>
              </p:cNvPr>
              <p:cNvSpPr/>
              <p:nvPr/>
            </p:nvSpPr>
            <p:spPr>
              <a:xfrm>
                <a:off x="986423" y="7842610"/>
                <a:ext cx="21771978" cy="2136595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51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65">
                <a:extLst>
                  <a:ext uri="{FF2B5EF4-FFF2-40B4-BE49-F238E27FC236}">
                    <a16:creationId xmlns:a16="http://schemas.microsoft.com/office/drawing/2014/main" id="{6C9875FD-36F5-4FB1-9F9C-88EA64F4BE42}"/>
                  </a:ext>
                </a:extLst>
              </p:cNvPr>
              <p:cNvGrpSpPr/>
              <p:nvPr/>
            </p:nvGrpSpPr>
            <p:grpSpPr>
              <a:xfrm>
                <a:off x="698170" y="7613124"/>
                <a:ext cx="12703906" cy="884038"/>
                <a:chOff x="166396" y="8755080"/>
                <a:chExt cx="11628232" cy="884141"/>
              </a:xfrm>
            </p:grpSpPr>
            <p:sp>
              <p:nvSpPr>
                <p:cNvPr id="15" name="Freeform 20">
                  <a:extLst>
                    <a:ext uri="{FF2B5EF4-FFF2-40B4-BE49-F238E27FC236}">
                      <a16:creationId xmlns:a16="http://schemas.microsoft.com/office/drawing/2014/main" id="{6F34857D-18B9-41C0-80DD-BDCACE305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22" y="8755080"/>
                  <a:ext cx="11410106" cy="866284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20BAF575-2EE3-467D-AFEE-75CF5505403C}"/>
                    </a:ext>
                  </a:extLst>
                </p:cNvPr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8" name="Freeform 45">
                    <a:extLst>
                      <a:ext uri="{FF2B5EF4-FFF2-40B4-BE49-F238E27FC236}">
                        <a16:creationId xmlns:a16="http://schemas.microsoft.com/office/drawing/2014/main" id="{A702899A-DA93-4707-949A-52BA17B7F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46">
                    <a:extLst>
                      <a:ext uri="{FF2B5EF4-FFF2-40B4-BE49-F238E27FC236}">
                        <a16:creationId xmlns:a16="http://schemas.microsoft.com/office/drawing/2014/main" id="{7B032155-9AAF-4E44-AA3F-EDE69B48648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47">
                    <a:extLst>
                      <a:ext uri="{FF2B5EF4-FFF2-40B4-BE49-F238E27FC236}">
                        <a16:creationId xmlns:a16="http://schemas.microsoft.com/office/drawing/2014/main" id="{4EF7D702-A164-46F6-AD50-C5AF8E3F1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48">
                    <a:extLst>
                      <a:ext uri="{FF2B5EF4-FFF2-40B4-BE49-F238E27FC236}">
                        <a16:creationId xmlns:a16="http://schemas.microsoft.com/office/drawing/2014/main" id="{B9BBA48A-EAB2-40A5-92C5-412DB63A27B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49">
                    <a:extLst>
                      <a:ext uri="{FF2B5EF4-FFF2-40B4-BE49-F238E27FC236}">
                        <a16:creationId xmlns:a16="http://schemas.microsoft.com/office/drawing/2014/main" id="{FD6DAF86-8FDB-4C5A-BEDA-84FD57C563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0">
                    <a:extLst>
                      <a:ext uri="{FF2B5EF4-FFF2-40B4-BE49-F238E27FC236}">
                        <a16:creationId xmlns:a16="http://schemas.microsoft.com/office/drawing/2014/main" id="{6E820126-95D8-4DA8-BC4F-28E8D11AA97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1">
                    <a:extLst>
                      <a:ext uri="{FF2B5EF4-FFF2-40B4-BE49-F238E27FC236}">
                        <a16:creationId xmlns:a16="http://schemas.microsoft.com/office/drawing/2014/main" id="{5BC87091-FD89-4238-9690-C577F5625FF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2">
                    <a:extLst>
                      <a:ext uri="{FF2B5EF4-FFF2-40B4-BE49-F238E27FC236}">
                        <a16:creationId xmlns:a16="http://schemas.microsoft.com/office/drawing/2014/main" id="{A8C99094-E702-41D7-899C-BF17522B2E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Rectangle 53">
                    <a:extLst>
                      <a:ext uri="{FF2B5EF4-FFF2-40B4-BE49-F238E27FC236}">
                        <a16:creationId xmlns:a16="http://schemas.microsoft.com/office/drawing/2014/main" id="{0CD5142C-46F0-421F-BD1C-9615FCF3C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Rectangle 54">
                    <a:extLst>
                      <a:ext uri="{FF2B5EF4-FFF2-40B4-BE49-F238E27FC236}">
                        <a16:creationId xmlns:a16="http://schemas.microsoft.com/office/drawing/2014/main" id="{1A7A7DFD-F6D6-43AA-AF53-3BFB65D41F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55">
                    <a:extLst>
                      <a:ext uri="{FF2B5EF4-FFF2-40B4-BE49-F238E27FC236}">
                        <a16:creationId xmlns:a16="http://schemas.microsoft.com/office/drawing/2014/main" id="{26538728-F6F3-4B8B-9594-B444E36F6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56">
                    <a:extLst>
                      <a:ext uri="{FF2B5EF4-FFF2-40B4-BE49-F238E27FC236}">
                        <a16:creationId xmlns:a16="http://schemas.microsoft.com/office/drawing/2014/main" id="{4598CD4E-BFE5-482B-B3BE-2F3D2B95FC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9C91211-0F2A-413A-AC03-0D5F641BA068}"/>
                    </a:ext>
                  </a:extLst>
                </p:cNvPr>
                <p:cNvSpPr txBox="1"/>
                <p:nvPr/>
              </p:nvSpPr>
              <p:spPr>
                <a:xfrm>
                  <a:off x="932118" y="8761956"/>
                  <a:ext cx="10862510" cy="877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Ý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nghĩa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cơ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học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cấp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endParaRPr lang="en-US" sz="51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1295400" y="8699696"/>
                  <a:ext cx="20615344" cy="9777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cấp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tốc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tức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thời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chuyển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𝒔</m:t>
                      </m:r>
                      <m:r>
                        <a:rPr lang="vi-VN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b="1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𝒕</m:t>
                          </m:r>
                        </m:e>
                      </m:d>
                      <m:r>
                        <a:rPr lang="vi-VN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8699696"/>
                  <a:ext cx="20615344" cy="97770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83" b="-2795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647369" y="3874554"/>
            <a:ext cx="22060231" cy="2373846"/>
            <a:chOff x="698170" y="7772400"/>
            <a:chExt cx="22060231" cy="2373846"/>
          </a:xfrm>
        </p:grpSpPr>
        <p:grpSp>
          <p:nvGrpSpPr>
            <p:cNvPr id="34" name="Group 33"/>
            <p:cNvGrpSpPr/>
            <p:nvPr/>
          </p:nvGrpSpPr>
          <p:grpSpPr>
            <a:xfrm>
              <a:off x="698170" y="7772400"/>
              <a:ext cx="22060231" cy="2366081"/>
              <a:chOff x="698170" y="7613124"/>
              <a:chExt cx="22060231" cy="2366081"/>
            </a:xfrm>
          </p:grpSpPr>
          <p:sp>
            <p:nvSpPr>
              <p:cNvPr id="36" name="Rounded Rectangle 52">
                <a:extLst>
                  <a:ext uri="{FF2B5EF4-FFF2-40B4-BE49-F238E27FC236}">
                    <a16:creationId xmlns:a16="http://schemas.microsoft.com/office/drawing/2014/main" id="{AB0A6410-E908-442D-9625-CA5664F9C0ED}"/>
                  </a:ext>
                </a:extLst>
              </p:cNvPr>
              <p:cNvSpPr/>
              <p:nvPr/>
            </p:nvSpPr>
            <p:spPr>
              <a:xfrm>
                <a:off x="986423" y="7842610"/>
                <a:ext cx="21771978" cy="2136595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51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7" name="Group 65">
                <a:extLst>
                  <a:ext uri="{FF2B5EF4-FFF2-40B4-BE49-F238E27FC236}">
                    <a16:creationId xmlns:a16="http://schemas.microsoft.com/office/drawing/2014/main" id="{6C9875FD-36F5-4FB1-9F9C-88EA64F4BE42}"/>
                  </a:ext>
                </a:extLst>
              </p:cNvPr>
              <p:cNvGrpSpPr/>
              <p:nvPr/>
            </p:nvGrpSpPr>
            <p:grpSpPr>
              <a:xfrm>
                <a:off x="698170" y="7613124"/>
                <a:ext cx="12703906" cy="884038"/>
                <a:chOff x="166396" y="8755080"/>
                <a:chExt cx="11628232" cy="884141"/>
              </a:xfrm>
            </p:grpSpPr>
            <p:sp>
              <p:nvSpPr>
                <p:cNvPr id="38" name="Freeform 20">
                  <a:extLst>
                    <a:ext uri="{FF2B5EF4-FFF2-40B4-BE49-F238E27FC236}">
                      <a16:creationId xmlns:a16="http://schemas.microsoft.com/office/drawing/2014/main" id="{6F34857D-18B9-41C0-80DD-BDCACE305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22" y="8755080"/>
                  <a:ext cx="11410106" cy="866284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20BAF575-2EE3-467D-AFEE-75CF5505403C}"/>
                    </a:ext>
                  </a:extLst>
                </p:cNvPr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41" name="Freeform 45">
                    <a:extLst>
                      <a:ext uri="{FF2B5EF4-FFF2-40B4-BE49-F238E27FC236}">
                        <a16:creationId xmlns:a16="http://schemas.microsoft.com/office/drawing/2014/main" id="{A702899A-DA93-4707-949A-52BA17B7F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46">
                    <a:extLst>
                      <a:ext uri="{FF2B5EF4-FFF2-40B4-BE49-F238E27FC236}">
                        <a16:creationId xmlns:a16="http://schemas.microsoft.com/office/drawing/2014/main" id="{7B032155-9AAF-4E44-AA3F-EDE69B48648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Freeform 47">
                    <a:extLst>
                      <a:ext uri="{FF2B5EF4-FFF2-40B4-BE49-F238E27FC236}">
                        <a16:creationId xmlns:a16="http://schemas.microsoft.com/office/drawing/2014/main" id="{4EF7D702-A164-46F6-AD50-C5AF8E3F1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Freeform 48">
                    <a:extLst>
                      <a:ext uri="{FF2B5EF4-FFF2-40B4-BE49-F238E27FC236}">
                        <a16:creationId xmlns:a16="http://schemas.microsoft.com/office/drawing/2014/main" id="{B9BBA48A-EAB2-40A5-92C5-412DB63A27B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49">
                    <a:extLst>
                      <a:ext uri="{FF2B5EF4-FFF2-40B4-BE49-F238E27FC236}">
                        <a16:creationId xmlns:a16="http://schemas.microsoft.com/office/drawing/2014/main" id="{FD6DAF86-8FDB-4C5A-BEDA-84FD57C563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Freeform 50">
                    <a:extLst>
                      <a:ext uri="{FF2B5EF4-FFF2-40B4-BE49-F238E27FC236}">
                        <a16:creationId xmlns:a16="http://schemas.microsoft.com/office/drawing/2014/main" id="{6E820126-95D8-4DA8-BC4F-28E8D11AA97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7" name="Freeform 51">
                    <a:extLst>
                      <a:ext uri="{FF2B5EF4-FFF2-40B4-BE49-F238E27FC236}">
                        <a16:creationId xmlns:a16="http://schemas.microsoft.com/office/drawing/2014/main" id="{5BC87091-FD89-4238-9690-C577F5625FF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8" name="Freeform 52">
                    <a:extLst>
                      <a:ext uri="{FF2B5EF4-FFF2-40B4-BE49-F238E27FC236}">
                        <a16:creationId xmlns:a16="http://schemas.microsoft.com/office/drawing/2014/main" id="{A8C99094-E702-41D7-899C-BF17522B2E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9" name="Rectangle 53">
                    <a:extLst>
                      <a:ext uri="{FF2B5EF4-FFF2-40B4-BE49-F238E27FC236}">
                        <a16:creationId xmlns:a16="http://schemas.microsoft.com/office/drawing/2014/main" id="{0CD5142C-46F0-421F-BD1C-9615FCF3C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0" name="Rectangle 54">
                    <a:extLst>
                      <a:ext uri="{FF2B5EF4-FFF2-40B4-BE49-F238E27FC236}">
                        <a16:creationId xmlns:a16="http://schemas.microsoft.com/office/drawing/2014/main" id="{1A7A7DFD-F6D6-43AA-AF53-3BFB65D41F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1" name="Freeform 55">
                    <a:extLst>
                      <a:ext uri="{FF2B5EF4-FFF2-40B4-BE49-F238E27FC236}">
                        <a16:creationId xmlns:a16="http://schemas.microsoft.com/office/drawing/2014/main" id="{26538728-F6F3-4B8B-9594-B444E36F6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2" name="Freeform 56">
                    <a:extLst>
                      <a:ext uri="{FF2B5EF4-FFF2-40B4-BE49-F238E27FC236}">
                        <a16:creationId xmlns:a16="http://schemas.microsoft.com/office/drawing/2014/main" id="{4598CD4E-BFE5-482B-B3BE-2F3D2B95FC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9C91211-0F2A-413A-AC03-0D5F641BA068}"/>
                    </a:ext>
                  </a:extLst>
                </p:cNvPr>
                <p:cNvSpPr txBox="1"/>
                <p:nvPr/>
              </p:nvSpPr>
              <p:spPr>
                <a:xfrm>
                  <a:off x="932118" y="8761956"/>
                  <a:ext cx="8526613" cy="877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nghĩa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cấp</a:t>
                  </a:r>
                  <a:r>
                    <a:rPr lang="en-US" sz="51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1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endParaRPr lang="en-US" sz="51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1295400" y="8699696"/>
                  <a:ext cx="20615344" cy="14465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cấp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𝒇</m:t>
                      </m:r>
                      <m:r>
                        <a:rPr lang="en-US" sz="4400" b="1" i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Ký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hiệu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′′</m:t>
                          </m:r>
                        </m:sup>
                      </m:sSup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hoặc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′′</m:t>
                          </m:r>
                        </m:sup>
                      </m:sSup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8699696"/>
                  <a:ext cx="20615344" cy="1446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83" t="-8861" b="-1898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58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5F97BE5-8D8B-4BF8-A4B7-98720B50A217}"/>
              </a:ext>
            </a:extLst>
          </p:cNvPr>
          <p:cNvGrpSpPr/>
          <p:nvPr/>
        </p:nvGrpSpPr>
        <p:grpSpPr>
          <a:xfrm>
            <a:off x="29700" y="1584768"/>
            <a:ext cx="20851588" cy="853632"/>
            <a:chOff x="29700" y="1584768"/>
            <a:chExt cx="20851588" cy="8536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1D05E9-685B-4C8E-93C3-1D586A6C2B9A}"/>
                </a:ext>
              </a:extLst>
            </p:cNvPr>
            <p:cNvGrpSpPr/>
            <p:nvPr/>
          </p:nvGrpSpPr>
          <p:grpSpPr>
            <a:xfrm>
              <a:off x="29700" y="1584768"/>
              <a:ext cx="1646700" cy="822101"/>
              <a:chOff x="0" y="1584768"/>
              <a:chExt cx="1646700" cy="82210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0" y="1584768"/>
                <a:ext cx="1646700" cy="804674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41625" y="1637428"/>
                <a:ext cx="11010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IV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752600" y="1668959"/>
              <a:ext cx="19128688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818248-7FEB-49A7-B128-B324154142A6}"/>
              </a:ext>
            </a:extLst>
          </p:cNvPr>
          <p:cNvGrpSpPr/>
          <p:nvPr/>
        </p:nvGrpSpPr>
        <p:grpSpPr>
          <a:xfrm>
            <a:off x="310811" y="7967952"/>
            <a:ext cx="23829876" cy="5474624"/>
            <a:chOff x="48567" y="4381500"/>
            <a:chExt cx="22987422" cy="585562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96B1FA73-D298-4643-BEC4-0083F1B68A42}"/>
                </a:ext>
              </a:extLst>
            </p:cNvPr>
            <p:cNvSpPr/>
            <p:nvPr/>
          </p:nvSpPr>
          <p:spPr>
            <a:xfrm>
              <a:off x="595044" y="5063998"/>
              <a:ext cx="22440945" cy="517312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9C400B-6E5B-4097-9CB5-C76760F91CA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3B570F-70A9-4A13-B118-7F3D4170672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C345EC-81B1-406C-A236-28FC616167AF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9619478-0BC9-4C4F-9074-927C6B3441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8FDD14-BD4E-4020-819E-1C28F50E0DDC}"/>
                  </a:ext>
                </a:extLst>
              </p:cNvPr>
              <p:cNvSpPr txBox="1"/>
              <p:nvPr/>
            </p:nvSpPr>
            <p:spPr>
              <a:xfrm>
                <a:off x="3056198" y="9170696"/>
                <a:ext cx="16148019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𝒗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fr-FR" sz="48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sz="4800" b="1" i="1">
                        <a:latin typeface="Cambria Math"/>
                      </a:rPr>
                      <m:t>=</m:t>
                    </m:r>
                    <m:r>
                      <a:rPr lang="vi-VN" sz="48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fr-FR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−</m:t>
                    </m:r>
                    <m:r>
                      <a:rPr lang="en-US" sz="4800" b="1" i="1" smtClean="0">
                        <a:latin typeface="Cambria Math"/>
                      </a:rPr>
                      <m:t>𝟔</m:t>
                    </m:r>
                    <m:r>
                      <a:rPr lang="en-US" sz="4800" b="1" i="1">
                        <a:latin typeface="Cambria Math"/>
                      </a:rPr>
                      <m:t>𝒕</m:t>
                    </m:r>
                    <m:r>
                      <a:rPr lang="fr-FR" sz="4800" b="1" i="1">
                        <a:latin typeface="Cambria Math"/>
                      </a:rPr>
                      <m:t>⇒</m:t>
                    </m:r>
                    <m:r>
                      <a:rPr lang="en-US" sz="4800" b="1" i="1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𝟔</m:t>
                    </m:r>
                    <m:r>
                      <a:rPr lang="en-US" sz="4800" b="1" i="1">
                        <a:latin typeface="Cambria Math"/>
                      </a:rPr>
                      <m:t>𝒕</m:t>
                    </m:r>
                    <m:r>
                      <a:rPr lang="en-US" sz="4800" b="1" i="1" smtClean="0">
                        <a:latin typeface="Cambria Math"/>
                      </a:rPr>
                      <m:t>−</m:t>
                    </m:r>
                    <m:r>
                      <a:rPr lang="en-US" sz="4800" b="1" i="1" smtClean="0">
                        <a:latin typeface="Cambria Math"/>
                      </a:rPr>
                      <m:t>𝟔</m:t>
                    </m:r>
                    <m:r>
                      <a:rPr lang="en-US" sz="4800" b="1" i="1"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218FDD14-BD4E-4020-819E-1C28F50E0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98" y="9170696"/>
                <a:ext cx="16148019" cy="847733"/>
              </a:xfrm>
              <a:prstGeom prst="rect">
                <a:avLst/>
              </a:prstGeom>
              <a:blipFill rotWithShape="1">
                <a:blip r:embed="rId4"/>
                <a:stretch>
                  <a:fillRect l="-1510" t="-7194" b="-316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59BD6CD1-83E1-4082-8BF8-DC4A549E935C}"/>
              </a:ext>
            </a:extLst>
          </p:cNvPr>
          <p:cNvGrpSpPr/>
          <p:nvPr/>
        </p:nvGrpSpPr>
        <p:grpSpPr>
          <a:xfrm>
            <a:off x="584509" y="59122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C2AD022-B594-4716-84AE-DFCF3FE97455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CC2AD022-B594-4716-84AE-DFCF3FE974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EC0FDF1-C663-4A41-A519-F2549DB0ACC2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FBF71D8-2B67-49FE-8F97-A2FE5BA5A0C6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FBF71D8-2B67-49FE-8F97-A2FE5BA5A0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FECA46-F152-453F-BB75-CE5F5D7469B9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38804FA-BC3A-4D28-AFFF-2491F61E30DF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38804FA-BC3A-4D28-AFFF-2491F61E30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796133-E389-4CC5-BEC9-35408D25DCCA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822CD70-A50D-46CB-8FAB-B9FC2DDB3D70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822CD70-A50D-46CB-8FAB-B9FC2DDB3D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AC4F5A1-F189-4A81-8FD9-87FFE0B29425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460186E5-DD32-404A-B396-255615388686}"/>
              </a:ext>
            </a:extLst>
          </p:cNvPr>
          <p:cNvSpPr/>
          <p:nvPr/>
        </p:nvSpPr>
        <p:spPr>
          <a:xfrm>
            <a:off x="12636000" y="635149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96808" y="2438400"/>
            <a:ext cx="23958592" cy="3321496"/>
            <a:chOff x="196808" y="2438400"/>
            <a:chExt cx="23958592" cy="3321496"/>
          </a:xfrm>
        </p:grpSpPr>
        <p:sp>
          <p:nvSpPr>
            <p:cNvPr id="35" name="Rounded Rectangle 41">
              <a:extLst>
                <a:ext uri="{FF2B5EF4-FFF2-40B4-BE49-F238E27FC236}">
                  <a16:creationId xmlns:a16="http://schemas.microsoft.com/office/drawing/2014/main" id="{4DAA496E-3145-45B1-835F-F7B1B1F7FF1E}"/>
                </a:ext>
              </a:extLst>
            </p:cNvPr>
            <p:cNvSpPr/>
            <p:nvPr/>
          </p:nvSpPr>
          <p:spPr>
            <a:xfrm>
              <a:off x="546015" y="2947706"/>
              <a:ext cx="23609385" cy="281219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A557FAA-C87C-4B0F-A8EA-81E5B9948FD9}"/>
                </a:ext>
              </a:extLst>
            </p:cNvPr>
            <p:cNvGrpSpPr/>
            <p:nvPr/>
          </p:nvGrpSpPr>
          <p:grpSpPr>
            <a:xfrm>
              <a:off x="196808" y="2438400"/>
              <a:ext cx="3942102" cy="1040476"/>
              <a:chOff x="923003" y="3917552"/>
              <a:chExt cx="3942102" cy="104047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89DE61A-64C3-4E2B-BC75-DACA619F8E1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98528"/>
                <a:chOff x="2028795" y="4418277"/>
                <a:chExt cx="3503060" cy="898528"/>
              </a:xfrm>
            </p:grpSpPr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id="{A7FB4598-A198-4BAD-A232-94528AB93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88AB47C-66C5-439A-8097-D0ED318D169C}"/>
                    </a:ext>
                  </a:extLst>
                </p:cNvPr>
                <p:cNvSpPr txBox="1"/>
                <p:nvPr/>
              </p:nvSpPr>
              <p:spPr>
                <a:xfrm>
                  <a:off x="2459745" y="4485808"/>
                  <a:ext cx="289539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DA7B112-E382-4EBC-AC95-4AD7EE4997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50881" y="3499817"/>
                <a:ext cx="22487103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400" b="1" i="1" smtClean="0">
                        <a:latin typeface="Cambria Math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,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 smtClean="0"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81" y="3499817"/>
                <a:ext cx="22487103" cy="2138983"/>
              </a:xfrm>
              <a:prstGeom prst="rect">
                <a:avLst/>
              </a:prstGeom>
              <a:blipFill>
                <a:blip r:embed="rId10"/>
                <a:stretch>
                  <a:fillRect l="-1112" t="-5413" b="-1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18FDD14-BD4E-4020-819E-1C28F50E0DDC}"/>
                  </a:ext>
                </a:extLst>
              </p:cNvPr>
              <p:cNvSpPr txBox="1"/>
              <p:nvPr/>
            </p:nvSpPr>
            <p:spPr>
              <a:xfrm>
                <a:off x="3048000" y="10210800"/>
                <a:ext cx="16148019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fr-FR" sz="48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fr-FR" sz="4800" b="1" i="1">
                        <a:latin typeface="Cambria Math"/>
                      </a:rPr>
                      <m:t>=</m:t>
                    </m:r>
                    <m:r>
                      <a:rPr lang="vi-VN" sz="4800" b="1" i="1">
                        <a:latin typeface="Cambria Math"/>
                      </a:rPr>
                      <m:t>𝟑</m:t>
                    </m:r>
                    <m:r>
                      <a:rPr lang="vi-VN" sz="48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−</m:t>
                    </m:r>
                    <m:r>
                      <a:rPr lang="en-US" sz="4800" b="1" i="1" smtClean="0">
                        <a:latin typeface="Cambria Math"/>
                      </a:rPr>
                      <m:t>𝟔</m:t>
                    </m:r>
                    <m:r>
                      <a:rPr lang="en-US" sz="4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48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𝟗</m:t>
                    </m:r>
                    <m:r>
                      <a:rPr lang="en-US" sz="4800" b="1" i="1" smtClean="0">
                        <a:latin typeface="Cambria Math"/>
                      </a:rPr>
                      <m:t> </m:t>
                    </m:r>
                    <m:r>
                      <a:rPr lang="en-US" sz="4800" b="1" i="1" smtClean="0">
                        <a:latin typeface="Cambria Math"/>
                      </a:rPr>
                      <m:t>𝒎</m:t>
                    </m:r>
                    <m:r>
                      <a:rPr lang="en-US" sz="4800" b="1" i="1" smtClean="0">
                        <a:latin typeface="Cambria Math"/>
                      </a:rPr>
                      <m:t>/</m:t>
                    </m:r>
                    <m:r>
                      <a:rPr lang="en-US" sz="4800" b="1" i="1" smtClean="0">
                        <a:latin typeface="Cambria Math"/>
                      </a:rPr>
                      <m:t>𝒔</m:t>
                    </m:r>
                  </m:oMath>
                </a14:m>
                <a:endParaRPr lang="vi-VN" sz="48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218FDD14-BD4E-4020-819E-1C28F50E0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10800"/>
                <a:ext cx="16148019" cy="8477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18FDD14-BD4E-4020-819E-1C28F50E0DDC}"/>
                  </a:ext>
                </a:extLst>
              </p:cNvPr>
              <p:cNvSpPr txBox="1"/>
              <p:nvPr/>
            </p:nvSpPr>
            <p:spPr>
              <a:xfrm>
                <a:off x="3048000" y="11254833"/>
                <a:ext cx="16148019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    </m:t>
                    </m:r>
                  </m:oMath>
                </a14:m>
                <a:r>
                  <a:rPr lang="fr-FR" sz="48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fr-FR" sz="4800" b="1" i="1">
                        <a:latin typeface="Cambria Math"/>
                      </a:rPr>
                      <m:t>=</m:t>
                    </m:r>
                    <m:r>
                      <a:rPr lang="vi-VN" sz="4800" b="1" i="1" smtClean="0">
                        <a:latin typeface="Cambria Math"/>
                      </a:rPr>
                      <m:t>𝟔</m:t>
                    </m:r>
                    <m:r>
                      <a:rPr lang="vi-VN" sz="4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4800" b="1" i="1" smtClean="0">
                        <a:latin typeface="Cambria Math"/>
                      </a:rPr>
                      <m:t>𝟑</m:t>
                    </m:r>
                    <m:r>
                      <a:rPr lang="en-US" sz="4800" b="1" i="1" smtClean="0">
                        <a:latin typeface="Cambria Math"/>
                      </a:rPr>
                      <m:t>−</m:t>
                    </m:r>
                    <m:r>
                      <a:rPr lang="en-US" sz="4800" b="1" i="1" smtClean="0">
                        <a:latin typeface="Cambria Math"/>
                      </a:rPr>
                      <m:t>𝟔</m:t>
                    </m:r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𝟏𝟐</m:t>
                    </m:r>
                    <m:r>
                      <a:rPr lang="en-US" sz="4800" b="1" i="1" smtClean="0">
                        <a:latin typeface="Cambria Math"/>
                      </a:rPr>
                      <m:t> 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  <m:r>
                      <a:rPr lang="en-US" sz="4800" b="1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8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218FDD14-BD4E-4020-819E-1C28F50E0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1254833"/>
                <a:ext cx="16148019" cy="8477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6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2" grpId="0" animBg="1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5F97BE5-8D8B-4BF8-A4B7-98720B50A217}"/>
              </a:ext>
            </a:extLst>
          </p:cNvPr>
          <p:cNvGrpSpPr/>
          <p:nvPr/>
        </p:nvGrpSpPr>
        <p:grpSpPr>
          <a:xfrm>
            <a:off x="29700" y="1584768"/>
            <a:ext cx="20851588" cy="853632"/>
            <a:chOff x="29700" y="1584768"/>
            <a:chExt cx="20851588" cy="8536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1D05E9-685B-4C8E-93C3-1D586A6C2B9A}"/>
                </a:ext>
              </a:extLst>
            </p:cNvPr>
            <p:cNvGrpSpPr/>
            <p:nvPr/>
          </p:nvGrpSpPr>
          <p:grpSpPr>
            <a:xfrm>
              <a:off x="29700" y="1584768"/>
              <a:ext cx="1646700" cy="822101"/>
              <a:chOff x="0" y="1584768"/>
              <a:chExt cx="1646700" cy="82210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0" y="1584768"/>
                <a:ext cx="1646700" cy="804674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41625" y="1637428"/>
                <a:ext cx="11010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IV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752600" y="1668959"/>
              <a:ext cx="19128688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  <a:endParaRPr lang="en-US" sz="44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818248-7FEB-49A7-B128-B324154142A6}"/>
              </a:ext>
            </a:extLst>
          </p:cNvPr>
          <p:cNvGrpSpPr/>
          <p:nvPr/>
        </p:nvGrpSpPr>
        <p:grpSpPr>
          <a:xfrm>
            <a:off x="310811" y="7543800"/>
            <a:ext cx="23829876" cy="6008024"/>
            <a:chOff x="48567" y="4381500"/>
            <a:chExt cx="22987422" cy="600802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96B1FA73-D298-4643-BEC4-0083F1B68A42}"/>
                </a:ext>
              </a:extLst>
            </p:cNvPr>
            <p:cNvSpPr/>
            <p:nvPr/>
          </p:nvSpPr>
          <p:spPr>
            <a:xfrm>
              <a:off x="595044" y="5063998"/>
              <a:ext cx="22440945" cy="532552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9C400B-6E5B-4097-9CB5-C76760F91CA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3B570F-70A9-4A13-B118-7F3D4170672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C345EC-81B1-406C-A236-28FC616167AF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9619478-0BC9-4C4F-9074-927C6B3441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196808" y="2438400"/>
            <a:ext cx="23958592" cy="2819400"/>
            <a:chOff x="196808" y="2438400"/>
            <a:chExt cx="23958592" cy="2819400"/>
          </a:xfrm>
        </p:grpSpPr>
        <p:sp>
          <p:nvSpPr>
            <p:cNvPr id="35" name="Rounded Rectangle 41">
              <a:extLst>
                <a:ext uri="{FF2B5EF4-FFF2-40B4-BE49-F238E27FC236}">
                  <a16:creationId xmlns:a16="http://schemas.microsoft.com/office/drawing/2014/main" id="{4DAA496E-3145-45B1-835F-F7B1B1F7FF1E}"/>
                </a:ext>
              </a:extLst>
            </p:cNvPr>
            <p:cNvSpPr/>
            <p:nvPr/>
          </p:nvSpPr>
          <p:spPr>
            <a:xfrm>
              <a:off x="546015" y="2947706"/>
              <a:ext cx="23609385" cy="23100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A557FAA-C87C-4B0F-A8EA-81E5B9948FD9}"/>
                </a:ext>
              </a:extLst>
            </p:cNvPr>
            <p:cNvGrpSpPr/>
            <p:nvPr/>
          </p:nvGrpSpPr>
          <p:grpSpPr>
            <a:xfrm>
              <a:off x="196808" y="2438400"/>
              <a:ext cx="3942102" cy="1040476"/>
              <a:chOff x="923003" y="3917552"/>
              <a:chExt cx="3942102" cy="104047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89DE61A-64C3-4E2B-BC75-DACA619F8E1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98528"/>
                <a:chOff x="2028795" y="4418277"/>
                <a:chExt cx="3503060" cy="898528"/>
              </a:xfrm>
            </p:grpSpPr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id="{A7FB4598-A198-4BAD-A232-94528AB93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88AB47C-66C5-439A-8097-D0ED318D169C}"/>
                    </a:ext>
                  </a:extLst>
                </p:cNvPr>
                <p:cNvSpPr txBox="1"/>
                <p:nvPr/>
              </p:nvSpPr>
              <p:spPr>
                <a:xfrm>
                  <a:off x="2459745" y="4485808"/>
                  <a:ext cx="289539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DA7B112-E382-4EBC-AC95-4AD7EE4997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BD6CD1-83E1-4082-8BF8-DC4A549E935C}"/>
              </a:ext>
            </a:extLst>
          </p:cNvPr>
          <p:cNvGrpSpPr/>
          <p:nvPr/>
        </p:nvGrpSpPr>
        <p:grpSpPr>
          <a:xfrm>
            <a:off x="584509" y="5334000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C2AD022-B594-4716-84AE-DFCF3FE97455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CC2AD022-B594-4716-84AE-DFCF3FE974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EC0FDF1-C663-4A41-A519-F2549DB0ACC2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FBF71D8-2B67-49FE-8F97-A2FE5BA5A0C6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FBF71D8-2B67-49FE-8F97-A2FE5BA5A0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FECA46-F152-453F-BB75-CE5F5D7469B9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38804FA-BC3A-4D28-AFFF-2491F61E30DF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38804FA-BC3A-4D28-AFFF-2491F61E30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796133-E389-4CC5-BEC9-35408D25DCCA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822CD70-A50D-46CB-8FAB-B9FC2DDB3D70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822CD70-A50D-46CB-8FAB-B9FC2DDB3D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AC4F5A1-F189-4A81-8FD9-87FFE0B29425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460186E5-DD32-404A-B396-255615388686}"/>
              </a:ext>
            </a:extLst>
          </p:cNvPr>
          <p:cNvSpPr/>
          <p:nvPr/>
        </p:nvSpPr>
        <p:spPr>
          <a:xfrm>
            <a:off x="18619694" y="57643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50882" y="3657600"/>
                <a:ext cx="21489753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82" y="3657600"/>
                <a:ext cx="21489753" cy="1105687"/>
              </a:xfrm>
              <a:prstGeom prst="rect">
                <a:avLst/>
              </a:prstGeom>
              <a:blipFill rotWithShape="1">
                <a:blip r:embed="rId8"/>
                <a:stretch>
                  <a:fillRect l="-1163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06539" y="8839200"/>
                <a:ext cx="9276194" cy="95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fr-FR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39" y="8839200"/>
                <a:ext cx="9276194" cy="956672"/>
              </a:xfrm>
              <a:prstGeom prst="rect">
                <a:avLst/>
              </a:prstGeom>
              <a:blipFill rotWithShape="1">
                <a:blip r:embed="rId9"/>
                <a:stretch>
                  <a:fillRect l="-2696" b="-273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491461" y="10063696"/>
                <a:ext cx="1124346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vi-VN" sz="4800" b="1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vi-VN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vi-VN" sz="4800" b="1" i="1" smtClean="0">
                          <a:latin typeface="Cambria Math"/>
                        </a:rPr>
                        <m:t>=</m:t>
                      </m:r>
                      <m:r>
                        <a:rPr lang="vi-VN" sz="4800" b="1" i="1" smtClean="0">
                          <a:latin typeface="Cambria Math"/>
                        </a:rPr>
                        <m:t>𝟔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fr-FR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 smtClean="0">
                          <a:latin typeface="Cambria Math"/>
                        </a:rPr>
                        <m:t>−</m:t>
                      </m:r>
                      <m:r>
                        <a:rPr lang="vi-VN" sz="4800" b="1" i="1" smtClean="0">
                          <a:latin typeface="Cambria Math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4800" b="1" i="1">
                          <a:latin typeface="Cambria Math"/>
                        </a:rPr>
                        <m:t>+</m:t>
                      </m:r>
                      <m:r>
                        <a:rPr lang="en-US" sz="4800" b="1" i="1">
                          <a:latin typeface="Cambria Math"/>
                        </a:rPr>
                        <m:t>𝟐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461" y="10063696"/>
                <a:ext cx="11243463" cy="8477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442012" y="11177696"/>
                <a:ext cx="4625690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vi-VN" sz="4800" b="1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fr-FR" sz="48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vi-VN" sz="48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012" y="11177696"/>
                <a:ext cx="4625690" cy="11977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6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42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5F97BE5-8D8B-4BF8-A4B7-98720B50A217}"/>
              </a:ext>
            </a:extLst>
          </p:cNvPr>
          <p:cNvGrpSpPr/>
          <p:nvPr/>
        </p:nvGrpSpPr>
        <p:grpSpPr>
          <a:xfrm>
            <a:off x="29700" y="1584768"/>
            <a:ext cx="20851588" cy="853632"/>
            <a:chOff x="29700" y="1584768"/>
            <a:chExt cx="20851588" cy="8536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1D05E9-685B-4C8E-93C3-1D586A6C2B9A}"/>
                </a:ext>
              </a:extLst>
            </p:cNvPr>
            <p:cNvGrpSpPr/>
            <p:nvPr/>
          </p:nvGrpSpPr>
          <p:grpSpPr>
            <a:xfrm>
              <a:off x="29700" y="1584768"/>
              <a:ext cx="1646700" cy="822101"/>
              <a:chOff x="0" y="1584768"/>
              <a:chExt cx="1646700" cy="82210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0" y="1584768"/>
                <a:ext cx="1646700" cy="804674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41625" y="1637428"/>
                <a:ext cx="11010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IV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752600" y="1668959"/>
              <a:ext cx="19128688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818248-7FEB-49A7-B128-B324154142A6}"/>
              </a:ext>
            </a:extLst>
          </p:cNvPr>
          <p:cNvGrpSpPr/>
          <p:nvPr/>
        </p:nvGrpSpPr>
        <p:grpSpPr>
          <a:xfrm>
            <a:off x="310811" y="7555576"/>
            <a:ext cx="23829876" cy="6008024"/>
            <a:chOff x="48567" y="4381500"/>
            <a:chExt cx="22987422" cy="600802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96B1FA73-D298-4643-BEC4-0083F1B68A42}"/>
                </a:ext>
              </a:extLst>
            </p:cNvPr>
            <p:cNvSpPr/>
            <p:nvPr/>
          </p:nvSpPr>
          <p:spPr>
            <a:xfrm>
              <a:off x="595044" y="5063998"/>
              <a:ext cx="22440945" cy="532552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9C400B-6E5B-4097-9CB5-C76760F91CA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3B570F-70A9-4A13-B118-7F3D4170672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C345EC-81B1-406C-A236-28FC616167AF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9619478-0BC9-4C4F-9074-927C6B3441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96808" y="2438400"/>
            <a:ext cx="23958592" cy="2819400"/>
            <a:chOff x="196808" y="2438400"/>
            <a:chExt cx="23958592" cy="2819400"/>
          </a:xfrm>
        </p:grpSpPr>
        <p:sp>
          <p:nvSpPr>
            <p:cNvPr id="35" name="Rounded Rectangle 41">
              <a:extLst>
                <a:ext uri="{FF2B5EF4-FFF2-40B4-BE49-F238E27FC236}">
                  <a16:creationId xmlns:a16="http://schemas.microsoft.com/office/drawing/2014/main" id="{4DAA496E-3145-45B1-835F-F7B1B1F7FF1E}"/>
                </a:ext>
              </a:extLst>
            </p:cNvPr>
            <p:cNvSpPr/>
            <p:nvPr/>
          </p:nvSpPr>
          <p:spPr>
            <a:xfrm>
              <a:off x="546015" y="2947706"/>
              <a:ext cx="23609385" cy="23100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A557FAA-C87C-4B0F-A8EA-81E5B9948FD9}"/>
                </a:ext>
              </a:extLst>
            </p:cNvPr>
            <p:cNvGrpSpPr/>
            <p:nvPr/>
          </p:nvGrpSpPr>
          <p:grpSpPr>
            <a:xfrm>
              <a:off x="196808" y="2438400"/>
              <a:ext cx="3942102" cy="1040476"/>
              <a:chOff x="923003" y="3917552"/>
              <a:chExt cx="3942102" cy="104047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89DE61A-64C3-4E2B-BC75-DACA619F8E1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98528"/>
                <a:chOff x="2028795" y="4418277"/>
                <a:chExt cx="3503060" cy="898528"/>
              </a:xfrm>
            </p:grpSpPr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id="{A7FB4598-A198-4BAD-A232-94528AB93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88AB47C-66C5-439A-8097-D0ED318D169C}"/>
                    </a:ext>
                  </a:extLst>
                </p:cNvPr>
                <p:cNvSpPr txBox="1"/>
                <p:nvPr/>
              </p:nvSpPr>
              <p:spPr>
                <a:xfrm>
                  <a:off x="2459745" y="4485808"/>
                  <a:ext cx="289539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DA7B112-E382-4EBC-AC95-4AD7EE4997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BD6CD1-83E1-4082-8BF8-DC4A549E935C}"/>
              </a:ext>
            </a:extLst>
          </p:cNvPr>
          <p:cNvGrpSpPr/>
          <p:nvPr/>
        </p:nvGrpSpPr>
        <p:grpSpPr>
          <a:xfrm>
            <a:off x="584509" y="5334000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C2AD022-B594-4716-84AE-DFCF3FE97455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/>
                          </a:rPr>
                          <m:t>   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=−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4800" b="1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CC2AD022-B594-4716-84AE-DFCF3FE974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EC0FDF1-C663-4A41-A519-F2549DB0ACC2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FBF71D8-2B67-49FE-8F97-A2FE5BA5A0C6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FBF71D8-2B67-49FE-8F97-A2FE5BA5A0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FECA46-F152-453F-BB75-CE5F5D7469B9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38804FA-BC3A-4D28-AFFF-2491F61E30DF}"/>
                    </a:ext>
                  </a:extLst>
                </p:cNvPr>
                <p:cNvSpPr/>
                <p:nvPr/>
              </p:nvSpPr>
              <p:spPr>
                <a:xfrm>
                  <a:off x="6487997" y="2081522"/>
                  <a:ext cx="2624529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/>
                          </a:rPr>
                          <m:t>    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=−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4800" b="1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38804FA-BC3A-4D28-AFFF-2491F61E30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997" y="2081522"/>
                  <a:ext cx="2624529" cy="9681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796133-E389-4CC5-BEC9-35408D25DCCA}"/>
                </a:ext>
              </a:extLst>
            </p:cNvPr>
            <p:cNvSpPr/>
            <p:nvPr/>
          </p:nvSpPr>
          <p:spPr>
            <a:xfrm>
              <a:off x="619745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822CD70-A50D-46CB-8FAB-B9FC2DDB3D70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/>
                          </a:rPr>
                          <m:t>    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4800" b="1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822CD70-A50D-46CB-8FAB-B9FC2DDB3D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AC4F5A1-F189-4A81-8FD9-87FFE0B29425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460186E5-DD32-404A-B396-255615388686}"/>
              </a:ext>
            </a:extLst>
          </p:cNvPr>
          <p:cNvSpPr/>
          <p:nvPr/>
        </p:nvSpPr>
        <p:spPr>
          <a:xfrm>
            <a:off x="533400" y="57770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50882" y="3505200"/>
                <a:ext cx="21489753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</m:e>
                    </m:func>
                    <m:r>
                      <a:rPr lang="en-US" sz="4400" b="1" i="1" smtClean="0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82" y="3505200"/>
                <a:ext cx="21489753" cy="1461875"/>
              </a:xfrm>
              <a:prstGeom prst="rect">
                <a:avLst/>
              </a:prstGeom>
              <a:blipFill rotWithShape="1">
                <a:blip r:embed="rId8"/>
                <a:stretch>
                  <a:fillRect l="-1163" t="-7917" b="-1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06539" y="8229600"/>
                <a:ext cx="13097240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)=−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mr>
                        </m: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p>
                                      <m:r>
                                        <a:rPr lang="vi-VN" sz="4400" b="1" i="1" smtClean="0">
                                          <a:latin typeface="Cambria Math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vi-VN" sz="4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vi-VN" sz="4400" b="1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4400" b="1" i="1" smtClean="0">
                                      <a:latin typeface="Cambria Math"/>
                                    </a:rPr>
                                    <m:t>𝟏𝟐</m:t>
                                  </m:r>
                                  <m:sSup>
                                    <m:sSupPr>
                                      <m:ctrlP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𝟖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e>
                                    <m:sup>
                                      <m:r>
                                        <a:rPr lang="fr-FR" sz="44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en-US" sz="4400" b="1" i="1" smtClean="0">
                                      <a:latin typeface="Cambria Math"/>
                                    </a:rPr>
                                    <m:t>.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39" y="8229600"/>
                <a:ext cx="13097240" cy="2254015"/>
              </a:xfrm>
              <a:prstGeom prst="rect">
                <a:avLst/>
              </a:prstGeom>
              <a:blipFill rotWithShape="1">
                <a:blip r:embed="rId9"/>
                <a:stretch>
                  <a:fillRect l="-1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572000" y="10515600"/>
                <a:ext cx="15333044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fr-FR" sz="4400" b="1" i="1"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𝟏𝟐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𝟖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𝟏𝟎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515600"/>
                <a:ext cx="15333044" cy="856581"/>
              </a:xfrm>
              <a:prstGeom prst="rect">
                <a:avLst/>
              </a:prstGeom>
              <a:blipFill rotWithShape="1">
                <a:blip r:embed="rId10"/>
                <a:stretch>
                  <a:fillRect l="-1590" t="-11348" b="-25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092299" y="11603520"/>
                <a:ext cx="8850500" cy="1929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r>
                        <a:rPr lang="vi-VN" sz="4400" b="1" i="1" smtClean="0">
                          <a:latin typeface="Cambria Math"/>
                        </a:rPr>
                        <m:t>𝟏𝟐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 i="1" smtClean="0">
                          <a:latin typeface="Cambria Math"/>
                        </a:rPr>
                        <m:t>−</m:t>
                      </m:r>
                      <m:r>
                        <a:rPr lang="vi-VN" sz="4400" b="1" i="1" smtClean="0">
                          <a:latin typeface="Cambria Math"/>
                        </a:rPr>
                        <m:t>𝟏𝟒</m:t>
                      </m:r>
                      <m:r>
                        <a:rPr lang="vi-VN" sz="4400" b="1" i="1" smtClean="0">
                          <a:latin typeface="Cambria Math"/>
                        </a:rPr>
                        <m:t>𝒙</m:t>
                      </m:r>
                      <m:r>
                        <a:rPr lang="vi-VN" sz="4400" b="1" i="1" smtClean="0">
                          <a:latin typeface="Cambria Math"/>
                        </a:rPr>
                        <m:t>+</m:t>
                      </m:r>
                      <m:r>
                        <a:rPr lang="vi-VN" sz="4400" b="1" i="1" smtClean="0">
                          <a:latin typeface="Cambria Math"/>
                        </a:rPr>
                        <m:t>𝟐</m:t>
                      </m:r>
                      <m:r>
                        <a:rPr lang="vi-VN" sz="4400" b="1" i="1" smtClean="0">
                          <a:latin typeface="Cambria Math"/>
                        </a:rPr>
                        <m:t>=</m:t>
                      </m:r>
                      <m:r>
                        <a:rPr lang="vi-VN" sz="4400" b="1" i="1" smtClean="0">
                          <a:latin typeface="Cambria Math"/>
                        </a:rPr>
                        <m:t>𝟎</m:t>
                      </m:r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2299" y="11603520"/>
                <a:ext cx="8850500" cy="1929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9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42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5F97BE5-8D8B-4BF8-A4B7-98720B50A217}"/>
              </a:ext>
            </a:extLst>
          </p:cNvPr>
          <p:cNvGrpSpPr/>
          <p:nvPr/>
        </p:nvGrpSpPr>
        <p:grpSpPr>
          <a:xfrm>
            <a:off x="29700" y="1584768"/>
            <a:ext cx="20851588" cy="853632"/>
            <a:chOff x="29700" y="1584768"/>
            <a:chExt cx="20851588" cy="8536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1D05E9-685B-4C8E-93C3-1D586A6C2B9A}"/>
                </a:ext>
              </a:extLst>
            </p:cNvPr>
            <p:cNvGrpSpPr/>
            <p:nvPr/>
          </p:nvGrpSpPr>
          <p:grpSpPr>
            <a:xfrm>
              <a:off x="29700" y="1584768"/>
              <a:ext cx="1646700" cy="822101"/>
              <a:chOff x="0" y="1584768"/>
              <a:chExt cx="1646700" cy="82210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0" y="1584768"/>
                <a:ext cx="1646700" cy="804674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41625" y="1637428"/>
                <a:ext cx="11010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IV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752600" y="1668959"/>
              <a:ext cx="19128688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  <a:endParaRPr lang="en-US" sz="44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818248-7FEB-49A7-B128-B324154142A6}"/>
              </a:ext>
            </a:extLst>
          </p:cNvPr>
          <p:cNvGrpSpPr/>
          <p:nvPr/>
        </p:nvGrpSpPr>
        <p:grpSpPr>
          <a:xfrm>
            <a:off x="310811" y="7543800"/>
            <a:ext cx="23829876" cy="6008024"/>
            <a:chOff x="48567" y="4381500"/>
            <a:chExt cx="22987422" cy="600802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96B1FA73-D298-4643-BEC4-0083F1B68A42}"/>
                </a:ext>
              </a:extLst>
            </p:cNvPr>
            <p:cNvSpPr/>
            <p:nvPr/>
          </p:nvSpPr>
          <p:spPr>
            <a:xfrm>
              <a:off x="595044" y="5063998"/>
              <a:ext cx="22440945" cy="532552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9C400B-6E5B-4097-9CB5-C76760F91CA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3B570F-70A9-4A13-B118-7F3D4170672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C345EC-81B1-406C-A236-28FC616167AF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9619478-0BC9-4C4F-9074-927C6B3441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196808" y="2438400"/>
            <a:ext cx="23958592" cy="2438400"/>
            <a:chOff x="196808" y="2438400"/>
            <a:chExt cx="23958592" cy="2438400"/>
          </a:xfrm>
        </p:grpSpPr>
        <p:sp>
          <p:nvSpPr>
            <p:cNvPr id="35" name="Rounded Rectangle 41">
              <a:extLst>
                <a:ext uri="{FF2B5EF4-FFF2-40B4-BE49-F238E27FC236}">
                  <a16:creationId xmlns:a16="http://schemas.microsoft.com/office/drawing/2014/main" id="{4DAA496E-3145-45B1-835F-F7B1B1F7FF1E}"/>
                </a:ext>
              </a:extLst>
            </p:cNvPr>
            <p:cNvSpPr/>
            <p:nvPr/>
          </p:nvSpPr>
          <p:spPr>
            <a:xfrm>
              <a:off x="546015" y="2947706"/>
              <a:ext cx="23609385" cy="19290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A557FAA-C87C-4B0F-A8EA-81E5B9948FD9}"/>
                </a:ext>
              </a:extLst>
            </p:cNvPr>
            <p:cNvGrpSpPr/>
            <p:nvPr/>
          </p:nvGrpSpPr>
          <p:grpSpPr>
            <a:xfrm>
              <a:off x="196808" y="2438400"/>
              <a:ext cx="3942102" cy="1040476"/>
              <a:chOff x="923003" y="3917552"/>
              <a:chExt cx="3942102" cy="104047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89DE61A-64C3-4E2B-BC75-DACA619F8E1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98528"/>
                <a:chOff x="2028795" y="4418277"/>
                <a:chExt cx="3503060" cy="898528"/>
              </a:xfrm>
            </p:grpSpPr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id="{A7FB4598-A198-4BAD-A232-94528AB93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88AB47C-66C5-439A-8097-D0ED318D169C}"/>
                    </a:ext>
                  </a:extLst>
                </p:cNvPr>
                <p:cNvSpPr txBox="1"/>
                <p:nvPr/>
              </p:nvSpPr>
              <p:spPr>
                <a:xfrm>
                  <a:off x="2459745" y="4485808"/>
                  <a:ext cx="289539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DA7B112-E382-4EBC-AC95-4AD7EE4997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BD6CD1-83E1-4082-8BF8-DC4A549E935C}"/>
              </a:ext>
            </a:extLst>
          </p:cNvPr>
          <p:cNvGrpSpPr/>
          <p:nvPr/>
        </p:nvGrpSpPr>
        <p:grpSpPr>
          <a:xfrm>
            <a:off x="584509" y="5029200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C2AD022-B594-4716-84AE-DFCF3FE97455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/>
                          </a:rPr>
                          <m:t>   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=−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CC2AD022-B594-4716-84AE-DFCF3FE974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EC0FDF1-C663-4A41-A519-F2549DB0ACC2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FBF71D8-2B67-49FE-8F97-A2FE5BA5A0C6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FBF71D8-2B67-49FE-8F97-A2FE5BA5A0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FECA46-F152-453F-BB75-CE5F5D7469B9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38804FA-BC3A-4D28-AFFF-2491F61E30DF}"/>
                    </a:ext>
                  </a:extLst>
                </p:cNvPr>
                <p:cNvSpPr/>
                <p:nvPr/>
              </p:nvSpPr>
              <p:spPr>
                <a:xfrm>
                  <a:off x="6564197" y="2081522"/>
                  <a:ext cx="249075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/>
                          </a:rPr>
                          <m:t>    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=−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38804FA-BC3A-4D28-AFFF-2491F61E30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4197" y="2081522"/>
                  <a:ext cx="2490755" cy="9681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796133-E389-4CC5-BEC9-35408D25DCCA}"/>
                </a:ext>
              </a:extLst>
            </p:cNvPr>
            <p:cNvSpPr/>
            <p:nvPr/>
          </p:nvSpPr>
          <p:spPr>
            <a:xfrm>
              <a:off x="627365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822CD70-A50D-46CB-8FAB-B9FC2DDB3D70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/>
                          </a:rPr>
                          <m:t>    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822CD70-A50D-46CB-8FAB-B9FC2DDB3D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AC4F5A1-F189-4A81-8FD9-87FFE0B29425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460186E5-DD32-404A-B396-255615388686}"/>
              </a:ext>
            </a:extLst>
          </p:cNvPr>
          <p:cNvSpPr/>
          <p:nvPr/>
        </p:nvSpPr>
        <p:spPr>
          <a:xfrm>
            <a:off x="6629400" y="54732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50882" y="3505200"/>
                <a:ext cx="21489753" cy="1078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Tìm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𝟐𝟎</m:t>
                    </m:r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82" y="3505200"/>
                <a:ext cx="21489753" cy="1078629"/>
              </a:xfrm>
              <a:prstGeom prst="rect">
                <a:avLst/>
              </a:prstGeom>
              <a:blipFill rotWithShape="1">
                <a:blip r:embed="rId8"/>
                <a:stretch>
                  <a:fillRect l="-1163" b="-96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06539" y="8839200"/>
                <a:ext cx="11997643" cy="1268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sSup>
                          <m:sSup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48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(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)∙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𝟏𝟎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𝟐𝟎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39" y="8839200"/>
                <a:ext cx="11997643" cy="1268937"/>
              </a:xfrm>
              <a:prstGeom prst="rect">
                <a:avLst/>
              </a:prstGeom>
              <a:blipFill rotWithShape="1">
                <a:blip r:embed="rId9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572000" y="10591800"/>
                <a:ext cx="8380243" cy="1254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fr-FR" sz="4800" b="1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𝟐𝟎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𝟐𝟎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591800"/>
                <a:ext cx="8380243" cy="1254895"/>
              </a:xfrm>
              <a:prstGeom prst="rect">
                <a:avLst/>
              </a:prstGeom>
              <a:blipFill rotWithShape="1">
                <a:blip r:embed="rId10"/>
                <a:stretch>
                  <a:fillRect l="-2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891812" y="12030067"/>
                <a:ext cx="11883894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(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800" b="1" i="1" smtClean="0">
                        <a:latin typeface="Cambria Math"/>
                      </a:rPr>
                      <m:t>=−</m:t>
                    </m:r>
                    <m:r>
                      <a:rPr lang="vi-VN" sz="4800" b="1" i="1" smtClean="0">
                        <a:latin typeface="Cambria Math"/>
                      </a:rPr>
                      <m:t>𝟏</m:t>
                    </m:r>
                    <m:r>
                      <a:rPr lang="fr-FR" sz="4800" b="1" i="1">
                        <a:latin typeface="Cambria Math"/>
                      </a:rPr>
                      <m:t>⇔</m:t>
                    </m:r>
                    <m:r>
                      <a:rPr lang="vi-VN" sz="4800" b="1" i="1">
                        <a:latin typeface="Cambria Math"/>
                      </a:rPr>
                      <m:t>𝒙</m:t>
                    </m:r>
                    <m:r>
                      <a:rPr lang="vi-VN" sz="4800" b="1" i="1">
                        <a:latin typeface="Cambria Math"/>
                      </a:rPr>
                      <m:t>+</m:t>
                    </m:r>
                    <m:r>
                      <a:rPr lang="vi-VN" sz="4800" b="1" i="1">
                        <a:latin typeface="Cambria Math"/>
                      </a:rPr>
                      <m:t>𝟐</m:t>
                    </m:r>
                    <m:r>
                      <a:rPr lang="vi-VN" sz="4800" b="1" i="1">
                        <a:latin typeface="Cambria Math"/>
                      </a:rPr>
                      <m:t>=−</m:t>
                    </m:r>
                    <m:r>
                      <a:rPr lang="vi-VN" sz="48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/>
                      </a:rPr>
                      <m:t>⇔</m:t>
                    </m:r>
                    <m:r>
                      <a:rPr lang="vi-VN" sz="4800" b="1" i="1">
                        <a:latin typeface="Cambria Math"/>
                      </a:rPr>
                      <m:t>𝒙</m:t>
                    </m:r>
                    <m:r>
                      <a:rPr lang="vi-VN" sz="4800" b="1" i="1">
                        <a:latin typeface="Cambria Math"/>
                      </a:rPr>
                      <m:t>=−</m:t>
                    </m:r>
                    <m:r>
                      <a:rPr lang="vi-VN" sz="4800" b="1" i="1" smtClean="0">
                        <a:latin typeface="Cambria Math"/>
                      </a:rPr>
                      <m:t>𝟑</m:t>
                    </m:r>
                    <m:r>
                      <a:rPr lang="vi-VN" sz="48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12" y="12030067"/>
                <a:ext cx="11883894" cy="8477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7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42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7199" y="1572062"/>
            <a:ext cx="19659598" cy="852221"/>
            <a:chOff x="-288924" y="1892299"/>
            <a:chExt cx="19659599" cy="85221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82824" cy="830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CẤP HAI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83012" y="5171243"/>
            <a:ext cx="22402800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4876799" cy="845462"/>
              <a:chOff x="1224541" y="6305967"/>
              <a:chExt cx="487679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29" y="6305967"/>
                <a:ext cx="3805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266492" y="2438402"/>
            <a:ext cx="22431709" cy="2663050"/>
            <a:chOff x="1266492" y="2438402"/>
            <a:chExt cx="22431709" cy="2646218"/>
          </a:xfrm>
        </p:grpSpPr>
        <p:grpSp>
          <p:nvGrpSpPr>
            <p:cNvPr id="6" name="Group 5"/>
            <p:cNvGrpSpPr/>
            <p:nvPr/>
          </p:nvGrpSpPr>
          <p:grpSpPr>
            <a:xfrm>
              <a:off x="1266492" y="2438402"/>
              <a:ext cx="22431709" cy="2646218"/>
              <a:chOff x="1268078" y="2438400"/>
              <a:chExt cx="22431709" cy="245806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72210" y="2590800"/>
                <a:ext cx="22427577" cy="2305665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" name="Group 8"/>
              <p:cNvGrpSpPr/>
              <p:nvPr/>
            </p:nvGrpSpPr>
            <p:grpSpPr>
              <a:xfrm>
                <a:off x="1268078" y="2438400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0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243587" y="3483623"/>
                  <a:ext cx="1749197" cy="7670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Ví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2" name="Group 1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5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6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9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0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9108" y="2619829"/>
                    <a:ext cx="10344242" cy="7670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just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4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   </a:t>
                    </a:r>
                    <a:r>
                      <a:rPr lang="vi-VN" sz="4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Tính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0">
                                <a:latin typeface="Cambria Math"/>
                              </a:rPr>
                              <m:t>𝐲</m:t>
                            </m:r>
                          </m:e>
                          <m:sup>
                            <m:r>
                              <a:rPr lang="vi-VN" sz="4800" b="1" i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a14:m>
                    <a:r>
                      <a:rPr lang="vi-VN" sz="4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và đạo hàm của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0">
                                <a:latin typeface="Cambria Math"/>
                              </a:rPr>
                              <m:t>𝐲</m:t>
                            </m:r>
                          </m:e>
                          <m:sup>
                            <m:r>
                              <a:rPr lang="vi-VN" sz="4800" b="1" i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a14:m>
                    <a:r>
                      <a:rPr lang="vi-VN" sz="4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, biết:</a:t>
                    </a:r>
                    <a:endParaRPr lang="pt-BR" sz="4800" b="1" dirty="0">
                      <a:solidFill>
                        <a:srgbClr val="0070C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889108" y="2619829"/>
                    <a:ext cx="10344242" cy="7670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11" t="-16788" r="-1591" b="-37226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12010644" y="3342929"/>
                  <a:ext cx="6265626" cy="8423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800" b="1" i="0">
                          <a:latin typeface="Cambria Math"/>
                        </a:rPr>
                        <m:t>𝐲</m:t>
                      </m:r>
                      <m:r>
                        <a:rPr lang="en-US" sz="4800" b="1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4800" b="1" i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latin typeface="Cambria Math"/>
                        </a:rPr>
                        <m:t>−</m:t>
                      </m:r>
                      <m:r>
                        <a:rPr lang="en-US" sz="4800" b="1" i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48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/>
                        </a:rPr>
                        <m:t>+</m:t>
                      </m:r>
                      <m:r>
                        <a:rPr lang="en-US" sz="4800" b="1" i="0">
                          <a:latin typeface="Cambria Math"/>
                        </a:rPr>
                        <m:t>𝟒𝐱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</a:t>
                  </a: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0644" y="3342929"/>
                  <a:ext cx="6265626" cy="842375"/>
                </a:xfrm>
                <a:prstGeom prst="rect">
                  <a:avLst/>
                </a:prstGeom>
                <a:blipFill>
                  <a:blip r:embed="rId4"/>
                  <a:stretch>
                    <a:fillRect l="-4377" t="-15108" r="-2237" b="-36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12040070" y="4239944"/>
                  <a:ext cx="4261679" cy="8257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800" b="1" i="0">
                          <a:latin typeface="Cambria Math"/>
                        </a:rPr>
                        <m:t>𝐲</m:t>
                      </m:r>
                      <m:r>
                        <a:rPr lang="en-US" sz="4800" b="1" i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 i="0">
                              <a:latin typeface="Cambria Math"/>
                            </a:rPr>
                            <m:t>𝟑</m:t>
                          </m:r>
                        </m:e>
                      </m:func>
                      <m:r>
                        <a:rPr lang="en-US" sz="4800" b="1" i="0">
                          <a:latin typeface="Cambria Math"/>
                        </a:rPr>
                        <m:t>𝐱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0070" y="4239944"/>
                  <a:ext cx="4261679" cy="825745"/>
                </a:xfrm>
                <a:prstGeom prst="rect">
                  <a:avLst/>
                </a:prstGeom>
                <a:blipFill>
                  <a:blip r:embed="rId5"/>
                  <a:stretch>
                    <a:fillRect l="-6438" t="-17518" r="-2575" b="-36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441935" y="6336415"/>
                <a:ext cx="839281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>
                            <a:latin typeface="Cambria Math"/>
                          </a:rPr>
                          <m:t>𝐲</m:t>
                        </m:r>
                      </m:e>
                      <m:sup>
                        <m:r>
                          <a:rPr lang="en-US" sz="4800" b="1" i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b="1" i="0">
                        <a:latin typeface="Cambria Math"/>
                      </a:rPr>
                      <m:t>=</m:t>
                    </m:r>
                    <m:r>
                      <a:rPr lang="en-US" sz="4800" b="1" i="0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48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latin typeface="Cambria Math"/>
                      </a:rPr>
                      <m:t>−</m:t>
                    </m:r>
                    <m:r>
                      <a:rPr lang="en-US" sz="4800" b="1" i="0">
                        <a:latin typeface="Cambria Math"/>
                      </a:rPr>
                      <m:t>𝟏𝟎𝐱</m:t>
                    </m:r>
                    <m:r>
                      <a:rPr lang="en-US" sz="4800" b="1" i="0">
                        <a:latin typeface="Cambria Math"/>
                      </a:rPr>
                      <m:t>+</m:t>
                    </m:r>
                    <m:r>
                      <a:rPr lang="en-US" sz="4800" b="1" i="0">
                        <a:latin typeface="Cambria Math"/>
                      </a:rPr>
                      <m:t>𝟒</m:t>
                    </m:r>
                    <m:r>
                      <a:rPr lang="en-US" sz="4800" b="1" i="0">
                        <a:latin typeface="Cambria Math"/>
                      </a:rPr>
                      <m:t>;</m:t>
                    </m:r>
                  </m:oMath>
                </a14:m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935" y="6336415"/>
                <a:ext cx="8392810" cy="847733"/>
              </a:xfrm>
              <a:prstGeom prst="rect">
                <a:avLst/>
              </a:prstGeom>
              <a:blipFill>
                <a:blip r:embed="rId6"/>
                <a:stretch>
                  <a:fillRect l="-3343" t="-15714" b="-3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/>
          <p:nvPr/>
        </p:nvGrpSpPr>
        <p:grpSpPr>
          <a:xfrm>
            <a:off x="10820400" y="5652655"/>
            <a:ext cx="7767831" cy="7232072"/>
            <a:chOff x="10820400" y="5652655"/>
            <a:chExt cx="7767831" cy="7232072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0820400" y="5652655"/>
              <a:ext cx="0" cy="723207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1130292" y="6248400"/>
                  <a:ext cx="7457939" cy="1058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193800" indent="-742950">
                    <a:lnSpc>
                      <a:spcPct val="150000"/>
                    </a:lnSpc>
                    <a:spcAft>
                      <a:spcPts val="0"/>
                    </a:spcAft>
                    <a:buAutoNum type="alphaLcParenR" startAt="2"/>
                  </a:pPr>
                  <a:r>
                    <a:rPr lang="vi-VN" sz="4800" b="1" dirty="0">
                      <a:solidFill>
                        <a:srgbClr val="00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Ta có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effectLst/>
                              <a:latin typeface="Cambria Math"/>
                              <a:ea typeface="Calibri"/>
                            </a:rPr>
                            <m:t>𝐲</m:t>
                          </m:r>
                        </m:e>
                        <m:sup>
                          <m:r>
                            <a:rPr lang="en-US" sz="4800" b="1" i="0">
                              <a:effectLst/>
                              <a:latin typeface="Cambria Math"/>
                              <a:ea typeface="Calibri"/>
                            </a:rPr>
                            <m:t>′</m:t>
                          </m:r>
                        </m:sup>
                      </m:sSup>
                      <m:r>
                        <a:rPr lang="en-US" sz="4800" b="1" i="0">
                          <a:effectLst/>
                          <a:latin typeface="Cambria Math"/>
                          <a:ea typeface="Calibri"/>
                        </a:rPr>
                        <m:t>=</m:t>
                      </m:r>
                      <m:r>
                        <a:rPr lang="en-US" sz="4800" b="1" i="0">
                          <a:effectLst/>
                          <a:latin typeface="Cambria Math"/>
                          <a:ea typeface="Calibri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effectLst/>
                              <a:latin typeface="Cambria Math"/>
                              <a:ea typeface="Calibri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 i="0">
                              <a:effectLst/>
                              <a:latin typeface="Cambria Math"/>
                              <a:ea typeface="Calibri"/>
                            </a:rPr>
                            <m:t>𝟑</m:t>
                          </m:r>
                        </m:e>
                      </m:func>
                      <m:r>
                        <a:rPr lang="en-US" sz="4800" b="1" i="0">
                          <a:effectLst/>
                          <a:latin typeface="Cambria Math"/>
                          <a:ea typeface="Calibri"/>
                        </a:rPr>
                        <m:t>𝐱</m:t>
                      </m:r>
                      <m:r>
                        <a:rPr lang="vi-VN" sz="4800" b="1" i="0" smtClean="0">
                          <a:effectLst/>
                          <a:latin typeface="Cambria Math"/>
                          <a:ea typeface="Calibri"/>
                        </a:rPr>
                        <m:t>;</m:t>
                      </m:r>
                    </m:oMath>
                  </a14:m>
                  <a:r>
                    <a:rPr lang="vi-VN" sz="4800" b="1" u="none" strike="noStrike" spc="0" dirty="0">
                      <a:solidFill>
                        <a:srgbClr val="000000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vi-VN" sz="48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0292" y="6248400"/>
                  <a:ext cx="7457939" cy="1058175"/>
                </a:xfrm>
                <a:prstGeom prst="rect">
                  <a:avLst/>
                </a:prstGeom>
                <a:blipFill>
                  <a:blip r:embed="rId7"/>
                  <a:stretch>
                    <a:fillRect b="-28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210524" y="7246333"/>
                <a:ext cx="47396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b="1" i="0">
                          <a:latin typeface="Cambria Math"/>
                        </a:rPr>
                        <m:t>=</m:t>
                      </m:r>
                      <m:r>
                        <a:rPr lang="en-US" sz="4800" b="1" i="0">
                          <a:latin typeface="Cambria Math"/>
                        </a:rPr>
                        <m:t>𝟔𝐱</m:t>
                      </m:r>
                      <m:r>
                        <a:rPr lang="en-US" sz="4800" b="1" i="0">
                          <a:latin typeface="Cambria Math"/>
                        </a:rPr>
                        <m:t>−</m:t>
                      </m:r>
                      <m:r>
                        <a:rPr lang="en-US" sz="4800" b="1" i="0">
                          <a:latin typeface="Cambria Math"/>
                        </a:rPr>
                        <m:t>𝟏𝟎</m:t>
                      </m:r>
                      <m:r>
                        <a:rPr lang="en-US" sz="4800" b="1" i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524" y="7246333"/>
                <a:ext cx="473969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3412360" y="7315200"/>
                <a:ext cx="54071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b="1" i="0">
                          <a:latin typeface="Cambria Math"/>
                        </a:rPr>
                        <m:t>=−</m:t>
                      </m:r>
                      <m:r>
                        <a:rPr lang="en-US" sz="4800" b="1" i="0">
                          <a:latin typeface="Cambria Math"/>
                        </a:rPr>
                        <m:t>𝟗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 i="0">
                              <a:latin typeface="Cambria Math"/>
                            </a:rPr>
                            <m:t>𝟑</m:t>
                          </m:r>
                        </m:e>
                      </m:func>
                      <m:r>
                        <a:rPr lang="en-US" sz="4800" b="1" i="0">
                          <a:latin typeface="Cambria Math"/>
                        </a:rPr>
                        <m:t>𝐱</m:t>
                      </m:r>
                      <m:r>
                        <m:rPr>
                          <m:nor/>
                        </m:rPr>
                        <a:rPr lang="vi-VN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360" y="7315200"/>
                <a:ext cx="5407121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4" cy="830901"/>
            <a:chOff x="-288924" y="1892299"/>
            <a:chExt cx="196596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5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CẤP HAI</a:t>
              </a:r>
            </a:p>
          </p:txBody>
        </p:sp>
      </p:grpSp>
      <p:grpSp>
        <p:nvGrpSpPr>
          <p:cNvPr id="34" name="Group 2"/>
          <p:cNvGrpSpPr/>
          <p:nvPr/>
        </p:nvGrpSpPr>
        <p:grpSpPr>
          <a:xfrm>
            <a:off x="1371600" y="7692478"/>
            <a:ext cx="3699955" cy="800219"/>
            <a:chOff x="1147594" y="10988310"/>
            <a:chExt cx="3700383" cy="800312"/>
          </a:xfrm>
        </p:grpSpPr>
        <p:sp>
          <p:nvSpPr>
            <p:cNvPr id="36" name="Freeform 20"/>
            <p:cNvSpPr>
              <a:spLocks/>
            </p:cNvSpPr>
            <p:nvPr/>
          </p:nvSpPr>
          <p:spPr bwMode="auto">
            <a:xfrm rot="5400000">
              <a:off x="2607591" y="9548236"/>
              <a:ext cx="780389" cy="370038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52207" y="10988310"/>
              <a:ext cx="1848797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48335" y="2610020"/>
            <a:ext cx="21771043" cy="4284730"/>
            <a:chOff x="1048335" y="2610020"/>
            <a:chExt cx="21771043" cy="4284730"/>
          </a:xfrm>
        </p:grpSpPr>
        <p:grpSp>
          <p:nvGrpSpPr>
            <p:cNvPr id="6" name="Group 144"/>
            <p:cNvGrpSpPr/>
            <p:nvPr/>
          </p:nvGrpSpPr>
          <p:grpSpPr>
            <a:xfrm>
              <a:off x="1048335" y="2610020"/>
              <a:ext cx="21771043" cy="4284730"/>
              <a:chOff x="1076414" y="3099768"/>
              <a:chExt cx="21773562" cy="319040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12551" y="3442481"/>
                <a:ext cx="21537425" cy="2847692"/>
              </a:xfrm>
              <a:prstGeom prst="roundRect">
                <a:avLst>
                  <a:gd name="adj" fmla="val 589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65"/>
              <p:cNvGrpSpPr/>
              <p:nvPr/>
            </p:nvGrpSpPr>
            <p:grpSpPr>
              <a:xfrm>
                <a:off x="1076414" y="3099768"/>
                <a:ext cx="4867186" cy="800311"/>
                <a:chOff x="166396" y="8705567"/>
                <a:chExt cx="4867186" cy="800311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649060" cy="597725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932118" y="8705567"/>
                  <a:ext cx="3408699" cy="8003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016608" y="3416874"/>
                  <a:ext cx="20615344" cy="34778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sử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𝒇</m:t>
                      </m:r>
                      <m:r>
                        <a:rPr lang="en-US" sz="4400" b="1" i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mỗi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∈(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</a:p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Khi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hệ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xác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mới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trên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khoảng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</a:p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Nếu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lại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thì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gọi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cấp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𝒇</m:t>
                      </m:r>
                      <m:r>
                        <a:rPr lang="en-US" sz="4400" b="1" i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Ký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hiệu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hoặc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6608" y="3416874"/>
                  <a:ext cx="20615344" cy="34778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12" t="-3684" b="-736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1870519" y="8730496"/>
            <a:ext cx="19770275" cy="1785104"/>
            <a:chOff x="1870519" y="8730496"/>
            <a:chExt cx="19770275" cy="1785104"/>
          </a:xfrm>
        </p:grpSpPr>
        <p:grpSp>
          <p:nvGrpSpPr>
            <p:cNvPr id="106" name="Group 105"/>
            <p:cNvGrpSpPr/>
            <p:nvPr/>
          </p:nvGrpSpPr>
          <p:grpSpPr>
            <a:xfrm>
              <a:off x="1870519" y="8730496"/>
              <a:ext cx="19770275" cy="1785104"/>
              <a:chOff x="2451969" y="7674551"/>
              <a:chExt cx="18045830" cy="2460383"/>
            </a:xfrm>
          </p:grpSpPr>
          <p:sp>
            <p:nvSpPr>
              <p:cNvPr id="107" name="Round Same Side Corner Rectangle 106"/>
              <p:cNvSpPr/>
              <p:nvPr/>
            </p:nvSpPr>
            <p:spPr>
              <a:xfrm rot="5400000">
                <a:off x="11051664" y="108622"/>
                <a:ext cx="1420304" cy="1747196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451969" y="7674551"/>
                <a:ext cx="1213883" cy="2460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1000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10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347720" y="9064170"/>
                  <a:ext cx="17373600" cy="881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cấp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′′′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hoặc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′′′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hoặc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720" y="9064170"/>
                  <a:ext cx="17373600" cy="8810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04" t="-3472" b="-3055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1965651" y="10287000"/>
            <a:ext cx="19926163" cy="1785102"/>
            <a:chOff x="1965651" y="10287000"/>
            <a:chExt cx="19926163" cy="1785102"/>
          </a:xfrm>
        </p:grpSpPr>
        <p:grpSp>
          <p:nvGrpSpPr>
            <p:cNvPr id="114" name="Group 113"/>
            <p:cNvGrpSpPr/>
            <p:nvPr/>
          </p:nvGrpSpPr>
          <p:grpSpPr>
            <a:xfrm>
              <a:off x="1965651" y="10287000"/>
              <a:ext cx="19926163" cy="1785102"/>
              <a:chOff x="2712448" y="7194270"/>
              <a:chExt cx="18012255" cy="2460381"/>
            </a:xfrm>
          </p:grpSpPr>
          <p:sp>
            <p:nvSpPr>
              <p:cNvPr id="115" name="Round Same Side Corner Rectangle 114"/>
              <p:cNvSpPr/>
              <p:nvPr/>
            </p:nvSpPr>
            <p:spPr>
              <a:xfrm rot="5400000">
                <a:off x="11274456" y="-365520"/>
                <a:ext cx="1428527" cy="1747196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712448" y="7194270"/>
                <a:ext cx="978389" cy="246038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1000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110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3352800" y="10561992"/>
                  <a:ext cx="18288000" cy="1020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cấp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𝒏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Ký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hiệu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hoặc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10561992"/>
                  <a:ext cx="18288000" cy="102040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33" b="-2035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70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8054" y="2959984"/>
            <a:ext cx="23327892" cy="4431416"/>
          </a:xfrm>
          <a:prstGeom prst="roundRect">
            <a:avLst>
              <a:gd name="adj" fmla="val 61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1320050" y="3191551"/>
            <a:ext cx="3313436" cy="827982"/>
            <a:chOff x="1319586" y="3191922"/>
            <a:chExt cx="3313820" cy="828078"/>
          </a:xfrm>
        </p:grpSpPr>
        <p:sp>
          <p:nvSpPr>
            <p:cNvPr id="74" name="TextBox 73"/>
            <p:cNvSpPr txBox="1"/>
            <p:nvPr/>
          </p:nvSpPr>
          <p:spPr>
            <a:xfrm>
              <a:off x="2013778" y="3219781"/>
              <a:ext cx="261962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19586" y="3191922"/>
              <a:ext cx="726000" cy="718619"/>
              <a:chOff x="769410" y="3047906"/>
              <a:chExt cx="726000" cy="718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9" name="Rectangle 218"/>
              <p:cNvSpPr/>
              <p:nvPr/>
            </p:nvSpPr>
            <p:spPr>
              <a:xfrm>
                <a:off x="842010" y="3251555"/>
                <a:ext cx="455903" cy="41283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13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145200" cy="205495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4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211648" cy="139048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5"/>
              <p:cNvSpPr>
                <a:spLocks noEditPoints="1"/>
              </p:cNvSpPr>
              <p:nvPr/>
            </p:nvSpPr>
            <p:spPr bwMode="auto">
              <a:xfrm>
                <a:off x="961369" y="3182032"/>
                <a:ext cx="217800" cy="139048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6"/>
              <p:cNvSpPr>
                <a:spLocks noEditPoints="1"/>
              </p:cNvSpPr>
              <p:nvPr/>
            </p:nvSpPr>
            <p:spPr bwMode="auto">
              <a:xfrm>
                <a:off x="961369" y="3617633"/>
                <a:ext cx="214109" cy="148892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7"/>
              <p:cNvSpPr>
                <a:spLocks noEditPoints="1"/>
              </p:cNvSpPr>
              <p:nvPr/>
            </p:nvSpPr>
            <p:spPr bwMode="auto">
              <a:xfrm>
                <a:off x="769410" y="3551185"/>
                <a:ext cx="14520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"/>
              <p:cNvSpPr>
                <a:spLocks noEditPoints="1"/>
              </p:cNvSpPr>
              <p:nvPr/>
            </p:nvSpPr>
            <p:spPr bwMode="auto">
              <a:xfrm>
                <a:off x="769410" y="3617633"/>
                <a:ext cx="21164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9"/>
              <p:cNvSpPr>
                <a:spLocks noEditPoints="1"/>
              </p:cNvSpPr>
              <p:nvPr/>
            </p:nvSpPr>
            <p:spPr bwMode="auto">
              <a:xfrm>
                <a:off x="769410" y="3365378"/>
                <a:ext cx="14520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20"/>
              <p:cNvSpPr>
                <a:spLocks noEditPoints="1"/>
              </p:cNvSpPr>
              <p:nvPr/>
            </p:nvSpPr>
            <p:spPr bwMode="auto">
              <a:xfrm>
                <a:off x="1224699" y="3551185"/>
                <a:ext cx="14643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1"/>
              <p:cNvSpPr>
                <a:spLocks noEditPoints="1"/>
              </p:cNvSpPr>
              <p:nvPr/>
            </p:nvSpPr>
            <p:spPr bwMode="auto">
              <a:xfrm>
                <a:off x="1158251" y="3617633"/>
                <a:ext cx="21287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22"/>
              <p:cNvSpPr>
                <a:spLocks noEditPoints="1"/>
              </p:cNvSpPr>
              <p:nvPr/>
            </p:nvSpPr>
            <p:spPr bwMode="auto">
              <a:xfrm>
                <a:off x="1224699" y="3365378"/>
                <a:ext cx="14643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23"/>
              <p:cNvSpPr>
                <a:spLocks noEditPoints="1"/>
              </p:cNvSpPr>
              <p:nvPr/>
            </p:nvSpPr>
            <p:spPr bwMode="auto">
              <a:xfrm>
                <a:off x="1036430" y="3047906"/>
                <a:ext cx="458980" cy="454059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24"/>
              <p:cNvSpPr>
                <a:spLocks noEditPoints="1"/>
              </p:cNvSpPr>
              <p:nvPr/>
            </p:nvSpPr>
            <p:spPr bwMode="auto">
              <a:xfrm>
                <a:off x="955217" y="3341999"/>
                <a:ext cx="243641" cy="223953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25"/>
              <p:cNvSpPr>
                <a:spLocks/>
              </p:cNvSpPr>
              <p:nvPr/>
            </p:nvSpPr>
            <p:spPr bwMode="auto">
              <a:xfrm>
                <a:off x="814939" y="3228791"/>
                <a:ext cx="52911" cy="113207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26"/>
              <p:cNvSpPr>
                <a:spLocks/>
              </p:cNvSpPr>
              <p:nvPr/>
            </p:nvSpPr>
            <p:spPr bwMode="auto">
              <a:xfrm>
                <a:off x="814939" y="3228791"/>
                <a:ext cx="119359" cy="45529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27"/>
              <p:cNvSpPr>
                <a:spLocks/>
              </p:cNvSpPr>
              <p:nvPr/>
            </p:nvSpPr>
            <p:spPr bwMode="auto">
              <a:xfrm>
                <a:off x="1006898" y="3228791"/>
                <a:ext cx="123051" cy="45529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28"/>
              <p:cNvSpPr>
                <a:spLocks/>
              </p:cNvSpPr>
              <p:nvPr/>
            </p:nvSpPr>
            <p:spPr bwMode="auto">
              <a:xfrm>
                <a:off x="1006898" y="3664392"/>
                <a:ext cx="123051" cy="55373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29"/>
              <p:cNvSpPr>
                <a:spLocks/>
              </p:cNvSpPr>
              <p:nvPr/>
            </p:nvSpPr>
            <p:spPr bwMode="auto">
              <a:xfrm>
                <a:off x="814939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30"/>
              <p:cNvSpPr>
                <a:spLocks/>
              </p:cNvSpPr>
              <p:nvPr/>
            </p:nvSpPr>
            <p:spPr bwMode="auto">
              <a:xfrm>
                <a:off x="814939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31"/>
              <p:cNvSpPr>
                <a:spLocks/>
              </p:cNvSpPr>
              <p:nvPr/>
            </p:nvSpPr>
            <p:spPr bwMode="auto">
              <a:xfrm>
                <a:off x="814939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32"/>
              <p:cNvSpPr>
                <a:spLocks/>
              </p:cNvSpPr>
              <p:nvPr/>
            </p:nvSpPr>
            <p:spPr bwMode="auto">
              <a:xfrm>
                <a:off x="1271458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33"/>
              <p:cNvSpPr>
                <a:spLocks/>
              </p:cNvSpPr>
              <p:nvPr/>
            </p:nvSpPr>
            <p:spPr bwMode="auto">
              <a:xfrm>
                <a:off x="1205010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34"/>
              <p:cNvSpPr>
                <a:spLocks/>
              </p:cNvSpPr>
              <p:nvPr/>
            </p:nvSpPr>
            <p:spPr bwMode="auto">
              <a:xfrm>
                <a:off x="1271458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35"/>
              <p:cNvSpPr>
                <a:spLocks/>
              </p:cNvSpPr>
              <p:nvPr/>
            </p:nvSpPr>
            <p:spPr bwMode="auto">
              <a:xfrm>
                <a:off x="1085651" y="3094666"/>
                <a:ext cx="358078" cy="360540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36"/>
              <p:cNvSpPr>
                <a:spLocks/>
              </p:cNvSpPr>
              <p:nvPr/>
            </p:nvSpPr>
            <p:spPr bwMode="auto">
              <a:xfrm>
                <a:off x="1004437" y="3387527"/>
                <a:ext cx="145200" cy="131665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8285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		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CẤP HAI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808529" y="4338012"/>
            <a:ext cx="22376188" cy="1224356"/>
            <a:chOff x="808005" y="4338514"/>
            <a:chExt cx="22378778" cy="1224498"/>
          </a:xfrm>
        </p:grpSpPr>
        <p:grpSp>
          <p:nvGrpSpPr>
            <p:cNvPr id="190" name="Group 189"/>
            <p:cNvGrpSpPr/>
            <p:nvPr/>
          </p:nvGrpSpPr>
          <p:grpSpPr>
            <a:xfrm>
              <a:off x="808005" y="4762793"/>
              <a:ext cx="3193266" cy="800219"/>
              <a:chOff x="808005" y="4762793"/>
              <a:chExt cx="3193266" cy="800219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1413703" y="4762793"/>
                <a:ext cx="258756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sp>
            <p:nvSpPr>
              <p:cNvPr id="260" name="Freeform 15"/>
              <p:cNvSpPr>
                <a:spLocks noEditPoints="1"/>
              </p:cNvSpPr>
              <p:nvPr/>
            </p:nvSpPr>
            <p:spPr bwMode="auto">
              <a:xfrm>
                <a:off x="808005" y="4828681"/>
                <a:ext cx="501902" cy="67402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rgbClr val="0999C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1198806" y="4338514"/>
              <a:ext cx="21987977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3200400"/>
                <a:ext cx="18365000" cy="76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𝒚</m:t>
                    </m:r>
                    <m:r>
                      <a:rPr lang="en-US" sz="4200" b="1" i="1">
                        <a:latin typeface="Cambria Math"/>
                      </a:rPr>
                      <m:t>=−</m:t>
                    </m:r>
                    <m:r>
                      <a:rPr lang="en-US" sz="42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200" b="1" i="1">
                        <a:latin typeface="Cambria Math"/>
                      </a:rPr>
                      <m:t>+</m:t>
                    </m:r>
                    <m:r>
                      <a:rPr lang="en-US" sz="42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latin typeface="Cambria Math"/>
                      </a:rPr>
                      <m:t>−</m:t>
                    </m:r>
                    <m:r>
                      <a:rPr lang="en-US" sz="4200" b="1" i="1">
                        <a:latin typeface="Cambria Math"/>
                      </a:rPr>
                      <m:t>𝒙</m:t>
                    </m:r>
                    <m:r>
                      <a:rPr lang="en-US" sz="4200" b="1" i="1">
                        <a:latin typeface="Cambria Math"/>
                      </a:rPr>
                      <m:t>+</m:t>
                    </m:r>
                    <m:r>
                      <a:rPr lang="en-US" sz="42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200" b="1" i="1">
                            <a:latin typeface="Cambria Math"/>
                          </a:rPr>
                          <m:t>(</m:t>
                        </m:r>
                        <m:r>
                          <a:rPr lang="en-US" sz="4200" b="1" i="1">
                            <a:latin typeface="Cambria Math"/>
                          </a:rPr>
                          <m:t>𝟑</m:t>
                        </m:r>
                        <m:r>
                          <a:rPr lang="en-US" sz="4200" b="1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4200" b="1" i="1">
                        <a:latin typeface="Cambria Math"/>
                      </a:rPr>
                      <m:t>(</m:t>
                    </m:r>
                    <m:r>
                      <a:rPr lang="en-US" sz="4200" b="1" i="1">
                        <a:latin typeface="Cambria Math"/>
                      </a:rPr>
                      <m:t>𝟐𝟎𝟐𝟏</m:t>
                    </m:r>
                    <m:r>
                      <a:rPr lang="en-US" sz="42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00400"/>
                <a:ext cx="18365000" cy="765531"/>
              </a:xfrm>
              <a:prstGeom prst="rect">
                <a:avLst/>
              </a:prstGeom>
              <a:blipFill>
                <a:blip r:embed="rId3"/>
                <a:stretch>
                  <a:fillRect l="-1261" t="-13492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65759" y="4831976"/>
                <a:ext cx="6711196" cy="805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fr-FR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b="1" i="1">
                        <a:latin typeface="Cambria Math"/>
                      </a:rPr>
                      <m:t>=−</m:t>
                    </m:r>
                    <m:r>
                      <a:rPr lang="fr-FR" b="1" i="1"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/>
                      </a:rPr>
                      <m:t>+</m:t>
                    </m:r>
                    <m:r>
                      <a:rPr lang="fr-FR" b="1" i="1">
                        <a:latin typeface="Cambria Math"/>
                      </a:rPr>
                      <m:t>𝟔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fr-FR" b="1" i="1">
                        <a:latin typeface="Cambria Math"/>
                      </a:rPr>
                      <m:t>−</m:t>
                    </m:r>
                    <m:r>
                      <a:rPr lang="fr-FR" b="1" i="1">
                        <a:latin typeface="Cambria Math"/>
                      </a:rPr>
                      <m:t>𝟏</m:t>
                    </m:r>
                    <m:r>
                      <a:rPr lang="vi-VN" b="1" i="1" smtClean="0">
                        <a:latin typeface="Cambria Math"/>
                      </a:rPr>
                      <m:t>.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59" y="4831976"/>
                <a:ext cx="6711196" cy="805798"/>
              </a:xfrm>
              <a:prstGeom prst="rect">
                <a:avLst/>
              </a:prstGeom>
              <a:blipFill rotWithShape="1">
                <a:blip r:embed="rId4"/>
                <a:stretch>
                  <a:fillRect l="-3633" t="-14394" b="-29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Rectangle 275"/>
              <p:cNvSpPr/>
              <p:nvPr/>
            </p:nvSpPr>
            <p:spPr>
              <a:xfrm>
                <a:off x="10766612" y="4812463"/>
                <a:ext cx="5947911" cy="685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b="1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vi-VN" b="1" i="1" smtClean="0">
                        <a:latin typeface="Cambria Math"/>
                      </a:rPr>
                      <m:t>=−</m:t>
                    </m:r>
                    <m:r>
                      <a:rPr lang="vi-VN" b="1" i="1" smtClean="0">
                        <a:latin typeface="Cambria Math"/>
                      </a:rPr>
                      <m:t>𝟏𝟖</m:t>
                    </m:r>
                    <m:r>
                      <a:rPr lang="vi-VN" b="1" i="1" smtClean="0">
                        <a:latin typeface="Cambria Math"/>
                      </a:rPr>
                      <m:t>𝒙</m:t>
                    </m:r>
                    <m:r>
                      <a:rPr lang="vi-VN" b="1" i="1" smtClean="0">
                        <a:latin typeface="Cambria Math"/>
                      </a:rPr>
                      <m:t>+</m:t>
                    </m:r>
                    <m:r>
                      <a:rPr lang="vi-VN" b="1" i="1" smtClean="0">
                        <a:latin typeface="Cambria Math"/>
                      </a:rPr>
                      <m:t>𝟔</m:t>
                    </m:r>
                    <m:r>
                      <a:rPr lang="vi-VN" b="1" i="1" smtClean="0">
                        <a:latin typeface="Cambria Math"/>
                      </a:rPr>
                      <m:t>.</m:t>
                    </m:r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6" name="Rectangle 2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612" y="4812463"/>
                <a:ext cx="5947911" cy="685503"/>
              </a:xfrm>
              <a:prstGeom prst="rect">
                <a:avLst/>
              </a:prstGeom>
              <a:blipFill rotWithShape="1">
                <a:blip r:embed="rId5"/>
                <a:stretch>
                  <a:fillRect l="-3586" t="-18584" b="-49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Rectangle 277"/>
              <p:cNvSpPr/>
              <p:nvPr/>
            </p:nvSpPr>
            <p:spPr>
              <a:xfrm>
                <a:off x="4114800" y="5619176"/>
                <a:ext cx="4928592" cy="781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b="1" i="1" smtClean="0">
                            <a:latin typeface="Cambria Math"/>
                          </a:rPr>
                          <m:t>(</m:t>
                        </m:r>
                        <m:r>
                          <a:rPr lang="vi-VN" b="1" i="1" smtClean="0">
                            <a:latin typeface="Cambria Math"/>
                          </a:rPr>
                          <m:t>𝟑</m:t>
                        </m:r>
                        <m:r>
                          <a:rPr lang="vi-VN" b="1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vi-VN" b="1" i="1" smtClean="0">
                        <a:latin typeface="Cambria Math"/>
                      </a:rPr>
                      <m:t>=−</m:t>
                    </m:r>
                    <m:r>
                      <a:rPr lang="vi-VN" b="1" i="1" smtClean="0">
                        <a:latin typeface="Cambria Math"/>
                      </a:rPr>
                      <m:t>𝟏𝟖</m:t>
                    </m:r>
                    <m:r>
                      <a:rPr lang="vi-VN" b="1" i="1" smtClean="0">
                        <a:latin typeface="Cambria Math"/>
                      </a:rPr>
                      <m:t>.</m:t>
                    </m:r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8" name="Rectangle 2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619176"/>
                <a:ext cx="4928592" cy="781624"/>
              </a:xfrm>
              <a:prstGeom prst="rect">
                <a:avLst/>
              </a:prstGeom>
              <a:blipFill rotWithShape="1">
                <a:blip r:embed="rId6"/>
                <a:stretch>
                  <a:fillRect l="-4455" t="-13281" b="-351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4156873" y="6287792"/>
                <a:ext cx="5977727" cy="798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e>
                      <m:sup>
                        <m:d>
                          <m:dPr>
                            <m:ctrlPr>
                              <a:rPr lang="vi-V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 smtClean="0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sup>
                    </m:sSup>
                    <m:r>
                      <a:rPr lang="vi-VN" b="1" i="1" smtClean="0">
                        <a:latin typeface="Cambria Math"/>
                      </a:rPr>
                      <m:t>(</m:t>
                    </m:r>
                    <m:r>
                      <a:rPr lang="vi-VN" b="1" i="1" smtClean="0">
                        <a:latin typeface="Cambria Math"/>
                      </a:rPr>
                      <m:t>𝟐𝟎𝟐𝟏</m:t>
                    </m:r>
                    <m:r>
                      <a:rPr lang="vi-VN" b="1" i="1" smtClean="0">
                        <a:latin typeface="Cambria Math"/>
                      </a:rPr>
                      <m:t>)=−</m:t>
                    </m:r>
                    <m:r>
                      <a:rPr lang="vi-VN" b="1" i="1" smtClean="0">
                        <a:latin typeface="Cambria Math"/>
                      </a:rPr>
                      <m:t>𝟏𝟖</m:t>
                    </m:r>
                    <m:r>
                      <a:rPr lang="vi-VN" b="1" i="1" smtClean="0">
                        <a:latin typeface="Cambria Math"/>
                      </a:rPr>
                      <m:t>.</m:t>
                    </m:r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73" y="6287792"/>
                <a:ext cx="5977727" cy="798808"/>
              </a:xfrm>
              <a:prstGeom prst="rect">
                <a:avLst/>
              </a:prstGeom>
              <a:blipFill>
                <a:blip r:embed="rId7"/>
                <a:stretch>
                  <a:fillRect l="-3568" t="-106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Rounded Rectangle 279"/>
          <p:cNvSpPr/>
          <p:nvPr/>
        </p:nvSpPr>
        <p:spPr>
          <a:xfrm>
            <a:off x="609600" y="8305800"/>
            <a:ext cx="23327892" cy="4431416"/>
          </a:xfrm>
          <a:prstGeom prst="roundRect">
            <a:avLst>
              <a:gd name="adj" fmla="val 61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81" name="Group 280"/>
          <p:cNvGrpSpPr/>
          <p:nvPr/>
        </p:nvGrpSpPr>
        <p:grpSpPr>
          <a:xfrm>
            <a:off x="1401596" y="8537367"/>
            <a:ext cx="3313436" cy="827982"/>
            <a:chOff x="1319586" y="3191922"/>
            <a:chExt cx="3313820" cy="828078"/>
          </a:xfrm>
        </p:grpSpPr>
        <p:sp>
          <p:nvSpPr>
            <p:cNvPr id="282" name="TextBox 281"/>
            <p:cNvSpPr txBox="1"/>
            <p:nvPr/>
          </p:nvSpPr>
          <p:spPr>
            <a:xfrm>
              <a:off x="2013778" y="3219781"/>
              <a:ext cx="261962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2:</a:t>
              </a:r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1319586" y="3191922"/>
              <a:ext cx="726000" cy="718619"/>
              <a:chOff x="769410" y="3047906"/>
              <a:chExt cx="726000" cy="718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6" name="Rectangle 285"/>
              <p:cNvSpPr/>
              <p:nvPr/>
            </p:nvSpPr>
            <p:spPr>
              <a:xfrm>
                <a:off x="842010" y="3251555"/>
                <a:ext cx="455903" cy="41283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Freeform 13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145200" cy="205495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4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211648" cy="139048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5"/>
              <p:cNvSpPr>
                <a:spLocks noEditPoints="1"/>
              </p:cNvSpPr>
              <p:nvPr/>
            </p:nvSpPr>
            <p:spPr bwMode="auto">
              <a:xfrm>
                <a:off x="961369" y="3182032"/>
                <a:ext cx="217800" cy="139048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6"/>
              <p:cNvSpPr>
                <a:spLocks noEditPoints="1"/>
              </p:cNvSpPr>
              <p:nvPr/>
            </p:nvSpPr>
            <p:spPr bwMode="auto">
              <a:xfrm>
                <a:off x="961369" y="3617633"/>
                <a:ext cx="214109" cy="148892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7"/>
              <p:cNvSpPr>
                <a:spLocks noEditPoints="1"/>
              </p:cNvSpPr>
              <p:nvPr/>
            </p:nvSpPr>
            <p:spPr bwMode="auto">
              <a:xfrm>
                <a:off x="769410" y="3551185"/>
                <a:ext cx="14520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8"/>
              <p:cNvSpPr>
                <a:spLocks noEditPoints="1"/>
              </p:cNvSpPr>
              <p:nvPr/>
            </p:nvSpPr>
            <p:spPr bwMode="auto">
              <a:xfrm>
                <a:off x="769410" y="3617633"/>
                <a:ext cx="21164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"/>
              <p:cNvSpPr>
                <a:spLocks noEditPoints="1"/>
              </p:cNvSpPr>
              <p:nvPr/>
            </p:nvSpPr>
            <p:spPr bwMode="auto">
              <a:xfrm>
                <a:off x="769410" y="3365378"/>
                <a:ext cx="14520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20"/>
              <p:cNvSpPr>
                <a:spLocks noEditPoints="1"/>
              </p:cNvSpPr>
              <p:nvPr/>
            </p:nvSpPr>
            <p:spPr bwMode="auto">
              <a:xfrm>
                <a:off x="1224699" y="3551185"/>
                <a:ext cx="14643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21"/>
              <p:cNvSpPr>
                <a:spLocks noEditPoints="1"/>
              </p:cNvSpPr>
              <p:nvPr/>
            </p:nvSpPr>
            <p:spPr bwMode="auto">
              <a:xfrm>
                <a:off x="1158251" y="3617633"/>
                <a:ext cx="21287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22"/>
              <p:cNvSpPr>
                <a:spLocks noEditPoints="1"/>
              </p:cNvSpPr>
              <p:nvPr/>
            </p:nvSpPr>
            <p:spPr bwMode="auto">
              <a:xfrm>
                <a:off x="1224699" y="3365378"/>
                <a:ext cx="14643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23"/>
              <p:cNvSpPr>
                <a:spLocks noEditPoints="1"/>
              </p:cNvSpPr>
              <p:nvPr/>
            </p:nvSpPr>
            <p:spPr bwMode="auto">
              <a:xfrm>
                <a:off x="1036430" y="3047906"/>
                <a:ext cx="458980" cy="454059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24"/>
              <p:cNvSpPr>
                <a:spLocks noEditPoints="1"/>
              </p:cNvSpPr>
              <p:nvPr/>
            </p:nvSpPr>
            <p:spPr bwMode="auto">
              <a:xfrm>
                <a:off x="955217" y="3341999"/>
                <a:ext cx="243641" cy="223953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25"/>
              <p:cNvSpPr>
                <a:spLocks/>
              </p:cNvSpPr>
              <p:nvPr/>
            </p:nvSpPr>
            <p:spPr bwMode="auto">
              <a:xfrm>
                <a:off x="814939" y="3228791"/>
                <a:ext cx="52911" cy="113207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26"/>
              <p:cNvSpPr>
                <a:spLocks/>
              </p:cNvSpPr>
              <p:nvPr/>
            </p:nvSpPr>
            <p:spPr bwMode="auto">
              <a:xfrm>
                <a:off x="814939" y="3228791"/>
                <a:ext cx="119359" cy="45529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27"/>
              <p:cNvSpPr>
                <a:spLocks/>
              </p:cNvSpPr>
              <p:nvPr/>
            </p:nvSpPr>
            <p:spPr bwMode="auto">
              <a:xfrm>
                <a:off x="1006898" y="3228791"/>
                <a:ext cx="123051" cy="45529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28"/>
              <p:cNvSpPr>
                <a:spLocks/>
              </p:cNvSpPr>
              <p:nvPr/>
            </p:nvSpPr>
            <p:spPr bwMode="auto">
              <a:xfrm>
                <a:off x="1006898" y="3664392"/>
                <a:ext cx="123051" cy="55373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29"/>
              <p:cNvSpPr>
                <a:spLocks/>
              </p:cNvSpPr>
              <p:nvPr/>
            </p:nvSpPr>
            <p:spPr bwMode="auto">
              <a:xfrm>
                <a:off x="814939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30"/>
              <p:cNvSpPr>
                <a:spLocks/>
              </p:cNvSpPr>
              <p:nvPr/>
            </p:nvSpPr>
            <p:spPr bwMode="auto">
              <a:xfrm>
                <a:off x="814939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31"/>
              <p:cNvSpPr>
                <a:spLocks/>
              </p:cNvSpPr>
              <p:nvPr/>
            </p:nvSpPr>
            <p:spPr bwMode="auto">
              <a:xfrm>
                <a:off x="814939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32"/>
              <p:cNvSpPr>
                <a:spLocks/>
              </p:cNvSpPr>
              <p:nvPr/>
            </p:nvSpPr>
            <p:spPr bwMode="auto">
              <a:xfrm>
                <a:off x="1271458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33"/>
              <p:cNvSpPr>
                <a:spLocks/>
              </p:cNvSpPr>
              <p:nvPr/>
            </p:nvSpPr>
            <p:spPr bwMode="auto">
              <a:xfrm>
                <a:off x="1205010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34"/>
              <p:cNvSpPr>
                <a:spLocks/>
              </p:cNvSpPr>
              <p:nvPr/>
            </p:nvSpPr>
            <p:spPr bwMode="auto">
              <a:xfrm>
                <a:off x="1271458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35"/>
              <p:cNvSpPr>
                <a:spLocks/>
              </p:cNvSpPr>
              <p:nvPr/>
            </p:nvSpPr>
            <p:spPr bwMode="auto">
              <a:xfrm>
                <a:off x="1085651" y="3094666"/>
                <a:ext cx="358078" cy="360540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36"/>
              <p:cNvSpPr>
                <a:spLocks/>
              </p:cNvSpPr>
              <p:nvPr/>
            </p:nvSpPr>
            <p:spPr bwMode="auto">
              <a:xfrm>
                <a:off x="1004437" y="3387527"/>
                <a:ext cx="145200" cy="131665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12" name="Group 311"/>
          <p:cNvGrpSpPr/>
          <p:nvPr/>
        </p:nvGrpSpPr>
        <p:grpSpPr>
          <a:xfrm>
            <a:off x="890075" y="9683828"/>
            <a:ext cx="22376188" cy="1224356"/>
            <a:chOff x="808005" y="4338514"/>
            <a:chExt cx="22378778" cy="1224498"/>
          </a:xfrm>
        </p:grpSpPr>
        <p:grpSp>
          <p:nvGrpSpPr>
            <p:cNvPr id="313" name="Group 312"/>
            <p:cNvGrpSpPr/>
            <p:nvPr/>
          </p:nvGrpSpPr>
          <p:grpSpPr>
            <a:xfrm>
              <a:off x="808005" y="4762793"/>
              <a:ext cx="3193266" cy="800219"/>
              <a:chOff x="808005" y="4762793"/>
              <a:chExt cx="3193266" cy="800219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1413703" y="4762793"/>
                <a:ext cx="258756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sp>
            <p:nvSpPr>
              <p:cNvPr id="316" name="Freeform 15"/>
              <p:cNvSpPr>
                <a:spLocks noEditPoints="1"/>
              </p:cNvSpPr>
              <p:nvPr/>
            </p:nvSpPr>
            <p:spPr bwMode="auto">
              <a:xfrm>
                <a:off x="808005" y="4828681"/>
                <a:ext cx="501902" cy="67402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rgbClr val="0999C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14" name="Straight Connector 313"/>
            <p:cNvCxnSpPr/>
            <p:nvPr/>
          </p:nvCxnSpPr>
          <p:spPr>
            <a:xfrm>
              <a:off x="1198806" y="4338514"/>
              <a:ext cx="21987977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Rectangle 316"/>
              <p:cNvSpPr/>
              <p:nvPr/>
            </p:nvSpPr>
            <p:spPr>
              <a:xfrm>
                <a:off x="4653546" y="8546216"/>
                <a:ext cx="18365000" cy="76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cấp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4200" b="1" i="1" smtClean="0">
                            <a:latin typeface="Cambria Math"/>
                          </a:rPr>
                          <m:t>(</m:t>
                        </m:r>
                        <m:r>
                          <a:rPr lang="en-US" sz="42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200" b="1" i="1" smtClean="0">
                            <a:latin typeface="Cambria Math"/>
                          </a:rPr>
                          <m:t>)=(</m:t>
                        </m:r>
                        <m:r>
                          <a:rPr lang="en-US" sz="42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2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200" b="1" i="1" smtClean="0">
                            <a:latin typeface="Cambria Math"/>
                          </a:rPr>
                          <m:t>+</m:t>
                        </m:r>
                        <m:r>
                          <a:rPr lang="en-US" sz="4200" b="1" i="1" smtClean="0">
                            <a:latin typeface="Cambria Math"/>
                          </a:rPr>
                          <m:t>𝟓</m:t>
                        </m:r>
                        <m:r>
                          <a:rPr lang="en-US" sz="4200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200" b="1" i="1" smtClean="0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7" name="Rectangle 3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546" y="8546216"/>
                <a:ext cx="18365000" cy="765531"/>
              </a:xfrm>
              <a:prstGeom prst="rect">
                <a:avLst/>
              </a:prstGeom>
              <a:blipFill rotWithShape="1">
                <a:blip r:embed="rId8"/>
                <a:stretch>
                  <a:fillRect l="-1261" t="-14286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Rectangle 317"/>
              <p:cNvSpPr/>
              <p:nvPr/>
            </p:nvSpPr>
            <p:spPr>
              <a:xfrm>
                <a:off x="4147305" y="10070216"/>
                <a:ext cx="11031353" cy="805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fr-FR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b="1" i="1">
                        <a:latin typeface="Cambria Math"/>
                      </a:rPr>
                      <m:t>=</m:t>
                    </m:r>
                    <m:r>
                      <a:rPr lang="vi-VN" b="1" i="1" smtClean="0"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𝟏𝟎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vi-VN" b="1" i="1" smtClean="0">
                        <a:latin typeface="Cambria Math"/>
                      </a:rPr>
                      <m:t>.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8" name="Rectangle 3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05" y="10070216"/>
                <a:ext cx="11031353" cy="805798"/>
              </a:xfrm>
              <a:prstGeom prst="rect">
                <a:avLst/>
              </a:prstGeom>
              <a:blipFill rotWithShape="1">
                <a:blip r:embed="rId9"/>
                <a:stretch>
                  <a:fillRect l="-2155" t="-9848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Rectangle 319"/>
              <p:cNvSpPr/>
              <p:nvPr/>
            </p:nvSpPr>
            <p:spPr>
              <a:xfrm>
                <a:off x="4139803" y="10938098"/>
                <a:ext cx="12549846" cy="767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vi-VN" b="1" i="1" smtClean="0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b="1" i="1" smtClean="0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  <a:ea typeface="Cambria Math"/>
                      </a:rPr>
                      <m:t>𝟏𝟎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vi-VN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vi-VN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𝟖</m:t>
                    </m:r>
                    <m:r>
                      <a:rPr lang="vi-VN" sz="4400" b="1" i="1">
                        <a:latin typeface="Cambria Math"/>
                        <a:ea typeface="Cambria Math"/>
                      </a:rPr>
                      <m:t>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vi-VN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b="1" i="1" smtClean="0">
                        <a:latin typeface="Cambria Math"/>
                      </a:rPr>
                      <m:t>.</m:t>
                    </m:r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0" name="Rectangle 3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03" y="10938098"/>
                <a:ext cx="12549846" cy="767261"/>
              </a:xfrm>
              <a:prstGeom prst="rect">
                <a:avLst/>
              </a:prstGeom>
              <a:blipFill rotWithShape="1">
                <a:blip r:embed="rId10"/>
                <a:stretch>
                  <a:fillRect l="-1408" t="-15079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Rectangle 321"/>
              <p:cNvSpPr/>
              <p:nvPr/>
            </p:nvSpPr>
            <p:spPr>
              <a:xfrm>
                <a:off x="4137212" y="11697992"/>
                <a:ext cx="13158154" cy="798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d>
                          <m:dPr>
                            <m:ctrlPr>
                              <a:rPr lang="vi-V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 smtClean="0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vi-V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b="1" i="1" smtClean="0">
                        <a:latin typeface="Cambria Math"/>
                      </a:rPr>
                      <m:t>=</m:t>
                    </m:r>
                    <m:r>
                      <a:rPr lang="vi-VN" b="1" i="1" smtClean="0">
                        <a:latin typeface="Cambria Math"/>
                      </a:rPr>
                      <m:t>𝟖</m:t>
                    </m:r>
                    <m:r>
                      <a:rPr lang="vi-VN" sz="4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vi-VN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vi-VN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vi-VN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𝟖</m:t>
                    </m:r>
                    <m:r>
                      <a:rPr lang="vi-VN" sz="4400" b="1" i="1">
                        <a:latin typeface="Cambria Math"/>
                        <a:ea typeface="Cambria Math"/>
                      </a:rPr>
                      <m:t>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vi-VN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b="1" i="1" smtClean="0">
                        <a:latin typeface="Cambria Math"/>
                      </a:rPr>
                      <m:t>.</m:t>
                    </m:r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2" name="Rectangle 3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12" y="11697992"/>
                <a:ext cx="13158154" cy="798808"/>
              </a:xfrm>
              <a:prstGeom prst="rect">
                <a:avLst/>
              </a:prstGeom>
              <a:blipFill rotWithShape="1">
                <a:blip r:embed="rId11"/>
                <a:stretch>
                  <a:fillRect l="-1390" t="-10687" b="-343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0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4" grpId="0"/>
      <p:bldP spid="276" grpId="0"/>
      <p:bldP spid="278" grpId="0"/>
      <p:bldP spid="279" grpId="0"/>
      <p:bldP spid="280" grpId="0" animBg="1"/>
      <p:bldP spid="317" grpId="0"/>
      <p:bldP spid="318" grpId="0"/>
      <p:bldP spid="320" grpId="0"/>
      <p:bldP spid="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8054" y="3581400"/>
            <a:ext cx="23327892" cy="7327016"/>
          </a:xfrm>
          <a:prstGeom prst="roundRect">
            <a:avLst>
              <a:gd name="adj" fmla="val 61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1320050" y="4182151"/>
            <a:ext cx="3313436" cy="827982"/>
            <a:chOff x="1319586" y="3191922"/>
            <a:chExt cx="3313820" cy="828078"/>
          </a:xfrm>
        </p:grpSpPr>
        <p:sp>
          <p:nvSpPr>
            <p:cNvPr id="74" name="TextBox 73"/>
            <p:cNvSpPr txBox="1"/>
            <p:nvPr/>
          </p:nvSpPr>
          <p:spPr>
            <a:xfrm>
              <a:off x="2013778" y="3219781"/>
              <a:ext cx="261962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19586" y="3191922"/>
              <a:ext cx="726000" cy="718619"/>
              <a:chOff x="769410" y="3047906"/>
              <a:chExt cx="726000" cy="718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9" name="Rectangle 218"/>
              <p:cNvSpPr/>
              <p:nvPr/>
            </p:nvSpPr>
            <p:spPr>
              <a:xfrm>
                <a:off x="842010" y="3251555"/>
                <a:ext cx="455903" cy="41283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13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145200" cy="205495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4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211648" cy="139048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5"/>
              <p:cNvSpPr>
                <a:spLocks noEditPoints="1"/>
              </p:cNvSpPr>
              <p:nvPr/>
            </p:nvSpPr>
            <p:spPr bwMode="auto">
              <a:xfrm>
                <a:off x="961369" y="3182032"/>
                <a:ext cx="217800" cy="139048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6"/>
              <p:cNvSpPr>
                <a:spLocks noEditPoints="1"/>
              </p:cNvSpPr>
              <p:nvPr/>
            </p:nvSpPr>
            <p:spPr bwMode="auto">
              <a:xfrm>
                <a:off x="961369" y="3617633"/>
                <a:ext cx="214109" cy="148892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7"/>
              <p:cNvSpPr>
                <a:spLocks noEditPoints="1"/>
              </p:cNvSpPr>
              <p:nvPr/>
            </p:nvSpPr>
            <p:spPr bwMode="auto">
              <a:xfrm>
                <a:off x="769410" y="3551185"/>
                <a:ext cx="14520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"/>
              <p:cNvSpPr>
                <a:spLocks noEditPoints="1"/>
              </p:cNvSpPr>
              <p:nvPr/>
            </p:nvSpPr>
            <p:spPr bwMode="auto">
              <a:xfrm>
                <a:off x="769410" y="3617633"/>
                <a:ext cx="21164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9"/>
              <p:cNvSpPr>
                <a:spLocks noEditPoints="1"/>
              </p:cNvSpPr>
              <p:nvPr/>
            </p:nvSpPr>
            <p:spPr bwMode="auto">
              <a:xfrm>
                <a:off x="769410" y="3365378"/>
                <a:ext cx="14520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20"/>
              <p:cNvSpPr>
                <a:spLocks noEditPoints="1"/>
              </p:cNvSpPr>
              <p:nvPr/>
            </p:nvSpPr>
            <p:spPr bwMode="auto">
              <a:xfrm>
                <a:off x="1224699" y="3551185"/>
                <a:ext cx="14643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1"/>
              <p:cNvSpPr>
                <a:spLocks noEditPoints="1"/>
              </p:cNvSpPr>
              <p:nvPr/>
            </p:nvSpPr>
            <p:spPr bwMode="auto">
              <a:xfrm>
                <a:off x="1158251" y="3617633"/>
                <a:ext cx="21287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22"/>
              <p:cNvSpPr>
                <a:spLocks noEditPoints="1"/>
              </p:cNvSpPr>
              <p:nvPr/>
            </p:nvSpPr>
            <p:spPr bwMode="auto">
              <a:xfrm>
                <a:off x="1224699" y="3365378"/>
                <a:ext cx="14643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23"/>
              <p:cNvSpPr>
                <a:spLocks noEditPoints="1"/>
              </p:cNvSpPr>
              <p:nvPr/>
            </p:nvSpPr>
            <p:spPr bwMode="auto">
              <a:xfrm>
                <a:off x="1036430" y="3047906"/>
                <a:ext cx="458980" cy="454059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24"/>
              <p:cNvSpPr>
                <a:spLocks noEditPoints="1"/>
              </p:cNvSpPr>
              <p:nvPr/>
            </p:nvSpPr>
            <p:spPr bwMode="auto">
              <a:xfrm>
                <a:off x="955217" y="3341999"/>
                <a:ext cx="243641" cy="223953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25"/>
              <p:cNvSpPr>
                <a:spLocks/>
              </p:cNvSpPr>
              <p:nvPr/>
            </p:nvSpPr>
            <p:spPr bwMode="auto">
              <a:xfrm>
                <a:off x="814939" y="3228791"/>
                <a:ext cx="52911" cy="113207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26"/>
              <p:cNvSpPr>
                <a:spLocks/>
              </p:cNvSpPr>
              <p:nvPr/>
            </p:nvSpPr>
            <p:spPr bwMode="auto">
              <a:xfrm>
                <a:off x="814939" y="3228791"/>
                <a:ext cx="119359" cy="45529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27"/>
              <p:cNvSpPr>
                <a:spLocks/>
              </p:cNvSpPr>
              <p:nvPr/>
            </p:nvSpPr>
            <p:spPr bwMode="auto">
              <a:xfrm>
                <a:off x="1006898" y="3228791"/>
                <a:ext cx="123051" cy="45529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28"/>
              <p:cNvSpPr>
                <a:spLocks/>
              </p:cNvSpPr>
              <p:nvPr/>
            </p:nvSpPr>
            <p:spPr bwMode="auto">
              <a:xfrm>
                <a:off x="1006898" y="3664392"/>
                <a:ext cx="123051" cy="55373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29"/>
              <p:cNvSpPr>
                <a:spLocks/>
              </p:cNvSpPr>
              <p:nvPr/>
            </p:nvSpPr>
            <p:spPr bwMode="auto">
              <a:xfrm>
                <a:off x="814939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30"/>
              <p:cNvSpPr>
                <a:spLocks/>
              </p:cNvSpPr>
              <p:nvPr/>
            </p:nvSpPr>
            <p:spPr bwMode="auto">
              <a:xfrm>
                <a:off x="814939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31"/>
              <p:cNvSpPr>
                <a:spLocks/>
              </p:cNvSpPr>
              <p:nvPr/>
            </p:nvSpPr>
            <p:spPr bwMode="auto">
              <a:xfrm>
                <a:off x="814939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32"/>
              <p:cNvSpPr>
                <a:spLocks/>
              </p:cNvSpPr>
              <p:nvPr/>
            </p:nvSpPr>
            <p:spPr bwMode="auto">
              <a:xfrm>
                <a:off x="1271458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33"/>
              <p:cNvSpPr>
                <a:spLocks/>
              </p:cNvSpPr>
              <p:nvPr/>
            </p:nvSpPr>
            <p:spPr bwMode="auto">
              <a:xfrm>
                <a:off x="1205010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34"/>
              <p:cNvSpPr>
                <a:spLocks/>
              </p:cNvSpPr>
              <p:nvPr/>
            </p:nvSpPr>
            <p:spPr bwMode="auto">
              <a:xfrm>
                <a:off x="1271458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35"/>
              <p:cNvSpPr>
                <a:spLocks/>
              </p:cNvSpPr>
              <p:nvPr/>
            </p:nvSpPr>
            <p:spPr bwMode="auto">
              <a:xfrm>
                <a:off x="1085651" y="3094666"/>
                <a:ext cx="358078" cy="360540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36"/>
              <p:cNvSpPr>
                <a:spLocks/>
              </p:cNvSpPr>
              <p:nvPr/>
            </p:nvSpPr>
            <p:spPr bwMode="auto">
              <a:xfrm>
                <a:off x="1004437" y="3387527"/>
                <a:ext cx="145200" cy="131665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8285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		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CẤP HAI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808529" y="6014644"/>
            <a:ext cx="22376188" cy="1224356"/>
            <a:chOff x="808005" y="4338514"/>
            <a:chExt cx="22378778" cy="1224498"/>
          </a:xfrm>
        </p:grpSpPr>
        <p:grpSp>
          <p:nvGrpSpPr>
            <p:cNvPr id="190" name="Group 189"/>
            <p:cNvGrpSpPr/>
            <p:nvPr/>
          </p:nvGrpSpPr>
          <p:grpSpPr>
            <a:xfrm>
              <a:off x="808005" y="4762793"/>
              <a:ext cx="3193266" cy="800219"/>
              <a:chOff x="808005" y="4762793"/>
              <a:chExt cx="3193266" cy="800219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1413703" y="4762793"/>
                <a:ext cx="258756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sp>
            <p:nvSpPr>
              <p:cNvPr id="260" name="Freeform 15"/>
              <p:cNvSpPr>
                <a:spLocks noEditPoints="1"/>
              </p:cNvSpPr>
              <p:nvPr/>
            </p:nvSpPr>
            <p:spPr bwMode="auto">
              <a:xfrm>
                <a:off x="808005" y="4828681"/>
                <a:ext cx="501902" cy="67402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rgbClr val="0999C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1198806" y="4338514"/>
              <a:ext cx="21987977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4191000"/>
                <a:ext cx="18365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91000"/>
                <a:ext cx="18365000" cy="1461875"/>
              </a:xfrm>
              <a:prstGeom prst="rect">
                <a:avLst/>
              </a:prstGeom>
              <a:blipFill rotWithShape="1">
                <a:blip r:embed="rId3"/>
                <a:stretch>
                  <a:fillRect l="-1328" t="-7950" b="-18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43000" y="7239000"/>
                <a:ext cx="7260770" cy="805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𝟒</m:t>
                    </m:r>
                    <m:r>
                      <a:rPr lang="vi-VN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239000"/>
                <a:ext cx="7260770" cy="805798"/>
              </a:xfrm>
              <a:prstGeom prst="rect">
                <a:avLst/>
              </a:prstGeom>
              <a:blipFill rotWithShape="1">
                <a:blip r:embed="rId4"/>
                <a:stretch>
                  <a:fillRect l="-3442" t="-14394" b="-310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Rectangle 275"/>
              <p:cNvSpPr/>
              <p:nvPr/>
            </p:nvSpPr>
            <p:spPr>
              <a:xfrm>
                <a:off x="8151166" y="7300169"/>
                <a:ext cx="60961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smtClean="0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𝟔</m:t>
                    </m:r>
                    <m:r>
                      <a:rPr lang="vi-VN" sz="4400" b="1" i="1" smtClean="0">
                        <a:latin typeface="Cambria Math"/>
                      </a:rPr>
                      <m:t>𝒙</m:t>
                    </m:r>
                    <m:r>
                      <a:rPr lang="vi-VN" sz="4400" b="1" i="1" smtClean="0">
                        <a:latin typeface="Cambria Math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</a:rPr>
                      <m:t>𝟔</m:t>
                    </m:r>
                    <m:r>
                      <a:rPr lang="vi-VN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6" name="Rectangle 2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166" y="7300169"/>
                <a:ext cx="6096157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3500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Rectangle 277"/>
              <p:cNvSpPr/>
              <p:nvPr/>
            </p:nvSpPr>
            <p:spPr>
              <a:xfrm>
                <a:off x="1143000" y="8133776"/>
                <a:ext cx="17763709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vi-VN" sz="4400" b="1" i="1">
                        <a:latin typeface="Cambria Math"/>
                        <a:ea typeface="Cambria Math"/>
                      </a:rPr>
                      <m:t>⇔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𝟔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8" name="Rectangle 2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133776"/>
                <a:ext cx="17763709" cy="856581"/>
              </a:xfrm>
              <a:prstGeom prst="rect">
                <a:avLst/>
              </a:prstGeom>
              <a:blipFill rotWithShape="1">
                <a:blip r:embed="rId6"/>
                <a:stretch>
                  <a:fillRect l="-1407" t="-11348" b="-25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0572407" y="8816433"/>
                <a:ext cx="578369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vi-VN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𝟗</m:t>
                      </m:r>
                      <m:r>
                        <a:rPr lang="vi-VN" sz="44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vi-VN" sz="4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407" y="8816433"/>
                <a:ext cx="5783699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0618694" y="9456509"/>
                <a:ext cx="2811731" cy="1247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694" y="9456509"/>
                <a:ext cx="2811731" cy="12473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6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4" grpId="0"/>
      <p:bldP spid="276" grpId="0"/>
      <p:bldP spid="278" grpId="0"/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84445" y="2952692"/>
            <a:ext cx="21534934" cy="2072851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65"/>
          <p:cNvGrpSpPr/>
          <p:nvPr/>
        </p:nvGrpSpPr>
        <p:grpSpPr>
          <a:xfrm>
            <a:off x="1048335" y="2610020"/>
            <a:ext cx="4866623" cy="831361"/>
            <a:chOff x="166396" y="8705567"/>
            <a:chExt cx="4867186" cy="831457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84522" y="8755081"/>
              <a:ext cx="4649060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2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32118" y="8705567"/>
              <a:ext cx="2267229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Ý NGHĨA CƠ HỌC CỦA ĐẠO HÀM CẤP HAI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16608" y="3416873"/>
            <a:ext cx="20615344" cy="1993346"/>
            <a:chOff x="2016224" y="3417268"/>
            <a:chExt cx="20617730" cy="1993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016224" y="3417268"/>
                  <a:ext cx="20617730" cy="9778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cấp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tốc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tức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thời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chuyển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𝒔</m:t>
                      </m:r>
                      <m:r>
                        <a:rPr lang="vi-VN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b="1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𝒕</m:t>
                          </m:r>
                        </m:e>
                      </m:d>
                      <m:r>
                        <a:rPr lang="vi-VN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6224" y="3417268"/>
                  <a:ext cx="20617730" cy="97781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12" b="-2875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/>
            <p:cNvSpPr txBox="1"/>
            <p:nvPr/>
          </p:nvSpPr>
          <p:spPr>
            <a:xfrm>
              <a:off x="8467428" y="4641404"/>
              <a:ext cx="792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1319286" y="5550784"/>
            <a:ext cx="21552943" cy="6793616"/>
          </a:xfrm>
          <a:prstGeom prst="roundRect">
            <a:avLst>
              <a:gd name="adj" fmla="val 61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528733" y="5870367"/>
            <a:ext cx="3313436" cy="827982"/>
            <a:chOff x="1319586" y="3191922"/>
            <a:chExt cx="3313820" cy="828078"/>
          </a:xfrm>
        </p:grpSpPr>
        <p:sp>
          <p:nvSpPr>
            <p:cNvPr id="105" name="TextBox 104"/>
            <p:cNvSpPr txBox="1"/>
            <p:nvPr/>
          </p:nvSpPr>
          <p:spPr>
            <a:xfrm>
              <a:off x="2013778" y="3219781"/>
              <a:ext cx="261962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319586" y="3191922"/>
              <a:ext cx="726000" cy="718619"/>
              <a:chOff x="769410" y="3047906"/>
              <a:chExt cx="726000" cy="718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Rectangle 106"/>
              <p:cNvSpPr/>
              <p:nvPr/>
            </p:nvSpPr>
            <p:spPr>
              <a:xfrm>
                <a:off x="842010" y="3251555"/>
                <a:ext cx="455903" cy="41283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3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145200" cy="205495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4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211648" cy="139048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5"/>
              <p:cNvSpPr>
                <a:spLocks noEditPoints="1"/>
              </p:cNvSpPr>
              <p:nvPr/>
            </p:nvSpPr>
            <p:spPr bwMode="auto">
              <a:xfrm>
                <a:off x="961369" y="3182032"/>
                <a:ext cx="217800" cy="139048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6"/>
              <p:cNvSpPr>
                <a:spLocks noEditPoints="1"/>
              </p:cNvSpPr>
              <p:nvPr/>
            </p:nvSpPr>
            <p:spPr bwMode="auto">
              <a:xfrm>
                <a:off x="961369" y="3617633"/>
                <a:ext cx="214109" cy="148892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7"/>
              <p:cNvSpPr>
                <a:spLocks noEditPoints="1"/>
              </p:cNvSpPr>
              <p:nvPr/>
            </p:nvSpPr>
            <p:spPr bwMode="auto">
              <a:xfrm>
                <a:off x="769410" y="3551185"/>
                <a:ext cx="14520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8"/>
              <p:cNvSpPr>
                <a:spLocks noEditPoints="1"/>
              </p:cNvSpPr>
              <p:nvPr/>
            </p:nvSpPr>
            <p:spPr bwMode="auto">
              <a:xfrm>
                <a:off x="769410" y="3617633"/>
                <a:ext cx="21164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9"/>
              <p:cNvSpPr>
                <a:spLocks noEditPoints="1"/>
              </p:cNvSpPr>
              <p:nvPr/>
            </p:nvSpPr>
            <p:spPr bwMode="auto">
              <a:xfrm>
                <a:off x="769410" y="3365378"/>
                <a:ext cx="14520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0"/>
              <p:cNvSpPr>
                <a:spLocks noEditPoints="1"/>
              </p:cNvSpPr>
              <p:nvPr/>
            </p:nvSpPr>
            <p:spPr bwMode="auto">
              <a:xfrm>
                <a:off x="1224699" y="3551185"/>
                <a:ext cx="14643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1"/>
              <p:cNvSpPr>
                <a:spLocks noEditPoints="1"/>
              </p:cNvSpPr>
              <p:nvPr/>
            </p:nvSpPr>
            <p:spPr bwMode="auto">
              <a:xfrm>
                <a:off x="1158251" y="3617633"/>
                <a:ext cx="21287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2"/>
              <p:cNvSpPr>
                <a:spLocks noEditPoints="1"/>
              </p:cNvSpPr>
              <p:nvPr/>
            </p:nvSpPr>
            <p:spPr bwMode="auto">
              <a:xfrm>
                <a:off x="1224699" y="3365378"/>
                <a:ext cx="14643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3"/>
              <p:cNvSpPr>
                <a:spLocks noEditPoints="1"/>
              </p:cNvSpPr>
              <p:nvPr/>
            </p:nvSpPr>
            <p:spPr bwMode="auto">
              <a:xfrm>
                <a:off x="1036430" y="3047906"/>
                <a:ext cx="458980" cy="454059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4"/>
              <p:cNvSpPr>
                <a:spLocks noEditPoints="1"/>
              </p:cNvSpPr>
              <p:nvPr/>
            </p:nvSpPr>
            <p:spPr bwMode="auto">
              <a:xfrm>
                <a:off x="955217" y="3341999"/>
                <a:ext cx="243641" cy="223953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5"/>
              <p:cNvSpPr>
                <a:spLocks/>
              </p:cNvSpPr>
              <p:nvPr/>
            </p:nvSpPr>
            <p:spPr bwMode="auto">
              <a:xfrm>
                <a:off x="814939" y="3228791"/>
                <a:ext cx="52911" cy="113207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6"/>
              <p:cNvSpPr>
                <a:spLocks/>
              </p:cNvSpPr>
              <p:nvPr/>
            </p:nvSpPr>
            <p:spPr bwMode="auto">
              <a:xfrm>
                <a:off x="814939" y="3228791"/>
                <a:ext cx="119359" cy="45529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7"/>
              <p:cNvSpPr>
                <a:spLocks/>
              </p:cNvSpPr>
              <p:nvPr/>
            </p:nvSpPr>
            <p:spPr bwMode="auto">
              <a:xfrm>
                <a:off x="1006898" y="3228791"/>
                <a:ext cx="123051" cy="45529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8"/>
              <p:cNvSpPr>
                <a:spLocks/>
              </p:cNvSpPr>
              <p:nvPr/>
            </p:nvSpPr>
            <p:spPr bwMode="auto">
              <a:xfrm>
                <a:off x="1006898" y="3664392"/>
                <a:ext cx="123051" cy="55373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9"/>
              <p:cNvSpPr>
                <a:spLocks/>
              </p:cNvSpPr>
              <p:nvPr/>
            </p:nvSpPr>
            <p:spPr bwMode="auto">
              <a:xfrm>
                <a:off x="814939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0"/>
              <p:cNvSpPr>
                <a:spLocks/>
              </p:cNvSpPr>
              <p:nvPr/>
            </p:nvSpPr>
            <p:spPr bwMode="auto">
              <a:xfrm>
                <a:off x="814939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1"/>
              <p:cNvSpPr>
                <a:spLocks/>
              </p:cNvSpPr>
              <p:nvPr/>
            </p:nvSpPr>
            <p:spPr bwMode="auto">
              <a:xfrm>
                <a:off x="814939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"/>
              <p:cNvSpPr>
                <a:spLocks/>
              </p:cNvSpPr>
              <p:nvPr/>
            </p:nvSpPr>
            <p:spPr bwMode="auto">
              <a:xfrm>
                <a:off x="1271458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3"/>
              <p:cNvSpPr>
                <a:spLocks/>
              </p:cNvSpPr>
              <p:nvPr/>
            </p:nvSpPr>
            <p:spPr bwMode="auto">
              <a:xfrm>
                <a:off x="1205010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4"/>
              <p:cNvSpPr>
                <a:spLocks/>
              </p:cNvSpPr>
              <p:nvPr/>
            </p:nvSpPr>
            <p:spPr bwMode="auto">
              <a:xfrm>
                <a:off x="1271458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5"/>
              <p:cNvSpPr>
                <a:spLocks/>
              </p:cNvSpPr>
              <p:nvPr/>
            </p:nvSpPr>
            <p:spPr bwMode="auto">
              <a:xfrm>
                <a:off x="1085651" y="3094666"/>
                <a:ext cx="358078" cy="360540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6"/>
              <p:cNvSpPr>
                <a:spLocks/>
              </p:cNvSpPr>
              <p:nvPr/>
            </p:nvSpPr>
            <p:spPr bwMode="auto">
              <a:xfrm>
                <a:off x="1004437" y="3387527"/>
                <a:ext cx="145200" cy="131665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218648" y="8851016"/>
            <a:ext cx="21600731" cy="800126"/>
            <a:chOff x="1218648" y="8851016"/>
            <a:chExt cx="21600731" cy="80012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511587" y="8851016"/>
              <a:ext cx="3192896" cy="800126"/>
              <a:chOff x="1348973" y="4414723"/>
              <a:chExt cx="3193266" cy="800219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1954671" y="4414723"/>
                <a:ext cx="258756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sp>
            <p:nvSpPr>
              <p:cNvPr id="136" name="Freeform 15"/>
              <p:cNvSpPr>
                <a:spLocks noEditPoints="1"/>
              </p:cNvSpPr>
              <p:nvPr/>
            </p:nvSpPr>
            <p:spPr bwMode="auto">
              <a:xfrm>
                <a:off x="1348973" y="4518455"/>
                <a:ext cx="501902" cy="67402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rgbClr val="0999C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1218648" y="8857566"/>
              <a:ext cx="21600731" cy="5783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1350882" y="6662600"/>
                <a:ext cx="21489753" cy="2072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sz="4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42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200" b="1" i="1" smtClean="0">
                        <a:latin typeface="Cambria Math"/>
                      </a:rPr>
                      <m:t>−</m:t>
                    </m:r>
                    <m:r>
                      <a:rPr lang="en-US" sz="42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latin typeface="Cambria Math"/>
                      </a:rPr>
                      <m:t>−</m:t>
                    </m:r>
                    <m:r>
                      <a:rPr lang="en-US" sz="4200" b="1" i="1" smtClean="0">
                        <a:latin typeface="Cambria Math"/>
                      </a:rPr>
                      <m:t>𝟗</m:t>
                    </m:r>
                    <m:r>
                      <a:rPr lang="en-US" sz="4200" b="1" i="1" smtClean="0">
                        <a:latin typeface="Cambria Math"/>
                      </a:rPr>
                      <m:t>𝒕</m:t>
                    </m:r>
                    <m:r>
                      <a:rPr lang="en-US" sz="4200" b="1" i="1">
                        <a:latin typeface="Cambria Math"/>
                      </a:rPr>
                      <m:t>+</m:t>
                    </m:r>
                    <m:r>
                      <a:rPr lang="en-US" sz="4200" b="1" i="1" smtClean="0">
                        <a:latin typeface="Cambria Math"/>
                      </a:rPr>
                      <m:t>𝟐𝟎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4200" b="1" i="1" smtClean="0">
                        <a:latin typeface="Cambria Math"/>
                      </a:rPr>
                      <m:t>,</m:t>
                    </m:r>
                    <m:r>
                      <a:rPr lang="en-US" sz="42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𝒕</m:t>
                    </m:r>
                    <m:r>
                      <a:rPr lang="en-US" sz="4200" b="1" i="1" smtClean="0">
                        <a:latin typeface="Cambria Math"/>
                      </a:rPr>
                      <m:t>&gt;</m:t>
                    </m:r>
                    <m:r>
                      <a:rPr lang="en-US" sz="42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giây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0" smtClean="0"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sz="4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 smtClean="0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mét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200" b="1" i="1" smtClean="0">
                        <a:latin typeface="Cambria Math"/>
                      </a:rPr>
                      <m:t>𝒕</m:t>
                    </m:r>
                    <m:r>
                      <a:rPr lang="vi-VN" sz="4200" b="1" i="1" smtClean="0">
                        <a:latin typeface="Cambria Math"/>
                      </a:rPr>
                      <m:t>=</m:t>
                    </m:r>
                    <m:r>
                      <a:rPr lang="vi-VN" sz="42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giây.</a:t>
                </a:r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82" y="6662600"/>
                <a:ext cx="21489753" cy="2072747"/>
              </a:xfrm>
              <a:prstGeom prst="rect">
                <a:avLst/>
              </a:prstGeom>
              <a:blipFill>
                <a:blip r:embed="rId4"/>
                <a:stretch>
                  <a:fillRect l="-1106" t="-5882" b="-1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1437601" y="9689216"/>
                <a:ext cx="6606552" cy="78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fr-FR" sz="42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sz="4200" b="1" i="1">
                        <a:latin typeface="Cambria Math"/>
                      </a:rPr>
                      <m:t>=</m:t>
                    </m:r>
                    <m:r>
                      <a:rPr lang="vi-VN" sz="4200" b="1" i="1" smtClean="0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fr-FR" sz="4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200" b="1" i="1" smtClean="0">
                        <a:latin typeface="Cambria Math"/>
                      </a:rPr>
                      <m:t>−</m:t>
                    </m:r>
                    <m:r>
                      <a:rPr lang="fr-FR" sz="4200" b="1" i="1">
                        <a:latin typeface="Cambria Math"/>
                      </a:rPr>
                      <m:t>𝟔</m:t>
                    </m:r>
                    <m:r>
                      <a:rPr lang="en-US" sz="4200" b="1" i="1" smtClean="0">
                        <a:latin typeface="Cambria Math"/>
                      </a:rPr>
                      <m:t>𝒕</m:t>
                    </m:r>
                    <m:r>
                      <a:rPr lang="fr-FR" sz="4200" b="1" i="1">
                        <a:latin typeface="Cambria Math"/>
                      </a:rPr>
                      <m:t>−</m:t>
                    </m:r>
                    <m:r>
                      <a:rPr lang="en-US" sz="4200" b="1" i="1" smtClean="0">
                        <a:latin typeface="Cambria Math"/>
                      </a:rPr>
                      <m:t>𝟗</m:t>
                    </m:r>
                    <m:r>
                      <a:rPr lang="vi-VN" sz="42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601" y="9689216"/>
                <a:ext cx="6606552" cy="789127"/>
              </a:xfrm>
              <a:prstGeom prst="rect">
                <a:avLst/>
              </a:prstGeom>
              <a:blipFill rotWithShape="1">
                <a:blip r:embed="rId5"/>
                <a:stretch>
                  <a:fillRect l="-3598" t="-10000" b="-330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8234635" y="9750385"/>
                <a:ext cx="575555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vi-VN" b="1" i="1" smtClean="0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vi-VN" b="1" i="1" smtClean="0">
                        <a:latin typeface="Cambria Math"/>
                      </a:rPr>
                      <m:t>=</m:t>
                    </m:r>
                    <m:r>
                      <a:rPr lang="vi-VN" b="1" i="1" smtClean="0">
                        <a:latin typeface="Cambria Math"/>
                      </a:rPr>
                      <m:t>𝟔</m:t>
                    </m:r>
                    <m:r>
                      <a:rPr lang="vi-VN" b="1" i="1" smtClean="0">
                        <a:latin typeface="Cambria Math"/>
                      </a:rPr>
                      <m:t>𝒕</m:t>
                    </m:r>
                    <m:r>
                      <a:rPr lang="vi-VN" b="1" i="1" smtClean="0">
                        <a:latin typeface="Cambria Math"/>
                      </a:rPr>
                      <m:t>−</m:t>
                    </m:r>
                    <m:r>
                      <a:rPr lang="vi-VN" b="1" i="1" smtClean="0">
                        <a:latin typeface="Cambria Math"/>
                      </a:rPr>
                      <m:t>𝟔</m:t>
                    </m:r>
                    <m:r>
                      <a:rPr lang="vi-VN" b="1" i="1" smtClean="0">
                        <a:latin typeface="Cambria Math"/>
                      </a:rPr>
                      <m:t>.</m:t>
                    </m:r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635" y="9750385"/>
                <a:ext cx="5755551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3814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1427883" y="10527416"/>
                <a:ext cx="1252849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 tốc của chất điểm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 smtClean="0">
                            <a:latin typeface="Cambria Math"/>
                          </a:rPr>
                          <m:t>𝒂</m:t>
                        </m:r>
                        <m:d>
                          <m:dPr>
                            <m:ctrlPr>
                              <a:rPr lang="en-US" sz="4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1" i="1" smtClean="0"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4200" b="1" i="1" smtClean="0">
                            <a:latin typeface="Cambria Math"/>
                          </a:rPr>
                          <m:t>=</m:t>
                        </m:r>
                        <m:r>
                          <a:rPr lang="en-US" sz="4200" b="1" i="1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vi-VN" sz="4200" b="1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vi-VN" sz="4200" b="1" i="1">
                        <a:latin typeface="Cambria Math"/>
                      </a:rPr>
                      <m:t>=</m:t>
                    </m:r>
                    <m:r>
                      <a:rPr lang="vi-VN" sz="4200" b="1" i="1">
                        <a:latin typeface="Cambria Math"/>
                      </a:rPr>
                      <m:t>𝟔</m:t>
                    </m:r>
                    <m:r>
                      <a:rPr lang="vi-VN" sz="4200" b="1" i="1">
                        <a:latin typeface="Cambria Math"/>
                      </a:rPr>
                      <m:t>𝒕</m:t>
                    </m:r>
                    <m:r>
                      <a:rPr lang="vi-VN" sz="4200" b="1" i="1">
                        <a:latin typeface="Cambria Math"/>
                      </a:rPr>
                      <m:t>−</m:t>
                    </m:r>
                    <m:r>
                      <a:rPr lang="vi-VN" sz="4200" b="1" i="1">
                        <a:latin typeface="Cambria Math"/>
                      </a:rPr>
                      <m:t>𝟔</m:t>
                    </m:r>
                    <m:r>
                      <a:rPr lang="vi-VN" sz="4200" b="1" i="1">
                        <a:latin typeface="Cambria Math"/>
                      </a:rPr>
                      <m:t>.</m:t>
                    </m:r>
                  </m:oMath>
                </a14:m>
                <a:r>
                  <a:rPr lang="vi-VN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883" y="10527416"/>
                <a:ext cx="12528494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1849" t="-16935" b="-330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1443062" y="11282423"/>
                <a:ext cx="8912696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4200" b="1" i="1" smtClean="0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vi-VN" sz="4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vi-VN" sz="4200" b="1" i="1" smtClean="0">
                        <a:latin typeface="Cambria Math"/>
                      </a:rPr>
                      <m:t>=</m:t>
                    </m:r>
                    <m:r>
                      <a:rPr lang="vi-VN" sz="4200" b="1" i="1" smtClean="0">
                        <a:latin typeface="Cambria Math"/>
                      </a:rPr>
                      <m:t>𝟔</m:t>
                    </m:r>
                    <m:r>
                      <a:rPr lang="vi-VN" sz="42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vi-VN" sz="42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vi-VN" sz="42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vi-VN" sz="4200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vi-VN" sz="42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vi-VN" sz="4200" b="1" i="1" smtClean="0">
                        <a:latin typeface="Cambria Math"/>
                        <a:ea typeface="Cambria Math"/>
                      </a:rPr>
                      <m:t>𝟏𝟐</m:t>
                    </m:r>
                    <m:r>
                      <a:rPr lang="vi-VN" sz="42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vi-VN" sz="4200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vi-VN" sz="4200" b="1" i="1" smtClean="0"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vi-VN" sz="42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4200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vi-VN" sz="42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vi-VN" sz="42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62" y="11282423"/>
                <a:ext cx="8912696" cy="768993"/>
              </a:xfrm>
              <a:prstGeom prst="rect">
                <a:avLst/>
              </a:prstGeom>
              <a:blipFill rotWithShape="1">
                <a:blip r:embed="rId8"/>
                <a:stretch>
                  <a:fillRect l="-2668" t="-15079" b="-325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6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3" grpId="0" animBg="1"/>
      <p:bldP spid="137" grpId="0"/>
      <p:bldP spid="138" grpId="0"/>
      <p:bldP spid="139" grpId="0"/>
      <p:bldP spid="140" grpId="0"/>
      <p:bldP spid="1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Ý NGHĨA CƠ HỌC CỦA ĐẠO HÀM CẤP HAI</a:t>
              </a:r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725974" y="3276600"/>
            <a:ext cx="22357209" cy="8927216"/>
          </a:xfrm>
          <a:prstGeom prst="roundRect">
            <a:avLst>
              <a:gd name="adj" fmla="val 61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528733" y="3508167"/>
            <a:ext cx="3313436" cy="827982"/>
            <a:chOff x="1319586" y="3191922"/>
            <a:chExt cx="3313820" cy="828078"/>
          </a:xfrm>
        </p:grpSpPr>
        <p:sp>
          <p:nvSpPr>
            <p:cNvPr id="105" name="TextBox 104"/>
            <p:cNvSpPr txBox="1"/>
            <p:nvPr/>
          </p:nvSpPr>
          <p:spPr>
            <a:xfrm>
              <a:off x="2013778" y="3219781"/>
              <a:ext cx="261962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5:</a:t>
              </a:r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319586" y="3191922"/>
              <a:ext cx="726000" cy="718619"/>
              <a:chOff x="769410" y="3047906"/>
              <a:chExt cx="726000" cy="718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Rectangle 106"/>
              <p:cNvSpPr/>
              <p:nvPr/>
            </p:nvSpPr>
            <p:spPr>
              <a:xfrm>
                <a:off x="842010" y="3251555"/>
                <a:ext cx="455903" cy="41283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3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145200" cy="205495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4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211648" cy="139048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5"/>
              <p:cNvSpPr>
                <a:spLocks noEditPoints="1"/>
              </p:cNvSpPr>
              <p:nvPr/>
            </p:nvSpPr>
            <p:spPr bwMode="auto">
              <a:xfrm>
                <a:off x="961369" y="3182032"/>
                <a:ext cx="217800" cy="139048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6"/>
              <p:cNvSpPr>
                <a:spLocks noEditPoints="1"/>
              </p:cNvSpPr>
              <p:nvPr/>
            </p:nvSpPr>
            <p:spPr bwMode="auto">
              <a:xfrm>
                <a:off x="961369" y="3617633"/>
                <a:ext cx="214109" cy="148892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7"/>
              <p:cNvSpPr>
                <a:spLocks noEditPoints="1"/>
              </p:cNvSpPr>
              <p:nvPr/>
            </p:nvSpPr>
            <p:spPr bwMode="auto">
              <a:xfrm>
                <a:off x="769410" y="3551185"/>
                <a:ext cx="14520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8"/>
              <p:cNvSpPr>
                <a:spLocks noEditPoints="1"/>
              </p:cNvSpPr>
              <p:nvPr/>
            </p:nvSpPr>
            <p:spPr bwMode="auto">
              <a:xfrm>
                <a:off x="769410" y="3617633"/>
                <a:ext cx="21164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9"/>
              <p:cNvSpPr>
                <a:spLocks noEditPoints="1"/>
              </p:cNvSpPr>
              <p:nvPr/>
            </p:nvSpPr>
            <p:spPr bwMode="auto">
              <a:xfrm>
                <a:off x="769410" y="3365378"/>
                <a:ext cx="14520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0"/>
              <p:cNvSpPr>
                <a:spLocks noEditPoints="1"/>
              </p:cNvSpPr>
              <p:nvPr/>
            </p:nvSpPr>
            <p:spPr bwMode="auto">
              <a:xfrm>
                <a:off x="1224699" y="3551185"/>
                <a:ext cx="14643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1"/>
              <p:cNvSpPr>
                <a:spLocks noEditPoints="1"/>
              </p:cNvSpPr>
              <p:nvPr/>
            </p:nvSpPr>
            <p:spPr bwMode="auto">
              <a:xfrm>
                <a:off x="1158251" y="3617633"/>
                <a:ext cx="21287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2"/>
              <p:cNvSpPr>
                <a:spLocks noEditPoints="1"/>
              </p:cNvSpPr>
              <p:nvPr/>
            </p:nvSpPr>
            <p:spPr bwMode="auto">
              <a:xfrm>
                <a:off x="1224699" y="3365378"/>
                <a:ext cx="14643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3"/>
              <p:cNvSpPr>
                <a:spLocks noEditPoints="1"/>
              </p:cNvSpPr>
              <p:nvPr/>
            </p:nvSpPr>
            <p:spPr bwMode="auto">
              <a:xfrm>
                <a:off x="1036430" y="3047906"/>
                <a:ext cx="458980" cy="454059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4"/>
              <p:cNvSpPr>
                <a:spLocks noEditPoints="1"/>
              </p:cNvSpPr>
              <p:nvPr/>
            </p:nvSpPr>
            <p:spPr bwMode="auto">
              <a:xfrm>
                <a:off x="955217" y="3341999"/>
                <a:ext cx="243641" cy="223953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5"/>
              <p:cNvSpPr>
                <a:spLocks/>
              </p:cNvSpPr>
              <p:nvPr/>
            </p:nvSpPr>
            <p:spPr bwMode="auto">
              <a:xfrm>
                <a:off x="814939" y="3228791"/>
                <a:ext cx="52911" cy="113207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6"/>
              <p:cNvSpPr>
                <a:spLocks/>
              </p:cNvSpPr>
              <p:nvPr/>
            </p:nvSpPr>
            <p:spPr bwMode="auto">
              <a:xfrm>
                <a:off x="814939" y="3228791"/>
                <a:ext cx="119359" cy="45529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7"/>
              <p:cNvSpPr>
                <a:spLocks/>
              </p:cNvSpPr>
              <p:nvPr/>
            </p:nvSpPr>
            <p:spPr bwMode="auto">
              <a:xfrm>
                <a:off x="1006898" y="3228791"/>
                <a:ext cx="123051" cy="45529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8"/>
              <p:cNvSpPr>
                <a:spLocks/>
              </p:cNvSpPr>
              <p:nvPr/>
            </p:nvSpPr>
            <p:spPr bwMode="auto">
              <a:xfrm>
                <a:off x="1006898" y="3664392"/>
                <a:ext cx="123051" cy="55373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9"/>
              <p:cNvSpPr>
                <a:spLocks/>
              </p:cNvSpPr>
              <p:nvPr/>
            </p:nvSpPr>
            <p:spPr bwMode="auto">
              <a:xfrm>
                <a:off x="814939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0"/>
              <p:cNvSpPr>
                <a:spLocks/>
              </p:cNvSpPr>
              <p:nvPr/>
            </p:nvSpPr>
            <p:spPr bwMode="auto">
              <a:xfrm>
                <a:off x="814939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1"/>
              <p:cNvSpPr>
                <a:spLocks/>
              </p:cNvSpPr>
              <p:nvPr/>
            </p:nvSpPr>
            <p:spPr bwMode="auto">
              <a:xfrm>
                <a:off x="814939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"/>
              <p:cNvSpPr>
                <a:spLocks/>
              </p:cNvSpPr>
              <p:nvPr/>
            </p:nvSpPr>
            <p:spPr bwMode="auto">
              <a:xfrm>
                <a:off x="1271458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3"/>
              <p:cNvSpPr>
                <a:spLocks/>
              </p:cNvSpPr>
              <p:nvPr/>
            </p:nvSpPr>
            <p:spPr bwMode="auto">
              <a:xfrm>
                <a:off x="1205010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4"/>
              <p:cNvSpPr>
                <a:spLocks/>
              </p:cNvSpPr>
              <p:nvPr/>
            </p:nvSpPr>
            <p:spPr bwMode="auto">
              <a:xfrm>
                <a:off x="1271458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5"/>
              <p:cNvSpPr>
                <a:spLocks/>
              </p:cNvSpPr>
              <p:nvPr/>
            </p:nvSpPr>
            <p:spPr bwMode="auto">
              <a:xfrm>
                <a:off x="1085651" y="3094666"/>
                <a:ext cx="358078" cy="360540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6"/>
              <p:cNvSpPr>
                <a:spLocks/>
              </p:cNvSpPr>
              <p:nvPr/>
            </p:nvSpPr>
            <p:spPr bwMode="auto">
              <a:xfrm>
                <a:off x="1004437" y="3387527"/>
                <a:ext cx="145200" cy="131665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123083" y="7174616"/>
            <a:ext cx="22125266" cy="832541"/>
            <a:chOff x="914400" y="9485531"/>
            <a:chExt cx="22125266" cy="915795"/>
          </a:xfrm>
        </p:grpSpPr>
        <p:grpSp>
          <p:nvGrpSpPr>
            <p:cNvPr id="133" name="Group 132"/>
            <p:cNvGrpSpPr/>
            <p:nvPr/>
          </p:nvGrpSpPr>
          <p:grpSpPr>
            <a:xfrm>
              <a:off x="1302904" y="9601200"/>
              <a:ext cx="3192896" cy="800126"/>
              <a:chOff x="1348973" y="4414723"/>
              <a:chExt cx="3193266" cy="800219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1954671" y="4414723"/>
                <a:ext cx="258756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sp>
            <p:nvSpPr>
              <p:cNvPr id="136" name="Freeform 15"/>
              <p:cNvSpPr>
                <a:spLocks noEditPoints="1"/>
              </p:cNvSpPr>
              <p:nvPr/>
            </p:nvSpPr>
            <p:spPr bwMode="auto">
              <a:xfrm>
                <a:off x="1348973" y="4518455"/>
                <a:ext cx="501902" cy="67402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rgbClr val="0999C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914400" y="9485531"/>
              <a:ext cx="22125266" cy="3946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1350882" y="4300400"/>
                <a:ext cx="21489753" cy="2816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,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 smtClean="0"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</a:rPr>
                      <m:t>𝟏𝟏</m:t>
                    </m:r>
                    <m:r>
                      <a:rPr lang="vi-VN" sz="4400" b="1" i="1" smtClean="0">
                        <a:latin typeface="Cambria Math"/>
                      </a:rPr>
                      <m:t> </m:t>
                    </m:r>
                    <m:r>
                      <a:rPr lang="vi-VN" sz="4400" b="1" i="1" smtClean="0">
                        <a:latin typeface="Cambria Math"/>
                      </a:rPr>
                      <m:t>𝒎</m:t>
                    </m:r>
                    <m:r>
                      <a:rPr lang="vi-VN" sz="4400" b="1" i="1" smtClean="0">
                        <a:latin typeface="Cambria Math"/>
                      </a:rPr>
                      <m:t>/</m:t>
                    </m:r>
                    <m:r>
                      <a:rPr lang="vi-VN" sz="4400" b="1" i="1" smtClean="0">
                        <a:latin typeface="Cambria Math"/>
                      </a:rPr>
                      <m:t>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82" y="4300400"/>
                <a:ext cx="21489753" cy="2816092"/>
              </a:xfrm>
              <a:prstGeom prst="rect">
                <a:avLst/>
              </a:prstGeom>
              <a:blipFill rotWithShape="1">
                <a:blip r:embed="rId3"/>
                <a:stretch>
                  <a:fillRect l="-1163" t="-4113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1437601" y="8124237"/>
                <a:ext cx="13791340" cy="74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𝒗</m:t>
                        </m:r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4400" b="1" i="1" smtClean="0">
                            <a:latin typeface="Cambria Math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𝟖</m:t>
                    </m:r>
                    <m:r>
                      <a:rPr lang="en-US" sz="4400" b="1" i="1" smtClean="0">
                        <a:latin typeface="Cambria Math"/>
                      </a:rPr>
                      <m:t>𝒕</m:t>
                    </m:r>
                    <m:r>
                      <a:rPr lang="fr-FR" sz="4400" b="1" i="1">
                        <a:latin typeface="Cambria Math"/>
                      </a:rPr>
                      <m:t>⇒</m:t>
                    </m:r>
                    <m:r>
                      <a:rPr lang="en-US" sz="4400" b="1" i="1" smtClean="0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𝒗</m:t>
                    </m:r>
                    <m:r>
                      <a:rPr lang="en-US" sz="4400" b="1" i="1" smtClean="0">
                        <a:latin typeface="Cambria Math"/>
                      </a:rPr>
                      <m:t>′(</m:t>
                    </m:r>
                    <m:r>
                      <a:rPr lang="en-US" sz="4400" b="1" i="1" smtClean="0">
                        <a:latin typeface="Cambria Math"/>
                      </a:rPr>
                      <m:t>𝒕</m:t>
                    </m:r>
                    <m:r>
                      <a:rPr lang="en-US" sz="4400" b="1" i="1" smtClean="0">
                        <a:latin typeface="Cambria Math"/>
                      </a:rPr>
                      <m:t>)=</m:t>
                    </m:r>
                    <m:r>
                      <a:rPr lang="en-US" sz="4400" b="1" i="1" smtClean="0">
                        <a:latin typeface="Cambria Math"/>
                      </a:rPr>
                      <m:t>𝟔</m:t>
                    </m:r>
                    <m:r>
                      <a:rPr lang="en-US" sz="4400" b="1" i="1" smtClean="0">
                        <a:latin typeface="Cambria Math"/>
                      </a:rPr>
                      <m:t>𝒕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𝟖</m:t>
                    </m:r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601" y="8124237"/>
                <a:ext cx="13791340" cy="747583"/>
              </a:xfrm>
              <a:prstGeom prst="rect">
                <a:avLst/>
              </a:prstGeom>
              <a:blipFill rotWithShape="1">
                <a:blip r:embed="rId4"/>
                <a:stretch>
                  <a:fillRect l="-1813" t="-10656" b="-47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1427883" y="9143091"/>
                <a:ext cx="13627320" cy="2102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𝟏𝟏</m:t>
                    </m:r>
                    <m:r>
                      <a:rPr lang="vi-VN" sz="4400" b="1" i="1">
                        <a:latin typeface="Cambria Math"/>
                        <a:ea typeface="Cambria Math"/>
                      </a:rPr>
                      <m:t>⇔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𝟖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vi-VN" sz="4400" b="1" i="1" smtClean="0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𝟏𝟏</m:t>
                    </m:r>
                    <m:r>
                      <a:rPr lang="vi-VN" sz="4400" b="1" i="1">
                        <a:latin typeface="Cambria Math"/>
                        <a:ea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 smtClean="0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 smtClean="0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𝒍𝒐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ạ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).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883" y="9143091"/>
                <a:ext cx="13627320" cy="2102033"/>
              </a:xfrm>
              <a:prstGeom prst="rect">
                <a:avLst/>
              </a:prstGeom>
              <a:blipFill rotWithShape="1">
                <a:blip r:embed="rId5"/>
                <a:stretch>
                  <a:fillRect l="-1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1443062" y="10727648"/>
                <a:ext cx="11596893" cy="713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</a:rPr>
                      <m:t>𝒕</m:t>
                    </m:r>
                    <m:r>
                      <a:rPr lang="vi-VN" sz="4400" b="1" i="1" smtClean="0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 i="1" smtClean="0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𝟔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𝟖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𝟏𝟒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vi-VN" sz="4400" b="1" i="1" smtClean="0"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62" y="10727648"/>
                <a:ext cx="11596893" cy="713425"/>
              </a:xfrm>
              <a:prstGeom prst="rect">
                <a:avLst/>
              </a:prstGeom>
              <a:blipFill rotWithShape="1">
                <a:blip r:embed="rId6"/>
                <a:stretch>
                  <a:fillRect l="-2156" t="-16239" b="-487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2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37" grpId="0"/>
      <p:bldP spid="138" grpId="0"/>
      <p:bldP spid="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929765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91033" y="6862480"/>
                <a:ext cx="14510967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)=</m:t>
                    </m:r>
                    <m:r>
                      <a:rPr lang="fr-FR" sz="4400" b="1" i="1">
                        <a:latin typeface="Cambria Math"/>
                      </a:rPr>
                      <m:t>𝟔</m:t>
                    </m:r>
                    <m:r>
                      <a:rPr lang="fr-FR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𝟏𝟎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′</m:t>
                        </m:r>
                        <m:r>
                          <a:rPr lang="vi-VN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)=</m:t>
                    </m:r>
                    <m:r>
                      <a:rPr lang="en-US" sz="4400" b="1" i="1" smtClean="0">
                        <a:latin typeface="Cambria Math"/>
                      </a:rPr>
                      <m:t>𝟑𝟎</m:t>
                    </m:r>
                    <m:r>
                      <a:rPr lang="fr-FR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𝟏𝟎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033" y="6862480"/>
                <a:ext cx="14510967" cy="794833"/>
              </a:xfrm>
              <a:prstGeom prst="rect">
                <a:avLst/>
              </a:prstGeom>
              <a:blipFill rotWithShape="1">
                <a:blip r:embed="rId2"/>
                <a:stretch>
                  <a:fillRect l="-1723" t="-13077" b="-353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156210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Cho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𝟏𝟎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vi-VN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15621000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561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524000" y="4397514"/>
                <a:ext cx="1562100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Cho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vi-VN" sz="4400" b="1" i="1">
                        <a:latin typeface="Cambria Math"/>
                      </a:rPr>
                      <m:t>,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,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/>
                              </a:rPr>
                              <m:t>𝟏𝟖</m:t>
                            </m:r>
                          </m:den>
                        </m:f>
                      </m:e>
                    </m:d>
                    <m:r>
                      <a:rPr lang="vi-VN" sz="4400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397514"/>
                <a:ext cx="15621000" cy="1105687"/>
              </a:xfrm>
              <a:prstGeom prst="rect">
                <a:avLst/>
              </a:prstGeom>
              <a:blipFill rotWithShape="1">
                <a:blip r:embed="rId4"/>
                <a:stretch>
                  <a:fillRect l="-1561" b="-82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447800" y="7667847"/>
                <a:ext cx="14510967" cy="782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′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(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)=</m:t>
                    </m:r>
                    <m:r>
                      <a:rPr lang="en-US" sz="4400" b="1" i="1" smtClean="0">
                        <a:latin typeface="Cambria Math"/>
                      </a:rPr>
                      <m:t>𝟑𝟎</m:t>
                    </m:r>
                    <m:r>
                      <a:rPr lang="fr-FR" sz="4400" b="1" i="1">
                        <a:latin typeface="Cambria Math"/>
                      </a:rPr>
                      <m:t>(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𝟏𝟎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vi-VN" sz="4400" b="1" i="1" smtClean="0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𝟔𝟐𝟐𝟎𝟖𝟎</m:t>
                    </m:r>
                    <m:r>
                      <a:rPr lang="vi-VN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667847"/>
                <a:ext cx="14510967" cy="782971"/>
              </a:xfrm>
              <a:prstGeom prst="rect">
                <a:avLst/>
              </a:prstGeom>
              <a:blipFill rotWithShape="1">
                <a:blip r:embed="rId5"/>
                <a:stretch>
                  <a:fillRect l="-1723" t="-14844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447800" y="8582247"/>
                <a:ext cx="145109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′</m:t>
                        </m:r>
                        <m:r>
                          <a:rPr lang="vi-VN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𝟗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582247"/>
                <a:ext cx="14510967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723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519518" y="9356109"/>
                <a:ext cx="5917419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′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𝟗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18" y="9356109"/>
                <a:ext cx="5917419" cy="1105687"/>
              </a:xfrm>
              <a:prstGeom prst="rect">
                <a:avLst/>
              </a:prstGeom>
              <a:blipFill rotWithShape="1">
                <a:blip r:embed="rId7"/>
                <a:stretch>
                  <a:fillRect l="-4119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352800" y="10520080"/>
                <a:ext cx="4724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fr-FR" sz="44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vi-VN" sz="4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0520080"/>
                <a:ext cx="4724400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303494" y="11579439"/>
                <a:ext cx="4724400" cy="1364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fr-FR" sz="44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𝟏𝟖</m:t>
                              </m:r>
                            </m:den>
                          </m:f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vi-VN" sz="4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vi-VN" sz="4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vi-VN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494" y="11579439"/>
                <a:ext cx="4724400" cy="136466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0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9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929765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91033" y="6862480"/>
                <a:ext cx="14510967" cy="1045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000" b="1" i="1" smtClean="0"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″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033" y="6862480"/>
                <a:ext cx="14510967" cy="1045030"/>
              </a:xfrm>
              <a:prstGeom prst="rect">
                <a:avLst/>
              </a:prstGeom>
              <a:blipFill rotWithShape="1">
                <a:blip r:embed="rId2"/>
                <a:stretch>
                  <a:fillRect l="-1513" b="-35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371600" y="3497759"/>
            <a:ext cx="1562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ính đạo hàm cấp hai của các hàm số sau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524000" y="4397514"/>
                <a:ext cx="4191000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397514"/>
                <a:ext cx="4191000" cy="1067152"/>
              </a:xfrm>
              <a:prstGeom prst="rect">
                <a:avLst/>
              </a:prstGeom>
              <a:blipFill rotWithShape="1">
                <a:blip r:embed="rId3"/>
                <a:stretch>
                  <a:fillRect l="-5814" b="-10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447800" y="11108258"/>
                <a:ext cx="14510967" cy="981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Ta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0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0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000" b="1" i="1">
                                    <a:latin typeface="Cambria Math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vi-VN" sz="40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000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den>
                    </m:f>
                    <m:r>
                      <a:rPr lang="vi-VN" sz="4000" b="1">
                        <a:latin typeface="Cambria Math"/>
                      </a:rPr>
                      <m:t>=</m:t>
                    </m:r>
                    <m:r>
                      <a:rPr lang="vi-VN" sz="4000" b="1" i="1">
                        <a:latin typeface="Cambria Math"/>
                      </a:rPr>
                      <m:t>𝟏</m:t>
                    </m:r>
                    <m:r>
                      <a:rPr lang="vi-VN" sz="4000" b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b="1" i="1"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vi-VN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vi-VN" sz="4000" b="1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000" b="1" i="1" dirty="0"/>
                  <a:t>;</a:t>
                </a:r>
                <a:endParaRPr lang="en-US" sz="4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1108258"/>
                <a:ext cx="14510967" cy="981615"/>
              </a:xfrm>
              <a:prstGeom prst="rect">
                <a:avLst/>
              </a:prstGeom>
              <a:blipFill rotWithShape="1">
                <a:blip r:embed="rId4"/>
                <a:stretch>
                  <a:fillRect l="-1513" b="-11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05200" y="11880683"/>
                <a:ext cx="13030200" cy="124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000" b="1">
                              <a:latin typeface="Cambria Math"/>
                            </a:rPr>
                            <m:t>″</m:t>
                          </m:r>
                        </m:sup>
                      </m:sSup>
                      <m:r>
                        <a:rPr lang="vi-VN" sz="40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vi-VN" sz="4000" b="1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000" b="1" i="1">
                                          <a:latin typeface="Cambria Math"/>
                                        </a:rPr>
                                        <m:t>𝒕𝒂𝒏</m:t>
                                      </m:r>
                                    </m:e>
                                    <m:sup>
                                      <m:r>
                                        <a:rPr lang="vi-VN" sz="40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000" b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000" b="1">
                          <a:latin typeface="Cambria Math"/>
                        </a:rPr>
                        <m:t>=</m:t>
                      </m:r>
                      <m:r>
                        <a:rPr lang="vi-VN" sz="4000" b="1" i="1">
                          <a:latin typeface="Cambria Math"/>
                        </a:rPr>
                        <m:t>𝟐</m:t>
                      </m:r>
                      <m:r>
                        <a:rPr lang="vi-VN" sz="4000" b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000" b="1" i="1">
                              <a:latin typeface="Cambria Math"/>
                            </a:rPr>
                            <m:t>𝒕𝒂𝒏</m:t>
                          </m:r>
                        </m:fName>
                        <m:e>
                          <m:r>
                            <a:rPr lang="vi-VN" sz="40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vi-VN" sz="4000" b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vi-VN" sz="4000" b="1" i="1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vi-VN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atin typeface="Cambria Math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000" b="1" i="1">
                                  <a:latin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vi-VN" sz="4000" b="1" i="1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vi-VN" sz="4000" b="1" i="1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vi-VN" sz="40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1880683"/>
                <a:ext cx="13030200" cy="12490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335000" y="4495800"/>
                <a:ext cx="4191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𝐭𝐚𝐧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4495800"/>
                <a:ext cx="419100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5968" t="-16667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391400" y="4419600"/>
                <a:ext cx="4191000" cy="1093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419600"/>
                <a:ext cx="4191000" cy="1093633"/>
              </a:xfrm>
              <a:prstGeom prst="rect">
                <a:avLst/>
              </a:prstGeom>
              <a:blipFill rotWithShape="1">
                <a:blip r:embed="rId7"/>
                <a:stretch>
                  <a:fillRect l="-5968" b="-8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37245" y="7826190"/>
                <a:ext cx="14510967" cy="1301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0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0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vi-VN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000" b="1" i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vi-VN" sz="4000" b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vi-VN" sz="40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0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latin typeface="Cambria Math"/>
                          </a:rPr>
                          <m:t>𝟐</m:t>
                        </m:r>
                        <m:d>
                          <m:dPr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vi-VN" sz="4000" b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vi-VN" sz="4000" b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vi-VN" sz="40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000" b="1" i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vi-VN" sz="4000" b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vi-VN" sz="40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000" b="1" i="1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4000" b="1" i="1" dirty="0"/>
                  <a:t>;</a:t>
                </a:r>
                <a:endParaRPr lang="en-US" sz="4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45" y="7826190"/>
                <a:ext cx="14510967" cy="1301254"/>
              </a:xfrm>
              <a:prstGeom prst="rect">
                <a:avLst/>
              </a:prstGeom>
              <a:blipFill rotWithShape="1">
                <a:blip r:embed="rId8"/>
                <a:stretch>
                  <a:fillRect l="-15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505200" y="9121590"/>
                <a:ext cx="18288000" cy="2014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000" b="1">
                              <a:latin typeface="Cambria Math"/>
                            </a:rPr>
                            <m:t>″</m:t>
                          </m:r>
                        </m:sup>
                      </m:sSup>
                      <m:r>
                        <a:rPr lang="vi-VN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vi-VN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vi-VN" sz="4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vi-VN" sz="4000" b="1" i="1">
                                                  <a:latin typeface="Cambria Math"/>
                                                </a:rPr>
                                                <m:t>𝟏</m:t>
                                              </m:r>
                                              <m:r>
                                                <a:rPr lang="vi-VN" sz="4000" b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vi-VN" sz="4000" b="1" i="1"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vi-VN" sz="4000" b="1" i="1"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vi-VN" sz="4000" b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vi-VN" sz="4000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vi-VN" sz="4000" b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0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vi-VN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atin typeface="Cambria Math"/>
                            </a:rPr>
                            <m:t>𝟐</m:t>
                          </m:r>
                          <m:r>
                            <a:rPr lang="vi-VN" sz="4000" b="1">
                              <a:latin typeface="Cambria Math"/>
                            </a:rPr>
                            <m:t>.</m:t>
                          </m:r>
                          <m:r>
                            <a:rPr lang="vi-VN" sz="4000" b="1" i="1">
                              <a:latin typeface="Cambria Math"/>
                            </a:rPr>
                            <m:t>𝟑</m:t>
                          </m:r>
                          <m:r>
                            <a:rPr lang="vi-VN" sz="4000" b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vi-VN" sz="4000" b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000" b="1" i="1">
                              <a:latin typeface="Cambria Math"/>
                            </a:rPr>
                            <m:t>𝟒</m:t>
                          </m:r>
                          <m:r>
                            <a:rPr lang="vi-VN" sz="4000" b="1">
                              <a:latin typeface="Cambria Math"/>
                            </a:rPr>
                            <m:t>.</m:t>
                          </m:r>
                          <m:r>
                            <a:rPr lang="vi-VN" sz="4000" b="1" i="1">
                              <a:latin typeface="Cambria Math"/>
                            </a:rPr>
                            <m:t>𝟐</m:t>
                          </m:r>
                          <m:r>
                            <a:rPr lang="vi-VN" sz="4000" b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vi-VN" sz="4000" b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0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vi-VN" sz="4000" b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vi-VN" sz="4000" b="1" i="1"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vi-VN" sz="4000" b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0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9121590"/>
                <a:ext cx="18288000" cy="20144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9" grpId="0"/>
      <p:bldP spid="43" grpId="0"/>
      <p:bldP spid="45" grpId="0"/>
      <p:bldP spid="37" grpId="0"/>
      <p:bldP spid="40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1685</TotalTime>
  <Words>1468</Words>
  <PresentationFormat>Custom</PresentationFormat>
  <Paragraphs>194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2021-08-31T20:14:17Z</dcterms:modified>
</cp:coreProperties>
</file>