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00" r:id="rId3"/>
    <p:sldId id="268" r:id="rId4"/>
    <p:sldId id="285" r:id="rId5"/>
    <p:sldId id="301" r:id="rId6"/>
    <p:sldId id="269" r:id="rId7"/>
    <p:sldId id="302" r:id="rId8"/>
    <p:sldId id="303" r:id="rId9"/>
    <p:sldId id="279" r:id="rId10"/>
    <p:sldId id="304" r:id="rId11"/>
    <p:sldId id="306" r:id="rId12"/>
    <p:sldId id="305" r:id="rId13"/>
    <p:sldId id="280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80"/>
    <a:srgbClr val="FCFFEB"/>
    <a:srgbClr val="0000FF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1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Chứng minh đường thẳng song song hoặc đồng quy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1674716"/>
                <a:ext cx="10770414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Nếu không có sẵn đường thẳng b trong mặt phẳng (P) thì ta tìm đường thẳng b bằng cách chọn một mặt phẳng (Q) chứa a và cắt (P), giao tuyến của (P) và (Q) chính là đường thẳng b cần tìm.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1674716"/>
                <a:ext cx="10770414" cy="3935637"/>
              </a:xfrm>
              <a:prstGeom prst="rect">
                <a:avLst/>
              </a:prstGeom>
              <a:blipFill>
                <a:blip r:embed="rId2"/>
                <a:stretch>
                  <a:fillRect l="-1302" t="-3411" r="-1981" b="-5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45659" cy="2288016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/>
                  <a:t>Cho hình chóp S.ABCD có đáy là hình bình hành ABCD, tâm O. Gọi M và N lần lượt là trung điểm của SA và SD.</a:t>
                </a:r>
              </a:p>
              <a:p>
                <a:pPr lvl="0"/>
                <a:r>
                  <a:rPr lang="en-US" sz="2800"/>
                  <a:t>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 lvl="0"/>
                <a:r>
                  <a:rPr lang="en-US" sz="2800"/>
                  <a:t>Xác định thiết diện của hình chóp cắt bởi mặt phẳng (OMN). Thiết diện là hình gì?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45659" cy="2288016"/>
              </a:xfrm>
              <a:prstGeom prst="rect">
                <a:avLst/>
              </a:prstGeom>
              <a:blipFill>
                <a:blip r:embed="rId2"/>
                <a:stretch>
                  <a:fillRect l="-1131" t="-5556" r="-411" b="-846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2" y="3802128"/>
                <a:ext cx="11859521" cy="297574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/>
                  <a:t>Ta có: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/>
                  <a:t> (ON là đường trung bình của tam giác SBD) </a:t>
                </a:r>
              </a:p>
              <a:p>
                <a:r>
                  <a:rPr lang="en-US"/>
                  <a:t>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Do đó: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endParaRPr lang="en-US" sz="3100" dirty="0">
                  <a:latin typeface="Aarial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2" y="3802128"/>
                <a:ext cx="11859521" cy="2975743"/>
              </a:xfrm>
              <a:prstGeom prst="rect">
                <a:avLst/>
              </a:prstGeom>
              <a:blipFill>
                <a:blip r:embed="rId3"/>
                <a:stretch>
                  <a:fillRect l="-1129" t="-428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47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45659" cy="2288016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/>
                  <a:t>Cho hình chóp S.ABCD có đáy là hình bình hành ABCD, tâm O. Gọi M và N lần lượt là trung điểm của SA và SD.</a:t>
                </a:r>
              </a:p>
              <a:p>
                <a:pPr lvl="0"/>
                <a:r>
                  <a:rPr lang="en-US" sz="2800"/>
                  <a:t>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 lvl="0"/>
                <a:r>
                  <a:rPr lang="en-US" sz="2800"/>
                  <a:t>Xác định thiết diện của hình chóp cắt bởi mặt phẳng (OMN). Thiết diện là hình gì?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45659" cy="2288016"/>
              </a:xfrm>
              <a:prstGeom prst="rect">
                <a:avLst/>
              </a:prstGeom>
              <a:blipFill>
                <a:blip r:embed="rId2"/>
                <a:stretch>
                  <a:fillRect l="-1131" t="-5556" r="-411" b="-846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2" y="3802128"/>
                <a:ext cx="11859521" cy="297574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/>
                  <a:t> (OM là đường trung bình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en-US" sz="3100" dirty="0">
                  <a:latin typeface="Aarial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2" y="3802128"/>
                <a:ext cx="11859521" cy="2975743"/>
              </a:xfrm>
              <a:prstGeom prst="rect">
                <a:avLst/>
              </a:prstGeom>
              <a:blipFill>
                <a:blip r:embed="rId3"/>
                <a:stretch>
                  <a:fillRect l="-1129" t="-428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27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45659" cy="2288016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/>
                  <a:t>Cho hình chóp S.ABCD có đáy là hình bình hành ABCD, tâm O. Gọi M và N lần lượt là trung điểm của SA và SD.</a:t>
                </a:r>
              </a:p>
              <a:p>
                <a:pPr lvl="0"/>
                <a:r>
                  <a:rPr lang="en-US" sz="2800"/>
                  <a:t>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 lvl="0"/>
                <a:r>
                  <a:rPr lang="en-US" sz="2800"/>
                  <a:t>Xác định thiết diện của hình chóp cắt bởi mặt phẳng (OMN). Thiết diện là hình gì?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45659" cy="2288016"/>
              </a:xfrm>
              <a:prstGeom prst="rect">
                <a:avLst/>
              </a:prstGeom>
              <a:blipFill>
                <a:blip r:embed="rId2"/>
                <a:stretch>
                  <a:fillRect l="-1131" t="-5556" r="-411" b="-846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2" y="3802128"/>
                <a:ext cx="11859521" cy="297574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lvl="0"/>
                <a:r>
                  <a:rPr lang="en-US" sz="2800"/>
                  <a:t>b) Gọi P và Q lần lượt là trung điểm của AB và CD. Từ đó có: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2800"/>
                  <a:t>, 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Vậy MN và PQ đồng phẳng, nghĩa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𝑀𝑁𝑃𝑄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Ta có thiết diện do mp(OMN) cắt hình chóp là hình thang MNPQ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endParaRPr lang="en-US" sz="3100" dirty="0">
                  <a:latin typeface="Aarial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2" y="3802128"/>
                <a:ext cx="11859521" cy="2975743"/>
              </a:xfrm>
              <a:prstGeom prst="rect">
                <a:avLst/>
              </a:prstGeom>
              <a:blipFill>
                <a:blip r:embed="rId3"/>
                <a:stretch>
                  <a:fillRect l="-1129" t="-428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42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2368076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/>
                  <a:t>Cho tứ diện ABCD. Trên cạnh AD lấy trung điểm M và trên cạnh BC lấy một điểm </a:t>
                </a:r>
                <a:r>
                  <a:rPr lang="en-US" sz="2800" i="1"/>
                  <a:t>N</a:t>
                </a:r>
                <a:r>
                  <a:rPr lang="en-US" sz="2800"/>
                  <a:t> bất kỳ. Một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 đi qua </a:t>
                </a:r>
                <a:r>
                  <a:rPr lang="en-US" sz="2800" i="1"/>
                  <a:t>MN</a:t>
                </a:r>
                <a:r>
                  <a:rPr lang="en-US" sz="2800"/>
                  <a:t> và song song với </a:t>
                </a:r>
                <a:r>
                  <a:rPr lang="en-US" sz="2800" i="1"/>
                  <a:t>CD.</a:t>
                </a:r>
                <a:endParaRPr lang="en-US" sz="2800"/>
              </a:p>
              <a:p>
                <a:r>
                  <a:rPr lang="en-US" sz="2800"/>
                  <a:t>a) Tìm thiết diện của tứ diện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.	</a:t>
                </a:r>
              </a:p>
              <a:p>
                <a:r>
                  <a:rPr lang="en-US" sz="2800"/>
                  <a:t>b) Tìm vị trí của </a:t>
                </a:r>
                <a:r>
                  <a:rPr lang="en-US" sz="2800" i="1"/>
                  <a:t>N</a:t>
                </a:r>
                <a:r>
                  <a:rPr lang="en-US" sz="2800"/>
                  <a:t> để thiết diện là hình bình hành.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sz="2800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2368076"/>
              </a:xfrm>
              <a:prstGeom prst="rect">
                <a:avLst/>
              </a:prstGeom>
              <a:blipFill>
                <a:blip r:embed="rId2"/>
                <a:stretch>
                  <a:fillRect l="-1134" t="-5371" b="-485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222100" y="3882189"/>
            <a:ext cx="8905858" cy="27217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giải</a:t>
            </a:r>
            <a:endParaRPr lang="en-US" b="1">
              <a:solidFill>
                <a:srgbClr val="1F3763"/>
              </a:solidFill>
              <a:ea typeface="Calibri" panose="020F0502020204030204" pitchFamily="34" charset="0"/>
            </a:endParaRPr>
          </a:p>
          <a:p>
            <a:r>
              <a:rPr lang="en-US"/>
              <a:t>a) Qua </a:t>
            </a:r>
            <a:r>
              <a:rPr lang="en-US" i="1"/>
              <a:t>M</a:t>
            </a:r>
            <a:r>
              <a:rPr lang="en-US"/>
              <a:t> dựng đường thẳng song song với </a:t>
            </a:r>
            <a:r>
              <a:rPr lang="en-US" i="1"/>
              <a:t>CD</a:t>
            </a:r>
            <a:r>
              <a:rPr lang="en-US"/>
              <a:t> cắt </a:t>
            </a:r>
            <a:r>
              <a:rPr lang="en-US" i="1"/>
              <a:t>AC</a:t>
            </a:r>
            <a:r>
              <a:rPr lang="en-US"/>
              <a:t> tại </a:t>
            </a:r>
            <a:r>
              <a:rPr lang="en-US" i="1"/>
              <a:t>F</a:t>
            </a:r>
            <a:r>
              <a:rPr lang="en-US"/>
              <a:t>, qua </a:t>
            </a:r>
            <a:r>
              <a:rPr lang="en-US" i="1"/>
              <a:t>N</a:t>
            </a:r>
            <a:r>
              <a:rPr lang="en-US"/>
              <a:t> dựng </a:t>
            </a:r>
          </a:p>
          <a:p>
            <a:r>
              <a:rPr lang="en-US"/>
              <a:t>đường thẳng song song với </a:t>
            </a:r>
            <a:r>
              <a:rPr lang="en-US" i="1"/>
              <a:t>CD</a:t>
            </a:r>
            <a:r>
              <a:rPr lang="en-US"/>
              <a:t> cắt </a:t>
            </a:r>
            <a:r>
              <a:rPr lang="en-US" i="1"/>
              <a:t>BD</a:t>
            </a:r>
            <a:r>
              <a:rPr lang="en-US"/>
              <a:t> tại </a:t>
            </a:r>
            <a:r>
              <a:rPr lang="en-US" i="1"/>
              <a:t>E</a:t>
            </a:r>
            <a:r>
              <a:rPr lang="en-US"/>
              <a:t> khi đó thiết diện là tứ giác </a:t>
            </a:r>
            <a:r>
              <a:rPr lang="en-US" i="1"/>
              <a:t>MFNE  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1FA30-4016-4677-B0A8-EE5EE740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8541" y="3950284"/>
            <a:ext cx="2139622" cy="23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9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2368076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/>
                  <a:t>Cho tứ diện ABCD. Trên cạnh AD lấy trung điểm M và trên cạnh BC lấy một điểm </a:t>
                </a:r>
                <a:r>
                  <a:rPr lang="en-US" sz="2800" i="1"/>
                  <a:t>N</a:t>
                </a:r>
                <a:r>
                  <a:rPr lang="en-US" sz="2800"/>
                  <a:t> bất kỳ. Một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 đi qua </a:t>
                </a:r>
                <a:r>
                  <a:rPr lang="en-US" sz="2800" i="1"/>
                  <a:t>MN</a:t>
                </a:r>
                <a:r>
                  <a:rPr lang="en-US" sz="2800"/>
                  <a:t> và song song với </a:t>
                </a:r>
                <a:r>
                  <a:rPr lang="en-US" sz="2800" i="1"/>
                  <a:t>CD.</a:t>
                </a:r>
                <a:endParaRPr lang="en-US" sz="2800"/>
              </a:p>
              <a:p>
                <a:r>
                  <a:rPr lang="en-US" sz="2800"/>
                  <a:t>a) Tìm thiết diện của tứ diện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.	</a:t>
                </a:r>
              </a:p>
              <a:p>
                <a:r>
                  <a:rPr lang="en-US" sz="2800"/>
                  <a:t>b) Tìm vị trí của </a:t>
                </a:r>
                <a:r>
                  <a:rPr lang="en-US" sz="2800" i="1"/>
                  <a:t>N</a:t>
                </a:r>
                <a:r>
                  <a:rPr lang="en-US" sz="2800"/>
                  <a:t> để thiết diện là hình bình hành.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sz="2800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2368076"/>
              </a:xfrm>
              <a:prstGeom prst="rect">
                <a:avLst/>
              </a:prstGeom>
              <a:blipFill>
                <a:blip r:embed="rId2"/>
                <a:stretch>
                  <a:fillRect l="-1134" t="-5371" b="-485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99" y="3882189"/>
                <a:ext cx="11806647" cy="289568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b) 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𝑀𝐹</m:t>
                    </m:r>
                  </m:oMath>
                </a14:m>
                <a:r>
                  <a:rPr lang="en-US"/>
                  <a:t> nên thiết diện là tứ giác </a:t>
                </a:r>
                <a:r>
                  <a:rPr lang="en-US" i="1"/>
                  <a:t>MFNE</a:t>
                </a:r>
                <a:r>
                  <a:rPr lang="en-US"/>
                  <a:t> là hình thang</a:t>
                </a:r>
              </a:p>
              <a:p>
                <a:r>
                  <a:rPr lang="en-US"/>
                  <a:t>Tứ giác </a:t>
                </a:r>
                <a:r>
                  <a:rPr lang="en-US" i="1"/>
                  <a:t>MFNE</a:t>
                </a:r>
                <a:r>
                  <a:rPr lang="en-US"/>
                  <a:t> là hình bình hành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𝑁𝐸</m:t>
                    </m:r>
                  </m:oMath>
                </a14:m>
                <a:endParaRPr lang="en-US"/>
              </a:p>
              <a:p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</a:t>
                </a:r>
                <a:r>
                  <a:rPr lang="en-US" i="1"/>
                  <a:t>NE</a:t>
                </a:r>
                <a:r>
                  <a:rPr lang="en-US"/>
                  <a:t> là đường trung bình của tam giá</a:t>
                </a:r>
              </a:p>
              <a:p>
                <a:r>
                  <a:rPr lang="en-US" i="1"/>
                  <a:t>BCD</a:t>
                </a:r>
                <a:r>
                  <a:rPr lang="en-US"/>
                  <a:t> suy ra </a:t>
                </a:r>
                <a:r>
                  <a:rPr lang="en-US" i="1"/>
                  <a:t>N</a:t>
                </a:r>
                <a:r>
                  <a:rPr lang="en-US"/>
                  <a:t> là trung điểm </a:t>
                </a:r>
                <a:r>
                  <a:rPr lang="en-US" i="1"/>
                  <a:t>BC.</a:t>
                </a:r>
                <a:endParaRPr lang="en-US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9" y="3882189"/>
                <a:ext cx="11806647" cy="2895682"/>
              </a:xfrm>
              <a:prstGeom prst="rect">
                <a:avLst/>
              </a:prstGeom>
              <a:blipFill>
                <a:blip r:embed="rId3"/>
                <a:stretch>
                  <a:fillRect l="-1135" t="-4403" b="-964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5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181691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ea typeface="Calibri" panose="020F0502020204030204" pitchFamily="34" charset="0"/>
                  </a:rPr>
                  <a:t>Cho tứ diện ABCD, G là trọng tâm tam giác ABD. M là điểm trên cạnh BC sao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𝑀𝐶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1816917"/>
              </a:xfrm>
              <a:prstGeom prst="rect">
                <a:avLst/>
              </a:prstGeom>
              <a:blipFill>
                <a:blip r:embed="rId2"/>
                <a:stretch>
                  <a:fillRect l="-1134" t="-1667" r="-1031" b="-866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331029"/>
                <a:ext cx="11838471" cy="355615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  <a:endParaRPr lang="en-US" b="1" dirty="0">
                  <a:solidFill>
                    <a:srgbClr val="1F3763"/>
                  </a:solidFill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Gọi E là trung điểm của AD. Ta có: 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𝐵𝐺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𝐵𝐸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(do G là trọng tâm của tam giác ABD).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Mà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𝑀𝐶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)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𝐵𝐺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𝐵𝐸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331029"/>
                <a:ext cx="11838471" cy="3556151"/>
              </a:xfrm>
              <a:prstGeom prst="rect">
                <a:avLst/>
              </a:prstGeom>
              <a:blipFill>
                <a:blip r:embed="rId3"/>
                <a:stretch>
                  <a:fillRect l="-1132" t="-8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F943F82-2A28-4DCA-98DF-D71FF763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6320" y="3935269"/>
            <a:ext cx="2722178" cy="28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8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181691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ea typeface="Calibri" panose="020F0502020204030204" pitchFamily="34" charset="0"/>
                  </a:rPr>
                  <a:t>Cho tứ diện ABCD, G là trọng tâm tam giác ABD. M là điểm trên cạnh BC sao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𝑀𝐶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1816917"/>
              </a:xfrm>
              <a:prstGeom prst="rect">
                <a:avLst/>
              </a:prstGeom>
              <a:blipFill>
                <a:blip r:embed="rId2"/>
                <a:stretch>
                  <a:fillRect l="-1134" t="-1667" r="-1031" b="-866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331029"/>
                <a:ext cx="11838471" cy="355615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𝑀𝐺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𝐶𝐸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US">
                    <a:ea typeface="Calibri" panose="020F050202020403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𝐶𝐸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do đó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𝑀𝐺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331029"/>
                <a:ext cx="11838471" cy="3556151"/>
              </a:xfrm>
              <a:prstGeom prst="rect">
                <a:avLst/>
              </a:prstGeom>
              <a:blipFill>
                <a:blip r:embed="rId3"/>
                <a:stretch>
                  <a:fillRect l="-1132" t="-8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4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233860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 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ea typeface="Calibri" panose="020F0502020204030204" pitchFamily="34" charset="0"/>
                  </a:rPr>
                  <a:t>C</a:t>
                </a:r>
                <a:r>
                  <a:rPr lang="en-US" sz="2800"/>
                  <a:t>ho tứ diện </a:t>
                </a:r>
                <a:r>
                  <a:rPr lang="en-US" sz="2800" i="1"/>
                  <a:t>ABCD</a:t>
                </a:r>
                <a:r>
                  <a:rPr lang="en-US" sz="2800"/>
                  <a:t>. </a:t>
                </a:r>
                <a:r>
                  <a:rPr lang="en-US" sz="2800" i="1"/>
                  <a:t>M, N</a:t>
                </a:r>
                <a:r>
                  <a:rPr lang="en-US" sz="2800"/>
                  <a:t> lần lượt là trọng tâm của các tam giác </a:t>
                </a:r>
                <a:r>
                  <a:rPr lang="en-US" sz="2800" i="1"/>
                  <a:t>ABD</a:t>
                </a:r>
                <a:r>
                  <a:rPr lang="en-US" sz="2800"/>
                  <a:t> và </a:t>
                </a:r>
                <a:r>
                  <a:rPr lang="en-US" sz="2800" i="1"/>
                  <a:t>ACD</a:t>
                </a:r>
                <a:r>
                  <a:rPr lang="en-US" sz="2800"/>
                  <a:t>.</a:t>
                </a:r>
              </a:p>
              <a:p>
                <a:r>
                  <a:rPr lang="en-US" sz="2800"/>
                  <a:t>a) 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 sz="2800"/>
                  <a:t>.	</a:t>
                </a:r>
              </a:p>
              <a:p>
                <a:r>
                  <a:rPr lang="en-US" sz="2800"/>
                  <a:t>b) Gọi </a:t>
                </a:r>
                <a:r>
                  <a:rPr lang="en-US" sz="2800" i="1"/>
                  <a:t>K</a:t>
                </a:r>
                <a:r>
                  <a:rPr lang="en-US" sz="2800"/>
                  <a:t> là một điểm trên cạnh </a:t>
                </a:r>
                <a:r>
                  <a:rPr lang="en-US" sz="2800" i="1"/>
                  <a:t>BC</a:t>
                </a:r>
                <a:r>
                  <a:rPr lang="en-US" sz="2800"/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𝐾𝐶</m:t>
                    </m:r>
                  </m:oMath>
                </a14:m>
                <a:r>
                  <a:rPr lang="en-US" sz="2800"/>
                  <a:t>. 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2338601"/>
              </a:xfrm>
              <a:prstGeom prst="rect">
                <a:avLst/>
              </a:prstGeom>
              <a:blipFill>
                <a:blip r:embed="rId2"/>
                <a:stretch>
                  <a:fillRect l="-1134" t="-544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852714"/>
                <a:ext cx="8768668" cy="292515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97585">
                  <a:lnSpc>
                    <a:spcPct val="107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997585">
                  <a:lnSpc>
                    <a:spcPct val="107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2800">
                    <a:latin typeface="Chu Van An" panose="02020603050405020304" pitchFamily="18" charset="0"/>
                    <a:ea typeface="Calibri" panose="020F0502020204030204" pitchFamily="34" charset="0"/>
                  </a:rPr>
                  <a:t>a) Gọi </a:t>
                </a:r>
                <a:r>
                  <a:rPr lang="en-US" sz="2800" i="1">
                    <a:latin typeface="Chu Van An" panose="02020603050405020304" pitchFamily="18" charset="0"/>
                    <a:ea typeface="Calibri" panose="020F0502020204030204" pitchFamily="34" charset="0"/>
                  </a:rPr>
                  <a:t>E, F</a:t>
                </a:r>
                <a:r>
                  <a:rPr lang="en-US" sz="2800">
                    <a:latin typeface="Chu Van An" panose="02020603050405020304" pitchFamily="18" charset="0"/>
                    <a:ea typeface="Calibri" panose="020F0502020204030204" pitchFamily="34" charset="0"/>
                  </a:rPr>
                  <a:t> lần lượt là trung điểm của </a:t>
                </a:r>
                <a:r>
                  <a:rPr lang="en-US" sz="2800" i="1">
                    <a:latin typeface="Chu Van An" panose="02020603050405020304" pitchFamily="18" charset="0"/>
                    <a:ea typeface="Calibri" panose="020F0502020204030204" pitchFamily="34" charset="0"/>
                  </a:rPr>
                  <a:t>BD</a:t>
                </a:r>
                <a:r>
                  <a:rPr lang="en-US" sz="2800">
                    <a:latin typeface="Chu Van An" panose="02020603050405020304" pitchFamily="18" charset="0"/>
                    <a:ea typeface="Calibri" panose="020F0502020204030204" pitchFamily="34" charset="0"/>
                  </a:rPr>
                  <a:t> và </a:t>
                </a:r>
                <a:r>
                  <a:rPr lang="en-US" sz="2800" i="1">
                    <a:latin typeface="Chu Van An" panose="02020603050405020304" pitchFamily="18" charset="0"/>
                    <a:ea typeface="Calibri" panose="020F0502020204030204" pitchFamily="34" charset="0"/>
                  </a:rPr>
                  <a:t>CD.</a:t>
                </a:r>
              </a:p>
              <a:p>
                <a:pPr marL="997585">
                  <a:lnSpc>
                    <a:spcPct val="107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2800">
                    <a:latin typeface="Chu Van An" panose="02020603050405020304" pitchFamily="18" charset="0"/>
                    <a:ea typeface="Calibri" panose="020F0502020204030204" pitchFamily="34" charset="0"/>
                  </a:rPr>
                  <a:t>Theo tính chất trọng tâm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𝐴𝐸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𝐴𝑁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𝐴𝐹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i="1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997585">
                  <a:lnSpc>
                    <a:spcPct val="107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𝐸𝐹</m:t>
                    </m:r>
                  </m:oMath>
                </a14:m>
                <a:r>
                  <a:rPr lang="en-US" sz="2800">
                    <a:latin typeface="Chu Van 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997585">
                  <a:lnSpc>
                    <a:spcPct val="107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2800">
                    <a:latin typeface="Chu Van An" panose="02020603050405020304" pitchFamily="18" charset="0"/>
                    <a:ea typeface="Calibri" panose="020F050202020403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 sz="2800">
                    <a:latin typeface="Chu Van 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852714"/>
                <a:ext cx="8768668" cy="2925157"/>
              </a:xfrm>
              <a:prstGeom prst="rect">
                <a:avLst/>
              </a:prstGeom>
              <a:blipFill>
                <a:blip r:embed="rId3"/>
                <a:stretch>
                  <a:fillRect t="-2697" r="-625" b="-166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B61C2AD-B1B2-49C9-921E-11EF39FC61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9011" y="4145992"/>
            <a:ext cx="2531559" cy="23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1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233860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800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sz="1800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+mn-cs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ea typeface="Calibri" panose="020F0502020204030204" pitchFamily="34" charset="0"/>
                  </a:rPr>
                  <a:t>C</a:t>
                </a:r>
                <a:r>
                  <a:rPr lang="en-US" sz="2800"/>
                  <a:t>ho tứ diện </a:t>
                </a:r>
                <a:r>
                  <a:rPr lang="en-US" sz="2800" i="1"/>
                  <a:t>ABCD</a:t>
                </a:r>
                <a:r>
                  <a:rPr lang="en-US" sz="2800"/>
                  <a:t>. </a:t>
                </a:r>
                <a:r>
                  <a:rPr lang="en-US" sz="2800" i="1"/>
                  <a:t>M, N</a:t>
                </a:r>
                <a:r>
                  <a:rPr lang="en-US" sz="2800"/>
                  <a:t> lần lượt là trọng tâm của các tam giác </a:t>
                </a:r>
                <a:r>
                  <a:rPr lang="en-US" sz="2800" i="1"/>
                  <a:t>ABD</a:t>
                </a:r>
                <a:r>
                  <a:rPr lang="en-US" sz="2800"/>
                  <a:t> và </a:t>
                </a:r>
                <a:r>
                  <a:rPr lang="en-US" sz="2800" i="1"/>
                  <a:t>ACD</a:t>
                </a:r>
                <a:r>
                  <a:rPr lang="en-US" sz="2800"/>
                  <a:t>.</a:t>
                </a:r>
              </a:p>
              <a:p>
                <a:r>
                  <a:rPr lang="en-US" sz="2800"/>
                  <a:t>a) 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 sz="2800"/>
                  <a:t>.	</a:t>
                </a:r>
              </a:p>
              <a:p>
                <a:r>
                  <a:rPr lang="en-US" sz="2800"/>
                  <a:t>b) Gọi </a:t>
                </a:r>
                <a:r>
                  <a:rPr lang="en-US" sz="2800" i="1"/>
                  <a:t>K</a:t>
                </a:r>
                <a:r>
                  <a:rPr lang="en-US" sz="2800"/>
                  <a:t> là một điểm trên cạnh </a:t>
                </a:r>
                <a:r>
                  <a:rPr lang="en-US" sz="2800" i="1"/>
                  <a:t>BC</a:t>
                </a:r>
                <a:r>
                  <a:rPr lang="en-US" sz="2800"/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𝐾𝐶</m:t>
                    </m:r>
                  </m:oMath>
                </a14:m>
                <a:r>
                  <a:rPr lang="en-US" sz="2800"/>
                  <a:t>. 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2338601"/>
              </a:xfrm>
              <a:prstGeom prst="rect">
                <a:avLst/>
              </a:prstGeom>
              <a:blipFill>
                <a:blip r:embed="rId2"/>
                <a:stretch>
                  <a:fillRect l="-1134" t="-544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0" y="3852714"/>
                <a:ext cx="11813835" cy="292515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 sz="2800"/>
                  <a:t>b) Gọi </a:t>
                </a:r>
                <a:r>
                  <a:rPr lang="en-US" sz="2800" i="1"/>
                  <a:t>I</a:t>
                </a:r>
                <a:r>
                  <a:rPr lang="en-US" sz="2800"/>
                  <a:t> là trung điểm của </a:t>
                </a:r>
                <a:r>
                  <a:rPr lang="en-US" sz="2800" i="1"/>
                  <a:t>AD</a:t>
                </a:r>
                <a:r>
                  <a:rPr lang="en-US" sz="2800"/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𝐵𝐼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/>
              </a:p>
              <a:p>
                <a:r>
                  <a:rPr lang="en-US" sz="2800"/>
                  <a:t>Mặt khác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𝐾𝐶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𝐾𝐵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𝐵𝐼</m:t>
                        </m:r>
                      </m:den>
                    </m:f>
                  </m:oMath>
                </a14:m>
                <a:endParaRPr lang="en-US" sz="2800" i="1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𝑀𝐾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𝐶𝐼</m:t>
                    </m:r>
                  </m:oMath>
                </a14:m>
                <a:endParaRPr lang="en-US" sz="2800"/>
              </a:p>
              <a:p>
                <a:r>
                  <a:rPr lang="en-US" sz="2800"/>
                  <a:t>Do đó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0" y="3852714"/>
                <a:ext cx="11813835" cy="2925157"/>
              </a:xfrm>
              <a:prstGeom prst="rect">
                <a:avLst/>
              </a:prstGeom>
              <a:blipFill>
                <a:blip r:embed="rId3"/>
                <a:stretch>
                  <a:fillRect l="-1134" t="-4357" b="-809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03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1318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giao tuyến của hai mặt phẳng. Thiết diện qua một điểm và song song với một đường thẳng</a:t>
            </a:r>
            <a:endParaRPr lang="en-US" sz="3200" b="1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793" y="2265233"/>
                <a:ext cx="10770414" cy="437178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Ngoài hai cách đã đề cập ở Bài 1 và Bài 2 ta có hai cách sau để tìm giao tuyến của hai mặt phẳng.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Cách 1. Dùng định lí 2.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𝑄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" y="2265233"/>
                <a:ext cx="10770414" cy="4371789"/>
              </a:xfrm>
              <a:prstGeom prst="rect">
                <a:avLst/>
              </a:prstGeom>
              <a:blipFill>
                <a:blip r:embed="rId2"/>
                <a:stretch>
                  <a:fillRect l="-1302" t="-837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1318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giao tuyến của hai mặt phẳng. Thiết diện qua một điểm và song song với một đường thẳng</a:t>
            </a:r>
            <a:endParaRPr lang="en-US" sz="3200" b="1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793" y="2265233"/>
                <a:ext cx="10770414" cy="437178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>
                    <a:ea typeface="Calibri" panose="020F0502020204030204" pitchFamily="34" charset="0"/>
                  </a:rPr>
                  <a:t>Cách 2. Dùng hệ quả 2.</a:t>
                </a:r>
                <a:endParaRPr lang="en-US" sz="4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endParaRPr lang="en-US" sz="4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" y="2265233"/>
                <a:ext cx="10770414" cy="4371789"/>
              </a:xfrm>
              <a:prstGeom prst="rect">
                <a:avLst/>
              </a:prstGeom>
              <a:blipFill>
                <a:blip r:embed="rId2"/>
                <a:stretch>
                  <a:fillRect l="-1302" t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1318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giao tuyến của hai mặt phẳng. Thiết diện qua một điểm và song song với một đường thẳng</a:t>
            </a:r>
            <a:endParaRPr lang="en-US" sz="3200" b="1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22C2AE-6C95-421B-96F6-86DD8E47767E}"/>
              </a:ext>
            </a:extLst>
          </p:cNvPr>
          <p:cNvSpPr txBox="1">
            <a:spLocks/>
          </p:cNvSpPr>
          <p:nvPr/>
        </p:nvSpPr>
        <p:spPr>
          <a:xfrm>
            <a:off x="710793" y="2265233"/>
            <a:ext cx="10770414" cy="4371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Phương </a:t>
            </a:r>
            <a:r>
              <a:rPr lang="en-US" b="1" err="1">
                <a:solidFill>
                  <a:srgbClr val="0000FF"/>
                </a:solidFill>
                <a:ea typeface="Times New Roman" panose="02020603050405020304" pitchFamily="18" charset="0"/>
              </a:rPr>
              <a:t>pháp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>
                <a:ea typeface="Calibri" panose="020F0502020204030204" pitchFamily="34" charset="0"/>
              </a:rPr>
              <a:t>Tìm thiết diện là tìm các đoạn giao tuyến theo phương pháp tìm giao tuyến được nêu ở trên,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>
                <a:ea typeface="Calibri" panose="020F0502020204030204" pitchFamily="34" charset="0"/>
              </a:rPr>
              <a:t> cho đến khi các giao tuyến khép kín ta được thiết diện.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45659" cy="2288016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/>
                  <a:t>Cho hình chóp S.ABCD có đáy là hình bình hành ABCD, tâm O. Gọi M và N lần lượt là trung điểm của SA và SD.</a:t>
                </a:r>
              </a:p>
              <a:p>
                <a:pPr lvl="0"/>
                <a:r>
                  <a:rPr lang="en-US" sz="2800"/>
                  <a:t>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 lvl="0"/>
                <a:r>
                  <a:rPr lang="en-US" sz="2800"/>
                  <a:t>Xác định thiết diện của hình chóp cắt bởi mặt phẳng (OMN). Thiết diện là hình gì?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45659" cy="2288016"/>
              </a:xfrm>
              <a:prstGeom prst="rect">
                <a:avLst/>
              </a:prstGeom>
              <a:blipFill>
                <a:blip r:embed="rId2"/>
                <a:stretch>
                  <a:fillRect l="-1131" t="-5556" r="-411" b="-846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2" y="3802128"/>
                <a:ext cx="11859521" cy="308505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lvl="0"/>
                <a:r>
                  <a:rPr lang="en-US" sz="2800"/>
                  <a:t>a) Ta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2800"/>
                  <a:t> (MN là đường trung bình của tam giác SAD) </a:t>
                </a:r>
              </a:p>
              <a:p>
                <a:pPr lvl="0"/>
                <a:r>
                  <a:rPr lang="en-US" sz="2800"/>
                  <a:t>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800"/>
                  <a:t> (tứ giác ABCD là hình bình hành), 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800"/>
                  <a:t>.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3100" dirty="0">
                  <a:latin typeface="Aarial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2" y="3802128"/>
                <a:ext cx="11859521" cy="3085052"/>
              </a:xfrm>
              <a:prstGeom prst="rect">
                <a:avLst/>
              </a:prstGeom>
              <a:blipFill>
                <a:blip r:embed="rId3"/>
                <a:stretch>
                  <a:fillRect l="-1129" t="-413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3541224-5153-4A9E-9B2D-B398F0B2D1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04040">
                  <a:alpha val="49804"/>
                </a:srgbClr>
              </a:clrFrom>
              <a:clrTo>
                <a:srgbClr val="40404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4616" y="4481396"/>
            <a:ext cx="2682472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1437</Words>
  <PresentationFormat>Widescreen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Cambria Math</vt:lpstr>
      <vt:lpstr>Chu Van An</vt:lpstr>
      <vt:lpstr>Georgia Pro Cond Black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2023-08-03T07:23:32Z</dcterms:modified>
</cp:coreProperties>
</file>