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20"/>
  </p:notesMasterIdLst>
  <p:sldIdLst>
    <p:sldId id="313" r:id="rId3"/>
    <p:sldId id="301" r:id="rId4"/>
    <p:sldId id="315" r:id="rId5"/>
    <p:sldId id="344" r:id="rId6"/>
    <p:sldId id="343" r:id="rId7"/>
    <p:sldId id="317" r:id="rId8"/>
    <p:sldId id="345" r:id="rId9"/>
    <p:sldId id="346" r:id="rId10"/>
    <p:sldId id="320" r:id="rId11"/>
    <p:sldId id="321" r:id="rId12"/>
    <p:sldId id="324" r:id="rId13"/>
    <p:sldId id="322" r:id="rId14"/>
    <p:sldId id="327" r:id="rId15"/>
    <p:sldId id="347" r:id="rId16"/>
    <p:sldId id="348" r:id="rId17"/>
    <p:sldId id="349" r:id="rId18"/>
    <p:sldId id="328" r:id="rId19"/>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7FF"/>
    <a:srgbClr val="D6F7FE"/>
    <a:srgbClr val="EEF7E9"/>
    <a:srgbClr val="0000FF"/>
    <a:srgbClr val="135F82"/>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5332" autoAdjust="0"/>
  </p:normalViewPr>
  <p:slideViewPr>
    <p:cSldViewPr>
      <p:cViewPr varScale="1">
        <p:scale>
          <a:sx n="41" d="100"/>
          <a:sy n="41" d="100"/>
        </p:scale>
        <p:origin x="490" y="9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3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22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75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0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36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61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3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3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09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95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4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67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76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71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753600" y="1805650"/>
            <a:ext cx="13944600" cy="11145651"/>
            <a:chOff x="9851187" y="2162375"/>
            <a:chExt cx="13944600" cy="11145651"/>
          </a:xfrm>
        </p:grpSpPr>
        <p:grpSp>
          <p:nvGrpSpPr>
            <p:cNvPr id="8" name="Group 7"/>
            <p:cNvGrpSpPr/>
            <p:nvPr/>
          </p:nvGrpSpPr>
          <p:grpSpPr>
            <a:xfrm>
              <a:off x="9851187" y="2162375"/>
              <a:ext cx="13944600" cy="11145651"/>
              <a:chOff x="1339699" y="3484102"/>
              <a:chExt cx="13944600" cy="11145651"/>
            </a:xfrm>
          </p:grpSpPr>
          <p:sp>
            <p:nvSpPr>
              <p:cNvPr id="10" name="Right Triangle 9"/>
              <p:cNvSpPr/>
              <p:nvPr/>
            </p:nvSpPr>
            <p:spPr>
              <a:xfrm rot="5400000" flipH="1">
                <a:off x="13961589" y="3474620"/>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16" name="Round Same Side Corner Rectangle 15"/>
            <p:cNvSpPr/>
            <p:nvPr/>
          </p:nvSpPr>
          <p:spPr>
            <a:xfrm flipV="1">
              <a:off x="11671002" y="2173950"/>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
        <p:nvSpPr>
          <p:cNvPr id="3" name="Rectangle 2">
            <a:extLst>
              <a:ext uri="{FF2B5EF4-FFF2-40B4-BE49-F238E27FC236}">
                <a16:creationId xmlns:a16="http://schemas.microsoft.com/office/drawing/2014/main" id="{EB79C117-B919-4595-90BE-4D631ADB70CC}"/>
              </a:ext>
            </a:extLst>
          </p:cNvPr>
          <p:cNvSpPr/>
          <p:nvPr/>
        </p:nvSpPr>
        <p:spPr>
          <a:xfrm>
            <a:off x="15024306" y="1921016"/>
            <a:ext cx="3890809" cy="923330"/>
          </a:xfrm>
          <a:prstGeom prst="rect">
            <a:avLst/>
          </a:prstGeom>
          <a:noFill/>
        </p:spPr>
        <p:txBody>
          <a:bodyPr wrap="none" lIns="91440" tIns="45720" rIns="91440" bIns="45720">
            <a:spAutoFit/>
          </a:bodyPr>
          <a:lstStyle/>
          <a:p>
            <a:pPr algn="ctr"/>
            <a:r>
              <a:rPr lang="en-US" sz="5400" b="1" cap="none" spc="0" dirty="0">
                <a:ln w="0"/>
                <a:solidFill>
                  <a:schemeClr val="bg1"/>
                </a:soli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CHƯƠNG I</a:t>
            </a: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2"/>
            <a:ext cx="23164800" cy="73913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629920" algn="just">
              <a:lnSpc>
                <a:spcPct val="107000"/>
              </a:lnSpc>
              <a:spcAft>
                <a:spcPts val="800"/>
              </a:spcAft>
            </a:pPr>
            <a:r>
              <a:rPr lang="en-US" b="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ỨNG DỤNG TRONG HÓA HỌC</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Ứng dụng đơn giản nhất của hệ phương trình bậc nhất trong môn Hóa học là để cân bằng phương trình phản ứng hóa học. Các hệ phương trình trong trường hợp này thường có vô số nghiệm và người ta thường chọn nghiệm nguyên dương nhỏ nhất. Đầu tiên là xét phản ứng giữa khí hydrogen tác dụng với oxygen ở nhiệt độ cao để tạo thành nước.</a:t>
            </a:r>
          </a:p>
        </p:txBody>
      </p:sp>
    </p:spTree>
    <p:extLst>
      <p:ext uri="{BB962C8B-B14F-4D97-AF65-F5344CB8AC3E}">
        <p14:creationId xmlns:p14="http://schemas.microsoft.com/office/powerpoint/2010/main" val="748581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52400" y="1828800"/>
            <a:ext cx="23164800" cy="1320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8B49A2E-2A9D-46FD-AE9C-29462A33F0E6}"/>
                  </a:ext>
                </a:extLst>
              </p:cNvPr>
              <p:cNvSpPr txBox="1">
                <a:spLocks/>
              </p:cNvSpPr>
              <p:nvPr/>
            </p:nvSpPr>
            <p:spPr>
              <a:xfrm>
                <a:off x="181947" y="3149600"/>
                <a:ext cx="23961012" cy="1033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sz="4400" b="1" dirty="0">
                    <a:solidFill>
                      <a:srgbClr val="FF0000"/>
                    </a:solidFill>
                    <a:latin typeface="Times New Roman" panose="02020603050405020304" pitchFamily="18" charset="0"/>
                    <a:ea typeface="Calibri" panose="020F0502020204030204" pitchFamily="34" charset="0"/>
                  </a:rPr>
                  <a:t>Giải:  </a:t>
                </a:r>
                <a:r>
                  <a:rPr lang="en-US" sz="4400" b="1" dirty="0">
                    <a:latin typeface="Times New Roman" panose="02020603050405020304" pitchFamily="18" charset="0"/>
                    <a:ea typeface="Calibri" panose="020F0502020204030204" pitchFamily="34" charset="0"/>
                    <a:cs typeface="Times New Roman" panose="02020603050405020304" pitchFamily="18" charset="0"/>
                  </a:rPr>
                  <a:t>Giả sử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là ba số nguyên dương thỏa mãn cân bằng phản ứng</a:t>
                </a:r>
              </a:p>
              <a:p>
                <a:pPr marL="0" indent="0" algn="just">
                  <a:lnSpc>
                    <a:spcPct val="100000"/>
                  </a:lnSpc>
                  <a:spcAft>
                    <a:spcPts val="800"/>
                  </a:spcAft>
                  <a:buNone/>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400"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400" b="1"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𝟎</m:t>
                                  </m:r>
                                </m:sup>
                              </m:sSup>
                            </m:e>
                          </m:groupChr>
                        </m:e>
                      </m:box>
                      <m:r>
                        <a:rPr lang="en-US" sz="4400" b="1" i="1">
                          <a:latin typeface="Cambria Math" panose="02040503050406030204" pitchFamily="18" charset="0"/>
                          <a:ea typeface="Calibri" panose="020F0502020204030204" pitchFamily="34" charset="0"/>
                          <a:cs typeface="Times New Roman" panose="02020603050405020304" pitchFamily="18" charset="0"/>
                        </a:rPr>
                        <m:t>𝒛</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𝐎</m:t>
                      </m:r>
                    </m:oMath>
                  </m:oMathPara>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US" sz="4400" b="1" dirty="0">
                    <a:latin typeface="Times New Roman" panose="02020603050405020304" pitchFamily="18" charset="0"/>
                    <a:ea typeface="Calibri" panose="020F0502020204030204" pitchFamily="34" charset="0"/>
                    <a:cs typeface="Times New Roman" panose="02020603050405020304" pitchFamily="18" charset="0"/>
                  </a:rPr>
                  <a:t>Vì số nguyên tử hydrogen và oxygen ở hai vế phải bằng nhau nên ta có hệ:</a:t>
                </a:r>
                <a:endParaRPr lang="en-US" sz="4400" b="1" i="1"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 xmlns:m="http://schemas.openxmlformats.org/officeDocument/2006/math">
                    <m:d>
                      <m:dPr>
                        <m:begChr m:val="{"/>
                        <m:endChr m:val=""/>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b="1" i="1">
                                <a:latin typeface="Cambria Math" panose="02040503050406030204" pitchFamily="18" charset="0"/>
                                <a:ea typeface="Calibri" panose="020F0502020204030204" pitchFamily="34" charset="0"/>
                                <a:cs typeface="Times New Roman" panose="02020603050405020304" pitchFamily="18" charset="0"/>
                              </a:rPr>
                            </m:ctrlPr>
                          </m:mPr>
                          <m:m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e>
                          </m:mr>
                        </m:m>
                      </m:e>
                    </m:d>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4400" b="1" dirty="0">
                    <a:latin typeface="Times New Roman" panose="02020603050405020304" pitchFamily="18" charset="0"/>
                    <a:ea typeface="Calibri" panose="020F0502020204030204" pitchFamily="34" charset="0"/>
                    <a:cs typeface="Times New Roman" panose="02020603050405020304" pitchFamily="18" charset="0"/>
                  </a:rPr>
                  <a:t>Về mặt toán học, hệ này có vô số nghiệm, tuy nhiên người ta thường chọn bộ nghiệm nguyên dương nhỏ nhất. Cụ thể chọn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ta được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Từ đó ta được phương trình cân bằng</a:t>
                </a:r>
                <a14:m>
                  <m:oMath xmlns:m="http://schemas.openxmlformats.org/officeDocument/2006/math">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oMath>
                </a14:m>
                <a:endParaRPr lang="en-US" sz="4400" b="1" i="0"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400"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400" b="1"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𝟎</m:t>
                                  </m:r>
                                </m:sup>
                              </m:sSup>
                            </m:e>
                          </m:groupChr>
                        </m:e>
                      </m:box>
                      <m:r>
                        <a:rPr lang="en-US" sz="44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𝐎</m:t>
                      </m:r>
                    </m:oMath>
                  </m:oMathPara>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Ta xét một phản ứng nữa rất quan trọng trong hóa sinh là phản ứng quang hợp, tức là quá trình thu nhận và chuyển hóa năng lượng ánh sáng mặt trời của thực vật tạo ra hợp chất hữu cơ (glucose) làm nguồn thức ăn cho hầu hết sinh vật trên Trái Đất.</a:t>
                </a:r>
              </a:p>
            </p:txBody>
          </p:sp>
        </mc:Choice>
        <mc:Fallback xmlns="">
          <p:sp>
            <p:nvSpPr>
              <p:cNvPr id="4"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81947" y="3149600"/>
                <a:ext cx="23961012" cy="10337800"/>
              </a:xfrm>
              <a:prstGeom prst="rect">
                <a:avLst/>
              </a:prstGeom>
              <a:blipFill>
                <a:blip r:embed="rId3"/>
                <a:stretch>
                  <a:fillRect l="-1017" t="-1119" r="-1017" b="-247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9408" y="1828800"/>
                <a:ext cx="19932316" cy="1292020"/>
              </a:xfrm>
              <a:prstGeom prst="rect">
                <a:avLst/>
              </a:prstGeom>
            </p:spPr>
            <p:txBody>
              <a:bodyPr wrap="none">
                <a:spAutoFit/>
              </a:bodyPr>
              <a:lstStyle/>
              <a:p>
                <a:pPr indent="-180340" algn="just">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2. </a:t>
                </a:r>
                <a:r>
                  <a:rPr lang="en-US" sz="4800" b="1" dirty="0">
                    <a:effectLst/>
                    <a:latin typeface="Tahoma" panose="020B0604030504040204" pitchFamily="34" charset="0"/>
                    <a:ea typeface="Tahoma" panose="020B0604030504040204" pitchFamily="34" charset="0"/>
                    <a:cs typeface="Tahoma" panose="020B0604030504040204" pitchFamily="34" charset="0"/>
                  </a:rPr>
                  <a:t>Cân bằng phương trình phản ứng hóa học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𝒕</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sup>
                            </m:sSup>
                          </m:e>
                        </m:groupChr>
                      </m:e>
                    </m:box>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𝐎</m:t>
                    </m:r>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9408" y="1828800"/>
                <a:ext cx="19932316" cy="1292020"/>
              </a:xfrm>
              <a:prstGeom prst="rect">
                <a:avLst/>
              </a:prstGeom>
              <a:blipFill>
                <a:blip r:embed="rId4"/>
                <a:stretch>
                  <a:fillRect l="-1376" b="-10849"/>
                </a:stretch>
              </a:blipFill>
            </p:spPr>
            <p:txBody>
              <a:bodyPr/>
              <a:lstStyle/>
              <a:p>
                <a:r>
                  <a:rPr lang="en-US">
                    <a:noFill/>
                  </a:rPr>
                  <a:t> </a:t>
                </a:r>
              </a:p>
            </p:txBody>
          </p:sp>
        </mc:Fallback>
      </mc:AlternateContent>
    </p:spTree>
    <p:extLst>
      <p:ext uri="{BB962C8B-B14F-4D97-AF65-F5344CB8AC3E}">
        <p14:creationId xmlns:p14="http://schemas.microsoft.com/office/powerpoint/2010/main" val="227875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up)">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up)">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up)">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463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111760" indent="-360680" algn="just">
                  <a:lnSpc>
                    <a:spcPct val="107000"/>
                  </a:lnSpc>
                  <a:spcAft>
                    <a:spcPts val="800"/>
                  </a:spcAft>
                  <a:tabLst>
                    <a:tab pos="111760" algn="l"/>
                  </a:tabLs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dụ 3. </a:t>
                </a:r>
                <a:r>
                  <a:rPr lang="en-US" sz="4800" b="1" dirty="0">
                    <a:latin typeface="Times New Roman" panose="02020603050405020304" pitchFamily="18" charset="0"/>
                    <a:ea typeface="Calibri" panose="020F0502020204030204" pitchFamily="34" charset="0"/>
                    <a:cs typeface="Times New Roman" panose="02020603050405020304" pitchFamily="18" charset="0"/>
                  </a:rPr>
                  <a:t>Cân bằng phương trình phản ứng quang hợp (dưới điều kiện ánh sáng và chất diệp lục):</a:t>
                </a:r>
              </a:p>
              <a:p>
                <a:pPr marL="111760" indent="-90170" algn="just">
                  <a:lnSpc>
                    <a:spcPct val="107000"/>
                  </a:lnSpc>
                  <a:spcAft>
                    <a:spcPts val="800"/>
                  </a:spcAft>
                  <a:tabLst>
                    <a:tab pos="11176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𝑶</m:t>
                    </m:r>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111760" indent="-90170" algn="just">
                  <a:lnSpc>
                    <a:spcPct val="107000"/>
                  </a:lnSpc>
                  <a:spcAft>
                    <a:spcPts val="800"/>
                  </a:spcAft>
                  <a:tabLst>
                    <a:tab pos="11176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	Giải</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463800"/>
              </a:xfrm>
              <a:prstGeom prst="rect">
                <a:avLst/>
              </a:prstGeom>
              <a:blipFill>
                <a:blip r:embed="rId3"/>
                <a:stretch>
                  <a:fillRect l="-1184" t="-5405" r="-1157" b="-4938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343401"/>
                <a:ext cx="23164800" cy="9144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tabLst>
                    <a:tab pos="111760" algn="l"/>
                  </a:tabLs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là bốn số nguyên dương thỏa mãn cân bằng phản ứng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𝑶</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Vì số nguyên tử carbon, hydrogen và oxygen ở hai vế phải bằng nhau nên ta có hệ</a:t>
                </a:r>
              </a:p>
              <a:p>
                <a:pPr marL="0" indent="0" algn="just">
                  <a:lnSpc>
                    <a:spcPct val="100000"/>
                  </a:lnSpc>
                  <a:spcAft>
                    <a:spcPts val="800"/>
                  </a:spcAft>
                  <a:buNone/>
                  <a:tabLst>
                    <a:tab pos="111760" algn="l"/>
                  </a:tabLst>
                </a:pPr>
                <a14:m>
                  <m:oMathPara xmlns:m="http://schemas.openxmlformats.org/officeDocument/2006/math">
                    <m:oMathParaPr>
                      <m:jc m:val="left"/>
                    </m:oMathParaPr>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𝟏𝟐</m:t>
                                </m:r>
                                <m:r>
                                  <a:rPr lang="en-US"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
                        </m:e>
                      </m:d>
                      <m:r>
                        <a:rPr lang="en-US"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e>
                            </m:m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m:oMathPara>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343401"/>
                <a:ext cx="23164800" cy="9144000"/>
              </a:xfrm>
              <a:prstGeom prst="rect">
                <a:avLst/>
              </a:prstGeom>
              <a:blipFill>
                <a:blip r:embed="rId4"/>
                <a:stretch>
                  <a:fillRect l="-1184" t="-1398" r="-11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93636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1828800"/>
                <a:ext cx="23774400" cy="11353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oMath>
                </a14:m>
                <a:r>
                  <a:rPr lang="en-US" b="1" dirty="0">
                    <a:latin typeface="Tahoma" panose="020B0604030504040204" pitchFamily="34" charset="0"/>
                    <a:ea typeface="Tahoma" panose="020B0604030504040204" pitchFamily="34" charset="0"/>
                    <a:cs typeface="Tahoma" panose="020B0604030504040204" pitchFamily="34" charset="0"/>
                  </a:rPr>
                  <a:t> ta được hệ phương trình bậc nhất ba ẩn </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e>
                          </m:mr>
                          <m:mr>
                            <m:e>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a14:m>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Dùng máy tính cầm tay giải hệ sau cùng ta được</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
                          <a:rPr lang="en-US" b="1" i="1">
                            <a:latin typeface="Cambria Math" panose="02040503050406030204" pitchFamily="18" charset="0"/>
                            <a:ea typeface="Calibri" panose="020F0502020204030204" pitchFamily="34" charset="0"/>
                            <a:cs typeface="Times New Roman" panose="02020603050405020304" pitchFamily="18" charset="0"/>
                          </a:rPr>
                          <m:t>𝟔</m:t>
                        </m:r>
                      </m:den>
                    </m:f>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từ đây suy ra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Chọn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oMath>
                </a14:m>
                <a:r>
                  <a:rPr lang="en-US" b="1" dirty="0">
                    <a:latin typeface="Tahoma" panose="020B0604030504040204" pitchFamily="34" charset="0"/>
                    <a:ea typeface="Tahoma" panose="020B0604030504040204" pitchFamily="34" charset="0"/>
                    <a:cs typeface="Tahoma" panose="020B0604030504040204" pitchFamily="34" charset="0"/>
                  </a:rPr>
                  <a:t>. Từ đó ta được phương trình cân bằng</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𝟔𝐂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𝐎</m:t>
                    </m:r>
                    <m:box>
                      <m:boxPr>
                        <m:ctrlPr>
                          <a:rPr lang="en-US"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b="1" i="1">
                                <a:latin typeface="Cambria Math" panose="02040503050406030204" pitchFamily="18" charset="0"/>
                                <a:ea typeface="Calibri" panose="020F0502020204030204" pitchFamily="34" charset="0"/>
                                <a:cs typeface="Times New Roman" panose="02020603050405020304" pitchFamily="18" charset="0"/>
                              </a:rPr>
                            </m:ctrlPr>
                          </m:groupChrPr>
                          <m:e>
                            <m:r>
                              <a:rPr lang="en-US" b="1" i="1">
                                <a:latin typeface="Cambria Math" panose="02040503050406030204" pitchFamily="18" charset="0"/>
                                <a:ea typeface="Calibri" panose="020F0502020204030204" pitchFamily="34" charset="0"/>
                                <a:cs typeface="Times New Roman" panose="02020603050405020304" pitchFamily="18" charset="0"/>
                              </a:rPr>
                              <m:t>𝒂</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𝒔</m:t>
                            </m:r>
                          </m:e>
                        </m:groupChr>
                      </m:e>
                    </m:box>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1828800"/>
                <a:ext cx="23774400" cy="11353800"/>
              </a:xfrm>
              <a:prstGeom prst="rect">
                <a:avLst/>
              </a:prstGeom>
              <a:blipFill>
                <a:blip r:embed="rId3"/>
                <a:stretch>
                  <a:fillRect l="-1153" t="-5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293933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2"/>
            <a:ext cx="23164800" cy="36575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629920" algn="just">
              <a:lnSpc>
                <a:spcPct val="107000"/>
              </a:lnSpc>
              <a:spcAft>
                <a:spcPts val="800"/>
              </a:spcAft>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ỨNG DỤNG TRONG VẬT LÍ</a:t>
            </a:r>
          </a:p>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Nhiều bài toán tính điện trở, cường độ dòng điện trong Điện học; tính vận tốc, gia tốc trong Cơ học cũng dẫn đến giải hệ phương trình bậc nhất.</a:t>
            </a:r>
          </a:p>
        </p:txBody>
      </p:sp>
    </p:spTree>
    <p:extLst>
      <p:ext uri="{BB962C8B-B14F-4D97-AF65-F5344CB8AC3E}">
        <p14:creationId xmlns:p14="http://schemas.microsoft.com/office/powerpoint/2010/main" val="368096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676399"/>
                <a:ext cx="23622000" cy="336462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01930" indent="-201930" algn="just">
                  <a:lnSpc>
                    <a:spcPct val="107000"/>
                  </a:lnSpc>
                  <a:spcAft>
                    <a:spcPts val="80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dụ 4. </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toán tính cường độ dòng điện)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ahoma" panose="020B0604030504040204" pitchFamily="34" charset="0"/>
                    <a:ea typeface="Tahoma" panose="020B0604030504040204" pitchFamily="34" charset="0"/>
                    <a:cs typeface="Tahoma" panose="020B0604030504040204" pitchFamily="34" charset="0"/>
                  </a:rPr>
                  <a:t>Cho đoạn mạnh như Hình 1.1. Biết rằng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hiệu điện thế giữa hai đầu đoạn mạch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𝑼</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𝑽</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là cường độ dòng điện của mạch chính,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là cường độ dòng điện mạch rẽ. Tính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676399"/>
                <a:ext cx="23622000" cy="3364621"/>
              </a:xfrm>
              <a:prstGeom prst="rect">
                <a:avLst/>
              </a:prstGeom>
              <a:blipFill>
                <a:blip r:embed="rId3"/>
                <a:stretch>
                  <a:fillRect l="-1161" t="-4513" r="-1135" b="-3069"/>
                </a:stretch>
              </a:blipFill>
              <a:ln>
                <a:solidFill>
                  <a:schemeClr val="tx2">
                    <a:lumMod val="20000"/>
                    <a:lumOff val="80000"/>
                  </a:schemeClr>
                </a:solidFill>
              </a:ln>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459200" y="5308731"/>
            <a:ext cx="7239000" cy="4038600"/>
          </a:xfrm>
          <a:prstGeom prst="rect">
            <a:avLst/>
          </a:prstGeom>
          <a:noFill/>
          <a:ln>
            <a:noFill/>
          </a:ln>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4822BB7-DB89-4357-87F0-6E511FC44A6A}"/>
                  </a:ext>
                </a:extLst>
              </p:cNvPr>
              <p:cNvSpPr txBox="1">
                <a:spLocks/>
              </p:cNvSpPr>
              <p:nvPr/>
            </p:nvSpPr>
            <p:spPr>
              <a:xfrm>
                <a:off x="373318" y="5181600"/>
                <a:ext cx="15407764" cy="8305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lang="en-US" b="1" i="1" dirty="0">
                    <a:solidFill>
                      <a:srgbClr val="FF0000"/>
                    </a:solidFill>
                    <a:latin typeface="Times New Roman" panose="02020603050405020304" pitchFamily="18" charset="0"/>
                    <a:ea typeface="Calibri" panose="020F0502020204030204" pitchFamily="34" charset="0"/>
                  </a:rPr>
                  <a:t>Giải:</a:t>
                </a:r>
              </a:p>
              <a:p>
                <a:pPr marL="0" lvl="0" indent="0">
                  <a:buNone/>
                  <a:defRPr/>
                </a:pPr>
                <a:r>
                  <a:rPr lang="en-US" b="1" i="1" dirty="0">
                    <a:latin typeface="Tahoma" panose="020B0604030504040204" pitchFamily="34" charset="0"/>
                    <a:ea typeface="Tahoma" panose="020B0604030504040204" pitchFamily="34" charset="0"/>
                    <a:cs typeface="Tahoma" panose="020B0604030504040204" pitchFamily="34" charset="0"/>
                  </a:rPr>
                  <a:t>Từ sơ đồ mạch điện, ta thấy </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b="1" i="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i="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b="1" i="1" dirty="0">
                    <a:latin typeface="Tahoma" panose="020B0604030504040204" pitchFamily="34" charset="0"/>
                    <a:ea typeface="Tahoma" panose="020B0604030504040204" pitchFamily="34" charset="0"/>
                    <a:cs typeface="Tahoma" panose="020B0604030504040204" pitchFamily="34" charset="0"/>
                  </a:rPr>
                  <a:t> là nghiệm của hệ phương trình</a:t>
                </a:r>
              </a:p>
              <a:p>
                <a:pPr marL="0" lvl="0" indent="0">
                  <a:buNone/>
                  <a:defRPr/>
                </a:pPr>
                <a:endParaRPr lang="en-US" b="1" i="1" dirty="0">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en-US" b="1" i="1" dirty="0">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en-US" i="1" dirty="0">
                  <a:latin typeface="Times New Roman" panose="02020603050405020304" pitchFamily="18" charset="0"/>
                  <a:ea typeface="Calibri" panose="020F0502020204030204" pitchFamily="34" charset="0"/>
                </a:endParaRPr>
              </a:p>
              <a:p>
                <a:pPr marL="0" indent="0" algn="just">
                  <a:lnSpc>
                    <a:spcPct val="107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Dùng máy tính cầm tay giải hệ ta được </a:t>
                </a:r>
              </a:p>
              <a:p>
                <a:pPr marL="0" indent="0" algn="just">
                  <a:lnSpc>
                    <a:spcPct val="107000"/>
                  </a:lnSpc>
                  <a:spcAft>
                    <a:spcPts val="800"/>
                  </a:spcAft>
                  <a:buNone/>
                </a:pP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4</m:t>
                        </m:r>
                      </m:num>
                      <m:den>
                        <m:r>
                          <a:rPr lang="en-US">
                            <a:latin typeface="Cambria Math" panose="02040503050406030204" pitchFamily="18" charset="0"/>
                            <a:ea typeface="Calibri" panose="020F0502020204030204" pitchFamily="34" charset="0"/>
                            <a:cs typeface="Times New Roman" panose="02020603050405020304" pitchFamily="18" charset="0"/>
                          </a:rPr>
                          <m:t>3</m:t>
                        </m:r>
                      </m:den>
                    </m:f>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20</m:t>
                        </m:r>
                      </m:num>
                      <m:den>
                        <m:r>
                          <a:rPr lang="en-US">
                            <a:latin typeface="Cambria Math" panose="02040503050406030204" pitchFamily="18" charset="0"/>
                            <a:ea typeface="Calibri" panose="020F0502020204030204" pitchFamily="34" charset="0"/>
                            <a:cs typeface="Times New Roman" panose="02020603050405020304" pitchFamily="18" charset="0"/>
                          </a:rPr>
                          <m:t>27</m:t>
                        </m:r>
                      </m:den>
                    </m:f>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3</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16</m:t>
                        </m:r>
                      </m:num>
                      <m:den>
                        <m:r>
                          <a:rPr lang="en-US">
                            <a:latin typeface="Cambria Math" panose="02040503050406030204" pitchFamily="18" charset="0"/>
                            <a:ea typeface="Calibri" panose="020F0502020204030204" pitchFamily="34" charset="0"/>
                            <a:cs typeface="Times New Roman" panose="02020603050405020304" pitchFamily="18" charset="0"/>
                          </a:rPr>
                          <m:t>27</m:t>
                        </m:r>
                      </m:den>
                    </m:f>
                    <m:r>
                      <a:rPr lang="en-US" i="1">
                        <a:latin typeface="Cambria Math" panose="02040503050406030204" pitchFamily="18" charset="0"/>
                        <a:ea typeface="Calibri" panose="020F0502020204030204" pitchFamily="34" charset="0"/>
                        <a:cs typeface="Times New Roman" panose="02020603050405020304" pitchFamily="18" charset="0"/>
                      </a:rPr>
                      <m:t>𝐴</m:t>
                    </m:r>
                  </m:oMath>
                </a14:m>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lvl="0" indent="0">
                  <a:buNone/>
                  <a:defRPr/>
                </a:pPr>
                <a:endParaRPr lang="en-US" i="1" dirty="0">
                  <a:latin typeface="Times New Roman" panose="02020603050405020304" pitchFamily="18" charset="0"/>
                  <a:ea typeface="Calibri" panose="020F0502020204030204" pitchFamily="34" charset="0"/>
                </a:endParaRPr>
              </a:p>
              <a:p>
                <a:pPr lvl="0">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73318" y="5181600"/>
                <a:ext cx="15407764" cy="8305800"/>
              </a:xfrm>
              <a:prstGeom prst="rect">
                <a:avLst/>
              </a:prstGeom>
              <a:blipFill>
                <a:blip r:embed="rId5"/>
                <a:stretch>
                  <a:fillRect l="-1739" t="-2418" r="-15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3400" y="7572960"/>
                <a:ext cx="11018273" cy="2434193"/>
              </a:xfrm>
              <a:prstGeom prst="rect">
                <a:avLst/>
              </a:prstGeom>
            </p:spPr>
            <p:txBody>
              <a:bodyPr wrap="none">
                <a:spAutoFit/>
              </a:bodyPr>
              <a:lstStyle/>
              <a:p>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𝑼</m:t>
                                    </m:r>
                                  </m:e>
                                </m:m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
                            </m:e>
                          </m:d>
                        </m:e>
                      </m:mr>
                      <m:mr>
                        <m:e/>
                      </m:mr>
                    </m:m>
                  </m:oMath>
                </a14:m>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𝟐𝟓</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𝟑𝟔</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𝟔𝟎</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𝟑𝟔</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𝟒𝟓</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
                      </m:e>
                    </m:d>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33400" y="7572960"/>
                <a:ext cx="11018273" cy="2434193"/>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19202400" y="9334500"/>
            <a:ext cx="2066591" cy="707886"/>
          </a:xfrm>
          <a:prstGeom prst="rect">
            <a:avLst/>
          </a:prstGeom>
        </p:spPr>
        <p:txBody>
          <a:bodyPr wrap="none">
            <a:spAutoFit/>
          </a:bodyPr>
          <a:lstStyle/>
          <a:p>
            <a:r>
              <a:rPr lang="en-US" sz="4000" b="1" i="1" dirty="0">
                <a:solidFill>
                  <a:srgbClr val="FF0000"/>
                </a:solidFill>
                <a:latin typeface="Times New Roman" panose="02020603050405020304" pitchFamily="18" charset="0"/>
                <a:ea typeface="Calibri" panose="020F0502020204030204" pitchFamily="34" charset="0"/>
              </a:rPr>
              <a:t>Hình 1.1</a:t>
            </a:r>
            <a:endParaRPr lang="en-US" sz="4000" dirty="0"/>
          </a:p>
        </p:txBody>
      </p:sp>
    </p:spTree>
    <p:extLst>
      <p:ext uri="{BB962C8B-B14F-4D97-AF65-F5344CB8AC3E}">
        <p14:creationId xmlns:p14="http://schemas.microsoft.com/office/powerpoint/2010/main" val="340233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up)">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wipe(up)">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up)">
                                      <p:cBhvr>
                                        <p:cTn id="4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 grpId="0" animBg="1"/>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7000"/>
                  </a:lnSpc>
                  <a:spcAft>
                    <a:spcPts val="800"/>
                  </a:spcAft>
                </a:pPr>
                <a:r>
                  <a:rPr lang="en-US" sz="4800" b="1" dirty="0">
                    <a:solidFill>
                      <a:srgbClr val="2F5496"/>
                    </a:solidFill>
                    <a:latin typeface="Tahoma" panose="020B0604030504040204" pitchFamily="34" charset="0"/>
                    <a:ea typeface="Tahoma" panose="020B0604030504040204" pitchFamily="34" charset="0"/>
                    <a:cs typeface="Tahoma" panose="020B0604030504040204" pitchFamily="34" charset="0"/>
                  </a:rPr>
                  <a:t>Luyện tập 1</a:t>
                </a:r>
                <a:r>
                  <a:rPr lang="en-US" sz="4800" b="1" dirty="0">
                    <a:latin typeface="Tahoma" panose="020B0604030504040204" pitchFamily="34" charset="0"/>
                    <a:ea typeface="Tahoma" panose="020B0604030504040204" pitchFamily="34" charset="0"/>
                    <a:cs typeface="Tahoma" panose="020B0604030504040204" pitchFamily="34" charset="0"/>
                  </a:rPr>
                  <a:t>. Cân bằng phương trình phản ứng hóa học đốt cháy octane trong oxygen</a:t>
                </a:r>
              </a:p>
              <a:p>
                <a:pPr algn="just">
                  <a:lnSpc>
                    <a:spcPct val="107000"/>
                  </a:lnSpc>
                  <a:spcAft>
                    <a:spcPts val="800"/>
                  </a:spcAft>
                </a:pP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𝟏𝟖</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marL="111760" marR="0" lvl="0" indent="-90170" algn="just" defTabSz="1828800" rtl="0" eaLnBrk="1" fontAlgn="auto" latinLnBrk="0" hangingPunct="1">
                  <a:lnSpc>
                    <a:spcPct val="107000"/>
                  </a:lnSpc>
                  <a:spcBef>
                    <a:spcPct val="0"/>
                  </a:spcBef>
                  <a:spcAft>
                    <a:spcPts val="800"/>
                  </a:spcAft>
                  <a:buClrTx/>
                  <a:buSzTx/>
                  <a:buFontTx/>
                  <a:buNone/>
                  <a:tabLst>
                    <a:tab pos="111760" algn="l"/>
                  </a:tabLst>
                  <a:defRPr/>
                </a:pP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1760" marR="0" lvl="0" indent="-90170" algn="just" defTabSz="1828800" rtl="0" eaLnBrk="1" fontAlgn="auto" latinLnBrk="0" hangingPunct="1">
                  <a:lnSpc>
                    <a:spcPct val="107000"/>
                  </a:lnSpc>
                  <a:spcBef>
                    <a:spcPct val="0"/>
                  </a:spcBef>
                  <a:spcAft>
                    <a:spcPts val="800"/>
                  </a:spcAft>
                  <a:buClrTx/>
                  <a:buSzTx/>
                  <a:buFontTx/>
                  <a:buNone/>
                  <a:tabLst>
                    <a:tab pos="111760" algn="l"/>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Giải</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768599"/>
              </a:xfrm>
              <a:prstGeom prst="rect">
                <a:avLst/>
              </a:prstGeom>
              <a:blipFill>
                <a:blip r:embed="rId3"/>
                <a:stretch>
                  <a:fillRect l="-1184" t="-5482" r="-1157" b="-7346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716464"/>
                <a:ext cx="23164800" cy="838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100000"/>
                  </a:lnSpc>
                  <a:spcBef>
                    <a:spcPts val="2000"/>
                  </a:spcBef>
                  <a:spcAft>
                    <a:spcPts val="800"/>
                  </a:spcAft>
                  <a:buClrTx/>
                  <a:buSzTx/>
                  <a:buFont typeface="Arial" panose="020B0604020202020204" pitchFamily="34" charset="0"/>
                  <a:buNone/>
                  <a:tabLst>
                    <a:tab pos="111760" algn="l"/>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 </a:t>
                </a:r>
                <a:r>
                  <a:rPr lang="en-US" b="1" dirty="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là bốn số nguyên dương thỏa mãn cân bằng phản ứng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𝟏𝟖</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𝐎</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111760" algn="just">
                  <a:lnSpc>
                    <a:spcPct val="107000"/>
                  </a:lnSpc>
                  <a:spcAft>
                    <a:spcPts val="800"/>
                  </a:spcAft>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Vì số nguyên tử carbon, hydrogen và oxygen ở hai vế phải bằng nhau nên ta có hệ</a:t>
                </a:r>
              </a:p>
              <a:p>
                <a:pPr marL="0" indent="0" algn="just">
                  <a:lnSpc>
                    <a:spcPct val="107000"/>
                  </a:lnSpc>
                  <a:spcAft>
                    <a:spcPts val="800"/>
                  </a:spcAft>
                  <a:buNone/>
                  <a:tabLst>
                    <a:tab pos="111760" algn="l"/>
                  </a:tabLst>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m:t>
                                </m:r>
                                <m:r>
                                  <a:rPr lang="en-US" b="1" i="1">
                                    <a:latin typeface="Cambria Math" panose="02040503050406030204" pitchFamily="18" charset="0"/>
                                    <a:ea typeface="Calibri" panose="020F0502020204030204" pitchFamily="34" charset="0"/>
                                    <a:cs typeface="Times New Roman" panose="02020603050405020304" pitchFamily="18" charset="0"/>
                                  </a:rPr>
                                  <m:t>𝒙</m:t>
                                </m:r>
                              </m:e>
                            </m:mr>
                            <m:mr>
                              <m:e>
                                <m:r>
                                  <a:rPr lang="en-US" b="1" i="1">
                                    <a:latin typeface="Cambria Math" panose="02040503050406030204" pitchFamily="18" charset="0"/>
                                    <a:ea typeface="Calibri" panose="020F0502020204030204" pitchFamily="34" charset="0"/>
                                    <a:cs typeface="Times New Roman" panose="02020603050405020304" pitchFamily="18" charset="0"/>
                                  </a:rPr>
                                  <m:t>𝟏𝟖</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
                        </m:e>
                      </m:d>
                      <m:r>
                        <a:rPr lang="en-US"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m:t>
                                </m:r>
                              </m:e>
                            </m:m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𝒕</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𝒕</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e>
                            </m:mr>
                          </m:m>
                        </m:e>
                      </m:d>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716464"/>
                <a:ext cx="23164800" cy="8389936"/>
              </a:xfrm>
              <a:prstGeom prst="rect">
                <a:avLst/>
              </a:prstGeom>
              <a:blipFill>
                <a:blip r:embed="rId4"/>
                <a:stretch>
                  <a:fillRect l="-1184" t="-1742" r="-11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61148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mc:AlternateContent xmlns:mc="http://schemas.openxmlformats.org/markup-compatibility/2006" xmlns:a14="http://schemas.microsoft.com/office/drawing/2010/main">
        <mc:Choice Requires="a14">
          <p:sp>
            <p:nvSpPr>
              <p:cNvPr id="3" name="Rectangle: Diagonal Corners Rounded 42"/>
              <p:cNvSpPr>
                <a:spLocks/>
              </p:cNvSpPr>
              <p:nvPr/>
            </p:nvSpPr>
            <p:spPr bwMode="auto">
              <a:xfrm>
                <a:off x="533400" y="1820863"/>
                <a:ext cx="23545800" cy="6561137"/>
              </a:xfrm>
              <a:custGeom>
                <a:avLst/>
                <a:gdLst>
                  <a:gd name="T0" fmla="*/ 43709 w 6305550"/>
                  <a:gd name="T1" fmla="*/ 0 h 746904"/>
                  <a:gd name="T2" fmla="*/ 6265494 w 6305550"/>
                  <a:gd name="T3" fmla="*/ 0 h 746904"/>
                  <a:gd name="T4" fmla="*/ 6305550 w 6305550"/>
                  <a:gd name="T5" fmla="*/ 40056 h 746904"/>
                  <a:gd name="T6" fmla="*/ 6305550 w 6305550"/>
                  <a:gd name="T7" fmla="*/ 703195 h 746904"/>
                  <a:gd name="T8" fmla="*/ 6261841 w 6305550"/>
                  <a:gd name="T9" fmla="*/ 746904 h 746904"/>
                  <a:gd name="T10" fmla="*/ 40056 w 6305550"/>
                  <a:gd name="T11" fmla="*/ 746904 h 746904"/>
                  <a:gd name="T12" fmla="*/ 0 w 6305550"/>
                  <a:gd name="T13" fmla="*/ 706848 h 746904"/>
                  <a:gd name="T14" fmla="*/ 0 w 6305550"/>
                  <a:gd name="T15" fmla="*/ 43709 h 746904"/>
                  <a:gd name="T16" fmla="*/ 43709 w 6305550"/>
                  <a:gd name="T17" fmla="*/ 0 h 746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550"/>
                  <a:gd name="T28" fmla="*/ 0 h 746904"/>
                  <a:gd name="T29" fmla="*/ 6305550 w 6305550"/>
                  <a:gd name="T30" fmla="*/ 746904 h 746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550" h="746904">
                    <a:moveTo>
                      <a:pt x="43709" y="0"/>
                    </a:moveTo>
                    <a:lnTo>
                      <a:pt x="6265494" y="0"/>
                    </a:lnTo>
                    <a:cubicBezTo>
                      <a:pt x="6287616" y="0"/>
                      <a:pt x="6305550" y="17934"/>
                      <a:pt x="6305550" y="40056"/>
                    </a:cubicBezTo>
                    <a:lnTo>
                      <a:pt x="6305550" y="703195"/>
                    </a:lnTo>
                    <a:cubicBezTo>
                      <a:pt x="6305550" y="727335"/>
                      <a:pt x="6285981" y="746904"/>
                      <a:pt x="6261841" y="746904"/>
                    </a:cubicBezTo>
                    <a:lnTo>
                      <a:pt x="40056" y="746904"/>
                    </a:lnTo>
                    <a:cubicBezTo>
                      <a:pt x="17934" y="746904"/>
                      <a:pt x="0" y="728970"/>
                      <a:pt x="0" y="706848"/>
                    </a:cubicBezTo>
                    <a:lnTo>
                      <a:pt x="0" y="43709"/>
                    </a:lnTo>
                    <a:cubicBezTo>
                      <a:pt x="0" y="19569"/>
                      <a:pt x="19569" y="0"/>
                      <a:pt x="43709" y="0"/>
                    </a:cubicBezTo>
                    <a:close/>
                  </a:path>
                </a:pathLst>
              </a:custGeom>
              <a:solidFill>
                <a:srgbClr val="FDFFEF"/>
              </a:solidFill>
              <a:ln w="9525">
                <a:solidFill>
                  <a:srgbClr val="0000CC"/>
                </a:solidFill>
                <a:miter lim="800000"/>
                <a:headEnd/>
                <a:tailEnd/>
              </a:ln>
              <a:effectLst>
                <a:outerShdw dist="38100" dir="2700000" algn="tl" rotWithShape="0">
                  <a:srgbClr val="000000">
                    <a:alpha val="39999"/>
                  </a:srgbClr>
                </a:outerShdw>
              </a:effectLst>
            </p:spPr>
            <p:txBody>
              <a:bodyPr vert="horz" wrap="square" lIns="91440" tIns="45720" rIns="91440" bIns="45720" numCol="1" anchor="ctr" anchorCtr="0" compatLnSpc="1">
                <a:prstTxWarp prst="textNoShape">
                  <a:avLst/>
                </a:prstTxWarp>
              </a:bodyPr>
              <a:lstStyle/>
              <a:p>
                <a:pPr marL="111760" lvl="0" algn="just">
                  <a:lnSpc>
                    <a:spcPct val="107000"/>
                  </a:lnSpc>
                  <a:spcAft>
                    <a:spcPts val="800"/>
                  </a:spcAft>
                  <a:tabLst>
                    <a:tab pos="111760" algn="l"/>
                  </a:tabLs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𝒛</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 được hệ phương trình bậc nhất ba ẩn</a:t>
                </a:r>
              </a:p>
              <a:p>
                <a:pPr marL="111760" lvl="0" algn="just">
                  <a:lnSpc>
                    <a:spcPct val="107000"/>
                  </a:lnSpc>
                  <a:spcAft>
                    <a:spcPts val="800"/>
                  </a:spcAft>
                  <a:tabLst>
                    <a:tab pos="111760" algn="l"/>
                  </a:tabLst>
                </a:pPr>
                <a14:m>
                  <m:oMath xmlns:m="http://schemas.openxmlformats.org/officeDocument/2006/math">
                    <m:d>
                      <m:dPr>
                        <m:begChr m:val="{"/>
                        <m:end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e>
                          </m:mr>
                        </m:m>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d>
                      <m:dPr>
                        <m:begChr m:val="{"/>
                        <m:end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den>
                              </m:f>
                            </m:e>
                          </m:mr>
                        </m:m>
                      </m:e>
                    </m:d>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111760"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Chọn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𝒛</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m:t>
                    </m:r>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Từ đó ta được phương trình cân bằng</a:t>
                </a:r>
              </a:p>
              <a:p>
                <a:pPr lvl="0"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𝟏𝟔𝐂</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𝐎</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defTabSz="1828800">
                  <a:spcBef>
                    <a:spcPts val="2000"/>
                  </a:spcBef>
                  <a:spcAft>
                    <a:spcPts val="800"/>
                  </a:spcAft>
                  <a:tabLst>
                    <a:tab pos="111760" algn="l"/>
                  </a:tabLst>
                  <a:defRPr/>
                </a:pPr>
                <a:endParaRPr lang="en-US" sz="4800" dirty="0">
                  <a:solidFill>
                    <a:prstClr val="black"/>
                  </a:solidFill>
                  <a:latin typeface="Tomaho"/>
                </a:endParaRPr>
              </a:p>
            </p:txBody>
          </p:sp>
        </mc:Choice>
        <mc:Fallback xmlns="">
          <p:sp>
            <p:nvSpPr>
              <p:cNvPr id="3" name="Rectangle: Diagonal Corners Rounded 42"/>
              <p:cNvSpPr>
                <a:spLocks noRot="1" noChangeAspect="1" noMove="1" noResize="1" noEditPoints="1" noAdjustHandles="1" noChangeArrowheads="1" noChangeShapeType="1" noTextEdit="1"/>
              </p:cNvSpPr>
              <p:nvPr/>
            </p:nvSpPr>
            <p:spPr bwMode="auto">
              <a:xfrm>
                <a:off x="533400" y="1820863"/>
                <a:ext cx="23545800" cy="6561137"/>
              </a:xfrm>
              <a:custGeom>
                <a:avLst/>
                <a:gdLst>
                  <a:gd name="T0" fmla="*/ 43709 w 6305550"/>
                  <a:gd name="T1" fmla="*/ 0 h 746904"/>
                  <a:gd name="T2" fmla="*/ 6265494 w 6305550"/>
                  <a:gd name="T3" fmla="*/ 0 h 746904"/>
                  <a:gd name="T4" fmla="*/ 6305550 w 6305550"/>
                  <a:gd name="T5" fmla="*/ 40056 h 746904"/>
                  <a:gd name="T6" fmla="*/ 6305550 w 6305550"/>
                  <a:gd name="T7" fmla="*/ 703195 h 746904"/>
                  <a:gd name="T8" fmla="*/ 6261841 w 6305550"/>
                  <a:gd name="T9" fmla="*/ 746904 h 746904"/>
                  <a:gd name="T10" fmla="*/ 40056 w 6305550"/>
                  <a:gd name="T11" fmla="*/ 746904 h 746904"/>
                  <a:gd name="T12" fmla="*/ 0 w 6305550"/>
                  <a:gd name="T13" fmla="*/ 706848 h 746904"/>
                  <a:gd name="T14" fmla="*/ 0 w 6305550"/>
                  <a:gd name="T15" fmla="*/ 43709 h 746904"/>
                  <a:gd name="T16" fmla="*/ 43709 w 6305550"/>
                  <a:gd name="T17" fmla="*/ 0 h 746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550"/>
                  <a:gd name="T28" fmla="*/ 0 h 746904"/>
                  <a:gd name="T29" fmla="*/ 6305550 w 6305550"/>
                  <a:gd name="T30" fmla="*/ 746904 h 746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550" h="746904">
                    <a:moveTo>
                      <a:pt x="43709" y="0"/>
                    </a:moveTo>
                    <a:lnTo>
                      <a:pt x="6265494" y="0"/>
                    </a:lnTo>
                    <a:cubicBezTo>
                      <a:pt x="6287616" y="0"/>
                      <a:pt x="6305550" y="17934"/>
                      <a:pt x="6305550" y="40056"/>
                    </a:cubicBezTo>
                    <a:lnTo>
                      <a:pt x="6305550" y="703195"/>
                    </a:lnTo>
                    <a:cubicBezTo>
                      <a:pt x="6305550" y="727335"/>
                      <a:pt x="6285981" y="746904"/>
                      <a:pt x="6261841" y="746904"/>
                    </a:cubicBezTo>
                    <a:lnTo>
                      <a:pt x="40056" y="746904"/>
                    </a:lnTo>
                    <a:cubicBezTo>
                      <a:pt x="17934" y="746904"/>
                      <a:pt x="0" y="728970"/>
                      <a:pt x="0" y="706848"/>
                    </a:cubicBezTo>
                    <a:lnTo>
                      <a:pt x="0" y="43709"/>
                    </a:lnTo>
                    <a:cubicBezTo>
                      <a:pt x="0" y="19569"/>
                      <a:pt x="19569" y="0"/>
                      <a:pt x="43709" y="0"/>
                    </a:cubicBezTo>
                    <a:close/>
                  </a:path>
                </a:pathLst>
              </a:custGeom>
              <a:blipFill>
                <a:blip r:embed="rId3"/>
                <a:stretch>
                  <a:fillRect l="-103"/>
                </a:stretch>
              </a:blipFill>
              <a:ln w="9525">
                <a:solidFill>
                  <a:srgbClr val="0000CC"/>
                </a:solidFill>
                <a:miter lim="800000"/>
                <a:headEnd/>
                <a:tailEnd/>
              </a:ln>
              <a:effectLst>
                <a:outerShdw dist="38100" dir="2700000" algn="tl" rotWithShape="0">
                  <a:srgbClr val="000000">
                    <a:alpha val="39999"/>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92594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148580" y="1828800"/>
            <a:ext cx="19651830" cy="9077878"/>
            <a:chOff x="1447800" y="1793813"/>
            <a:chExt cx="19651830" cy="9077878"/>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800" y="1793813"/>
              <a:ext cx="19651830" cy="9077878"/>
              <a:chOff x="1447800" y="1793813"/>
              <a:chExt cx="19651830" cy="9077878"/>
            </a:xfrm>
          </p:grpSpPr>
          <p:grpSp>
            <p:nvGrpSpPr>
              <p:cNvPr id="69" name="Group 68"/>
              <p:cNvGrpSpPr/>
              <p:nvPr/>
            </p:nvGrpSpPr>
            <p:grpSpPr>
              <a:xfrm>
                <a:off x="10874127" y="1797127"/>
                <a:ext cx="3890809" cy="923330"/>
                <a:chOff x="5759299" y="3448230"/>
                <a:chExt cx="3890809" cy="923330"/>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45036"/>
                <a:ext cx="16731864" cy="965970"/>
                <a:chOff x="7459670" y="7066981"/>
                <a:chExt cx="16733800" cy="966081"/>
              </a:xfrm>
            </p:grpSpPr>
            <p:sp>
              <p:nvSpPr>
                <p:cNvPr id="57" name="Rectangle 56"/>
                <p:cNvSpPr/>
                <p:nvPr/>
              </p:nvSpPr>
              <p:spPr>
                <a:xfrm>
                  <a:off x="8903862" y="7066981"/>
                  <a:ext cx="15289608" cy="966081"/>
                </a:xfrm>
                <a:prstGeom prst="rect">
                  <a:avLst/>
                </a:prstGeom>
              </p:spPr>
              <p:txBody>
                <a:bodyPr wrap="none">
                  <a:spAutoFit/>
                </a:bodyPr>
                <a:lstStyle/>
                <a:p>
                  <a:pPr lvl="0" algn="just">
                    <a:lnSpc>
                      <a:spcPct val="150000"/>
                    </a:lnSpc>
                  </a:pPr>
                  <a:r>
                    <a:rPr lang="en-US" b="1" dirty="0">
                      <a:latin typeface="Times New Roman" panose="02020603050405020304" pitchFamily="18" charset="0"/>
                      <a:ea typeface="Calibri" panose="020F0502020204030204" pitchFamily="34" charset="0"/>
                    </a:rPr>
                    <a:t>GIẢI MỘT SỐ BÀI TOÁN VẬT LÍ, HÓA HỌC VÀ SINH HỌC</a:t>
                  </a:r>
                  <a:endParaRPr lang="en-US" dirty="0">
                    <a:latin typeface="Times New Roman" panose="02020603050405020304" pitchFamily="18" charset="0"/>
                    <a:ea typeface="Calibri" panose="020F050202020403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61" y="7688759"/>
                      <a:ext cx="429606"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sp>
            <p:nvSpPr>
              <p:cNvPr id="80" name="TextBox 79"/>
              <p:cNvSpPr txBox="1"/>
              <p:nvPr/>
            </p:nvSpPr>
            <p:spPr>
              <a:xfrm>
                <a:off x="1951042" y="8958968"/>
                <a:ext cx="511679" cy="707885"/>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sinh học</a:t>
                  </a: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7444"/>
                <a:ext cx="10260806" cy="863501"/>
                <a:chOff x="-1303336" y="2816423"/>
                <a:chExt cx="10260806" cy="863501"/>
              </a:xfrm>
            </p:grpSpPr>
            <p:sp>
              <p:nvSpPr>
                <p:cNvPr id="93" name="TextBox 92"/>
                <p:cNvSpPr txBox="1"/>
                <p:nvPr/>
              </p:nvSpPr>
              <p:spPr>
                <a:xfrm>
                  <a:off x="-34130" y="2816423"/>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hóa học</a:t>
                  </a: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53" name="TextBox 52"/>
              <p:cNvSpPr txBox="1"/>
              <p:nvPr/>
            </p:nvSpPr>
            <p:spPr>
              <a:xfrm>
                <a:off x="1951026" y="10163804"/>
                <a:ext cx="511679" cy="70788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080603" y="3142463"/>
            <a:ext cx="16876104" cy="2403516"/>
            <a:chOff x="71819" y="148683"/>
            <a:chExt cx="6395438" cy="88174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algn="ctr">
                <a:lnSpc>
                  <a:spcPct val="107000"/>
                </a:lnSpc>
                <a:spcAft>
                  <a:spcPts val="800"/>
                </a:spcAft>
              </a:pPr>
              <a:r>
                <a:rPr lang="en-GB"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ỨNG DỤNG CỦA HỆ PHƯƠNG TRÌNH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BẬC NHẤT BA ẨN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36226" y="157943"/>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en-US" sz="6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 name="Rectangle 3"/>
          <p:cNvSpPr/>
          <p:nvPr/>
        </p:nvSpPr>
        <p:spPr>
          <a:xfrm>
            <a:off x="10313248" y="6665031"/>
            <a:ext cx="3757503" cy="385939"/>
          </a:xfrm>
          <a:prstGeom prst="rect">
            <a:avLst/>
          </a:prstGeom>
        </p:spPr>
        <p:txBody>
          <a:bodyPr wrap="none">
            <a:spAutoFit/>
          </a:bodyPr>
          <a:lstStyle/>
          <a:p>
            <a:pPr>
              <a:lnSpc>
                <a:spcPct val="106000"/>
              </a:lnSpc>
              <a:spcAft>
                <a:spcPts val="800"/>
              </a:spcAft>
            </a:pPr>
            <a:r>
              <a:rPr lang="en-US" sz="18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HỆ PHƯƠNG TRÌNH BẬC NHẤT BA ẨN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7" name="Rounded Rectangle 96"/>
          <p:cNvSpPr/>
          <p:nvPr/>
        </p:nvSpPr>
        <p:spPr>
          <a:xfrm>
            <a:off x="3101311" y="8869848"/>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FFFFFF"/>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3</a:t>
            </a:r>
          </a:p>
        </p:txBody>
      </p:sp>
      <p:sp>
        <p:nvSpPr>
          <p:cNvPr id="99" name="TextBox 98"/>
          <p:cNvSpPr txBox="1"/>
          <p:nvPr/>
        </p:nvSpPr>
        <p:spPr>
          <a:xfrm>
            <a:off x="4469393" y="8887431"/>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vật lí</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2286000"/>
            <a:ext cx="23622000" cy="4876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sz="5500" b="1" dirty="0">
                <a:latin typeface="Tahoma" panose="020B0604030504040204" pitchFamily="34" charset="0"/>
                <a:ea typeface="Tahoma" panose="020B0604030504040204" pitchFamily="34" charset="0"/>
                <a:cs typeface="Tahoma" panose="020B0604030504040204" pitchFamily="34" charset="0"/>
              </a:rPr>
              <a:t>Hệ phương trình bậc nhất ba ẩn được vận dụng để giải quyết rất nhiều bài toán khác nhau. Trong bài này, ta sẽ gặp một số ví dụ vận dụng như vậy trong các lĩnh vực vật lí, hóa học, sinh học, kinh tế học, … Chúng ta cũng sẽ được làm quen với một số dạng toán giải bằng cách lập hệ phương trình bậc nhất ba ẩn.</a:t>
            </a:r>
          </a:p>
        </p:txBody>
      </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411424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lvl="0" algn="just">
              <a:lnSpc>
                <a:spcPct val="150000"/>
              </a:lnSpc>
              <a:spcAft>
                <a:spcPts val="0"/>
              </a:spcAft>
            </a:pPr>
            <a:r>
              <a:rPr lang="en-US" b="1" dirty="0">
                <a:solidFill>
                  <a:srgbClr val="FF0000"/>
                </a:solidFill>
                <a:latin typeface="Times New Roman" panose="02020603050405020304" pitchFamily="18" charset="0"/>
                <a:ea typeface="Calibri" panose="020F0502020204030204" pitchFamily="34" charset="0"/>
              </a:rPr>
              <a:t> I. GIẢI MỘT SỐ BÀI TOÁN VẬT LÍ, HÓA HỌC VÀ SINH HỌC</a:t>
            </a:r>
            <a:endParaRPr lang="en-US" b="1" dirty="0">
              <a:latin typeface="Times New Roman" panose="02020603050405020304" pitchFamily="18" charset="0"/>
              <a:ea typeface="Calibri" panose="020F0502020204030204" pitchFamily="34" charset="0"/>
            </a:endParaRPr>
          </a:p>
          <a:p>
            <a:pPr marL="588645" algn="just">
              <a:lnSpc>
                <a:spcPct val="150000"/>
              </a:lnSpc>
              <a:spcAft>
                <a:spcPts val="0"/>
              </a:spcAft>
            </a:pPr>
            <a:r>
              <a:rPr lang="en-US" b="1" dirty="0">
                <a:solidFill>
                  <a:srgbClr val="0070C0"/>
                </a:solidFill>
                <a:latin typeface="Times New Roman" panose="02020603050405020304" pitchFamily="18" charset="0"/>
                <a:ea typeface="Calibri" panose="020F0502020204030204" pitchFamily="34" charset="0"/>
              </a:rPr>
              <a:t>ỨNG DỤNG TRONG SINH HỌC</a:t>
            </a:r>
            <a:endParaRPr lang="en-US" b="1" dirty="0">
              <a:latin typeface="Times New Roman" panose="02020603050405020304" pitchFamily="18" charset="0"/>
              <a:ea typeface="Calibri" panose="020F050202020403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5775562"/>
            <a:ext cx="15163800" cy="771183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800"/>
              </a:spcAft>
            </a:pPr>
            <a:r>
              <a:rPr lang="en-US" b="1" i="1" dirty="0">
                <a:latin typeface="Times New Roman" panose="02020603050405020304" pitchFamily="18" charset="0"/>
                <a:ea typeface="Tahoma" panose="020B0604030504040204" pitchFamily="34" charset="0"/>
                <a:cs typeface="Times New Roman" panose="02020603050405020304" pitchFamily="18" charset="0"/>
              </a:rPr>
              <a:t>Bài toán sản xuất gà giống</a:t>
            </a:r>
            <a:r>
              <a:rPr lang="en-US" b="1" dirty="0">
                <a:latin typeface="Times New Roman" panose="02020603050405020304" pitchFamily="18" charset="0"/>
                <a:ea typeface="Tahoma" panose="020B0604030504040204" pitchFamily="34" charset="0"/>
                <a:cs typeface="Times New Roman" panose="02020603050405020304" pitchFamily="18" charset="0"/>
              </a:rPr>
              <a:t>. Trong trang trại sản xuất gà giống, việc lựa chọn tỉ lệ giữa gà trống và gà mái rất quan trọng. Nếu quá nhiều gà trống thì không hiệu quả kinh tế, nếu ít gà trống quá thì ảnh hưởng đến hiệu quả sản xuất gà giống. Các nghiên cứu chỉ ra rằng tỉ lệ giữa gà trống và gà mái để sản xuất gà giống hiệu quả nhất là 1:10,5. Một đàn gà trưởng thành có tổng số 3000 con. Trong đó tỉ lệ giữa gà trống và gà mái là 5:3. Cần chuyển bao nhiêu gà trống cho mục đích nuôi lấy thịt để hiệu quả cao nhất?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865153" y="5775561"/>
            <a:ext cx="8109856" cy="6036865"/>
          </a:xfrm>
          <a:prstGeom prst="rect">
            <a:avLst/>
          </a:prstGeom>
          <a:noFill/>
          <a:ln>
            <a:noFill/>
          </a:ln>
        </p:spPr>
      </p:pic>
      <p:sp>
        <p:nvSpPr>
          <p:cNvPr id="4" name="Rectangle 3"/>
          <p:cNvSpPr/>
          <p:nvPr/>
        </p:nvSpPr>
        <p:spPr>
          <a:xfrm>
            <a:off x="833535" y="4267200"/>
            <a:ext cx="23550465" cy="1508362"/>
          </a:xfrm>
          <a:prstGeom prst="rect">
            <a:avLst/>
          </a:prstGeom>
        </p:spPr>
        <p:txBody>
          <a:bodyPr wrap="square">
            <a:spAutoFit/>
          </a:bodyPr>
          <a:lstStyle/>
          <a:p>
            <a:pPr lvl="0">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Trong sinh học có nhiều bài toán dẫn đến việc giải hệ phương trình bậc nhất nhiều ẩn. Dưới đây giới thiệu hai ví dụ đơn giản trong ngành chăn nuôi và ngành sinh thái.</a:t>
            </a:r>
          </a:p>
        </p:txBody>
      </p:sp>
      <p:sp>
        <p:nvSpPr>
          <p:cNvPr id="6" name="Rectangle 5"/>
          <p:cNvSpPr/>
          <p:nvPr/>
        </p:nvSpPr>
        <p:spPr>
          <a:xfrm>
            <a:off x="16306800" y="11812426"/>
            <a:ext cx="7468711" cy="707886"/>
          </a:xfrm>
          <a:prstGeom prst="rect">
            <a:avLst/>
          </a:prstGeom>
        </p:spPr>
        <p:txBody>
          <a:bodyPr wrap="none">
            <a:spAutoFit/>
          </a:bodyPr>
          <a:lstStyle/>
          <a:p>
            <a:r>
              <a:rPr lang="en-US" sz="4000" b="1" i="1" dirty="0">
                <a:latin typeface="Tahoma" panose="020B0604030504040204" pitchFamily="34" charset="0"/>
                <a:ea typeface="Tahoma" panose="020B0604030504040204" pitchFamily="34" charset="0"/>
                <a:cs typeface="Tahoma" panose="020B0604030504040204" pitchFamily="34" charset="0"/>
              </a:rPr>
              <a:t>Trang trại sản xuất gà giống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34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258034" y="3657600"/>
            <a:ext cx="22668766" cy="6629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a) Điều kiện của x, y và z là gì?</a:t>
            </a:r>
          </a:p>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b)Từ giả thiết của bài toán. Hãy tìm ba phương trình bậc nhất ràng buộc x, y và z, từ đó có một hệ phương trình bậc nhất ba ẩn.</a:t>
            </a:r>
          </a:p>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c) Giải hệ phương trình bậc nhất ba ẩn thu được. Từ đó đưa ra câu trả lời cho bài toán.</a:t>
            </a:r>
          </a:p>
        </p:txBody>
      </p:sp>
      <p:grpSp>
        <p:nvGrpSpPr>
          <p:cNvPr id="36" name="Group 35"/>
          <p:cNvGrpSpPr>
            <a:grpSpLocks/>
          </p:cNvGrpSpPr>
          <p:nvPr/>
        </p:nvGrpSpPr>
        <p:grpSpPr bwMode="auto">
          <a:xfrm>
            <a:off x="381000" y="1828800"/>
            <a:ext cx="22631400" cy="1600251"/>
            <a:chOff x="0" y="-458"/>
            <a:chExt cx="102706" cy="8616"/>
          </a:xfrm>
        </p:grpSpPr>
        <p:sp>
          <p:nvSpPr>
            <p:cNvPr id="37" name="TextBox 321"/>
            <p:cNvSpPr txBox="1">
              <a:spLocks noChangeArrowheads="1"/>
            </p:cNvSpPr>
            <p:nvPr/>
          </p:nvSpPr>
          <p:spPr bwMode="auto">
            <a:xfrm>
              <a:off x="6271" y="-458"/>
              <a:ext cx="96435" cy="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lvl="0" defTabSz="914400">
                <a:lnSpc>
                  <a:spcPct val="107000"/>
                </a:lnSpc>
                <a:spcAft>
                  <a:spcPts val="800"/>
                </a:spcAft>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Gọi số gà trống trong đàn gà là x, số gà mái trong đàn gà là y, số gà trống cần chuyển </a:t>
              </a:r>
              <a:r>
                <a:rPr lang="en-US" sz="4800" b="1" dirty="0">
                  <a:latin typeface="Tahoma" panose="020B0604030504040204" pitchFamily="34" charset="0"/>
                  <a:ea typeface="Tahoma" panose="020B0604030504040204" pitchFamily="34" charset="0"/>
                  <a:cs typeface="Tahoma" panose="020B0604030504040204" pitchFamily="34" charset="0"/>
                </a:rPr>
                <a:t>sang mục đích nuôi lấy thịt là z.</a:t>
              </a:r>
              <a:endParaRPr kumimoji="0" lang="en-US" sz="48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p:cNvGrpSpPr>
              <a:grpSpLocks/>
            </p:cNvGrpSpPr>
            <p:nvPr/>
          </p:nvGrpSpPr>
          <p:grpSpPr bwMode="auto">
            <a:xfrm>
              <a:off x="0" y="923"/>
              <a:ext cx="6271" cy="1976"/>
              <a:chOff x="0" y="923"/>
              <a:chExt cx="5755" cy="1976"/>
            </a:xfrm>
          </p:grpSpPr>
          <p:grpSp>
            <p:nvGrpSpPr>
              <p:cNvPr id="39" name="Group 38"/>
              <p:cNvGrpSpPr>
                <a:grpSpLocks/>
              </p:cNvGrpSpPr>
              <p:nvPr/>
            </p:nvGrpSpPr>
            <p:grpSpPr bwMode="auto">
              <a:xfrm>
                <a:off x="0" y="923"/>
                <a:ext cx="5755" cy="1976"/>
                <a:chOff x="0" y="923"/>
                <a:chExt cx="6444" cy="3028"/>
              </a:xfrm>
            </p:grpSpPr>
            <p:sp>
              <p:nvSpPr>
                <p:cNvPr id="42" name="Arrow: Pentagon 6"/>
                <p:cNvSpPr>
                  <a:spLocks noChangeArrowheads="1"/>
                </p:cNvSpPr>
                <p:nvPr/>
              </p:nvSpPr>
              <p:spPr bwMode="auto">
                <a:xfrm>
                  <a:off x="0" y="1038"/>
                  <a:ext cx="4206" cy="2913"/>
                </a:xfrm>
                <a:prstGeom prst="homePlate">
                  <a:avLst>
                    <a:gd name="adj" fmla="val 50001"/>
                  </a:avLst>
                </a:prstGeom>
                <a:solidFill>
                  <a:srgbClr val="BDD7EE"/>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Arrow: Chevron 11"/>
                <p:cNvSpPr>
                  <a:spLocks noChangeArrowheads="1"/>
                </p:cNvSpPr>
                <p:nvPr/>
              </p:nvSpPr>
              <p:spPr bwMode="auto">
                <a:xfrm>
                  <a:off x="3802" y="923"/>
                  <a:ext cx="1695" cy="2916"/>
                </a:xfrm>
                <a:prstGeom prst="chevron">
                  <a:avLst>
                    <a:gd name="adj" fmla="val 83505"/>
                  </a:avLst>
                </a:prstGeom>
                <a:solidFill>
                  <a:srgbClr val="FFE699"/>
                </a:solidFill>
                <a:ln w="12700">
                  <a:solidFill>
                    <a:srgbClr val="FFC00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Arrow: Chevron 12"/>
                <p:cNvSpPr>
                  <a:spLocks noChangeArrowheads="1"/>
                </p:cNvSpPr>
                <p:nvPr/>
              </p:nvSpPr>
              <p:spPr bwMode="auto">
                <a:xfrm>
                  <a:off x="4749" y="923"/>
                  <a:ext cx="1695" cy="2916"/>
                </a:xfrm>
                <a:prstGeom prst="chevron">
                  <a:avLst>
                    <a:gd name="adj" fmla="val 83505"/>
                  </a:avLst>
                </a:prstGeom>
                <a:solidFill>
                  <a:srgbClr val="0000CC"/>
                </a:solidFill>
                <a:ln w="12700">
                  <a:solidFill>
                    <a:srgbClr val="FFFF0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0" name="Flowchart: Terminator 39"/>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55376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549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Để giải bài toán bằng cách lập hệ phương trình, ta tiến hành theo ba bước sau: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15" name="Rectangle 13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9" name="Group 8"/>
          <p:cNvGrpSpPr>
            <a:grpSpLocks/>
          </p:cNvGrpSpPr>
          <p:nvPr/>
        </p:nvGrpSpPr>
        <p:grpSpPr bwMode="auto">
          <a:xfrm>
            <a:off x="0" y="80622"/>
            <a:ext cx="392124" cy="115358"/>
            <a:chOff x="0" y="923"/>
            <a:chExt cx="5754" cy="1976"/>
          </a:xfrm>
        </p:grpSpPr>
        <p:grpSp>
          <p:nvGrpSpPr>
            <p:cNvPr id="120" name="Group 9"/>
            <p:cNvGrpSpPr>
              <a:grpSpLocks/>
            </p:cNvGrpSpPr>
            <p:nvPr/>
          </p:nvGrpSpPr>
          <p:grpSpPr bwMode="auto">
            <a:xfrm>
              <a:off x="0" y="923"/>
              <a:ext cx="5754" cy="1976"/>
              <a:chOff x="0" y="923"/>
              <a:chExt cx="6444" cy="3028"/>
            </a:xfrm>
          </p:grpSpPr>
          <p:sp>
            <p:nvSpPr>
              <p:cNvPr id="123" name="Arrow: Pentagon 10"/>
              <p:cNvSpPr>
                <a:spLocks noChangeArrowheads="1"/>
              </p:cNvSpPr>
              <p:nvPr/>
            </p:nvSpPr>
            <p:spPr bwMode="auto">
              <a:xfrm>
                <a:off x="0" y="1038"/>
                <a:ext cx="4206" cy="2913"/>
              </a:xfrm>
              <a:prstGeom prst="homePlate">
                <a:avLst>
                  <a:gd name="adj" fmla="val 50001"/>
                </a:avLst>
              </a:prstGeom>
              <a:solidFill>
                <a:srgbClr val="BDD7E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4" name="Arrow: Chevron 15"/>
              <p:cNvSpPr>
                <a:spLocks noChangeArrowheads="1"/>
              </p:cNvSpPr>
              <p:nvPr/>
            </p:nvSpPr>
            <p:spPr bwMode="auto">
              <a:xfrm>
                <a:off x="3802" y="923"/>
                <a:ext cx="1695" cy="2916"/>
              </a:xfrm>
              <a:prstGeom prst="chevron">
                <a:avLst>
                  <a:gd name="adj" fmla="val 83505"/>
                </a:avLst>
              </a:prstGeom>
              <a:solidFill>
                <a:srgbClr val="FFE699"/>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5" name="Arrow: Chevron 19"/>
              <p:cNvSpPr>
                <a:spLocks noChangeArrowheads="1"/>
              </p:cNvSpPr>
              <p:nvPr/>
            </p:nvSpPr>
            <p:spPr bwMode="auto">
              <a:xfrm>
                <a:off x="4749" y="923"/>
                <a:ext cx="1695" cy="2916"/>
              </a:xfrm>
              <a:prstGeom prst="chevron">
                <a:avLst>
                  <a:gd name="adj" fmla="val 83505"/>
                </a:avLst>
              </a:prstGeom>
              <a:solidFill>
                <a:srgbClr val="0000CC"/>
              </a:solidFill>
              <a:ln w="127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21" name="Flowchart: Terminator 20"/>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2" name="Oval 21"/>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Rounded Rectangle 14"/>
          <p:cNvSpPr>
            <a:spLocks/>
          </p:cNvSpPr>
          <p:nvPr/>
        </p:nvSpPr>
        <p:spPr>
          <a:xfrm>
            <a:off x="392125" y="2819401"/>
            <a:ext cx="16143275" cy="102870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1</a:t>
            </a:r>
            <a:r>
              <a:rPr lang="en-GB" sz="4800" b="1" dirty="0">
                <a:effectLst/>
                <a:latin typeface="Tahoma" panose="020B0604030504040204" pitchFamily="34" charset="0"/>
                <a:ea typeface="Tahoma" panose="020B0604030504040204" pitchFamily="34" charset="0"/>
                <a:cs typeface="Tahoma" panose="020B0604030504040204" pitchFamily="34" charset="0"/>
              </a:rPr>
              <a:t>. Lập hệ phương trình: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Chọn ẩn và đặt điều kiện cho ẩn.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-Biểu diễn các đại lượng chưa biết theo các ẩn và các đại lượng đã biết.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Lập các phương trình biểu thị mối quan hệ giữa các đại lượng.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2.</a:t>
            </a:r>
            <a:r>
              <a:rPr lang="en-GB" sz="4800" b="1" dirty="0">
                <a:effectLst/>
                <a:latin typeface="Tahoma" panose="020B0604030504040204" pitchFamily="34" charset="0"/>
                <a:ea typeface="Tahoma" panose="020B0604030504040204" pitchFamily="34" charset="0"/>
                <a:cs typeface="Tahoma" panose="020B0604030504040204" pitchFamily="34" charset="0"/>
              </a:rPr>
              <a:t> Giải hệ phương trình nói trên.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3</a:t>
            </a:r>
            <a:r>
              <a:rPr lang="en-GB" sz="4800" b="1" dirty="0">
                <a:effectLst/>
                <a:latin typeface="Tahoma" panose="020B0604030504040204" pitchFamily="34" charset="0"/>
                <a:ea typeface="Tahoma" panose="020B0604030504040204" pitchFamily="34" charset="0"/>
                <a:cs typeface="Tahoma" panose="020B0604030504040204" pitchFamily="34" charset="0"/>
              </a:rPr>
              <a:t>. Kiểm tra xem trong các nghiệm của hệ phương trình, nghiệm nào thích hợp với bài toán và kết luận.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Rounded Rectangular Callout 15"/>
          <p:cNvSpPr>
            <a:spLocks/>
          </p:cNvSpPr>
          <p:nvPr/>
        </p:nvSpPr>
        <p:spPr>
          <a:xfrm>
            <a:off x="16878300" y="3581400"/>
            <a:ext cx="6781800" cy="5250540"/>
          </a:xfrm>
          <a:prstGeom prst="wedgeRoundRectCallout">
            <a:avLst>
              <a:gd name="adj1" fmla="val -5144"/>
              <a:gd name="adj2" fmla="val 62500"/>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Việc giải nhiều bài toán trong thực tiễn dẫn đến phải đặt ẩn và giải hệ phương trình. Cách làm như vậy được gọi là giải bài toán bằng cách lập hệ phương trình.</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17888565" y="9143999"/>
            <a:ext cx="5581035" cy="3983147"/>
          </a:xfrm>
          <a:prstGeom prst="rect">
            <a:avLst/>
          </a:prstGeom>
        </p:spPr>
      </p:pic>
    </p:spTree>
    <p:extLst>
      <p:ext uri="{BB962C8B-B14F-4D97-AF65-F5344CB8AC3E}">
        <p14:creationId xmlns:p14="http://schemas.microsoft.com/office/powerpoint/2010/main" val="351206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up)">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143000" y="1879600"/>
            <a:ext cx="16078200" cy="7112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180340" algn="just">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1. </a:t>
            </a:r>
            <a:r>
              <a:rPr lang="en-US" sz="4800" b="1" dirty="0">
                <a:latin typeface="Tahoma" panose="020B0604030504040204" pitchFamily="34" charset="0"/>
                <a:ea typeface="Tahoma" panose="020B0604030504040204" pitchFamily="34" charset="0"/>
                <a:cs typeface="Tahoma" panose="020B0604030504040204" pitchFamily="34" charset="0"/>
              </a:rPr>
              <a:t>Một khu rừng ngập mặn có diện tích là 1ha. Bằng kĩ thuật viễn thám, người ta ước lượng sinh khối trên mặt đất của rừng này là 87,2 tấn/ha. Người ta đếm được trong các ô tiêu chuẩn 100 m</a:t>
            </a:r>
            <a:r>
              <a:rPr lang="en-US" sz="4800" b="1" baseline="30000" dirty="0">
                <a:latin typeface="Tahoma" panose="020B0604030504040204" pitchFamily="34" charset="0"/>
                <a:ea typeface="Tahoma" panose="020B0604030504040204" pitchFamily="34" charset="0"/>
                <a:cs typeface="Tahoma" panose="020B0604030504040204" pitchFamily="34" charset="0"/>
              </a:rPr>
              <a:t>2 </a:t>
            </a:r>
            <a:r>
              <a:rPr lang="en-US" sz="4800" b="1" dirty="0">
                <a:latin typeface="Tahoma" panose="020B0604030504040204" pitchFamily="34" charset="0"/>
                <a:ea typeface="Tahoma" panose="020B0604030504040204" pitchFamily="34" charset="0"/>
                <a:cs typeface="Tahoma" panose="020B0604030504040204" pitchFamily="34" charset="0"/>
              </a:rPr>
              <a:t>có tổng số 161 cây, trong đó số cây bần bằng 15% tổng số cây mắm và cây đước. Khối lượng trung bình của một cây bần là 10kg, cây đước là 5kg và cây mắm là 1kg. Hãy tính sinh khối của từng loài trên 1 ha rừng.</a:t>
            </a:r>
          </a:p>
        </p:txBody>
      </p:sp>
      <p:pic>
        <p:nvPicPr>
          <p:cNvPr id="2" name="Picture 1"/>
          <p:cNvPicPr>
            <a:picLocks noChangeAspect="1"/>
          </p:cNvPicPr>
          <p:nvPr/>
        </p:nvPicPr>
        <p:blipFill>
          <a:blip r:embed="rId3"/>
          <a:stretch>
            <a:fillRect/>
          </a:stretch>
        </p:blipFill>
        <p:spPr>
          <a:xfrm>
            <a:off x="1143000" y="9144000"/>
            <a:ext cx="8073768" cy="4114800"/>
          </a:xfrm>
          <a:prstGeom prst="rect">
            <a:avLst/>
          </a:prstGeom>
        </p:spPr>
      </p:pic>
      <p:sp>
        <p:nvSpPr>
          <p:cNvPr id="6" name="Rounded Rectangular Callout 5"/>
          <p:cNvSpPr>
            <a:spLocks/>
          </p:cNvSpPr>
          <p:nvPr/>
        </p:nvSpPr>
        <p:spPr>
          <a:xfrm>
            <a:off x="17221200" y="1600200"/>
            <a:ext cx="6019800" cy="8001000"/>
          </a:xfrm>
          <a:prstGeom prst="wedgeRoundRectCallout">
            <a:avLst>
              <a:gd name="adj1" fmla="val -8453"/>
              <a:gd name="adj2" fmla="val 58347"/>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Sinh khối (còn gọi là sinh khối loài) là tổng trọng lượng của sinh vật sống trong sinh quyển hoặc số lượng sinh vật sống trong một đơn vị diện tích.</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Theo SGK sinh học 12. Nhà xuất bản Giáo dục Việt Nam , 2017</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000" dirty="0">
                <a:effectLst/>
                <a:latin typeface="Tahoma" panose="020B0604030504040204" pitchFamily="34" charset="0"/>
                <a:ea typeface="Tahoma" panose="020B0604030504040204" pitchFamily="34" charset="0"/>
                <a:cs typeface="Tahoma" panose="020B0604030504040204" pitchFamily="34" charset="0"/>
              </a:rPr>
              <a:t> </a:t>
            </a:r>
          </a:p>
        </p:txBody>
      </p:sp>
      <p:pic>
        <p:nvPicPr>
          <p:cNvPr id="3" name="Picture 2"/>
          <p:cNvPicPr>
            <a:picLocks noChangeAspect="1"/>
          </p:cNvPicPr>
          <p:nvPr/>
        </p:nvPicPr>
        <p:blipFill>
          <a:blip r:embed="rId4"/>
          <a:stretch>
            <a:fillRect/>
          </a:stretch>
        </p:blipFill>
        <p:spPr>
          <a:xfrm>
            <a:off x="19354800" y="9777483"/>
            <a:ext cx="3352800" cy="3252717"/>
          </a:xfrm>
          <a:prstGeom prst="rect">
            <a:avLst/>
          </a:prstGeom>
        </p:spPr>
      </p:pic>
    </p:spTree>
    <p:extLst>
      <p:ext uri="{BB962C8B-B14F-4D97-AF65-F5344CB8AC3E}">
        <p14:creationId xmlns:p14="http://schemas.microsoft.com/office/powerpoint/2010/main" val="4176692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807464"/>
                <a:ext cx="23850600" cy="11603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 </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Đổi: 87,2 tấn = 87 200 kg; 1ha = 10 000m</a:t>
                </a:r>
                <a:r>
                  <a:rPr lang="en-US" b="1" baseline="30000" dirty="0">
                    <a:latin typeface="Tahoma" panose="020B0604030504040204" pitchFamily="34" charset="0"/>
                    <a:ea typeface="Tahoma" panose="020B0604030504040204" pitchFamily="34" charset="0"/>
                    <a:cs typeface="Tahoma" panose="020B0604030504040204" pitchFamily="34" charset="0"/>
                  </a:rPr>
                  <a:t>2</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oMath>
                </a14:m>
                <a:r>
                  <a:rPr lang="en-US" b="1" dirty="0">
                    <a:latin typeface="Tahoma" panose="020B0604030504040204" pitchFamily="34" charset="0"/>
                    <a:ea typeface="Tahoma" panose="020B0604030504040204" pitchFamily="34" charset="0"/>
                    <a:cs typeface="Tahoma" panose="020B0604030504040204" pitchFamily="34" charset="0"/>
                  </a:rPr>
                  <a:t> theo thứ tự là số cây bần, cây đước và cây mắm trong 1 ha rừng ngập mặn nói trên.</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100 m</a:t>
                </a:r>
                <a:r>
                  <a:rPr lang="en-US" b="1" baseline="30000" dirty="0">
                    <a:latin typeface="Tahoma" panose="020B0604030504040204" pitchFamily="34" charset="0"/>
                    <a:ea typeface="Tahoma" panose="020B0604030504040204" pitchFamily="34" charset="0"/>
                    <a:cs typeface="Tahoma" panose="020B0604030504040204" pitchFamily="34" charset="0"/>
                  </a:rPr>
                  <a:t>2 </a:t>
                </a:r>
                <a:r>
                  <a:rPr lang="en-US" b="1" dirty="0">
                    <a:latin typeface="Tahoma" panose="020B0604030504040204" pitchFamily="34" charset="0"/>
                    <a:ea typeface="Tahoma" panose="020B0604030504040204" pitchFamily="34" charset="0"/>
                    <a:cs typeface="Tahoma" panose="020B0604030504040204" pitchFamily="34" charset="0"/>
                  </a:rPr>
                  <a:t>có tổng số 161 cây nên 10 000 </a:t>
                </a:r>
                <a14:m>
                  <m:oMath xmlns:m="http://schemas.openxmlformats.org/officeDocument/2006/math">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𝒎</m:t>
                        </m:r>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b="1" dirty="0">
                    <a:latin typeface="Tahoma" panose="020B0604030504040204" pitchFamily="34" charset="0"/>
                    <a:ea typeface="Tahoma" panose="020B0604030504040204" pitchFamily="34" charset="0"/>
                    <a:cs typeface="Tahoma" panose="020B0604030504040204" pitchFamily="34" charset="0"/>
                  </a:rPr>
                  <a:t> có số cây là:</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𝟏𝟔𝟏</m:t>
                    </m:r>
                    <m:r>
                      <a:rPr lang="en-US" b="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𝟏𝟎𝟎𝟎𝟎</m:t>
                        </m:r>
                      </m:num>
                      <m:den>
                        <m:r>
                          <a:rPr lang="en-US" b="1" i="1">
                            <a:latin typeface="Cambria Math" panose="02040503050406030204" pitchFamily="18" charset="0"/>
                            <a:ea typeface="Calibri" panose="020F0502020204030204" pitchFamily="34" charset="0"/>
                            <a:cs typeface="Times New Roman" panose="02020603050405020304" pitchFamily="18" charset="0"/>
                          </a:rPr>
                          <m:t>𝟏𝟎𝟎</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Số cây bần bằng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𝟏𝟓</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1" dirty="0">
                    <a:latin typeface="Tahoma" panose="020B0604030504040204" pitchFamily="34" charset="0"/>
                    <a:ea typeface="Tahoma" panose="020B0604030504040204" pitchFamily="34" charset="0"/>
                    <a:cs typeface="Tahoma" panose="020B0604030504040204" pitchFamily="34" charset="0"/>
                  </a:rPr>
                  <a:t>tổng số cây mắm và cây đước nên ta có:</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𝟏𝟓</m:t>
                        </m:r>
                      </m:num>
                      <m:den>
                        <m:r>
                          <a:rPr lang="en-US" b="1" i="1">
                            <a:latin typeface="Cambria Math" panose="02040503050406030204" pitchFamily="18" charset="0"/>
                            <a:ea typeface="Calibri" panose="020F0502020204030204" pitchFamily="34" charset="0"/>
                            <a:cs typeface="Times New Roman" panose="02020603050405020304" pitchFamily="18" charset="0"/>
                          </a:rPr>
                          <m:t>𝟏𝟎𝟎</m:t>
                        </m:r>
                      </m:den>
                    </m:f>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e>
                    </m:d>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𝟐𝟎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Khối lượng trung bình cây bần là 10kg, cây đước là 5kg và cây mắm là 1kg nên ta có</a:t>
                </a:r>
              </a:p>
              <a:p>
                <a:pPr marL="0" indent="0" algn="just">
                  <a:lnSpc>
                    <a:spcPct val="100000"/>
                  </a:lnSpc>
                  <a:spcAft>
                    <a:spcPts val="800"/>
                  </a:spcAft>
                  <a:buNone/>
                </a:pP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𝟖𝟕𝟐𝟎𝟎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1807464"/>
                <a:ext cx="23850600" cy="11603736"/>
              </a:xfrm>
              <a:prstGeom prst="rect">
                <a:avLst/>
              </a:prstGeom>
              <a:blipFill>
                <a:blip r:embed="rId3"/>
                <a:stretch>
                  <a:fillRect l="-1124" t="-1102" r="-1098" b="-299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0542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1905000"/>
                <a:ext cx="23393400" cy="7696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Vậy theo bài ta có hệ phương trình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𝟖𝟕𝟐𝟎𝟎</m:t>
                              </m:r>
                            </m:e>
                          </m:mr>
                        </m:m>
                      </m:e>
                    </m:d>
                  </m:oMath>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Dùng máy tính cầm tay ta giải được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𝟐𝟏𝟎𝟎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𝟏𝟑𝟎𝟓𝟎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Vậy sinh khối bần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𝟐𝟏𝟎𝟎𝟎</m:t>
                    </m:r>
                    <m:r>
                      <a:rPr lang="en-US" b="1" i="1">
                        <a:latin typeface="Cambria Math" panose="02040503050406030204" pitchFamily="18" charset="0"/>
                        <a:ea typeface="Calibri" panose="020F0502020204030204" pitchFamily="34" charset="0"/>
                        <a:cs typeface="Times New Roman" panose="02020603050405020304" pitchFamily="18" charset="0"/>
                      </a:rPr>
                      <m:t>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𝐤𝐠</m:t>
                        </m:r>
                      </m:num>
                      <m:den>
                        <m:r>
                          <a:rPr lang="en-US" b="1" i="1">
                            <a:latin typeface="Cambria Math" panose="02040503050406030204" pitchFamily="18" charset="0"/>
                            <a:ea typeface="Calibri" panose="020F0502020204030204" pitchFamily="34" charset="0"/>
                            <a:cs typeface="Times New Roman" panose="02020603050405020304" pitchFamily="18" charset="0"/>
                          </a:rPr>
                          <m:t>𝒉𝒂</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m:t>
                    </m:r>
                    <m:r>
                      <a:rPr lang="en-US" b="1"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1" dirty="0">
                    <a:latin typeface="Tahoma" panose="020B0604030504040204" pitchFamily="34" charset="0"/>
                    <a:ea typeface="Tahoma" panose="020B0604030504040204" pitchFamily="34" charset="0"/>
                    <a:cs typeface="Tahoma" panose="020B0604030504040204" pitchFamily="34" charset="0"/>
                  </a:rPr>
                  <a:t>tấn/ha;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sinh khối đước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𝟔𝟓𝟐𝟓𝟎</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𝐤𝐠</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𝒉𝒂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𝟔𝟓</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latin typeface="Tahoma" panose="020B0604030504040204" pitchFamily="34" charset="0"/>
                    <a:ea typeface="Tahoma" panose="020B0604030504040204" pitchFamily="34" charset="0"/>
                    <a:cs typeface="Tahoma" panose="020B0604030504040204" pitchFamily="34" charset="0"/>
                  </a:rPr>
                  <a:t> tấn/ha;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và sinh khối mắm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𝟗𝟓𝟎</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𝐤𝐠</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𝒉𝒂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m:t>
                    </m:r>
                  </m:oMath>
                </a14:m>
                <a:r>
                  <a:rPr lang="en-US" b="1" dirty="0">
                    <a:latin typeface="Tahoma" panose="020B0604030504040204" pitchFamily="34" charset="0"/>
                    <a:ea typeface="Tahoma" panose="020B0604030504040204" pitchFamily="34" charset="0"/>
                    <a:cs typeface="Tahoma" panose="020B0604030504040204" pitchFamily="34" charset="0"/>
                  </a:rPr>
                  <a:t> tấn/ha.		</a:t>
                </a:r>
                <a:r>
                  <a:rPr lang="en-US" b="1" dirty="0">
                    <a:solidFill>
                      <a:srgbClr val="4472C4"/>
                    </a:solidFill>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1905000"/>
                <a:ext cx="23393400" cy="7696200"/>
              </a:xfrm>
              <a:prstGeom prst="rect">
                <a:avLst/>
              </a:prstGeom>
              <a:blipFill>
                <a:blip r:embed="rId3"/>
                <a:stretch>
                  <a:fillRect l="-1172" b="-71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856261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3454</TotalTime>
  <Words>1782</Words>
  <PresentationFormat>Custom</PresentationFormat>
  <Paragraphs>124</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2022-04-03T03:00:00Z</dcterms:modified>
</cp:coreProperties>
</file>