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7" r:id="rId3"/>
    <p:sldId id="382" r:id="rId4"/>
    <p:sldId id="356" r:id="rId5"/>
    <p:sldId id="372" r:id="rId6"/>
    <p:sldId id="345" r:id="rId7"/>
    <p:sldId id="373" r:id="rId8"/>
    <p:sldId id="383" r:id="rId9"/>
    <p:sldId id="384" r:id="rId10"/>
    <p:sldId id="374" r:id="rId11"/>
    <p:sldId id="361" r:id="rId12"/>
    <p:sldId id="375" r:id="rId13"/>
    <p:sldId id="385" r:id="rId14"/>
    <p:sldId id="377" r:id="rId15"/>
    <p:sldId id="379" r:id="rId16"/>
    <p:sldId id="380" r:id="rId17"/>
    <p:sldId id="378" r:id="rId18"/>
    <p:sldId id="381" r:id="rId19"/>
    <p:sldId id="371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59" d="100"/>
          <a:sy n="59" d="100"/>
        </p:scale>
        <p:origin x="180" y="4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5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2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5" Type="http://schemas.openxmlformats.org/officeDocument/2006/relationships/image" Target="../media/image61.png"/><Relationship Id="rId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1.png"/><Relationship Id="rId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0.png"/><Relationship Id="rId4" Type="http://schemas.openxmlformats.org/officeDocument/2006/relationships/image" Target="../media/image4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7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7.emf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7.emf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GIẢI TOÁN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CƠ BẢN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763015" y="7091767"/>
            <a:ext cx="17386919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 TẬP TỔNG VÀ HIỆU CỦA HAI VECTƠ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5051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367C445-332D-45C2-9A59-0B114ACDC2D0}"/>
              </a:ext>
            </a:extLst>
          </p:cNvPr>
          <p:cNvGrpSpPr/>
          <p:nvPr/>
        </p:nvGrpSpPr>
        <p:grpSpPr>
          <a:xfrm>
            <a:off x="4169804" y="12083744"/>
            <a:ext cx="9472086" cy="968318"/>
            <a:chOff x="739068" y="1515168"/>
            <a:chExt cx="9473319" cy="968444"/>
          </a:xfrm>
        </p:grpSpPr>
        <p:sp>
          <p:nvSpPr>
            <p:cNvPr id="47" name="Freeform 71">
              <a:extLst>
                <a:ext uri="{FF2B5EF4-FFF2-40B4-BE49-F238E27FC236}">
                  <a16:creationId xmlns="" xmlns:a16="http://schemas.microsoft.com/office/drawing/2014/main" id="{4B87DFF1-1B49-4C2D-BBBB-581B273687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4CD5C2E8-A7F5-4801-A20B-16A7A0B4B999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1" name="Freeform 71">
                <a:extLst>
                  <a:ext uri="{FF2B5EF4-FFF2-40B4-BE49-F238E27FC236}">
                    <a16:creationId xmlns="" xmlns:a16="http://schemas.microsoft.com/office/drawing/2014/main" id="{E75F1234-04C6-428D-B134-D7FB96398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="" xmlns:a16="http://schemas.microsoft.com/office/drawing/2014/main" id="{8EEA216B-1BE1-4E7D-9E31-40C859E45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3">
                <a:extLst>
                  <a:ext uri="{FF2B5EF4-FFF2-40B4-BE49-F238E27FC236}">
                    <a16:creationId xmlns="" xmlns:a16="http://schemas.microsoft.com/office/drawing/2014/main" id="{7A63DEDA-9E2E-48A8-B4C9-9117EEE8E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4">
                <a:extLst>
                  <a:ext uri="{FF2B5EF4-FFF2-40B4-BE49-F238E27FC236}">
                    <a16:creationId xmlns="" xmlns:a16="http://schemas.microsoft.com/office/drawing/2014/main" id="{2A1A895F-F062-4E93-A1A3-ECED179C1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5">
                <a:extLst>
                  <a:ext uri="{FF2B5EF4-FFF2-40B4-BE49-F238E27FC236}">
                    <a16:creationId xmlns="" xmlns:a16="http://schemas.microsoft.com/office/drawing/2014/main" id="{005740C7-969D-4AF5-BCED-725F95905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6">
                <a:extLst>
                  <a:ext uri="{FF2B5EF4-FFF2-40B4-BE49-F238E27FC236}">
                    <a16:creationId xmlns="" xmlns:a16="http://schemas.microsoft.com/office/drawing/2014/main" id="{BA2CDAE7-65F8-474A-9F1B-935207472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7">
                <a:extLst>
                  <a:ext uri="{FF2B5EF4-FFF2-40B4-BE49-F238E27FC236}">
                    <a16:creationId xmlns="" xmlns:a16="http://schemas.microsoft.com/office/drawing/2014/main" id="{2802ADF3-70E2-4A52-B112-56F2C4C59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8">
                <a:extLst>
                  <a:ext uri="{FF2B5EF4-FFF2-40B4-BE49-F238E27FC236}">
                    <a16:creationId xmlns="" xmlns:a16="http://schemas.microsoft.com/office/drawing/2014/main" id="{3A3EF38B-30D0-46AA-A4E1-08876FCD1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9">
                <a:extLst>
                  <a:ext uri="{FF2B5EF4-FFF2-40B4-BE49-F238E27FC236}">
                    <a16:creationId xmlns="" xmlns:a16="http://schemas.microsoft.com/office/drawing/2014/main" id="{CC0FC932-BB75-4CA9-A657-A60474F9D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0">
                <a:extLst>
                  <a:ext uri="{FF2B5EF4-FFF2-40B4-BE49-F238E27FC236}">
                    <a16:creationId xmlns="" xmlns:a16="http://schemas.microsoft.com/office/drawing/2014/main" id="{EE5CA116-E4FC-4DD9-9B80-03D558E05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1">
                <a:extLst>
                  <a:ext uri="{FF2B5EF4-FFF2-40B4-BE49-F238E27FC236}">
                    <a16:creationId xmlns="" xmlns:a16="http://schemas.microsoft.com/office/drawing/2014/main" id="{EC009CDA-E250-4331-9677-399FEE3C8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2">
                <a:extLst>
                  <a:ext uri="{FF2B5EF4-FFF2-40B4-BE49-F238E27FC236}">
                    <a16:creationId xmlns="" xmlns:a16="http://schemas.microsoft.com/office/drawing/2014/main" id="{6F3142BD-19C6-4394-8F4A-3818704D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987630BF-EAF2-4BEF-BEFF-D8DBCE868D2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98409" y="2849839"/>
            <a:ext cx="15002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2. DẠNG 2: CHỨNG MINH ĐẲNG THỨC VÉC TƠ</a:t>
            </a:r>
            <a:endParaRPr lang="vi-VN" sz="4400" b="1">
              <a:solidFill>
                <a:srgbClr val="0000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A41DF2-FEFF-4106-95C3-7CE216C5E149}"/>
              </a:ext>
            </a:extLst>
          </p:cNvPr>
          <p:cNvGrpSpPr/>
          <p:nvPr/>
        </p:nvGrpSpPr>
        <p:grpSpPr>
          <a:xfrm>
            <a:off x="584214" y="3812519"/>
            <a:ext cx="23391943" cy="9522481"/>
            <a:chOff x="584214" y="3812519"/>
            <a:chExt cx="23391943" cy="9522481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744361" y="3918777"/>
              <a:ext cx="23231796" cy="94162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584214" y="3812519"/>
              <a:ext cx="4479165" cy="1186238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3F72867-AB4F-4C06-A11C-9EB92C7AA3C6}"/>
                  </a:ext>
                </a:extLst>
              </p:cNvPr>
              <p:cNvSpPr txBox="1"/>
              <p:nvPr/>
            </p:nvSpPr>
            <p:spPr>
              <a:xfrm>
                <a:off x="1203493" y="4752552"/>
                <a:ext cx="22346700" cy="8189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Để chứng minh một đẳng thức vectơ ta thường: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 2" panose="05020102010507070707" pitchFamily="18" charset="2"/>
                  </a:rPr>
                  <a:t>     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 đổi từ vế này thành vế kia.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 2" panose="05020102010507070707" pitchFamily="18" charset="2"/>
                  </a:rPr>
                  <a:t>     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 đổi tương đương đồng thời hai vế để đưa về một đẳng thức véc tơ luôn đúng.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 2" panose="05020102010507070707" pitchFamily="18" charset="2"/>
                  </a:rPr>
                  <a:t>     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 thể lập hiệu hoặc so sánh với nhóm vectơ thứ ba.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Vectơ là vectơ - không khi chỉ có hai mút trùng nhau hoặc là tổng của hai vectơ đối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Phối hợp các quy tắc tổng, hiệu vectơ cùng các tính chất, các kỹ thuật tách và gộp,…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𝑀𝑋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𝑀𝑋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𝑌𝑁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F72867-AB4F-4C06-A11C-9EB92C7AA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93" y="4752552"/>
                <a:ext cx="22346700" cy="8189037"/>
              </a:xfrm>
              <a:prstGeom prst="rect">
                <a:avLst/>
              </a:prstGeom>
              <a:blipFill>
                <a:blip r:embed="rId3"/>
                <a:stretch>
                  <a:fillRect l="-1091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6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42919" y="68580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1A9C87-8839-442E-82C5-1D55B06A2CDF}"/>
              </a:ext>
            </a:extLst>
          </p:cNvPr>
          <p:cNvGrpSpPr/>
          <p:nvPr/>
        </p:nvGrpSpPr>
        <p:grpSpPr>
          <a:xfrm>
            <a:off x="381000" y="2362200"/>
            <a:ext cx="23391942" cy="4342615"/>
            <a:chOff x="381000" y="2362200"/>
            <a:chExt cx="23391942" cy="434261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41146" y="2467269"/>
              <a:ext cx="23231796" cy="42375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81000" y="2362200"/>
              <a:ext cx="3269396" cy="1088147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65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02489" y="3498028"/>
                <a:ext cx="17877309" cy="227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Chứng minh rằng đối với tứ giác </a:t>
                </a:r>
                <a:r>
                  <a:rPr lang="en-US" sz="4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bất kỳ ta luôn có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3498028"/>
                <a:ext cx="17877309" cy="2277098"/>
              </a:xfrm>
              <a:prstGeom prst="rect">
                <a:avLst/>
              </a:prstGeom>
              <a:blipFill>
                <a:blip r:embed="rId3"/>
                <a:stretch>
                  <a:fillRect l="-1569" b="-1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60671" y="7868892"/>
                <a:ext cx="20947170" cy="2207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a) Từ vế trái của đẳng thức đã cho ta có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71" y="7868892"/>
                <a:ext cx="20947170" cy="2207849"/>
              </a:xfrm>
              <a:prstGeom prst="rect">
                <a:avLst/>
              </a:prstGeom>
              <a:blipFill>
                <a:blip r:embed="rId4"/>
                <a:stretch>
                  <a:fillRect l="-1164" b="-10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2B208D67-DA95-4A0C-90B0-22ED0626FC5A}"/>
                  </a:ext>
                </a:extLst>
              </p:cNvPr>
              <p:cNvSpPr/>
              <p:nvPr/>
            </p:nvSpPr>
            <p:spPr>
              <a:xfrm>
                <a:off x="1914414" y="10308696"/>
                <a:ext cx="20947170" cy="2095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b) Biến đổi hai vế của đẳng thức đã cho ta có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(luôn đúng).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208D67-DA95-4A0C-90B0-22ED0626F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14" y="10308696"/>
                <a:ext cx="20947170" cy="2095189"/>
              </a:xfrm>
              <a:prstGeom prst="rect">
                <a:avLst/>
              </a:prstGeom>
              <a:blipFill>
                <a:blip r:embed="rId5"/>
                <a:stretch>
                  <a:fillRect l="-1164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52887" y="6223696"/>
            <a:ext cx="22967208" cy="723693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1" name="Group 150"/>
          <p:cNvGrpSpPr/>
          <p:nvPr/>
        </p:nvGrpSpPr>
        <p:grpSpPr>
          <a:xfrm>
            <a:off x="533400" y="5936259"/>
            <a:ext cx="3493286" cy="830997"/>
            <a:chOff x="1205494" y="6941416"/>
            <a:chExt cx="3493741" cy="831105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C01CE7-5730-4BAD-8035-8FF1CDF4AD58}"/>
              </a:ext>
            </a:extLst>
          </p:cNvPr>
          <p:cNvGrpSpPr/>
          <p:nvPr/>
        </p:nvGrpSpPr>
        <p:grpSpPr>
          <a:xfrm>
            <a:off x="381000" y="2362200"/>
            <a:ext cx="23391942" cy="3342898"/>
            <a:chOff x="381000" y="2362200"/>
            <a:chExt cx="23391942" cy="334289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41146" y="2466623"/>
              <a:ext cx="23231796" cy="32384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89C5692-9DB8-4BB3-BE88-DAE8E041F135}"/>
                </a:ext>
              </a:extLst>
            </p:cNvPr>
            <p:cNvGrpSpPr/>
            <p:nvPr/>
          </p:nvGrpSpPr>
          <p:grpSpPr>
            <a:xfrm>
              <a:off x="381000" y="2362200"/>
              <a:ext cx="3269396" cy="1081453"/>
              <a:chOff x="381000" y="2362200"/>
              <a:chExt cx="3269396" cy="108145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364448" y="3255215"/>
                <a:ext cx="208701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381000" y="2362200"/>
                <a:ext cx="3269396" cy="87859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496899" y="2535993"/>
                <a:ext cx="453506" cy="494565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000278" y="2475985"/>
                <a:ext cx="111098" cy="650798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098672" y="2426995"/>
                <a:ext cx="2471983" cy="703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33317" y="3315139"/>
                <a:ext cx="21783883" cy="209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một điểm bất kì trong mặt phẳng. Chứng minh rằng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𝑀𝐷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17" y="3315139"/>
                <a:ext cx="21783883" cy="2095061"/>
              </a:xfrm>
              <a:prstGeom prst="rect">
                <a:avLst/>
              </a:prstGeom>
              <a:blipFill>
                <a:blip r:embed="rId3"/>
                <a:stretch>
                  <a:fillRect l="-1147" r="-112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03116" y="7990024"/>
                <a:ext cx="9778207" cy="3353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có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16" y="7990024"/>
                <a:ext cx="9778207" cy="3353482"/>
              </a:xfrm>
              <a:prstGeom prst="rect">
                <a:avLst/>
              </a:prstGeom>
              <a:blipFill>
                <a:blip r:embed="rId4"/>
                <a:stretch>
                  <a:fillRect l="-2431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2B208D67-DA95-4A0C-90B0-22ED0626FC5A}"/>
                  </a:ext>
                </a:extLst>
              </p:cNvPr>
              <p:cNvSpPr/>
              <p:nvPr/>
            </p:nvSpPr>
            <p:spPr>
              <a:xfrm>
                <a:off x="4389538" y="11646368"/>
                <a:ext cx="4750271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208D67-DA95-4A0C-90B0-22ED0626F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11646368"/>
                <a:ext cx="4750271" cy="856068"/>
              </a:xfrm>
              <a:prstGeom prst="rect">
                <a:avLst/>
              </a:prstGeom>
              <a:blipFill>
                <a:blip r:embed="rId5"/>
                <a:stretch>
                  <a:fillRect t="-4255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1805BB-220F-4D3A-BB1E-7FDA7DEE7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433" y="6272691"/>
            <a:ext cx="5036580" cy="28486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D5E4934-28EF-41B8-A061-068515DE1457}"/>
              </a:ext>
            </a:extLst>
          </p:cNvPr>
          <p:cNvCxnSpPr>
            <a:cxnSpLocks/>
          </p:cNvCxnSpPr>
          <p:nvPr/>
        </p:nvCxnSpPr>
        <p:spPr>
          <a:xfrm>
            <a:off x="10245204" y="6223695"/>
            <a:ext cx="0" cy="72369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BD7096EA-ADDA-437E-AF4B-332CE1D06881}"/>
                  </a:ext>
                </a:extLst>
              </p:cNvPr>
              <p:cNvSpPr/>
              <p:nvPr/>
            </p:nvSpPr>
            <p:spPr>
              <a:xfrm>
                <a:off x="10481323" y="7391400"/>
                <a:ext cx="13309293" cy="5531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Biến đổi vế trái của đẳng thức đã cho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hai véc tơ đối nhau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D7096EA-ADDA-437E-AF4B-332CE1D0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323" y="7391400"/>
                <a:ext cx="13309293" cy="5531964"/>
              </a:xfrm>
              <a:prstGeom prst="rect">
                <a:avLst/>
              </a:prstGeom>
              <a:blipFill>
                <a:blip r:embed="rId7"/>
                <a:stretch>
                  <a:fillRect l="-1832" b="-4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8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19" grpId="0"/>
      <p:bldP spid="5" grpId="0"/>
      <p:bldP spid="58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887" y="6223695"/>
            <a:ext cx="22967208" cy="723693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3" name="Group 2"/>
          <p:cNvGrpSpPr/>
          <p:nvPr/>
        </p:nvGrpSpPr>
        <p:grpSpPr>
          <a:xfrm>
            <a:off x="533400" y="5936259"/>
            <a:ext cx="3493286" cy="830997"/>
            <a:chOff x="1205494" y="6941416"/>
            <a:chExt cx="3493741" cy="831105"/>
          </a:xfrm>
        </p:grpSpPr>
        <p:sp>
          <p:nvSpPr>
            <p:cNvPr id="4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5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3C01CE7-5730-4BAD-8035-8FF1CDF4AD58}"/>
              </a:ext>
            </a:extLst>
          </p:cNvPr>
          <p:cNvGrpSpPr/>
          <p:nvPr/>
        </p:nvGrpSpPr>
        <p:grpSpPr>
          <a:xfrm>
            <a:off x="381000" y="2362200"/>
            <a:ext cx="23391942" cy="3342898"/>
            <a:chOff x="381000" y="2362200"/>
            <a:chExt cx="23391942" cy="334289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41146" y="2466623"/>
              <a:ext cx="23231796" cy="32384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89C5692-9DB8-4BB3-BE88-DAE8E041F135}"/>
                </a:ext>
              </a:extLst>
            </p:cNvPr>
            <p:cNvGrpSpPr/>
            <p:nvPr/>
          </p:nvGrpSpPr>
          <p:grpSpPr>
            <a:xfrm>
              <a:off x="381000" y="2362200"/>
              <a:ext cx="3269396" cy="1081453"/>
              <a:chOff x="381000" y="2362200"/>
              <a:chExt cx="3269396" cy="1081453"/>
            </a:xfrm>
          </p:grpSpPr>
          <p:sp>
            <p:nvSpPr>
              <p:cNvPr id="11" name="Isosceles Triangle 44"/>
              <p:cNvSpPr/>
              <p:nvPr/>
            </p:nvSpPr>
            <p:spPr bwMode="auto">
              <a:xfrm rot="5400000" flipV="1">
                <a:off x="364448" y="3255215"/>
                <a:ext cx="208701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entagon 11"/>
              <p:cNvSpPr/>
              <p:nvPr/>
            </p:nvSpPr>
            <p:spPr bwMode="auto">
              <a:xfrm>
                <a:off x="381000" y="2362200"/>
                <a:ext cx="3269396" cy="87859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11"/>
              <p:cNvGrpSpPr/>
              <p:nvPr/>
            </p:nvGrpSpPr>
            <p:grpSpPr bwMode="auto">
              <a:xfrm>
                <a:off x="496899" y="2535993"/>
                <a:ext cx="453506" cy="494565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4" name="Chevron 13"/>
              <p:cNvSpPr/>
              <p:nvPr/>
            </p:nvSpPr>
            <p:spPr bwMode="auto">
              <a:xfrm>
                <a:off x="1000278" y="2475985"/>
                <a:ext cx="111098" cy="650798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3"/>
              <p:cNvSpPr txBox="1">
                <a:spLocks noChangeArrowheads="1"/>
              </p:cNvSpPr>
              <p:nvPr/>
            </p:nvSpPr>
            <p:spPr bwMode="auto">
              <a:xfrm>
                <a:off x="1098672" y="2426995"/>
                <a:ext cx="2471983" cy="703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533317" y="3315139"/>
                <a:ext cx="21783883" cy="209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tam giác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Bên ngoài của tam giác vẽ các hình bình hành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𝐼𝐽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𝐴𝑅𝑆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Chứng minh 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𝑅𝐽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𝐼𝑄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𝑃𝑆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17" y="3315139"/>
                <a:ext cx="21783883" cy="2095061"/>
              </a:xfrm>
              <a:prstGeom prst="rect">
                <a:avLst/>
              </a:prstGeom>
              <a:blipFill rotWithShape="0">
                <a:blip r:embed="rId2"/>
                <a:stretch>
                  <a:fillRect l="-1147" r="-1483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25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7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463873" y="9650994"/>
                <a:ext cx="12583754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hai véc tơ đối nhau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𝐶𝑆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873" y="9650994"/>
                <a:ext cx="12583754" cy="1237968"/>
              </a:xfrm>
              <a:prstGeom prst="rect">
                <a:avLst/>
              </a:prstGeom>
              <a:blipFill rotWithShape="0">
                <a:blip r:embed="rId3"/>
                <a:stretch>
                  <a:fillRect l="-198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D5E4934-28EF-41B8-A061-068515DE1457}"/>
              </a:ext>
            </a:extLst>
          </p:cNvPr>
          <p:cNvCxnSpPr>
            <a:cxnSpLocks/>
          </p:cNvCxnSpPr>
          <p:nvPr/>
        </p:nvCxnSpPr>
        <p:spPr>
          <a:xfrm>
            <a:off x="10245204" y="6223695"/>
            <a:ext cx="0" cy="72369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BD7096EA-ADDA-437E-AF4B-332CE1D06881}"/>
                  </a:ext>
                </a:extLst>
              </p:cNvPr>
              <p:cNvSpPr/>
              <p:nvPr/>
            </p:nvSpPr>
            <p:spPr>
              <a:xfrm>
                <a:off x="10416312" y="6270748"/>
                <a:ext cx="13309293" cy="348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</a:t>
                </a:r>
                <a:endParaRPr lang="fr-FR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𝑅𝐽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𝐼𝑄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𝑃𝑆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ea typeface="Cambria Math" panose="02040503050406030204" pitchFamily="18" charset="0"/>
                  </a:rPr>
                  <a:t>              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𝑅𝐴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𝐶𝑆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𝐵𝑄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𝑃𝐶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7096EA-ADDA-437E-AF4B-332CE1D0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12" y="6270748"/>
                <a:ext cx="13309293" cy="3480633"/>
              </a:xfrm>
              <a:prstGeom prst="rect">
                <a:avLst/>
              </a:prstGeom>
              <a:blipFill rotWithShape="0">
                <a:blip r:embed="rId4"/>
                <a:stretch>
                  <a:fillRect l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736487" y="6962156"/>
            <a:ext cx="9093313" cy="59612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552051" y="10744200"/>
                <a:ext cx="12583754" cy="107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Tương tự: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𝐵𝑄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51" y="10744200"/>
                <a:ext cx="12583754" cy="1079398"/>
              </a:xfrm>
              <a:prstGeom prst="rect">
                <a:avLst/>
              </a:prstGeom>
              <a:blipFill rotWithShape="0">
                <a:blip r:embed="rId6"/>
                <a:stretch>
                  <a:fillRect l="-1986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628525" y="11893659"/>
                <a:ext cx="12583754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𝐼𝑄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𝑃𝑆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525" y="11893659"/>
                <a:ext cx="12583754" cy="1237968"/>
              </a:xfrm>
              <a:prstGeom prst="rect">
                <a:avLst/>
              </a:prstGeom>
              <a:blipFill rotWithShape="0">
                <a:blip r:embed="rId7"/>
                <a:stretch>
                  <a:fillRect l="-198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6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40" grpId="0"/>
      <p:bldP spid="44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15002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3. DẠNG 3: TÍNH ĐỘ DÀI VÉC TƠ</a:t>
            </a:r>
            <a:endParaRPr lang="vi-VN" sz="4400" b="1">
              <a:solidFill>
                <a:srgbClr val="0000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79BE656-3C1E-4510-A4EA-ABB4590CB842}"/>
              </a:ext>
            </a:extLst>
          </p:cNvPr>
          <p:cNvGrpSpPr/>
          <p:nvPr/>
        </p:nvGrpSpPr>
        <p:grpSpPr>
          <a:xfrm>
            <a:off x="496028" y="4343400"/>
            <a:ext cx="23391943" cy="8280315"/>
            <a:chOff x="496028" y="4343400"/>
            <a:chExt cx="23391943" cy="8280315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175" y="4446525"/>
              <a:ext cx="23231796" cy="81771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6028" y="4343400"/>
              <a:ext cx="4479165" cy="1030147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3F72867-AB4F-4C06-A11C-9EB92C7AA3C6}"/>
                  </a:ext>
                </a:extLst>
              </p:cNvPr>
              <p:cNvSpPr txBox="1"/>
              <p:nvPr/>
            </p:nvSpPr>
            <p:spPr>
              <a:xfrm>
                <a:off x="1395445" y="5497916"/>
                <a:ext cx="20773697" cy="5175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  <a:sym typeface="Wingdings 2" panose="05020102010507070707" pitchFamily="18" charset="2"/>
                  </a:rPr>
                  <a:t>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độ dài đoạn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  <a:sym typeface="Wingdings 2" panose="05020102010507070707" pitchFamily="18" charset="2"/>
                  </a:rPr>
                  <a:t>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 ba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bất kì ta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(Dấu “=” xảy ra khi và chỉ khi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thẳng hàng theo thứ tự đó).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  <a:sym typeface="Wingdings 2" panose="05020102010507070707" pitchFamily="18" charset="2"/>
                  </a:rPr>
                  <a:t>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 ba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bất kì 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(Dấu “=” xảy ra khi và chỉ khi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thẳng hàng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cùng phía đối với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F72867-AB4F-4C06-A11C-9EB92C7AA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45" y="5497916"/>
                <a:ext cx="20773697" cy="5175006"/>
              </a:xfrm>
              <a:prstGeom prst="rect">
                <a:avLst/>
              </a:prstGeom>
              <a:blipFill>
                <a:blip r:embed="rId3"/>
                <a:stretch>
                  <a:fillRect l="-1203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5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C01CE7-5730-4BAD-8035-8FF1CDF4AD58}"/>
              </a:ext>
            </a:extLst>
          </p:cNvPr>
          <p:cNvGrpSpPr/>
          <p:nvPr/>
        </p:nvGrpSpPr>
        <p:grpSpPr>
          <a:xfrm>
            <a:off x="381000" y="2362200"/>
            <a:ext cx="23391942" cy="3342898"/>
            <a:chOff x="381000" y="2362200"/>
            <a:chExt cx="23391942" cy="334289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41146" y="2466623"/>
              <a:ext cx="23231796" cy="32384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89C5692-9DB8-4BB3-BE88-DAE8E041F135}"/>
                </a:ext>
              </a:extLst>
            </p:cNvPr>
            <p:cNvGrpSpPr/>
            <p:nvPr/>
          </p:nvGrpSpPr>
          <p:grpSpPr>
            <a:xfrm>
              <a:off x="381000" y="2362200"/>
              <a:ext cx="3269396" cy="1081453"/>
              <a:chOff x="381000" y="2362200"/>
              <a:chExt cx="3269396" cy="108145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364448" y="3255215"/>
                <a:ext cx="208701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381000" y="2362200"/>
                <a:ext cx="3269396" cy="87859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496899" y="2535993"/>
                <a:ext cx="453506" cy="494565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000278" y="2475985"/>
                <a:ext cx="111098" cy="650798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098672" y="2426995"/>
                <a:ext cx="247198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Bài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420031" y="3502794"/>
                <a:ext cx="15601756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3502794"/>
                <a:ext cx="15601756" cy="910314"/>
              </a:xfrm>
              <a:prstGeom prst="rect">
                <a:avLst/>
              </a:prstGeom>
              <a:blipFill>
                <a:blip r:embed="rId3"/>
                <a:stretch>
                  <a:fillRect l="-1563" t="-4027" b="-26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9820078-3424-4B55-8F61-6ADA03D22B17}"/>
              </a:ext>
            </a:extLst>
          </p:cNvPr>
          <p:cNvGrpSpPr/>
          <p:nvPr/>
        </p:nvGrpSpPr>
        <p:grpSpPr>
          <a:xfrm>
            <a:off x="1396250" y="5967102"/>
            <a:ext cx="22132810" cy="7474939"/>
            <a:chOff x="1387285" y="5936259"/>
            <a:chExt cx="22132810" cy="7474939"/>
          </a:xfrm>
        </p:grpSpPr>
        <p:sp>
          <p:nvSpPr>
            <p:cNvPr id="125" name="Rounded Rectangle 124"/>
            <p:cNvSpPr/>
            <p:nvPr/>
          </p:nvSpPr>
          <p:spPr>
            <a:xfrm>
              <a:off x="1387285" y="6174267"/>
              <a:ext cx="22132810" cy="723693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87285" y="5936259"/>
              <a:ext cx="3493286" cy="830997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BD5E4934-28EF-41B8-A061-068515DE1457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0" y="6174267"/>
              <a:ext cx="0" cy="7236931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78759C7-8E1A-48C0-8990-192750DC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A46188F-21B7-4CF8-9C09-6E850B788C0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1819" r="8571" b="5427"/>
          <a:stretch/>
        </p:blipFill>
        <p:spPr bwMode="auto">
          <a:xfrm>
            <a:off x="16187433" y="7017955"/>
            <a:ext cx="6606710" cy="450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061DD87E-914E-456E-A8C5-277D12B23A2C}"/>
                  </a:ext>
                </a:extLst>
              </p:cNvPr>
              <p:cNvSpPr/>
              <p:nvPr/>
            </p:nvSpPr>
            <p:spPr>
              <a:xfrm>
                <a:off x="1838259" y="8647934"/>
                <a:ext cx="13372340" cy="373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 tam giác đều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vẽ hình thoi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𝐵𝐴𝐶𝐷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thì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61DD87E-914E-456E-A8C5-277D12B23A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8647934"/>
                <a:ext cx="13372340" cy="3734805"/>
              </a:xfrm>
              <a:prstGeom prst="rect">
                <a:avLst/>
              </a:prstGeom>
              <a:blipFill>
                <a:blip r:embed="rId5"/>
                <a:stretch>
                  <a:fillRect l="-1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DE8CC2E3-125C-44D3-A8FF-3E289101200B}"/>
                  </a:ext>
                </a:extLst>
              </p:cNvPr>
              <p:cNvSpPr/>
              <p:nvPr/>
            </p:nvSpPr>
            <p:spPr>
              <a:xfrm>
                <a:off x="1827944" y="7090344"/>
                <a:ext cx="13372340" cy="1192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E8CC2E3-125C-44D3-A8FF-3E2891012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7090344"/>
                <a:ext cx="13372340" cy="1192186"/>
              </a:xfrm>
              <a:prstGeom prst="rect">
                <a:avLst/>
              </a:prstGeom>
              <a:blipFill>
                <a:blip r:embed="rId6"/>
                <a:stretch>
                  <a:fillRect l="-1870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0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4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1387285" y="6174267"/>
            <a:ext cx="22132810" cy="723693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387285" y="5936259"/>
            <a:ext cx="3493286" cy="830997"/>
            <a:chOff x="1205494" y="6941416"/>
            <a:chExt cx="3493741" cy="831105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C01CE7-5730-4BAD-8035-8FF1CDF4AD58}"/>
              </a:ext>
            </a:extLst>
          </p:cNvPr>
          <p:cNvGrpSpPr/>
          <p:nvPr/>
        </p:nvGrpSpPr>
        <p:grpSpPr>
          <a:xfrm>
            <a:off x="381000" y="2362200"/>
            <a:ext cx="23391942" cy="3342898"/>
            <a:chOff x="381000" y="2362200"/>
            <a:chExt cx="23391942" cy="334289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41146" y="2466623"/>
              <a:ext cx="23231796" cy="32384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89C5692-9DB8-4BB3-BE88-DAE8E041F135}"/>
                </a:ext>
              </a:extLst>
            </p:cNvPr>
            <p:cNvGrpSpPr/>
            <p:nvPr/>
          </p:nvGrpSpPr>
          <p:grpSpPr>
            <a:xfrm>
              <a:off x="381000" y="2362200"/>
              <a:ext cx="3269396" cy="1081453"/>
              <a:chOff x="381000" y="2362200"/>
              <a:chExt cx="3269396" cy="108145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364448" y="3255215"/>
                <a:ext cx="208701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381000" y="2362200"/>
                <a:ext cx="3269396" cy="87859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496899" y="2535993"/>
                <a:ext cx="453506" cy="494565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000278" y="2475985"/>
                <a:ext cx="111098" cy="650798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098672" y="2426995"/>
                <a:ext cx="2471983" cy="703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64237" y="2907429"/>
                <a:ext cx="14042022" cy="315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giao điểm của hai đường chéo. Hãy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37" y="2907429"/>
                <a:ext cx="14042022" cy="3153940"/>
              </a:xfrm>
              <a:prstGeom prst="rect">
                <a:avLst/>
              </a:prstGeom>
              <a:blipFill>
                <a:blip r:embed="rId3"/>
                <a:stretch>
                  <a:fillRect l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DE8CC2E3-125C-44D3-A8FF-3E289101200B}"/>
                  </a:ext>
                </a:extLst>
              </p:cNvPr>
              <p:cNvSpPr/>
              <p:nvPr/>
            </p:nvSpPr>
            <p:spPr>
              <a:xfrm>
                <a:off x="1983828" y="6773311"/>
                <a:ext cx="14289674" cy="2661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sym typeface="Wingdings 2" panose="05020102010507070707" pitchFamily="18" charset="2"/>
                  </a:rPr>
                  <a:t></a:t>
                </a:r>
                <a:r>
                  <a:rPr lang="en-US">
                    <a:sym typeface="Wingdings 2" panose="05020102010507070707" pitchFamily="18" charset="2"/>
                  </a:rPr>
                  <a:t> </a:t>
                </a:r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𝐵𝑂</m:t>
                        </m:r>
                      </m:e>
                    </m:acc>
                  </m:oMath>
                </a14:m>
                <a:r>
                  <a:rPr lang="en-US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/>
                  <a:t>    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E8CC2E3-125C-44D3-A8FF-3E2891012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28" y="6773311"/>
                <a:ext cx="14289674" cy="2661819"/>
              </a:xfrm>
              <a:prstGeom prst="rect">
                <a:avLst/>
              </a:prstGeom>
              <a:blipFill>
                <a:blip r:embed="rId4"/>
                <a:stretch>
                  <a:fillRect l="-1706" b="-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78759C7-8E1A-48C0-8990-192750DC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ECFBE26-1336-460F-AD7D-B1CD99E09C7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8"/>
          <a:stretch/>
        </p:blipFill>
        <p:spPr bwMode="auto">
          <a:xfrm>
            <a:off x="17245705" y="6858000"/>
            <a:ext cx="4421085" cy="489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2ABCC537-355E-4A58-90B1-0BD773931F1E}"/>
                  </a:ext>
                </a:extLst>
              </p:cNvPr>
              <p:cNvSpPr/>
              <p:nvPr/>
            </p:nvSpPr>
            <p:spPr>
              <a:xfrm>
                <a:off x="1941025" y="10955487"/>
                <a:ext cx="14289674" cy="2286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  <a:sym typeface="Wingdings 2" panose="05020102010507070707" pitchFamily="18" charset="2"/>
                  </a:rPr>
                  <a:t>  </a:t>
                </a:r>
                <a:r>
                  <a:rPr lang="en-US"/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/>
                  <a:t>    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ABCC537-355E-4A58-90B1-0BD773931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25" y="10955487"/>
                <a:ext cx="14289674" cy="2286973"/>
              </a:xfrm>
              <a:prstGeom prst="rect">
                <a:avLst/>
              </a:prstGeom>
              <a:blipFill>
                <a:blip r:embed="rId6"/>
                <a:stretch>
                  <a:fillRect l="-1493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A3F465AD-670F-4E6E-8FF0-71FE829884E6}"/>
                  </a:ext>
                </a:extLst>
              </p:cNvPr>
              <p:cNvSpPr/>
              <p:nvPr/>
            </p:nvSpPr>
            <p:spPr>
              <a:xfrm>
                <a:off x="1838259" y="9526731"/>
                <a:ext cx="14289674" cy="116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  <a:sym typeface="Wingdings 2" panose="05020102010507070707" pitchFamily="18" charset="2"/>
                  </a:rPr>
                  <a:t>  </a:t>
                </a:r>
                <a:r>
                  <a:rPr lang="en-US"/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/>
                  <a:t> cùng hướng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3F465AD-670F-4E6E-8FF0-71FE82988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9526731"/>
                <a:ext cx="14289674" cy="1167307"/>
              </a:xfrm>
              <a:prstGeom prst="rect">
                <a:avLst/>
              </a:prstGeom>
              <a:blipFill>
                <a:blip r:embed="rId7"/>
                <a:stretch>
                  <a:fillRect l="-1536" r="-1067" b="-2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2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19" grpId="0"/>
      <p:bldP spid="49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167549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4. DẠNG 4: </a:t>
            </a:r>
            <a:r>
              <a:rPr lang="en-US" b="1">
                <a:solidFill>
                  <a:srgbClr val="0000FF"/>
                </a:solidFill>
              </a:rPr>
              <a:t>XÁC ĐỊNH ĐIỂM THỎA MÃN ĐẲNG THỨC VEC TƠ</a:t>
            </a:r>
            <a:endParaRPr lang="vi-VN" sz="4400" b="1">
              <a:solidFill>
                <a:srgbClr val="0000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B7913C7-5A30-492A-A201-CB1F07130260}"/>
              </a:ext>
            </a:extLst>
          </p:cNvPr>
          <p:cNvGrpSpPr/>
          <p:nvPr/>
        </p:nvGrpSpPr>
        <p:grpSpPr>
          <a:xfrm>
            <a:off x="457200" y="4343400"/>
            <a:ext cx="23391943" cy="8280315"/>
            <a:chOff x="496028" y="4343400"/>
            <a:chExt cx="23391943" cy="8280315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175" y="4446525"/>
              <a:ext cx="23231796" cy="81771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6028" y="4343400"/>
              <a:ext cx="4479165" cy="1030147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3F72867-AB4F-4C06-A11C-9EB92C7AA3C6}"/>
                  </a:ext>
                </a:extLst>
              </p:cNvPr>
              <p:cNvSpPr txBox="1"/>
              <p:nvPr/>
            </p:nvSpPr>
            <p:spPr>
              <a:xfrm>
                <a:off x="2066411" y="6099431"/>
                <a:ext cx="183642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>
                    <a:sym typeface="Wingdings" panose="05000000000000000000" pitchFamily="2" charset="2"/>
                  </a:rPr>
                  <a:t>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trước các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Khi đó tồn tại duy nhất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F72867-AB4F-4C06-A11C-9EB92C7AA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11" y="6099431"/>
                <a:ext cx="18364200" cy="856068"/>
              </a:xfrm>
              <a:prstGeom prst="rect">
                <a:avLst/>
              </a:prstGeom>
              <a:blipFill>
                <a:blip r:embed="rId3"/>
                <a:stretch>
                  <a:fillRect l="-1361" t="-7143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DDB66FDA-9699-4879-B0B1-2DBECAC10577}"/>
                  </a:ext>
                </a:extLst>
              </p:cNvPr>
              <p:cNvSpPr/>
              <p:nvPr/>
            </p:nvSpPr>
            <p:spPr>
              <a:xfrm>
                <a:off x="2066411" y="7795806"/>
                <a:ext cx="15952648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 Nếu ta có 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thì 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 trung điểm của đoạn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DB66FDA-9699-4879-B0B1-2DBECAC10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11" y="7795806"/>
                <a:ext cx="15952648" cy="856068"/>
              </a:xfrm>
              <a:prstGeom prst="rect">
                <a:avLst/>
              </a:prstGeom>
              <a:blipFill>
                <a:blip r:embed="rId4"/>
                <a:stretch>
                  <a:fillRect l="-1567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F37D751-C441-4D42-8BE7-1EE199EF2662}"/>
                  </a:ext>
                </a:extLst>
              </p:cNvPr>
              <p:cNvSpPr/>
              <p:nvPr/>
            </p:nvSpPr>
            <p:spPr>
              <a:xfrm>
                <a:off x="2030552" y="9816854"/>
                <a:ext cx="16517425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sym typeface="Wingdings" panose="05000000000000000000" pitchFamily="2" charset="2"/>
                  </a:rPr>
                  <a:t> 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Nếu 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m:rPr>
                        <m:nor/>
                      </m:rP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 </m:t>
                    </m:r>
                    <m:r>
                      <m:rPr>
                        <m:nor/>
                      </m:rP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tam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F37D751-C441-4D42-8BE7-1EE199EF2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52" y="9816854"/>
                <a:ext cx="16517425" cy="856068"/>
              </a:xfrm>
              <a:prstGeom prst="rect">
                <a:avLst/>
              </a:prstGeom>
              <a:blipFill>
                <a:blip r:embed="rId5"/>
                <a:stretch>
                  <a:fillRect l="-1476" t="-4965" b="-3262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5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1374029" y="6174266"/>
            <a:ext cx="22132810" cy="723693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387285" y="5936259"/>
            <a:ext cx="3493286" cy="830997"/>
            <a:chOff x="1205494" y="6941416"/>
            <a:chExt cx="3493741" cy="831105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C01CE7-5730-4BAD-8035-8FF1CDF4AD58}"/>
              </a:ext>
            </a:extLst>
          </p:cNvPr>
          <p:cNvGrpSpPr/>
          <p:nvPr/>
        </p:nvGrpSpPr>
        <p:grpSpPr>
          <a:xfrm>
            <a:off x="381000" y="2362200"/>
            <a:ext cx="23391942" cy="3342898"/>
            <a:chOff x="381000" y="2362200"/>
            <a:chExt cx="23391942" cy="334289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41146" y="2466623"/>
              <a:ext cx="23231796" cy="32384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89C5692-9DB8-4BB3-BE88-DAE8E041F135}"/>
                </a:ext>
              </a:extLst>
            </p:cNvPr>
            <p:cNvGrpSpPr/>
            <p:nvPr/>
          </p:nvGrpSpPr>
          <p:grpSpPr>
            <a:xfrm>
              <a:off x="381000" y="2362200"/>
              <a:ext cx="3269396" cy="1081453"/>
              <a:chOff x="381000" y="2362200"/>
              <a:chExt cx="3269396" cy="108145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364448" y="3255215"/>
                <a:ext cx="208701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381000" y="2362200"/>
                <a:ext cx="3269396" cy="87859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496899" y="2535993"/>
                <a:ext cx="453506" cy="494565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000278" y="2475985"/>
                <a:ext cx="111098" cy="650798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098672" y="2426995"/>
                <a:ext cx="2471983" cy="703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56366" y="2406143"/>
                <a:ext cx="18315409" cy="3240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Tìm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thỏa mãn điều kiện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Tìm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thỏa mãn điều kiện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66" y="2406143"/>
                <a:ext cx="18315409" cy="3240695"/>
              </a:xfrm>
              <a:prstGeom prst="rect">
                <a:avLst/>
              </a:prstGeom>
              <a:blipFill>
                <a:blip r:embed="rId3"/>
                <a:stretch>
                  <a:fillRect l="-1365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DE8CC2E3-125C-44D3-A8FF-3E289101200B}"/>
                  </a:ext>
                </a:extLst>
              </p:cNvPr>
              <p:cNvSpPr/>
              <p:nvPr/>
            </p:nvSpPr>
            <p:spPr>
              <a:xfrm>
                <a:off x="3650396" y="9563755"/>
                <a:ext cx="14219853" cy="3273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Vậy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điểm xác định bởi hệ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hay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đỉnh thứ tư trong hình bình hành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E8CC2E3-125C-44D3-A8FF-3E2891012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9563755"/>
                <a:ext cx="14219853" cy="3273653"/>
              </a:xfrm>
              <a:prstGeom prst="rect">
                <a:avLst/>
              </a:prstGeom>
              <a:blipFill>
                <a:blip r:embed="rId4"/>
                <a:stretch>
                  <a:fillRect l="-1758" r="-1672" b="-8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78759C7-8E1A-48C0-8990-192750DC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CAB67C1-20B8-417F-9E38-F3CBDF7E4829}"/>
                  </a:ext>
                </a:extLst>
              </p:cNvPr>
              <p:cNvSpPr/>
              <p:nvPr/>
            </p:nvSpPr>
            <p:spPr>
              <a:xfrm>
                <a:off x="3650396" y="6861948"/>
                <a:ext cx="14588410" cy="2128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CAB67C1-20B8-417F-9E38-F3CBDF7E4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6861948"/>
                <a:ext cx="14588410" cy="2128018"/>
              </a:xfrm>
              <a:prstGeom prst="rect">
                <a:avLst/>
              </a:prstGeom>
              <a:blipFill>
                <a:blip r:embed="rId5"/>
                <a:stretch>
                  <a:fillRect l="-1713" b="-1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19" grpId="0"/>
      <p:bldP spid="49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09600" y="28194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err="1">
                  <a:solidFill>
                    <a:srgbClr val="FF0000"/>
                  </a:solidFill>
                </a:rPr>
                <a:t>TIẾT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HỌC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KẾT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THÚC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err="1">
                  <a:solidFill>
                    <a:srgbClr val="FF0000"/>
                  </a:solidFill>
                </a:rPr>
                <a:t>TRÂN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TRỌNG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CÁM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ƠN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CÁC</a:t>
              </a:r>
              <a:r>
                <a:rPr lang="en-US" sz="6600">
                  <a:solidFill>
                    <a:srgbClr val="FF0000"/>
                  </a:solidFill>
                </a:rPr>
                <a:t> EM </a:t>
              </a:r>
              <a:r>
                <a:rPr lang="en-US" sz="6600" err="1">
                  <a:solidFill>
                    <a:srgbClr val="FF0000"/>
                  </a:solidFill>
                </a:rPr>
                <a:t>HỌC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SINH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ĐÃ</a:t>
              </a:r>
              <a:r>
                <a:rPr lang="en-US" sz="6600">
                  <a:solidFill>
                    <a:srgbClr val="FF0000"/>
                  </a:solidFill>
                </a:rPr>
                <a:t> THEO </a:t>
              </a:r>
              <a:r>
                <a:rPr lang="en-US" sz="6600" err="1">
                  <a:solidFill>
                    <a:srgbClr val="FF0000"/>
                  </a:solidFill>
                </a:rPr>
                <a:t>DÕI</a:t>
              </a:r>
              <a:endParaRPr lang="en-US" sz="6600">
                <a:solidFill>
                  <a:srgbClr val="FF0000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41097" y="2729017"/>
              <a:ext cx="395208" cy="468043"/>
              <a:chOff x="7506941" y="3398551"/>
              <a:chExt cx="690563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CƠ BẢN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40859" y="4367570"/>
                <a:ext cx="2008654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Quy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tắc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tuỳ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ý, ta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59" y="4367570"/>
                <a:ext cx="20086540" cy="856068"/>
              </a:xfrm>
              <a:prstGeom prst="rect">
                <a:avLst/>
              </a:prstGeom>
              <a:blipFill>
                <a:blip r:embed="rId3"/>
                <a:stretch>
                  <a:fillRect l="-1214" t="-4255" b="-3262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940859" y="5715087"/>
                <a:ext cx="1955314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Quy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tắc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bình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là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bình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ta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59" y="5715087"/>
                <a:ext cx="19553140" cy="856068"/>
              </a:xfrm>
              <a:prstGeom prst="rect">
                <a:avLst/>
              </a:prstGeom>
              <a:blipFill>
                <a:blip r:embed="rId4"/>
                <a:stretch>
                  <a:fillRect l="-1247" t="-5000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1940859" y="7089083"/>
                <a:ext cx="16276540" cy="9238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vi-VN" sz="4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59" y="7089083"/>
                <a:ext cx="16276540" cy="923843"/>
              </a:xfrm>
              <a:prstGeom prst="rect">
                <a:avLst/>
              </a:prstGeom>
              <a:blipFill>
                <a:blip r:embed="rId5"/>
                <a:stretch>
                  <a:fillRect l="-1498" t="-2649" b="-2582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1940859" y="9661940"/>
                <a:ext cx="19751480" cy="8695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V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ectơ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sao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Ký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59" y="9661940"/>
                <a:ext cx="19751480" cy="869597"/>
              </a:xfrm>
              <a:prstGeom prst="rect">
                <a:avLst/>
              </a:prstGeom>
              <a:blipFill>
                <a:blip r:embed="rId6"/>
                <a:stretch>
                  <a:fillRect l="-1235" t="-2797" b="-328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940859" y="10861739"/>
                <a:ext cx="621814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V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ectơ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59" y="10861739"/>
                <a:ext cx="6218140" cy="856068"/>
              </a:xfrm>
              <a:prstGeom prst="rect">
                <a:avLst/>
              </a:prstGeom>
              <a:blipFill>
                <a:blip r:embed="rId7"/>
                <a:stretch>
                  <a:fillRect l="-3922" t="-5000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1900518" y="12024269"/>
                <a:ext cx="14515337" cy="9238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18" y="12024269"/>
                <a:ext cx="14515337" cy="923843"/>
              </a:xfrm>
              <a:prstGeom prst="rect">
                <a:avLst/>
              </a:prstGeom>
              <a:blipFill>
                <a:blip r:embed="rId8"/>
                <a:stretch>
                  <a:fillRect l="-1722" t="-1974" b="-2500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67CE73D-293E-4F08-A70A-58F39A8EB01C}"/>
              </a:ext>
            </a:extLst>
          </p:cNvPr>
          <p:cNvSpPr txBox="1"/>
          <p:nvPr/>
        </p:nvSpPr>
        <p:spPr>
          <a:xfrm>
            <a:off x="1298226" y="3069608"/>
            <a:ext cx="12227858" cy="825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fr-FR" sz="4400" b="1" err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fr-FR" sz="4400" b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err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fr-FR" sz="4400" b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err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fr-FR" sz="4400" b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vectơ</a:t>
            </a:r>
            <a:endParaRPr lang="en-US" sz="110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799945B-C52F-4B37-9C10-C6F323C5A9F4}"/>
              </a:ext>
            </a:extLst>
          </p:cNvPr>
          <p:cNvSpPr/>
          <p:nvPr/>
        </p:nvSpPr>
        <p:spPr>
          <a:xfrm>
            <a:off x="1918447" y="8530854"/>
            <a:ext cx="54864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fr-FR" sz="4400" b="1" err="1">
                <a:latin typeface="Cambria Math" panose="02040503050406030204" pitchFamily="18" charset="0"/>
                <a:ea typeface="Cambria Math" panose="02040503050406030204" pitchFamily="18" charset="0"/>
              </a:rPr>
              <a:t>Hiệu</a:t>
            </a:r>
            <a:r>
              <a:rPr lang="fr-FR" sz="4400" b="1">
                <a:latin typeface="Cambria Math" panose="02040503050406030204" pitchFamily="18" charset="0"/>
                <a:ea typeface="Cambria Math" panose="02040503050406030204" pitchFamily="18" charset="0"/>
              </a:rPr>
              <a:t> của hai </a:t>
            </a:r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vectơ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6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CƠ BẢN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18447" y="4730557"/>
                <a:ext cx="1493520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 trung điểm của đoạn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47" y="4730557"/>
                <a:ext cx="14935200" cy="856068"/>
              </a:xfrm>
              <a:prstGeom prst="rect">
                <a:avLst/>
              </a:prstGeom>
              <a:blipFill>
                <a:blip r:embed="rId3"/>
                <a:stretch>
                  <a:fillRect l="-1673" t="-4286" r="-327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810870" y="8129376"/>
                <a:ext cx="15150353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Với </a:t>
                </a:r>
                <a:r>
                  <a:rPr lang="fr-FR" sz="4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là trọng tâm tam giác </a:t>
                </a:r>
                <a:r>
                  <a:rPr lang="fr-FR" sz="4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ta </a:t>
                </a:r>
                <a:r>
                  <a:rPr lang="fr-FR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fr-F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70" y="8129376"/>
                <a:ext cx="15150353" cy="856068"/>
              </a:xfrm>
              <a:prstGeom prst="rect">
                <a:avLst/>
              </a:prstGeom>
              <a:blipFill>
                <a:blip r:embed="rId4"/>
                <a:stretch>
                  <a:fillRect l="-1610" t="-5000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67CE73D-293E-4F08-A70A-58F39A8EB01C}"/>
              </a:ext>
            </a:extLst>
          </p:cNvPr>
          <p:cNvSpPr txBox="1"/>
          <p:nvPr/>
        </p:nvSpPr>
        <p:spPr>
          <a:xfrm>
            <a:off x="1262367" y="3376013"/>
            <a:ext cx="13408374" cy="80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fr-FR" sz="4400" b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fr-FR" sz="4400" b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Trung điểm của đoạn thẳng và trọng tâm tam giác</a:t>
            </a:r>
            <a:endParaRPr lang="en-US" sz="110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A483F3-7522-46D7-B3E7-8DE31F70F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098" y="4543819"/>
            <a:ext cx="5345585" cy="1229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3954F0-12C6-42FE-8B4E-31C2B5975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3208" y="6579847"/>
            <a:ext cx="4728475" cy="39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2286000" y="3605019"/>
            <a:ext cx="15002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DẠNG 1: XÁC ĐỊNH VECTƠ</a:t>
            </a:r>
            <a:endParaRPr lang="vi-VN" sz="4400" b="1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2286000" y="5129825"/>
            <a:ext cx="146560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DẠNG 2: CHỨNG MINH MỘT ĐẲNG THỨC VECTƠ</a:t>
            </a:r>
            <a:endParaRPr lang="vi-VN" sz="4400" b="1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322096E-F5C7-4753-A358-03242D448357}"/>
              </a:ext>
            </a:extLst>
          </p:cNvPr>
          <p:cNvSpPr/>
          <p:nvPr/>
        </p:nvSpPr>
        <p:spPr>
          <a:xfrm>
            <a:off x="2160494" y="6705924"/>
            <a:ext cx="146560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DẠNG 3: TÍNH ĐỘ DÀI VECTƠ</a:t>
            </a:r>
            <a:endParaRPr lang="vi-VN" sz="4400" b="1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DC770CE-C3E8-4FDD-B912-80884FCD3B30}"/>
              </a:ext>
            </a:extLst>
          </p:cNvPr>
          <p:cNvSpPr/>
          <p:nvPr/>
        </p:nvSpPr>
        <p:spPr>
          <a:xfrm>
            <a:off x="2133600" y="8458200"/>
            <a:ext cx="167485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DẠNG 4: XÁC ĐỊNH ĐIỂM THỎA MÃN ĐẲNG THỨC VECTƠ</a:t>
            </a:r>
            <a:endParaRPr lang="vi-VN" sz="4400" b="1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447199" y="2872305"/>
            <a:ext cx="769680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DẠNG 1: XÁC ĐỊNH VECTƠ</a:t>
            </a:r>
            <a:endParaRPr lang="vi-VN" sz="4400" b="1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44E6E-7FF6-4CF2-B80B-454E2AF5CCC9}"/>
              </a:ext>
            </a:extLst>
          </p:cNvPr>
          <p:cNvGrpSpPr/>
          <p:nvPr/>
        </p:nvGrpSpPr>
        <p:grpSpPr>
          <a:xfrm>
            <a:off x="495945" y="3812519"/>
            <a:ext cx="23392109" cy="9598682"/>
            <a:chOff x="495945" y="3812519"/>
            <a:chExt cx="23392109" cy="9598682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3812519"/>
              <a:ext cx="23231796" cy="95986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3902060"/>
              <a:ext cx="4479165" cy="1247622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3F72867-AB4F-4C06-A11C-9EB92C7AA3C6}"/>
                  </a:ext>
                </a:extLst>
              </p:cNvPr>
              <p:cNvSpPr txBox="1"/>
              <p:nvPr/>
            </p:nvSpPr>
            <p:spPr>
              <a:xfrm>
                <a:off x="813675" y="4816341"/>
                <a:ext cx="23230981" cy="8221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</a:t>
                </a:r>
                <a:r>
                  <a:rPr lang="fr-FR" sz="4400">
                    <a:sym typeface="Wingdings 2" panose="05020102010507070707" pitchFamily="18" charset="2"/>
                  </a:rPr>
                  <a:t>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vectơ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định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biết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đầu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cuối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định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tổng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</a:t>
                </a:r>
                <a:r>
                  <a:rPr lang="fr-FR" sz="4400">
                    <a:sym typeface="Wingdings 2" panose="05020102010507070707" pitchFamily="18" charset="2"/>
                  </a:rPr>
                  <a:t>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Dùng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định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nghĩa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quy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tắc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quy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tắc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bình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 </a:t>
                </a:r>
                <a:r>
                  <a:rPr lang="fr-FR" sz="4400">
                    <a:sym typeface="Wingdings 2" panose="05020102010507070707" pitchFamily="18" charset="2"/>
                  </a:rPr>
                  <a:t>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định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</a:t>
                </a:r>
                <a:r>
                  <a:rPr lang="fr-FR" sz="4400">
                    <a:sym typeface="Wingdings 2" panose="05020102010507070707" pitchFamily="18" charset="2"/>
                  </a:rPr>
                  <a:t>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Dùng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quy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tắc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hoặc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về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tổng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>
                    <a:sym typeface="Wingdings" panose="05000000000000000000" pitchFamily="2" charset="2"/>
                  </a:rPr>
                  <a:t>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Vectơ -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mút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trùng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nhau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giá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khác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nhau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hoặc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tổng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nhau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T"/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Chú ý:  Dùng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giao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hoán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để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gộp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vectơ,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dùng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vectơ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vẽ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đỉnh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thứ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tư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của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hình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bình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hành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F72867-AB4F-4C06-A11C-9EB92C7AA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75" y="4816341"/>
                <a:ext cx="23230981" cy="8221994"/>
              </a:xfrm>
              <a:prstGeom prst="rect">
                <a:avLst/>
              </a:prstGeom>
              <a:blipFill>
                <a:blip r:embed="rId3"/>
                <a:stretch>
                  <a:fillRect l="-1050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6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39264D3-B467-4651-9E89-92C873027DDF}"/>
              </a:ext>
            </a:extLst>
          </p:cNvPr>
          <p:cNvGrpSpPr/>
          <p:nvPr/>
        </p:nvGrpSpPr>
        <p:grpSpPr>
          <a:xfrm>
            <a:off x="986831" y="6862504"/>
            <a:ext cx="22136902" cy="5405697"/>
            <a:chOff x="986831" y="6862504"/>
            <a:chExt cx="22136902" cy="5405697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472520"/>
            <a:ext cx="23231796" cy="369968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48075" y="3443890"/>
                <a:ext cx="22565882" cy="108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smtClean="0"/>
                      <m:t>Trong</m:t>
                    </m:r>
                    <m:r>
                      <m:rPr>
                        <m:nor/>
                      </m:rPr>
                      <a:rPr lang="fr-FR" sz="4800" smtClean="0"/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/>
                  <a:t> phân biệt. Mệnh đề nào sau đây là đúng?</a:t>
                </a:r>
                <a:endParaRPr lang="vi-VN" sz="480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5" y="3443890"/>
                <a:ext cx="22565882" cy="1081002"/>
              </a:xfrm>
              <a:prstGeom prst="rect">
                <a:avLst/>
              </a:prstGeom>
              <a:blipFill>
                <a:blip r:embed="rId3"/>
                <a:stretch>
                  <a:fillRect b="-29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15698" y="8260694"/>
                <a:ext cx="1114999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theo quy tắc ba điểm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98" y="8260694"/>
                <a:ext cx="11149995" cy="856068"/>
              </a:xfrm>
              <a:prstGeom prst="rect">
                <a:avLst/>
              </a:prstGeom>
              <a:blipFill>
                <a:blip r:embed="rId4"/>
                <a:stretch>
                  <a:fillRect t="-5674" b="-3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AC602CF-0615-492C-A026-C845FC4A4AFD}"/>
                  </a:ext>
                </a:extLst>
              </p:cNvPr>
              <p:cNvSpPr/>
              <p:nvPr/>
            </p:nvSpPr>
            <p:spPr>
              <a:xfrm>
                <a:off x="1169995" y="4800600"/>
                <a:ext cx="539779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𝐶𝐴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𝐶𝐵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C602CF-0615-492C-A026-C845FC4A4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95" y="4800600"/>
                <a:ext cx="5397798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835C0C87-8E5A-41EE-B7FC-A5D83FE99BCC}"/>
                  </a:ext>
                </a:extLst>
              </p:cNvPr>
              <p:cNvSpPr/>
              <p:nvPr/>
            </p:nvSpPr>
            <p:spPr>
              <a:xfrm>
                <a:off x="6974421" y="4805672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5C0C87-8E5A-41EE-B7FC-A5D83FE99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421" y="4805672"/>
                <a:ext cx="5079549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43DBE38B-932F-4A7F-9001-717094E39B44}"/>
                  </a:ext>
                </a:extLst>
              </p:cNvPr>
              <p:cNvSpPr/>
              <p:nvPr/>
            </p:nvSpPr>
            <p:spPr>
              <a:xfrm>
                <a:off x="12651027" y="4808705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𝐶𝐵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3DBE38B-932F-4A7F-9001-717094E39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1027" y="4808705"/>
                <a:ext cx="5079549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FE1E0D17-328D-4F61-9B0B-17F67AE7230F}"/>
                  </a:ext>
                </a:extLst>
              </p:cNvPr>
              <p:cNvSpPr/>
              <p:nvPr/>
            </p:nvSpPr>
            <p:spPr>
              <a:xfrm>
                <a:off x="18238537" y="4827607"/>
                <a:ext cx="49715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𝐶𝐴</m:t>
                          </m:r>
                        </m:e>
                      </m:ac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1E0D17-328D-4F61-9B0B-17F67AE7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537" y="4827607"/>
                <a:ext cx="4971512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="" xmlns:a16="http://schemas.microsoft.com/office/drawing/2014/main" id="{83176399-3D90-47E2-BF1F-74624B848DA0}"/>
              </a:ext>
            </a:extLst>
          </p:cNvPr>
          <p:cNvSpPr/>
          <p:nvPr/>
        </p:nvSpPr>
        <p:spPr>
          <a:xfrm>
            <a:off x="12420600" y="48056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49829484-01BB-4ED7-B833-8C6B5F496E5F}"/>
                  </a:ext>
                </a:extLst>
              </p:cNvPr>
              <p:cNvSpPr/>
              <p:nvPr/>
            </p:nvSpPr>
            <p:spPr>
              <a:xfrm>
                <a:off x="20193000" y="1082798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9829484-01BB-4ED7-B833-8C6B5F496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0" y="10827981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6" grpId="0" animBg="1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7225146"/>
            <a:ext cx="22786111" cy="6333955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399226"/>
            <a:ext cx="23231796" cy="466324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92118" y="3277420"/>
                <a:ext cx="16691569" cy="199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Các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lần lượt là trung điểm của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Mệnh đề nào sau đây là </a:t>
                </a:r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18" y="3277420"/>
                <a:ext cx="16691569" cy="1998047"/>
              </a:xfrm>
              <a:prstGeom prst="rect">
                <a:avLst/>
              </a:prstGeom>
              <a:blipFill>
                <a:blip r:embed="rId3"/>
                <a:stretch>
                  <a:fillRect l="-1497" b="-14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FEF2B6-A496-47F0-9EF2-124F29C885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91" y="2246975"/>
            <a:ext cx="3967373" cy="3491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92E40CA1-05BC-4683-A28F-2927BC31A6D4}"/>
                  </a:ext>
                </a:extLst>
              </p:cNvPr>
              <p:cNvSpPr/>
              <p:nvPr/>
            </p:nvSpPr>
            <p:spPr>
              <a:xfrm>
                <a:off x="622467" y="5720276"/>
                <a:ext cx="5397798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m:rPr>
                          <m:nor/>
                        </m:rPr>
                        <a:rPr lang="fr-FR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2E40CA1-05BC-4683-A28F-2927BC31A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67" y="5720276"/>
                <a:ext cx="5397798" cy="166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C262AF24-0DD8-4C47-8C23-7CDF70E3AC26}"/>
                  </a:ext>
                </a:extLst>
              </p:cNvPr>
              <p:cNvSpPr/>
              <p:nvPr/>
            </p:nvSpPr>
            <p:spPr>
              <a:xfrm>
                <a:off x="6528226" y="5706247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e>
                      </m:acc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262AF24-0DD8-4C47-8C23-7CDF70E3A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26" y="5706247"/>
                <a:ext cx="5079549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590CE238-A863-4162-B166-B82803E114B7}"/>
                  </a:ext>
                </a:extLst>
              </p:cNvPr>
              <p:cNvSpPr/>
              <p:nvPr/>
            </p:nvSpPr>
            <p:spPr>
              <a:xfrm>
                <a:off x="12083125" y="5690938"/>
                <a:ext cx="5587510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90CE238-A863-4162-B166-B82803E11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125" y="5690938"/>
                <a:ext cx="5587510" cy="920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6303F528-1C2C-459A-917F-CF6BD760F5D7}"/>
                  </a:ext>
                </a:extLst>
              </p:cNvPr>
              <p:cNvSpPr/>
              <p:nvPr/>
            </p:nvSpPr>
            <p:spPr>
              <a:xfrm>
                <a:off x="18132552" y="5773182"/>
                <a:ext cx="49715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03F528-1C2C-459A-917F-CF6BD760F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552" y="5773182"/>
                <a:ext cx="4971512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D88ED3C-27DC-469A-AB26-D9BAB4162F4C}"/>
                  </a:ext>
                </a:extLst>
              </p:cNvPr>
              <p:cNvSpPr/>
              <p:nvPr/>
            </p:nvSpPr>
            <p:spPr>
              <a:xfrm>
                <a:off x="1514338" y="8106381"/>
                <a:ext cx="15478261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án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đúng theo quy tắc 3 điểm)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D88ED3C-27DC-469A-AB26-D9BAB4162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38" y="8106381"/>
                <a:ext cx="15478261" cy="856068"/>
              </a:xfrm>
              <a:prstGeom prst="rect">
                <a:avLst/>
              </a:prstGeom>
              <a:blipFill>
                <a:blip r:embed="rId9"/>
                <a:stretch>
                  <a:fillRect l="-1575" t="-5000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931964BE-D216-4CA5-AC36-4573F3A17B2B}"/>
                  </a:ext>
                </a:extLst>
              </p:cNvPr>
              <p:cNvSpPr/>
              <p:nvPr/>
            </p:nvSpPr>
            <p:spPr>
              <a:xfrm>
                <a:off x="1514338" y="9510984"/>
                <a:ext cx="17644573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đáp </a:t>
                </a:r>
                <a:r>
                  <a:rPr lang="vi-VN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án B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400" spc="-15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e>
                    </m:acc>
                  </m:oMath>
                </a14:m>
                <a:r>
                  <a:rPr lang="en-US" sz="4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(đúng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31964BE-D216-4CA5-AC36-4573F3A17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38" y="9510984"/>
                <a:ext cx="17644573" cy="856068"/>
              </a:xfrm>
              <a:prstGeom prst="rect">
                <a:avLst/>
              </a:prstGeom>
              <a:blipFill>
                <a:blip r:embed="rId10"/>
                <a:stretch>
                  <a:fillRect l="-1382" t="-4255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EC2E907C-CE8F-4771-87A5-E6DBD725F260}"/>
                  </a:ext>
                </a:extLst>
              </p:cNvPr>
              <p:cNvSpPr/>
              <p:nvPr/>
            </p:nvSpPr>
            <p:spPr>
              <a:xfrm>
                <a:off x="1514338" y="10805479"/>
                <a:ext cx="18907262" cy="85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đáp </a:t>
                </a:r>
                <a:r>
                  <a:rPr lang="vi-VN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án C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r>
                  <a:rPr lang="vi-VN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(đ</a:t>
                </a:r>
                <a:r>
                  <a:rPr lang="vi-VN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úng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theo quy tắc hình bình hành)</a:t>
                </a:r>
                <a:r>
                  <a:rPr lang="vi-VN" sz="4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C2E907C-CE8F-4771-87A5-E6DBD725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38" y="10805479"/>
                <a:ext cx="18907262" cy="851643"/>
              </a:xfrm>
              <a:prstGeom prst="rect">
                <a:avLst/>
              </a:prstGeom>
              <a:blipFill>
                <a:blip r:embed="rId11"/>
                <a:stretch>
                  <a:fillRect l="-1289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054A4DD1-7EEF-4D23-A94E-942A19793A49}"/>
                  </a:ext>
                </a:extLst>
              </p:cNvPr>
              <p:cNvSpPr/>
              <p:nvPr/>
            </p:nvSpPr>
            <p:spPr>
              <a:xfrm>
                <a:off x="20802600" y="12420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54A4DD1-7EEF-4D23-A94E-942A19793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0" y="12420600"/>
                <a:ext cx="250056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7901247" y="5785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A6C6AFFE-38B4-4F22-B2A2-9EB3C8C8F29A}"/>
                  </a:ext>
                </a:extLst>
              </p:cNvPr>
              <p:cNvSpPr txBox="1"/>
              <p:nvPr/>
            </p:nvSpPr>
            <p:spPr>
              <a:xfrm>
                <a:off x="1496600" y="12135610"/>
                <a:ext cx="1617403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Xét đáp án D: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   (Do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C6AFFE-38B4-4F22-B2A2-9EB3C8C8F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00" y="12135610"/>
                <a:ext cx="16174035" cy="856068"/>
              </a:xfrm>
              <a:prstGeom prst="rect">
                <a:avLst/>
              </a:prstGeom>
              <a:blipFill>
                <a:blip r:embed="rId13"/>
                <a:stretch>
                  <a:fillRect l="-1545" t="-5000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8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57A397E-1288-46D8-A8E0-9D0DAE5CB34A}"/>
              </a:ext>
            </a:extLst>
          </p:cNvPr>
          <p:cNvGrpSpPr/>
          <p:nvPr/>
        </p:nvGrpSpPr>
        <p:grpSpPr>
          <a:xfrm>
            <a:off x="847928" y="7578017"/>
            <a:ext cx="22786111" cy="5756983"/>
            <a:chOff x="847928" y="6892217"/>
            <a:chExt cx="22786111" cy="5756983"/>
          </a:xfrm>
        </p:grpSpPr>
        <p:sp>
          <p:nvSpPr>
            <p:cNvPr id="125" name="Rounded Rectangle 124"/>
            <p:cNvSpPr/>
            <p:nvPr/>
          </p:nvSpPr>
          <p:spPr>
            <a:xfrm>
              <a:off x="852019" y="7147905"/>
              <a:ext cx="22782020" cy="55012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47928" y="6892217"/>
              <a:ext cx="3493286" cy="836807"/>
              <a:chOff x="1205493" y="6941421"/>
              <a:chExt cx="3493737" cy="90358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941421"/>
                <a:ext cx="2641565" cy="9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472518"/>
            <a:ext cx="23231796" cy="484268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3.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86831" y="3276600"/>
                <a:ext cx="19018871" cy="2160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Các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 định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31" y="3276600"/>
                <a:ext cx="19018871" cy="2160784"/>
              </a:xfrm>
              <a:prstGeom prst="rect">
                <a:avLst/>
              </a:prstGeom>
              <a:blipFill>
                <a:blip r:embed="rId3"/>
                <a:stretch>
                  <a:fillRect l="-1314" r="-1635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200400" y="8812139"/>
                <a:ext cx="12153855" cy="1096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8812139"/>
                <a:ext cx="12153855" cy="1096069"/>
              </a:xfrm>
              <a:prstGeom prst="rect">
                <a:avLst/>
              </a:prstGeom>
              <a:blipFill>
                <a:blip r:embed="rId4"/>
                <a:stretch>
                  <a:fillRect l="-2006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FEF2B6-A496-47F0-9EF2-124F29C885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133" y="2452760"/>
            <a:ext cx="4562125" cy="41683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975959D5-8938-4853-ACC6-9651773C8851}"/>
                  </a:ext>
                </a:extLst>
              </p:cNvPr>
              <p:cNvSpPr/>
              <p:nvPr/>
            </p:nvSpPr>
            <p:spPr>
              <a:xfrm>
                <a:off x="622467" y="5720276"/>
                <a:ext cx="5397798" cy="165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m:rPr>
                          <m:nor/>
                        </m:rPr>
                        <a:rPr lang="fr-FR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5959D5-8938-4853-ACC6-9651773C8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67" y="5720276"/>
                <a:ext cx="5397798" cy="1659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FF91F32C-13B3-4949-845D-EA2503D5544B}"/>
                  </a:ext>
                </a:extLst>
              </p:cNvPr>
              <p:cNvSpPr/>
              <p:nvPr/>
            </p:nvSpPr>
            <p:spPr>
              <a:xfrm>
                <a:off x="6006461" y="5813054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91F32C-13B3-4949-845D-EA2503D55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61" y="5813054"/>
                <a:ext cx="5079549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928D60BA-85D5-42AF-A1B0-43CD7213B0BC}"/>
                  </a:ext>
                </a:extLst>
              </p:cNvPr>
              <p:cNvSpPr/>
              <p:nvPr/>
            </p:nvSpPr>
            <p:spPr>
              <a:xfrm>
                <a:off x="10045259" y="5833481"/>
                <a:ext cx="5587510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28D60BA-85D5-42AF-A1B0-43CD7213B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259" y="5833481"/>
                <a:ext cx="5587510" cy="920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5DAB2BD5-3C7C-449B-B95C-C9BCAFCF3BE2}"/>
                  </a:ext>
                </a:extLst>
              </p:cNvPr>
              <p:cNvSpPr/>
              <p:nvPr/>
            </p:nvSpPr>
            <p:spPr>
              <a:xfrm>
                <a:off x="15268529" y="5845242"/>
                <a:ext cx="49715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DAB2BD5-3C7C-449B-B95C-C9BCAFCF3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529" y="5845242"/>
                <a:ext cx="4971512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640872FE-F3B8-4D9E-B3B1-C9953B13AF68}"/>
                  </a:ext>
                </a:extLst>
              </p:cNvPr>
              <p:cNvSpPr/>
              <p:nvPr/>
            </p:nvSpPr>
            <p:spPr>
              <a:xfrm>
                <a:off x="20802600" y="11963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0872FE-F3B8-4D9E-B3B1-C9953B13A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0" y="11963400"/>
                <a:ext cx="250056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B76DF07A-CD2C-4705-90C3-B1E56DC6B39F}"/>
              </a:ext>
            </a:extLst>
          </p:cNvPr>
          <p:cNvSpPr/>
          <p:nvPr/>
        </p:nvSpPr>
        <p:spPr>
          <a:xfrm>
            <a:off x="7038971" y="580642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847928" y="6892216"/>
            <a:ext cx="22786111" cy="6701101"/>
            <a:chOff x="986831" y="6862499"/>
            <a:chExt cx="22786111" cy="6701101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62499"/>
              <a:ext cx="3493286" cy="769441"/>
              <a:chOff x="1205493" y="6941421"/>
              <a:chExt cx="3493737" cy="90358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941421"/>
                <a:ext cx="2641565" cy="9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472519"/>
            <a:ext cx="23231796" cy="425101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4.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47472" y="2553564"/>
                <a:ext cx="17963345" cy="199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Cho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Các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lần lượt là trung điểm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Mệnh đề nào sau đây đúng?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72" y="2553564"/>
                <a:ext cx="17963345" cy="1998047"/>
              </a:xfrm>
              <a:prstGeom prst="rect">
                <a:avLst/>
              </a:prstGeom>
              <a:blipFill>
                <a:blip r:embed="rId3"/>
                <a:stretch>
                  <a:fillRect l="-1392" b="-1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715258" y="7734321"/>
                <a:ext cx="20460327" cy="107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Xét phương án A: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nên A là phương án sai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7734321"/>
                <a:ext cx="20460327" cy="1079398"/>
              </a:xfrm>
              <a:prstGeom prst="rect">
                <a:avLst/>
              </a:prstGeom>
              <a:blipFill>
                <a:blip r:embed="rId4"/>
                <a:stretch>
                  <a:fillRect l="-1192" b="-26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FEF2B6-A496-47F0-9EF2-124F29C885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19" y="2434170"/>
            <a:ext cx="4946840" cy="41869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B05C48C4-6C7B-475A-B9C1-6419736FCC98}"/>
                  </a:ext>
                </a:extLst>
              </p:cNvPr>
              <p:cNvSpPr/>
              <p:nvPr/>
            </p:nvSpPr>
            <p:spPr>
              <a:xfrm>
                <a:off x="1884287" y="4625856"/>
                <a:ext cx="558750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5C48C4-6C7B-475A-B9C1-6419736FC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87" y="4625856"/>
                <a:ext cx="5587509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3896B577-E749-4974-90E0-C4CD56BC34E7}"/>
                  </a:ext>
                </a:extLst>
              </p:cNvPr>
              <p:cNvSpPr/>
              <p:nvPr/>
            </p:nvSpPr>
            <p:spPr>
              <a:xfrm>
                <a:off x="10232933" y="4520406"/>
                <a:ext cx="558750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896B577-E749-4974-90E0-C4CD56BC3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933" y="4520406"/>
                <a:ext cx="5587509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02AD6EAD-ED4E-4DE8-8D48-07FD3C885753}"/>
                  </a:ext>
                </a:extLst>
              </p:cNvPr>
              <p:cNvSpPr/>
              <p:nvPr/>
            </p:nvSpPr>
            <p:spPr>
              <a:xfrm>
                <a:off x="1717554" y="5674341"/>
                <a:ext cx="5884974" cy="920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2AD6EAD-ED4E-4DE8-8D48-07FD3C885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54" y="5674341"/>
                <a:ext cx="5884974" cy="920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3E20974B-79EC-48A0-879D-6737904612FB}"/>
                  </a:ext>
                </a:extLst>
              </p:cNvPr>
              <p:cNvSpPr/>
              <p:nvPr/>
            </p:nvSpPr>
            <p:spPr>
              <a:xfrm>
                <a:off x="9397589" y="5552974"/>
                <a:ext cx="692169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20974B-79EC-48A0-879D-673790461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589" y="5552974"/>
                <a:ext cx="6921692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1A6C3696-6342-47AE-96D7-FAFB07837AE2}"/>
                  </a:ext>
                </a:extLst>
              </p:cNvPr>
              <p:cNvSpPr/>
              <p:nvPr/>
            </p:nvSpPr>
            <p:spPr>
              <a:xfrm>
                <a:off x="19733144" y="780414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6C3696-6342-47AE-96D7-FAFB07837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3144" y="7804143"/>
                <a:ext cx="250056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="" xmlns:a16="http://schemas.microsoft.com/office/drawing/2014/main" id="{BDBB8C09-9FCC-4B31-9ADC-F1907A95F7F0}"/>
              </a:ext>
            </a:extLst>
          </p:cNvPr>
          <p:cNvSpPr/>
          <p:nvPr/>
        </p:nvSpPr>
        <p:spPr>
          <a:xfrm>
            <a:off x="10195496" y="55022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04EF3D1B-5BF9-44C5-9D57-90F80252971B}"/>
                  </a:ext>
                </a:extLst>
              </p:cNvPr>
              <p:cNvSpPr/>
              <p:nvPr/>
            </p:nvSpPr>
            <p:spPr>
              <a:xfrm>
                <a:off x="1715257" y="8977583"/>
                <a:ext cx="20460327" cy="107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Xét phương án B: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𝑃𝑁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(d</a:t>
                </a:r>
                <a:r>
                  <a:rPr lang="fr-FR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fr-FR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 nên B là phương án sai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EF3D1B-5BF9-44C5-9D57-90F802529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7" y="8977583"/>
                <a:ext cx="20460327" cy="1079398"/>
              </a:xfrm>
              <a:prstGeom prst="rect">
                <a:avLst/>
              </a:prstGeom>
              <a:blipFill>
                <a:blip r:embed="rId11"/>
                <a:stretch>
                  <a:fillRect l="-1192" b="-26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7AC56C6-C080-4DFA-BF92-0CC2173CFE83}"/>
                  </a:ext>
                </a:extLst>
              </p:cNvPr>
              <p:cNvSpPr/>
              <p:nvPr/>
            </p:nvSpPr>
            <p:spPr>
              <a:xfrm>
                <a:off x="1739813" y="10428844"/>
                <a:ext cx="20460327" cy="107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Xét phương án C: </a:t>
                </a:r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fr-FR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(do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𝑃𝑁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fr-FR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 nên C là phương án sai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7AC56C6-C080-4DFA-BF92-0CC2173C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13" y="10428844"/>
                <a:ext cx="20460327" cy="1074397"/>
              </a:xfrm>
              <a:prstGeom prst="rect">
                <a:avLst/>
              </a:prstGeom>
              <a:blipFill>
                <a:blip r:embed="rId12"/>
                <a:stretch>
                  <a:fillRect l="-1192" r="-536" b="-26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574341DA-4710-4D23-B3A3-F03C38B6C2F8}"/>
                  </a:ext>
                </a:extLst>
              </p:cNvPr>
              <p:cNvSpPr/>
              <p:nvPr/>
            </p:nvSpPr>
            <p:spPr>
              <a:xfrm>
                <a:off x="1807162" y="11875104"/>
                <a:ext cx="20460327" cy="107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Xét phương án D: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(Do</a:t>
                </a:r>
                <a:r>
                  <a:rPr lang="fr-FR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acc>
                  </m:oMath>
                </a14:m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nên phương án D đúng</a:t>
                </a:r>
                <a:endParaRPr lang="en-US" sz="4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74341DA-4710-4D23-B3A3-F03C38B6C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162" y="11875104"/>
                <a:ext cx="20460327" cy="1079398"/>
              </a:xfrm>
              <a:prstGeom prst="rect">
                <a:avLst/>
              </a:prstGeom>
              <a:blipFill>
                <a:blip r:embed="rId13"/>
                <a:stretch>
                  <a:fillRect l="-1192" b="-26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49" grpId="0" animBg="1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5022</TotalTime>
  <Words>1589</Words>
  <Application>Microsoft Office PowerPoint</Application>
  <PresentationFormat>Custom</PresentationFormat>
  <Paragraphs>250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gigabyte</cp:lastModifiedBy>
  <cp:revision>492</cp:revision>
  <dcterms:created xsi:type="dcterms:W3CDTF">2013-08-31T11:42:51Z</dcterms:created>
  <dcterms:modified xsi:type="dcterms:W3CDTF">2021-08-31T14:13:20Z</dcterms:modified>
</cp:coreProperties>
</file>