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6" r:id="rId2"/>
    <p:sldId id="286" r:id="rId3"/>
    <p:sldId id="301" r:id="rId4"/>
    <p:sldId id="257" r:id="rId5"/>
    <p:sldId id="258" r:id="rId6"/>
    <p:sldId id="259" r:id="rId7"/>
    <p:sldId id="304" r:id="rId8"/>
    <p:sldId id="265" r:id="rId9"/>
    <p:sldId id="287" r:id="rId10"/>
    <p:sldId id="283" r:id="rId11"/>
    <p:sldId id="288" r:id="rId12"/>
    <p:sldId id="289" r:id="rId13"/>
    <p:sldId id="305" r:id="rId14"/>
    <p:sldId id="291" r:id="rId15"/>
    <p:sldId id="306" r:id="rId16"/>
    <p:sldId id="307" r:id="rId17"/>
    <p:sldId id="302" r:id="rId18"/>
    <p:sldId id="293" r:id="rId19"/>
    <p:sldId id="295" r:id="rId20"/>
    <p:sldId id="296" r:id="rId21"/>
    <p:sldId id="309" r:id="rId22"/>
    <p:sldId id="310" r:id="rId23"/>
    <p:sldId id="311" r:id="rId24"/>
    <p:sldId id="308" r:id="rId25"/>
    <p:sldId id="312" r:id="rId26"/>
    <p:sldId id="313" r:id="rId27"/>
    <p:sldId id="274"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ED6"/>
    <a:srgbClr val="FBB040"/>
    <a:srgbClr val="632C25"/>
    <a:srgbClr val="FDCA9F"/>
    <a:srgbClr val="E6E6E6"/>
    <a:srgbClr val="0000FF"/>
    <a:srgbClr val="F1EFD8"/>
    <a:srgbClr val="84A6CE"/>
    <a:srgbClr val="FCC8A0"/>
    <a:srgbClr val="F9C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2998" autoAdjust="0"/>
  </p:normalViewPr>
  <p:slideViewPr>
    <p:cSldViewPr snapToGrid="0">
      <p:cViewPr varScale="1">
        <p:scale>
          <a:sx n="67" d="100"/>
          <a:sy n="67" d="100"/>
        </p:scale>
        <p:origin x="8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C5A30-9850-4151-A0AE-51118824FA1D}" type="datetimeFigureOut">
              <a:rPr lang="en-US" smtClean="0"/>
              <a:t>9/2/2023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79D49-FCF5-4854-827E-7FA16489747E}" type="slidenum">
              <a:rPr lang="en-US" smtClean="0"/>
              <a:t>‹#›</a:t>
            </a:fld>
            <a:endParaRPr lang="en-US"/>
          </a:p>
        </p:txBody>
      </p:sp>
    </p:spTree>
    <p:extLst>
      <p:ext uri="{BB962C8B-B14F-4D97-AF65-F5344CB8AC3E}">
        <p14:creationId xmlns:p14="http://schemas.microsoft.com/office/powerpoint/2010/main" val="102480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7BDE05-5849-4FDB-8845-BE677FBA1096}" type="slidenum">
              <a:rPr lang="vi-VN" smtClean="0"/>
              <a:t>1</a:t>
            </a:fld>
            <a:endParaRPr lang="vi-VN"/>
          </a:p>
        </p:txBody>
      </p:sp>
    </p:spTree>
    <p:extLst>
      <p:ext uri="{BB962C8B-B14F-4D97-AF65-F5344CB8AC3E}">
        <p14:creationId xmlns:p14="http://schemas.microsoft.com/office/powerpoint/2010/main" val="154071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6FC38C-8831-4FB2-8BFC-6E5AE2DC6A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55B63E7-B8F3-4226-84E4-8515D84F45A0}"/>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5" name="Footer Placeholder 4">
            <a:extLst>
              <a:ext uri="{FF2B5EF4-FFF2-40B4-BE49-F238E27FC236}">
                <a16:creationId xmlns:a16="http://schemas.microsoft.com/office/drawing/2014/main" id="{618BDD4F-6698-4C24-A776-AC712AD26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FC110-CBB1-4615-B6FC-42A15D35CB42}"/>
              </a:ext>
            </a:extLst>
          </p:cNvPr>
          <p:cNvSpPr>
            <a:spLocks noGrp="1"/>
          </p:cNvSpPr>
          <p:nvPr>
            <p:ph type="sldNum" sz="quarter" idx="12"/>
          </p:nvPr>
        </p:nvSpPr>
        <p:spPr/>
        <p:txBody>
          <a:bodyPr/>
          <a:lstStyle/>
          <a:p>
            <a:fld id="{B21A5341-DAEE-4582-B52C-F73AC5A3E0C5}" type="slidenum">
              <a:rPr lang="en-US" smtClean="0"/>
              <a:t>‹#›</a:t>
            </a:fld>
            <a:endParaRPr lang="en-US"/>
          </a:p>
        </p:txBody>
      </p:sp>
      <p:sp>
        <p:nvSpPr>
          <p:cNvPr id="9" name="Title 8">
            <a:extLst>
              <a:ext uri="{FF2B5EF4-FFF2-40B4-BE49-F238E27FC236}">
                <a16:creationId xmlns:a16="http://schemas.microsoft.com/office/drawing/2014/main" id="{1D4CD6E0-04D7-46E6-8043-56737BB2E8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910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70A1-A8F5-450B-B820-8EA24BAA02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5FCAA7-298A-40B0-A949-3E579E77AB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EAECC-0EC7-4BD9-B979-BFD291E4F471}"/>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5" name="Footer Placeholder 4">
            <a:extLst>
              <a:ext uri="{FF2B5EF4-FFF2-40B4-BE49-F238E27FC236}">
                <a16:creationId xmlns:a16="http://schemas.microsoft.com/office/drawing/2014/main" id="{A6483382-AF6C-4FFE-91F8-320220210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49DC4-8124-42B3-A398-AFE8D2FBD817}"/>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2963524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C6DD6-0919-44D6-8058-99376FA23C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E7ADB3-4A48-48EB-B2A4-10DBE63035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8960-42A4-4C6B-87D5-AD8A410F31B5}"/>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5" name="Footer Placeholder 4">
            <a:extLst>
              <a:ext uri="{FF2B5EF4-FFF2-40B4-BE49-F238E27FC236}">
                <a16:creationId xmlns:a16="http://schemas.microsoft.com/office/drawing/2014/main" id="{5813A812-6243-40E1-AB63-CF32C96AF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183E6-AB8B-4722-B636-9329C4290212}"/>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244574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E5DF-2AD6-482C-A50C-74AF355DFC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191C99-CE98-43B2-AFA5-7A6060FF39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79236-9D19-49D7-AA58-FF87AF2464E4}"/>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5" name="Footer Placeholder 4">
            <a:extLst>
              <a:ext uri="{FF2B5EF4-FFF2-40B4-BE49-F238E27FC236}">
                <a16:creationId xmlns:a16="http://schemas.microsoft.com/office/drawing/2014/main" id="{9DD7FB69-4BD6-4E97-86F2-DBECC57B6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72FB8-EC29-4CBF-AC84-ECD35C8EF3E5}"/>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340740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8D90-6548-491B-A903-3D8749981B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629D68-1C40-4D87-8521-D6E8B9E49B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B67CC-82E5-41A1-93C2-E819DF37C4ED}"/>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5" name="Footer Placeholder 4">
            <a:extLst>
              <a:ext uri="{FF2B5EF4-FFF2-40B4-BE49-F238E27FC236}">
                <a16:creationId xmlns:a16="http://schemas.microsoft.com/office/drawing/2014/main" id="{D2C002A8-5BD1-44BA-A6A2-BD87B7EE1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871F1-BE60-4FB4-AD4A-B6024732A04B}"/>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199752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2C36-084B-471B-BF66-46C03B102C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1DB20-DEBF-40C8-A62D-EAD603F3FA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DB569-72DE-4C5A-9FA8-1221449098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87F443-8274-44CE-8903-F41027D3DAB4}"/>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6" name="Footer Placeholder 5">
            <a:extLst>
              <a:ext uri="{FF2B5EF4-FFF2-40B4-BE49-F238E27FC236}">
                <a16:creationId xmlns:a16="http://schemas.microsoft.com/office/drawing/2014/main" id="{629F4AAA-082F-4FCF-BF7B-6C942D8FE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F62B4-748B-4E55-8F14-D4F653EDD9ED}"/>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389315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68FD-D3CA-4BE4-9E64-05B5D24F66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BF845-D685-48F8-A5F8-9E22BA4388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D78E18-6F73-49D1-BF48-D51F715C3F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ADAB6-292B-4B1B-9844-7782FB914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E1CF8E-345E-45A2-9A6E-8A9988C536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1B05A8-27F4-4DD7-9D34-7D01CA258B48}"/>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8" name="Footer Placeholder 7">
            <a:extLst>
              <a:ext uri="{FF2B5EF4-FFF2-40B4-BE49-F238E27FC236}">
                <a16:creationId xmlns:a16="http://schemas.microsoft.com/office/drawing/2014/main" id="{7E58FBD2-DB72-4C88-91CE-EE3170C454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8FA59-ABB8-4EE8-A288-8C4DA1D4BE17}"/>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155052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A101-7398-4D61-9E53-AE193AA4C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CA172B-5852-4F7D-9CC4-D79B38AEFC89}"/>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4" name="Footer Placeholder 3">
            <a:extLst>
              <a:ext uri="{FF2B5EF4-FFF2-40B4-BE49-F238E27FC236}">
                <a16:creationId xmlns:a16="http://schemas.microsoft.com/office/drawing/2014/main" id="{923DC6BB-4922-4743-B58C-0FD40C3E0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1B71CD-9B80-4309-A317-AC7A9F20CD8B}"/>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28926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56AFB-ECE2-483D-862E-7AD53A5E328C}"/>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3" name="Footer Placeholder 2">
            <a:extLst>
              <a:ext uri="{FF2B5EF4-FFF2-40B4-BE49-F238E27FC236}">
                <a16:creationId xmlns:a16="http://schemas.microsoft.com/office/drawing/2014/main" id="{7A8C6845-CA01-4ECD-BBAE-8C8ADFDBA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61ABE5-080F-4B5F-9DEB-2BC49D183104}"/>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1477281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8F81-9284-43A4-9F94-1BD69CED5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AAA9D8-7BFE-4521-B28D-194592FCE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AFC98E-880E-4AFE-A42F-2BA8D43A1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C59AC-138A-40CC-9CC7-603C93EA15A0}"/>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6" name="Footer Placeholder 5">
            <a:extLst>
              <a:ext uri="{FF2B5EF4-FFF2-40B4-BE49-F238E27FC236}">
                <a16:creationId xmlns:a16="http://schemas.microsoft.com/office/drawing/2014/main" id="{D31502C3-5AE3-4BD8-B239-5E248409A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76617-03F4-47DA-8990-EE0BC418F3C8}"/>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1033728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8968-ECF6-49D8-8425-E4119A06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56011-AE0A-4476-ADB6-74052593D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1901992-B6BD-4A0D-92AC-8B1435ED1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B20DB-2878-4007-8214-DDA7BA1399AA}"/>
              </a:ext>
            </a:extLst>
          </p:cNvPr>
          <p:cNvSpPr>
            <a:spLocks noGrp="1"/>
          </p:cNvSpPr>
          <p:nvPr>
            <p:ph type="dt" sz="half" idx="10"/>
          </p:nvPr>
        </p:nvSpPr>
        <p:spPr/>
        <p:txBody>
          <a:bodyPr/>
          <a:lstStyle/>
          <a:p>
            <a:fld id="{82C0FD5C-0E47-4796-BC3C-5C8D536B3D9D}" type="datetimeFigureOut">
              <a:rPr lang="en-US" smtClean="0"/>
              <a:t>9/2/2023</a:t>
            </a:fld>
            <a:endParaRPr lang="en-US"/>
          </a:p>
        </p:txBody>
      </p:sp>
      <p:sp>
        <p:nvSpPr>
          <p:cNvPr id="6" name="Footer Placeholder 5">
            <a:extLst>
              <a:ext uri="{FF2B5EF4-FFF2-40B4-BE49-F238E27FC236}">
                <a16:creationId xmlns:a16="http://schemas.microsoft.com/office/drawing/2014/main" id="{FAB2D37B-11B8-4C4C-829D-4DA503B151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4379B-3FD3-4C2A-81E7-5136F1707901}"/>
              </a:ext>
            </a:extLst>
          </p:cNvPr>
          <p:cNvSpPr>
            <a:spLocks noGrp="1"/>
          </p:cNvSpPr>
          <p:nvPr>
            <p:ph type="sldNum" sz="quarter" idx="12"/>
          </p:nvPr>
        </p:nvSpPr>
        <p:spPr/>
        <p:txBody>
          <a:bodyPr/>
          <a:lstStyle/>
          <a:p>
            <a:fld id="{B21A5341-DAEE-4582-B52C-F73AC5A3E0C5}" type="slidenum">
              <a:rPr lang="en-US" smtClean="0"/>
              <a:t>‹#›</a:t>
            </a:fld>
            <a:endParaRPr lang="en-US"/>
          </a:p>
        </p:txBody>
      </p:sp>
    </p:spTree>
    <p:extLst>
      <p:ext uri="{BB962C8B-B14F-4D97-AF65-F5344CB8AC3E}">
        <p14:creationId xmlns:p14="http://schemas.microsoft.com/office/powerpoint/2010/main" val="271117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232BE3-7116-4E58-A6E6-90966DB25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722A9-5769-41B1-B63A-E8216B0C2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C613AA3-DECF-4170-B310-78730A6231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C0FD5C-0E47-4796-BC3C-5C8D536B3D9D}" type="datetimeFigureOut">
              <a:rPr lang="en-US" smtClean="0"/>
              <a:t>9/2/2023</a:t>
            </a:fld>
            <a:endParaRPr lang="en-US"/>
          </a:p>
        </p:txBody>
      </p:sp>
      <p:sp>
        <p:nvSpPr>
          <p:cNvPr id="5" name="Footer Placeholder 4">
            <a:extLst>
              <a:ext uri="{FF2B5EF4-FFF2-40B4-BE49-F238E27FC236}">
                <a16:creationId xmlns:a16="http://schemas.microsoft.com/office/drawing/2014/main" id="{2404567A-301E-43E1-94EA-04535BC56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67C9E0-F10F-402B-95C7-658AB333C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A5341-DAEE-4582-B52C-F73AC5A3E0C5}" type="slidenum">
              <a:rPr lang="en-US" smtClean="0"/>
              <a:t>‹#›</a:t>
            </a:fld>
            <a:endParaRPr lang="en-US"/>
          </a:p>
        </p:txBody>
      </p:sp>
    </p:spTree>
    <p:extLst>
      <p:ext uri="{BB962C8B-B14F-4D97-AF65-F5344CB8AC3E}">
        <p14:creationId xmlns:p14="http://schemas.microsoft.com/office/powerpoint/2010/main" val="2878269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r="-26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1996620" y="1490050"/>
            <a:ext cx="7908472" cy="1938950"/>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lnSpc>
                <a:spcPct val="125000"/>
              </a:lnSpc>
            </a:pP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37765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UY DUẨN 0326030911"/>
          <p:cNvSpPr/>
          <p:nvPr/>
        </p:nvSpPr>
        <p:spPr>
          <a:xfrm>
            <a:off x="2492272" y="1960940"/>
            <a:ext cx="7207456" cy="1569660"/>
          </a:xfrm>
          <a:prstGeom prst="rect">
            <a:avLst/>
          </a:prstGeom>
          <a:noFill/>
        </p:spPr>
        <p:txBody>
          <a:bodyPr wrap="square" lIns="91440" tIns="45720" rIns="91440" bIns="45720">
            <a:spAutoFit/>
          </a:bodyPr>
          <a:lstStyle/>
          <a:p>
            <a:pPr algn="ctr"/>
            <a:r>
              <a:rPr lang="en-US" sz="9600" b="1" dirty="0">
                <a:ln w="22225">
                  <a:noFill/>
                  <a:prstDash val="solid"/>
                </a:ln>
                <a:solidFill>
                  <a:srgbClr val="FF0000"/>
                </a:solidFill>
                <a:latin typeface="Arial" panose="020B0604020202020204" pitchFamily="34" charset="0"/>
                <a:cs typeface="Arial" panose="020B0604020202020204" pitchFamily="34" charset="0"/>
              </a:rPr>
              <a:t>ĐỌC BÀI</a:t>
            </a:r>
            <a:endParaRPr lang="en-US" sz="9600" b="1" cap="none" spc="0" dirty="0">
              <a:ln w="22225">
                <a:noFill/>
                <a:prstDash val="solid"/>
              </a:ln>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05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32;p33">
            <a:extLst>
              <a:ext uri="{FF2B5EF4-FFF2-40B4-BE49-F238E27FC236}">
                <a16:creationId xmlns:a16="http://schemas.microsoft.com/office/drawing/2014/main" id="{557B8FA0-FFD1-4FA4-B2F6-23BEFB6BEE8C}"/>
              </a:ext>
            </a:extLst>
          </p:cNvPr>
          <p:cNvSpPr txBox="1">
            <a:spLocks/>
          </p:cNvSpPr>
          <p:nvPr/>
        </p:nvSpPr>
        <p:spPr>
          <a:xfrm>
            <a:off x="344337" y="1051409"/>
            <a:ext cx="3749078" cy="81499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b="1">
                <a:solidFill>
                  <a:srgbClr val="FF0000"/>
                </a:solidFill>
                <a:latin typeface="Arial" panose="020B0604020202020204" pitchFamily="34" charset="0"/>
                <a:cs typeface="Arial" panose="020B0604020202020204" pitchFamily="34" charset="0"/>
              </a:rPr>
              <a:t>TUỔI NGỰA</a:t>
            </a:r>
          </a:p>
          <a:p>
            <a:pPr algn="ctr">
              <a:lnSpc>
                <a:spcPct val="100000"/>
              </a:lnSpc>
              <a:spcBef>
                <a:spcPts val="0"/>
              </a:spcBef>
            </a:pPr>
            <a:r>
              <a:rPr lang="en-US" sz="2000" i="1">
                <a:solidFill>
                  <a:srgbClr val="FF0000"/>
                </a:solidFill>
                <a:latin typeface="Arial" panose="020B0604020202020204" pitchFamily="34" charset="0"/>
                <a:cs typeface="Arial" panose="020B0604020202020204" pitchFamily="34" charset="0"/>
              </a:rPr>
              <a:t>(Trích)</a:t>
            </a:r>
            <a:endParaRPr lang="en-US" sz="2000"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0334-1F96-431A-867F-DC1E8015A199}"/>
              </a:ext>
            </a:extLst>
          </p:cNvPr>
          <p:cNvSpPr txBox="1"/>
          <p:nvPr/>
        </p:nvSpPr>
        <p:spPr>
          <a:xfrm>
            <a:off x="4111040" y="570146"/>
            <a:ext cx="4073589" cy="1554272"/>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tuổi gì?</a:t>
            </a:r>
          </a:p>
          <a:p>
            <a:pPr>
              <a:spcAft>
                <a:spcPts val="600"/>
              </a:spcAft>
            </a:pPr>
            <a:r>
              <a:rPr lang="en-US" sz="2000">
                <a:latin typeface="Arial" panose="020B0604020202020204" pitchFamily="34" charset="0"/>
                <a:cs typeface="Arial" panose="020B0604020202020204" pitchFamily="34" charset="0"/>
              </a:rPr>
              <a:t>- Tuổi con là tuổi Ngựa</a:t>
            </a:r>
          </a:p>
          <a:p>
            <a:pPr>
              <a:spcAft>
                <a:spcPts val="600"/>
              </a:spcAft>
            </a:pPr>
            <a:r>
              <a:rPr lang="en-US" sz="2000">
                <a:latin typeface="Arial" panose="020B0604020202020204" pitchFamily="34" charset="0"/>
                <a:cs typeface="Arial" panose="020B0604020202020204" pitchFamily="34" charset="0"/>
              </a:rPr>
              <a:t>Ngựa không yên một chỗ</a:t>
            </a:r>
          </a:p>
          <a:p>
            <a:pPr>
              <a:spcAft>
                <a:spcPts val="600"/>
              </a:spcAft>
            </a:pPr>
            <a:r>
              <a:rPr lang="en-US" sz="2000">
                <a:latin typeface="Arial" panose="020B0604020202020204" pitchFamily="34" charset="0"/>
                <a:cs typeface="Arial" panose="020B0604020202020204" pitchFamily="34" charset="0"/>
              </a:rPr>
              <a:t>Tuổi con là tuổi đi …</a:t>
            </a:r>
          </a:p>
        </p:txBody>
      </p:sp>
      <p:sp>
        <p:nvSpPr>
          <p:cNvPr id="9" name="Rectangle: Rounded Corners 8">
            <a:extLst>
              <a:ext uri="{FF2B5EF4-FFF2-40B4-BE49-F238E27FC236}">
                <a16:creationId xmlns:a16="http://schemas.microsoft.com/office/drawing/2014/main" id="{4793A600-4BB1-4F27-B0E2-C3345EE2EAAC}"/>
              </a:ext>
            </a:extLst>
          </p:cNvPr>
          <p:cNvSpPr/>
          <p:nvPr/>
        </p:nvSpPr>
        <p:spPr>
          <a:xfrm>
            <a:off x="344337" y="202174"/>
            <a:ext cx="1572985" cy="603241"/>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ĐỌC</a:t>
            </a:r>
          </a:p>
        </p:txBody>
      </p:sp>
      <p:sp>
        <p:nvSpPr>
          <p:cNvPr id="10" name="TextBox 9">
            <a:extLst>
              <a:ext uri="{FF2B5EF4-FFF2-40B4-BE49-F238E27FC236}">
                <a16:creationId xmlns:a16="http://schemas.microsoft.com/office/drawing/2014/main" id="{E3D0623A-DC70-4105-9DB1-64914D30CADC}"/>
              </a:ext>
            </a:extLst>
          </p:cNvPr>
          <p:cNvSpPr txBox="1"/>
          <p:nvPr/>
        </p:nvSpPr>
        <p:spPr>
          <a:xfrm>
            <a:off x="7765140" y="570146"/>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1" name="TextBox 10">
            <a:extLst>
              <a:ext uri="{FF2B5EF4-FFF2-40B4-BE49-F238E27FC236}">
                <a16:creationId xmlns:a16="http://schemas.microsoft.com/office/drawing/2014/main" id="{165D7B02-7693-41DA-A4D7-4D5FEBD988F7}"/>
              </a:ext>
            </a:extLst>
          </p:cNvPr>
          <p:cNvSpPr txBox="1"/>
          <p:nvPr/>
        </p:nvSpPr>
        <p:spPr>
          <a:xfrm>
            <a:off x="4111040" y="2578147"/>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sẽ phi</a:t>
            </a:r>
          </a:p>
          <a:p>
            <a:pPr>
              <a:spcAft>
                <a:spcPts val="600"/>
              </a:spcAft>
            </a:pPr>
            <a:r>
              <a:rPr lang="en-US" sz="2000">
                <a:latin typeface="Arial" panose="020B0604020202020204" pitchFamily="34" charset="0"/>
                <a:cs typeface="Arial" panose="020B0604020202020204" pitchFamily="34" charset="0"/>
              </a:rPr>
              <a:t>Qua bao nhiêu ngọn gió</a:t>
            </a:r>
          </a:p>
          <a:p>
            <a:pPr>
              <a:spcAft>
                <a:spcPts val="600"/>
              </a:spcAft>
            </a:pPr>
            <a:r>
              <a:rPr lang="en-US" sz="2000">
                <a:latin typeface="Arial" panose="020B0604020202020204" pitchFamily="34" charset="0"/>
                <a:cs typeface="Arial" panose="020B0604020202020204" pitchFamily="34" charset="0"/>
              </a:rPr>
              <a:t>Gió xanh miền trung du</a:t>
            </a:r>
          </a:p>
          <a:p>
            <a:pPr>
              <a:spcAft>
                <a:spcPts val="600"/>
              </a:spcAft>
            </a:pPr>
            <a:r>
              <a:rPr lang="en-US" sz="2000">
                <a:latin typeface="Arial" panose="020B0604020202020204" pitchFamily="34" charset="0"/>
                <a:cs typeface="Arial" panose="020B0604020202020204" pitchFamily="34" charset="0"/>
              </a:rPr>
              <a:t>Gió hồng vùng đất đỏ</a:t>
            </a:r>
          </a:p>
          <a:p>
            <a:pPr>
              <a:spcAft>
                <a:spcPts val="600"/>
              </a:spcAft>
            </a:pPr>
            <a:r>
              <a:rPr lang="en-US" sz="2000">
                <a:latin typeface="Arial" panose="020B0604020202020204" pitchFamily="34" charset="0"/>
                <a:cs typeface="Arial" panose="020B0604020202020204" pitchFamily="34" charset="0"/>
              </a:rPr>
              <a:t>Gió đen hút đại ngàn</a:t>
            </a:r>
          </a:p>
          <a:p>
            <a:pPr>
              <a:spcAft>
                <a:spcPts val="600"/>
              </a:spcAft>
            </a:pPr>
            <a:r>
              <a:rPr lang="en-US" sz="2000">
                <a:latin typeface="Arial" panose="020B0604020202020204" pitchFamily="34" charset="0"/>
                <a:cs typeface="Arial" panose="020B0604020202020204" pitchFamily="34" charset="0"/>
              </a:rPr>
              <a:t>Mấp mô triền núi đá …</a:t>
            </a:r>
          </a:p>
          <a:p>
            <a:pPr>
              <a:spcAft>
                <a:spcPts val="600"/>
              </a:spcAft>
            </a:pPr>
            <a:r>
              <a:rPr lang="en-US" sz="2000">
                <a:latin typeface="Arial" panose="020B0604020202020204" pitchFamily="34" charset="0"/>
                <a:cs typeface="Arial" panose="020B0604020202020204" pitchFamily="34" charset="0"/>
              </a:rPr>
              <a:t>Con mang về cho mẹ</a:t>
            </a:r>
          </a:p>
          <a:p>
            <a:pPr>
              <a:spcAft>
                <a:spcPts val="600"/>
              </a:spcAft>
            </a:pPr>
            <a:r>
              <a:rPr lang="en-US" sz="2000">
                <a:latin typeface="Arial" panose="020B0604020202020204" pitchFamily="34" charset="0"/>
                <a:cs typeface="Arial" panose="020B0604020202020204" pitchFamily="34" charset="0"/>
              </a:rPr>
              <a:t>Ngọn gió của trăm miền …</a:t>
            </a:r>
          </a:p>
        </p:txBody>
      </p:sp>
      <p:sp>
        <p:nvSpPr>
          <p:cNvPr id="12" name="TextBox 11">
            <a:extLst>
              <a:ext uri="{FF2B5EF4-FFF2-40B4-BE49-F238E27FC236}">
                <a16:creationId xmlns:a16="http://schemas.microsoft.com/office/drawing/2014/main" id="{52AFE4C0-2ED8-41A1-8200-B6852583E8C4}"/>
              </a:ext>
            </a:extLst>
          </p:cNvPr>
          <p:cNvSpPr txBox="1"/>
          <p:nvPr/>
        </p:nvSpPr>
        <p:spPr>
          <a:xfrm>
            <a:off x="7765141" y="4009123"/>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40FA588-1218-4CF7-A014-3D185B0310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flipH="1">
            <a:off x="-228836" y="1969034"/>
            <a:ext cx="4447050" cy="4888966"/>
          </a:xfrm>
          <a:prstGeom prst="rect">
            <a:avLst/>
          </a:prstGeom>
        </p:spPr>
      </p:pic>
    </p:spTree>
    <p:extLst>
      <p:ext uri="{BB962C8B-B14F-4D97-AF65-F5344CB8AC3E}">
        <p14:creationId xmlns:p14="http://schemas.microsoft.com/office/powerpoint/2010/main" val="453943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par>
                          <p:cTn id="30" fill="hold">
                            <p:stCondLst>
                              <p:cond delay="1500"/>
                            </p:stCondLst>
                            <p:childTnLst>
                              <p:par>
                                <p:cTn id="31" presetID="6" presetClass="entr" presetSubtype="32"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out)">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0D24617-1F51-4EFD-9EBD-E23F802F7084}"/>
              </a:ext>
            </a:extLst>
          </p:cNvPr>
          <p:cNvSpPr txBox="1"/>
          <p:nvPr/>
        </p:nvSpPr>
        <p:spPr>
          <a:xfrm>
            <a:off x="3019848" y="3105835"/>
            <a:ext cx="2198038" cy="646331"/>
          </a:xfrm>
          <a:prstGeom prst="rect">
            <a:avLst/>
          </a:prstGeom>
          <a:noFill/>
        </p:spPr>
        <p:txBody>
          <a:bodyPr wrap="none" rtlCol="0">
            <a:spAutoFit/>
          </a:bodyPr>
          <a:lstStyle/>
          <a:p>
            <a:pPr marL="342900" indent="-342900">
              <a:buFont typeface="Arial" panose="020B0604020202020204" pitchFamily="34" charset="0"/>
              <a:buChar char="•"/>
            </a:pPr>
            <a:r>
              <a:rPr lang="en-US" sz="3600">
                <a:latin typeface="Arial" panose="020B0604020202020204" pitchFamily="34" charset="0"/>
                <a:cs typeface="Arial" panose="020B0604020202020204" pitchFamily="34" charset="0"/>
              </a:rPr>
              <a:t>mấp mô</a:t>
            </a:r>
          </a:p>
        </p:txBody>
      </p:sp>
      <p:sp>
        <p:nvSpPr>
          <p:cNvPr id="16" name="Rectangle: Rounded Corners 15">
            <a:extLst>
              <a:ext uri="{FF2B5EF4-FFF2-40B4-BE49-F238E27FC236}">
                <a16:creationId xmlns:a16="http://schemas.microsoft.com/office/drawing/2014/main" id="{E772D508-A65D-41ED-A5E7-F8C7A592781A}"/>
              </a:ext>
            </a:extLst>
          </p:cNvPr>
          <p:cNvSpPr/>
          <p:nvPr/>
        </p:nvSpPr>
        <p:spPr>
          <a:xfrm>
            <a:off x="4401019" y="774700"/>
            <a:ext cx="3389962" cy="850900"/>
          </a:xfrm>
          <a:custGeom>
            <a:avLst/>
            <a:gdLst>
              <a:gd name="connsiteX0" fmla="*/ 0 w 3389962"/>
              <a:gd name="connsiteY0" fmla="*/ 425450 h 850900"/>
              <a:gd name="connsiteX1" fmla="*/ 425450 w 3389962"/>
              <a:gd name="connsiteY1" fmla="*/ 0 h 850900"/>
              <a:gd name="connsiteX2" fmla="*/ 933262 w 3389962"/>
              <a:gd name="connsiteY2" fmla="*/ 0 h 850900"/>
              <a:gd name="connsiteX3" fmla="*/ 1466465 w 3389962"/>
              <a:gd name="connsiteY3" fmla="*/ 0 h 850900"/>
              <a:gd name="connsiteX4" fmla="*/ 1999668 w 3389962"/>
              <a:gd name="connsiteY4" fmla="*/ 0 h 850900"/>
              <a:gd name="connsiteX5" fmla="*/ 2964512 w 3389962"/>
              <a:gd name="connsiteY5" fmla="*/ 0 h 850900"/>
              <a:gd name="connsiteX6" fmla="*/ 3389962 w 3389962"/>
              <a:gd name="connsiteY6" fmla="*/ 425450 h 850900"/>
              <a:gd name="connsiteX7" fmla="*/ 3389962 w 3389962"/>
              <a:gd name="connsiteY7" fmla="*/ 425450 h 850900"/>
              <a:gd name="connsiteX8" fmla="*/ 2964512 w 3389962"/>
              <a:gd name="connsiteY8" fmla="*/ 850900 h 850900"/>
              <a:gd name="connsiteX9" fmla="*/ 2405918 w 3389962"/>
              <a:gd name="connsiteY9" fmla="*/ 850900 h 850900"/>
              <a:gd name="connsiteX10" fmla="*/ 1974278 w 3389962"/>
              <a:gd name="connsiteY10" fmla="*/ 850900 h 850900"/>
              <a:gd name="connsiteX11" fmla="*/ 1466465 w 3389962"/>
              <a:gd name="connsiteY11" fmla="*/ 850900 h 850900"/>
              <a:gd name="connsiteX12" fmla="*/ 958653 w 3389962"/>
              <a:gd name="connsiteY12" fmla="*/ 850900 h 850900"/>
              <a:gd name="connsiteX13" fmla="*/ 425450 w 3389962"/>
              <a:gd name="connsiteY13" fmla="*/ 850900 h 850900"/>
              <a:gd name="connsiteX14" fmla="*/ 0 w 3389962"/>
              <a:gd name="connsiteY14" fmla="*/ 425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9962" h="850900" fill="none" extrusionOk="0">
                <a:moveTo>
                  <a:pt x="0" y="425450"/>
                </a:moveTo>
                <a:cubicBezTo>
                  <a:pt x="1210" y="126166"/>
                  <a:pt x="211873" y="-31291"/>
                  <a:pt x="425450" y="0"/>
                </a:cubicBezTo>
                <a:cubicBezTo>
                  <a:pt x="611411" y="-12784"/>
                  <a:pt x="779064" y="42821"/>
                  <a:pt x="933262" y="0"/>
                </a:cubicBezTo>
                <a:cubicBezTo>
                  <a:pt x="1087460" y="-42821"/>
                  <a:pt x="1251226" y="16925"/>
                  <a:pt x="1466465" y="0"/>
                </a:cubicBezTo>
                <a:cubicBezTo>
                  <a:pt x="1681704" y="-16925"/>
                  <a:pt x="1795763" y="33360"/>
                  <a:pt x="1999668" y="0"/>
                </a:cubicBezTo>
                <a:cubicBezTo>
                  <a:pt x="2203573" y="-33360"/>
                  <a:pt x="2506003" y="78312"/>
                  <a:pt x="2964512" y="0"/>
                </a:cubicBezTo>
                <a:cubicBezTo>
                  <a:pt x="3198268" y="-7018"/>
                  <a:pt x="3448348" y="160071"/>
                  <a:pt x="3389962" y="425450"/>
                </a:cubicBezTo>
                <a:lnTo>
                  <a:pt x="3389962" y="425450"/>
                </a:lnTo>
                <a:cubicBezTo>
                  <a:pt x="3394715" y="631258"/>
                  <a:pt x="3241706" y="869667"/>
                  <a:pt x="2964512" y="850900"/>
                </a:cubicBezTo>
                <a:cubicBezTo>
                  <a:pt x="2779449" y="916195"/>
                  <a:pt x="2648056" y="834654"/>
                  <a:pt x="2405918" y="850900"/>
                </a:cubicBezTo>
                <a:cubicBezTo>
                  <a:pt x="2163780" y="867146"/>
                  <a:pt x="2064833" y="847166"/>
                  <a:pt x="1974278" y="850900"/>
                </a:cubicBezTo>
                <a:cubicBezTo>
                  <a:pt x="1883723" y="854634"/>
                  <a:pt x="1628312" y="797156"/>
                  <a:pt x="1466465" y="850900"/>
                </a:cubicBezTo>
                <a:cubicBezTo>
                  <a:pt x="1304618" y="904644"/>
                  <a:pt x="1112224" y="837394"/>
                  <a:pt x="958653" y="850900"/>
                </a:cubicBezTo>
                <a:cubicBezTo>
                  <a:pt x="805082" y="864406"/>
                  <a:pt x="631983" y="803455"/>
                  <a:pt x="425450" y="850900"/>
                </a:cubicBezTo>
                <a:cubicBezTo>
                  <a:pt x="204616" y="874011"/>
                  <a:pt x="-63455" y="672846"/>
                  <a:pt x="0" y="425450"/>
                </a:cubicBezTo>
                <a:close/>
              </a:path>
              <a:path w="3389962" h="850900" stroke="0" extrusionOk="0">
                <a:moveTo>
                  <a:pt x="0" y="425450"/>
                </a:moveTo>
                <a:cubicBezTo>
                  <a:pt x="-30449" y="252096"/>
                  <a:pt x="233501" y="-8661"/>
                  <a:pt x="425450" y="0"/>
                </a:cubicBezTo>
                <a:cubicBezTo>
                  <a:pt x="649810" y="-37240"/>
                  <a:pt x="771792" y="56810"/>
                  <a:pt x="984044" y="0"/>
                </a:cubicBezTo>
                <a:cubicBezTo>
                  <a:pt x="1196296" y="-56810"/>
                  <a:pt x="1267042" y="20520"/>
                  <a:pt x="1415684" y="0"/>
                </a:cubicBezTo>
                <a:cubicBezTo>
                  <a:pt x="1564326" y="-20520"/>
                  <a:pt x="1817750" y="9188"/>
                  <a:pt x="1948887" y="0"/>
                </a:cubicBezTo>
                <a:cubicBezTo>
                  <a:pt x="2080024" y="-9188"/>
                  <a:pt x="2305848" y="12397"/>
                  <a:pt x="2507481" y="0"/>
                </a:cubicBezTo>
                <a:cubicBezTo>
                  <a:pt x="2709114" y="-12397"/>
                  <a:pt x="2763133" y="49552"/>
                  <a:pt x="2964512" y="0"/>
                </a:cubicBezTo>
                <a:cubicBezTo>
                  <a:pt x="3215708" y="5891"/>
                  <a:pt x="3378840" y="146600"/>
                  <a:pt x="3389962" y="425450"/>
                </a:cubicBezTo>
                <a:lnTo>
                  <a:pt x="3389962" y="425450"/>
                </a:lnTo>
                <a:cubicBezTo>
                  <a:pt x="3418558" y="669468"/>
                  <a:pt x="3221462" y="806493"/>
                  <a:pt x="2964512" y="850900"/>
                </a:cubicBezTo>
                <a:cubicBezTo>
                  <a:pt x="2726300" y="871633"/>
                  <a:pt x="2570557" y="791847"/>
                  <a:pt x="2431309" y="850900"/>
                </a:cubicBezTo>
                <a:cubicBezTo>
                  <a:pt x="2292061" y="909953"/>
                  <a:pt x="2063218" y="841836"/>
                  <a:pt x="1923497" y="850900"/>
                </a:cubicBezTo>
                <a:cubicBezTo>
                  <a:pt x="1783776" y="859964"/>
                  <a:pt x="1672032" y="808005"/>
                  <a:pt x="1466465" y="850900"/>
                </a:cubicBezTo>
                <a:cubicBezTo>
                  <a:pt x="1260898" y="893795"/>
                  <a:pt x="1154590" y="845866"/>
                  <a:pt x="907872" y="850900"/>
                </a:cubicBezTo>
                <a:cubicBezTo>
                  <a:pt x="661154" y="855934"/>
                  <a:pt x="599399" y="797143"/>
                  <a:pt x="425450" y="850900"/>
                </a:cubicBezTo>
                <a:cubicBezTo>
                  <a:pt x="178510" y="836247"/>
                  <a:pt x="15168" y="658396"/>
                  <a:pt x="0" y="425450"/>
                </a:cubicBezTo>
                <a:close/>
              </a:path>
            </a:pathLst>
          </a:custGeom>
          <a:solidFill>
            <a:srgbClr val="FFFFFF"/>
          </a:solidFill>
          <a:ln w="57150">
            <a:solidFill>
              <a:srgbClr val="4B4C50"/>
            </a:solidFill>
            <a:extLst>
              <a:ext uri="{C807C97D-BFC1-408E-A445-0C87EB9F89A2}">
                <ask:lineSketchStyleProps xmlns:ask="http://schemas.microsoft.com/office/drawing/2018/sketchyshapes" sd="2035180553">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ysClr val="windowText" lastClr="000000"/>
                </a:solidFill>
                <a:latin typeface="Arial" panose="020B0604020202020204" pitchFamily="34" charset="0"/>
                <a:cs typeface="Arial" panose="020B0604020202020204" pitchFamily="34" charset="0"/>
              </a:rPr>
              <a:t>LUYỆN ĐỌC</a:t>
            </a:r>
          </a:p>
        </p:txBody>
      </p:sp>
      <p:sp>
        <p:nvSpPr>
          <p:cNvPr id="17" name="TextBox 16">
            <a:extLst>
              <a:ext uri="{FF2B5EF4-FFF2-40B4-BE49-F238E27FC236}">
                <a16:creationId xmlns:a16="http://schemas.microsoft.com/office/drawing/2014/main" id="{102E227D-A2A8-4C45-94F0-58901A7C43C8}"/>
              </a:ext>
            </a:extLst>
          </p:cNvPr>
          <p:cNvSpPr txBox="1"/>
          <p:nvPr/>
        </p:nvSpPr>
        <p:spPr>
          <a:xfrm>
            <a:off x="3019848" y="4113910"/>
            <a:ext cx="1146468" cy="646331"/>
          </a:xfrm>
          <a:prstGeom prst="rect">
            <a:avLst/>
          </a:prstGeom>
          <a:noFill/>
        </p:spPr>
        <p:txBody>
          <a:bodyPr wrap="none" rtlCol="0">
            <a:spAutoFit/>
          </a:bodyPr>
          <a:lstStyle/>
          <a:p>
            <a:pPr marL="342900" indent="-342900">
              <a:buFont typeface="Arial" panose="020B0604020202020204" pitchFamily="34" charset="0"/>
              <a:buChar char="•"/>
            </a:pPr>
            <a:r>
              <a:rPr lang="en-US" sz="3600">
                <a:latin typeface="Arial" panose="020B0604020202020204" pitchFamily="34" charset="0"/>
                <a:cs typeface="Arial" panose="020B0604020202020204" pitchFamily="34" charset="0"/>
              </a:rPr>
              <a:t>lóa</a:t>
            </a:r>
          </a:p>
        </p:txBody>
      </p:sp>
      <p:sp>
        <p:nvSpPr>
          <p:cNvPr id="18" name="TextBox 17">
            <a:extLst>
              <a:ext uri="{FF2B5EF4-FFF2-40B4-BE49-F238E27FC236}">
                <a16:creationId xmlns:a16="http://schemas.microsoft.com/office/drawing/2014/main" id="{96A9E57D-1811-4987-8AA9-B7F5AA21E16F}"/>
              </a:ext>
            </a:extLst>
          </p:cNvPr>
          <p:cNvSpPr txBox="1"/>
          <p:nvPr/>
        </p:nvSpPr>
        <p:spPr>
          <a:xfrm>
            <a:off x="6793562" y="4113910"/>
            <a:ext cx="2223686" cy="646331"/>
          </a:xfrm>
          <a:prstGeom prst="rect">
            <a:avLst/>
          </a:prstGeom>
          <a:noFill/>
        </p:spPr>
        <p:txBody>
          <a:bodyPr wrap="none" rtlCol="0">
            <a:spAutoFit/>
          </a:bodyPr>
          <a:lstStyle/>
          <a:p>
            <a:pPr marL="342900" indent="-342900">
              <a:buFont typeface="Arial" panose="020B0604020202020204" pitchFamily="34" charset="0"/>
              <a:buChar char="•"/>
            </a:pPr>
            <a:r>
              <a:rPr lang="en-US" sz="3600">
                <a:latin typeface="Arial" panose="020B0604020202020204" pitchFamily="34" charset="0"/>
                <a:cs typeface="Arial" panose="020B0604020202020204" pitchFamily="34" charset="0"/>
              </a:rPr>
              <a:t>xôn xao</a:t>
            </a:r>
          </a:p>
        </p:txBody>
      </p:sp>
      <p:sp>
        <p:nvSpPr>
          <p:cNvPr id="19" name="TextBox 18">
            <a:extLst>
              <a:ext uri="{FF2B5EF4-FFF2-40B4-BE49-F238E27FC236}">
                <a16:creationId xmlns:a16="http://schemas.microsoft.com/office/drawing/2014/main" id="{17D5BC48-8295-4CF3-BD33-FE13F5389C70}"/>
              </a:ext>
            </a:extLst>
          </p:cNvPr>
          <p:cNvSpPr txBox="1"/>
          <p:nvPr/>
        </p:nvSpPr>
        <p:spPr>
          <a:xfrm>
            <a:off x="6793562" y="3105834"/>
            <a:ext cx="2198038" cy="646331"/>
          </a:xfrm>
          <a:prstGeom prst="rect">
            <a:avLst/>
          </a:prstGeom>
          <a:noFill/>
        </p:spPr>
        <p:txBody>
          <a:bodyPr wrap="none" rtlCol="0">
            <a:spAutoFit/>
          </a:bodyPr>
          <a:lstStyle/>
          <a:p>
            <a:pPr marL="342900" indent="-342900">
              <a:buFont typeface="Arial" panose="020B0604020202020204" pitchFamily="34" charset="0"/>
              <a:buChar char="•"/>
            </a:pPr>
            <a:r>
              <a:rPr lang="en-US" sz="3600">
                <a:latin typeface="Arial" panose="020B0604020202020204" pitchFamily="34" charset="0"/>
                <a:cs typeface="Arial" panose="020B0604020202020204" pitchFamily="34" charset="0"/>
              </a:rPr>
              <a:t>hoa huệ</a:t>
            </a:r>
          </a:p>
        </p:txBody>
      </p:sp>
    </p:spTree>
    <p:extLst>
      <p:ext uri="{BB962C8B-B14F-4D97-AF65-F5344CB8AC3E}">
        <p14:creationId xmlns:p14="http://schemas.microsoft.com/office/powerpoint/2010/main" val="42111775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65D7B02-7693-41DA-A4D7-4D5FEBD988F7}"/>
              </a:ext>
            </a:extLst>
          </p:cNvPr>
          <p:cNvSpPr txBox="1"/>
          <p:nvPr/>
        </p:nvSpPr>
        <p:spPr>
          <a:xfrm>
            <a:off x="4293258" y="2103554"/>
            <a:ext cx="4073589" cy="3585597"/>
          </a:xfrm>
          <a:prstGeom prst="rect">
            <a:avLst/>
          </a:prstGeom>
          <a:noFill/>
        </p:spPr>
        <p:txBody>
          <a:bodyPr wrap="square" rtlCol="0">
            <a:spAutoFit/>
          </a:bodyPr>
          <a:lstStyle/>
          <a:p>
            <a:pPr>
              <a:spcAft>
                <a:spcPts val="600"/>
              </a:spcAft>
            </a:pPr>
            <a:r>
              <a:rPr lang="en-US" sz="2400">
                <a:latin typeface="Arial" panose="020B0604020202020204" pitchFamily="34" charset="0"/>
                <a:cs typeface="Arial" panose="020B0604020202020204" pitchFamily="34" charset="0"/>
              </a:rPr>
              <a:t>- Mẹ ơi con sẽ phi</a:t>
            </a:r>
          </a:p>
          <a:p>
            <a:pPr>
              <a:spcAft>
                <a:spcPts val="600"/>
              </a:spcAft>
            </a:pPr>
            <a:r>
              <a:rPr lang="en-US" sz="2400">
                <a:latin typeface="Arial" panose="020B0604020202020204" pitchFamily="34" charset="0"/>
                <a:cs typeface="Arial" panose="020B0604020202020204" pitchFamily="34" charset="0"/>
              </a:rPr>
              <a:t>Qua bao nhiêu ngọn gió</a:t>
            </a:r>
          </a:p>
          <a:p>
            <a:pPr>
              <a:spcAft>
                <a:spcPts val="600"/>
              </a:spcAft>
            </a:pPr>
            <a:r>
              <a:rPr lang="en-US" sz="2400">
                <a:latin typeface="Arial" panose="020B0604020202020204" pitchFamily="34" charset="0"/>
                <a:cs typeface="Arial" panose="020B0604020202020204" pitchFamily="34" charset="0"/>
              </a:rPr>
              <a:t>Gió xanh miền trung du</a:t>
            </a:r>
          </a:p>
          <a:p>
            <a:pPr>
              <a:spcAft>
                <a:spcPts val="600"/>
              </a:spcAft>
            </a:pPr>
            <a:r>
              <a:rPr lang="en-US" sz="2400">
                <a:latin typeface="Arial" panose="020B0604020202020204" pitchFamily="34" charset="0"/>
                <a:cs typeface="Arial" panose="020B0604020202020204" pitchFamily="34" charset="0"/>
              </a:rPr>
              <a:t>Gió hồng vùng đất đỏ</a:t>
            </a:r>
          </a:p>
          <a:p>
            <a:pPr>
              <a:spcAft>
                <a:spcPts val="600"/>
              </a:spcAft>
            </a:pPr>
            <a:r>
              <a:rPr lang="en-US" sz="2400">
                <a:latin typeface="Arial" panose="020B0604020202020204" pitchFamily="34" charset="0"/>
                <a:cs typeface="Arial" panose="020B0604020202020204" pitchFamily="34" charset="0"/>
              </a:rPr>
              <a:t>Gió đen hút đại ngàn</a:t>
            </a:r>
          </a:p>
          <a:p>
            <a:pPr>
              <a:spcAft>
                <a:spcPts val="600"/>
              </a:spcAft>
            </a:pPr>
            <a:r>
              <a:rPr lang="en-US" sz="2400">
                <a:latin typeface="Arial" panose="020B0604020202020204" pitchFamily="34" charset="0"/>
                <a:cs typeface="Arial" panose="020B0604020202020204" pitchFamily="34" charset="0"/>
              </a:rPr>
              <a:t>Mấp mô triền núi đá …</a:t>
            </a:r>
          </a:p>
          <a:p>
            <a:pPr>
              <a:spcAft>
                <a:spcPts val="600"/>
              </a:spcAft>
            </a:pPr>
            <a:r>
              <a:rPr lang="en-US" sz="2400">
                <a:latin typeface="Arial" panose="020B0604020202020204" pitchFamily="34" charset="0"/>
                <a:cs typeface="Arial" panose="020B0604020202020204" pitchFamily="34" charset="0"/>
              </a:rPr>
              <a:t>Con mang về cho mẹ</a:t>
            </a:r>
          </a:p>
          <a:p>
            <a:pPr>
              <a:spcAft>
                <a:spcPts val="600"/>
              </a:spcAft>
            </a:pPr>
            <a:r>
              <a:rPr lang="en-US" sz="2400">
                <a:latin typeface="Arial" panose="020B0604020202020204" pitchFamily="34" charset="0"/>
                <a:cs typeface="Arial" panose="020B0604020202020204" pitchFamily="34" charset="0"/>
              </a:rPr>
              <a:t>Ngọn gió của trăm miền …</a:t>
            </a:r>
          </a:p>
        </p:txBody>
      </p:sp>
      <p:cxnSp>
        <p:nvCxnSpPr>
          <p:cNvPr id="25" name="Straight Connector 24">
            <a:extLst>
              <a:ext uri="{FF2B5EF4-FFF2-40B4-BE49-F238E27FC236}">
                <a16:creationId xmlns:a16="http://schemas.microsoft.com/office/drawing/2014/main" id="{04CF3530-3CF2-46AA-B152-247A398F60EA}"/>
              </a:ext>
            </a:extLst>
          </p:cNvPr>
          <p:cNvCxnSpPr/>
          <p:nvPr/>
        </p:nvCxnSpPr>
        <p:spPr>
          <a:xfrm flipH="1">
            <a:off x="5297772" y="2158976"/>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E7D4B42-6A6E-4E9E-9351-F6E925A386F0}"/>
              </a:ext>
            </a:extLst>
          </p:cNvPr>
          <p:cNvCxnSpPr/>
          <p:nvPr/>
        </p:nvCxnSpPr>
        <p:spPr>
          <a:xfrm flipH="1">
            <a:off x="6330052" y="2593963"/>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7F1B420-52FB-4C88-BA22-3772A2AC3C83}"/>
              </a:ext>
            </a:extLst>
          </p:cNvPr>
          <p:cNvCxnSpPr/>
          <p:nvPr/>
        </p:nvCxnSpPr>
        <p:spPr>
          <a:xfrm flipH="1">
            <a:off x="5583522" y="3030317"/>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3CCDF7-24E9-47E6-9D47-8943BF86989F}"/>
              </a:ext>
            </a:extLst>
          </p:cNvPr>
          <p:cNvCxnSpPr/>
          <p:nvPr/>
        </p:nvCxnSpPr>
        <p:spPr>
          <a:xfrm flipH="1">
            <a:off x="5617746" y="3456698"/>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AFAA8A-83FA-420F-857B-E2E42437FE67}"/>
              </a:ext>
            </a:extLst>
          </p:cNvPr>
          <p:cNvCxnSpPr/>
          <p:nvPr/>
        </p:nvCxnSpPr>
        <p:spPr>
          <a:xfrm flipH="1">
            <a:off x="5415076" y="3924063"/>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921655B-8161-4378-B29E-1DA31DC11029}"/>
              </a:ext>
            </a:extLst>
          </p:cNvPr>
          <p:cNvCxnSpPr/>
          <p:nvPr/>
        </p:nvCxnSpPr>
        <p:spPr>
          <a:xfrm flipH="1">
            <a:off x="5452044" y="4350457"/>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EA9E6F-9D7B-41E2-8B13-B17B71A1433C}"/>
              </a:ext>
            </a:extLst>
          </p:cNvPr>
          <p:cNvCxnSpPr/>
          <p:nvPr/>
        </p:nvCxnSpPr>
        <p:spPr>
          <a:xfrm flipH="1">
            <a:off x="6158791" y="4771606"/>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91C8485-7C6A-40AB-AB79-DD95500B1C26}"/>
              </a:ext>
            </a:extLst>
          </p:cNvPr>
          <p:cNvCxnSpPr/>
          <p:nvPr/>
        </p:nvCxnSpPr>
        <p:spPr>
          <a:xfrm flipH="1">
            <a:off x="5591275" y="5244216"/>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809821E-A54D-4B76-AA4F-501865E5A181}"/>
              </a:ext>
            </a:extLst>
          </p:cNvPr>
          <p:cNvGrpSpPr/>
          <p:nvPr/>
        </p:nvGrpSpPr>
        <p:grpSpPr>
          <a:xfrm>
            <a:off x="7689112" y="5244215"/>
            <a:ext cx="199895" cy="398683"/>
            <a:chOff x="5484068" y="550125"/>
            <a:chExt cx="199895" cy="398683"/>
          </a:xfrm>
        </p:grpSpPr>
        <p:cxnSp>
          <p:nvCxnSpPr>
            <p:cNvPr id="37" name="Straight Connector 36">
              <a:extLst>
                <a:ext uri="{FF2B5EF4-FFF2-40B4-BE49-F238E27FC236}">
                  <a16:creationId xmlns:a16="http://schemas.microsoft.com/office/drawing/2014/main" id="{87C87422-4BC8-4648-88C0-5469B9FE5D08}"/>
                </a:ext>
              </a:extLst>
            </p:cNvPr>
            <p:cNvCxnSpPr>
              <a:cxnSpLocks/>
            </p:cNvCxnSpPr>
            <p:nvPr/>
          </p:nvCxnSpPr>
          <p:spPr>
            <a:xfrm flipH="1">
              <a:off x="5484068" y="550125"/>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B6DE6A-1FA3-41A9-8876-77123439C0BF}"/>
                </a:ext>
              </a:extLst>
            </p:cNvPr>
            <p:cNvCxnSpPr>
              <a:cxnSpLocks/>
            </p:cNvCxnSpPr>
            <p:nvPr/>
          </p:nvCxnSpPr>
          <p:spPr>
            <a:xfrm flipH="1">
              <a:off x="5531563" y="550125"/>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317EBB10-133A-49C2-9985-E3C39E943439}"/>
              </a:ext>
            </a:extLst>
          </p:cNvPr>
          <p:cNvSpPr/>
          <p:nvPr/>
        </p:nvSpPr>
        <p:spPr>
          <a:xfrm>
            <a:off x="4293258" y="364828"/>
            <a:ext cx="3389962" cy="850900"/>
          </a:xfrm>
          <a:custGeom>
            <a:avLst/>
            <a:gdLst>
              <a:gd name="connsiteX0" fmla="*/ 0 w 3389962"/>
              <a:gd name="connsiteY0" fmla="*/ 425450 h 850900"/>
              <a:gd name="connsiteX1" fmla="*/ 425450 w 3389962"/>
              <a:gd name="connsiteY1" fmla="*/ 0 h 850900"/>
              <a:gd name="connsiteX2" fmla="*/ 933262 w 3389962"/>
              <a:gd name="connsiteY2" fmla="*/ 0 h 850900"/>
              <a:gd name="connsiteX3" fmla="*/ 1466465 w 3389962"/>
              <a:gd name="connsiteY3" fmla="*/ 0 h 850900"/>
              <a:gd name="connsiteX4" fmla="*/ 1999668 w 3389962"/>
              <a:gd name="connsiteY4" fmla="*/ 0 h 850900"/>
              <a:gd name="connsiteX5" fmla="*/ 2964512 w 3389962"/>
              <a:gd name="connsiteY5" fmla="*/ 0 h 850900"/>
              <a:gd name="connsiteX6" fmla="*/ 3389962 w 3389962"/>
              <a:gd name="connsiteY6" fmla="*/ 425450 h 850900"/>
              <a:gd name="connsiteX7" fmla="*/ 3389962 w 3389962"/>
              <a:gd name="connsiteY7" fmla="*/ 425450 h 850900"/>
              <a:gd name="connsiteX8" fmla="*/ 2964512 w 3389962"/>
              <a:gd name="connsiteY8" fmla="*/ 850900 h 850900"/>
              <a:gd name="connsiteX9" fmla="*/ 2405918 w 3389962"/>
              <a:gd name="connsiteY9" fmla="*/ 850900 h 850900"/>
              <a:gd name="connsiteX10" fmla="*/ 1974278 w 3389962"/>
              <a:gd name="connsiteY10" fmla="*/ 850900 h 850900"/>
              <a:gd name="connsiteX11" fmla="*/ 1466465 w 3389962"/>
              <a:gd name="connsiteY11" fmla="*/ 850900 h 850900"/>
              <a:gd name="connsiteX12" fmla="*/ 958653 w 3389962"/>
              <a:gd name="connsiteY12" fmla="*/ 850900 h 850900"/>
              <a:gd name="connsiteX13" fmla="*/ 425450 w 3389962"/>
              <a:gd name="connsiteY13" fmla="*/ 850900 h 850900"/>
              <a:gd name="connsiteX14" fmla="*/ 0 w 3389962"/>
              <a:gd name="connsiteY14" fmla="*/ 425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9962" h="850900" fill="none" extrusionOk="0">
                <a:moveTo>
                  <a:pt x="0" y="425450"/>
                </a:moveTo>
                <a:cubicBezTo>
                  <a:pt x="1210" y="126166"/>
                  <a:pt x="211873" y="-31291"/>
                  <a:pt x="425450" y="0"/>
                </a:cubicBezTo>
                <a:cubicBezTo>
                  <a:pt x="611411" y="-12784"/>
                  <a:pt x="779064" y="42821"/>
                  <a:pt x="933262" y="0"/>
                </a:cubicBezTo>
                <a:cubicBezTo>
                  <a:pt x="1087460" y="-42821"/>
                  <a:pt x="1251226" y="16925"/>
                  <a:pt x="1466465" y="0"/>
                </a:cubicBezTo>
                <a:cubicBezTo>
                  <a:pt x="1681704" y="-16925"/>
                  <a:pt x="1795763" y="33360"/>
                  <a:pt x="1999668" y="0"/>
                </a:cubicBezTo>
                <a:cubicBezTo>
                  <a:pt x="2203573" y="-33360"/>
                  <a:pt x="2506003" y="78312"/>
                  <a:pt x="2964512" y="0"/>
                </a:cubicBezTo>
                <a:cubicBezTo>
                  <a:pt x="3198268" y="-7018"/>
                  <a:pt x="3448348" y="160071"/>
                  <a:pt x="3389962" y="425450"/>
                </a:cubicBezTo>
                <a:lnTo>
                  <a:pt x="3389962" y="425450"/>
                </a:lnTo>
                <a:cubicBezTo>
                  <a:pt x="3394715" y="631258"/>
                  <a:pt x="3241706" y="869667"/>
                  <a:pt x="2964512" y="850900"/>
                </a:cubicBezTo>
                <a:cubicBezTo>
                  <a:pt x="2779449" y="916195"/>
                  <a:pt x="2648056" y="834654"/>
                  <a:pt x="2405918" y="850900"/>
                </a:cubicBezTo>
                <a:cubicBezTo>
                  <a:pt x="2163780" y="867146"/>
                  <a:pt x="2064833" y="847166"/>
                  <a:pt x="1974278" y="850900"/>
                </a:cubicBezTo>
                <a:cubicBezTo>
                  <a:pt x="1883723" y="854634"/>
                  <a:pt x="1628312" y="797156"/>
                  <a:pt x="1466465" y="850900"/>
                </a:cubicBezTo>
                <a:cubicBezTo>
                  <a:pt x="1304618" y="904644"/>
                  <a:pt x="1112224" y="837394"/>
                  <a:pt x="958653" y="850900"/>
                </a:cubicBezTo>
                <a:cubicBezTo>
                  <a:pt x="805082" y="864406"/>
                  <a:pt x="631983" y="803455"/>
                  <a:pt x="425450" y="850900"/>
                </a:cubicBezTo>
                <a:cubicBezTo>
                  <a:pt x="204616" y="874011"/>
                  <a:pt x="-63455" y="672846"/>
                  <a:pt x="0" y="425450"/>
                </a:cubicBezTo>
                <a:close/>
              </a:path>
              <a:path w="3389962" h="850900" stroke="0" extrusionOk="0">
                <a:moveTo>
                  <a:pt x="0" y="425450"/>
                </a:moveTo>
                <a:cubicBezTo>
                  <a:pt x="-30449" y="252096"/>
                  <a:pt x="233501" y="-8661"/>
                  <a:pt x="425450" y="0"/>
                </a:cubicBezTo>
                <a:cubicBezTo>
                  <a:pt x="649810" y="-37240"/>
                  <a:pt x="771792" y="56810"/>
                  <a:pt x="984044" y="0"/>
                </a:cubicBezTo>
                <a:cubicBezTo>
                  <a:pt x="1196296" y="-56810"/>
                  <a:pt x="1267042" y="20520"/>
                  <a:pt x="1415684" y="0"/>
                </a:cubicBezTo>
                <a:cubicBezTo>
                  <a:pt x="1564326" y="-20520"/>
                  <a:pt x="1817750" y="9188"/>
                  <a:pt x="1948887" y="0"/>
                </a:cubicBezTo>
                <a:cubicBezTo>
                  <a:pt x="2080024" y="-9188"/>
                  <a:pt x="2305848" y="12397"/>
                  <a:pt x="2507481" y="0"/>
                </a:cubicBezTo>
                <a:cubicBezTo>
                  <a:pt x="2709114" y="-12397"/>
                  <a:pt x="2763133" y="49552"/>
                  <a:pt x="2964512" y="0"/>
                </a:cubicBezTo>
                <a:cubicBezTo>
                  <a:pt x="3215708" y="5891"/>
                  <a:pt x="3378840" y="146600"/>
                  <a:pt x="3389962" y="425450"/>
                </a:cubicBezTo>
                <a:lnTo>
                  <a:pt x="3389962" y="425450"/>
                </a:lnTo>
                <a:cubicBezTo>
                  <a:pt x="3418558" y="669468"/>
                  <a:pt x="3221462" y="806493"/>
                  <a:pt x="2964512" y="850900"/>
                </a:cubicBezTo>
                <a:cubicBezTo>
                  <a:pt x="2726300" y="871633"/>
                  <a:pt x="2570557" y="791847"/>
                  <a:pt x="2431309" y="850900"/>
                </a:cubicBezTo>
                <a:cubicBezTo>
                  <a:pt x="2292061" y="909953"/>
                  <a:pt x="2063218" y="841836"/>
                  <a:pt x="1923497" y="850900"/>
                </a:cubicBezTo>
                <a:cubicBezTo>
                  <a:pt x="1783776" y="859964"/>
                  <a:pt x="1672032" y="808005"/>
                  <a:pt x="1466465" y="850900"/>
                </a:cubicBezTo>
                <a:cubicBezTo>
                  <a:pt x="1260898" y="893795"/>
                  <a:pt x="1154590" y="845866"/>
                  <a:pt x="907872" y="850900"/>
                </a:cubicBezTo>
                <a:cubicBezTo>
                  <a:pt x="661154" y="855934"/>
                  <a:pt x="599399" y="797143"/>
                  <a:pt x="425450" y="850900"/>
                </a:cubicBezTo>
                <a:cubicBezTo>
                  <a:pt x="178510" y="836247"/>
                  <a:pt x="15168" y="658396"/>
                  <a:pt x="0" y="425450"/>
                </a:cubicBezTo>
                <a:close/>
              </a:path>
            </a:pathLst>
          </a:custGeom>
          <a:solidFill>
            <a:srgbClr val="FFFFFF"/>
          </a:solidFill>
          <a:ln w="57150">
            <a:solidFill>
              <a:srgbClr val="4B4C50"/>
            </a:solidFill>
            <a:extLst>
              <a:ext uri="{C807C97D-BFC1-408E-A445-0C87EB9F89A2}">
                <ask:lineSketchStyleProps xmlns:ask="http://schemas.microsoft.com/office/drawing/2018/sketchyshapes" sd="2035180553">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ysClr val="windowText" lastClr="000000"/>
                </a:solidFill>
                <a:latin typeface="Arial" panose="020B0604020202020204" pitchFamily="34" charset="0"/>
                <a:cs typeface="Arial" panose="020B0604020202020204" pitchFamily="34" charset="0"/>
              </a:rPr>
              <a:t>NGẮT CÂU</a:t>
            </a:r>
          </a:p>
        </p:txBody>
      </p:sp>
      <p:cxnSp>
        <p:nvCxnSpPr>
          <p:cNvPr id="47" name="Straight Connector 46">
            <a:extLst>
              <a:ext uri="{FF2B5EF4-FFF2-40B4-BE49-F238E27FC236}">
                <a16:creationId xmlns:a16="http://schemas.microsoft.com/office/drawing/2014/main" id="{63D721F7-B40E-49F6-BE65-A5CFC5D806CB}"/>
              </a:ext>
            </a:extLst>
          </p:cNvPr>
          <p:cNvCxnSpPr/>
          <p:nvPr/>
        </p:nvCxnSpPr>
        <p:spPr>
          <a:xfrm flipH="1">
            <a:off x="7154374" y="4350457"/>
            <a:ext cx="152400" cy="398683"/>
          </a:xfrm>
          <a:prstGeom prst="line">
            <a:avLst/>
          </a:prstGeom>
          <a:ln w="28575">
            <a:solidFill>
              <a:srgbClr val="FA2C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406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53" presetClass="entr" presetSubtype="16"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53"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par>
                                <p:cTn id="44" presetID="53" presetClass="entr" presetSubtype="16"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par>
                                <p:cTn id="54" presetID="53" presetClass="entr" presetSubtype="16"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par>
                                <p:cTn id="59" presetID="53" presetClass="entr" presetSubtype="16"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34701B-EE4E-403D-8CC2-591051383C41}"/>
              </a:ext>
            </a:extLst>
          </p:cNvPr>
          <p:cNvSpPr txBox="1"/>
          <p:nvPr/>
        </p:nvSpPr>
        <p:spPr>
          <a:xfrm>
            <a:off x="2362199" y="609390"/>
            <a:ext cx="7467601" cy="707886"/>
          </a:xfrm>
          <a:prstGeom prst="rect">
            <a:avLst/>
          </a:prstGeom>
          <a:noFill/>
        </p:spPr>
        <p:txBody>
          <a:bodyPr wrap="square" rtlCol="0">
            <a:spAutoFit/>
          </a:bodyPr>
          <a:lstStyle/>
          <a:p>
            <a:pPr algn="ctr"/>
            <a:r>
              <a:rPr lang="en-US" sz="4000" u="sng">
                <a:solidFill>
                  <a:srgbClr val="FF0000"/>
                </a:solidFill>
                <a:latin typeface="VNI-Cooper" pitchFamily="2" charset="0"/>
              </a:rPr>
              <a:t>Chuù thích vaø giaûi nghóa</a:t>
            </a:r>
          </a:p>
        </p:txBody>
      </p:sp>
      <p:pic>
        <p:nvPicPr>
          <p:cNvPr id="5" name="Picture 4">
            <a:extLst>
              <a:ext uri="{FF2B5EF4-FFF2-40B4-BE49-F238E27FC236}">
                <a16:creationId xmlns:a16="http://schemas.microsoft.com/office/drawing/2014/main" id="{2E34CA77-9A2A-4AF4-BB3B-B1B46E49AF9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455"/>
          <a:stretch/>
        </p:blipFill>
        <p:spPr>
          <a:xfrm>
            <a:off x="1101777" y="2149995"/>
            <a:ext cx="1685862" cy="1577038"/>
          </a:xfrm>
          <a:prstGeom prst="rect">
            <a:avLst/>
          </a:prstGeom>
        </p:spPr>
      </p:pic>
      <p:sp>
        <p:nvSpPr>
          <p:cNvPr id="2" name="TextBox 1">
            <a:extLst>
              <a:ext uri="{FF2B5EF4-FFF2-40B4-BE49-F238E27FC236}">
                <a16:creationId xmlns:a16="http://schemas.microsoft.com/office/drawing/2014/main" id="{D76709E0-80A6-497E-B28F-68CF00291881}"/>
              </a:ext>
            </a:extLst>
          </p:cNvPr>
          <p:cNvSpPr txBox="1"/>
          <p:nvPr/>
        </p:nvSpPr>
        <p:spPr>
          <a:xfrm>
            <a:off x="820696" y="3956640"/>
            <a:ext cx="2248024" cy="1015663"/>
          </a:xfrm>
          <a:prstGeom prst="rect">
            <a:avLst/>
          </a:prstGeom>
          <a:noFill/>
        </p:spPr>
        <p:txBody>
          <a:bodyPr wrap="square" rtlCol="0">
            <a:spAutoFit/>
          </a:bodyPr>
          <a:lstStyle/>
          <a:p>
            <a:pPr algn="ctr"/>
            <a:r>
              <a:rPr lang="en-US" sz="2000" b="1">
                <a:solidFill>
                  <a:srgbClr val="0000FF"/>
                </a:solidFill>
                <a:latin typeface="Arial" panose="020B0604020202020204" pitchFamily="34" charset="0"/>
                <a:cs typeface="Arial" panose="020B0604020202020204" pitchFamily="34" charset="0"/>
              </a:rPr>
              <a:t>Tuổi ngựa</a:t>
            </a:r>
          </a:p>
          <a:p>
            <a:pPr algn="ctr"/>
            <a:r>
              <a:rPr lang="en-US" sz="2000">
                <a:latin typeface="Arial" panose="020B0604020202020204" pitchFamily="34" charset="0"/>
                <a:cs typeface="Arial" panose="020B0604020202020204" pitchFamily="34" charset="0"/>
              </a:rPr>
              <a:t>Sinh năm Ngọ (theo âm lịch)</a:t>
            </a:r>
          </a:p>
        </p:txBody>
      </p:sp>
      <p:pic>
        <p:nvPicPr>
          <p:cNvPr id="1026" name="Picture 2" descr="Tiềm năng du lịch miền núi Trung du - Công ty du lịch Ấn Tượng Châu Á">
            <a:extLst>
              <a:ext uri="{FF2B5EF4-FFF2-40B4-BE49-F238E27FC236}">
                <a16:creationId xmlns:a16="http://schemas.microsoft.com/office/drawing/2014/main" id="{18150755-16C7-4C1A-8B50-AF8066D090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952"/>
          <a:stretch/>
        </p:blipFill>
        <p:spPr bwMode="auto">
          <a:xfrm>
            <a:off x="4124282" y="2149995"/>
            <a:ext cx="2973614" cy="1646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30FCD6-14A6-416E-862E-DE2775929CDB}"/>
              </a:ext>
            </a:extLst>
          </p:cNvPr>
          <p:cNvSpPr txBox="1"/>
          <p:nvPr/>
        </p:nvSpPr>
        <p:spPr>
          <a:xfrm>
            <a:off x="4295518" y="3955675"/>
            <a:ext cx="2631143" cy="1938992"/>
          </a:xfrm>
          <a:prstGeom prst="rect">
            <a:avLst/>
          </a:prstGeom>
          <a:noFill/>
        </p:spPr>
        <p:txBody>
          <a:bodyPr wrap="square" rtlCol="0">
            <a:spAutoFit/>
          </a:bodyPr>
          <a:lstStyle/>
          <a:p>
            <a:pPr algn="ctr"/>
            <a:r>
              <a:rPr lang="en-US" sz="2000" b="1">
                <a:solidFill>
                  <a:srgbClr val="0000FF"/>
                </a:solidFill>
                <a:latin typeface="Arial" panose="020B0604020202020204" pitchFamily="34" charset="0"/>
                <a:cs typeface="Arial" panose="020B0604020202020204" pitchFamily="34" charset="0"/>
              </a:rPr>
              <a:t>Trung du</a:t>
            </a:r>
          </a:p>
          <a:p>
            <a:pPr algn="ctr"/>
            <a:r>
              <a:rPr lang="en-US" sz="2000">
                <a:latin typeface="Arial" panose="020B0604020202020204" pitchFamily="34" charset="0"/>
                <a:cs typeface="Arial" panose="020B0604020202020204" pitchFamily="34" charset="0"/>
              </a:rPr>
              <a:t>Miền đất ở khoảng giữa thượng du (nơi bắt đầu) và hạ du (nơi kết thúc) của một dòng sông</a:t>
            </a:r>
          </a:p>
        </p:txBody>
      </p:sp>
      <p:pic>
        <p:nvPicPr>
          <p:cNvPr id="1028" name="Picture 4" descr="Thác Nàng Tiên: Tiên cảnh ẩn mình giữa đại ngàn núi rừng Tây Bắc">
            <a:extLst>
              <a:ext uri="{FF2B5EF4-FFF2-40B4-BE49-F238E27FC236}">
                <a16:creationId xmlns:a16="http://schemas.microsoft.com/office/drawing/2014/main" id="{E1A9AC58-3DDA-4797-95F9-EBD9FB1AD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5489" y="2150960"/>
            <a:ext cx="2631143" cy="16463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C0F227-F1D4-446F-B67D-4875A8472A88}"/>
              </a:ext>
            </a:extLst>
          </p:cNvPr>
          <p:cNvSpPr txBox="1"/>
          <p:nvPr/>
        </p:nvSpPr>
        <p:spPr>
          <a:xfrm>
            <a:off x="8415489" y="3956640"/>
            <a:ext cx="2631143" cy="1015663"/>
          </a:xfrm>
          <a:prstGeom prst="rect">
            <a:avLst/>
          </a:prstGeom>
          <a:noFill/>
        </p:spPr>
        <p:txBody>
          <a:bodyPr wrap="square" rtlCol="0">
            <a:spAutoFit/>
          </a:bodyPr>
          <a:lstStyle/>
          <a:p>
            <a:pPr algn="ctr"/>
            <a:r>
              <a:rPr lang="en-US" sz="2000" b="1">
                <a:solidFill>
                  <a:srgbClr val="0000FF"/>
                </a:solidFill>
                <a:latin typeface="Arial" panose="020B0604020202020204" pitchFamily="34" charset="0"/>
                <a:cs typeface="Arial" panose="020B0604020202020204" pitchFamily="34" charset="0"/>
              </a:rPr>
              <a:t>Đại ngàn</a:t>
            </a:r>
          </a:p>
          <a:p>
            <a:pPr algn="ctr"/>
            <a:r>
              <a:rPr lang="en-US" sz="2000">
                <a:latin typeface="Arial" panose="020B0604020202020204" pitchFamily="34" charset="0"/>
                <a:cs typeface="Arial" panose="020B0604020202020204" pitchFamily="34" charset="0"/>
              </a:rPr>
              <a:t>Khu rừng lớn, có nhiều cây to lâu đời</a:t>
            </a:r>
          </a:p>
        </p:txBody>
      </p:sp>
    </p:spTree>
    <p:extLst>
      <p:ext uri="{BB962C8B-B14F-4D97-AF65-F5344CB8AC3E}">
        <p14:creationId xmlns:p14="http://schemas.microsoft.com/office/powerpoint/2010/main" val="3212708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anim calcmode="lin" valueType="num">
                                      <p:cBhvr>
                                        <p:cTn id="40" dur="1000" fill="hold"/>
                                        <p:tgtEl>
                                          <p:spTgt spid="1028"/>
                                        </p:tgtEl>
                                        <p:attrNameLst>
                                          <p:attrName>ppt_x</p:attrName>
                                        </p:attrNameLst>
                                      </p:cBhvr>
                                      <p:tavLst>
                                        <p:tav tm="0">
                                          <p:val>
                                            <p:strVal val="#ppt_x"/>
                                          </p:val>
                                        </p:tav>
                                        <p:tav tm="100000">
                                          <p:val>
                                            <p:strVal val="#ppt_x"/>
                                          </p:val>
                                        </p:tav>
                                      </p:tavLst>
                                    </p:anim>
                                    <p:anim calcmode="lin" valueType="num">
                                      <p:cBhvr>
                                        <p:cTn id="41" dur="1000" fill="hold"/>
                                        <p:tgtEl>
                                          <p:spTgt spid="102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32;p33">
            <a:extLst>
              <a:ext uri="{FF2B5EF4-FFF2-40B4-BE49-F238E27FC236}">
                <a16:creationId xmlns:a16="http://schemas.microsoft.com/office/drawing/2014/main" id="{557B8FA0-FFD1-4FA4-B2F6-23BEFB6BEE8C}"/>
              </a:ext>
            </a:extLst>
          </p:cNvPr>
          <p:cNvSpPr txBox="1">
            <a:spLocks/>
          </p:cNvSpPr>
          <p:nvPr/>
        </p:nvSpPr>
        <p:spPr>
          <a:xfrm>
            <a:off x="344337" y="1051409"/>
            <a:ext cx="3749078" cy="81499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b="1">
                <a:solidFill>
                  <a:srgbClr val="FF0000"/>
                </a:solidFill>
                <a:latin typeface="Arial" panose="020B0604020202020204" pitchFamily="34" charset="0"/>
                <a:cs typeface="Arial" panose="020B0604020202020204" pitchFamily="34" charset="0"/>
              </a:rPr>
              <a:t>TUỔI NGỰA</a:t>
            </a:r>
          </a:p>
          <a:p>
            <a:pPr algn="ctr">
              <a:lnSpc>
                <a:spcPct val="100000"/>
              </a:lnSpc>
              <a:spcBef>
                <a:spcPts val="0"/>
              </a:spcBef>
            </a:pPr>
            <a:r>
              <a:rPr lang="en-US" sz="2000" i="1">
                <a:solidFill>
                  <a:srgbClr val="FF0000"/>
                </a:solidFill>
                <a:latin typeface="Arial" panose="020B0604020202020204" pitchFamily="34" charset="0"/>
                <a:cs typeface="Arial" panose="020B0604020202020204" pitchFamily="34" charset="0"/>
              </a:rPr>
              <a:t>(Trích)</a:t>
            </a:r>
            <a:endParaRPr lang="en-US" sz="2000"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0334-1F96-431A-867F-DC1E8015A199}"/>
              </a:ext>
            </a:extLst>
          </p:cNvPr>
          <p:cNvSpPr txBox="1"/>
          <p:nvPr/>
        </p:nvSpPr>
        <p:spPr>
          <a:xfrm>
            <a:off x="4111040" y="570146"/>
            <a:ext cx="4073589" cy="1554272"/>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tuổi gì?</a:t>
            </a:r>
          </a:p>
          <a:p>
            <a:pPr>
              <a:spcAft>
                <a:spcPts val="600"/>
              </a:spcAft>
            </a:pPr>
            <a:r>
              <a:rPr lang="en-US" sz="2000">
                <a:latin typeface="Arial" panose="020B0604020202020204" pitchFamily="34" charset="0"/>
                <a:cs typeface="Arial" panose="020B0604020202020204" pitchFamily="34" charset="0"/>
              </a:rPr>
              <a:t>- Tuổi con là tuổi Ngựa</a:t>
            </a:r>
          </a:p>
          <a:p>
            <a:pPr>
              <a:spcAft>
                <a:spcPts val="600"/>
              </a:spcAft>
            </a:pPr>
            <a:r>
              <a:rPr lang="en-US" sz="2000">
                <a:latin typeface="Arial" panose="020B0604020202020204" pitchFamily="34" charset="0"/>
                <a:cs typeface="Arial" panose="020B0604020202020204" pitchFamily="34" charset="0"/>
              </a:rPr>
              <a:t>Ngựa không yên một chỗ</a:t>
            </a:r>
          </a:p>
          <a:p>
            <a:pPr>
              <a:spcAft>
                <a:spcPts val="600"/>
              </a:spcAft>
            </a:pPr>
            <a:r>
              <a:rPr lang="en-US" sz="2000">
                <a:latin typeface="Arial" panose="020B0604020202020204" pitchFamily="34" charset="0"/>
                <a:cs typeface="Arial" panose="020B0604020202020204" pitchFamily="34" charset="0"/>
              </a:rPr>
              <a:t>Tuổi con là tuổi đi …</a:t>
            </a:r>
          </a:p>
        </p:txBody>
      </p:sp>
      <p:sp>
        <p:nvSpPr>
          <p:cNvPr id="10" name="TextBox 9">
            <a:extLst>
              <a:ext uri="{FF2B5EF4-FFF2-40B4-BE49-F238E27FC236}">
                <a16:creationId xmlns:a16="http://schemas.microsoft.com/office/drawing/2014/main" id="{E3D0623A-DC70-4105-9DB1-64914D30CADC}"/>
              </a:ext>
            </a:extLst>
          </p:cNvPr>
          <p:cNvSpPr txBox="1"/>
          <p:nvPr/>
        </p:nvSpPr>
        <p:spPr>
          <a:xfrm>
            <a:off x="7765140" y="570146"/>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1" name="TextBox 10">
            <a:extLst>
              <a:ext uri="{FF2B5EF4-FFF2-40B4-BE49-F238E27FC236}">
                <a16:creationId xmlns:a16="http://schemas.microsoft.com/office/drawing/2014/main" id="{165D7B02-7693-41DA-A4D7-4D5FEBD988F7}"/>
              </a:ext>
            </a:extLst>
          </p:cNvPr>
          <p:cNvSpPr txBox="1"/>
          <p:nvPr/>
        </p:nvSpPr>
        <p:spPr>
          <a:xfrm>
            <a:off x="4111040" y="2578147"/>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sẽ phi</a:t>
            </a:r>
          </a:p>
          <a:p>
            <a:pPr>
              <a:spcAft>
                <a:spcPts val="600"/>
              </a:spcAft>
            </a:pPr>
            <a:r>
              <a:rPr lang="en-US" sz="2000">
                <a:latin typeface="Arial" panose="020B0604020202020204" pitchFamily="34" charset="0"/>
                <a:cs typeface="Arial" panose="020B0604020202020204" pitchFamily="34" charset="0"/>
              </a:rPr>
              <a:t>Qua bao nhiêu ngọn gió</a:t>
            </a:r>
          </a:p>
          <a:p>
            <a:pPr>
              <a:spcAft>
                <a:spcPts val="600"/>
              </a:spcAft>
            </a:pPr>
            <a:r>
              <a:rPr lang="en-US" sz="2000">
                <a:latin typeface="Arial" panose="020B0604020202020204" pitchFamily="34" charset="0"/>
                <a:cs typeface="Arial" panose="020B0604020202020204" pitchFamily="34" charset="0"/>
              </a:rPr>
              <a:t>Gió xanh miền trung du</a:t>
            </a:r>
          </a:p>
          <a:p>
            <a:pPr>
              <a:spcAft>
                <a:spcPts val="600"/>
              </a:spcAft>
            </a:pPr>
            <a:r>
              <a:rPr lang="en-US" sz="2000">
                <a:latin typeface="Arial" panose="020B0604020202020204" pitchFamily="34" charset="0"/>
                <a:cs typeface="Arial" panose="020B0604020202020204" pitchFamily="34" charset="0"/>
              </a:rPr>
              <a:t>Gió hồng vùng đất đỏ</a:t>
            </a:r>
          </a:p>
          <a:p>
            <a:pPr>
              <a:spcAft>
                <a:spcPts val="600"/>
              </a:spcAft>
            </a:pPr>
            <a:r>
              <a:rPr lang="en-US" sz="2000">
                <a:latin typeface="Arial" panose="020B0604020202020204" pitchFamily="34" charset="0"/>
                <a:cs typeface="Arial" panose="020B0604020202020204" pitchFamily="34" charset="0"/>
              </a:rPr>
              <a:t>Gió đen hút đại ngàn</a:t>
            </a:r>
          </a:p>
          <a:p>
            <a:pPr>
              <a:spcAft>
                <a:spcPts val="600"/>
              </a:spcAft>
            </a:pPr>
            <a:r>
              <a:rPr lang="en-US" sz="2000">
                <a:latin typeface="Arial" panose="020B0604020202020204" pitchFamily="34" charset="0"/>
                <a:cs typeface="Arial" panose="020B0604020202020204" pitchFamily="34" charset="0"/>
              </a:rPr>
              <a:t>Mấp mô triền núi đá …</a:t>
            </a:r>
          </a:p>
          <a:p>
            <a:pPr>
              <a:spcAft>
                <a:spcPts val="600"/>
              </a:spcAft>
            </a:pPr>
            <a:r>
              <a:rPr lang="en-US" sz="2000">
                <a:latin typeface="Arial" panose="020B0604020202020204" pitchFamily="34" charset="0"/>
                <a:cs typeface="Arial" panose="020B0604020202020204" pitchFamily="34" charset="0"/>
              </a:rPr>
              <a:t>Con mang về cho mẹ</a:t>
            </a:r>
          </a:p>
          <a:p>
            <a:pPr>
              <a:spcAft>
                <a:spcPts val="600"/>
              </a:spcAft>
            </a:pPr>
            <a:r>
              <a:rPr lang="en-US" sz="2000">
                <a:latin typeface="Arial" panose="020B0604020202020204" pitchFamily="34" charset="0"/>
                <a:cs typeface="Arial" panose="020B0604020202020204" pitchFamily="34" charset="0"/>
              </a:rPr>
              <a:t>Ngọn gió của trăm miền …</a:t>
            </a:r>
          </a:p>
        </p:txBody>
      </p:sp>
      <p:sp>
        <p:nvSpPr>
          <p:cNvPr id="12" name="TextBox 11">
            <a:extLst>
              <a:ext uri="{FF2B5EF4-FFF2-40B4-BE49-F238E27FC236}">
                <a16:creationId xmlns:a16="http://schemas.microsoft.com/office/drawing/2014/main" id="{52AFE4C0-2ED8-41A1-8200-B6852583E8C4}"/>
              </a:ext>
            </a:extLst>
          </p:cNvPr>
          <p:cNvSpPr txBox="1"/>
          <p:nvPr/>
        </p:nvSpPr>
        <p:spPr>
          <a:xfrm>
            <a:off x="7765141" y="4009123"/>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40FA588-1218-4CF7-A014-3D185B0310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flipH="1">
            <a:off x="-228836" y="1969034"/>
            <a:ext cx="4447050" cy="4888966"/>
          </a:xfrm>
          <a:prstGeom prst="rect">
            <a:avLst/>
          </a:prstGeom>
        </p:spPr>
      </p:pic>
      <p:sp>
        <p:nvSpPr>
          <p:cNvPr id="14" name="Rectangle: Rounded Corners 13">
            <a:extLst>
              <a:ext uri="{FF2B5EF4-FFF2-40B4-BE49-F238E27FC236}">
                <a16:creationId xmlns:a16="http://schemas.microsoft.com/office/drawing/2014/main" id="{41E8EE30-97E7-45D4-8387-F6B3B0122A44}"/>
              </a:ext>
            </a:extLst>
          </p:cNvPr>
          <p:cNvSpPr/>
          <p:nvPr/>
        </p:nvSpPr>
        <p:spPr>
          <a:xfrm>
            <a:off x="2959943" y="6125030"/>
            <a:ext cx="4728246" cy="562315"/>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Bài thơ được chia làm mấy đoạn?</a:t>
            </a:r>
            <a:endParaRPr lang="en-US" sz="2000" b="1">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3FDE314B-CE17-4045-9CEE-024C766F06FD}"/>
              </a:ext>
            </a:extLst>
          </p:cNvPr>
          <p:cNvCxnSpPr>
            <a:cxnSpLocks/>
          </p:cNvCxnSpPr>
          <p:nvPr/>
        </p:nvCxnSpPr>
        <p:spPr>
          <a:xfrm>
            <a:off x="4151348" y="605028"/>
            <a:ext cx="0" cy="166803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EE685D3-0D94-4146-A04B-47B8924C5B98}"/>
              </a:ext>
            </a:extLst>
          </p:cNvPr>
          <p:cNvSpPr/>
          <p:nvPr/>
        </p:nvSpPr>
        <p:spPr>
          <a:xfrm>
            <a:off x="3731860" y="605028"/>
            <a:ext cx="342537" cy="392423"/>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1</a:t>
            </a:r>
          </a:p>
        </p:txBody>
      </p:sp>
      <p:cxnSp>
        <p:nvCxnSpPr>
          <p:cNvPr id="17" name="Straight Connector 16">
            <a:extLst>
              <a:ext uri="{FF2B5EF4-FFF2-40B4-BE49-F238E27FC236}">
                <a16:creationId xmlns:a16="http://schemas.microsoft.com/office/drawing/2014/main" id="{476BC66B-C0A6-4D6E-ACD9-8245FC44B3D4}"/>
              </a:ext>
            </a:extLst>
          </p:cNvPr>
          <p:cNvCxnSpPr>
            <a:cxnSpLocks/>
          </p:cNvCxnSpPr>
          <p:nvPr/>
        </p:nvCxnSpPr>
        <p:spPr>
          <a:xfrm>
            <a:off x="4127588" y="2624010"/>
            <a:ext cx="0" cy="304729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E6D1357-7C08-42A4-854D-10D230B59015}"/>
              </a:ext>
            </a:extLst>
          </p:cNvPr>
          <p:cNvSpPr/>
          <p:nvPr/>
        </p:nvSpPr>
        <p:spPr>
          <a:xfrm>
            <a:off x="3708100" y="2624010"/>
            <a:ext cx="342537" cy="392423"/>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2</a:t>
            </a:r>
            <a:endParaRPr lang="vi-VN" sz="2000" b="1" dirty="0">
              <a:solidFill>
                <a:schemeClr val="tx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73B7126-92E3-4423-8FEC-6B2E57D8317D}"/>
              </a:ext>
            </a:extLst>
          </p:cNvPr>
          <p:cNvCxnSpPr>
            <a:cxnSpLocks/>
          </p:cNvCxnSpPr>
          <p:nvPr/>
        </p:nvCxnSpPr>
        <p:spPr>
          <a:xfrm>
            <a:off x="7765140" y="641901"/>
            <a:ext cx="0" cy="302139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AACB29D-612C-4F5D-9735-94B92F30399D}"/>
              </a:ext>
            </a:extLst>
          </p:cNvPr>
          <p:cNvSpPr/>
          <p:nvPr/>
        </p:nvSpPr>
        <p:spPr>
          <a:xfrm>
            <a:off x="7345652" y="670929"/>
            <a:ext cx="342537" cy="392423"/>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3</a:t>
            </a:r>
            <a:endParaRPr lang="vi-VN" sz="2000" b="1" dirty="0">
              <a:solidFill>
                <a:schemeClr val="tx1"/>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54101C2C-2443-4662-BD25-108745F3B47B}"/>
              </a:ext>
            </a:extLst>
          </p:cNvPr>
          <p:cNvCxnSpPr>
            <a:cxnSpLocks/>
          </p:cNvCxnSpPr>
          <p:nvPr/>
        </p:nvCxnSpPr>
        <p:spPr>
          <a:xfrm>
            <a:off x="7804927" y="4097934"/>
            <a:ext cx="0" cy="212545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AE64CFA-6AC8-4667-8DEB-497FE213C87D}"/>
              </a:ext>
            </a:extLst>
          </p:cNvPr>
          <p:cNvSpPr/>
          <p:nvPr/>
        </p:nvSpPr>
        <p:spPr>
          <a:xfrm>
            <a:off x="7385439" y="4097934"/>
            <a:ext cx="342537" cy="392423"/>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4</a:t>
            </a:r>
            <a:endParaRPr lang="vi-VN" sz="2000" b="1" dirty="0">
              <a:solidFill>
                <a:schemeClr val="tx1"/>
              </a:solidFill>
              <a:latin typeface="Arial" panose="020B0604020202020204" pitchFamily="34" charset="0"/>
              <a:cs typeface="Arial" panose="020B0604020202020204" pitchFamily="34" charset="0"/>
            </a:endParaRPr>
          </a:p>
        </p:txBody>
      </p:sp>
      <p:sp>
        <p:nvSpPr>
          <p:cNvPr id="23" name="Flowchart: Terminator 22">
            <a:extLst>
              <a:ext uri="{FF2B5EF4-FFF2-40B4-BE49-F238E27FC236}">
                <a16:creationId xmlns:a16="http://schemas.microsoft.com/office/drawing/2014/main" id="{A7C1A6DA-42D6-438C-9081-C7AB8D2E976D}"/>
              </a:ext>
            </a:extLst>
          </p:cNvPr>
          <p:cNvSpPr/>
          <p:nvPr/>
        </p:nvSpPr>
        <p:spPr>
          <a:xfrm>
            <a:off x="424489" y="184234"/>
            <a:ext cx="2166634" cy="617005"/>
          </a:xfrm>
          <a:prstGeom prst="flowChartTerminator">
            <a:avLst/>
          </a:pr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ĐOẠN</a:t>
            </a:r>
          </a:p>
        </p:txBody>
      </p:sp>
    </p:spTree>
    <p:extLst>
      <p:ext uri="{BB962C8B-B14F-4D97-AF65-F5344CB8AC3E}">
        <p14:creationId xmlns:p14="http://schemas.microsoft.com/office/powerpoint/2010/main" val="195130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out)">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P spid="14" grpId="0" animBg="1"/>
      <p:bldP spid="14" grpId="1" animBg="1"/>
      <p:bldP spid="16" grpId="0" animBg="1"/>
      <p:bldP spid="18" grpId="0" animBg="1"/>
      <p:bldP spid="20"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32;p33">
            <a:extLst>
              <a:ext uri="{FF2B5EF4-FFF2-40B4-BE49-F238E27FC236}">
                <a16:creationId xmlns:a16="http://schemas.microsoft.com/office/drawing/2014/main" id="{557B8FA0-FFD1-4FA4-B2F6-23BEFB6BEE8C}"/>
              </a:ext>
            </a:extLst>
          </p:cNvPr>
          <p:cNvSpPr txBox="1">
            <a:spLocks/>
          </p:cNvSpPr>
          <p:nvPr/>
        </p:nvSpPr>
        <p:spPr>
          <a:xfrm>
            <a:off x="344337" y="1051409"/>
            <a:ext cx="3749078" cy="81499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b="1">
                <a:solidFill>
                  <a:srgbClr val="FF0000"/>
                </a:solidFill>
                <a:latin typeface="Arial" panose="020B0604020202020204" pitchFamily="34" charset="0"/>
                <a:cs typeface="Arial" panose="020B0604020202020204" pitchFamily="34" charset="0"/>
              </a:rPr>
              <a:t>TUỔI NGỰA</a:t>
            </a:r>
          </a:p>
          <a:p>
            <a:pPr algn="ctr">
              <a:lnSpc>
                <a:spcPct val="100000"/>
              </a:lnSpc>
              <a:spcBef>
                <a:spcPts val="0"/>
              </a:spcBef>
            </a:pPr>
            <a:r>
              <a:rPr lang="en-US" sz="2000" i="1">
                <a:solidFill>
                  <a:srgbClr val="FF0000"/>
                </a:solidFill>
                <a:latin typeface="Arial" panose="020B0604020202020204" pitchFamily="34" charset="0"/>
                <a:cs typeface="Arial" panose="020B0604020202020204" pitchFamily="34" charset="0"/>
              </a:rPr>
              <a:t>(Trích)</a:t>
            </a:r>
            <a:endParaRPr lang="en-US" sz="2000"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0334-1F96-431A-867F-DC1E8015A199}"/>
              </a:ext>
            </a:extLst>
          </p:cNvPr>
          <p:cNvSpPr txBox="1"/>
          <p:nvPr/>
        </p:nvSpPr>
        <p:spPr>
          <a:xfrm>
            <a:off x="4111040" y="570146"/>
            <a:ext cx="4073589" cy="1554272"/>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tuổi gì?</a:t>
            </a:r>
          </a:p>
          <a:p>
            <a:pPr>
              <a:spcAft>
                <a:spcPts val="600"/>
              </a:spcAft>
            </a:pPr>
            <a:r>
              <a:rPr lang="en-US" sz="2000">
                <a:latin typeface="Arial" panose="020B0604020202020204" pitchFamily="34" charset="0"/>
                <a:cs typeface="Arial" panose="020B0604020202020204" pitchFamily="34" charset="0"/>
              </a:rPr>
              <a:t>- Tuổi con là tuổi Ngựa</a:t>
            </a:r>
          </a:p>
          <a:p>
            <a:pPr>
              <a:spcAft>
                <a:spcPts val="600"/>
              </a:spcAft>
            </a:pPr>
            <a:r>
              <a:rPr lang="en-US" sz="2000">
                <a:latin typeface="Arial" panose="020B0604020202020204" pitchFamily="34" charset="0"/>
                <a:cs typeface="Arial" panose="020B0604020202020204" pitchFamily="34" charset="0"/>
              </a:rPr>
              <a:t>Ngựa không yên một chỗ</a:t>
            </a:r>
          </a:p>
          <a:p>
            <a:pPr>
              <a:spcAft>
                <a:spcPts val="600"/>
              </a:spcAft>
            </a:pPr>
            <a:r>
              <a:rPr lang="en-US" sz="2000">
                <a:latin typeface="Arial" panose="020B0604020202020204" pitchFamily="34" charset="0"/>
                <a:cs typeface="Arial" panose="020B0604020202020204" pitchFamily="34" charset="0"/>
              </a:rPr>
              <a:t>Tuổi con là tuổi đi …</a:t>
            </a:r>
          </a:p>
        </p:txBody>
      </p:sp>
      <p:sp>
        <p:nvSpPr>
          <p:cNvPr id="9" name="Rectangle: Rounded Corners 8">
            <a:extLst>
              <a:ext uri="{FF2B5EF4-FFF2-40B4-BE49-F238E27FC236}">
                <a16:creationId xmlns:a16="http://schemas.microsoft.com/office/drawing/2014/main" id="{4793A600-4BB1-4F27-B0E2-C3345EE2EAAC}"/>
              </a:ext>
            </a:extLst>
          </p:cNvPr>
          <p:cNvSpPr/>
          <p:nvPr/>
        </p:nvSpPr>
        <p:spPr>
          <a:xfrm>
            <a:off x="389816" y="131782"/>
            <a:ext cx="2608413" cy="578876"/>
          </a:xfrm>
          <a:prstGeom prst="roundRect">
            <a:avLst>
              <a:gd name="adj" fmla="val 3354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Đọc toàn bài</a:t>
            </a:r>
          </a:p>
        </p:txBody>
      </p:sp>
      <p:sp>
        <p:nvSpPr>
          <p:cNvPr id="10" name="TextBox 9">
            <a:extLst>
              <a:ext uri="{FF2B5EF4-FFF2-40B4-BE49-F238E27FC236}">
                <a16:creationId xmlns:a16="http://schemas.microsoft.com/office/drawing/2014/main" id="{E3D0623A-DC70-4105-9DB1-64914D30CADC}"/>
              </a:ext>
            </a:extLst>
          </p:cNvPr>
          <p:cNvSpPr txBox="1"/>
          <p:nvPr/>
        </p:nvSpPr>
        <p:spPr>
          <a:xfrm>
            <a:off x="7765140" y="570146"/>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1" name="TextBox 10">
            <a:extLst>
              <a:ext uri="{FF2B5EF4-FFF2-40B4-BE49-F238E27FC236}">
                <a16:creationId xmlns:a16="http://schemas.microsoft.com/office/drawing/2014/main" id="{165D7B02-7693-41DA-A4D7-4D5FEBD988F7}"/>
              </a:ext>
            </a:extLst>
          </p:cNvPr>
          <p:cNvSpPr txBox="1"/>
          <p:nvPr/>
        </p:nvSpPr>
        <p:spPr>
          <a:xfrm>
            <a:off x="4111040" y="2578147"/>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sẽ phi</a:t>
            </a:r>
          </a:p>
          <a:p>
            <a:pPr>
              <a:spcAft>
                <a:spcPts val="600"/>
              </a:spcAft>
            </a:pPr>
            <a:r>
              <a:rPr lang="en-US" sz="2000">
                <a:latin typeface="Arial" panose="020B0604020202020204" pitchFamily="34" charset="0"/>
                <a:cs typeface="Arial" panose="020B0604020202020204" pitchFamily="34" charset="0"/>
              </a:rPr>
              <a:t>Qua bao nhiêu ngọn gió</a:t>
            </a:r>
          </a:p>
          <a:p>
            <a:pPr>
              <a:spcAft>
                <a:spcPts val="600"/>
              </a:spcAft>
            </a:pPr>
            <a:r>
              <a:rPr lang="en-US" sz="2000">
                <a:latin typeface="Arial" panose="020B0604020202020204" pitchFamily="34" charset="0"/>
                <a:cs typeface="Arial" panose="020B0604020202020204" pitchFamily="34" charset="0"/>
              </a:rPr>
              <a:t>Gió xanh miền trung du</a:t>
            </a:r>
          </a:p>
          <a:p>
            <a:pPr>
              <a:spcAft>
                <a:spcPts val="600"/>
              </a:spcAft>
            </a:pPr>
            <a:r>
              <a:rPr lang="en-US" sz="2000">
                <a:latin typeface="Arial" panose="020B0604020202020204" pitchFamily="34" charset="0"/>
                <a:cs typeface="Arial" panose="020B0604020202020204" pitchFamily="34" charset="0"/>
              </a:rPr>
              <a:t>Gió hồng vùng đất đỏ</a:t>
            </a:r>
          </a:p>
          <a:p>
            <a:pPr>
              <a:spcAft>
                <a:spcPts val="600"/>
              </a:spcAft>
            </a:pPr>
            <a:r>
              <a:rPr lang="en-US" sz="2000">
                <a:latin typeface="Arial" panose="020B0604020202020204" pitchFamily="34" charset="0"/>
                <a:cs typeface="Arial" panose="020B0604020202020204" pitchFamily="34" charset="0"/>
              </a:rPr>
              <a:t>Gió đen hút đại ngàn</a:t>
            </a:r>
          </a:p>
          <a:p>
            <a:pPr>
              <a:spcAft>
                <a:spcPts val="600"/>
              </a:spcAft>
            </a:pPr>
            <a:r>
              <a:rPr lang="en-US" sz="2000">
                <a:latin typeface="Arial" panose="020B0604020202020204" pitchFamily="34" charset="0"/>
                <a:cs typeface="Arial" panose="020B0604020202020204" pitchFamily="34" charset="0"/>
              </a:rPr>
              <a:t>Mấp mô triền núi đá …</a:t>
            </a:r>
          </a:p>
          <a:p>
            <a:pPr>
              <a:spcAft>
                <a:spcPts val="600"/>
              </a:spcAft>
            </a:pPr>
            <a:r>
              <a:rPr lang="en-US" sz="2000">
                <a:latin typeface="Arial" panose="020B0604020202020204" pitchFamily="34" charset="0"/>
                <a:cs typeface="Arial" panose="020B0604020202020204" pitchFamily="34" charset="0"/>
              </a:rPr>
              <a:t>Con mang về cho mẹ</a:t>
            </a:r>
          </a:p>
          <a:p>
            <a:pPr>
              <a:spcAft>
                <a:spcPts val="600"/>
              </a:spcAft>
            </a:pPr>
            <a:r>
              <a:rPr lang="en-US" sz="2000">
                <a:latin typeface="Arial" panose="020B0604020202020204" pitchFamily="34" charset="0"/>
                <a:cs typeface="Arial" panose="020B0604020202020204" pitchFamily="34" charset="0"/>
              </a:rPr>
              <a:t>Ngọn gió của trăm miền …</a:t>
            </a:r>
          </a:p>
        </p:txBody>
      </p:sp>
      <p:sp>
        <p:nvSpPr>
          <p:cNvPr id="12" name="TextBox 11">
            <a:extLst>
              <a:ext uri="{FF2B5EF4-FFF2-40B4-BE49-F238E27FC236}">
                <a16:creationId xmlns:a16="http://schemas.microsoft.com/office/drawing/2014/main" id="{52AFE4C0-2ED8-41A1-8200-B6852583E8C4}"/>
              </a:ext>
            </a:extLst>
          </p:cNvPr>
          <p:cNvSpPr txBox="1"/>
          <p:nvPr/>
        </p:nvSpPr>
        <p:spPr>
          <a:xfrm>
            <a:off x="7765141" y="4009123"/>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40FA588-1218-4CF7-A014-3D185B0310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flipH="1">
            <a:off x="-228836" y="1969034"/>
            <a:ext cx="4447050" cy="4888966"/>
          </a:xfrm>
          <a:prstGeom prst="rect">
            <a:avLst/>
          </a:prstGeom>
        </p:spPr>
      </p:pic>
    </p:spTree>
    <p:extLst>
      <p:ext uri="{BB962C8B-B14F-4D97-AF65-F5344CB8AC3E}">
        <p14:creationId xmlns:p14="http://schemas.microsoft.com/office/powerpoint/2010/main" val="370539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par>
                          <p:cTn id="29" fill="hold">
                            <p:stCondLst>
                              <p:cond delay="1000"/>
                            </p:stCondLst>
                            <p:childTnLst>
                              <p:par>
                                <p:cTn id="30" presetID="6" presetClass="entr" presetSubtype="32"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out)">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4629150" y="2988382"/>
            <a:ext cx="3834581" cy="1446550"/>
          </a:xfrm>
          <a:prstGeom prst="rect">
            <a:avLst/>
          </a:prstGeom>
          <a:noFill/>
        </p:spPr>
        <p:txBody>
          <a:bodyPr wrap="square" rtlCol="0">
            <a:spAutoFit/>
          </a:bodyPr>
          <a:lstStyle/>
          <a:p>
            <a:pPr algn="ctr"/>
            <a:r>
              <a:rPr lang="en-US" sz="8800" b="1">
                <a:solidFill>
                  <a:srgbClr val="FF0000"/>
                </a:solidFill>
                <a:latin typeface="Arial" panose="020B0604020202020204" pitchFamily="34" charset="0"/>
                <a:cs typeface="Arial" panose="020B0604020202020204" pitchFamily="34" charset="0"/>
              </a:rPr>
              <a:t>TIẾT </a:t>
            </a:r>
            <a:r>
              <a:rPr lang="vi-VN" sz="8800" b="1">
                <a:solidFill>
                  <a:srgbClr val="FF0000"/>
                </a:solidFill>
                <a:latin typeface="Arial" panose="020B0604020202020204" pitchFamily="34" charset="0"/>
                <a:cs typeface="Arial" panose="020B0604020202020204" pitchFamily="34" charset="0"/>
              </a:rPr>
              <a:t>2</a:t>
            </a:r>
            <a:endParaRPr lang="en-US" sz="8800" b="1"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63731" y="541331"/>
            <a:ext cx="1392993" cy="1625159"/>
          </a:xfrm>
          <a:prstGeom prst="rect">
            <a:avLst/>
          </a:prstGeom>
        </p:spPr>
      </p:pic>
    </p:spTree>
    <p:extLst>
      <p:ext uri="{BB962C8B-B14F-4D97-AF65-F5344CB8AC3E}">
        <p14:creationId xmlns:p14="http://schemas.microsoft.com/office/powerpoint/2010/main" val="1407641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2B7D7-79CB-4A6A-ADF7-D8570FE3915C}"/>
              </a:ext>
            </a:extLst>
          </p:cNvPr>
          <p:cNvSpPr/>
          <p:nvPr/>
        </p:nvSpPr>
        <p:spPr>
          <a:xfrm>
            <a:off x="1941218" y="2505670"/>
            <a:ext cx="8309563" cy="923330"/>
          </a:xfrm>
          <a:prstGeom prst="rect">
            <a:avLst/>
          </a:prstGeom>
        </p:spPr>
        <p:txBody>
          <a:bodyPr wrap="square">
            <a:spAutoFit/>
          </a:bodyPr>
          <a:lstStyle/>
          <a:p>
            <a:pPr algn="ctr"/>
            <a:r>
              <a:rPr lang="en-US" sz="5400" b="1">
                <a:ln w="1905"/>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HIỂU</a:t>
            </a:r>
            <a:endParaRPr lang="vi-VN" sz="5400" b="1" dirty="0">
              <a:ln w="1905"/>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3758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EDB00F-B2E4-4CE8-9D01-5F5A2C36645B}"/>
              </a:ext>
            </a:extLst>
          </p:cNvPr>
          <p:cNvSpPr/>
          <p:nvPr/>
        </p:nvSpPr>
        <p:spPr>
          <a:xfrm>
            <a:off x="1319892" y="457200"/>
            <a:ext cx="9552216" cy="914400"/>
          </a:xfrm>
          <a:prstGeom prst="roundRect">
            <a:avLst>
              <a:gd name="adj" fmla="val 3478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A2C27"/>
                </a:solidFill>
                <a:latin typeface="Arial" panose="020B0604020202020204" pitchFamily="34" charset="0"/>
                <a:cs typeface="Arial" panose="020B0604020202020204" pitchFamily="34" charset="0"/>
              </a:rPr>
              <a:t>1. </a:t>
            </a:r>
            <a:r>
              <a:rPr lang="en-US" sz="2400" b="1">
                <a:solidFill>
                  <a:srgbClr val="FA2C27"/>
                </a:solidFill>
                <a:latin typeface="Arial" panose="020B0604020202020204" pitchFamily="34" charset="0"/>
                <a:cs typeface="Arial" panose="020B0604020202020204" pitchFamily="34" charset="0"/>
              </a:rPr>
              <a:t>Ở khổ thơ 1, bạn nhỏ hỏi mẹ điều gì? Mẹ trả lời thế nào?</a:t>
            </a:r>
          </a:p>
        </p:txBody>
      </p:sp>
      <p:pic>
        <p:nvPicPr>
          <p:cNvPr id="12" name="Picture 11">
            <a:extLst>
              <a:ext uri="{FF2B5EF4-FFF2-40B4-BE49-F238E27FC236}">
                <a16:creationId xmlns:a16="http://schemas.microsoft.com/office/drawing/2014/main" id="{9166C08B-349E-433A-BC8F-9EDB2AC54BE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a:off x="7831306" y="2307771"/>
            <a:ext cx="4006908" cy="4405085"/>
          </a:xfrm>
          <a:prstGeom prst="rect">
            <a:avLst/>
          </a:prstGeom>
        </p:spPr>
      </p:pic>
      <p:sp>
        <p:nvSpPr>
          <p:cNvPr id="11" name="TextBox 10">
            <a:extLst>
              <a:ext uri="{FF2B5EF4-FFF2-40B4-BE49-F238E27FC236}">
                <a16:creationId xmlns:a16="http://schemas.microsoft.com/office/drawing/2014/main" id="{F084B64C-228B-47B2-ACCC-A5B3D247A5E5}"/>
              </a:ext>
            </a:extLst>
          </p:cNvPr>
          <p:cNvSpPr txBox="1"/>
          <p:nvPr/>
        </p:nvSpPr>
        <p:spPr>
          <a:xfrm>
            <a:off x="1400628" y="1630694"/>
            <a:ext cx="7794171" cy="1682192"/>
          </a:xfrm>
          <a:prstGeom prst="rect">
            <a:avLst/>
          </a:prstGeom>
          <a:noFill/>
        </p:spPr>
        <p:txBody>
          <a:bodyPr wrap="square">
            <a:spAutoFit/>
          </a:bodyPr>
          <a:lstStyle/>
          <a:p>
            <a:pPr algn="just">
              <a:lnSpc>
                <a:spcPct val="200000"/>
              </a:lnSpc>
            </a:pPr>
            <a:r>
              <a:rPr lang="vi-VN" sz="2800" b="0" i="0">
                <a:solidFill>
                  <a:srgbClr val="000000"/>
                </a:solidFill>
                <a:effectLst/>
                <a:latin typeface="Arial" panose="020B0604020202020204" pitchFamily="34" charset="0"/>
                <a:cs typeface="Arial" panose="020B0604020202020204" pitchFamily="34" charset="0"/>
              </a:rPr>
              <a:t>- Ở khổ thơ 1, bạn nhỏ hỏi mẹ “con tuổi gì?”.</a:t>
            </a:r>
          </a:p>
          <a:p>
            <a:pPr algn="just">
              <a:lnSpc>
                <a:spcPct val="200000"/>
              </a:lnSpc>
            </a:pPr>
            <a:r>
              <a:rPr lang="vi-VN" sz="2800" b="0" i="0">
                <a:solidFill>
                  <a:srgbClr val="000000"/>
                </a:solidFill>
                <a:effectLst/>
                <a:latin typeface="Arial" panose="020B0604020202020204" pitchFamily="34" charset="0"/>
                <a:cs typeface="Arial" panose="020B0604020202020204" pitchFamily="34" charset="0"/>
              </a:rPr>
              <a:t>- Mẹ trả lời rằng con tuổi ngựa, là tuổi đi.</a:t>
            </a:r>
          </a:p>
        </p:txBody>
      </p:sp>
    </p:spTree>
    <p:extLst>
      <p:ext uri="{BB962C8B-B14F-4D97-AF65-F5344CB8AC3E}">
        <p14:creationId xmlns:p14="http://schemas.microsoft.com/office/powerpoint/2010/main" val="229682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49E317-8D80-43FC-A0BB-3CC2BC874ACC}"/>
              </a:ext>
            </a:extLst>
          </p:cNvPr>
          <p:cNvSpPr/>
          <p:nvPr/>
        </p:nvSpPr>
        <p:spPr>
          <a:xfrm>
            <a:off x="3309257" y="4223657"/>
            <a:ext cx="5297714" cy="822769"/>
          </a:xfrm>
          <a:prstGeom prst="rect">
            <a:avLst/>
          </a:prstGeom>
          <a:solidFill>
            <a:srgbClr val="E5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84858" y="3638881"/>
            <a:ext cx="7620000" cy="1169551"/>
          </a:xfrm>
          <a:prstGeom prst="rect">
            <a:avLst/>
          </a:prstGeom>
          <a:noFill/>
        </p:spPr>
        <p:txBody>
          <a:bodyPr wrap="square" rtlCol="0">
            <a:prstTxWarp prst="textArchUp">
              <a:avLst/>
            </a:prstTxWarp>
            <a:spAutoFit/>
          </a:bodyPr>
          <a:lstStyle/>
          <a:p>
            <a:pPr algn="ctr"/>
            <a:r>
              <a:rPr lang="en-US" sz="7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0615" y="3876875"/>
            <a:ext cx="3888486" cy="3429000"/>
          </a:xfrm>
          <a:prstGeom prst="rect">
            <a:avLst/>
          </a:prstGeom>
        </p:spPr>
      </p:pic>
    </p:spTree>
    <p:extLst>
      <p:ext uri="{BB962C8B-B14F-4D97-AF65-F5344CB8AC3E}">
        <p14:creationId xmlns:p14="http://schemas.microsoft.com/office/powerpoint/2010/main" val="2357438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B2C097-4B9F-4451-903E-AC67500DE650}"/>
              </a:ext>
            </a:extLst>
          </p:cNvPr>
          <p:cNvSpPr/>
          <p:nvPr/>
        </p:nvSpPr>
        <p:spPr>
          <a:xfrm>
            <a:off x="686293" y="446378"/>
            <a:ext cx="10496057" cy="932479"/>
          </a:xfrm>
          <a:prstGeom prst="roundRect">
            <a:avLst>
              <a:gd name="adj" fmla="val 3478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A2C27"/>
                </a:solidFill>
                <a:latin typeface="Arial" panose="020B0604020202020204" pitchFamily="34" charset="0"/>
                <a:cs typeface="Arial" panose="020B0604020202020204" pitchFamily="34" charset="0"/>
              </a:rPr>
              <a:t>2. Bạn nhỏ tưởng tượng “ngựa con” sẽ theo ngọn gió đi những đâu?</a:t>
            </a:r>
          </a:p>
        </p:txBody>
      </p:sp>
      <p:grpSp>
        <p:nvGrpSpPr>
          <p:cNvPr id="23" name="Group 22">
            <a:extLst>
              <a:ext uri="{FF2B5EF4-FFF2-40B4-BE49-F238E27FC236}">
                <a16:creationId xmlns:a16="http://schemas.microsoft.com/office/drawing/2014/main" id="{F80FD160-63AA-4AF4-A9F9-EDB5BEE4C35A}"/>
              </a:ext>
            </a:extLst>
          </p:cNvPr>
          <p:cNvGrpSpPr/>
          <p:nvPr/>
        </p:nvGrpSpPr>
        <p:grpSpPr>
          <a:xfrm>
            <a:off x="4934858" y="2813449"/>
            <a:ext cx="5871029" cy="2239844"/>
            <a:chOff x="4876801" y="2699656"/>
            <a:chExt cx="5871029" cy="2239844"/>
          </a:xfrm>
        </p:grpSpPr>
        <p:sp>
          <p:nvSpPr>
            <p:cNvPr id="22" name="TextBox 21">
              <a:extLst>
                <a:ext uri="{FF2B5EF4-FFF2-40B4-BE49-F238E27FC236}">
                  <a16:creationId xmlns:a16="http://schemas.microsoft.com/office/drawing/2014/main" id="{092E9451-7CEA-4EEE-A39A-00484DF8829B}"/>
                </a:ext>
              </a:extLst>
            </p:cNvPr>
            <p:cNvSpPr txBox="1"/>
            <p:nvPr/>
          </p:nvSpPr>
          <p:spPr>
            <a:xfrm>
              <a:off x="5704115" y="2699656"/>
              <a:ext cx="5043715" cy="2239844"/>
            </a:xfrm>
            <a:prstGeom prst="rect">
              <a:avLst/>
            </a:prstGeom>
            <a:noFill/>
          </p:spPr>
          <p:txBody>
            <a:bodyPr wrap="square">
              <a:spAutoFit/>
            </a:bodyPr>
            <a:lstStyle/>
            <a:p>
              <a:pPr algn="just">
                <a:lnSpc>
                  <a:spcPct val="150000"/>
                </a:lnSpc>
              </a:pPr>
              <a:r>
                <a:rPr lang="vi-VN" sz="2400">
                  <a:latin typeface="Arial" panose="020B0604020202020204" pitchFamily="34" charset="0"/>
                  <a:cs typeface="Arial" panose="020B0604020202020204" pitchFamily="34" charset="0"/>
                </a:rPr>
                <a:t>Bạn nhỏ tưởng tượng “ngựa con” sẽ theo ngọn gió đi qua miền trung du, vùng đất đỏ, vùng đại ngàn, triền núi đá, cánh đồng hoa.</a:t>
              </a:r>
              <a:endParaRPr lang="vi-VN" sz="3600" b="0" i="0">
                <a:solidFill>
                  <a:srgbClr val="000000"/>
                </a:solidFill>
                <a:effectLst/>
                <a:latin typeface="Arial" panose="020B0604020202020204" pitchFamily="34" charset="0"/>
                <a:cs typeface="Arial" panose="020B0604020202020204" pitchFamily="34" charset="0"/>
              </a:endParaRPr>
            </a:p>
          </p:txBody>
        </p:sp>
        <p:pic>
          <p:nvPicPr>
            <p:cNvPr id="7" name="Picture 6" descr="A group of kids sitting at desks&#10;&#10;Description automatically generated with low confidence">
              <a:extLst>
                <a:ext uri="{FF2B5EF4-FFF2-40B4-BE49-F238E27FC236}">
                  <a16:creationId xmlns:a16="http://schemas.microsoft.com/office/drawing/2014/main" id="{91FFDD5E-410E-4377-A1F9-E608B510AA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76801" y="2699656"/>
              <a:ext cx="827314" cy="620486"/>
            </a:xfrm>
            <a:prstGeom prst="rect">
              <a:avLst/>
            </a:prstGeom>
          </p:spPr>
        </p:pic>
      </p:grpSp>
      <p:grpSp>
        <p:nvGrpSpPr>
          <p:cNvPr id="24" name="Group 23">
            <a:extLst>
              <a:ext uri="{FF2B5EF4-FFF2-40B4-BE49-F238E27FC236}">
                <a16:creationId xmlns:a16="http://schemas.microsoft.com/office/drawing/2014/main" id="{2FE7E96E-912B-4CC3-9B62-356DAA964600}"/>
              </a:ext>
            </a:extLst>
          </p:cNvPr>
          <p:cNvGrpSpPr/>
          <p:nvPr/>
        </p:nvGrpSpPr>
        <p:grpSpPr>
          <a:xfrm>
            <a:off x="50801" y="2350655"/>
            <a:ext cx="4470400" cy="3948216"/>
            <a:chOff x="0" y="2336800"/>
            <a:chExt cx="4470400" cy="3948216"/>
          </a:xfrm>
        </p:grpSpPr>
        <p:sp>
          <p:nvSpPr>
            <p:cNvPr id="5" name="Rectangle: Rounded Corners 4">
              <a:extLst>
                <a:ext uri="{FF2B5EF4-FFF2-40B4-BE49-F238E27FC236}">
                  <a16:creationId xmlns:a16="http://schemas.microsoft.com/office/drawing/2014/main" id="{283E3A79-1F87-4BC9-AF8A-22B99562598F}"/>
                </a:ext>
              </a:extLst>
            </p:cNvPr>
            <p:cNvSpPr/>
            <p:nvPr/>
          </p:nvSpPr>
          <p:spPr>
            <a:xfrm>
              <a:off x="1233715" y="2336800"/>
              <a:ext cx="3236685" cy="3193143"/>
            </a:xfrm>
            <a:custGeom>
              <a:avLst/>
              <a:gdLst>
                <a:gd name="connsiteX0" fmla="*/ 0 w 3236685"/>
                <a:gd name="connsiteY0" fmla="*/ 532201 h 3193143"/>
                <a:gd name="connsiteX1" fmla="*/ 532201 w 3236685"/>
                <a:gd name="connsiteY1" fmla="*/ 0 h 3193143"/>
                <a:gd name="connsiteX2" fmla="*/ 1053549 w 3236685"/>
                <a:gd name="connsiteY2" fmla="*/ 0 h 3193143"/>
                <a:gd name="connsiteX3" fmla="*/ 1640065 w 3236685"/>
                <a:gd name="connsiteY3" fmla="*/ 0 h 3193143"/>
                <a:gd name="connsiteX4" fmla="*/ 2117968 w 3236685"/>
                <a:gd name="connsiteY4" fmla="*/ 0 h 3193143"/>
                <a:gd name="connsiteX5" fmla="*/ 2704484 w 3236685"/>
                <a:gd name="connsiteY5" fmla="*/ 0 h 3193143"/>
                <a:gd name="connsiteX6" fmla="*/ 3236685 w 3236685"/>
                <a:gd name="connsiteY6" fmla="*/ 532201 h 3193143"/>
                <a:gd name="connsiteX7" fmla="*/ 3236685 w 3236685"/>
                <a:gd name="connsiteY7" fmla="*/ 1085674 h 3193143"/>
                <a:gd name="connsiteX8" fmla="*/ 3236685 w 3236685"/>
                <a:gd name="connsiteY8" fmla="*/ 1617859 h 3193143"/>
                <a:gd name="connsiteX9" fmla="*/ 3236685 w 3236685"/>
                <a:gd name="connsiteY9" fmla="*/ 2192619 h 3193143"/>
                <a:gd name="connsiteX10" fmla="*/ 3236685 w 3236685"/>
                <a:gd name="connsiteY10" fmla="*/ 2660942 h 3193143"/>
                <a:gd name="connsiteX11" fmla="*/ 2704484 w 3236685"/>
                <a:gd name="connsiteY11" fmla="*/ 3193143 h 3193143"/>
                <a:gd name="connsiteX12" fmla="*/ 2117968 w 3236685"/>
                <a:gd name="connsiteY12" fmla="*/ 3193143 h 3193143"/>
                <a:gd name="connsiteX13" fmla="*/ 1640065 w 3236685"/>
                <a:gd name="connsiteY13" fmla="*/ 3193143 h 3193143"/>
                <a:gd name="connsiteX14" fmla="*/ 1162163 w 3236685"/>
                <a:gd name="connsiteY14" fmla="*/ 3193143 h 3193143"/>
                <a:gd name="connsiteX15" fmla="*/ 532201 w 3236685"/>
                <a:gd name="connsiteY15" fmla="*/ 3193143 h 3193143"/>
                <a:gd name="connsiteX16" fmla="*/ 0 w 3236685"/>
                <a:gd name="connsiteY16" fmla="*/ 2660942 h 3193143"/>
                <a:gd name="connsiteX17" fmla="*/ 0 w 3236685"/>
                <a:gd name="connsiteY17" fmla="*/ 2192619 h 3193143"/>
                <a:gd name="connsiteX18" fmla="*/ 0 w 3236685"/>
                <a:gd name="connsiteY18" fmla="*/ 1639146 h 3193143"/>
                <a:gd name="connsiteX19" fmla="*/ 0 w 3236685"/>
                <a:gd name="connsiteY19" fmla="*/ 1064386 h 3193143"/>
                <a:gd name="connsiteX20" fmla="*/ 0 w 3236685"/>
                <a:gd name="connsiteY20" fmla="*/ 532201 h 319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6685" h="3193143" fill="none" extrusionOk="0">
                  <a:moveTo>
                    <a:pt x="0" y="532201"/>
                  </a:moveTo>
                  <a:cubicBezTo>
                    <a:pt x="6544" y="196430"/>
                    <a:pt x="249342" y="1556"/>
                    <a:pt x="532201" y="0"/>
                  </a:cubicBezTo>
                  <a:cubicBezTo>
                    <a:pt x="655315" y="-46052"/>
                    <a:pt x="845859" y="30031"/>
                    <a:pt x="1053549" y="0"/>
                  </a:cubicBezTo>
                  <a:cubicBezTo>
                    <a:pt x="1261239" y="-30031"/>
                    <a:pt x="1463053" y="14790"/>
                    <a:pt x="1640065" y="0"/>
                  </a:cubicBezTo>
                  <a:cubicBezTo>
                    <a:pt x="1817077" y="-14790"/>
                    <a:pt x="2000367" y="15943"/>
                    <a:pt x="2117968" y="0"/>
                  </a:cubicBezTo>
                  <a:cubicBezTo>
                    <a:pt x="2235569" y="-15943"/>
                    <a:pt x="2453750" y="6811"/>
                    <a:pt x="2704484" y="0"/>
                  </a:cubicBezTo>
                  <a:cubicBezTo>
                    <a:pt x="2951909" y="8694"/>
                    <a:pt x="3232558" y="307462"/>
                    <a:pt x="3236685" y="532201"/>
                  </a:cubicBezTo>
                  <a:cubicBezTo>
                    <a:pt x="3236985" y="788674"/>
                    <a:pt x="3189242" y="951153"/>
                    <a:pt x="3236685" y="1085674"/>
                  </a:cubicBezTo>
                  <a:cubicBezTo>
                    <a:pt x="3284128" y="1220195"/>
                    <a:pt x="3192435" y="1363172"/>
                    <a:pt x="3236685" y="1617859"/>
                  </a:cubicBezTo>
                  <a:cubicBezTo>
                    <a:pt x="3280935" y="1872547"/>
                    <a:pt x="3202499" y="1955372"/>
                    <a:pt x="3236685" y="2192619"/>
                  </a:cubicBezTo>
                  <a:cubicBezTo>
                    <a:pt x="3270871" y="2429866"/>
                    <a:pt x="3188705" y="2496347"/>
                    <a:pt x="3236685" y="2660942"/>
                  </a:cubicBezTo>
                  <a:cubicBezTo>
                    <a:pt x="3207815" y="2929769"/>
                    <a:pt x="2984302" y="3220124"/>
                    <a:pt x="2704484" y="3193143"/>
                  </a:cubicBezTo>
                  <a:cubicBezTo>
                    <a:pt x="2514006" y="3210653"/>
                    <a:pt x="2320964" y="3173791"/>
                    <a:pt x="2117968" y="3193143"/>
                  </a:cubicBezTo>
                  <a:cubicBezTo>
                    <a:pt x="1914972" y="3212495"/>
                    <a:pt x="1810982" y="3164914"/>
                    <a:pt x="1640065" y="3193143"/>
                  </a:cubicBezTo>
                  <a:cubicBezTo>
                    <a:pt x="1469148" y="3221372"/>
                    <a:pt x="1388201" y="3153450"/>
                    <a:pt x="1162163" y="3193143"/>
                  </a:cubicBezTo>
                  <a:cubicBezTo>
                    <a:pt x="936125" y="3232836"/>
                    <a:pt x="681716" y="3144540"/>
                    <a:pt x="532201" y="3193143"/>
                  </a:cubicBezTo>
                  <a:cubicBezTo>
                    <a:pt x="300352" y="3231782"/>
                    <a:pt x="-44260" y="2976908"/>
                    <a:pt x="0" y="2660942"/>
                  </a:cubicBezTo>
                  <a:cubicBezTo>
                    <a:pt x="-10860" y="2444230"/>
                    <a:pt x="47127" y="2356652"/>
                    <a:pt x="0" y="2192619"/>
                  </a:cubicBezTo>
                  <a:cubicBezTo>
                    <a:pt x="-47127" y="2028586"/>
                    <a:pt x="1254" y="1763347"/>
                    <a:pt x="0" y="1639146"/>
                  </a:cubicBezTo>
                  <a:cubicBezTo>
                    <a:pt x="-1254" y="1514945"/>
                    <a:pt x="50999" y="1317630"/>
                    <a:pt x="0" y="1064386"/>
                  </a:cubicBezTo>
                  <a:cubicBezTo>
                    <a:pt x="-50999" y="811142"/>
                    <a:pt x="4238" y="773484"/>
                    <a:pt x="0" y="532201"/>
                  </a:cubicBezTo>
                  <a:close/>
                </a:path>
                <a:path w="3236685" h="3193143" stroke="0" extrusionOk="0">
                  <a:moveTo>
                    <a:pt x="0" y="532201"/>
                  </a:moveTo>
                  <a:cubicBezTo>
                    <a:pt x="29272" y="264616"/>
                    <a:pt x="275313" y="-45359"/>
                    <a:pt x="532201" y="0"/>
                  </a:cubicBezTo>
                  <a:cubicBezTo>
                    <a:pt x="655375" y="-18208"/>
                    <a:pt x="783991" y="44177"/>
                    <a:pt x="1010103" y="0"/>
                  </a:cubicBezTo>
                  <a:cubicBezTo>
                    <a:pt x="1236215" y="-44177"/>
                    <a:pt x="1340522" y="38165"/>
                    <a:pt x="1553174" y="0"/>
                  </a:cubicBezTo>
                  <a:cubicBezTo>
                    <a:pt x="1765826" y="-38165"/>
                    <a:pt x="1908454" y="50990"/>
                    <a:pt x="2096245" y="0"/>
                  </a:cubicBezTo>
                  <a:cubicBezTo>
                    <a:pt x="2284036" y="-50990"/>
                    <a:pt x="2438172" y="33683"/>
                    <a:pt x="2704484" y="0"/>
                  </a:cubicBezTo>
                  <a:cubicBezTo>
                    <a:pt x="2994192" y="-41896"/>
                    <a:pt x="3300524" y="216055"/>
                    <a:pt x="3236685" y="532201"/>
                  </a:cubicBezTo>
                  <a:cubicBezTo>
                    <a:pt x="3281363" y="750817"/>
                    <a:pt x="3232942" y="909521"/>
                    <a:pt x="3236685" y="1043099"/>
                  </a:cubicBezTo>
                  <a:cubicBezTo>
                    <a:pt x="3240428" y="1176677"/>
                    <a:pt x="3209582" y="1377436"/>
                    <a:pt x="3236685" y="1553997"/>
                  </a:cubicBezTo>
                  <a:cubicBezTo>
                    <a:pt x="3263788" y="1730558"/>
                    <a:pt x="3194494" y="1854709"/>
                    <a:pt x="3236685" y="2043607"/>
                  </a:cubicBezTo>
                  <a:cubicBezTo>
                    <a:pt x="3278876" y="2232505"/>
                    <a:pt x="3182851" y="2527581"/>
                    <a:pt x="3236685" y="2660942"/>
                  </a:cubicBezTo>
                  <a:cubicBezTo>
                    <a:pt x="3205971" y="2896012"/>
                    <a:pt x="2951914" y="3194374"/>
                    <a:pt x="2704484" y="3193143"/>
                  </a:cubicBezTo>
                  <a:cubicBezTo>
                    <a:pt x="2543679" y="3248910"/>
                    <a:pt x="2331403" y="3173220"/>
                    <a:pt x="2183136" y="3193143"/>
                  </a:cubicBezTo>
                  <a:cubicBezTo>
                    <a:pt x="2034869" y="3213066"/>
                    <a:pt x="1827241" y="3134787"/>
                    <a:pt x="1596620" y="3193143"/>
                  </a:cubicBezTo>
                  <a:cubicBezTo>
                    <a:pt x="1365999" y="3251499"/>
                    <a:pt x="1228478" y="3140860"/>
                    <a:pt x="1118717" y="3193143"/>
                  </a:cubicBezTo>
                  <a:cubicBezTo>
                    <a:pt x="1008956" y="3245426"/>
                    <a:pt x="816036" y="3144269"/>
                    <a:pt x="532201" y="3193143"/>
                  </a:cubicBezTo>
                  <a:cubicBezTo>
                    <a:pt x="167948" y="3243405"/>
                    <a:pt x="-77533" y="2914429"/>
                    <a:pt x="0" y="2660942"/>
                  </a:cubicBezTo>
                  <a:cubicBezTo>
                    <a:pt x="-62754" y="2405792"/>
                    <a:pt x="20026" y="2361385"/>
                    <a:pt x="0" y="2128757"/>
                  </a:cubicBezTo>
                  <a:cubicBezTo>
                    <a:pt x="-20026" y="1896130"/>
                    <a:pt x="67647" y="1782410"/>
                    <a:pt x="0" y="1553997"/>
                  </a:cubicBezTo>
                  <a:cubicBezTo>
                    <a:pt x="-67647" y="1325584"/>
                    <a:pt x="8864" y="1198157"/>
                    <a:pt x="0" y="1000524"/>
                  </a:cubicBezTo>
                  <a:cubicBezTo>
                    <a:pt x="-8864" y="802891"/>
                    <a:pt x="1075" y="626202"/>
                    <a:pt x="0" y="532201"/>
                  </a:cubicBezTo>
                  <a:close/>
                </a:path>
              </a:pathLst>
            </a:custGeom>
            <a:solidFill>
              <a:schemeClr val="accent2">
                <a:lumMod val="20000"/>
                <a:lumOff val="80000"/>
              </a:schemeClr>
            </a:solidFill>
            <a:ln>
              <a:solidFill>
                <a:srgbClr val="FBB040"/>
              </a:solidFill>
              <a:extLst>
                <a:ext uri="{C807C97D-BFC1-408E-A445-0C87EB9F89A2}">
                  <ask:lineSketchStyleProps xmlns:ask="http://schemas.microsoft.com/office/drawing/2018/sketchyshapes" sd="21999098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800">
                  <a:solidFill>
                    <a:sysClr val="windowText" lastClr="000000"/>
                  </a:solidFill>
                  <a:latin typeface="Arial" panose="020B0604020202020204" pitchFamily="34" charset="0"/>
                  <a:cs typeface="Arial" panose="020B0604020202020204" pitchFamily="34" charset="0"/>
                </a:rPr>
                <a:t>- Mẹ ơi con sẽ phi</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Qua bao nhiêu ngọn gió</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xanh miền trung du</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hồng vùng đất đỏ</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đen hút đại ngàn</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Mấp mô triền núi đá …</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Con mang về cho mẹ</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Ngọn gió của trăm miền …</a:t>
              </a:r>
            </a:p>
          </p:txBody>
        </p:sp>
        <p:pic>
          <p:nvPicPr>
            <p:cNvPr id="3074" name="Picture 2" descr="Chia sẻ 110+ hình con ngựa cute hay nhất - thtantai2.edu.vn">
              <a:extLst>
                <a:ext uri="{FF2B5EF4-FFF2-40B4-BE49-F238E27FC236}">
                  <a16:creationId xmlns:a16="http://schemas.microsoft.com/office/drawing/2014/main" id="{72251F9B-770F-4163-9C31-78FA3061A9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4186712"/>
              <a:ext cx="2098304" cy="2098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203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B2C097-4B9F-4451-903E-AC67500DE650}"/>
              </a:ext>
            </a:extLst>
          </p:cNvPr>
          <p:cNvSpPr/>
          <p:nvPr/>
        </p:nvSpPr>
        <p:spPr>
          <a:xfrm>
            <a:off x="686293" y="446378"/>
            <a:ext cx="10496057" cy="1063767"/>
          </a:xfrm>
          <a:prstGeom prst="roundRect">
            <a:avLst>
              <a:gd name="adj" fmla="val 3478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latin typeface="Arial" panose="020B0604020202020204" pitchFamily="34" charset="0"/>
                <a:cs typeface="Arial" panose="020B0604020202020204" pitchFamily="34" charset="0"/>
              </a:rPr>
              <a:t>3. </a:t>
            </a:r>
            <a:r>
              <a:rPr lang="vi-VN" sz="2400" b="1">
                <a:solidFill>
                  <a:srgbClr val="FF0000"/>
                </a:solidFill>
                <a:latin typeface="Arial" panose="020B0604020202020204" pitchFamily="34" charset="0"/>
                <a:cs typeface="Arial" panose="020B0604020202020204" pitchFamily="34" charset="0"/>
              </a:rPr>
              <a:t>Theo em, vì sao bạn nhỏ tưởng tượng mỗi vùng đất có một màu gió riêng?</a:t>
            </a:r>
          </a:p>
        </p:txBody>
      </p:sp>
      <p:grpSp>
        <p:nvGrpSpPr>
          <p:cNvPr id="23" name="Group 22">
            <a:extLst>
              <a:ext uri="{FF2B5EF4-FFF2-40B4-BE49-F238E27FC236}">
                <a16:creationId xmlns:a16="http://schemas.microsoft.com/office/drawing/2014/main" id="{F80FD160-63AA-4AF4-A9F9-EDB5BEE4C35A}"/>
              </a:ext>
            </a:extLst>
          </p:cNvPr>
          <p:cNvGrpSpPr/>
          <p:nvPr/>
        </p:nvGrpSpPr>
        <p:grpSpPr>
          <a:xfrm>
            <a:off x="4999467" y="2162285"/>
            <a:ext cx="5871029" cy="2239844"/>
            <a:chOff x="4876801" y="2491838"/>
            <a:chExt cx="5871029" cy="2239844"/>
          </a:xfrm>
        </p:grpSpPr>
        <p:sp>
          <p:nvSpPr>
            <p:cNvPr id="22" name="TextBox 21">
              <a:extLst>
                <a:ext uri="{FF2B5EF4-FFF2-40B4-BE49-F238E27FC236}">
                  <a16:creationId xmlns:a16="http://schemas.microsoft.com/office/drawing/2014/main" id="{092E9451-7CEA-4EEE-A39A-00484DF8829B}"/>
                </a:ext>
              </a:extLst>
            </p:cNvPr>
            <p:cNvSpPr txBox="1"/>
            <p:nvPr/>
          </p:nvSpPr>
          <p:spPr>
            <a:xfrm>
              <a:off x="5704115" y="2491838"/>
              <a:ext cx="5043715" cy="2239844"/>
            </a:xfrm>
            <a:prstGeom prst="rect">
              <a:avLst/>
            </a:prstGeom>
            <a:noFill/>
          </p:spPr>
          <p:txBody>
            <a:bodyPr wrap="square">
              <a:spAutoFit/>
            </a:bodyPr>
            <a:lstStyle/>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Bạn nhỏ tưởng tượng mỗi vùng đất có một màu gió riêng vì bạn nhỏ muốn mang về cho mẹ ngọn gió của trăm miền.</a:t>
              </a:r>
              <a:endParaRPr lang="vi-VN" sz="3600" b="0" i="0">
                <a:solidFill>
                  <a:srgbClr val="000000"/>
                </a:solidFill>
                <a:effectLst/>
                <a:latin typeface="Arial" panose="020B0604020202020204" pitchFamily="34" charset="0"/>
                <a:cs typeface="Arial" panose="020B0604020202020204" pitchFamily="34" charset="0"/>
              </a:endParaRPr>
            </a:p>
          </p:txBody>
        </p:sp>
        <p:pic>
          <p:nvPicPr>
            <p:cNvPr id="7" name="Picture 6" descr="A group of kids sitting at desks&#10;&#10;Description automatically generated with low confidence">
              <a:extLst>
                <a:ext uri="{FF2B5EF4-FFF2-40B4-BE49-F238E27FC236}">
                  <a16:creationId xmlns:a16="http://schemas.microsoft.com/office/drawing/2014/main" id="{91FFDD5E-410E-4377-A1F9-E608B510AA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76801" y="2699656"/>
              <a:ext cx="827314" cy="620486"/>
            </a:xfrm>
            <a:prstGeom prst="rect">
              <a:avLst/>
            </a:prstGeom>
          </p:spPr>
        </p:pic>
      </p:grpSp>
      <p:grpSp>
        <p:nvGrpSpPr>
          <p:cNvPr id="8" name="Group 7">
            <a:extLst>
              <a:ext uri="{FF2B5EF4-FFF2-40B4-BE49-F238E27FC236}">
                <a16:creationId xmlns:a16="http://schemas.microsoft.com/office/drawing/2014/main" id="{96342D67-5E37-4DBB-84E1-D8E5808FCE63}"/>
              </a:ext>
            </a:extLst>
          </p:cNvPr>
          <p:cNvGrpSpPr/>
          <p:nvPr/>
        </p:nvGrpSpPr>
        <p:grpSpPr>
          <a:xfrm>
            <a:off x="65259" y="2162285"/>
            <a:ext cx="4470400" cy="3948216"/>
            <a:chOff x="0" y="2336800"/>
            <a:chExt cx="4470400" cy="3948216"/>
          </a:xfrm>
        </p:grpSpPr>
        <p:sp>
          <p:nvSpPr>
            <p:cNvPr id="9" name="Rectangle: Rounded Corners 8">
              <a:extLst>
                <a:ext uri="{FF2B5EF4-FFF2-40B4-BE49-F238E27FC236}">
                  <a16:creationId xmlns:a16="http://schemas.microsoft.com/office/drawing/2014/main" id="{032E88FB-AD6F-4A35-BD2D-2D66F4316FB0}"/>
                </a:ext>
              </a:extLst>
            </p:cNvPr>
            <p:cNvSpPr/>
            <p:nvPr/>
          </p:nvSpPr>
          <p:spPr>
            <a:xfrm>
              <a:off x="1233715" y="2336800"/>
              <a:ext cx="3236685" cy="3193143"/>
            </a:xfrm>
            <a:custGeom>
              <a:avLst/>
              <a:gdLst>
                <a:gd name="connsiteX0" fmla="*/ 0 w 3236685"/>
                <a:gd name="connsiteY0" fmla="*/ 532201 h 3193143"/>
                <a:gd name="connsiteX1" fmla="*/ 532201 w 3236685"/>
                <a:gd name="connsiteY1" fmla="*/ 0 h 3193143"/>
                <a:gd name="connsiteX2" fmla="*/ 1053549 w 3236685"/>
                <a:gd name="connsiteY2" fmla="*/ 0 h 3193143"/>
                <a:gd name="connsiteX3" fmla="*/ 1640065 w 3236685"/>
                <a:gd name="connsiteY3" fmla="*/ 0 h 3193143"/>
                <a:gd name="connsiteX4" fmla="*/ 2117968 w 3236685"/>
                <a:gd name="connsiteY4" fmla="*/ 0 h 3193143"/>
                <a:gd name="connsiteX5" fmla="*/ 2704484 w 3236685"/>
                <a:gd name="connsiteY5" fmla="*/ 0 h 3193143"/>
                <a:gd name="connsiteX6" fmla="*/ 3236685 w 3236685"/>
                <a:gd name="connsiteY6" fmla="*/ 532201 h 3193143"/>
                <a:gd name="connsiteX7" fmla="*/ 3236685 w 3236685"/>
                <a:gd name="connsiteY7" fmla="*/ 1085674 h 3193143"/>
                <a:gd name="connsiteX8" fmla="*/ 3236685 w 3236685"/>
                <a:gd name="connsiteY8" fmla="*/ 1617859 h 3193143"/>
                <a:gd name="connsiteX9" fmla="*/ 3236685 w 3236685"/>
                <a:gd name="connsiteY9" fmla="*/ 2192619 h 3193143"/>
                <a:gd name="connsiteX10" fmla="*/ 3236685 w 3236685"/>
                <a:gd name="connsiteY10" fmla="*/ 2660942 h 3193143"/>
                <a:gd name="connsiteX11" fmla="*/ 2704484 w 3236685"/>
                <a:gd name="connsiteY11" fmla="*/ 3193143 h 3193143"/>
                <a:gd name="connsiteX12" fmla="*/ 2117968 w 3236685"/>
                <a:gd name="connsiteY12" fmla="*/ 3193143 h 3193143"/>
                <a:gd name="connsiteX13" fmla="*/ 1640065 w 3236685"/>
                <a:gd name="connsiteY13" fmla="*/ 3193143 h 3193143"/>
                <a:gd name="connsiteX14" fmla="*/ 1162163 w 3236685"/>
                <a:gd name="connsiteY14" fmla="*/ 3193143 h 3193143"/>
                <a:gd name="connsiteX15" fmla="*/ 532201 w 3236685"/>
                <a:gd name="connsiteY15" fmla="*/ 3193143 h 3193143"/>
                <a:gd name="connsiteX16" fmla="*/ 0 w 3236685"/>
                <a:gd name="connsiteY16" fmla="*/ 2660942 h 3193143"/>
                <a:gd name="connsiteX17" fmla="*/ 0 w 3236685"/>
                <a:gd name="connsiteY17" fmla="*/ 2192619 h 3193143"/>
                <a:gd name="connsiteX18" fmla="*/ 0 w 3236685"/>
                <a:gd name="connsiteY18" fmla="*/ 1639146 h 3193143"/>
                <a:gd name="connsiteX19" fmla="*/ 0 w 3236685"/>
                <a:gd name="connsiteY19" fmla="*/ 1064386 h 3193143"/>
                <a:gd name="connsiteX20" fmla="*/ 0 w 3236685"/>
                <a:gd name="connsiteY20" fmla="*/ 532201 h 319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6685" h="3193143" fill="none" extrusionOk="0">
                  <a:moveTo>
                    <a:pt x="0" y="532201"/>
                  </a:moveTo>
                  <a:cubicBezTo>
                    <a:pt x="6544" y="196430"/>
                    <a:pt x="249342" y="1556"/>
                    <a:pt x="532201" y="0"/>
                  </a:cubicBezTo>
                  <a:cubicBezTo>
                    <a:pt x="655315" y="-46052"/>
                    <a:pt x="845859" y="30031"/>
                    <a:pt x="1053549" y="0"/>
                  </a:cubicBezTo>
                  <a:cubicBezTo>
                    <a:pt x="1261239" y="-30031"/>
                    <a:pt x="1463053" y="14790"/>
                    <a:pt x="1640065" y="0"/>
                  </a:cubicBezTo>
                  <a:cubicBezTo>
                    <a:pt x="1817077" y="-14790"/>
                    <a:pt x="2000367" y="15943"/>
                    <a:pt x="2117968" y="0"/>
                  </a:cubicBezTo>
                  <a:cubicBezTo>
                    <a:pt x="2235569" y="-15943"/>
                    <a:pt x="2453750" y="6811"/>
                    <a:pt x="2704484" y="0"/>
                  </a:cubicBezTo>
                  <a:cubicBezTo>
                    <a:pt x="2951909" y="8694"/>
                    <a:pt x="3232558" y="307462"/>
                    <a:pt x="3236685" y="532201"/>
                  </a:cubicBezTo>
                  <a:cubicBezTo>
                    <a:pt x="3236985" y="788674"/>
                    <a:pt x="3189242" y="951153"/>
                    <a:pt x="3236685" y="1085674"/>
                  </a:cubicBezTo>
                  <a:cubicBezTo>
                    <a:pt x="3284128" y="1220195"/>
                    <a:pt x="3192435" y="1363172"/>
                    <a:pt x="3236685" y="1617859"/>
                  </a:cubicBezTo>
                  <a:cubicBezTo>
                    <a:pt x="3280935" y="1872547"/>
                    <a:pt x="3202499" y="1955372"/>
                    <a:pt x="3236685" y="2192619"/>
                  </a:cubicBezTo>
                  <a:cubicBezTo>
                    <a:pt x="3270871" y="2429866"/>
                    <a:pt x="3188705" y="2496347"/>
                    <a:pt x="3236685" y="2660942"/>
                  </a:cubicBezTo>
                  <a:cubicBezTo>
                    <a:pt x="3207815" y="2929769"/>
                    <a:pt x="2984302" y="3220124"/>
                    <a:pt x="2704484" y="3193143"/>
                  </a:cubicBezTo>
                  <a:cubicBezTo>
                    <a:pt x="2514006" y="3210653"/>
                    <a:pt x="2320964" y="3173791"/>
                    <a:pt x="2117968" y="3193143"/>
                  </a:cubicBezTo>
                  <a:cubicBezTo>
                    <a:pt x="1914972" y="3212495"/>
                    <a:pt x="1810982" y="3164914"/>
                    <a:pt x="1640065" y="3193143"/>
                  </a:cubicBezTo>
                  <a:cubicBezTo>
                    <a:pt x="1469148" y="3221372"/>
                    <a:pt x="1388201" y="3153450"/>
                    <a:pt x="1162163" y="3193143"/>
                  </a:cubicBezTo>
                  <a:cubicBezTo>
                    <a:pt x="936125" y="3232836"/>
                    <a:pt x="681716" y="3144540"/>
                    <a:pt x="532201" y="3193143"/>
                  </a:cubicBezTo>
                  <a:cubicBezTo>
                    <a:pt x="300352" y="3231782"/>
                    <a:pt x="-44260" y="2976908"/>
                    <a:pt x="0" y="2660942"/>
                  </a:cubicBezTo>
                  <a:cubicBezTo>
                    <a:pt x="-10860" y="2444230"/>
                    <a:pt x="47127" y="2356652"/>
                    <a:pt x="0" y="2192619"/>
                  </a:cubicBezTo>
                  <a:cubicBezTo>
                    <a:pt x="-47127" y="2028586"/>
                    <a:pt x="1254" y="1763347"/>
                    <a:pt x="0" y="1639146"/>
                  </a:cubicBezTo>
                  <a:cubicBezTo>
                    <a:pt x="-1254" y="1514945"/>
                    <a:pt x="50999" y="1317630"/>
                    <a:pt x="0" y="1064386"/>
                  </a:cubicBezTo>
                  <a:cubicBezTo>
                    <a:pt x="-50999" y="811142"/>
                    <a:pt x="4238" y="773484"/>
                    <a:pt x="0" y="532201"/>
                  </a:cubicBezTo>
                  <a:close/>
                </a:path>
                <a:path w="3236685" h="3193143" stroke="0" extrusionOk="0">
                  <a:moveTo>
                    <a:pt x="0" y="532201"/>
                  </a:moveTo>
                  <a:cubicBezTo>
                    <a:pt x="29272" y="264616"/>
                    <a:pt x="275313" y="-45359"/>
                    <a:pt x="532201" y="0"/>
                  </a:cubicBezTo>
                  <a:cubicBezTo>
                    <a:pt x="655375" y="-18208"/>
                    <a:pt x="783991" y="44177"/>
                    <a:pt x="1010103" y="0"/>
                  </a:cubicBezTo>
                  <a:cubicBezTo>
                    <a:pt x="1236215" y="-44177"/>
                    <a:pt x="1340522" y="38165"/>
                    <a:pt x="1553174" y="0"/>
                  </a:cubicBezTo>
                  <a:cubicBezTo>
                    <a:pt x="1765826" y="-38165"/>
                    <a:pt x="1908454" y="50990"/>
                    <a:pt x="2096245" y="0"/>
                  </a:cubicBezTo>
                  <a:cubicBezTo>
                    <a:pt x="2284036" y="-50990"/>
                    <a:pt x="2438172" y="33683"/>
                    <a:pt x="2704484" y="0"/>
                  </a:cubicBezTo>
                  <a:cubicBezTo>
                    <a:pt x="2994192" y="-41896"/>
                    <a:pt x="3300524" y="216055"/>
                    <a:pt x="3236685" y="532201"/>
                  </a:cubicBezTo>
                  <a:cubicBezTo>
                    <a:pt x="3281363" y="750817"/>
                    <a:pt x="3232942" y="909521"/>
                    <a:pt x="3236685" y="1043099"/>
                  </a:cubicBezTo>
                  <a:cubicBezTo>
                    <a:pt x="3240428" y="1176677"/>
                    <a:pt x="3209582" y="1377436"/>
                    <a:pt x="3236685" y="1553997"/>
                  </a:cubicBezTo>
                  <a:cubicBezTo>
                    <a:pt x="3263788" y="1730558"/>
                    <a:pt x="3194494" y="1854709"/>
                    <a:pt x="3236685" y="2043607"/>
                  </a:cubicBezTo>
                  <a:cubicBezTo>
                    <a:pt x="3278876" y="2232505"/>
                    <a:pt x="3182851" y="2527581"/>
                    <a:pt x="3236685" y="2660942"/>
                  </a:cubicBezTo>
                  <a:cubicBezTo>
                    <a:pt x="3205971" y="2896012"/>
                    <a:pt x="2951914" y="3194374"/>
                    <a:pt x="2704484" y="3193143"/>
                  </a:cubicBezTo>
                  <a:cubicBezTo>
                    <a:pt x="2543679" y="3248910"/>
                    <a:pt x="2331403" y="3173220"/>
                    <a:pt x="2183136" y="3193143"/>
                  </a:cubicBezTo>
                  <a:cubicBezTo>
                    <a:pt x="2034869" y="3213066"/>
                    <a:pt x="1827241" y="3134787"/>
                    <a:pt x="1596620" y="3193143"/>
                  </a:cubicBezTo>
                  <a:cubicBezTo>
                    <a:pt x="1365999" y="3251499"/>
                    <a:pt x="1228478" y="3140860"/>
                    <a:pt x="1118717" y="3193143"/>
                  </a:cubicBezTo>
                  <a:cubicBezTo>
                    <a:pt x="1008956" y="3245426"/>
                    <a:pt x="816036" y="3144269"/>
                    <a:pt x="532201" y="3193143"/>
                  </a:cubicBezTo>
                  <a:cubicBezTo>
                    <a:pt x="167948" y="3243405"/>
                    <a:pt x="-77533" y="2914429"/>
                    <a:pt x="0" y="2660942"/>
                  </a:cubicBezTo>
                  <a:cubicBezTo>
                    <a:pt x="-62754" y="2405792"/>
                    <a:pt x="20026" y="2361385"/>
                    <a:pt x="0" y="2128757"/>
                  </a:cubicBezTo>
                  <a:cubicBezTo>
                    <a:pt x="-20026" y="1896130"/>
                    <a:pt x="67647" y="1782410"/>
                    <a:pt x="0" y="1553997"/>
                  </a:cubicBezTo>
                  <a:cubicBezTo>
                    <a:pt x="-67647" y="1325584"/>
                    <a:pt x="8864" y="1198157"/>
                    <a:pt x="0" y="1000524"/>
                  </a:cubicBezTo>
                  <a:cubicBezTo>
                    <a:pt x="-8864" y="802891"/>
                    <a:pt x="1075" y="626202"/>
                    <a:pt x="0" y="532201"/>
                  </a:cubicBezTo>
                  <a:close/>
                </a:path>
              </a:pathLst>
            </a:custGeom>
            <a:solidFill>
              <a:srgbClr val="FEEED6"/>
            </a:solidFill>
            <a:ln>
              <a:solidFill>
                <a:srgbClr val="FBB040"/>
              </a:solidFill>
              <a:extLst>
                <a:ext uri="{C807C97D-BFC1-408E-A445-0C87EB9F89A2}">
                  <ask:lineSketchStyleProps xmlns:ask="http://schemas.microsoft.com/office/drawing/2018/sketchyshapes" sd="21999098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800">
                  <a:solidFill>
                    <a:sysClr val="windowText" lastClr="000000"/>
                  </a:solidFill>
                  <a:latin typeface="Arial" panose="020B0604020202020204" pitchFamily="34" charset="0"/>
                  <a:cs typeface="Arial" panose="020B0604020202020204" pitchFamily="34" charset="0"/>
                </a:rPr>
                <a:t>- Mẹ ơi con sẽ phi</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Qua bao nhiêu ngọn gió</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xanh miền trung du</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hồng vùng đất đỏ</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Gió đen hút đại ngàn</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Mấp mô triền núi đá …</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Con mang về cho mẹ</a:t>
              </a:r>
            </a:p>
            <a:p>
              <a:pPr>
                <a:spcAft>
                  <a:spcPts val="600"/>
                </a:spcAft>
              </a:pPr>
              <a:r>
                <a:rPr lang="en-US" sz="1800">
                  <a:solidFill>
                    <a:sysClr val="windowText" lastClr="000000"/>
                  </a:solidFill>
                  <a:latin typeface="Arial" panose="020B0604020202020204" pitchFamily="34" charset="0"/>
                  <a:cs typeface="Arial" panose="020B0604020202020204" pitchFamily="34" charset="0"/>
                </a:rPr>
                <a:t>Ngọn gió của trăm miền …</a:t>
              </a:r>
            </a:p>
          </p:txBody>
        </p:sp>
        <p:pic>
          <p:nvPicPr>
            <p:cNvPr id="10" name="Picture 2" descr="Chia sẻ 110+ hình con ngựa cute hay nhất - thtantai2.edu.vn">
              <a:extLst>
                <a:ext uri="{FF2B5EF4-FFF2-40B4-BE49-F238E27FC236}">
                  <a16:creationId xmlns:a16="http://schemas.microsoft.com/office/drawing/2014/main" id="{15A67929-E131-4B00-817F-FB23CBE3DF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4186712"/>
              <a:ext cx="2098304" cy="209830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Chi tiết với hơn 54 về hình ngựa cute mới nhất - Du học Akina">
            <a:extLst>
              <a:ext uri="{FF2B5EF4-FFF2-40B4-BE49-F238E27FC236}">
                <a16:creationId xmlns:a16="http://schemas.microsoft.com/office/drawing/2014/main" id="{5C69DB11-5395-4A12-A1AC-5EF3EF89BCC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9014" y1="34929" x2="71063" y2="38830"/>
                        <a14:foregroundMark x1="51729" y1="74823" x2="55186" y2="74823"/>
                        <a14:foregroundMark x1="61716" y1="73936" x2="61716" y2="73936"/>
                        <a14:foregroundMark x1="61972" y1="71809" x2="64020" y2="72518"/>
                      </a14:backgroundRemoval>
                    </a14:imgEffect>
                  </a14:imgLayer>
                </a14:imgProps>
              </a:ext>
              <a:ext uri="{28A0092B-C50C-407E-A947-70E740481C1C}">
                <a14:useLocalDpi xmlns:a14="http://schemas.microsoft.com/office/drawing/2010/main" val="0"/>
              </a:ext>
            </a:extLst>
          </a:blip>
          <a:srcRect l="17966" t="14281" r="21133" b="10634"/>
          <a:stretch/>
        </p:blipFill>
        <p:spPr bwMode="auto">
          <a:xfrm>
            <a:off x="6840661" y="4402129"/>
            <a:ext cx="2738713"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24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barn(inVertical)">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B2C097-4B9F-4451-903E-AC67500DE650}"/>
              </a:ext>
            </a:extLst>
          </p:cNvPr>
          <p:cNvSpPr/>
          <p:nvPr/>
        </p:nvSpPr>
        <p:spPr>
          <a:xfrm>
            <a:off x="1950274" y="446378"/>
            <a:ext cx="8291452" cy="786677"/>
          </a:xfrm>
          <a:prstGeom prst="roundRect">
            <a:avLst>
              <a:gd name="adj" fmla="val 3478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latin typeface="Arial" panose="020B0604020202020204" pitchFamily="34" charset="0"/>
                <a:cs typeface="Arial" panose="020B0604020202020204" pitchFamily="34" charset="0"/>
              </a:rPr>
              <a:t>4. </a:t>
            </a:r>
            <a:r>
              <a:rPr lang="vi-VN" sz="2400" b="1">
                <a:solidFill>
                  <a:srgbClr val="FF0000"/>
                </a:solidFill>
                <a:latin typeface="Arial" panose="020B0604020202020204" pitchFamily="34" charset="0"/>
                <a:cs typeface="Arial" panose="020B0604020202020204" pitchFamily="34" charset="0"/>
              </a:rPr>
              <a:t>Em thích những hình ảnh nào trong khổ thơ 3?</a:t>
            </a:r>
          </a:p>
        </p:txBody>
      </p:sp>
      <p:grpSp>
        <p:nvGrpSpPr>
          <p:cNvPr id="23" name="Group 22">
            <a:extLst>
              <a:ext uri="{FF2B5EF4-FFF2-40B4-BE49-F238E27FC236}">
                <a16:creationId xmlns:a16="http://schemas.microsoft.com/office/drawing/2014/main" id="{F80FD160-63AA-4AF4-A9F9-EDB5BEE4C35A}"/>
              </a:ext>
            </a:extLst>
          </p:cNvPr>
          <p:cNvGrpSpPr/>
          <p:nvPr/>
        </p:nvGrpSpPr>
        <p:grpSpPr>
          <a:xfrm>
            <a:off x="5507467" y="2192058"/>
            <a:ext cx="5421791" cy="3353354"/>
            <a:chOff x="4876801" y="2491838"/>
            <a:chExt cx="5421791" cy="3353354"/>
          </a:xfrm>
        </p:grpSpPr>
        <p:sp>
          <p:nvSpPr>
            <p:cNvPr id="22" name="TextBox 21">
              <a:extLst>
                <a:ext uri="{FF2B5EF4-FFF2-40B4-BE49-F238E27FC236}">
                  <a16:creationId xmlns:a16="http://schemas.microsoft.com/office/drawing/2014/main" id="{092E9451-7CEA-4EEE-A39A-00484DF8829B}"/>
                </a:ext>
              </a:extLst>
            </p:cNvPr>
            <p:cNvSpPr txBox="1"/>
            <p:nvPr/>
          </p:nvSpPr>
          <p:spPr>
            <a:xfrm>
              <a:off x="5704116" y="2491838"/>
              <a:ext cx="4594476" cy="3353354"/>
            </a:xfrm>
            <a:prstGeom prst="rect">
              <a:avLst/>
            </a:prstGeom>
            <a:noFill/>
          </p:spPr>
          <p:txBody>
            <a:bodyPr wrap="square">
              <a:spAutoFit/>
            </a:bodyPr>
            <a:lstStyle/>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Những hình ảnh trong khổ thơ 3 mà em thích ngựa con đi qua những cánh đồng hoa với màu trắng hoa mơ, mùi hương của hoa huệ và nắng gió của hoa cúc dại.</a:t>
              </a:r>
              <a:endParaRPr lang="vi-VN" sz="3600" b="0" i="0">
                <a:solidFill>
                  <a:srgbClr val="000000"/>
                </a:solidFill>
                <a:effectLst/>
                <a:latin typeface="Arial" panose="020B0604020202020204" pitchFamily="34" charset="0"/>
                <a:cs typeface="Arial" panose="020B0604020202020204" pitchFamily="34" charset="0"/>
              </a:endParaRPr>
            </a:p>
          </p:txBody>
        </p:sp>
        <p:pic>
          <p:nvPicPr>
            <p:cNvPr id="7" name="Picture 6" descr="A group of kids sitting at desks&#10;&#10;Description automatically generated with low confidence">
              <a:extLst>
                <a:ext uri="{FF2B5EF4-FFF2-40B4-BE49-F238E27FC236}">
                  <a16:creationId xmlns:a16="http://schemas.microsoft.com/office/drawing/2014/main" id="{91FFDD5E-410E-4377-A1F9-E608B510AA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76801" y="2699656"/>
              <a:ext cx="827314" cy="620486"/>
            </a:xfrm>
            <a:prstGeom prst="rect">
              <a:avLst/>
            </a:prstGeom>
          </p:spPr>
        </p:pic>
      </p:grpSp>
      <p:grpSp>
        <p:nvGrpSpPr>
          <p:cNvPr id="8" name="Group 7">
            <a:extLst>
              <a:ext uri="{FF2B5EF4-FFF2-40B4-BE49-F238E27FC236}">
                <a16:creationId xmlns:a16="http://schemas.microsoft.com/office/drawing/2014/main" id="{96342D67-5E37-4DBB-84E1-D8E5808FCE63}"/>
              </a:ext>
            </a:extLst>
          </p:cNvPr>
          <p:cNvGrpSpPr/>
          <p:nvPr/>
        </p:nvGrpSpPr>
        <p:grpSpPr>
          <a:xfrm>
            <a:off x="-44248" y="1946094"/>
            <a:ext cx="5069070" cy="4894435"/>
            <a:chOff x="-65259" y="1950561"/>
            <a:chExt cx="5069070" cy="4894435"/>
          </a:xfrm>
        </p:grpSpPr>
        <p:sp>
          <p:nvSpPr>
            <p:cNvPr id="9" name="Rectangle: Rounded Corners 8">
              <a:extLst>
                <a:ext uri="{FF2B5EF4-FFF2-40B4-BE49-F238E27FC236}">
                  <a16:creationId xmlns:a16="http://schemas.microsoft.com/office/drawing/2014/main" id="{032E88FB-AD6F-4A35-BD2D-2D66F4316FB0}"/>
                </a:ext>
              </a:extLst>
            </p:cNvPr>
            <p:cNvSpPr/>
            <p:nvPr/>
          </p:nvSpPr>
          <p:spPr>
            <a:xfrm>
              <a:off x="1140086" y="1950561"/>
              <a:ext cx="3863725" cy="3845283"/>
            </a:xfrm>
            <a:custGeom>
              <a:avLst/>
              <a:gdLst>
                <a:gd name="connsiteX0" fmla="*/ 0 w 3863725"/>
                <a:gd name="connsiteY0" fmla="*/ 640893 h 3845283"/>
                <a:gd name="connsiteX1" fmla="*/ 640893 w 3863725"/>
                <a:gd name="connsiteY1" fmla="*/ 0 h 3845283"/>
                <a:gd name="connsiteX2" fmla="*/ 1183100 w 3863725"/>
                <a:gd name="connsiteY2" fmla="*/ 0 h 3845283"/>
                <a:gd name="connsiteX3" fmla="*/ 1699488 w 3863725"/>
                <a:gd name="connsiteY3" fmla="*/ 0 h 3845283"/>
                <a:gd name="connsiteX4" fmla="*/ 2164237 w 3863725"/>
                <a:gd name="connsiteY4" fmla="*/ 0 h 3845283"/>
                <a:gd name="connsiteX5" fmla="*/ 2680625 w 3863725"/>
                <a:gd name="connsiteY5" fmla="*/ 0 h 3845283"/>
                <a:gd name="connsiteX6" fmla="*/ 3222832 w 3863725"/>
                <a:gd name="connsiteY6" fmla="*/ 0 h 3845283"/>
                <a:gd name="connsiteX7" fmla="*/ 3863725 w 3863725"/>
                <a:gd name="connsiteY7" fmla="*/ 640893 h 3845283"/>
                <a:gd name="connsiteX8" fmla="*/ 3863725 w 3863725"/>
                <a:gd name="connsiteY8" fmla="*/ 1204862 h 3845283"/>
                <a:gd name="connsiteX9" fmla="*/ 3863725 w 3863725"/>
                <a:gd name="connsiteY9" fmla="*/ 1691927 h 3845283"/>
                <a:gd name="connsiteX10" fmla="*/ 3863725 w 3863725"/>
                <a:gd name="connsiteY10" fmla="*/ 2127721 h 3845283"/>
                <a:gd name="connsiteX11" fmla="*/ 3863725 w 3863725"/>
                <a:gd name="connsiteY11" fmla="*/ 2563516 h 3845283"/>
                <a:gd name="connsiteX12" fmla="*/ 3863725 w 3863725"/>
                <a:gd name="connsiteY12" fmla="*/ 3204390 h 3845283"/>
                <a:gd name="connsiteX13" fmla="*/ 3222832 w 3863725"/>
                <a:gd name="connsiteY13" fmla="*/ 3845283 h 3845283"/>
                <a:gd name="connsiteX14" fmla="*/ 2783902 w 3863725"/>
                <a:gd name="connsiteY14" fmla="*/ 3845283 h 3845283"/>
                <a:gd name="connsiteX15" fmla="*/ 2241695 w 3863725"/>
                <a:gd name="connsiteY15" fmla="*/ 3845283 h 3845283"/>
                <a:gd name="connsiteX16" fmla="*/ 1673669 w 3863725"/>
                <a:gd name="connsiteY16" fmla="*/ 3845283 h 3845283"/>
                <a:gd name="connsiteX17" fmla="*/ 1157281 w 3863725"/>
                <a:gd name="connsiteY17" fmla="*/ 3845283 h 3845283"/>
                <a:gd name="connsiteX18" fmla="*/ 640893 w 3863725"/>
                <a:gd name="connsiteY18" fmla="*/ 3845283 h 3845283"/>
                <a:gd name="connsiteX19" fmla="*/ 0 w 3863725"/>
                <a:gd name="connsiteY19" fmla="*/ 3204390 h 3845283"/>
                <a:gd name="connsiteX20" fmla="*/ 0 w 3863725"/>
                <a:gd name="connsiteY20" fmla="*/ 2717326 h 3845283"/>
                <a:gd name="connsiteX21" fmla="*/ 0 w 3863725"/>
                <a:gd name="connsiteY21" fmla="*/ 2255896 h 3845283"/>
                <a:gd name="connsiteX22" fmla="*/ 0 w 3863725"/>
                <a:gd name="connsiteY22" fmla="*/ 1691927 h 3845283"/>
                <a:gd name="connsiteX23" fmla="*/ 0 w 3863725"/>
                <a:gd name="connsiteY23" fmla="*/ 1127957 h 3845283"/>
                <a:gd name="connsiteX24" fmla="*/ 0 w 3863725"/>
                <a:gd name="connsiteY24" fmla="*/ 640893 h 38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63725" h="3845283" fill="none" extrusionOk="0">
                  <a:moveTo>
                    <a:pt x="0" y="640893"/>
                  </a:moveTo>
                  <a:cubicBezTo>
                    <a:pt x="-33797" y="287790"/>
                    <a:pt x="331416" y="33555"/>
                    <a:pt x="640893" y="0"/>
                  </a:cubicBezTo>
                  <a:cubicBezTo>
                    <a:pt x="835600" y="-43492"/>
                    <a:pt x="913300" y="1440"/>
                    <a:pt x="1183100" y="0"/>
                  </a:cubicBezTo>
                  <a:cubicBezTo>
                    <a:pt x="1452900" y="-1440"/>
                    <a:pt x="1509033" y="6413"/>
                    <a:pt x="1699488" y="0"/>
                  </a:cubicBezTo>
                  <a:cubicBezTo>
                    <a:pt x="1889943" y="-6413"/>
                    <a:pt x="1964622" y="39130"/>
                    <a:pt x="2164237" y="0"/>
                  </a:cubicBezTo>
                  <a:cubicBezTo>
                    <a:pt x="2363852" y="-39130"/>
                    <a:pt x="2562366" y="48937"/>
                    <a:pt x="2680625" y="0"/>
                  </a:cubicBezTo>
                  <a:cubicBezTo>
                    <a:pt x="2798884" y="-48937"/>
                    <a:pt x="3067631" y="30828"/>
                    <a:pt x="3222832" y="0"/>
                  </a:cubicBezTo>
                  <a:cubicBezTo>
                    <a:pt x="3554574" y="-71406"/>
                    <a:pt x="3844168" y="287486"/>
                    <a:pt x="3863725" y="640893"/>
                  </a:cubicBezTo>
                  <a:cubicBezTo>
                    <a:pt x="3865265" y="908603"/>
                    <a:pt x="3802067" y="1027042"/>
                    <a:pt x="3863725" y="1204862"/>
                  </a:cubicBezTo>
                  <a:cubicBezTo>
                    <a:pt x="3925383" y="1382682"/>
                    <a:pt x="3820569" y="1519630"/>
                    <a:pt x="3863725" y="1691927"/>
                  </a:cubicBezTo>
                  <a:cubicBezTo>
                    <a:pt x="3906881" y="1864224"/>
                    <a:pt x="3820935" y="1967411"/>
                    <a:pt x="3863725" y="2127721"/>
                  </a:cubicBezTo>
                  <a:cubicBezTo>
                    <a:pt x="3906515" y="2288031"/>
                    <a:pt x="3823532" y="2388282"/>
                    <a:pt x="3863725" y="2563516"/>
                  </a:cubicBezTo>
                  <a:cubicBezTo>
                    <a:pt x="3903918" y="2738751"/>
                    <a:pt x="3859463" y="2997228"/>
                    <a:pt x="3863725" y="3204390"/>
                  </a:cubicBezTo>
                  <a:cubicBezTo>
                    <a:pt x="3902648" y="3582572"/>
                    <a:pt x="3503372" y="3881841"/>
                    <a:pt x="3222832" y="3845283"/>
                  </a:cubicBezTo>
                  <a:cubicBezTo>
                    <a:pt x="3083239" y="3860405"/>
                    <a:pt x="2978380" y="3829985"/>
                    <a:pt x="2783902" y="3845283"/>
                  </a:cubicBezTo>
                  <a:cubicBezTo>
                    <a:pt x="2589424" y="3860581"/>
                    <a:pt x="2473010" y="3790399"/>
                    <a:pt x="2241695" y="3845283"/>
                  </a:cubicBezTo>
                  <a:cubicBezTo>
                    <a:pt x="2010380" y="3900167"/>
                    <a:pt x="1801056" y="3828256"/>
                    <a:pt x="1673669" y="3845283"/>
                  </a:cubicBezTo>
                  <a:cubicBezTo>
                    <a:pt x="1546282" y="3862310"/>
                    <a:pt x="1411658" y="3836921"/>
                    <a:pt x="1157281" y="3845283"/>
                  </a:cubicBezTo>
                  <a:cubicBezTo>
                    <a:pt x="902904" y="3853645"/>
                    <a:pt x="769487" y="3845066"/>
                    <a:pt x="640893" y="3845283"/>
                  </a:cubicBezTo>
                  <a:cubicBezTo>
                    <a:pt x="332094" y="3913609"/>
                    <a:pt x="29322" y="3561414"/>
                    <a:pt x="0" y="3204390"/>
                  </a:cubicBezTo>
                  <a:cubicBezTo>
                    <a:pt x="-43508" y="3032522"/>
                    <a:pt x="29913" y="2922898"/>
                    <a:pt x="0" y="2717326"/>
                  </a:cubicBezTo>
                  <a:cubicBezTo>
                    <a:pt x="-29913" y="2511754"/>
                    <a:pt x="8531" y="2397598"/>
                    <a:pt x="0" y="2255896"/>
                  </a:cubicBezTo>
                  <a:cubicBezTo>
                    <a:pt x="-8531" y="2114194"/>
                    <a:pt x="8453" y="1903414"/>
                    <a:pt x="0" y="1691927"/>
                  </a:cubicBezTo>
                  <a:cubicBezTo>
                    <a:pt x="-8453" y="1480440"/>
                    <a:pt x="13737" y="1283109"/>
                    <a:pt x="0" y="1127957"/>
                  </a:cubicBezTo>
                  <a:cubicBezTo>
                    <a:pt x="-13737" y="972805"/>
                    <a:pt x="31722" y="790371"/>
                    <a:pt x="0" y="640893"/>
                  </a:cubicBezTo>
                  <a:close/>
                </a:path>
                <a:path w="3863725" h="3845283" stroke="0" extrusionOk="0">
                  <a:moveTo>
                    <a:pt x="0" y="640893"/>
                  </a:moveTo>
                  <a:cubicBezTo>
                    <a:pt x="8092" y="294219"/>
                    <a:pt x="314813" y="-34138"/>
                    <a:pt x="640893" y="0"/>
                  </a:cubicBezTo>
                  <a:cubicBezTo>
                    <a:pt x="806705" y="-100"/>
                    <a:pt x="985611" y="36584"/>
                    <a:pt x="1079823" y="0"/>
                  </a:cubicBezTo>
                  <a:cubicBezTo>
                    <a:pt x="1174035" y="-36584"/>
                    <a:pt x="1455939" y="41593"/>
                    <a:pt x="1596210" y="0"/>
                  </a:cubicBezTo>
                  <a:cubicBezTo>
                    <a:pt x="1736481" y="-41593"/>
                    <a:pt x="1893493" y="55866"/>
                    <a:pt x="2112598" y="0"/>
                  </a:cubicBezTo>
                  <a:cubicBezTo>
                    <a:pt x="2331703" y="-55866"/>
                    <a:pt x="2454757" y="53797"/>
                    <a:pt x="2654805" y="0"/>
                  </a:cubicBezTo>
                  <a:cubicBezTo>
                    <a:pt x="2854853" y="-53797"/>
                    <a:pt x="2963152" y="547"/>
                    <a:pt x="3222832" y="0"/>
                  </a:cubicBezTo>
                  <a:cubicBezTo>
                    <a:pt x="3518626" y="45239"/>
                    <a:pt x="3950584" y="256822"/>
                    <a:pt x="3863725" y="640893"/>
                  </a:cubicBezTo>
                  <a:cubicBezTo>
                    <a:pt x="3881534" y="882952"/>
                    <a:pt x="3837143" y="1021309"/>
                    <a:pt x="3863725" y="1153592"/>
                  </a:cubicBezTo>
                  <a:cubicBezTo>
                    <a:pt x="3890307" y="1285875"/>
                    <a:pt x="3812928" y="1401262"/>
                    <a:pt x="3863725" y="1615022"/>
                  </a:cubicBezTo>
                  <a:cubicBezTo>
                    <a:pt x="3914522" y="1828782"/>
                    <a:pt x="3857503" y="1992627"/>
                    <a:pt x="3863725" y="2153356"/>
                  </a:cubicBezTo>
                  <a:cubicBezTo>
                    <a:pt x="3869947" y="2314085"/>
                    <a:pt x="3839556" y="2458990"/>
                    <a:pt x="3863725" y="2614786"/>
                  </a:cubicBezTo>
                  <a:cubicBezTo>
                    <a:pt x="3887894" y="2770582"/>
                    <a:pt x="3817276" y="3053775"/>
                    <a:pt x="3863725" y="3204390"/>
                  </a:cubicBezTo>
                  <a:cubicBezTo>
                    <a:pt x="3832701" y="3639177"/>
                    <a:pt x="3567465" y="3802981"/>
                    <a:pt x="3222832" y="3845283"/>
                  </a:cubicBezTo>
                  <a:cubicBezTo>
                    <a:pt x="3019205" y="3852748"/>
                    <a:pt x="2873863" y="3836162"/>
                    <a:pt x="2680625" y="3845283"/>
                  </a:cubicBezTo>
                  <a:cubicBezTo>
                    <a:pt x="2487387" y="3854404"/>
                    <a:pt x="2396776" y="3839565"/>
                    <a:pt x="2164237" y="3845283"/>
                  </a:cubicBezTo>
                  <a:cubicBezTo>
                    <a:pt x="1931698" y="3851001"/>
                    <a:pt x="1886689" y="3807784"/>
                    <a:pt x="1673669" y="3845283"/>
                  </a:cubicBezTo>
                  <a:cubicBezTo>
                    <a:pt x="1460649" y="3882782"/>
                    <a:pt x="1243135" y="3837502"/>
                    <a:pt x="1105642" y="3845283"/>
                  </a:cubicBezTo>
                  <a:cubicBezTo>
                    <a:pt x="968149" y="3853064"/>
                    <a:pt x="774083" y="3789772"/>
                    <a:pt x="640893" y="3845283"/>
                  </a:cubicBezTo>
                  <a:cubicBezTo>
                    <a:pt x="372971" y="3854691"/>
                    <a:pt x="1577" y="3526818"/>
                    <a:pt x="0" y="3204390"/>
                  </a:cubicBezTo>
                  <a:cubicBezTo>
                    <a:pt x="-33682" y="2972586"/>
                    <a:pt x="27093" y="2888562"/>
                    <a:pt x="0" y="2717326"/>
                  </a:cubicBezTo>
                  <a:cubicBezTo>
                    <a:pt x="-27093" y="2546090"/>
                    <a:pt x="25444" y="2352568"/>
                    <a:pt x="0" y="2204626"/>
                  </a:cubicBezTo>
                  <a:cubicBezTo>
                    <a:pt x="-25444" y="2056684"/>
                    <a:pt x="17254" y="1846967"/>
                    <a:pt x="0" y="1666292"/>
                  </a:cubicBezTo>
                  <a:cubicBezTo>
                    <a:pt x="-17254" y="1485617"/>
                    <a:pt x="126" y="1327004"/>
                    <a:pt x="0" y="1204862"/>
                  </a:cubicBezTo>
                  <a:cubicBezTo>
                    <a:pt x="-126" y="1082720"/>
                    <a:pt x="1971" y="798591"/>
                    <a:pt x="0" y="640893"/>
                  </a:cubicBezTo>
                  <a:close/>
                </a:path>
              </a:pathLst>
            </a:custGeom>
            <a:solidFill>
              <a:srgbClr val="FEEED6"/>
            </a:solidFill>
            <a:ln>
              <a:solidFill>
                <a:srgbClr val="FBB040"/>
              </a:solidFill>
              <a:extLst>
                <a:ext uri="{C807C97D-BFC1-408E-A445-0C87EB9F89A2}">
                  <ask:lineSketchStyleProps xmlns:ask="http://schemas.microsoft.com/office/drawing/2018/sketchyshapes" sd="21999098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Ngựa con sẽ đi khắp</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Trên những cánh đồng hoa</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Lóa màu trắng hoa mơ</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Trang giấy nguyên chưa viết</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Con làm sao ôm hết</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Mùi hoa huệ ngọt ngào</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Gió và nắng xôn xao</a:t>
              </a:r>
            </a:p>
            <a:p>
              <a:pPr>
                <a:lnSpc>
                  <a:spcPct val="125000"/>
                </a:lnSpc>
                <a:spcAft>
                  <a:spcPts val="600"/>
                </a:spcAft>
              </a:pPr>
              <a:r>
                <a:rPr lang="en-US" sz="2000">
                  <a:solidFill>
                    <a:schemeClr val="tx1"/>
                  </a:solidFill>
                  <a:latin typeface="Arial" panose="020B0604020202020204" pitchFamily="34" charset="0"/>
                  <a:cs typeface="Arial" panose="020B0604020202020204" pitchFamily="34" charset="0"/>
                </a:rPr>
                <a:t>Khắp đồng hoa cúc dại…</a:t>
              </a:r>
            </a:p>
          </p:txBody>
        </p:sp>
        <p:pic>
          <p:nvPicPr>
            <p:cNvPr id="10" name="Picture 2" descr="Chia sẻ 110+ hình con ngựa cute hay nhất - thtantai2.edu.vn">
              <a:extLst>
                <a:ext uri="{FF2B5EF4-FFF2-40B4-BE49-F238E27FC236}">
                  <a16:creationId xmlns:a16="http://schemas.microsoft.com/office/drawing/2014/main" id="{15A67929-E131-4B00-817F-FB23CBE3DF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259" y="4746692"/>
              <a:ext cx="2098304" cy="2098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034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B2C097-4B9F-4451-903E-AC67500DE650}"/>
              </a:ext>
            </a:extLst>
          </p:cNvPr>
          <p:cNvSpPr/>
          <p:nvPr/>
        </p:nvSpPr>
        <p:spPr>
          <a:xfrm>
            <a:off x="1082654" y="446378"/>
            <a:ext cx="10026692" cy="786677"/>
          </a:xfrm>
          <a:prstGeom prst="roundRect">
            <a:avLst>
              <a:gd name="adj" fmla="val 3478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Arial" panose="020B0604020202020204" pitchFamily="34" charset="0"/>
                <a:cs typeface="Arial" panose="020B0604020202020204" pitchFamily="34" charset="0"/>
              </a:rPr>
              <a:t>5. H</a:t>
            </a:r>
            <a:r>
              <a:rPr lang="vi-VN" sz="2400" b="1">
                <a:solidFill>
                  <a:srgbClr val="FF0000"/>
                </a:solidFill>
                <a:latin typeface="Arial" panose="020B0604020202020204" pitchFamily="34" charset="0"/>
                <a:cs typeface="Arial" panose="020B0604020202020204" pitchFamily="34" charset="0"/>
              </a:rPr>
              <a:t>ãy nêu cảm nghĩ của em về nhân vật bạn nhỏ trong bài thơ.</a:t>
            </a:r>
          </a:p>
        </p:txBody>
      </p:sp>
      <p:grpSp>
        <p:nvGrpSpPr>
          <p:cNvPr id="23" name="Group 22">
            <a:extLst>
              <a:ext uri="{FF2B5EF4-FFF2-40B4-BE49-F238E27FC236}">
                <a16:creationId xmlns:a16="http://schemas.microsoft.com/office/drawing/2014/main" id="{F80FD160-63AA-4AF4-A9F9-EDB5BEE4C35A}"/>
              </a:ext>
            </a:extLst>
          </p:cNvPr>
          <p:cNvGrpSpPr/>
          <p:nvPr/>
        </p:nvGrpSpPr>
        <p:grpSpPr>
          <a:xfrm>
            <a:off x="1545067" y="1708119"/>
            <a:ext cx="9101865" cy="1137363"/>
            <a:chOff x="4876801" y="2491838"/>
            <a:chExt cx="9101865" cy="1137363"/>
          </a:xfrm>
        </p:grpSpPr>
        <p:sp>
          <p:nvSpPr>
            <p:cNvPr id="22" name="TextBox 21">
              <a:extLst>
                <a:ext uri="{FF2B5EF4-FFF2-40B4-BE49-F238E27FC236}">
                  <a16:creationId xmlns:a16="http://schemas.microsoft.com/office/drawing/2014/main" id="{092E9451-7CEA-4EEE-A39A-00484DF8829B}"/>
                </a:ext>
              </a:extLst>
            </p:cNvPr>
            <p:cNvSpPr txBox="1"/>
            <p:nvPr/>
          </p:nvSpPr>
          <p:spPr>
            <a:xfrm>
              <a:off x="5704115" y="2491838"/>
              <a:ext cx="8274551" cy="1137363"/>
            </a:xfrm>
            <a:prstGeom prst="rect">
              <a:avLst/>
            </a:prstGeom>
            <a:noFill/>
          </p:spPr>
          <p:txBody>
            <a:bodyPr wrap="square">
              <a:spAutoFit/>
            </a:bodyPr>
            <a:lstStyle/>
            <a:p>
              <a:pPr algn="just">
                <a:lnSpc>
                  <a:spcPct val="150000"/>
                </a:lnSpc>
              </a:pPr>
              <a:r>
                <a:rPr lang="vi-VN" sz="2400" b="0" i="0">
                  <a:solidFill>
                    <a:srgbClr val="000000"/>
                  </a:solidFill>
                  <a:effectLst/>
                  <a:latin typeface="Roboto" panose="02000000000000000000" pitchFamily="2" charset="0"/>
                </a:rPr>
                <a:t>Ngựa con trong bài thơ là một bạn nhỏ rất yêu mẹ và ngựa con là người rất hiếu thảo.</a:t>
              </a:r>
              <a:endParaRPr lang="vi-VN" sz="3600" b="0" i="0">
                <a:solidFill>
                  <a:srgbClr val="000000"/>
                </a:solidFill>
                <a:effectLst/>
                <a:latin typeface="Arial" panose="020B0604020202020204" pitchFamily="34" charset="0"/>
                <a:cs typeface="Arial" panose="020B0604020202020204" pitchFamily="34" charset="0"/>
              </a:endParaRPr>
            </a:p>
          </p:txBody>
        </p:sp>
        <p:pic>
          <p:nvPicPr>
            <p:cNvPr id="7" name="Picture 6" descr="A group of kids sitting at desks&#10;&#10;Description automatically generated with low confidence">
              <a:extLst>
                <a:ext uri="{FF2B5EF4-FFF2-40B4-BE49-F238E27FC236}">
                  <a16:creationId xmlns:a16="http://schemas.microsoft.com/office/drawing/2014/main" id="{91FFDD5E-410E-4377-A1F9-E608B510AA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76801" y="2699656"/>
              <a:ext cx="827314" cy="620486"/>
            </a:xfrm>
            <a:prstGeom prst="rect">
              <a:avLst/>
            </a:prstGeom>
          </p:spPr>
        </p:pic>
      </p:grpSp>
      <p:pic>
        <p:nvPicPr>
          <p:cNvPr id="5122" name="Picture 2" descr="Hình ảnh Tạ ơn Mẹ Con Yêu Mẹ PNG , Mẹ Clipart, Hoạt Hình, đáng Yêu PNG miễn  phí tải tập tin PSDComment và Vector">
            <a:extLst>
              <a:ext uri="{FF2B5EF4-FFF2-40B4-BE49-F238E27FC236}">
                <a16:creationId xmlns:a16="http://schemas.microsoft.com/office/drawing/2014/main" id="{B70B3F8B-8674-4F1A-8BC1-A418E58EC9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25" b="90313" l="10000" r="90000">
                        <a14:foregroundMark x1="22031" y1="30469" x2="22031" y2="30469"/>
                        <a14:foregroundMark x1="16563" y1="26875" x2="16563" y2="26875"/>
                        <a14:foregroundMark x1="13750" y1="37031" x2="13750" y2="37031"/>
                        <a14:foregroundMark x1="59219" y1="8281" x2="60156" y2="8750"/>
                        <a14:foregroundMark x1="33438" y1="89688" x2="33438" y2="89688"/>
                        <a14:foregroundMark x1="55469" y1="90313" x2="554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4271948" y="3098875"/>
            <a:ext cx="3648104" cy="364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69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80">
                                          <p:stCondLst>
                                            <p:cond delay="0"/>
                                          </p:stCondLst>
                                        </p:cTn>
                                        <p:tgtEl>
                                          <p:spTgt spid="23"/>
                                        </p:tgtEl>
                                      </p:cBhvr>
                                    </p:animEffect>
                                    <p:anim calcmode="lin" valueType="num">
                                      <p:cBhvr>
                                        <p:cTn id="1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 dur="26">
                                          <p:stCondLst>
                                            <p:cond delay="650"/>
                                          </p:stCondLst>
                                        </p:cTn>
                                        <p:tgtEl>
                                          <p:spTgt spid="23"/>
                                        </p:tgtEl>
                                      </p:cBhvr>
                                      <p:to x="100000" y="60000"/>
                                    </p:animScale>
                                    <p:animScale>
                                      <p:cBhvr>
                                        <p:cTn id="20" dur="166" decel="50000">
                                          <p:stCondLst>
                                            <p:cond delay="676"/>
                                          </p:stCondLst>
                                        </p:cTn>
                                        <p:tgtEl>
                                          <p:spTgt spid="23"/>
                                        </p:tgtEl>
                                      </p:cBhvr>
                                      <p:to x="100000" y="100000"/>
                                    </p:animScale>
                                    <p:animScale>
                                      <p:cBhvr>
                                        <p:cTn id="21" dur="26">
                                          <p:stCondLst>
                                            <p:cond delay="1312"/>
                                          </p:stCondLst>
                                        </p:cTn>
                                        <p:tgtEl>
                                          <p:spTgt spid="23"/>
                                        </p:tgtEl>
                                      </p:cBhvr>
                                      <p:to x="100000" y="80000"/>
                                    </p:animScale>
                                    <p:animScale>
                                      <p:cBhvr>
                                        <p:cTn id="22" dur="166" decel="50000">
                                          <p:stCondLst>
                                            <p:cond delay="1338"/>
                                          </p:stCondLst>
                                        </p:cTn>
                                        <p:tgtEl>
                                          <p:spTgt spid="23"/>
                                        </p:tgtEl>
                                      </p:cBhvr>
                                      <p:to x="100000" y="100000"/>
                                    </p:animScale>
                                    <p:animScale>
                                      <p:cBhvr>
                                        <p:cTn id="23" dur="26">
                                          <p:stCondLst>
                                            <p:cond delay="1642"/>
                                          </p:stCondLst>
                                        </p:cTn>
                                        <p:tgtEl>
                                          <p:spTgt spid="23"/>
                                        </p:tgtEl>
                                      </p:cBhvr>
                                      <p:to x="100000" y="90000"/>
                                    </p:animScale>
                                    <p:animScale>
                                      <p:cBhvr>
                                        <p:cTn id="24" dur="166" decel="50000">
                                          <p:stCondLst>
                                            <p:cond delay="1668"/>
                                          </p:stCondLst>
                                        </p:cTn>
                                        <p:tgtEl>
                                          <p:spTgt spid="23"/>
                                        </p:tgtEl>
                                      </p:cBhvr>
                                      <p:to x="100000" y="100000"/>
                                    </p:animScale>
                                    <p:animScale>
                                      <p:cBhvr>
                                        <p:cTn id="25" dur="26">
                                          <p:stCondLst>
                                            <p:cond delay="1808"/>
                                          </p:stCondLst>
                                        </p:cTn>
                                        <p:tgtEl>
                                          <p:spTgt spid="23"/>
                                        </p:tgtEl>
                                      </p:cBhvr>
                                      <p:to x="100000" y="95000"/>
                                    </p:animScale>
                                    <p:animScale>
                                      <p:cBhvr>
                                        <p:cTn id="26" dur="166" decel="50000">
                                          <p:stCondLst>
                                            <p:cond delay="1834"/>
                                          </p:stCondLst>
                                        </p:cTn>
                                        <p:tgtEl>
                                          <p:spTgt spid="23"/>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wipe(down)">
                                      <p:cBhvr>
                                        <p:cTn id="29" dur="580">
                                          <p:stCondLst>
                                            <p:cond delay="0"/>
                                          </p:stCondLst>
                                        </p:cTn>
                                        <p:tgtEl>
                                          <p:spTgt spid="5122"/>
                                        </p:tgtEl>
                                      </p:cBhvr>
                                    </p:animEffect>
                                    <p:anim calcmode="lin" valueType="num">
                                      <p:cBhvr>
                                        <p:cTn id="30"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35" dur="26">
                                          <p:stCondLst>
                                            <p:cond delay="650"/>
                                          </p:stCondLst>
                                        </p:cTn>
                                        <p:tgtEl>
                                          <p:spTgt spid="5122"/>
                                        </p:tgtEl>
                                      </p:cBhvr>
                                      <p:to x="100000" y="60000"/>
                                    </p:animScale>
                                    <p:animScale>
                                      <p:cBhvr>
                                        <p:cTn id="36" dur="166" decel="50000">
                                          <p:stCondLst>
                                            <p:cond delay="676"/>
                                          </p:stCondLst>
                                        </p:cTn>
                                        <p:tgtEl>
                                          <p:spTgt spid="5122"/>
                                        </p:tgtEl>
                                      </p:cBhvr>
                                      <p:to x="100000" y="100000"/>
                                    </p:animScale>
                                    <p:animScale>
                                      <p:cBhvr>
                                        <p:cTn id="37" dur="26">
                                          <p:stCondLst>
                                            <p:cond delay="1312"/>
                                          </p:stCondLst>
                                        </p:cTn>
                                        <p:tgtEl>
                                          <p:spTgt spid="5122"/>
                                        </p:tgtEl>
                                      </p:cBhvr>
                                      <p:to x="100000" y="80000"/>
                                    </p:animScale>
                                    <p:animScale>
                                      <p:cBhvr>
                                        <p:cTn id="38" dur="166" decel="50000">
                                          <p:stCondLst>
                                            <p:cond delay="1338"/>
                                          </p:stCondLst>
                                        </p:cTn>
                                        <p:tgtEl>
                                          <p:spTgt spid="5122"/>
                                        </p:tgtEl>
                                      </p:cBhvr>
                                      <p:to x="100000" y="100000"/>
                                    </p:animScale>
                                    <p:animScale>
                                      <p:cBhvr>
                                        <p:cTn id="39" dur="26">
                                          <p:stCondLst>
                                            <p:cond delay="1642"/>
                                          </p:stCondLst>
                                        </p:cTn>
                                        <p:tgtEl>
                                          <p:spTgt spid="5122"/>
                                        </p:tgtEl>
                                      </p:cBhvr>
                                      <p:to x="100000" y="90000"/>
                                    </p:animScale>
                                    <p:animScale>
                                      <p:cBhvr>
                                        <p:cTn id="40" dur="166" decel="50000">
                                          <p:stCondLst>
                                            <p:cond delay="1668"/>
                                          </p:stCondLst>
                                        </p:cTn>
                                        <p:tgtEl>
                                          <p:spTgt spid="5122"/>
                                        </p:tgtEl>
                                      </p:cBhvr>
                                      <p:to x="100000" y="100000"/>
                                    </p:animScale>
                                    <p:animScale>
                                      <p:cBhvr>
                                        <p:cTn id="41" dur="26">
                                          <p:stCondLst>
                                            <p:cond delay="1808"/>
                                          </p:stCondLst>
                                        </p:cTn>
                                        <p:tgtEl>
                                          <p:spTgt spid="5122"/>
                                        </p:tgtEl>
                                      </p:cBhvr>
                                      <p:to x="100000" y="95000"/>
                                    </p:animScale>
                                    <p:animScale>
                                      <p:cBhvr>
                                        <p:cTn id="42"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22968-FEC0-43F0-BA1F-C92FF7871886}"/>
              </a:ext>
            </a:extLst>
          </p:cNvPr>
          <p:cNvSpPr txBox="1"/>
          <p:nvPr/>
        </p:nvSpPr>
        <p:spPr>
          <a:xfrm>
            <a:off x="1465942" y="1291771"/>
            <a:ext cx="1960793" cy="523220"/>
          </a:xfrm>
          <a:prstGeom prst="rect">
            <a:avLst/>
          </a:prstGeom>
          <a:noFill/>
        </p:spPr>
        <p:txBody>
          <a:bodyPr wrap="none" rtlCol="0">
            <a:spAutoFit/>
          </a:bodyPr>
          <a:lstStyle/>
          <a:p>
            <a:r>
              <a:rPr lang="en-US" sz="2800" b="1" dirty="0" err="1">
                <a:solidFill>
                  <a:srgbClr val="FF0000"/>
                </a:solidFill>
                <a:latin typeface="Arial" panose="020B0604020202020204" pitchFamily="34" charset="0"/>
                <a:cs typeface="Arial" panose="020B0604020202020204" pitchFamily="34" charset="0"/>
              </a:rPr>
              <a:t>Nội</a:t>
            </a:r>
            <a:r>
              <a:rPr lang="en-US" sz="2800" b="1" dirty="0">
                <a:solidFill>
                  <a:srgbClr val="FF0000"/>
                </a:solidFill>
                <a:latin typeface="Arial" panose="020B0604020202020204" pitchFamily="34" charset="0"/>
                <a:cs typeface="Arial" panose="020B0604020202020204" pitchFamily="34" charset="0"/>
              </a:rPr>
              <a:t> dung :</a:t>
            </a:r>
          </a:p>
        </p:txBody>
      </p:sp>
      <p:sp>
        <p:nvSpPr>
          <p:cNvPr id="4" name="TextBox 3">
            <a:extLst>
              <a:ext uri="{FF2B5EF4-FFF2-40B4-BE49-F238E27FC236}">
                <a16:creationId xmlns:a16="http://schemas.microsoft.com/office/drawing/2014/main" id="{9A2A4E19-D083-451F-A81A-0C72A1EA89DC}"/>
              </a:ext>
            </a:extLst>
          </p:cNvPr>
          <p:cNvSpPr txBox="1"/>
          <p:nvPr/>
        </p:nvSpPr>
        <p:spPr>
          <a:xfrm>
            <a:off x="1351090" y="1695811"/>
            <a:ext cx="8853715" cy="4033348"/>
          </a:xfrm>
          <a:prstGeom prst="rect">
            <a:avLst/>
          </a:prstGeom>
          <a:noFill/>
        </p:spPr>
        <p:txBody>
          <a:bodyPr wrap="square">
            <a:spAutoFit/>
          </a:bodyPr>
          <a:lstStyle/>
          <a:p>
            <a:pPr algn="just">
              <a:lnSpc>
                <a:spcPct val="150000"/>
              </a:lnSpc>
            </a:pPr>
            <a:r>
              <a:rPr lang="vi-VN" sz="4400" b="1" i="0" dirty="0">
                <a:solidFill>
                  <a:srgbClr val="000000"/>
                </a:solidFill>
                <a:effectLst/>
                <a:latin typeface="Times New Roman" panose="02020603050405020304" pitchFamily="18" charset="0"/>
                <a:cs typeface="Times New Roman" panose="02020603050405020304" pitchFamily="18" charset="0"/>
              </a:rPr>
              <a:t>Bài thơ kể về một cậu bé tuổi ngựa. Cậu bé thích khám phá những vùng đất mới nhưng luôn nhớ đường về với mẹ.</a:t>
            </a:r>
            <a:endParaRPr lang="en-US" sz="4400" b="1" dirty="0">
              <a:latin typeface="Times New Roman" panose="02020603050405020304" pitchFamily="18" charset="0"/>
              <a:cs typeface="Times New Roman" panose="02020603050405020304" pitchFamily="18" charset="0"/>
            </a:endParaRPr>
          </a:p>
        </p:txBody>
      </p:sp>
      <p:pic>
        <p:nvPicPr>
          <p:cNvPr id="5" name="Picture 2" descr="Chi tiết với hơn 54 về hình ngựa cute mới nhất - Du học Akina">
            <a:extLst>
              <a:ext uri="{FF2B5EF4-FFF2-40B4-BE49-F238E27FC236}">
                <a16:creationId xmlns:a16="http://schemas.microsoft.com/office/drawing/2014/main" id="{326A175B-1636-4AA4-B463-04AB400B322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9014" y1="34929" x2="71063" y2="38830"/>
                        <a14:foregroundMark x1="51729" y1="74823" x2="55186" y2="74823"/>
                        <a14:foregroundMark x1="61716" y1="73936" x2="61716" y2="73936"/>
                        <a14:foregroundMark x1="61972" y1="71809" x2="64020" y2="72518"/>
                      </a14:backgroundRemoval>
                    </a14:imgEffect>
                  </a14:imgLayer>
                </a14:imgProps>
              </a:ext>
              <a:ext uri="{28A0092B-C50C-407E-A947-70E740481C1C}">
                <a14:useLocalDpi xmlns:a14="http://schemas.microsoft.com/office/drawing/2010/main" val="0"/>
              </a:ext>
            </a:extLst>
          </a:blip>
          <a:srcRect l="17966" t="14281" r="21133" b="10634"/>
          <a:stretch/>
        </p:blipFill>
        <p:spPr bwMode="auto">
          <a:xfrm>
            <a:off x="9279061" y="4635138"/>
            <a:ext cx="1621160" cy="144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726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D0623A-DC70-4105-9DB1-64914D30CADC}"/>
              </a:ext>
            </a:extLst>
          </p:cNvPr>
          <p:cNvSpPr txBox="1"/>
          <p:nvPr/>
        </p:nvSpPr>
        <p:spPr>
          <a:xfrm>
            <a:off x="4601030" y="444435"/>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2" name="TextBox 11">
            <a:extLst>
              <a:ext uri="{FF2B5EF4-FFF2-40B4-BE49-F238E27FC236}">
                <a16:creationId xmlns:a16="http://schemas.microsoft.com/office/drawing/2014/main" id="{52AFE4C0-2ED8-41A1-8200-B6852583E8C4}"/>
              </a:ext>
            </a:extLst>
          </p:cNvPr>
          <p:cNvSpPr txBox="1"/>
          <p:nvPr/>
        </p:nvSpPr>
        <p:spPr>
          <a:xfrm>
            <a:off x="4601030" y="3775732"/>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sp>
        <p:nvSpPr>
          <p:cNvPr id="14" name="Rounded Rectangle 4">
            <a:extLst>
              <a:ext uri="{FF2B5EF4-FFF2-40B4-BE49-F238E27FC236}">
                <a16:creationId xmlns:a16="http://schemas.microsoft.com/office/drawing/2014/main" id="{FA666D0A-FCD8-4394-A8FB-F8E78CDDE017}"/>
              </a:ext>
            </a:extLst>
          </p:cNvPr>
          <p:cNvSpPr/>
          <p:nvPr/>
        </p:nvSpPr>
        <p:spPr>
          <a:xfrm>
            <a:off x="2177143" y="206292"/>
            <a:ext cx="7602650" cy="6445415"/>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DA94137-087E-4681-8159-237D9DBEA68E}"/>
              </a:ext>
            </a:extLst>
          </p:cNvPr>
          <p:cNvSpPr/>
          <p:nvPr/>
        </p:nvSpPr>
        <p:spPr>
          <a:xfrm>
            <a:off x="1324032" y="1777688"/>
            <a:ext cx="1706222" cy="3519802"/>
          </a:xfrm>
          <a:prstGeom prst="roundRect">
            <a:avLst>
              <a:gd name="adj" fmla="val 2319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bg1"/>
                </a:solidFill>
                <a:latin typeface="Arial" panose="020B0604020202020204" pitchFamily="34" charset="0"/>
                <a:cs typeface="Arial" panose="020B0604020202020204" pitchFamily="34" charset="0"/>
              </a:rPr>
              <a:t>Học thuộc lòng các khổ thơ 3 và 4</a:t>
            </a:r>
          </a:p>
        </p:txBody>
      </p:sp>
      <p:pic>
        <p:nvPicPr>
          <p:cNvPr id="16" name="Picture 14" descr="Math 2 | Mathematics - Quizizz">
            <a:extLst>
              <a:ext uri="{FF2B5EF4-FFF2-40B4-BE49-F238E27FC236}">
                <a16:creationId xmlns:a16="http://schemas.microsoft.com/office/drawing/2014/main" id="{8FE535C6-0F4C-45A7-AA28-EE9E1673CFB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058" y="1110603"/>
            <a:ext cx="1334170" cy="133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966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000"/>
                            </p:stCondLst>
                            <p:childTnLst>
                              <p:par>
                                <p:cTn id="24" presetID="21"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2)">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32;p33">
            <a:extLst>
              <a:ext uri="{FF2B5EF4-FFF2-40B4-BE49-F238E27FC236}">
                <a16:creationId xmlns:a16="http://schemas.microsoft.com/office/drawing/2014/main" id="{557B8FA0-FFD1-4FA4-B2F6-23BEFB6BEE8C}"/>
              </a:ext>
            </a:extLst>
          </p:cNvPr>
          <p:cNvSpPr txBox="1">
            <a:spLocks/>
          </p:cNvSpPr>
          <p:nvPr/>
        </p:nvSpPr>
        <p:spPr>
          <a:xfrm>
            <a:off x="344337" y="1051409"/>
            <a:ext cx="3749078" cy="814999"/>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b="1">
                <a:solidFill>
                  <a:srgbClr val="FF0000"/>
                </a:solidFill>
                <a:latin typeface="Arial" panose="020B0604020202020204" pitchFamily="34" charset="0"/>
                <a:cs typeface="Arial" panose="020B0604020202020204" pitchFamily="34" charset="0"/>
              </a:rPr>
              <a:t>TUỔI NGỰA</a:t>
            </a:r>
          </a:p>
          <a:p>
            <a:pPr algn="ctr">
              <a:lnSpc>
                <a:spcPct val="100000"/>
              </a:lnSpc>
              <a:spcBef>
                <a:spcPts val="0"/>
              </a:spcBef>
            </a:pPr>
            <a:r>
              <a:rPr lang="en-US" sz="2000" i="1">
                <a:solidFill>
                  <a:srgbClr val="FF0000"/>
                </a:solidFill>
                <a:latin typeface="Arial" panose="020B0604020202020204" pitchFamily="34" charset="0"/>
                <a:cs typeface="Arial" panose="020B0604020202020204" pitchFamily="34" charset="0"/>
              </a:rPr>
              <a:t>(Trích)</a:t>
            </a:r>
            <a:endParaRPr lang="en-US" sz="2000"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0334-1F96-431A-867F-DC1E8015A199}"/>
              </a:ext>
            </a:extLst>
          </p:cNvPr>
          <p:cNvSpPr txBox="1"/>
          <p:nvPr/>
        </p:nvSpPr>
        <p:spPr>
          <a:xfrm>
            <a:off x="4111040" y="570146"/>
            <a:ext cx="4073589" cy="1554272"/>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tuổi gì?</a:t>
            </a:r>
          </a:p>
          <a:p>
            <a:pPr>
              <a:spcAft>
                <a:spcPts val="600"/>
              </a:spcAft>
            </a:pPr>
            <a:r>
              <a:rPr lang="en-US" sz="2000">
                <a:latin typeface="Arial" panose="020B0604020202020204" pitchFamily="34" charset="0"/>
                <a:cs typeface="Arial" panose="020B0604020202020204" pitchFamily="34" charset="0"/>
              </a:rPr>
              <a:t>- Tuổi con là tuổi Ngựa</a:t>
            </a:r>
          </a:p>
          <a:p>
            <a:pPr>
              <a:spcAft>
                <a:spcPts val="600"/>
              </a:spcAft>
            </a:pPr>
            <a:r>
              <a:rPr lang="en-US" sz="2000">
                <a:latin typeface="Arial" panose="020B0604020202020204" pitchFamily="34" charset="0"/>
                <a:cs typeface="Arial" panose="020B0604020202020204" pitchFamily="34" charset="0"/>
              </a:rPr>
              <a:t>Ngựa không yên một chỗ</a:t>
            </a:r>
          </a:p>
          <a:p>
            <a:pPr>
              <a:spcAft>
                <a:spcPts val="600"/>
              </a:spcAft>
            </a:pPr>
            <a:r>
              <a:rPr lang="en-US" sz="2000">
                <a:latin typeface="Arial" panose="020B0604020202020204" pitchFamily="34" charset="0"/>
                <a:cs typeface="Arial" panose="020B0604020202020204" pitchFamily="34" charset="0"/>
              </a:rPr>
              <a:t>Tuổi con là tuổi đi …</a:t>
            </a:r>
          </a:p>
        </p:txBody>
      </p:sp>
      <p:sp>
        <p:nvSpPr>
          <p:cNvPr id="10" name="TextBox 9">
            <a:extLst>
              <a:ext uri="{FF2B5EF4-FFF2-40B4-BE49-F238E27FC236}">
                <a16:creationId xmlns:a16="http://schemas.microsoft.com/office/drawing/2014/main" id="{E3D0623A-DC70-4105-9DB1-64914D30CADC}"/>
              </a:ext>
            </a:extLst>
          </p:cNvPr>
          <p:cNvSpPr txBox="1"/>
          <p:nvPr/>
        </p:nvSpPr>
        <p:spPr>
          <a:xfrm>
            <a:off x="7765140" y="570146"/>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Ngựa con sẽ đi khắp</a:t>
            </a:r>
          </a:p>
          <a:p>
            <a:pPr>
              <a:spcAft>
                <a:spcPts val="600"/>
              </a:spcAft>
            </a:pPr>
            <a:r>
              <a:rPr lang="en-US" sz="2000">
                <a:latin typeface="Arial" panose="020B0604020202020204" pitchFamily="34" charset="0"/>
                <a:cs typeface="Arial" panose="020B0604020202020204" pitchFamily="34" charset="0"/>
              </a:rPr>
              <a:t>Trên những cánh đồng hoa</a:t>
            </a:r>
          </a:p>
          <a:p>
            <a:pPr>
              <a:spcAft>
                <a:spcPts val="600"/>
              </a:spcAft>
            </a:pPr>
            <a:r>
              <a:rPr lang="en-US" sz="2000">
                <a:latin typeface="Arial" panose="020B0604020202020204" pitchFamily="34" charset="0"/>
                <a:cs typeface="Arial" panose="020B0604020202020204" pitchFamily="34" charset="0"/>
              </a:rPr>
              <a:t>Lóa màu trắng hoa mơ</a:t>
            </a:r>
          </a:p>
          <a:p>
            <a:pPr>
              <a:spcAft>
                <a:spcPts val="600"/>
              </a:spcAft>
            </a:pPr>
            <a:r>
              <a:rPr lang="en-US" sz="2000">
                <a:latin typeface="Arial" panose="020B0604020202020204" pitchFamily="34" charset="0"/>
                <a:cs typeface="Arial" panose="020B0604020202020204" pitchFamily="34" charset="0"/>
              </a:rPr>
              <a:t>Trang giấy nguyên chưa viết</a:t>
            </a:r>
          </a:p>
          <a:p>
            <a:pPr>
              <a:spcAft>
                <a:spcPts val="600"/>
              </a:spcAft>
            </a:pPr>
            <a:r>
              <a:rPr lang="en-US" sz="2000">
                <a:latin typeface="Arial" panose="020B0604020202020204" pitchFamily="34" charset="0"/>
                <a:cs typeface="Arial" panose="020B0604020202020204" pitchFamily="34" charset="0"/>
              </a:rPr>
              <a:t>Con làm sao ôm hết</a:t>
            </a:r>
          </a:p>
          <a:p>
            <a:pPr>
              <a:spcAft>
                <a:spcPts val="600"/>
              </a:spcAft>
            </a:pPr>
            <a:r>
              <a:rPr lang="en-US" sz="2000">
                <a:latin typeface="Arial" panose="020B0604020202020204" pitchFamily="34" charset="0"/>
                <a:cs typeface="Arial" panose="020B0604020202020204" pitchFamily="34" charset="0"/>
              </a:rPr>
              <a:t>Mùi hoa huệ ngọt ngào</a:t>
            </a:r>
          </a:p>
          <a:p>
            <a:pPr>
              <a:spcAft>
                <a:spcPts val="600"/>
              </a:spcAft>
            </a:pPr>
            <a:r>
              <a:rPr lang="en-US" sz="2000">
                <a:latin typeface="Arial" panose="020B0604020202020204" pitchFamily="34" charset="0"/>
                <a:cs typeface="Arial" panose="020B0604020202020204" pitchFamily="34" charset="0"/>
              </a:rPr>
              <a:t>Gió và nắng xôn xao</a:t>
            </a:r>
          </a:p>
          <a:p>
            <a:pPr>
              <a:spcAft>
                <a:spcPts val="600"/>
              </a:spcAft>
            </a:pPr>
            <a:r>
              <a:rPr lang="en-US" sz="2000">
                <a:latin typeface="Arial" panose="020B0604020202020204" pitchFamily="34" charset="0"/>
                <a:cs typeface="Arial" panose="020B0604020202020204" pitchFamily="34" charset="0"/>
              </a:rPr>
              <a:t>Khắp đồng hoa cúc dại…</a:t>
            </a:r>
          </a:p>
        </p:txBody>
      </p:sp>
      <p:sp>
        <p:nvSpPr>
          <p:cNvPr id="11" name="TextBox 10">
            <a:extLst>
              <a:ext uri="{FF2B5EF4-FFF2-40B4-BE49-F238E27FC236}">
                <a16:creationId xmlns:a16="http://schemas.microsoft.com/office/drawing/2014/main" id="{165D7B02-7693-41DA-A4D7-4D5FEBD988F7}"/>
              </a:ext>
            </a:extLst>
          </p:cNvPr>
          <p:cNvSpPr txBox="1"/>
          <p:nvPr/>
        </p:nvSpPr>
        <p:spPr>
          <a:xfrm>
            <a:off x="4111040" y="2578147"/>
            <a:ext cx="4073589" cy="309315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 Mẹ ơi con sẽ phi</a:t>
            </a:r>
          </a:p>
          <a:p>
            <a:pPr>
              <a:spcAft>
                <a:spcPts val="600"/>
              </a:spcAft>
            </a:pPr>
            <a:r>
              <a:rPr lang="en-US" sz="2000">
                <a:latin typeface="Arial" panose="020B0604020202020204" pitchFamily="34" charset="0"/>
                <a:cs typeface="Arial" panose="020B0604020202020204" pitchFamily="34" charset="0"/>
              </a:rPr>
              <a:t>Qua bao nhiêu ngọn gió</a:t>
            </a:r>
          </a:p>
          <a:p>
            <a:pPr>
              <a:spcAft>
                <a:spcPts val="600"/>
              </a:spcAft>
            </a:pPr>
            <a:r>
              <a:rPr lang="en-US" sz="2000">
                <a:latin typeface="Arial" panose="020B0604020202020204" pitchFamily="34" charset="0"/>
                <a:cs typeface="Arial" panose="020B0604020202020204" pitchFamily="34" charset="0"/>
              </a:rPr>
              <a:t>Gió xanh miền trung du</a:t>
            </a:r>
          </a:p>
          <a:p>
            <a:pPr>
              <a:spcAft>
                <a:spcPts val="600"/>
              </a:spcAft>
            </a:pPr>
            <a:r>
              <a:rPr lang="en-US" sz="2000">
                <a:latin typeface="Arial" panose="020B0604020202020204" pitchFamily="34" charset="0"/>
                <a:cs typeface="Arial" panose="020B0604020202020204" pitchFamily="34" charset="0"/>
              </a:rPr>
              <a:t>Gió hồng vùng đất đỏ</a:t>
            </a:r>
          </a:p>
          <a:p>
            <a:pPr>
              <a:spcAft>
                <a:spcPts val="600"/>
              </a:spcAft>
            </a:pPr>
            <a:r>
              <a:rPr lang="en-US" sz="2000">
                <a:latin typeface="Arial" panose="020B0604020202020204" pitchFamily="34" charset="0"/>
                <a:cs typeface="Arial" panose="020B0604020202020204" pitchFamily="34" charset="0"/>
              </a:rPr>
              <a:t>Gió đen hút đại ngàn</a:t>
            </a:r>
          </a:p>
          <a:p>
            <a:pPr>
              <a:spcAft>
                <a:spcPts val="600"/>
              </a:spcAft>
            </a:pPr>
            <a:r>
              <a:rPr lang="en-US" sz="2000">
                <a:latin typeface="Arial" panose="020B0604020202020204" pitchFamily="34" charset="0"/>
                <a:cs typeface="Arial" panose="020B0604020202020204" pitchFamily="34" charset="0"/>
              </a:rPr>
              <a:t>Mấp mô triền núi đá …</a:t>
            </a:r>
          </a:p>
          <a:p>
            <a:pPr>
              <a:spcAft>
                <a:spcPts val="600"/>
              </a:spcAft>
            </a:pPr>
            <a:r>
              <a:rPr lang="en-US" sz="2000">
                <a:latin typeface="Arial" panose="020B0604020202020204" pitchFamily="34" charset="0"/>
                <a:cs typeface="Arial" panose="020B0604020202020204" pitchFamily="34" charset="0"/>
              </a:rPr>
              <a:t>Con mang về cho mẹ</a:t>
            </a:r>
          </a:p>
          <a:p>
            <a:pPr>
              <a:spcAft>
                <a:spcPts val="600"/>
              </a:spcAft>
            </a:pPr>
            <a:r>
              <a:rPr lang="en-US" sz="2000">
                <a:latin typeface="Arial" panose="020B0604020202020204" pitchFamily="34" charset="0"/>
                <a:cs typeface="Arial" panose="020B0604020202020204" pitchFamily="34" charset="0"/>
              </a:rPr>
              <a:t>Ngọn gió của trăm miền …</a:t>
            </a:r>
          </a:p>
        </p:txBody>
      </p:sp>
      <p:sp>
        <p:nvSpPr>
          <p:cNvPr id="12" name="TextBox 11">
            <a:extLst>
              <a:ext uri="{FF2B5EF4-FFF2-40B4-BE49-F238E27FC236}">
                <a16:creationId xmlns:a16="http://schemas.microsoft.com/office/drawing/2014/main" id="{52AFE4C0-2ED8-41A1-8200-B6852583E8C4}"/>
              </a:ext>
            </a:extLst>
          </p:cNvPr>
          <p:cNvSpPr txBox="1"/>
          <p:nvPr/>
        </p:nvSpPr>
        <p:spPr>
          <a:xfrm>
            <a:off x="7765141" y="4009123"/>
            <a:ext cx="3628574" cy="2708434"/>
          </a:xfrm>
          <a:prstGeom prst="rect">
            <a:avLst/>
          </a:prstGeom>
          <a:noFill/>
        </p:spPr>
        <p:txBody>
          <a:bodyPr wrap="square" rtlCol="0">
            <a:spAutoFit/>
          </a:bodyPr>
          <a:lstStyle/>
          <a:p>
            <a:pPr>
              <a:spcAft>
                <a:spcPts val="600"/>
              </a:spcAft>
            </a:pPr>
            <a:r>
              <a:rPr lang="en-US" sz="2000">
                <a:latin typeface="Arial" panose="020B0604020202020204" pitchFamily="34" charset="0"/>
                <a:cs typeface="Arial" panose="020B0604020202020204" pitchFamily="34" charset="0"/>
              </a:rPr>
              <a:t>Tuổi con là tuổi Ngựa</a:t>
            </a:r>
          </a:p>
          <a:p>
            <a:pPr>
              <a:spcAft>
                <a:spcPts val="600"/>
              </a:spcAft>
            </a:pPr>
            <a:r>
              <a:rPr lang="en-US" sz="2000">
                <a:latin typeface="Arial" panose="020B0604020202020204" pitchFamily="34" charset="0"/>
                <a:cs typeface="Arial" panose="020B0604020202020204" pitchFamily="34" charset="0"/>
              </a:rPr>
              <a:t>Nhưng mẹ ơi đừng buồn</a:t>
            </a:r>
          </a:p>
          <a:p>
            <a:pPr>
              <a:spcAft>
                <a:spcPts val="600"/>
              </a:spcAft>
            </a:pPr>
            <a:r>
              <a:rPr lang="en-US" sz="2000">
                <a:latin typeface="Arial" panose="020B0604020202020204" pitchFamily="34" charset="0"/>
                <a:cs typeface="Arial" panose="020B0604020202020204" pitchFamily="34" charset="0"/>
              </a:rPr>
              <a:t>Dẫu cách núi cách rừng</a:t>
            </a:r>
          </a:p>
          <a:p>
            <a:pPr>
              <a:spcAft>
                <a:spcPts val="600"/>
              </a:spcAft>
            </a:pPr>
            <a:r>
              <a:rPr lang="en-US" sz="2000">
                <a:latin typeface="Arial" panose="020B0604020202020204" pitchFamily="34" charset="0"/>
                <a:cs typeface="Arial" panose="020B0604020202020204" pitchFamily="34" charset="0"/>
              </a:rPr>
              <a:t>Dẫu cách sông cách bể</a:t>
            </a:r>
          </a:p>
          <a:p>
            <a:pPr>
              <a:spcAft>
                <a:spcPts val="600"/>
              </a:spcAft>
            </a:pPr>
            <a:r>
              <a:rPr lang="en-US" sz="2000">
                <a:latin typeface="Arial" panose="020B0604020202020204" pitchFamily="34" charset="0"/>
                <a:cs typeface="Arial" panose="020B0604020202020204" pitchFamily="34" charset="0"/>
              </a:rPr>
              <a:t>Con tìm về với mẹ</a:t>
            </a:r>
          </a:p>
          <a:p>
            <a:pPr>
              <a:spcAft>
                <a:spcPts val="600"/>
              </a:spcAft>
            </a:pPr>
            <a:r>
              <a:rPr lang="en-US" sz="2000">
                <a:latin typeface="Arial" panose="020B0604020202020204" pitchFamily="34" charset="0"/>
                <a:cs typeface="Arial" panose="020B0604020202020204" pitchFamily="34" charset="0"/>
              </a:rPr>
              <a:t>Ngựa con vẫn nhớ đường.</a:t>
            </a:r>
          </a:p>
          <a:p>
            <a:pPr algn="r">
              <a:spcAft>
                <a:spcPts val="600"/>
              </a:spcAft>
            </a:pPr>
            <a:r>
              <a:rPr lang="en-US" sz="2000">
                <a:latin typeface="Arial" panose="020B0604020202020204" pitchFamily="34" charset="0"/>
                <a:cs typeface="Arial" panose="020B0604020202020204" pitchFamily="34" charset="0"/>
              </a:rPr>
              <a:t>XUÂN QUỲNH</a:t>
            </a: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40FA588-1218-4CF7-A014-3D185B0310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flipH="1">
            <a:off x="-228836" y="1969034"/>
            <a:ext cx="4447050" cy="4888966"/>
          </a:xfrm>
          <a:prstGeom prst="rect">
            <a:avLst/>
          </a:prstGeom>
        </p:spPr>
      </p:pic>
    </p:spTree>
    <p:extLst>
      <p:ext uri="{BB962C8B-B14F-4D97-AF65-F5344CB8AC3E}">
        <p14:creationId xmlns:p14="http://schemas.microsoft.com/office/powerpoint/2010/main" val="189541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982014" y="3230489"/>
            <a:ext cx="3324615" cy="1569660"/>
          </a:xfrm>
          <a:prstGeom prst="rect">
            <a:avLst/>
          </a:prstGeom>
        </p:spPr>
        <p:txBody>
          <a:bodyPr wrap="square">
            <a:spAutoFit/>
          </a:bodyPr>
          <a:lstStyle/>
          <a:p>
            <a:pPr algn="ctr"/>
            <a:r>
              <a:rPr lang="en-US" sz="4800" b="1" dirty="0" err="1">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Củng</a:t>
            </a:r>
            <a:r>
              <a:rPr lang="en-US"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800" b="1" dirty="0" err="1">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800" b="1" dirty="0" err="1">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Dặn</a:t>
            </a:r>
            <a:r>
              <a:rPr lang="en-US"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800" b="1" dirty="0" err="1">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dò</a:t>
            </a:r>
            <a:r>
              <a:rPr lang="en-US"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vi-VN" sz="4800" b="1" dirty="0">
              <a:ln w="22225">
                <a:noFill/>
                <a:prstDash val="solid"/>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5114D90-7857-4D1E-B064-99B48ABD8EB7}"/>
              </a:ext>
            </a:extLst>
          </p:cNvPr>
          <p:cNvSpPr>
            <a:spLocks noGrp="1"/>
          </p:cNvSpPr>
          <p:nvPr>
            <p:ph type="title"/>
          </p:nvPr>
        </p:nvSpPr>
        <p:spPr>
          <a:xfrm>
            <a:off x="968829" y="1566409"/>
            <a:ext cx="5301342" cy="1325563"/>
          </a:xfrm>
        </p:spPr>
        <p:txBody>
          <a:bodyPr>
            <a:normAutofit/>
          </a:bodyPr>
          <a:lstStyle/>
          <a:p>
            <a:pPr marL="342900" indent="-342900">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732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66373" y="2249488"/>
            <a:ext cx="7919304" cy="4608512"/>
          </a:xfrm>
          <a:prstGeom prst="rect">
            <a:avLst/>
          </a:prstGeom>
          <a:noFill/>
        </p:spPr>
        <p:txBody>
          <a:bodyPr wrap="square" rtlCol="0">
            <a:prstTxWarp prst="textArchUp">
              <a:avLst/>
            </a:prstTxWarp>
            <a:spAutoFit/>
            <a:scene3d>
              <a:camera prst="orthographicFront"/>
              <a:lightRig rig="threePt" dir="t"/>
            </a:scene3d>
            <a:sp3d extrusionH="57150">
              <a:bevelT w="69850" h="38100" prst="cross"/>
            </a:sp3d>
          </a:bodyPr>
          <a:lstStyle/>
          <a:p>
            <a:r>
              <a:rPr lang="en-US" sz="7200" b="1">
                <a:solidFill>
                  <a:srgbClr val="FF0000"/>
                </a:solidFill>
                <a:effectLst>
                  <a:outerShdw blurRad="38100" dist="38100" dir="2700000" algn="tl">
                    <a:srgbClr val="000000">
                      <a:alpha val="43137"/>
                    </a:srgbClr>
                  </a:outerShdw>
                </a:effectLst>
              </a:rPr>
              <a:t>TẠM </a:t>
            </a:r>
            <a:r>
              <a:rPr lang="en-US" sz="7200" b="1" dirty="0">
                <a:solidFill>
                  <a:srgbClr val="FF0000"/>
                </a:solidFill>
                <a:effectLst>
                  <a:outerShdw blurRad="38100" dist="38100" dir="2700000" algn="tl">
                    <a:srgbClr val="000000">
                      <a:alpha val="43137"/>
                    </a:srgbClr>
                  </a:outerShdw>
                </a:effectLst>
              </a:rPr>
              <a:t>BIỆT VÀ HẸN GẶP LẠI</a:t>
            </a: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51209" y="3615469"/>
            <a:ext cx="3744382" cy="303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677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ớp Chúng Ta Đoàn Kết - Nhạc Thiếu Nhi Có Lời">
            <a:hlinkClick r:id="" action="ppaction://media"/>
            <a:extLst>
              <a:ext uri="{FF2B5EF4-FFF2-40B4-BE49-F238E27FC236}">
                <a16:creationId xmlns:a16="http://schemas.microsoft.com/office/drawing/2014/main" id="{CE788FE3-CA8C-4463-A528-632D367FCD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61584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Google Shape;3049;p29">
            <a:extLst>
              <a:ext uri="{FF2B5EF4-FFF2-40B4-BE49-F238E27FC236}">
                <a16:creationId xmlns:a16="http://schemas.microsoft.com/office/drawing/2014/main" id="{48B87D48-18B3-4882-AAE7-5668385D43FF}"/>
              </a:ext>
            </a:extLst>
          </p:cNvPr>
          <p:cNvSpPr txBox="1">
            <a:spLocks/>
          </p:cNvSpPr>
          <p:nvPr/>
        </p:nvSpPr>
        <p:spPr>
          <a:xfrm rot="331">
            <a:off x="1501988" y="2335368"/>
            <a:ext cx="3113400" cy="89944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5400" b="1">
                <a:solidFill>
                  <a:srgbClr val="FF0000"/>
                </a:solidFill>
                <a:latin typeface="Arial" panose="020B0604020202020204" pitchFamily="34" charset="0"/>
                <a:cs typeface="Arial" panose="020B0604020202020204" pitchFamily="34" charset="0"/>
              </a:rPr>
              <a:t>Bài 1:</a:t>
            </a:r>
            <a:endParaRPr lang="en-US" sz="5400" b="1" dirty="0">
              <a:solidFill>
                <a:srgbClr val="FF0000"/>
              </a:solidFill>
              <a:latin typeface="Arial" panose="020B0604020202020204" pitchFamily="34" charset="0"/>
              <a:cs typeface="Arial" panose="020B0604020202020204" pitchFamily="34" charset="0"/>
            </a:endParaRPr>
          </a:p>
        </p:txBody>
      </p:sp>
      <p:sp>
        <p:nvSpPr>
          <p:cNvPr id="3" name="Google Shape;3050;p29">
            <a:extLst>
              <a:ext uri="{FF2B5EF4-FFF2-40B4-BE49-F238E27FC236}">
                <a16:creationId xmlns:a16="http://schemas.microsoft.com/office/drawing/2014/main" id="{531C272D-E462-4D30-AE74-DDB1E26BD77B}"/>
              </a:ext>
            </a:extLst>
          </p:cNvPr>
          <p:cNvSpPr txBox="1">
            <a:spLocks/>
          </p:cNvSpPr>
          <p:nvPr/>
        </p:nvSpPr>
        <p:spPr>
          <a:xfrm rot="-250">
            <a:off x="1611085" y="3470962"/>
            <a:ext cx="8969829" cy="995370"/>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a:scene3d>
            <a:camera prst="orthographicFront"/>
            <a:lightRig rig="threePt" dir="t"/>
          </a:scene3d>
          <a:sp3d>
            <a:bevelT/>
          </a:sp3d>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a:solidFill>
                  <a:srgbClr val="0000FF"/>
                </a:solidFill>
                <a:effectLst>
                  <a:reflection blurRad="6350" stA="55000" endA="300" endPos="45500" dir="5400000" sy="-100000" algn="bl" rotWithShape="0"/>
                </a:effectLst>
                <a:latin typeface="Arial" panose="020B0604020202020204" pitchFamily="34" charset="0"/>
                <a:cs typeface="Arial" panose="020B0604020202020204" pitchFamily="34" charset="0"/>
              </a:rPr>
              <a:t>CHÂN DUNG CỦA EM</a:t>
            </a:r>
            <a:endParaRPr lang="en-US" sz="6000" b="1" dirty="0">
              <a:solidFill>
                <a:srgbClr val="0000FF"/>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740264"/>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3" name="Google Shape;102;p3">
            <a:extLst>
              <a:ext uri="{FF2B5EF4-FFF2-40B4-BE49-F238E27FC236}">
                <a16:creationId xmlns:a16="http://schemas.microsoft.com/office/drawing/2014/main" id="{2E02274C-E4D6-40A2-AA15-8FE5C4EF8220}"/>
              </a:ext>
            </a:extLst>
          </p:cNvPr>
          <p:cNvGrpSpPr/>
          <p:nvPr/>
        </p:nvGrpSpPr>
        <p:grpSpPr>
          <a:xfrm>
            <a:off x="4489255" y="1630524"/>
            <a:ext cx="3436823" cy="2098842"/>
            <a:chOff x="3884906" y="921142"/>
            <a:chExt cx="4248232" cy="2211250"/>
          </a:xfrm>
        </p:grpSpPr>
        <p:grpSp>
          <p:nvGrpSpPr>
            <p:cNvPr id="4" name="Google Shape;103;p3">
              <a:extLst>
                <a:ext uri="{FF2B5EF4-FFF2-40B4-BE49-F238E27FC236}">
                  <a16:creationId xmlns:a16="http://schemas.microsoft.com/office/drawing/2014/main" id="{494671ED-7CA6-4440-B58D-0F4BE8AAE624}"/>
                </a:ext>
              </a:extLst>
            </p:cNvPr>
            <p:cNvGrpSpPr/>
            <p:nvPr/>
          </p:nvGrpSpPr>
          <p:grpSpPr>
            <a:xfrm>
              <a:off x="3884906" y="1742059"/>
              <a:ext cx="4248232" cy="1390333"/>
              <a:chOff x="3861293" y="1770357"/>
              <a:chExt cx="4248232" cy="1390333"/>
            </a:xfrm>
          </p:grpSpPr>
          <p:pic>
            <p:nvPicPr>
              <p:cNvPr id="6" name="Google Shape;104;p3">
                <a:extLst>
                  <a:ext uri="{FF2B5EF4-FFF2-40B4-BE49-F238E27FC236}">
                    <a16:creationId xmlns:a16="http://schemas.microsoft.com/office/drawing/2014/main" id="{D7615B00-93E6-48C1-974A-FBF709A516B8}"/>
                  </a:ext>
                </a:extLst>
              </p:cNvPr>
              <p:cNvPicPr preferRelativeResize="0"/>
              <p:nvPr/>
            </p:nvPicPr>
            <p:blipFill rotWithShape="1">
              <a:blip r:embed="rId3">
                <a:alphaModFix/>
              </a:blip>
              <a:srcRect/>
              <a:stretch/>
            </p:blipFill>
            <p:spPr>
              <a:xfrm rot="19798793">
                <a:off x="5635205" y="1770357"/>
                <a:ext cx="2474320" cy="1390333"/>
              </a:xfrm>
              <a:prstGeom prst="rect">
                <a:avLst/>
              </a:prstGeom>
              <a:noFill/>
              <a:ln>
                <a:noFill/>
              </a:ln>
            </p:spPr>
          </p:pic>
          <p:pic>
            <p:nvPicPr>
              <p:cNvPr id="7" name="Google Shape;105;p3">
                <a:extLst>
                  <a:ext uri="{FF2B5EF4-FFF2-40B4-BE49-F238E27FC236}">
                    <a16:creationId xmlns:a16="http://schemas.microsoft.com/office/drawing/2014/main" id="{D46B1B25-753F-4ED0-BD41-A95FB7D3B79E}"/>
                  </a:ext>
                </a:extLst>
              </p:cNvPr>
              <p:cNvPicPr preferRelativeResize="0"/>
              <p:nvPr/>
            </p:nvPicPr>
            <p:blipFill rotWithShape="1">
              <a:blip r:embed="rId3">
                <a:alphaModFix/>
              </a:blip>
              <a:srcRect/>
              <a:stretch/>
            </p:blipFill>
            <p:spPr>
              <a:xfrm rot="1801207" flipH="1">
                <a:off x="3861293" y="1770357"/>
                <a:ext cx="2474322" cy="1390333"/>
              </a:xfrm>
              <a:prstGeom prst="rect">
                <a:avLst/>
              </a:prstGeom>
              <a:noFill/>
              <a:ln>
                <a:noFill/>
              </a:ln>
            </p:spPr>
          </p:pic>
        </p:grpSp>
        <p:pic>
          <p:nvPicPr>
            <p:cNvPr id="5" name="Google Shape;106;p3">
              <a:extLst>
                <a:ext uri="{FF2B5EF4-FFF2-40B4-BE49-F238E27FC236}">
                  <a16:creationId xmlns:a16="http://schemas.microsoft.com/office/drawing/2014/main" id="{AB1505F3-1709-4626-958C-EBA08719ABD8}"/>
                </a:ext>
              </a:extLst>
            </p:cNvPr>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11200"/>
                      </a14:imgEffect>
                    </a14:imgLayer>
                  </a14:imgProps>
                </a:ext>
              </a:extLst>
            </a:blip>
            <a:srcRect b="28746"/>
            <a:stretch/>
          </p:blipFill>
          <p:spPr>
            <a:xfrm>
              <a:off x="4864432" y="921142"/>
              <a:ext cx="2078235" cy="1862667"/>
            </a:xfrm>
            <a:prstGeom prst="rect">
              <a:avLst/>
            </a:prstGeom>
            <a:noFill/>
            <a:ln>
              <a:noFill/>
            </a:ln>
          </p:spPr>
        </p:pic>
      </p:grpSp>
      <p:sp>
        <p:nvSpPr>
          <p:cNvPr id="8" name="Google Shape;107;p3">
            <a:extLst>
              <a:ext uri="{FF2B5EF4-FFF2-40B4-BE49-F238E27FC236}">
                <a16:creationId xmlns:a16="http://schemas.microsoft.com/office/drawing/2014/main" id="{B315A632-EC49-4BE9-B2C6-56FB57582925}"/>
              </a:ext>
            </a:extLst>
          </p:cNvPr>
          <p:cNvSpPr txBox="1"/>
          <p:nvPr/>
        </p:nvSpPr>
        <p:spPr>
          <a:xfrm>
            <a:off x="3590938" y="3929451"/>
            <a:ext cx="5010124"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latin typeface="Times New Roman"/>
                <a:ea typeface="Times New Roman"/>
                <a:cs typeface="Times New Roman"/>
                <a:sym typeface="Times New Roman"/>
              </a:rPr>
              <a:t>CHIA SẺ</a:t>
            </a:r>
            <a:endParaRPr sz="5400" b="1">
              <a:latin typeface="Times New Roman"/>
              <a:ea typeface="Times New Roman"/>
              <a:cs typeface="Times New Roman"/>
              <a:sym typeface="Times New Roman"/>
            </a:endParaRPr>
          </a:p>
        </p:txBody>
      </p:sp>
      <p:sp>
        <p:nvSpPr>
          <p:cNvPr id="9" name="Google Shape;108;p3">
            <a:extLst>
              <a:ext uri="{FF2B5EF4-FFF2-40B4-BE49-F238E27FC236}">
                <a16:creationId xmlns:a16="http://schemas.microsoft.com/office/drawing/2014/main" id="{B80FA738-27CE-4941-81FF-6D599CFB2DA2}"/>
              </a:ext>
            </a:extLst>
          </p:cNvPr>
          <p:cNvSpPr/>
          <p:nvPr/>
        </p:nvSpPr>
        <p:spPr>
          <a:xfrm>
            <a:off x="4024705" y="1630524"/>
            <a:ext cx="4084208" cy="3933372"/>
          </a:xfrm>
          <a:prstGeom prst="ellipse">
            <a:avLst/>
          </a:prstGeom>
          <a:noFill/>
          <a:ln w="38100" cap="flat" cmpd="sng">
            <a:solidFill>
              <a:schemeClr val="lt1"/>
            </a:solidFill>
            <a:prstDash val="solid"/>
            <a:miter lim="800000"/>
            <a:headEnd type="none" w="sm" len="sm"/>
            <a:tailEnd type="none" w="sm" len="sm"/>
          </a:ln>
          <a:effectLst>
            <a:glow rad="139700">
              <a:schemeClr val="accent1">
                <a:satMod val="175000"/>
                <a:alpha val="40000"/>
              </a:scheme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794399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4000"/>
                                        <p:tgtEl>
                                          <p:spTgt spid="9"/>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0"/>
                                        <p:tgtEl>
                                          <p:spTgt spid="3"/>
                                        </p:tgtEl>
                                      </p:cBhvr>
                                    </p:animEffect>
                                    <p:anim calcmode="lin" valueType="num">
                                      <p:cBhvr>
                                        <p:cTn id="26" dur="5000" fill="hold"/>
                                        <p:tgtEl>
                                          <p:spTgt spid="3"/>
                                        </p:tgtEl>
                                        <p:attrNameLst>
                                          <p:attrName>ppt_w</p:attrName>
                                        </p:attrNameLst>
                                      </p:cBhvr>
                                      <p:tavLst>
                                        <p:tav tm="0" fmla="#ppt_w*sin(2.5*pi*$)">
                                          <p:val>
                                            <p:fltVal val="0"/>
                                          </p:val>
                                        </p:tav>
                                        <p:tav tm="100000">
                                          <p:val>
                                            <p:fltVal val="1"/>
                                          </p:val>
                                        </p:tav>
                                      </p:tavLst>
                                    </p:anim>
                                    <p:anim calcmode="lin" valueType="num">
                                      <p:cBhvr>
                                        <p:cTn id="27"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12EAD15-66A0-4044-BE9D-3769A1327615}"/>
              </a:ext>
            </a:extLst>
          </p:cNvPr>
          <p:cNvSpPr txBox="1"/>
          <p:nvPr/>
        </p:nvSpPr>
        <p:spPr>
          <a:xfrm>
            <a:off x="407008" y="323878"/>
            <a:ext cx="10811471" cy="508601"/>
          </a:xfrm>
          <a:prstGeom prst="rect">
            <a:avLst/>
          </a:prstGeom>
          <a:noFill/>
        </p:spPr>
        <p:txBody>
          <a:bodyPr wrap="square" rtlCol="0">
            <a:spAutoFit/>
          </a:bodyPr>
          <a:lstStyle/>
          <a:p>
            <a:pPr>
              <a:lnSpc>
                <a:spcPct val="125000"/>
              </a:lnSpc>
            </a:pPr>
            <a:r>
              <a:rPr lang="en-US" sz="2400" b="1">
                <a:solidFill>
                  <a:srgbClr val="FF0000"/>
                </a:solidFill>
                <a:latin typeface="Arial" panose="020B0604020202020204" pitchFamily="34" charset="0"/>
                <a:cs typeface="Arial" panose="020B0604020202020204" pitchFamily="34" charset="0"/>
              </a:rPr>
              <a:t>1. Trò chơi hỏi đáp: Mỗi học sinh đặt 5 câu hỏi để hiểu về bạn:</a:t>
            </a:r>
          </a:p>
        </p:txBody>
      </p:sp>
      <p:pic>
        <p:nvPicPr>
          <p:cNvPr id="3" name="Picture 2">
            <a:extLst>
              <a:ext uri="{FF2B5EF4-FFF2-40B4-BE49-F238E27FC236}">
                <a16:creationId xmlns:a16="http://schemas.microsoft.com/office/drawing/2014/main" id="{975C8D91-D78F-4625-B238-C703D02AAE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108" b="99702" l="1073" r="99017">
                        <a14:foregroundMark x1="8941" y1="63640" x2="8941" y2="63640"/>
                        <a14:foregroundMark x1="3442" y1="63342" x2="6974" y2="63193"/>
                        <a14:foregroundMark x1="1609" y1="62226" x2="6795" y2="40007"/>
                        <a14:foregroundMark x1="5633" y1="34611" x2="57890" y2="34164"/>
                        <a14:foregroundMark x1="57890" y1="34164" x2="61824" y2="34164"/>
                        <a14:foregroundMark x1="7108" y1="32936" x2="29996" y2="32490"/>
                        <a14:foregroundMark x1="29996" y1="32490" x2="81985" y2="34202"/>
                        <a14:foregroundMark x1="81985" y1="34202" x2="91775" y2="37105"/>
                        <a14:foregroundMark x1="91775" y1="37105" x2="91864" y2="39598"/>
                        <a14:foregroundMark x1="89852" y1="33904" x2="89852" y2="60290"/>
                        <a14:foregroundMark x1="96692" y1="35690" x2="97720" y2="52363"/>
                        <a14:foregroundMark x1="97228" y1="34313" x2="82700" y2="33346"/>
                        <a14:foregroundMark x1="92892" y1="34723" x2="1609" y2="32787"/>
                        <a14:foregroundMark x1="1609" y1="32787" x2="1609" y2="32787"/>
                        <a14:foregroundMark x1="2101" y1="34611" x2="29906" y2="31001"/>
                        <a14:foregroundMark x1="29906" y1="31001" x2="97720" y2="32080"/>
                        <a14:foregroundMark x1="96200" y1="35430" x2="96692" y2="31410"/>
                        <a14:foregroundMark x1="98391" y1="33346" x2="1296" y2="30703"/>
                        <a14:foregroundMark x1="9611" y1="31410" x2="65042" y2="30368"/>
                        <a14:foregroundMark x1="65042" y1="30368" x2="98212" y2="30852"/>
                        <a14:foregroundMark x1="4470" y1="31671" x2="90255" y2="30145"/>
                        <a14:foregroundMark x1="90255" y1="30145" x2="99061" y2="30145"/>
                        <a14:foregroundMark x1="75503" y1="89877" x2="85695" y2="88910"/>
                        <a14:foregroundMark x1="66831" y1="85002" x2="66696" y2="90287"/>
                        <a14:foregroundMark x1="66026" y1="85300" x2="69826" y2="92296"/>
                        <a14:foregroundMark x1="69826" y1="92296" x2="78498" y2="92668"/>
                        <a14:foregroundMark x1="78498" y1="92668" x2="79884" y2="92520"/>
                        <a14:foregroundMark x1="64864" y1="85709" x2="90031" y2="83215"/>
                        <a14:foregroundMark x1="64506" y1="86416" x2="65177" y2="89468"/>
                        <a14:foregroundMark x1="65177" y1="89728" x2="76844" y2="93189"/>
                        <a14:foregroundMark x1="76844" y1="93189" x2="76844" y2="93189"/>
                        <a14:foregroundMark x1="82030" y1="93078" x2="90389" y2="93338"/>
                        <a14:foregroundMark x1="78364" y1="91105" x2="94055" y2="92222"/>
                        <a14:foregroundMark x1="98704" y1="89877" x2="84846" y2="95981"/>
                        <a14:foregroundMark x1="84846" y1="95981" x2="84846" y2="97097"/>
                        <a14:foregroundMark x1="83549" y1="96688" x2="83371" y2="99739"/>
                        <a14:foregroundMark x1="82342" y1="96799" x2="82030" y2="98623"/>
                        <a14:foregroundMark x1="76710" y1="80722" x2="75011" y2="75028"/>
                        <a14:foregroundMark x1="71837" y1="71678" x2="72687" y2="75698"/>
                        <a14:foregroundMark x1="30666" y1="48642" x2="35673" y2="54187"/>
                        <a14:foregroundMark x1="54180" y1="37365" x2="56013" y2="39189"/>
                        <a14:foregroundMark x1="62360" y1="59323" x2="33795" y2="58243"/>
                        <a14:foregroundMark x1="33795" y1="58243" x2="30666" y2="56122"/>
                        <a14:foregroundMark x1="24989" y1="47934" x2="38176" y2="53629"/>
                        <a14:foregroundMark x1="36165" y1="46409" x2="29325" y2="54447"/>
                        <a14:foregroundMark x1="27805" y1="47376" x2="31337" y2="49721"/>
                        <a14:foregroundMark x1="35315" y1="47786" x2="40814" y2="53480"/>
                        <a14:foregroundMark x1="61913" y1="54671" x2="59902" y2="59955"/>
                        <a14:foregroundMark x1="57219" y1="55154" x2="56236" y2="59955"/>
                        <a14:foregroundMark x1="53464" y1="56345" x2="57443" y2="60328"/>
                        <a14:foregroundMark x1="59902" y1="55601" x2="59902" y2="58281"/>
                        <a14:foregroundMark x1="59678" y1="57276" x2="55565" y2="61370"/>
                        <a14:foregroundMark x1="55565" y1="61370" x2="59321" y2="61742"/>
                        <a14:foregroundMark x1="38891" y1="54671" x2="40545" y2="56531"/>
                        <a14:foregroundMark x1="47430" y1="53219" x2="45865" y2="57276"/>
                        <a14:foregroundMark x1="34645" y1="53405" x2="26777" y2="56271"/>
                        <a14:foregroundMark x1="25436" y1="53405" x2="28431" y2="57462"/>
                        <a14:foregroundMark x1="10192" y1="47376" x2="22843" y2="57834"/>
                        <a14:foregroundMark x1="19312" y1="51172" x2="18507" y2="53591"/>
                        <a14:foregroundMark x1="10416" y1="50875" x2="12293" y2="55341"/>
                        <a14:foregroundMark x1="1073" y1="63305" x2="1073" y2="63305"/>
                        <a14:foregroundMark x1="22977" y1="63305" x2="24318" y2="63677"/>
                        <a14:foregroundMark x1="43540" y1="66989" x2="43540" y2="66989"/>
                        <a14:foregroundMark x1="60796" y1="70153" x2="60796" y2="70153"/>
                        <a14:foregroundMark x1="65445" y1="70785" x2="65445" y2="70785"/>
                        <a14:foregroundMark x1="54984" y1="75884" x2="54984" y2="75884"/>
                        <a14:foregroundMark x1="54761" y1="75065" x2="54761" y2="75065"/>
                        <a14:foregroundMark x1="50872" y1="74953" x2="50872" y2="74953"/>
                        <a14:foregroundMark x1="50425" y1="73576" x2="50425" y2="73576"/>
                        <a14:foregroundMark x1="12204" y1="76070" x2="12204" y2="76070"/>
                        <a14:foregroundMark x1="12740" y1="74581" x2="12740" y2="74581"/>
                        <a14:foregroundMark x1="17747" y1="75251" x2="17747" y2="75251"/>
                        <a14:foregroundMark x1="18730" y1="78005" x2="18730" y2="78005"/>
                        <a14:foregroundMark x1="12964" y1="78675" x2="12964" y2="78675"/>
                      </a14:backgroundRemoval>
                    </a14:imgEffect>
                  </a14:imgLayer>
                </a14:imgProps>
              </a:ext>
              <a:ext uri="{28A0092B-C50C-407E-A947-70E740481C1C}">
                <a14:useLocalDpi xmlns:a14="http://schemas.microsoft.com/office/drawing/2010/main" val="0"/>
              </a:ext>
            </a:extLst>
          </a:blip>
          <a:srcRect t="30707" b="-3636"/>
          <a:stretch/>
        </p:blipFill>
        <p:spPr>
          <a:xfrm>
            <a:off x="6437313" y="1006650"/>
            <a:ext cx="5593358" cy="5851350"/>
          </a:xfrm>
          <a:prstGeom prst="rect">
            <a:avLst/>
          </a:prstGeom>
        </p:spPr>
      </p:pic>
      <p:sp>
        <p:nvSpPr>
          <p:cNvPr id="4" name="TextBox 3">
            <a:extLst>
              <a:ext uri="{FF2B5EF4-FFF2-40B4-BE49-F238E27FC236}">
                <a16:creationId xmlns:a16="http://schemas.microsoft.com/office/drawing/2014/main" id="{7CFEE198-4C8D-45E5-9523-23DB93E36271}"/>
              </a:ext>
            </a:extLst>
          </p:cNvPr>
          <p:cNvSpPr txBox="1"/>
          <p:nvPr/>
        </p:nvSpPr>
        <p:spPr>
          <a:xfrm>
            <a:off x="1589314" y="1561882"/>
            <a:ext cx="4506686" cy="2805320"/>
          </a:xfrm>
          <a:prstGeom prst="rect">
            <a:avLst/>
          </a:prstGeom>
          <a:noFill/>
        </p:spPr>
        <p:txBody>
          <a:bodyPr wrap="square" rtlCol="0">
            <a:spAutoFit/>
          </a:bodyPr>
          <a:lstStyle/>
          <a:p>
            <a:pPr>
              <a:lnSpc>
                <a:spcPct val="150000"/>
              </a:lnSpc>
            </a:pPr>
            <a:r>
              <a:rPr lang="en-US" sz="2000">
                <a:latin typeface="Arial" panose="020B0604020202020204" pitchFamily="34" charset="0"/>
                <a:cs typeface="Arial" panose="020B0604020202020204" pitchFamily="34" charset="0"/>
              </a:rPr>
              <a:t>- Trò chơi bạn thích nhất là?</a:t>
            </a:r>
          </a:p>
          <a:p>
            <a:pPr>
              <a:lnSpc>
                <a:spcPct val="150000"/>
              </a:lnSpc>
            </a:pPr>
            <a:r>
              <a:rPr lang="en-US" sz="2000">
                <a:latin typeface="Arial" panose="020B0604020202020204" pitchFamily="34" charset="0"/>
                <a:cs typeface="Arial" panose="020B0604020202020204" pitchFamily="34" charset="0"/>
              </a:rPr>
              <a:t>-  Món ăn thích nhất là món nào?</a:t>
            </a:r>
          </a:p>
          <a:p>
            <a:pPr>
              <a:lnSpc>
                <a:spcPct val="150000"/>
              </a:lnSpc>
            </a:pPr>
            <a:r>
              <a:rPr lang="en-US" sz="2000">
                <a:latin typeface="Arial" panose="020B0604020202020204" pitchFamily="34" charset="0"/>
                <a:cs typeface="Arial" panose="020B0604020202020204" pitchFamily="34" charset="0"/>
              </a:rPr>
              <a:t>- Bạn thích môn học nào nhất?</a:t>
            </a:r>
          </a:p>
          <a:p>
            <a:pPr>
              <a:lnSpc>
                <a:spcPct val="150000"/>
              </a:lnSpc>
            </a:pPr>
            <a:r>
              <a:rPr lang="en-US" sz="2000">
                <a:latin typeface="Arial" panose="020B0604020202020204" pitchFamily="34" charset="0"/>
                <a:cs typeface="Arial" panose="020B0604020202020204" pitchFamily="34" charset="0"/>
              </a:rPr>
              <a:t>- Bạn không thích điều gì?</a:t>
            </a:r>
          </a:p>
          <a:p>
            <a:pPr>
              <a:lnSpc>
                <a:spcPct val="150000"/>
              </a:lnSpc>
            </a:pPr>
            <a:r>
              <a:rPr lang="en-US" sz="2000">
                <a:latin typeface="Arial" panose="020B0604020202020204" pitchFamily="34" charset="0"/>
                <a:cs typeface="Arial" panose="020B0604020202020204" pitchFamily="34" charset="0"/>
              </a:rPr>
              <a:t>- Nếu tự vẽ mình, bạn sẽ chú ý tới đặc điểm nào?</a:t>
            </a:r>
          </a:p>
        </p:txBody>
      </p:sp>
      <p:sp>
        <p:nvSpPr>
          <p:cNvPr id="18" name="Oval 17">
            <a:extLst>
              <a:ext uri="{FF2B5EF4-FFF2-40B4-BE49-F238E27FC236}">
                <a16:creationId xmlns:a16="http://schemas.microsoft.com/office/drawing/2014/main" id="{F91D8664-7E5C-42F4-83ED-C5721FD7EA3A}"/>
              </a:ext>
            </a:extLst>
          </p:cNvPr>
          <p:cNvSpPr/>
          <p:nvPr/>
        </p:nvSpPr>
        <p:spPr>
          <a:xfrm>
            <a:off x="1075062" y="1658884"/>
            <a:ext cx="485224" cy="461664"/>
          </a:xfrm>
          <a:prstGeom prst="ellipse">
            <a:avLst/>
          </a:prstGeom>
          <a:solidFill>
            <a:srgbClr val="FFC000"/>
          </a:solidFill>
          <a:ln w="28575">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Arial" panose="020B0604020202020204" pitchFamily="34" charset="0"/>
                <a:cs typeface="Arial" panose="020B0604020202020204" pitchFamily="34" charset="0"/>
              </a:rPr>
              <a:t>M</a:t>
            </a:r>
            <a:endParaRPr lang="vi-VN" sz="2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604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12EAD15-66A0-4044-BE9D-3769A1327615}"/>
              </a:ext>
            </a:extLst>
          </p:cNvPr>
          <p:cNvSpPr txBox="1"/>
          <p:nvPr/>
        </p:nvSpPr>
        <p:spPr>
          <a:xfrm>
            <a:off x="508609" y="483535"/>
            <a:ext cx="10811471" cy="578043"/>
          </a:xfrm>
          <a:prstGeom prst="rect">
            <a:avLst/>
          </a:prstGeom>
          <a:noFill/>
        </p:spPr>
        <p:txBody>
          <a:bodyPr wrap="square" rtlCol="0">
            <a:spAutoFit/>
          </a:bodyPr>
          <a:lstStyle/>
          <a:p>
            <a:pPr>
              <a:lnSpc>
                <a:spcPct val="125000"/>
              </a:lnSpc>
            </a:pPr>
            <a:r>
              <a:rPr lang="en-US" sz="2800" b="1">
                <a:solidFill>
                  <a:srgbClr val="FF0000"/>
                </a:solidFill>
                <a:latin typeface="Arial" panose="020B0604020202020204" pitchFamily="34" charset="0"/>
                <a:cs typeface="Arial" panose="020B0604020202020204" pitchFamily="34" charset="0"/>
              </a:rPr>
              <a:t>2. Qua trò chơi trên, em hiểu “Chân dung của em” nghĩa là gì?</a:t>
            </a:r>
          </a:p>
        </p:txBody>
      </p:sp>
      <p:sp>
        <p:nvSpPr>
          <p:cNvPr id="7" name="TextBox 6">
            <a:extLst>
              <a:ext uri="{FF2B5EF4-FFF2-40B4-BE49-F238E27FC236}">
                <a16:creationId xmlns:a16="http://schemas.microsoft.com/office/drawing/2014/main" id="{52EA519D-1971-4F20-988E-BA56FC89BE0A}"/>
              </a:ext>
            </a:extLst>
          </p:cNvPr>
          <p:cNvSpPr txBox="1"/>
          <p:nvPr/>
        </p:nvSpPr>
        <p:spPr>
          <a:xfrm>
            <a:off x="874486" y="1490506"/>
            <a:ext cx="10635343" cy="1685846"/>
          </a:xfrm>
          <a:prstGeom prst="rect">
            <a:avLst/>
          </a:prstGeom>
          <a:noFill/>
        </p:spPr>
        <p:txBody>
          <a:bodyPr wrap="square">
            <a:spAutoFit/>
          </a:bodyPr>
          <a:lstStyle/>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“Chân dung của em” có nghĩa là đặc điểm, tính cách của bản thân giúp mọi người nhận diễn mình một cách dễ dàng. Mỗi người sẽ có một bức chân dung khác nhau.</a:t>
            </a:r>
            <a:endParaRPr lang="en-US" sz="24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7467A8F-51E3-4351-97E1-396381C7FA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19482" y="3181316"/>
            <a:ext cx="4789724" cy="3193149"/>
          </a:xfrm>
          <a:prstGeom prst="rect">
            <a:avLst/>
          </a:prstGeom>
        </p:spPr>
      </p:pic>
    </p:spTree>
    <p:extLst>
      <p:ext uri="{BB962C8B-B14F-4D97-AF65-F5344CB8AC3E}">
        <p14:creationId xmlns:p14="http://schemas.microsoft.com/office/powerpoint/2010/main" val="334662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05;p32">
            <a:extLst>
              <a:ext uri="{FF2B5EF4-FFF2-40B4-BE49-F238E27FC236}">
                <a16:creationId xmlns:a16="http://schemas.microsoft.com/office/drawing/2014/main" id="{D14068F3-CF7A-4E3E-B778-83901FE9BAB7}"/>
              </a:ext>
            </a:extLst>
          </p:cNvPr>
          <p:cNvSpPr txBox="1">
            <a:spLocks/>
          </p:cNvSpPr>
          <p:nvPr/>
        </p:nvSpPr>
        <p:spPr>
          <a:xfrm>
            <a:off x="1314470" y="2302339"/>
            <a:ext cx="9563060" cy="12123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7200" b="1">
                <a:solidFill>
                  <a:srgbClr val="002060"/>
                </a:solidFill>
                <a:latin typeface="Arial" panose="020B0604020202020204" pitchFamily="34" charset="0"/>
                <a:cs typeface="Arial" panose="020B0604020202020204" pitchFamily="34" charset="0"/>
              </a:rPr>
              <a:t>TUỔI NGỰA</a:t>
            </a:r>
            <a:endParaRPr lang="en-US" sz="7200" b="1" dirty="0">
              <a:solidFill>
                <a:srgbClr val="002060"/>
              </a:solidFill>
              <a:latin typeface="Arial" panose="020B0604020202020204" pitchFamily="34" charset="0"/>
              <a:cs typeface="Arial" panose="020B0604020202020204" pitchFamily="34" charset="0"/>
            </a:endParaRPr>
          </a:p>
        </p:txBody>
      </p:sp>
      <p:sp>
        <p:nvSpPr>
          <p:cNvPr id="4" name="Google Shape;3065;p31">
            <a:extLst>
              <a:ext uri="{FF2B5EF4-FFF2-40B4-BE49-F238E27FC236}">
                <a16:creationId xmlns:a16="http://schemas.microsoft.com/office/drawing/2014/main" id="{84CEE910-5D87-4FC6-81B2-FEE37D230F9F}"/>
              </a:ext>
            </a:extLst>
          </p:cNvPr>
          <p:cNvSpPr txBox="1">
            <a:spLocks/>
          </p:cNvSpPr>
          <p:nvPr/>
        </p:nvSpPr>
        <p:spPr>
          <a:xfrm>
            <a:off x="-188185" y="655768"/>
            <a:ext cx="5049970" cy="1422014"/>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4800" b="1">
                <a:solidFill>
                  <a:srgbClr val="FF0000"/>
                </a:solidFill>
                <a:latin typeface="Arial" panose="020B0604020202020204" pitchFamily="34" charset="0"/>
                <a:cs typeface="Arial" panose="020B0604020202020204" pitchFamily="34" charset="0"/>
              </a:rPr>
              <a:t>Bài đọc</a:t>
            </a:r>
            <a:r>
              <a:rPr lang="vi-VN" sz="4800" b="1">
                <a:solidFill>
                  <a:srgbClr val="FF0000"/>
                </a:solidFill>
                <a:latin typeface="Arial" panose="020B0604020202020204" pitchFamily="34" charset="0"/>
                <a:cs typeface="Arial" panose="020B0604020202020204" pitchFamily="34" charset="0"/>
              </a:rPr>
              <a:t> 1</a:t>
            </a:r>
            <a:endParaRPr lang="en-US" sz="4800" b="1"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865BCF9-BB03-40B4-A1AA-1D5F026C859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455"/>
          <a:stretch/>
        </p:blipFill>
        <p:spPr>
          <a:xfrm>
            <a:off x="489865" y="4780219"/>
            <a:ext cx="2373327" cy="2220127"/>
          </a:xfrm>
          <a:prstGeom prst="rect">
            <a:avLst/>
          </a:prstGeom>
        </p:spPr>
      </p:pic>
      <p:pic>
        <p:nvPicPr>
          <p:cNvPr id="9" name="Picture 8">
            <a:extLst>
              <a:ext uri="{FF2B5EF4-FFF2-40B4-BE49-F238E27FC236}">
                <a16:creationId xmlns:a16="http://schemas.microsoft.com/office/drawing/2014/main" id="{812E697A-8940-49D3-B8E6-0B790B56C2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761" b="59091" l="52812" r="89236">
                        <a14:foregroundMark x1="71090" y1="54870" x2="71309" y2="57183"/>
                        <a14:foregroundMark x1="69376" y1="58969" x2="72583" y2="59091"/>
                        <a14:foregroundMark x1="79262" y1="58239" x2="80053" y2="58198"/>
                        <a14:foregroundMark x1="66564" y1="24959" x2="65290" y2="26055"/>
                        <a14:foregroundMark x1="65334" y1="19075" x2="67794" y2="19643"/>
                        <a14:foregroundMark x1="70914" y1="20617" x2="74912" y2="26623"/>
                        <a14:foregroundMark x1="71221" y1="20252" x2="67355" y2="24188"/>
                        <a14:foregroundMark x1="59754" y1="20333" x2="59095" y2="26218"/>
                        <a14:foregroundMark x1="59095" y1="26218" x2="59095" y2="26218"/>
                        <a14:foregroundMark x1="59227" y1="25893" x2="65246" y2="30073"/>
                        <a14:foregroundMark x1="61424" y1="25446" x2="65202" y2="27435"/>
                        <a14:foregroundMark x1="59974" y1="23377" x2="65290" y2="23458"/>
                        <a14:foregroundMark x1="68717" y1="18385" x2="63313" y2="20576"/>
                        <a14:foregroundMark x1="63313" y1="20576" x2="63313" y2="20576"/>
                        <a14:foregroundMark x1="66740" y1="18506" x2="66740" y2="18506"/>
                        <a14:foregroundMark x1="70562" y1="18304" x2="70562" y2="18304"/>
                        <a14:foregroundMark x1="70475" y1="17817" x2="74780" y2="21104"/>
                        <a14:foregroundMark x1="74780" y1="21104" x2="74780" y2="21104"/>
                        <a14:foregroundMark x1="74649" y1="21023" x2="74868" y2="25122"/>
                        <a14:foregroundMark x1="70870" y1="19318" x2="66520" y2="22768"/>
                        <a14:foregroundMark x1="68893" y1="17614" x2="61160" y2="18791"/>
                        <a14:foregroundMark x1="61160" y1="18791" x2="60940" y2="18912"/>
                        <a14:foregroundMark x1="60677" y1="19156" x2="55844" y2="21956"/>
                        <a14:foregroundMark x1="57733" y1="20942" x2="58216" y2="28571"/>
                        <a14:foregroundMark x1="58216" y1="28571" x2="58216" y2="28571"/>
                        <a14:foregroundMark x1="57118" y1="17370" x2="56766" y2="20252"/>
                        <a14:foregroundMark x1="55009" y1="20495" x2="54789" y2="25000"/>
                        <a14:foregroundMark x1="52812" y1="25609" x2="53163" y2="23661"/>
                        <a14:foregroundMark x1="55009" y1="20982" x2="55624" y2="17654"/>
                        <a14:foregroundMark x1="63049" y1="17492" x2="66169" y2="16761"/>
                        <a14:foregroundMark x1="70211" y1="17573" x2="74517" y2="19196"/>
                        <a14:foregroundMark x1="75351" y1="19643" x2="76757" y2="21753"/>
                      </a14:backgroundRemoval>
                    </a14:imgEffect>
                  </a14:imgLayer>
                </a14:imgProps>
              </a:ext>
              <a:ext uri="{28A0092B-C50C-407E-A947-70E740481C1C}">
                <a14:useLocalDpi xmlns:a14="http://schemas.microsoft.com/office/drawing/2010/main" val="0"/>
              </a:ext>
            </a:extLst>
          </a:blip>
          <a:srcRect l="50000" t="14603" r="6025" b="40741"/>
          <a:stretch/>
        </p:blipFill>
        <p:spPr>
          <a:xfrm>
            <a:off x="8579262" y="2886254"/>
            <a:ext cx="3612738" cy="3971746"/>
          </a:xfrm>
          <a:prstGeom prst="rect">
            <a:avLst/>
          </a:prstGeom>
        </p:spPr>
      </p:pic>
    </p:spTree>
    <p:extLst>
      <p:ext uri="{BB962C8B-B14F-4D97-AF65-F5344CB8AC3E}">
        <p14:creationId xmlns:p14="http://schemas.microsoft.com/office/powerpoint/2010/main" val="2098181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4629150" y="2988382"/>
            <a:ext cx="3834581" cy="1446550"/>
          </a:xfrm>
          <a:prstGeom prst="rect">
            <a:avLst/>
          </a:prstGeom>
          <a:noFill/>
        </p:spPr>
        <p:txBody>
          <a:bodyPr wrap="square" rtlCol="0">
            <a:spAutoFit/>
          </a:bodyPr>
          <a:lstStyle/>
          <a:p>
            <a:pPr algn="ctr"/>
            <a:r>
              <a:rPr lang="en-US" sz="8800" b="1" dirty="0">
                <a:solidFill>
                  <a:srgbClr val="FF0000"/>
                </a:solidFill>
                <a:latin typeface="Arial" panose="020B0604020202020204" pitchFamily="34" charset="0"/>
                <a:cs typeface="Arial" panose="020B0604020202020204" pitchFamily="34" charset="0"/>
              </a:rPr>
              <a:t>TIẾT 1</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63731" y="541331"/>
            <a:ext cx="1392993" cy="1625159"/>
          </a:xfrm>
          <a:prstGeom prst="rect">
            <a:avLst/>
          </a:prstGeom>
        </p:spPr>
      </p:pic>
    </p:spTree>
    <p:extLst>
      <p:ext uri="{BB962C8B-B14F-4D97-AF65-F5344CB8AC3E}">
        <p14:creationId xmlns:p14="http://schemas.microsoft.com/office/powerpoint/2010/main" val="4138823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D683816-D45B-4C86-B27D-4D8F2BA7F6B7}" vid="{00A36EA7-BDE7-4C82-AC38-12E6F2959D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LOGO BẢN QUYỀN</Template>
  <TotalTime>833</TotalTime>
  <Words>1358</Words>
  <PresentationFormat>Widescreen</PresentationFormat>
  <Paragraphs>221</Paragraphs>
  <Slides>28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Roboto</vt:lpstr>
      <vt:lpstr>Times New Roman</vt:lpstr>
      <vt:lpstr>VNI-Cooper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2021-12-22T16:10:40Z</dcterms:created>
  <dcterms:modified xsi:type="dcterms:W3CDTF">2023-09-02T05:08:34Z</dcterms:modified>
</cp:coreProperties>
</file>