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59" r:id="rId4"/>
    <p:sldId id="256" r:id="rId5"/>
    <p:sldId id="264" r:id="rId6"/>
    <p:sldId id="265" r:id="rId7"/>
    <p:sldId id="266" r:id="rId8"/>
    <p:sldId id="267" r:id="rId9"/>
    <p:sldId id="268" r:id="rId10"/>
    <p:sldId id="260" r:id="rId11"/>
    <p:sldId id="261" r:id="rId12"/>
    <p:sldId id="262" r:id="rId13"/>
    <p:sldId id="272" r:id="rId14"/>
    <p:sldId id="271" r:id="rId15"/>
    <p:sldId id="263" r:id="rId16"/>
    <p:sldId id="269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1D"/>
    <a:srgbClr val="FF0066"/>
    <a:srgbClr val="FFCCCC"/>
    <a:srgbClr val="AD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94623-EC2F-45A7-836D-5F5D137439DC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77FE8-3CEF-4929-A795-7D552EF7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87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7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7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2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3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47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19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02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29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21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36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11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8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5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51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83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50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2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8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6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6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7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68AF-7499-44CB-90A2-25AF467B0520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7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9883" y="3429000"/>
            <a:ext cx="6941712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400" b="1" dirty="0" smtClean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/>
            <a:r>
              <a:rPr lang="vi-VN" sz="4400" b="1" dirty="0" smtClean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ĐẾN VỚI TIẾT HỌC</a:t>
            </a:r>
            <a:endParaRPr lang="en-US" sz="4400" b="1" dirty="0">
              <a:ln/>
              <a:solidFill>
                <a:schemeClr val="accent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3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81051" y="0"/>
            <a:ext cx="9248503" cy="6804646"/>
            <a:chOff x="1881051" y="0"/>
            <a:chExt cx="9248503" cy="68046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4" t="17525" r="25844" b="21058"/>
            <a:stretch/>
          </p:blipFill>
          <p:spPr>
            <a:xfrm>
              <a:off x="1881051" y="0"/>
              <a:ext cx="8655270" cy="619179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29244" y="1737360"/>
              <a:ext cx="14238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3200" dirty="0" smtClean="0">
                  <a:latin typeface="UTM Avo" panose="02040603050506020204" pitchFamily="18" charset="0"/>
                </a:rPr>
                <a:t>bơm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717176" y="1737360"/>
              <a:ext cx="14238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latin typeface="UTM Avo" panose="02040603050506020204" pitchFamily="18" charset="0"/>
                </a:rPr>
                <a:t>lớp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638902" y="1737360"/>
              <a:ext cx="24906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latin typeface="UTM Avo" panose="02040603050506020204" pitchFamily="18" charset="0"/>
                </a:rPr>
                <a:t>bờm ngựa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29244" y="6149552"/>
              <a:ext cx="186363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latin typeface="UTM Avo" panose="02040603050506020204" pitchFamily="18" charset="0"/>
                </a:rPr>
                <a:t>đ</a:t>
              </a:r>
              <a:r>
                <a:rPr lang="vi-VN" sz="3200" dirty="0" smtClean="0">
                  <a:latin typeface="UTM Avo" panose="02040603050506020204" pitchFamily="18" charset="0"/>
                </a:rPr>
                <a:t>ớp cá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36473" y="6219871"/>
              <a:ext cx="178525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latin typeface="UTM Avo" panose="02040603050506020204" pitchFamily="18" charset="0"/>
                </a:rPr>
                <a:t>lợp nhà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97982" y="6171649"/>
              <a:ext cx="142385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latin typeface="UTM Avo" panose="02040603050506020204" pitchFamily="18" charset="0"/>
                </a:rPr>
                <a:t>nơm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12" name="Straight Connector 11"/>
          <p:cNvCxnSpPr>
            <a:stCxn id="3" idx="3"/>
          </p:cNvCxnSpPr>
          <p:nvPr/>
        </p:nvCxnSpPr>
        <p:spPr>
          <a:xfrm>
            <a:off x="3553096" y="2029748"/>
            <a:ext cx="1071155" cy="804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017518" y="3709851"/>
            <a:ext cx="3944985" cy="147262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62503" y="1737360"/>
            <a:ext cx="1136467" cy="107353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09360" y="4072134"/>
            <a:ext cx="1221376" cy="75803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07350" y="1580606"/>
            <a:ext cx="3590632" cy="15152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36473" y="3709851"/>
            <a:ext cx="2961478" cy="1424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29158" y="2607448"/>
            <a:ext cx="1549533" cy="976897"/>
            <a:chOff x="390727" y="2611311"/>
            <a:chExt cx="1549533" cy="976897"/>
          </a:xfrm>
        </p:grpSpPr>
        <p:sp>
          <p:nvSpPr>
            <p:cNvPr id="28" name="TextBox 27"/>
            <p:cNvSpPr txBox="1"/>
            <p:nvPr/>
          </p:nvSpPr>
          <p:spPr>
            <a:xfrm>
              <a:off x="824235" y="2854778"/>
              <a:ext cx="1116025" cy="726894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 smtClean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Nối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9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390727" y="2611311"/>
              <a:ext cx="599679" cy="976897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115477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18033" y="0"/>
            <a:ext cx="3675343" cy="846266"/>
            <a:chOff x="4000467" y="260140"/>
            <a:chExt cx="3675343" cy="846266"/>
          </a:xfrm>
        </p:grpSpPr>
        <p:sp>
          <p:nvSpPr>
            <p:cNvPr id="3" name="Rounded Rectangle 2"/>
            <p:cNvSpPr/>
            <p:nvPr/>
          </p:nvSpPr>
          <p:spPr>
            <a:xfrm>
              <a:off x="5409129" y="412817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7" t="51949" r="37022" b="15712"/>
          <a:stretch/>
        </p:blipFill>
        <p:spPr>
          <a:xfrm>
            <a:off x="1618529" y="4136882"/>
            <a:ext cx="3271393" cy="238863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90807" y="846266"/>
            <a:ext cx="9499916" cy="3539430"/>
            <a:chOff x="1618529" y="998943"/>
            <a:chExt cx="9499916" cy="3539430"/>
          </a:xfrm>
        </p:grpSpPr>
        <p:sp>
          <p:nvSpPr>
            <p:cNvPr id="7" name="TextBox 6"/>
            <p:cNvSpPr txBox="1"/>
            <p:nvPr/>
          </p:nvSpPr>
          <p:spPr>
            <a:xfrm>
              <a:off x="1618529" y="998943"/>
              <a:ext cx="9499916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C00000"/>
                  </a:solidFill>
                  <a:latin typeface="UTM Avo" panose="02040603050506020204" pitchFamily="18" charset="0"/>
                </a:rPr>
                <a:t>Ví dụ</a:t>
              </a:r>
            </a:p>
            <a:p>
              <a:pPr algn="just"/>
              <a:r>
                <a:rPr lang="vi-VN" sz="2800" dirty="0" smtClean="0">
                  <a:latin typeface="UTM Avo" panose="02040603050506020204" pitchFamily="18" charset="0"/>
                </a:rPr>
                <a:t>Chị Thơm ra đề:  Cặp của Bi có 3 quả cam...  .</a:t>
              </a:r>
            </a:p>
            <a:p>
              <a:pPr algn="just"/>
              <a:r>
                <a:rPr lang="vi-VN" sz="2800" dirty="0" smtClean="0">
                  <a:latin typeface="UTM Avo" panose="02040603050506020204" pitchFamily="18" charset="0"/>
                </a:rPr>
                <a:t>Bi đáp: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2800" dirty="0" smtClean="0">
                  <a:latin typeface="UTM Avo" panose="02040603050506020204" pitchFamily="18" charset="0"/>
                </a:rPr>
                <a:t>Em chả đem cam ra lớp.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2800" dirty="0" smtClean="0">
                  <a:latin typeface="UTM Avo" panose="02040603050506020204" pitchFamily="18" charset="0"/>
                </a:rPr>
                <a:t>Chị ví dụ mà... Chị tiếp nhé: Bi cho em Bốp 1 quả...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2800" dirty="0" smtClean="0">
                  <a:latin typeface="UTM Avo" panose="02040603050506020204" pitchFamily="18" charset="0"/>
                </a:rPr>
                <a:t>Chị nhầm ạ. Em Bốp chỉ bú tí mẹ.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2800" dirty="0" smtClean="0">
                  <a:latin typeface="UTM Avo" panose="02040603050506020204" pitchFamily="18" charset="0"/>
                </a:rPr>
                <a:t>Thì chị ví dụ mà...</a:t>
              </a:r>
            </a:p>
            <a:p>
              <a:pPr algn="r"/>
              <a:r>
                <a:rPr lang="vi-VN" sz="2800" dirty="0" smtClean="0">
                  <a:latin typeface="UTM Avo" panose="02040603050506020204" pitchFamily="18" charset="0"/>
                </a:rPr>
                <a:t>				Phỏng theo Chuyện vui dạy học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42783" y="1417983"/>
              <a:ext cx="384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”</a:t>
              </a:r>
              <a:endParaRPr 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 flipV="1">
              <a:off x="4320144" y="1249137"/>
              <a:ext cx="384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”</a:t>
              </a:r>
              <a:endParaRPr lang="en-US" sz="2800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1592403" y="1265306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92402" y="1714885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92402" y="2194129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1563581" y="2649056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4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67492" y="2548503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5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50517" y="3122952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6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18033" y="2971627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7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63581" y="3523851"/>
            <a:ext cx="282175" cy="282175"/>
          </a:xfrm>
          <a:prstGeom prst="ellipse">
            <a:avLst/>
          </a:prstGeom>
          <a:solidFill>
            <a:srgbClr val="FFFA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8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7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18033" y="0"/>
            <a:ext cx="3675343" cy="846266"/>
            <a:chOff x="4000467" y="260140"/>
            <a:chExt cx="3675343" cy="846266"/>
          </a:xfrm>
        </p:grpSpPr>
        <p:sp>
          <p:nvSpPr>
            <p:cNvPr id="3" name="Rounded Rectangle 2"/>
            <p:cNvSpPr/>
            <p:nvPr/>
          </p:nvSpPr>
          <p:spPr>
            <a:xfrm>
              <a:off x="5409129" y="412817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7" t="51949" r="37022" b="15712"/>
          <a:stretch/>
        </p:blipFill>
        <p:spPr>
          <a:xfrm>
            <a:off x="1618529" y="4136882"/>
            <a:ext cx="3271393" cy="238863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90807" y="846266"/>
            <a:ext cx="9499916" cy="3539430"/>
            <a:chOff x="1618529" y="998943"/>
            <a:chExt cx="9499916" cy="3539430"/>
          </a:xfrm>
        </p:grpSpPr>
        <p:sp>
          <p:nvSpPr>
            <p:cNvPr id="7" name="TextBox 6"/>
            <p:cNvSpPr txBox="1"/>
            <p:nvPr/>
          </p:nvSpPr>
          <p:spPr>
            <a:xfrm>
              <a:off x="1618529" y="998943"/>
              <a:ext cx="9499916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C00000"/>
                  </a:solidFill>
                  <a:latin typeface="UTM Avo" panose="02040603050506020204" pitchFamily="18" charset="0"/>
                </a:rPr>
                <a:t>Ví dụ</a:t>
              </a:r>
            </a:p>
            <a:p>
              <a:pPr algn="just"/>
              <a:r>
                <a:rPr lang="vi-VN" sz="2800" dirty="0" smtClean="0">
                  <a:latin typeface="UTM Avo" panose="02040603050506020204" pitchFamily="18" charset="0"/>
                </a:rPr>
                <a:t>Chị Thơm ra đề:  Cặp của Bi có 3 quả cam...  .</a:t>
              </a:r>
            </a:p>
            <a:p>
              <a:pPr algn="just"/>
              <a:r>
                <a:rPr lang="vi-VN" sz="2800" dirty="0" smtClean="0">
                  <a:latin typeface="UTM Avo" panose="02040603050506020204" pitchFamily="18" charset="0"/>
                </a:rPr>
                <a:t>Bi đáp: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2800" dirty="0" smtClean="0">
                  <a:latin typeface="UTM Avo" panose="02040603050506020204" pitchFamily="18" charset="0"/>
                </a:rPr>
                <a:t>Em chả đem cam ra lớp.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2800" dirty="0" smtClean="0">
                  <a:latin typeface="UTM Avo" panose="02040603050506020204" pitchFamily="18" charset="0"/>
                </a:rPr>
                <a:t>Chị ví dụ mà... Chị tiếp nhé: Bi cho em Bốp 1 quả...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2800" dirty="0" smtClean="0">
                  <a:latin typeface="UTM Avo" panose="02040603050506020204" pitchFamily="18" charset="0"/>
                </a:rPr>
                <a:t>Chị nhầm ạ. Em Bốp chỉ bú tí mẹ.</a:t>
              </a:r>
            </a:p>
            <a:p>
              <a:pPr marL="285750" indent="-285750" algn="just">
                <a:buFontTx/>
                <a:buChar char="-"/>
              </a:pPr>
              <a:r>
                <a:rPr lang="vi-VN" sz="2800" dirty="0" smtClean="0">
                  <a:latin typeface="UTM Avo" panose="02040603050506020204" pitchFamily="18" charset="0"/>
                </a:rPr>
                <a:t>Thì chị ví dụ mà...</a:t>
              </a:r>
            </a:p>
            <a:p>
              <a:pPr algn="r"/>
              <a:r>
                <a:rPr lang="vi-VN" sz="2800" dirty="0" smtClean="0">
                  <a:latin typeface="UTM Avo" panose="02040603050506020204" pitchFamily="18" charset="0"/>
                </a:rPr>
                <a:t>				Phỏng theo Chuyện vui dạy học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42783" y="1417983"/>
              <a:ext cx="384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”</a:t>
              </a:r>
              <a:endParaRPr 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 flipV="1">
              <a:off x="4320144" y="1249137"/>
              <a:ext cx="384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”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0765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49978" y="2272936"/>
            <a:ext cx="2390503" cy="711090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Chị Thơm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49977" y="3730281"/>
            <a:ext cx="2390503" cy="711090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Bi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04561" y="2272936"/>
            <a:ext cx="4811485" cy="711090"/>
          </a:xfrm>
          <a:prstGeom prst="roundRect">
            <a:avLst/>
          </a:prstGeom>
          <a:solidFill>
            <a:srgbClr val="FFFA1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cho là chị Thơm nhầm.  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04560" y="3730281"/>
            <a:ext cx="4811485" cy="711090"/>
          </a:xfrm>
          <a:prstGeom prst="roundRect">
            <a:avLst/>
          </a:prstGeom>
          <a:solidFill>
            <a:srgbClr val="FFFA1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chỉ đưa ra ví dụ.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41788" y="0"/>
            <a:ext cx="3559070" cy="976897"/>
            <a:chOff x="390727" y="2611311"/>
            <a:chExt cx="3559070" cy="976897"/>
          </a:xfrm>
        </p:grpSpPr>
        <p:sp>
          <p:nvSpPr>
            <p:cNvPr id="10" name="TextBox 9"/>
            <p:cNvSpPr txBox="1"/>
            <p:nvPr/>
          </p:nvSpPr>
          <p:spPr>
            <a:xfrm>
              <a:off x="824235" y="2854778"/>
              <a:ext cx="3125562" cy="70788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 smtClean="0">
                  <a:latin typeface="UTM Avo" panose="02040603050506020204" pitchFamily="18" charset="0"/>
                </a:rPr>
                <a:t>Ghép đúng</a:t>
              </a:r>
              <a:endParaRPr lang="en-US" sz="4000" dirty="0">
                <a:latin typeface="UTM Avo" panose="02040603050506020204" pitchFamily="18" charset="0"/>
              </a:endParaRPr>
            </a:p>
          </p:txBody>
        </p:sp>
        <p:pic>
          <p:nvPicPr>
            <p:cNvPr id="11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390727" y="2611311"/>
              <a:ext cx="599679" cy="97689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  <a:extLst/>
          </p:spPr>
        </p:pic>
      </p:grpSp>
      <p:cxnSp>
        <p:nvCxnSpPr>
          <p:cNvPr id="13" name="Straight Connector 12"/>
          <p:cNvCxnSpPr>
            <a:stCxn id="5" idx="3"/>
            <a:endCxn id="8" idx="1"/>
          </p:cNvCxnSpPr>
          <p:nvPr/>
        </p:nvCxnSpPr>
        <p:spPr>
          <a:xfrm>
            <a:off x="3840481" y="2628481"/>
            <a:ext cx="2164079" cy="14573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7" idx="1"/>
          </p:cNvCxnSpPr>
          <p:nvPr/>
        </p:nvCxnSpPr>
        <p:spPr>
          <a:xfrm flipV="1">
            <a:off x="3840480" y="2628481"/>
            <a:ext cx="2164081" cy="14749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7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36340" y="0"/>
            <a:ext cx="3853626" cy="1554564"/>
            <a:chOff x="4036340" y="35415"/>
            <a:chExt cx="3853626" cy="1554564"/>
          </a:xfrm>
        </p:grpSpPr>
        <p:sp>
          <p:nvSpPr>
            <p:cNvPr id="2" name="Rounded Rectangle 1"/>
            <p:cNvSpPr/>
            <p:nvPr/>
          </p:nvSpPr>
          <p:spPr>
            <a:xfrm>
              <a:off x="5172893" y="732439"/>
              <a:ext cx="2717073" cy="692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Tập viết</a:t>
              </a:r>
              <a:endParaRPr lang="en-US" sz="40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 descr="Phim Hoạt Hình Học Sinh Học Sinh Cậu Bé, Phim Hoạt Hình, Nhà, Suốt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23238" r="17392" b="58718"/>
          <a:stretch/>
        </p:blipFill>
        <p:spPr>
          <a:xfrm>
            <a:off x="816711" y="2536692"/>
            <a:ext cx="10717791" cy="17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ơm ơ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80E0D7EB-6EE9-4323-A84B-ED8C498E440B}"/>
              </a:ext>
            </a:extLst>
          </p:cNvPr>
          <p:cNvGrpSpPr/>
          <p:nvPr/>
        </p:nvGrpSpPr>
        <p:grpSpPr>
          <a:xfrm>
            <a:off x="589343" y="411740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60" y="587475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71370" y="45347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764492" y="4478201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92" y="56216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34" y="10268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54" y="2226948"/>
            <a:ext cx="3436206" cy="34362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3ABBE59-6086-4F44-9FEF-325A81E5CF27}"/>
              </a:ext>
            </a:extLst>
          </p:cNvPr>
          <p:cNvGrpSpPr/>
          <p:nvPr/>
        </p:nvGrpSpPr>
        <p:grpSpPr>
          <a:xfrm>
            <a:off x="1599715" y="1340561"/>
            <a:ext cx="6212047" cy="3232919"/>
            <a:chOff x="1593845" y="1357993"/>
            <a:chExt cx="5281800" cy="3232919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xmlns="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6F4EE2F4-2376-41CC-8EB4-6D188A92FABB}"/>
                </a:ext>
              </a:extLst>
            </p:cNvPr>
            <p:cNvSpPr/>
            <p:nvPr/>
          </p:nvSpPr>
          <p:spPr>
            <a:xfrm>
              <a:off x="2473890" y="2248746"/>
              <a:ext cx="36244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32198" y="1711509"/>
            <a:ext cx="5657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UTM Conestoga" panose="02040603050506020204" pitchFamily="18" charset="0"/>
              </a:rPr>
              <a:t>THANK  YOU</a:t>
            </a:r>
          </a:p>
        </p:txBody>
      </p:sp>
    </p:spTree>
    <p:extLst>
      <p:ext uri="{BB962C8B-B14F-4D97-AF65-F5344CB8AC3E}">
        <p14:creationId xmlns:p14="http://schemas.microsoft.com/office/powerpoint/2010/main" val="420070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58195" y="0"/>
            <a:ext cx="5686559" cy="2356835"/>
            <a:chOff x="3238500" y="2021982"/>
            <a:chExt cx="5686559" cy="23568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36" r="498" b="22705"/>
            <a:stretch/>
          </p:blipFill>
          <p:spPr>
            <a:xfrm>
              <a:off x="3238500" y="2021982"/>
              <a:ext cx="5686559" cy="235683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670478" y="3160190"/>
              <a:ext cx="48553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 smtClean="0">
                  <a:solidFill>
                    <a:srgbClr val="ADDE00"/>
                  </a:solidFill>
                  <a:latin typeface="UTM Avo" panose="02040603050506020204" pitchFamily="18" charset="0"/>
                </a:rPr>
                <a:t>Đọc các từ sau:</a:t>
              </a:r>
              <a:endParaRPr lang="en-US" sz="4400" b="1" dirty="0">
                <a:solidFill>
                  <a:srgbClr val="ADDE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" name="Cloud 6"/>
          <p:cNvSpPr/>
          <p:nvPr/>
        </p:nvSpPr>
        <p:spPr>
          <a:xfrm>
            <a:off x="565259" y="4700788"/>
            <a:ext cx="2717443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hộp sữa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748812" y="4700788"/>
            <a:ext cx="2991389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đ</a:t>
            </a:r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ốm lửa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8744754" y="4700788"/>
            <a:ext cx="2991389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lốp xe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923981" y="2650901"/>
            <a:ext cx="3768481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phốp pháp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338917" y="2650901"/>
            <a:ext cx="4013181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chôm chôm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7395" y="669481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49: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ơm - ơp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965323" y="2450957"/>
            <a:ext cx="3427928" cy="31127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 smtClean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ơp</a:t>
            </a:r>
            <a:endParaRPr lang="en-US" sz="96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08597" y="2450957"/>
            <a:ext cx="3427928" cy="31127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 smtClean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ơm</a:t>
            </a:r>
            <a:endParaRPr lang="en-US" sz="96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87635" y="1382478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vi-VN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95474" y="2525416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>
                  <a:solidFill>
                    <a:prstClr val="black"/>
                  </a:solidFill>
                  <a:latin typeface="UTM Avo" panose="02040603050506020204" pitchFamily="18" charset="0"/>
                </a:rPr>
                <a:t>ơ</a:t>
              </a:r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p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ơ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89545" y="4998540"/>
            <a:ext cx="480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UTM Avo" panose="02040603050506020204" pitchFamily="18" charset="0"/>
              </a:rPr>
              <a:t>(ơ - pờ - </a:t>
            </a:r>
            <a:r>
              <a:rPr lang="vi-VN" sz="6000" dirty="0">
                <a:latin typeface="UTM Avo" panose="02040603050506020204" pitchFamily="18" charset="0"/>
              </a:rPr>
              <a:t>ơ</a:t>
            </a:r>
            <a:r>
              <a:rPr lang="vi-VN" sz="6000" dirty="0" smtClean="0">
                <a:latin typeface="UTM Avo" panose="02040603050506020204" pitchFamily="18" charset="0"/>
              </a:rPr>
              <a:t>p)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8372" y="331873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49: 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ơm - 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5250" y="1382478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vi-VN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43089" y="2525416"/>
            <a:ext cx="3193038" cy="225083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>
                  <a:solidFill>
                    <a:prstClr val="black"/>
                  </a:solidFill>
                  <a:latin typeface="UTM Avo" panose="02040603050506020204" pitchFamily="18" charset="0"/>
                </a:rPr>
                <a:t>ơ</a:t>
              </a:r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m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ơ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4136" y="4998541"/>
            <a:ext cx="5210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UTM Avo" panose="02040603050506020204" pitchFamily="18" charset="0"/>
              </a:rPr>
              <a:t>(ơ - mờ - </a:t>
            </a:r>
            <a:r>
              <a:rPr lang="vi-VN" sz="6000" dirty="0">
                <a:latin typeface="UTM Avo" panose="02040603050506020204" pitchFamily="18" charset="0"/>
              </a:rPr>
              <a:t>ơ</a:t>
            </a:r>
            <a:r>
              <a:rPr lang="vi-VN" sz="6000" dirty="0" smtClean="0">
                <a:latin typeface="UTM Avo" panose="02040603050506020204" pitchFamily="18" charset="0"/>
              </a:rPr>
              <a:t>m)</a:t>
            </a:r>
            <a:endParaRPr lang="en-US" sz="6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6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0293" y="4804856"/>
            <a:ext cx="1770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cơm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2339" y="4804856"/>
            <a:ext cx="1317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4875" y="1234960"/>
            <a:ext cx="1950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c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93777" y="2377898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cơm</a:t>
              </a:r>
              <a:endParaRPr lang="en-US" sz="54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c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  <a:r>
                <a:rPr lang="vi-VN" sz="54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m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68269" y="4804856"/>
            <a:ext cx="5844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UTM Avo" panose="02040603050506020204" pitchFamily="18" charset="0"/>
              </a:rPr>
              <a:t>(cờ - </a:t>
            </a:r>
            <a:r>
              <a:rPr lang="vi-VN" sz="5400" dirty="0">
                <a:latin typeface="UTM Avo" panose="02040603050506020204" pitchFamily="18" charset="0"/>
              </a:rPr>
              <a:t>ơ</a:t>
            </a:r>
            <a:r>
              <a:rPr lang="vi-VN" sz="5400" dirty="0" smtClean="0">
                <a:latin typeface="UTM Avo" panose="02040603050506020204" pitchFamily="18" charset="0"/>
              </a:rPr>
              <a:t>m - cơm)</a:t>
            </a:r>
            <a:endParaRPr lang="en-US" sz="54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t="34359" r="55442" b="40134"/>
          <a:stretch/>
        </p:blipFill>
        <p:spPr>
          <a:xfrm>
            <a:off x="1213425" y="1679053"/>
            <a:ext cx="4203773" cy="290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5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396684" y="4849313"/>
            <a:ext cx="753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UTM Avo" panose="02040603050506020204" pitchFamily="18" charset="0"/>
              </a:rPr>
              <a:t>(chờ - </a:t>
            </a:r>
            <a:r>
              <a:rPr lang="vi-VN" sz="4000" dirty="0">
                <a:latin typeface="UTM Avo" panose="02040603050506020204" pitchFamily="18" charset="0"/>
              </a:rPr>
              <a:t>ơ</a:t>
            </a:r>
            <a:r>
              <a:rPr lang="vi-VN" sz="4000" dirty="0" smtClean="0">
                <a:latin typeface="UTM Avo" panose="02040603050506020204" pitchFamily="18" charset="0"/>
              </a:rPr>
              <a:t>p - chơp - sắc - chớp)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1220" y="4821814"/>
            <a:ext cx="2445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latin typeface="UTM Avo" panose="02040603050506020204" pitchFamily="18" charset="0"/>
              </a:rPr>
              <a:t>tia chớp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49112" y="4821814"/>
            <a:ext cx="8835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vi-VN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79572" y="1214877"/>
            <a:ext cx="2321902" cy="832432"/>
            <a:chOff x="7814875" y="1233525"/>
            <a:chExt cx="2321902" cy="832432"/>
          </a:xfrm>
        </p:grpSpPr>
        <p:sp>
          <p:nvSpPr>
            <p:cNvPr id="8" name="TextBox 7"/>
            <p:cNvSpPr txBox="1"/>
            <p:nvPr/>
          </p:nvSpPr>
          <p:spPr>
            <a:xfrm>
              <a:off x="7814875" y="1234960"/>
              <a:ext cx="23219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 smtClean="0">
                  <a:latin typeface="UTM Avo" panose="02040603050506020204" pitchFamily="18" charset="0"/>
                </a:rPr>
                <a:t>chớp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599009" y="1233525"/>
              <a:ext cx="102463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  <a:r>
                <a:rPr lang="vi-VN" sz="48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p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9" t="21606" r="21895" b="40589"/>
          <a:stretch/>
        </p:blipFill>
        <p:spPr>
          <a:xfrm>
            <a:off x="203048" y="1214877"/>
            <a:ext cx="4513329" cy="35455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32451" y="2555306"/>
            <a:ext cx="3662509" cy="2620451"/>
            <a:chOff x="6954592" y="2421733"/>
            <a:chExt cx="3662509" cy="2620451"/>
          </a:xfrm>
        </p:grpSpPr>
        <p:grpSp>
          <p:nvGrpSpPr>
            <p:cNvPr id="9" name="Group 8"/>
            <p:cNvGrpSpPr/>
            <p:nvPr/>
          </p:nvGrpSpPr>
          <p:grpSpPr>
            <a:xfrm>
              <a:off x="6954592" y="2421733"/>
              <a:ext cx="3662509" cy="2057806"/>
              <a:chOff x="3810000" y="1447800"/>
              <a:chExt cx="2209800" cy="15240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r>
                  <a:rPr lang="vi-VN" sz="480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chớp</a:t>
                </a:r>
                <a:endParaRPr lang="en-US" sz="48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r>
                  <a:rPr lang="vi-VN" sz="4800" b="1" dirty="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</a:t>
                </a:r>
                <a:r>
                  <a:rPr lang="vi-VN" sz="4800" b="1" dirty="0" smtClean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ơp</a:t>
                </a:r>
                <a:endPara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914900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 rot="1060721">
              <a:off x="9304343" y="3595634"/>
              <a:ext cx="50227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latin typeface="UTM Avo" panose="02040603050506020204" pitchFamily="18" charset="0"/>
                </a:rPr>
                <a:t>’</a:t>
              </a:r>
              <a:endParaRPr lang="en-US" sz="88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52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56336" y="656602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49: 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ơm - 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5897" y="5334527"/>
            <a:ext cx="1770036" cy="923330"/>
            <a:chOff x="2430293" y="4804856"/>
            <a:chExt cx="1770036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2430293" y="4804856"/>
              <a:ext cx="17700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400" b="1" dirty="0" smtClean="0">
                  <a:latin typeface="UTM Avo" panose="02040603050506020204" pitchFamily="18" charset="0"/>
                </a:rPr>
                <a:t>cơm</a:t>
              </a:r>
              <a:endParaRPr lang="en-US" sz="5400" b="1" dirty="0">
                <a:latin typeface="UTM Avo" panose="020406030505060202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82339" y="4804856"/>
              <a:ext cx="131799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  <a:r>
                <a:rPr lang="vi-VN" sz="54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m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t="34359" r="55442" b="40134"/>
          <a:stretch/>
        </p:blipFill>
        <p:spPr>
          <a:xfrm>
            <a:off x="1149029" y="2314947"/>
            <a:ext cx="4203773" cy="290631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216245" y="5334527"/>
            <a:ext cx="3158237" cy="929034"/>
            <a:chOff x="7126093" y="5526507"/>
            <a:chExt cx="3158237" cy="929034"/>
          </a:xfrm>
        </p:grpSpPr>
        <p:sp>
          <p:nvSpPr>
            <p:cNvPr id="16" name="TextBox 15"/>
            <p:cNvSpPr txBox="1"/>
            <p:nvPr/>
          </p:nvSpPr>
          <p:spPr>
            <a:xfrm>
              <a:off x="7126093" y="5532211"/>
              <a:ext cx="31582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400" b="1" dirty="0" smtClean="0">
                  <a:latin typeface="UTM Avo" panose="02040603050506020204" pitchFamily="18" charset="0"/>
                </a:rPr>
                <a:t>tia chớp</a:t>
              </a:r>
              <a:endParaRPr lang="en-US" sz="5400" b="1" dirty="0"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142616" y="5526507"/>
              <a:ext cx="112883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  <a:r>
                <a:rPr lang="vi-VN" sz="54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p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9" t="21606" r="21895" b="40589"/>
          <a:stretch/>
        </p:blipFill>
        <p:spPr>
          <a:xfrm>
            <a:off x="6538700" y="1579932"/>
            <a:ext cx="4513329" cy="354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0"/>
            <a:ext cx="622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21" y="1397726"/>
            <a:ext cx="8449514" cy="546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dirty="0" smtClean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378</Words>
  <Application>Microsoft Office PowerPoint</Application>
  <PresentationFormat>Widescreen</PresentationFormat>
  <Paragraphs>89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宋体</vt:lpstr>
      <vt:lpstr>UTM Conestoga</vt:lpstr>
      <vt:lpstr>思源黑体 CN Medium</vt:lpstr>
      <vt:lpstr>Arial</vt:lpstr>
      <vt:lpstr>Calibri</vt:lpstr>
      <vt:lpstr>Calibri Light</vt:lpstr>
      <vt:lpstr>HP001 4 hàng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70</cp:revision>
  <dcterms:created xsi:type="dcterms:W3CDTF">2020-08-09T11:49:32Z</dcterms:created>
  <dcterms:modified xsi:type="dcterms:W3CDTF">2020-08-12T03:47:56Z</dcterms:modified>
</cp:coreProperties>
</file>