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71" r:id="rId2"/>
    <p:sldId id="276" r:id="rId3"/>
    <p:sldId id="278" r:id="rId4"/>
    <p:sldId id="279" r:id="rId5"/>
    <p:sldId id="330" r:id="rId6"/>
    <p:sldId id="332" r:id="rId7"/>
    <p:sldId id="333" r:id="rId8"/>
    <p:sldId id="348" r:id="rId9"/>
    <p:sldId id="331" r:id="rId10"/>
    <p:sldId id="349" r:id="rId11"/>
    <p:sldId id="337" r:id="rId12"/>
    <p:sldId id="338" r:id="rId13"/>
    <p:sldId id="339" r:id="rId14"/>
    <p:sldId id="340" r:id="rId15"/>
    <p:sldId id="341" r:id="rId16"/>
    <p:sldId id="327" r:id="rId17"/>
    <p:sldId id="350" r:id="rId18"/>
    <p:sldId id="325" r:id="rId19"/>
    <p:sldId id="343" r:id="rId20"/>
    <p:sldId id="344" r:id="rId21"/>
    <p:sldId id="345" r:id="rId22"/>
    <p:sldId id="351" r:id="rId23"/>
    <p:sldId id="292" r:id="rId24"/>
    <p:sldId id="293"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48DA4"/>
    <a:srgbClr val="F26532"/>
    <a:srgbClr val="05A0B8"/>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4" autoAdjust="0"/>
    <p:restoredTop sz="94118" autoAdjust="0"/>
  </p:normalViewPr>
  <p:slideViewPr>
    <p:cSldViewPr snapToGrid="0" showGuides="1">
      <p:cViewPr varScale="1">
        <p:scale>
          <a:sx n="52" d="100"/>
          <a:sy n="52" d="100"/>
        </p:scale>
        <p:origin x="10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64676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33460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2962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4970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3293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28324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t>Read the brochures below. Then work in pairs to solve the crossword using words from the brochures.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ACROSS</a:t>
            </a:r>
            <a:r>
              <a:rPr lang="en-US" sz="2800" dirty="0"/>
              <a:t> </a:t>
            </a:r>
            <a:br>
              <a:rPr lang="en-US" sz="2000" dirty="0"/>
            </a:br>
            <a:r>
              <a:rPr lang="en-US" sz="2000" b="1" i="0" dirty="0">
                <a:solidFill>
                  <a:srgbClr val="007B83"/>
                </a:solidFill>
                <a:effectLst/>
                <a:latin typeface="UTMDaxlineBold"/>
              </a:rPr>
              <a:t>1. </a:t>
            </a:r>
            <a:r>
              <a:rPr lang="en-US" sz="2000" b="0" i="0" dirty="0">
                <a:solidFill>
                  <a:srgbClr val="242021"/>
                </a:solidFill>
                <a:effectLst/>
                <a:latin typeface="UTM-Daxline"/>
              </a:rPr>
              <a:t>(v) to keep something safe from damage or harm</a:t>
            </a:r>
            <a:endParaRPr lang="en-US" sz="2000" dirty="0"/>
          </a:p>
        </p:txBody>
      </p:sp>
      <p:pic>
        <p:nvPicPr>
          <p:cNvPr id="7" name="Picture 6">
            <a:extLst>
              <a:ext uri="{FF2B5EF4-FFF2-40B4-BE49-F238E27FC236}">
                <a16:creationId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DOWN</a:t>
            </a:r>
            <a:r>
              <a:rPr lang="en-US" sz="2800" dirty="0"/>
              <a:t> </a:t>
            </a:r>
            <a:br>
              <a:rPr lang="en-US" sz="2000" dirty="0"/>
            </a:br>
            <a:r>
              <a:rPr lang="en-US" sz="2000" b="1" i="0" dirty="0">
                <a:solidFill>
                  <a:srgbClr val="007B83"/>
                </a:solidFill>
                <a:effectLst/>
                <a:latin typeface="UTMDaxlineBold"/>
              </a:rPr>
              <a:t>2. </a:t>
            </a:r>
            <a:r>
              <a:rPr lang="en-US" sz="2000" b="0" i="0" dirty="0">
                <a:solidFill>
                  <a:srgbClr val="242021"/>
                </a:solidFill>
                <a:effectLst/>
                <a:latin typeface="UTM-Daxline"/>
              </a:rPr>
              <a:t>(n) the way of life of a group of people or countries</a:t>
            </a:r>
            <a:endParaRPr lang="en-US" sz="2000" dirty="0"/>
          </a:p>
        </p:txBody>
      </p:sp>
      <p:pic>
        <p:nvPicPr>
          <p:cNvPr id="12" name="Picture 11">
            <a:extLst>
              <a:ext uri="{FF2B5EF4-FFF2-40B4-BE49-F238E27FC236}">
                <a16:creationId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53841"/>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2" y="5674748"/>
            <a:ext cx="6288474" cy="1077218"/>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3. </a:t>
            </a:r>
            <a:r>
              <a:rPr lang="en-US" sz="2400" b="0" i="0" dirty="0">
                <a:solidFill>
                  <a:srgbClr val="242021"/>
                </a:solidFill>
                <a:effectLst/>
              </a:rPr>
              <a:t>(adj) connected with the place you are living</a:t>
            </a:r>
            <a:r>
              <a:rPr lang="en-US" sz="3200" dirty="0"/>
              <a:t> </a:t>
            </a:r>
            <a:endParaRPr lang="en-US" sz="2400" dirty="0"/>
          </a:p>
        </p:txBody>
      </p:sp>
      <p:pic>
        <p:nvPicPr>
          <p:cNvPr id="12" name="Picture 11">
            <a:extLst>
              <a:ext uri="{FF2B5EF4-FFF2-40B4-BE49-F238E27FC236}">
                <a16:creationId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64858"/>
          </a:xfrm>
          <a:prstGeom prst="rect">
            <a:avLst/>
          </a:prstGeom>
        </p:spPr>
      </p:pic>
      <p:pic>
        <p:nvPicPr>
          <p:cNvPr id="4" name="Picture 3">
            <a:extLst>
              <a:ext uri="{FF2B5EF4-FFF2-40B4-BE49-F238E27FC236}">
                <a16:creationId xmlns:a16="http://schemas.microsoft.com/office/drawing/2014/main" id="{0453DA6A-D4D8-116B-1B4E-8568E5108D5A}"/>
              </a:ext>
            </a:extLst>
          </p:cNvPr>
          <p:cNvPicPr>
            <a:picLocks noChangeAspect="1"/>
          </p:cNvPicPr>
          <p:nvPr/>
        </p:nvPicPr>
        <p:blipFill>
          <a:blip r:embed="rId8"/>
          <a:stretch>
            <a:fillRect/>
          </a:stretch>
        </p:blipFill>
        <p:spPr>
          <a:xfrm>
            <a:off x="6167368" y="3414650"/>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264255"/>
            <a:ext cx="6535880" cy="1446550"/>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4. </a:t>
            </a:r>
            <a:r>
              <a:rPr lang="en-US" sz="2400" b="0" i="0" dirty="0">
                <a:solidFill>
                  <a:srgbClr val="242021"/>
                </a:solidFill>
                <a:effectLst/>
              </a:rPr>
              <a:t>(n) things you buy or keep to remind yourself of a place or holiday</a:t>
            </a:r>
            <a:r>
              <a:rPr lang="en-US" sz="3200" dirty="0"/>
              <a:t> </a:t>
            </a:r>
            <a:endParaRPr lang="en-US" sz="2400" dirty="0"/>
          </a:p>
        </p:txBody>
      </p:sp>
      <p:pic>
        <p:nvPicPr>
          <p:cNvPr id="16" name="Picture 15">
            <a:extLst>
              <a:ext uri="{FF2B5EF4-FFF2-40B4-BE49-F238E27FC236}">
                <a16:creationId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2F049C92-C7DB-52C5-B3BD-A9631640E943}"/>
              </a:ext>
            </a:extLst>
          </p:cNvPr>
          <p:cNvPicPr>
            <a:picLocks noChangeAspect="1"/>
          </p:cNvPicPr>
          <p:nvPr/>
        </p:nvPicPr>
        <p:blipFill>
          <a:blip r:embed="rId7"/>
          <a:stretch>
            <a:fillRect/>
          </a:stretch>
        </p:blipFill>
        <p:spPr>
          <a:xfrm>
            <a:off x="7833786" y="2599508"/>
            <a:ext cx="403371" cy="2873244"/>
          </a:xfrm>
          <a:prstGeom prst="rect">
            <a:avLst/>
          </a:prstGeom>
        </p:spPr>
      </p:pic>
      <p:pic>
        <p:nvPicPr>
          <p:cNvPr id="20" name="Picture 19">
            <a:extLst>
              <a:ext uri="{FF2B5EF4-FFF2-40B4-BE49-F238E27FC236}">
                <a16:creationId xmlns:a16="http://schemas.microsoft.com/office/drawing/2014/main" id="{000CD8C0-64C7-A68F-66B8-7EA49BB532E8}"/>
              </a:ext>
            </a:extLst>
          </p:cNvPr>
          <p:cNvPicPr>
            <a:picLocks noChangeAspect="1"/>
          </p:cNvPicPr>
          <p:nvPr/>
        </p:nvPicPr>
        <p:blipFill>
          <a:blip r:embed="rId8"/>
          <a:stretch>
            <a:fillRect/>
          </a:stretch>
        </p:blipFill>
        <p:spPr>
          <a:xfrm>
            <a:off x="6178385" y="3425667"/>
            <a:ext cx="2036738" cy="412867"/>
          </a:xfrm>
          <a:prstGeom prst="rect">
            <a:avLst/>
          </a:prstGeom>
        </p:spPr>
      </p:pic>
      <p:pic>
        <p:nvPicPr>
          <p:cNvPr id="4" name="Picture 3">
            <a:extLst>
              <a:ext uri="{FF2B5EF4-FFF2-40B4-BE49-F238E27FC236}">
                <a16:creationId xmlns:a16="http://schemas.microsoft.com/office/drawing/2014/main" id="{C6A08657-BCBB-ADB5-9536-844CEDC5DB4A}"/>
              </a:ext>
            </a:extLst>
          </p:cNvPr>
          <p:cNvPicPr>
            <a:picLocks noChangeAspect="1"/>
          </p:cNvPicPr>
          <p:nvPr/>
        </p:nvPicPr>
        <p:blipFill>
          <a:blip r:embed="rId9"/>
          <a:stretch>
            <a:fillRect/>
          </a:stretch>
        </p:blipFill>
        <p:spPr>
          <a:xfrm>
            <a:off x="7021871" y="4257635"/>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rPr>
              <a:t>ACROSS</a:t>
            </a:r>
            <a:r>
              <a:rPr lang="en-US" sz="3200" dirty="0"/>
              <a:t> </a:t>
            </a:r>
            <a:br>
              <a:rPr lang="en-US" sz="2400" dirty="0"/>
            </a:br>
            <a:r>
              <a:rPr lang="en-US" sz="2400" b="1" i="0" dirty="0">
                <a:solidFill>
                  <a:srgbClr val="007B83"/>
                </a:solidFill>
                <a:effectLst/>
              </a:rPr>
              <a:t>5. </a:t>
            </a:r>
            <a:r>
              <a:rPr lang="en-US" sz="2400" b="0" i="0" dirty="0">
                <a:solidFill>
                  <a:srgbClr val="242021"/>
                </a:solidFill>
                <a:effectLst/>
              </a:rPr>
              <a:t>(v) to find more about a place (Brochures a and c)</a:t>
            </a:r>
            <a:r>
              <a:rPr lang="en-US" sz="3200" dirty="0"/>
              <a:t> </a:t>
            </a:r>
            <a:endParaRPr lang="en-US" sz="2400" dirty="0"/>
          </a:p>
        </p:txBody>
      </p:sp>
      <p:pic>
        <p:nvPicPr>
          <p:cNvPr id="11" name="Picture 10">
            <a:extLst>
              <a:ext uri="{FF2B5EF4-FFF2-40B4-BE49-F238E27FC236}">
                <a16:creationId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FD35C177-4108-8DBE-719B-D1DCB61B2524}"/>
              </a:ext>
            </a:extLst>
          </p:cNvPr>
          <p:cNvPicPr>
            <a:picLocks noChangeAspect="1"/>
          </p:cNvPicPr>
          <p:nvPr/>
        </p:nvPicPr>
        <p:blipFill>
          <a:blip r:embed="rId8"/>
          <a:stretch>
            <a:fillRect/>
          </a:stretch>
        </p:blipFill>
        <p:spPr>
          <a:xfrm>
            <a:off x="6167368" y="3414650"/>
            <a:ext cx="2036738" cy="412867"/>
          </a:xfrm>
          <a:prstGeom prst="rect">
            <a:avLst/>
          </a:prstGeom>
        </p:spPr>
      </p:pic>
      <p:pic>
        <p:nvPicPr>
          <p:cNvPr id="21" name="Picture 20">
            <a:extLst>
              <a:ext uri="{FF2B5EF4-FFF2-40B4-BE49-F238E27FC236}">
                <a16:creationId xmlns:a16="http://schemas.microsoft.com/office/drawing/2014/main" id="{852860FA-581E-ADB1-CCF9-DA929CF12C0E}"/>
              </a:ext>
            </a:extLst>
          </p:cNvPr>
          <p:cNvPicPr>
            <a:picLocks noChangeAspect="1"/>
          </p:cNvPicPr>
          <p:nvPr/>
        </p:nvPicPr>
        <p:blipFill>
          <a:blip r:embed="rId9"/>
          <a:stretch>
            <a:fillRect/>
          </a:stretch>
        </p:blipFill>
        <p:spPr>
          <a:xfrm>
            <a:off x="7010854" y="4257635"/>
            <a:ext cx="3643854" cy="385820"/>
          </a:xfrm>
          <a:prstGeom prst="rect">
            <a:avLst/>
          </a:prstGeom>
        </p:spPr>
      </p:pic>
      <p:pic>
        <p:nvPicPr>
          <p:cNvPr id="4" name="Picture 3">
            <a:extLst>
              <a:ext uri="{FF2B5EF4-FFF2-40B4-BE49-F238E27FC236}">
                <a16:creationId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31938"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r>
              <a:rPr lang="en-US" sz="2800" b="1" dirty="0"/>
              <a:t>Which tour does each statement below talk about? Write a, b, c or d.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B64A0B7-D0C4-85C7-010A-B77F7DEC50F8}"/>
              </a:ext>
            </a:extLst>
          </p:cNvPr>
          <p:cNvSpPr txBox="1"/>
          <p:nvPr/>
        </p:nvSpPr>
        <p:spPr>
          <a:xfrm>
            <a:off x="614149" y="2064687"/>
            <a:ext cx="11136573" cy="3539430"/>
          </a:xfrm>
          <a:prstGeom prst="rect">
            <a:avLst/>
          </a:prstGeom>
          <a:noFill/>
        </p:spPr>
        <p:txBody>
          <a:bodyPr wrap="square">
            <a:spAutoFit/>
          </a:bodyPr>
          <a:lstStyle/>
          <a:p>
            <a:pPr>
              <a:lnSpc>
                <a:spcPct val="200000"/>
              </a:lnSpc>
            </a:pPr>
            <a:r>
              <a:rPr lang="en-US" sz="2800" b="1" i="0" dirty="0">
                <a:solidFill>
                  <a:srgbClr val="007B83"/>
                </a:solidFill>
                <a:effectLst/>
              </a:rPr>
              <a:t>1. </a:t>
            </a:r>
            <a:r>
              <a:rPr lang="en-US" sz="2800" b="0" i="0" dirty="0">
                <a:solidFill>
                  <a:srgbClr val="242021"/>
                </a:solidFill>
                <a:effectLst/>
              </a:rPr>
              <a:t>You can buy arts and crafts to help protect the environment.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2. </a:t>
            </a:r>
            <a:r>
              <a:rPr lang="en-US" sz="2800" b="0" i="0" dirty="0">
                <a:solidFill>
                  <a:srgbClr val="242021"/>
                </a:solidFill>
                <a:effectLst/>
              </a:rPr>
              <a:t>You can learn how to help protect wildlife.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3. </a:t>
            </a:r>
            <a:r>
              <a:rPr lang="en-US" sz="2800" dirty="0">
                <a:solidFill>
                  <a:srgbClr val="242021"/>
                </a:solidFill>
              </a:rPr>
              <a:t>T</a:t>
            </a:r>
            <a:r>
              <a:rPr lang="en-US" sz="2800" b="0" i="0" dirty="0">
                <a:solidFill>
                  <a:srgbClr val="242021"/>
                </a:solidFill>
                <a:effectLst/>
              </a:rPr>
              <a:t>his tour is not suitable for families with children.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4. </a:t>
            </a:r>
            <a:r>
              <a:rPr lang="en-US" sz="2800" dirty="0">
                <a:solidFill>
                  <a:srgbClr val="242021"/>
                </a:solidFill>
              </a:rPr>
              <a:t>T</a:t>
            </a:r>
            <a:r>
              <a:rPr lang="en-US" sz="2800" b="0" i="0" dirty="0">
                <a:solidFill>
                  <a:srgbClr val="242021"/>
                </a:solidFill>
                <a:effectLst/>
              </a:rPr>
              <a:t>his tour offers educational videos about the environment. 	</a:t>
            </a:r>
            <a:r>
              <a:rPr lang="en-US" sz="2800" b="0" i="0" dirty="0">
                <a:solidFill>
                  <a:srgbClr val="6D6F71"/>
                </a:solidFill>
                <a:effectLst/>
              </a:rPr>
              <a:t>_________</a:t>
            </a:r>
            <a:r>
              <a:rPr lang="en-US" sz="2800" dirty="0"/>
              <a:t> </a:t>
            </a:r>
          </a:p>
        </p:txBody>
      </p:sp>
      <p:sp>
        <p:nvSpPr>
          <p:cNvPr id="4" name="TextBox 3">
            <a:extLst>
              <a:ext uri="{FF2B5EF4-FFF2-40B4-BE49-F238E27FC236}">
                <a16:creationId xmlns:a16="http://schemas.microsoft.com/office/drawing/2014/main" id="{3AFF9E55-CFC2-6207-54B2-FA3E8AAF6FD8}"/>
              </a:ext>
            </a:extLst>
          </p:cNvPr>
          <p:cNvSpPr txBox="1"/>
          <p:nvPr/>
        </p:nvSpPr>
        <p:spPr>
          <a:xfrm>
            <a:off x="10379123" y="2245774"/>
            <a:ext cx="709683" cy="707886"/>
          </a:xfrm>
          <a:prstGeom prst="rect">
            <a:avLst/>
          </a:prstGeom>
          <a:noFill/>
        </p:spPr>
        <p:txBody>
          <a:bodyPr wrap="square" rtlCol="0">
            <a:spAutoFit/>
          </a:bodyPr>
          <a:lstStyle/>
          <a:p>
            <a:r>
              <a:rPr lang="en-US" sz="4000" b="1" dirty="0">
                <a:solidFill>
                  <a:srgbClr val="00B050"/>
                </a:solidFill>
              </a:rPr>
              <a:t>d</a:t>
            </a:r>
            <a:endParaRPr lang="en-US" b="1" dirty="0">
              <a:solidFill>
                <a:srgbClr val="00B050"/>
              </a:solidFill>
            </a:endParaRPr>
          </a:p>
        </p:txBody>
      </p:sp>
      <p:sp>
        <p:nvSpPr>
          <p:cNvPr id="11" name="TextBox 10">
            <a:extLst>
              <a:ext uri="{FF2B5EF4-FFF2-40B4-BE49-F238E27FC236}">
                <a16:creationId xmlns:a16="http://schemas.microsoft.com/office/drawing/2014/main" id="{1E338951-E2EE-06EE-C972-73FA74CF6B47}"/>
              </a:ext>
            </a:extLst>
          </p:cNvPr>
          <p:cNvSpPr txBox="1"/>
          <p:nvPr/>
        </p:nvSpPr>
        <p:spPr>
          <a:xfrm>
            <a:off x="10379122" y="3101696"/>
            <a:ext cx="709683" cy="707886"/>
          </a:xfrm>
          <a:prstGeom prst="rect">
            <a:avLst/>
          </a:prstGeom>
          <a:noFill/>
        </p:spPr>
        <p:txBody>
          <a:bodyPr wrap="square" rtlCol="0">
            <a:spAutoFit/>
          </a:bodyPr>
          <a:lstStyle/>
          <a:p>
            <a:r>
              <a:rPr lang="en-US" sz="4000" b="1" dirty="0">
                <a:solidFill>
                  <a:srgbClr val="00B050"/>
                </a:solidFill>
              </a:rPr>
              <a:t>c</a:t>
            </a:r>
            <a:endParaRPr lang="en-US" b="1" dirty="0">
              <a:solidFill>
                <a:srgbClr val="00B050"/>
              </a:solidFill>
            </a:endParaRPr>
          </a:p>
        </p:txBody>
      </p:sp>
      <p:sp>
        <p:nvSpPr>
          <p:cNvPr id="12" name="TextBox 11">
            <a:extLst>
              <a:ext uri="{FF2B5EF4-FFF2-40B4-BE49-F238E27FC236}">
                <a16:creationId xmlns:a16="http://schemas.microsoft.com/office/drawing/2014/main" id="{FAE4E62F-21FC-C603-2A36-89CBD46C5547}"/>
              </a:ext>
            </a:extLst>
          </p:cNvPr>
          <p:cNvSpPr txBox="1"/>
          <p:nvPr/>
        </p:nvSpPr>
        <p:spPr>
          <a:xfrm>
            <a:off x="10379121" y="3969270"/>
            <a:ext cx="709683" cy="707886"/>
          </a:xfrm>
          <a:prstGeom prst="rect">
            <a:avLst/>
          </a:prstGeom>
          <a:noFill/>
        </p:spPr>
        <p:txBody>
          <a:bodyPr wrap="square" rtlCol="0">
            <a:spAutoFit/>
          </a:bodyPr>
          <a:lstStyle/>
          <a:p>
            <a:r>
              <a:rPr lang="en-US" sz="4000" b="1" dirty="0">
                <a:solidFill>
                  <a:srgbClr val="00B050"/>
                </a:solidFill>
              </a:rPr>
              <a:t>b</a:t>
            </a:r>
            <a:endParaRPr lang="en-US" b="1" dirty="0">
              <a:solidFill>
                <a:srgbClr val="00B050"/>
              </a:solidFill>
            </a:endParaRPr>
          </a:p>
        </p:txBody>
      </p:sp>
      <p:sp>
        <p:nvSpPr>
          <p:cNvPr id="15" name="TextBox 14">
            <a:extLst>
              <a:ext uri="{FF2B5EF4-FFF2-40B4-BE49-F238E27FC236}">
                <a16:creationId xmlns:a16="http://schemas.microsoft.com/office/drawing/2014/main" id="{6DA713C0-7606-0FC0-0040-B0BBA808B5D9}"/>
              </a:ext>
            </a:extLst>
          </p:cNvPr>
          <p:cNvSpPr txBox="1"/>
          <p:nvPr/>
        </p:nvSpPr>
        <p:spPr>
          <a:xfrm>
            <a:off x="10379120" y="4796562"/>
            <a:ext cx="709683" cy="707886"/>
          </a:xfrm>
          <a:prstGeom prst="rect">
            <a:avLst/>
          </a:prstGeom>
          <a:noFill/>
        </p:spPr>
        <p:txBody>
          <a:bodyPr wrap="square" rtlCol="0">
            <a:spAutoFit/>
          </a:bodyPr>
          <a:lstStyle/>
          <a:p>
            <a:r>
              <a:rPr lang="en-US" sz="4000" b="1" dirty="0">
                <a:solidFill>
                  <a:srgbClr val="00B050"/>
                </a:solidFill>
              </a:rPr>
              <a:t>a</a:t>
            </a:r>
            <a:endParaRPr lang="en-US" b="1" dirty="0">
              <a:solidFill>
                <a:srgbClr val="00B050"/>
              </a:solidFill>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3366" y="31594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60792"/>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6" y="306982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18733" y="2337974"/>
            <a:ext cx="814080" cy="821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4099" y="3514519"/>
            <a:ext cx="823408" cy="101050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250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41940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01958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678" y="2399080"/>
            <a:ext cx="6802320" cy="4458920"/>
          </a:xfrm>
          <a:prstGeom prst="rect">
            <a:avLst/>
          </a:prstGeom>
        </p:spPr>
      </p:pic>
    </p:spTree>
    <p:extLst>
      <p:ext uri="{BB962C8B-B14F-4D97-AF65-F5344CB8AC3E}">
        <p14:creationId xmlns:p14="http://schemas.microsoft.com/office/powerpoint/2010/main" val="158929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640508" y="3429000"/>
            <a:ext cx="5473853" cy="2246769"/>
          </a:xfrm>
          <a:prstGeom prst="rect">
            <a:avLst/>
          </a:prstGeom>
          <a:noFill/>
        </p:spPr>
        <p:txBody>
          <a:bodyPr wrap="square">
            <a:spAutoFit/>
          </a:bodyPr>
          <a:lstStyle/>
          <a:p>
            <a:r>
              <a:rPr lang="en-US" sz="2800" i="1" dirty="0"/>
              <a:t>A. If they ban swimming with fish, the Great Barrier Reef will be better protected. Tourists should not be allowed to dive very close to the coral reefs.</a:t>
            </a:r>
            <a:endParaRPr lang="en-US" sz="2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719959"/>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233748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x-none"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455455" y="3154004"/>
            <a:ext cx="5640545" cy="2893100"/>
          </a:xfrm>
          <a:prstGeom prst="rect">
            <a:avLst/>
          </a:prstGeom>
          <a:noFill/>
        </p:spPr>
        <p:txBody>
          <a:bodyPr wrap="square">
            <a:spAutoFit/>
          </a:bodyPr>
          <a:lstStyle/>
          <a:p>
            <a:r>
              <a:rPr lang="en-US" sz="2600" i="1" dirty="0"/>
              <a:t>B. Tourists should always follow the walking paths and trails on the Sa Pa Trekking Tour. The local people with whom the tourists stay should only use local ingredients. If they only use local ingredients, their carbon footprint will be lower.</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143782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579093" y="2881707"/>
            <a:ext cx="5700522" cy="3693319"/>
          </a:xfrm>
          <a:prstGeom prst="rect">
            <a:avLst/>
          </a:prstGeom>
          <a:noFill/>
        </p:spPr>
        <p:txBody>
          <a:bodyPr wrap="square">
            <a:spAutoFit/>
          </a:bodyPr>
          <a:lstStyle/>
          <a:p>
            <a:r>
              <a:rPr lang="en-US" sz="2600" i="1" dirty="0"/>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62542" y="2264188"/>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44148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794908" cy="78399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16679" y="44382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22290"/>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810332" y="55242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85699" y="4771298"/>
            <a:ext cx="630980" cy="75293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35568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19079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077218"/>
          </a:xfrm>
          <a:prstGeom prst="rect">
            <a:avLst/>
          </a:prstGeom>
          <a:noFill/>
        </p:spPr>
        <p:txBody>
          <a:bodyPr wrap="square">
            <a:spAutoFit/>
          </a:bodyPr>
          <a:lstStyle/>
          <a:p>
            <a:pPr marL="457200" indent="-457200">
              <a:buFont typeface="Courier New" panose="02070309020205020404" pitchFamily="49" charset="0"/>
              <a:buChar char="o"/>
            </a:pPr>
            <a:r>
              <a:rPr lang="en-US" sz="3200" dirty="0"/>
              <a:t>Develop reading skills for specific information in a brochure about ecotours.</a:t>
            </a:r>
            <a:endParaRPr lang="en-US" sz="4400" dirty="0"/>
          </a:p>
        </p:txBody>
      </p:sp>
    </p:spTree>
    <p:extLst>
      <p:ext uri="{BB962C8B-B14F-4D97-AF65-F5344CB8AC3E}">
        <p14:creationId xmlns:p14="http://schemas.microsoft.com/office/powerpoint/2010/main" val="330587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marL="342900" indent="-342900">
              <a:lnSpc>
                <a:spcPct val="200000"/>
              </a:lnSpc>
              <a:buAutoNum type="arabicPeriod"/>
            </a:pPr>
            <a:r>
              <a:rPr lang="en-GB" sz="3200" dirty="0"/>
              <a:t>Prepare for the next lesson: Unit 10 – Speaking</a:t>
            </a:r>
            <a:r>
              <a:rPr lang="x-none" sz="3200" dirty="0"/>
              <a:t> </a:t>
            </a:r>
          </a:p>
          <a:p>
            <a:pPr>
              <a:lnSpc>
                <a:spcPct val="200000"/>
              </a:lnSpc>
            </a:pPr>
            <a:r>
              <a:rPr lang="en-US" sz="3200" dirty="0"/>
              <a:t>2.Do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Develop reading skills for specific information in a brochure about ecotours.</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33288" y="2061029"/>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sp>
        <p:nvSpPr>
          <p:cNvPr id="27" name="Rectangle 26"/>
          <p:cNvSpPr/>
          <p:nvPr/>
        </p:nvSpPr>
        <p:spPr>
          <a:xfrm>
            <a:off x="5733288" y="3070295"/>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Solve the crossword.</a:t>
            </a:r>
          </a:p>
          <a:p>
            <a:pPr marL="285750" indent="-285750">
              <a:buFont typeface="Arial" panose="020B0604020202020204" pitchFamily="34" charset="0"/>
              <a:buChar char="•"/>
            </a:pPr>
            <a:r>
              <a:rPr lang="en-US" dirty="0">
                <a:solidFill>
                  <a:srgbClr val="006673"/>
                </a:solidFill>
              </a:rPr>
              <a:t>Task 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804236" cy="8475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0181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513326"/>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62537" y="555366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37905" y="4834894"/>
            <a:ext cx="688103" cy="71876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419277"/>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Think 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TextBox 11">
            <a:extLst>
              <a:ext uri="{FF2B5EF4-FFF2-40B4-BE49-F238E27FC236}">
                <a16:creationId xmlns:a16="http://schemas.microsoft.com/office/drawing/2014/main" id="{EFE70228-D84B-B6AC-5BC1-71F80A6D8294}"/>
              </a:ext>
            </a:extLst>
          </p:cNvPr>
          <p:cNvSpPr txBox="1"/>
          <p:nvPr/>
        </p:nvSpPr>
        <p:spPr>
          <a:xfrm>
            <a:off x="699218" y="2048251"/>
            <a:ext cx="4572000" cy="707886"/>
          </a:xfrm>
          <a:prstGeom prst="rect">
            <a:avLst/>
          </a:prstGeom>
          <a:noFill/>
        </p:spPr>
        <p:txBody>
          <a:bodyPr wrap="square">
            <a:spAutoFit/>
          </a:bodyPr>
          <a:lstStyle/>
          <a:p>
            <a:r>
              <a:rPr lang="en-US" sz="4000" b="1" dirty="0">
                <a:solidFill>
                  <a:srgbClr val="006673"/>
                </a:solidFill>
                <a:latin typeface="UTM Facebook K&amp;T" panose="02040603050506020204" pitchFamily="18" charset="0"/>
                <a:cs typeface="Arial" panose="020B0604020202020204" pitchFamily="34" charset="0"/>
              </a:rPr>
              <a:t>NAME THE TOURS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30"/>
          <a:stretch/>
        </p:blipFill>
        <p:spPr>
          <a:xfrm>
            <a:off x="5727699" y="1125640"/>
            <a:ext cx="5286566" cy="5273827"/>
          </a:xfrm>
          <a:prstGeom prst="rect">
            <a:avLst/>
          </a:prstGeom>
        </p:spPr>
      </p:pic>
    </p:spTree>
    <p:extLst>
      <p:ext uri="{BB962C8B-B14F-4D97-AF65-F5344CB8AC3E}">
        <p14:creationId xmlns:p14="http://schemas.microsoft.com/office/powerpoint/2010/main" val="271184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Answer these questions. </a:t>
            </a:r>
            <a:endParaRPr lang="en-GB" dirty="0">
              <a:solidFill>
                <a:srgbClr val="006673"/>
              </a:solidFill>
            </a:endParaRP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678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112291"/>
            <a:ext cx="10201836" cy="584775"/>
          </a:xfrm>
          <a:prstGeom prst="rect">
            <a:avLst/>
          </a:prstGeom>
          <a:noFill/>
        </p:spPr>
        <p:txBody>
          <a:bodyPr wrap="square">
            <a:spAutoFit/>
          </a:bodyPr>
          <a:lstStyle/>
          <a:p>
            <a:r>
              <a:rPr lang="en-US" sz="3200" b="1" dirty="0"/>
              <a:t>Work in pairs. Answer these questions. </a:t>
            </a:r>
            <a:endParaRPr lang="x-none" sz="32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TextBox 36">
            <a:extLst>
              <a:ext uri="{FF2B5EF4-FFF2-40B4-BE49-F238E27FC236}">
                <a16:creationId xmlns:a16="http://schemas.microsoft.com/office/drawing/2014/main" id="{ADFF4157-F32C-50E6-08A9-1F66ACCA8FCF}"/>
              </a:ext>
            </a:extLst>
          </p:cNvPr>
          <p:cNvSpPr txBox="1"/>
          <p:nvPr/>
        </p:nvSpPr>
        <p:spPr>
          <a:xfrm>
            <a:off x="882554" y="2221025"/>
            <a:ext cx="5750257" cy="3785652"/>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task </a:t>
            </a:r>
            <a:r>
              <a:rPr lang="en-US" sz="4800" b="1" i="0" dirty="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p>
        </p:txBody>
      </p:sp>
      <p:pic>
        <p:nvPicPr>
          <p:cNvPr id="5128" name="Picture 8" descr="Tiếng Anh 6 Tập 1 - Global Success - UNIT 3 MY FRIENDS - A CLOSER LOOK 2 -  3 Work in pairs. Look at the pictures. Ask and answer. | Sách Mềm">
            <a:extLst>
              <a:ext uri="{FF2B5EF4-FFF2-40B4-BE49-F238E27FC236}">
                <a16:creationId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874</Words>
  <PresentationFormat>Widescreen</PresentationFormat>
  <Paragraphs>152</Paragraphs>
  <Slides>25</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Myriad Pro</vt:lpstr>
      <vt:lpstr>MyriadPro-Black</vt:lpstr>
      <vt:lpstr>UTM Facebook K&amp;T</vt:lpstr>
      <vt:lpstr>UTM-Avo</vt:lpstr>
      <vt:lpstr>UTMAvoBold</vt:lpstr>
      <vt:lpstr>UTM-Daxline</vt:lpstr>
      <vt:lpstr>UTMDaxlineBold</vt:lpstr>
      <vt:lpstr>Arial</vt:lpstr>
      <vt:lpstr>Bookman Old Style</vt:lpstr>
      <vt:lpstr>Calibri</vt:lpstr>
      <vt:lpstr>Calibri Light</vt:lpstr>
      <vt:lpstr>Courier New</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2023-04-11T05:02:28Z</dcterms:modified>
</cp:coreProperties>
</file>