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45"/>
  </p:notesMasterIdLst>
  <p:handoutMasterIdLst>
    <p:handoutMasterId r:id="rId46"/>
  </p:handoutMasterIdLst>
  <p:sldIdLst>
    <p:sldId id="403" r:id="rId3"/>
    <p:sldId id="440" r:id="rId4"/>
    <p:sldId id="441" r:id="rId5"/>
    <p:sldId id="442" r:id="rId6"/>
    <p:sldId id="443" r:id="rId7"/>
    <p:sldId id="444" r:id="rId8"/>
    <p:sldId id="446" r:id="rId9"/>
    <p:sldId id="445" r:id="rId10"/>
    <p:sldId id="451" r:id="rId11"/>
    <p:sldId id="459" r:id="rId12"/>
    <p:sldId id="452" r:id="rId13"/>
    <p:sldId id="453" r:id="rId14"/>
    <p:sldId id="460" r:id="rId15"/>
    <p:sldId id="461" r:id="rId16"/>
    <p:sldId id="462" r:id="rId17"/>
    <p:sldId id="409" r:id="rId18"/>
    <p:sldId id="435" r:id="rId19"/>
    <p:sldId id="436" r:id="rId20"/>
    <p:sldId id="414" r:id="rId21"/>
    <p:sldId id="464" r:id="rId22"/>
    <p:sldId id="465" r:id="rId23"/>
    <p:sldId id="466" r:id="rId24"/>
    <p:sldId id="467" r:id="rId25"/>
    <p:sldId id="468" r:id="rId26"/>
    <p:sldId id="469" r:id="rId27"/>
    <p:sldId id="470" r:id="rId28"/>
    <p:sldId id="471" r:id="rId29"/>
    <p:sldId id="472" r:id="rId30"/>
    <p:sldId id="475" r:id="rId31"/>
    <p:sldId id="463" r:id="rId32"/>
    <p:sldId id="415" r:id="rId33"/>
    <p:sldId id="416" r:id="rId34"/>
    <p:sldId id="418" r:id="rId35"/>
    <p:sldId id="268" r:id="rId36"/>
    <p:sldId id="423" r:id="rId37"/>
    <p:sldId id="413" r:id="rId38"/>
    <p:sldId id="262" r:id="rId39"/>
    <p:sldId id="428" r:id="rId40"/>
    <p:sldId id="263" r:id="rId41"/>
    <p:sldId id="264" r:id="rId42"/>
    <p:sldId id="266" r:id="rId43"/>
    <p:sldId id="427" r:id="rId44"/>
  </p:sldIdLst>
  <p:sldSz cx="24385588" cy="13717588"/>
  <p:notesSz cx="6797675" cy="9928225"/>
  <p:custDataLst>
    <p:tags r:id="rId4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9C8"/>
    <a:srgbClr val="D9F6F7"/>
    <a:srgbClr val="EA0000"/>
    <a:srgbClr val="E6E6E6"/>
    <a:srgbClr val="31859C"/>
    <a:srgbClr val="D30317"/>
    <a:srgbClr val="0000FF"/>
    <a:srgbClr val="2C06D0"/>
    <a:srgbClr val="C8BBFD"/>
    <a:srgbClr val="C7C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89322" autoAdjust="0"/>
  </p:normalViewPr>
  <p:slideViewPr>
    <p:cSldViewPr>
      <p:cViewPr varScale="1">
        <p:scale>
          <a:sx n="40" d="100"/>
          <a:sy n="40" d="100"/>
        </p:scale>
        <p:origin x="24" y="58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5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6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98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1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7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3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1"/>
          <p:cNvSpPr txBox="1"/>
          <p:nvPr/>
        </p:nvSpPr>
        <p:spPr>
          <a:xfrm>
            <a:off x="2164380" y="229032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92EBC7F6-32BD-49BC-854E-C1C729E99B19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E4BC68A-F4D8-4CBC-83B7-F7854B2A4B57}"/>
                </a:ext>
              </a:extLst>
            </p:cNvPr>
            <p:cNvGrpSpPr/>
            <p:nvPr userDrawn="1"/>
          </p:nvGrpSpPr>
          <p:grpSpPr>
            <a:xfrm>
              <a:off x="22986" y="76200"/>
              <a:ext cx="24187499" cy="1461089"/>
              <a:chOff x="22986" y="76200"/>
              <a:chExt cx="24187499" cy="1461089"/>
            </a:xfrm>
          </p:grpSpPr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82F8DB7D-7EE8-492A-8DB9-D2E75E82717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39064" y="155574"/>
                <a:ext cx="1371421" cy="1371602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408886A7-3356-4860-A322-BF653D808BC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66912" y="76200"/>
                <a:ext cx="1462850" cy="1461089"/>
              </a:xfrm>
              <a:prstGeom prst="rect">
                <a:avLst/>
              </a:prstGeom>
            </p:spPr>
          </p:pic>
          <p:grpSp>
            <p:nvGrpSpPr>
              <p:cNvPr id="83" name="Group 4">
                <a:extLst>
                  <a:ext uri="{FF2B5EF4-FFF2-40B4-BE49-F238E27FC236}">
                    <a16:creationId xmlns:a16="http://schemas.microsoft.com/office/drawing/2014/main" id="{A8DE9F8A-2426-4C2C-B38E-021D1969E17B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22986" y="76200"/>
                <a:ext cx="21191538" cy="1439863"/>
                <a:chOff x="0" y="58"/>
                <a:chExt cx="13349" cy="907"/>
              </a:xfrm>
            </p:grpSpPr>
            <p:sp>
              <p:nvSpPr>
                <p:cNvPr id="85" name="AutoShape 3">
                  <a:extLst>
                    <a:ext uri="{FF2B5EF4-FFF2-40B4-BE49-F238E27FC236}">
                      <a16:creationId xmlns:a16="http://schemas.microsoft.com/office/drawing/2014/main" id="{E984B35B-F3A3-4E99-8085-AE71CC97CDE3}"/>
                    </a:ext>
                  </a:extLst>
                </p:cNvPr>
                <p:cNvSpPr>
                  <a:spLocks noChangeAspect="1" noChangeArrowheads="1" noTextEdit="1"/>
                </p:cNvSpPr>
                <p:nvPr userDrawn="1"/>
              </p:nvSpPr>
              <p:spPr bwMode="auto">
                <a:xfrm>
                  <a:off x="0" y="60"/>
                  <a:ext cx="13347" cy="900"/>
                </a:xfrm>
                <a:prstGeom prst="rect">
                  <a:avLst/>
                </a:prstGeom>
                <a:solidFill>
                  <a:srgbClr val="135F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86" name="Picture 5">
                  <a:extLst>
                    <a:ext uri="{FF2B5EF4-FFF2-40B4-BE49-F238E27FC236}">
                      <a16:creationId xmlns:a16="http://schemas.microsoft.com/office/drawing/2014/main" id="{26970516-4A1C-4E18-8328-B65A6B3EA2E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5"/>
                  <a:ext cx="13347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7" name="Freeform 6">
                  <a:extLst>
                    <a:ext uri="{FF2B5EF4-FFF2-40B4-BE49-F238E27FC236}">
                      <a16:creationId xmlns:a16="http://schemas.microsoft.com/office/drawing/2014/main" id="{32A90781-790E-4FAF-98F5-65E696A8C06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0" y="58"/>
                  <a:ext cx="13347" cy="880"/>
                </a:xfrm>
                <a:custGeom>
                  <a:avLst/>
                  <a:gdLst>
                    <a:gd name="T0" fmla="*/ 0 w 7680"/>
                    <a:gd name="T1" fmla="*/ 0 h 440"/>
                    <a:gd name="T2" fmla="*/ 0 w 7680"/>
                    <a:gd name="T3" fmla="*/ 40 h 440"/>
                    <a:gd name="T4" fmla="*/ 0 w 7680"/>
                    <a:gd name="T5" fmla="*/ 40 h 440"/>
                    <a:gd name="T6" fmla="*/ 140 w 7680"/>
                    <a:gd name="T7" fmla="*/ 40 h 440"/>
                    <a:gd name="T8" fmla="*/ 200 w 7680"/>
                    <a:gd name="T9" fmla="*/ 100 h 440"/>
                    <a:gd name="T10" fmla="*/ 200 w 7680"/>
                    <a:gd name="T11" fmla="*/ 380 h 440"/>
                    <a:gd name="T12" fmla="*/ 200 w 7680"/>
                    <a:gd name="T13" fmla="*/ 380 h 440"/>
                    <a:gd name="T14" fmla="*/ 260 w 7680"/>
                    <a:gd name="T15" fmla="*/ 440 h 440"/>
                    <a:gd name="T16" fmla="*/ 540 w 7680"/>
                    <a:gd name="T17" fmla="*/ 440 h 440"/>
                    <a:gd name="T18" fmla="*/ 600 w 7680"/>
                    <a:gd name="T19" fmla="*/ 380 h 440"/>
                    <a:gd name="T20" fmla="*/ 600 w 7680"/>
                    <a:gd name="T21" fmla="*/ 106 h 440"/>
                    <a:gd name="T22" fmla="*/ 601 w 7680"/>
                    <a:gd name="T23" fmla="*/ 106 h 440"/>
                    <a:gd name="T24" fmla="*/ 601 w 7680"/>
                    <a:gd name="T25" fmla="*/ 101 h 440"/>
                    <a:gd name="T26" fmla="*/ 661 w 7680"/>
                    <a:gd name="T27" fmla="*/ 41 h 440"/>
                    <a:gd name="T28" fmla="*/ 676 w 7680"/>
                    <a:gd name="T29" fmla="*/ 41 h 440"/>
                    <a:gd name="T30" fmla="*/ 676 w 7680"/>
                    <a:gd name="T31" fmla="*/ 40 h 440"/>
                    <a:gd name="T32" fmla="*/ 7680 w 7680"/>
                    <a:gd name="T33" fmla="*/ 40 h 440"/>
                    <a:gd name="T34" fmla="*/ 7680 w 7680"/>
                    <a:gd name="T35" fmla="*/ 0 h 440"/>
                    <a:gd name="T36" fmla="*/ 0 w 7680"/>
                    <a:gd name="T37" fmla="*/ 0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680" h="440">
                      <a:moveTo>
                        <a:pt x="0" y="0"/>
                      </a:move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140" y="40"/>
                        <a:pt x="140" y="40"/>
                        <a:pt x="140" y="40"/>
                      </a:cubicBezTo>
                      <a:cubicBezTo>
                        <a:pt x="173" y="40"/>
                        <a:pt x="200" y="67"/>
                        <a:pt x="200" y="100"/>
                      </a:cubicBezTo>
                      <a:cubicBezTo>
                        <a:pt x="200" y="380"/>
                        <a:pt x="200" y="380"/>
                        <a:pt x="200" y="380"/>
                      </a:cubicBezTo>
                      <a:cubicBezTo>
                        <a:pt x="200" y="380"/>
                        <a:pt x="200" y="380"/>
                        <a:pt x="200" y="380"/>
                      </a:cubicBezTo>
                      <a:cubicBezTo>
                        <a:pt x="200" y="414"/>
                        <a:pt x="227" y="440"/>
                        <a:pt x="260" y="440"/>
                      </a:cubicBezTo>
                      <a:cubicBezTo>
                        <a:pt x="540" y="440"/>
                        <a:pt x="540" y="440"/>
                        <a:pt x="540" y="440"/>
                      </a:cubicBezTo>
                      <a:cubicBezTo>
                        <a:pt x="574" y="440"/>
                        <a:pt x="600" y="414"/>
                        <a:pt x="600" y="380"/>
                      </a:cubicBezTo>
                      <a:cubicBezTo>
                        <a:pt x="600" y="106"/>
                        <a:pt x="600" y="106"/>
                        <a:pt x="600" y="106"/>
                      </a:cubicBezTo>
                      <a:cubicBezTo>
                        <a:pt x="601" y="106"/>
                        <a:pt x="601" y="106"/>
                        <a:pt x="601" y="106"/>
                      </a:cubicBezTo>
                      <a:cubicBezTo>
                        <a:pt x="601" y="101"/>
                        <a:pt x="601" y="101"/>
                        <a:pt x="601" y="101"/>
                      </a:cubicBezTo>
                      <a:cubicBezTo>
                        <a:pt x="601" y="67"/>
                        <a:pt x="627" y="41"/>
                        <a:pt x="661" y="41"/>
                      </a:cubicBezTo>
                      <a:cubicBezTo>
                        <a:pt x="676" y="41"/>
                        <a:pt x="676" y="41"/>
                        <a:pt x="676" y="41"/>
                      </a:cubicBezTo>
                      <a:cubicBezTo>
                        <a:pt x="676" y="40"/>
                        <a:pt x="676" y="40"/>
                        <a:pt x="676" y="40"/>
                      </a:cubicBezTo>
                      <a:cubicBezTo>
                        <a:pt x="7680" y="40"/>
                        <a:pt x="7680" y="40"/>
                        <a:pt x="7680" y="40"/>
                      </a:cubicBezTo>
                      <a:cubicBezTo>
                        <a:pt x="7680" y="0"/>
                        <a:pt x="7680" y="0"/>
                        <a:pt x="768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9">
                  <a:extLst>
                    <a:ext uri="{FF2B5EF4-FFF2-40B4-BE49-F238E27FC236}">
                      <a16:creationId xmlns:a16="http://schemas.microsoft.com/office/drawing/2014/main" id="{A6722998-A9FC-4597-BC4B-96DD064E09B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802" y="202"/>
                  <a:ext cx="11545" cy="760"/>
                </a:xfrm>
                <a:custGeom>
                  <a:avLst/>
                  <a:gdLst>
                    <a:gd name="T0" fmla="*/ 6643 w 6643"/>
                    <a:gd name="T1" fmla="*/ 380 h 380"/>
                    <a:gd name="T2" fmla="*/ 60 w 6643"/>
                    <a:gd name="T3" fmla="*/ 380 h 380"/>
                    <a:gd name="T4" fmla="*/ 0 w 6643"/>
                    <a:gd name="T5" fmla="*/ 320 h 380"/>
                    <a:gd name="T6" fmla="*/ 0 w 6643"/>
                    <a:gd name="T7" fmla="*/ 60 h 380"/>
                    <a:gd name="T8" fmla="*/ 60 w 6643"/>
                    <a:gd name="T9" fmla="*/ 0 h 380"/>
                    <a:gd name="T10" fmla="*/ 6643 w 6643"/>
                    <a:gd name="T11" fmla="*/ 0 h 380"/>
                    <a:gd name="T12" fmla="*/ 6643 w 6643"/>
                    <a:gd name="T13" fmla="*/ 380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43" h="380">
                      <a:moveTo>
                        <a:pt x="6643" y="380"/>
                      </a:moveTo>
                      <a:cubicBezTo>
                        <a:pt x="60" y="380"/>
                        <a:pt x="60" y="380"/>
                        <a:pt x="60" y="380"/>
                      </a:cubicBezTo>
                      <a:cubicBezTo>
                        <a:pt x="27" y="380"/>
                        <a:pt x="0" y="353"/>
                        <a:pt x="0" y="32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27"/>
                        <a:pt x="27" y="0"/>
                        <a:pt x="60" y="0"/>
                      </a:cubicBezTo>
                      <a:cubicBezTo>
                        <a:pt x="6643" y="0"/>
                        <a:pt x="6643" y="0"/>
                        <a:pt x="6643" y="0"/>
                      </a:cubicBezTo>
                      <a:cubicBezTo>
                        <a:pt x="6643" y="380"/>
                        <a:pt x="6643" y="380"/>
                        <a:pt x="6643" y="380"/>
                      </a:cubicBezTo>
                    </a:path>
                  </a:pathLst>
                </a:cu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89" name="Picture 10">
                  <a:extLst>
                    <a:ext uri="{FF2B5EF4-FFF2-40B4-BE49-F238E27FC236}">
                      <a16:creationId xmlns:a16="http://schemas.microsoft.com/office/drawing/2014/main" id="{85A772FE-C694-4033-8FF9-C2258B93E03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6" y="195"/>
                  <a:ext cx="11553" cy="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0" name="Picture 11">
                  <a:extLst>
                    <a:ext uri="{FF2B5EF4-FFF2-40B4-BE49-F238E27FC236}">
                      <a16:creationId xmlns:a16="http://schemas.microsoft.com/office/drawing/2014/main" id="{B801554E-646C-4419-A38E-3F760E63347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39" y="197"/>
                  <a:ext cx="12208" cy="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1" name="Picture 13">
                  <a:extLst>
                    <a:ext uri="{FF2B5EF4-FFF2-40B4-BE49-F238E27FC236}">
                      <a16:creationId xmlns:a16="http://schemas.microsoft.com/office/drawing/2014/main" id="{637FBE2E-57AE-41E3-B34F-3553FD0818B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7" y="213"/>
                  <a:ext cx="107" cy="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" name="Freeform 14">
                  <a:extLst>
                    <a:ext uri="{FF2B5EF4-FFF2-40B4-BE49-F238E27FC236}">
                      <a16:creationId xmlns:a16="http://schemas.microsoft.com/office/drawing/2014/main" id="{BDCBF481-1BEE-40B2-BF87-74395D56348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8" y="774"/>
                  <a:ext cx="40" cy="82"/>
                </a:xfrm>
                <a:custGeom>
                  <a:avLst/>
                  <a:gdLst>
                    <a:gd name="T0" fmla="*/ 12 w 40"/>
                    <a:gd name="T1" fmla="*/ 82 h 82"/>
                    <a:gd name="T2" fmla="*/ 12 w 40"/>
                    <a:gd name="T3" fmla="*/ 14 h 82"/>
                    <a:gd name="T4" fmla="*/ 0 w 40"/>
                    <a:gd name="T5" fmla="*/ 14 h 82"/>
                    <a:gd name="T6" fmla="*/ 0 w 40"/>
                    <a:gd name="T7" fmla="*/ 0 h 82"/>
                    <a:gd name="T8" fmla="*/ 40 w 40"/>
                    <a:gd name="T9" fmla="*/ 0 h 82"/>
                    <a:gd name="T10" fmla="*/ 40 w 40"/>
                    <a:gd name="T11" fmla="*/ 14 h 82"/>
                    <a:gd name="T12" fmla="*/ 26 w 40"/>
                    <a:gd name="T13" fmla="*/ 14 h 82"/>
                    <a:gd name="T14" fmla="*/ 26 w 40"/>
                    <a:gd name="T15" fmla="*/ 82 h 82"/>
                    <a:gd name="T16" fmla="*/ 12 w 40"/>
                    <a:gd name="T17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" h="82">
                      <a:moveTo>
                        <a:pt x="12" y="82"/>
                      </a:moveTo>
                      <a:lnTo>
                        <a:pt x="12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14"/>
                      </a:lnTo>
                      <a:lnTo>
                        <a:pt x="26" y="14"/>
                      </a:lnTo>
                      <a:lnTo>
                        <a:pt x="26" y="82"/>
                      </a:lnTo>
                      <a:lnTo>
                        <a:pt x="12" y="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5">
                  <a:extLst>
                    <a:ext uri="{FF2B5EF4-FFF2-40B4-BE49-F238E27FC236}">
                      <a16:creationId xmlns:a16="http://schemas.microsoft.com/office/drawing/2014/main" id="{6445EDBA-223D-4DAF-AD4E-9C6AC72BF307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80" y="772"/>
                  <a:ext cx="74" cy="86"/>
                </a:xfrm>
                <a:custGeom>
                  <a:avLst/>
                  <a:gdLst>
                    <a:gd name="T0" fmla="*/ 22 w 43"/>
                    <a:gd name="T1" fmla="*/ 0 h 43"/>
                    <a:gd name="T2" fmla="*/ 33 w 43"/>
                    <a:gd name="T3" fmla="*/ 3 h 43"/>
                    <a:gd name="T4" fmla="*/ 41 w 43"/>
                    <a:gd name="T5" fmla="*/ 11 h 43"/>
                    <a:gd name="T6" fmla="*/ 43 w 43"/>
                    <a:gd name="T7" fmla="*/ 22 h 43"/>
                    <a:gd name="T8" fmla="*/ 41 w 43"/>
                    <a:gd name="T9" fmla="*/ 32 h 43"/>
                    <a:gd name="T10" fmla="*/ 33 w 43"/>
                    <a:gd name="T11" fmla="*/ 40 h 43"/>
                    <a:gd name="T12" fmla="*/ 22 w 43"/>
                    <a:gd name="T13" fmla="*/ 43 h 43"/>
                    <a:gd name="T14" fmla="*/ 14 w 43"/>
                    <a:gd name="T15" fmla="*/ 41 h 43"/>
                    <a:gd name="T16" fmla="*/ 7 w 43"/>
                    <a:gd name="T17" fmla="*/ 37 h 43"/>
                    <a:gd name="T18" fmla="*/ 2 w 43"/>
                    <a:gd name="T19" fmla="*/ 30 h 43"/>
                    <a:gd name="T20" fmla="*/ 0 w 43"/>
                    <a:gd name="T21" fmla="*/ 22 h 43"/>
                    <a:gd name="T22" fmla="*/ 3 w 43"/>
                    <a:gd name="T23" fmla="*/ 11 h 43"/>
                    <a:gd name="T24" fmla="*/ 11 w 43"/>
                    <a:gd name="T25" fmla="*/ 3 h 43"/>
                    <a:gd name="T26" fmla="*/ 22 w 43"/>
                    <a:gd name="T27" fmla="*/ 0 h 43"/>
                    <a:gd name="T28" fmla="*/ 22 w 43"/>
                    <a:gd name="T29" fmla="*/ 7 h 43"/>
                    <a:gd name="T30" fmla="*/ 15 w 43"/>
                    <a:gd name="T31" fmla="*/ 9 h 43"/>
                    <a:gd name="T32" fmla="*/ 10 w 43"/>
                    <a:gd name="T33" fmla="*/ 14 h 43"/>
                    <a:gd name="T34" fmla="*/ 8 w 43"/>
                    <a:gd name="T35" fmla="*/ 21 h 43"/>
                    <a:gd name="T36" fmla="*/ 9 w 43"/>
                    <a:gd name="T37" fmla="*/ 27 h 43"/>
                    <a:gd name="T38" fmla="*/ 12 w 43"/>
                    <a:gd name="T39" fmla="*/ 31 h 43"/>
                    <a:gd name="T40" fmla="*/ 17 w 43"/>
                    <a:gd name="T41" fmla="*/ 34 h 43"/>
                    <a:gd name="T42" fmla="*/ 22 w 43"/>
                    <a:gd name="T43" fmla="*/ 36 h 43"/>
                    <a:gd name="T44" fmla="*/ 29 w 43"/>
                    <a:gd name="T45" fmla="*/ 34 h 43"/>
                    <a:gd name="T46" fmla="*/ 34 w 43"/>
                    <a:gd name="T47" fmla="*/ 28 h 43"/>
                    <a:gd name="T48" fmla="*/ 36 w 43"/>
                    <a:gd name="T49" fmla="*/ 21 h 43"/>
                    <a:gd name="T50" fmla="*/ 34 w 43"/>
                    <a:gd name="T51" fmla="*/ 14 h 43"/>
                    <a:gd name="T52" fmla="*/ 29 w 43"/>
                    <a:gd name="T53" fmla="*/ 9 h 43"/>
                    <a:gd name="T54" fmla="*/ 22 w 43"/>
                    <a:gd name="T5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" h="43">
                      <a:moveTo>
                        <a:pt x="22" y="0"/>
                      </a:moveTo>
                      <a:cubicBezTo>
                        <a:pt x="26" y="0"/>
                        <a:pt x="29" y="1"/>
                        <a:pt x="33" y="3"/>
                      </a:cubicBezTo>
                      <a:cubicBezTo>
                        <a:pt x="36" y="5"/>
                        <a:pt x="39" y="7"/>
                        <a:pt x="41" y="11"/>
                      </a:cubicBezTo>
                      <a:cubicBezTo>
                        <a:pt x="43" y="14"/>
                        <a:pt x="43" y="18"/>
                        <a:pt x="43" y="22"/>
                      </a:cubicBezTo>
                      <a:cubicBezTo>
                        <a:pt x="43" y="26"/>
                        <a:pt x="43" y="29"/>
                        <a:pt x="41" y="32"/>
                      </a:cubicBezTo>
                      <a:cubicBezTo>
                        <a:pt x="39" y="36"/>
                        <a:pt x="36" y="38"/>
                        <a:pt x="33" y="40"/>
                      </a:cubicBezTo>
                      <a:cubicBezTo>
                        <a:pt x="29" y="42"/>
                        <a:pt x="26" y="43"/>
                        <a:pt x="22" y="43"/>
                      </a:cubicBezTo>
                      <a:cubicBezTo>
                        <a:pt x="19" y="43"/>
                        <a:pt x="16" y="43"/>
                        <a:pt x="14" y="41"/>
                      </a:cubicBezTo>
                      <a:cubicBezTo>
                        <a:pt x="11" y="40"/>
                        <a:pt x="9" y="39"/>
                        <a:pt x="7" y="37"/>
                      </a:cubicBezTo>
                      <a:cubicBezTo>
                        <a:pt x="5" y="35"/>
                        <a:pt x="3" y="32"/>
                        <a:pt x="2" y="30"/>
                      </a:cubicBezTo>
                      <a:cubicBezTo>
                        <a:pt x="1" y="27"/>
                        <a:pt x="0" y="24"/>
                        <a:pt x="0" y="22"/>
                      </a:cubicBezTo>
                      <a:cubicBezTo>
                        <a:pt x="0" y="18"/>
                        <a:pt x="1" y="14"/>
                        <a:pt x="3" y="11"/>
                      </a:cubicBezTo>
                      <a:cubicBezTo>
                        <a:pt x="5" y="7"/>
                        <a:pt x="8" y="5"/>
                        <a:pt x="11" y="3"/>
                      </a:cubicBezTo>
                      <a:cubicBezTo>
                        <a:pt x="14" y="1"/>
                        <a:pt x="18" y="0"/>
                        <a:pt x="22" y="0"/>
                      </a:cubicBezTo>
                      <a:close/>
                      <a:moveTo>
                        <a:pt x="22" y="7"/>
                      </a:moveTo>
                      <a:cubicBezTo>
                        <a:pt x="19" y="7"/>
                        <a:pt x="17" y="8"/>
                        <a:pt x="15" y="9"/>
                      </a:cubicBezTo>
                      <a:cubicBezTo>
                        <a:pt x="13" y="11"/>
                        <a:pt x="11" y="12"/>
                        <a:pt x="10" y="14"/>
                      </a:cubicBezTo>
                      <a:cubicBezTo>
                        <a:pt x="9" y="17"/>
                        <a:pt x="8" y="19"/>
                        <a:pt x="8" y="21"/>
                      </a:cubicBezTo>
                      <a:cubicBezTo>
                        <a:pt x="8" y="23"/>
                        <a:pt x="8" y="25"/>
                        <a:pt x="9" y="27"/>
                      </a:cubicBezTo>
                      <a:cubicBezTo>
                        <a:pt x="10" y="29"/>
                        <a:pt x="11" y="30"/>
                        <a:pt x="12" y="31"/>
                      </a:cubicBezTo>
                      <a:cubicBezTo>
                        <a:pt x="14" y="33"/>
                        <a:pt x="15" y="34"/>
                        <a:pt x="17" y="34"/>
                      </a:cubicBezTo>
                      <a:cubicBezTo>
                        <a:pt x="18" y="35"/>
                        <a:pt x="20" y="36"/>
                        <a:pt x="22" y="36"/>
                      </a:cubicBezTo>
                      <a:cubicBezTo>
                        <a:pt x="24" y="36"/>
                        <a:pt x="27" y="35"/>
                        <a:pt x="29" y="34"/>
                      </a:cubicBezTo>
                      <a:cubicBezTo>
                        <a:pt x="31" y="32"/>
                        <a:pt x="33" y="31"/>
                        <a:pt x="34" y="28"/>
                      </a:cubicBezTo>
                      <a:cubicBezTo>
                        <a:pt x="35" y="26"/>
                        <a:pt x="36" y="24"/>
                        <a:pt x="36" y="21"/>
                      </a:cubicBezTo>
                      <a:cubicBezTo>
                        <a:pt x="36" y="19"/>
                        <a:pt x="35" y="17"/>
                        <a:pt x="34" y="14"/>
                      </a:cubicBezTo>
                      <a:cubicBezTo>
                        <a:pt x="33" y="12"/>
                        <a:pt x="31" y="11"/>
                        <a:pt x="29" y="9"/>
                      </a:cubicBezTo>
                      <a:cubicBezTo>
                        <a:pt x="27" y="8"/>
                        <a:pt x="24" y="7"/>
                        <a:pt x="22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6">
                  <a:extLst>
                    <a:ext uri="{FF2B5EF4-FFF2-40B4-BE49-F238E27FC236}">
                      <a16:creationId xmlns:a16="http://schemas.microsoft.com/office/drawing/2014/main" id="{B02D083E-6111-448E-9C73-63E4064CD604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560" y="748"/>
                  <a:ext cx="71" cy="108"/>
                </a:xfrm>
                <a:custGeom>
                  <a:avLst/>
                  <a:gdLst>
                    <a:gd name="T0" fmla="*/ 0 w 71"/>
                    <a:gd name="T1" fmla="*/ 108 h 108"/>
                    <a:gd name="T2" fmla="*/ 29 w 71"/>
                    <a:gd name="T3" fmla="*/ 26 h 108"/>
                    <a:gd name="T4" fmla="*/ 40 w 71"/>
                    <a:gd name="T5" fmla="*/ 26 h 108"/>
                    <a:gd name="T6" fmla="*/ 71 w 71"/>
                    <a:gd name="T7" fmla="*/ 108 h 108"/>
                    <a:gd name="T8" fmla="*/ 55 w 71"/>
                    <a:gd name="T9" fmla="*/ 108 h 108"/>
                    <a:gd name="T10" fmla="*/ 48 w 71"/>
                    <a:gd name="T11" fmla="*/ 86 h 108"/>
                    <a:gd name="T12" fmla="*/ 22 w 71"/>
                    <a:gd name="T13" fmla="*/ 86 h 108"/>
                    <a:gd name="T14" fmla="*/ 15 w 71"/>
                    <a:gd name="T15" fmla="*/ 108 h 108"/>
                    <a:gd name="T16" fmla="*/ 0 w 71"/>
                    <a:gd name="T17" fmla="*/ 108 h 108"/>
                    <a:gd name="T18" fmla="*/ 29 w 71"/>
                    <a:gd name="T19" fmla="*/ 20 h 108"/>
                    <a:gd name="T20" fmla="*/ 26 w 71"/>
                    <a:gd name="T21" fmla="*/ 12 h 108"/>
                    <a:gd name="T22" fmla="*/ 43 w 71"/>
                    <a:gd name="T23" fmla="*/ 0 h 108"/>
                    <a:gd name="T24" fmla="*/ 47 w 71"/>
                    <a:gd name="T25" fmla="*/ 10 h 108"/>
                    <a:gd name="T26" fmla="*/ 29 w 71"/>
                    <a:gd name="T27" fmla="*/ 20 h 108"/>
                    <a:gd name="T28" fmla="*/ 27 w 71"/>
                    <a:gd name="T29" fmla="*/ 72 h 108"/>
                    <a:gd name="T30" fmla="*/ 43 w 71"/>
                    <a:gd name="T31" fmla="*/ 72 h 108"/>
                    <a:gd name="T32" fmla="*/ 34 w 71"/>
                    <a:gd name="T33" fmla="*/ 46 h 108"/>
                    <a:gd name="T34" fmla="*/ 27 w 71"/>
                    <a:gd name="T35" fmla="*/ 72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1" h="108">
                      <a:moveTo>
                        <a:pt x="0" y="108"/>
                      </a:moveTo>
                      <a:lnTo>
                        <a:pt x="29" y="26"/>
                      </a:lnTo>
                      <a:lnTo>
                        <a:pt x="40" y="26"/>
                      </a:lnTo>
                      <a:lnTo>
                        <a:pt x="71" y="108"/>
                      </a:lnTo>
                      <a:lnTo>
                        <a:pt x="55" y="108"/>
                      </a:lnTo>
                      <a:lnTo>
                        <a:pt x="48" y="86"/>
                      </a:lnTo>
                      <a:lnTo>
                        <a:pt x="22" y="86"/>
                      </a:lnTo>
                      <a:lnTo>
                        <a:pt x="15" y="108"/>
                      </a:lnTo>
                      <a:lnTo>
                        <a:pt x="0" y="108"/>
                      </a:lnTo>
                      <a:close/>
                      <a:moveTo>
                        <a:pt x="29" y="20"/>
                      </a:moveTo>
                      <a:lnTo>
                        <a:pt x="26" y="12"/>
                      </a:lnTo>
                      <a:lnTo>
                        <a:pt x="43" y="0"/>
                      </a:lnTo>
                      <a:lnTo>
                        <a:pt x="47" y="10"/>
                      </a:lnTo>
                      <a:lnTo>
                        <a:pt x="29" y="20"/>
                      </a:lnTo>
                      <a:close/>
                      <a:moveTo>
                        <a:pt x="27" y="72"/>
                      </a:moveTo>
                      <a:lnTo>
                        <a:pt x="43" y="72"/>
                      </a:lnTo>
                      <a:lnTo>
                        <a:pt x="34" y="46"/>
                      </a:lnTo>
                      <a:lnTo>
                        <a:pt x="27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7">
                  <a:extLst>
                    <a:ext uri="{FF2B5EF4-FFF2-40B4-BE49-F238E27FC236}">
                      <a16:creationId xmlns:a16="http://schemas.microsoft.com/office/drawing/2014/main" id="{5809148E-7580-4C71-900D-D7612A8018F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8" y="774"/>
                  <a:ext cx="59" cy="82"/>
                </a:xfrm>
                <a:custGeom>
                  <a:avLst/>
                  <a:gdLst>
                    <a:gd name="T0" fmla="*/ 0 w 59"/>
                    <a:gd name="T1" fmla="*/ 82 h 82"/>
                    <a:gd name="T2" fmla="*/ 0 w 59"/>
                    <a:gd name="T3" fmla="*/ 0 h 82"/>
                    <a:gd name="T4" fmla="*/ 16 w 59"/>
                    <a:gd name="T5" fmla="*/ 0 h 82"/>
                    <a:gd name="T6" fmla="*/ 45 w 59"/>
                    <a:gd name="T7" fmla="*/ 60 h 82"/>
                    <a:gd name="T8" fmla="*/ 45 w 59"/>
                    <a:gd name="T9" fmla="*/ 0 h 82"/>
                    <a:gd name="T10" fmla="*/ 59 w 59"/>
                    <a:gd name="T11" fmla="*/ 0 h 82"/>
                    <a:gd name="T12" fmla="*/ 59 w 59"/>
                    <a:gd name="T13" fmla="*/ 82 h 82"/>
                    <a:gd name="T14" fmla="*/ 43 w 59"/>
                    <a:gd name="T15" fmla="*/ 82 h 82"/>
                    <a:gd name="T16" fmla="*/ 14 w 59"/>
                    <a:gd name="T17" fmla="*/ 22 h 82"/>
                    <a:gd name="T18" fmla="*/ 14 w 59"/>
                    <a:gd name="T19" fmla="*/ 82 h 82"/>
                    <a:gd name="T20" fmla="*/ 0 w 59"/>
                    <a:gd name="T21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9" h="82">
                      <a:moveTo>
                        <a:pt x="0" y="82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45" y="60"/>
                      </a:lnTo>
                      <a:lnTo>
                        <a:pt x="45" y="0"/>
                      </a:lnTo>
                      <a:lnTo>
                        <a:pt x="59" y="0"/>
                      </a:lnTo>
                      <a:lnTo>
                        <a:pt x="59" y="82"/>
                      </a:lnTo>
                      <a:lnTo>
                        <a:pt x="43" y="82"/>
                      </a:lnTo>
                      <a:lnTo>
                        <a:pt x="14" y="22"/>
                      </a:lnTo>
                      <a:lnTo>
                        <a:pt x="14" y="8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8">
                  <a:extLst>
                    <a:ext uri="{FF2B5EF4-FFF2-40B4-BE49-F238E27FC236}">
                      <a16:creationId xmlns:a16="http://schemas.microsoft.com/office/drawing/2014/main" id="{DE0ABA8D-899F-429A-AAB8-44D819C1848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37" y="774"/>
                  <a:ext cx="52" cy="82"/>
                </a:xfrm>
                <a:custGeom>
                  <a:avLst/>
                  <a:gdLst>
                    <a:gd name="T0" fmla="*/ 0 w 52"/>
                    <a:gd name="T1" fmla="*/ 82 h 82"/>
                    <a:gd name="T2" fmla="*/ 0 w 52"/>
                    <a:gd name="T3" fmla="*/ 0 h 82"/>
                    <a:gd name="T4" fmla="*/ 14 w 52"/>
                    <a:gd name="T5" fmla="*/ 0 h 82"/>
                    <a:gd name="T6" fmla="*/ 14 w 52"/>
                    <a:gd name="T7" fmla="*/ 32 h 82"/>
                    <a:gd name="T8" fmla="*/ 40 w 52"/>
                    <a:gd name="T9" fmla="*/ 32 h 82"/>
                    <a:gd name="T10" fmla="*/ 40 w 52"/>
                    <a:gd name="T11" fmla="*/ 0 h 82"/>
                    <a:gd name="T12" fmla="*/ 52 w 52"/>
                    <a:gd name="T13" fmla="*/ 0 h 82"/>
                    <a:gd name="T14" fmla="*/ 52 w 52"/>
                    <a:gd name="T15" fmla="*/ 82 h 82"/>
                    <a:gd name="T16" fmla="*/ 40 w 52"/>
                    <a:gd name="T17" fmla="*/ 82 h 82"/>
                    <a:gd name="T18" fmla="*/ 40 w 52"/>
                    <a:gd name="T19" fmla="*/ 48 h 82"/>
                    <a:gd name="T20" fmla="*/ 14 w 52"/>
                    <a:gd name="T21" fmla="*/ 48 h 82"/>
                    <a:gd name="T22" fmla="*/ 14 w 52"/>
                    <a:gd name="T23" fmla="*/ 82 h 82"/>
                    <a:gd name="T24" fmla="*/ 0 w 52"/>
                    <a:gd name="T25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2" h="82">
                      <a:moveTo>
                        <a:pt x="0" y="8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32"/>
                      </a:lnTo>
                      <a:lnTo>
                        <a:pt x="40" y="32"/>
                      </a:lnTo>
                      <a:lnTo>
                        <a:pt x="40" y="0"/>
                      </a:lnTo>
                      <a:lnTo>
                        <a:pt x="52" y="0"/>
                      </a:lnTo>
                      <a:lnTo>
                        <a:pt x="52" y="82"/>
                      </a:lnTo>
                      <a:lnTo>
                        <a:pt x="40" y="82"/>
                      </a:lnTo>
                      <a:lnTo>
                        <a:pt x="40" y="48"/>
                      </a:lnTo>
                      <a:lnTo>
                        <a:pt x="14" y="48"/>
                      </a:lnTo>
                      <a:lnTo>
                        <a:pt x="14" y="8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19">
                  <a:extLst>
                    <a:ext uri="{FF2B5EF4-FFF2-40B4-BE49-F238E27FC236}">
                      <a16:creationId xmlns:a16="http://schemas.microsoft.com/office/drawing/2014/main" id="{27DA9364-F53F-4DEE-BFBD-9D74DE35844D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800" y="772"/>
                  <a:ext cx="74" cy="104"/>
                </a:xfrm>
                <a:custGeom>
                  <a:avLst/>
                  <a:gdLst>
                    <a:gd name="T0" fmla="*/ 22 w 43"/>
                    <a:gd name="T1" fmla="*/ 0 h 52"/>
                    <a:gd name="T2" fmla="*/ 32 w 43"/>
                    <a:gd name="T3" fmla="*/ 3 h 52"/>
                    <a:gd name="T4" fmla="*/ 40 w 43"/>
                    <a:gd name="T5" fmla="*/ 11 h 52"/>
                    <a:gd name="T6" fmla="*/ 43 w 43"/>
                    <a:gd name="T7" fmla="*/ 22 h 52"/>
                    <a:gd name="T8" fmla="*/ 40 w 43"/>
                    <a:gd name="T9" fmla="*/ 32 h 52"/>
                    <a:gd name="T10" fmla="*/ 32 w 43"/>
                    <a:gd name="T11" fmla="*/ 40 h 52"/>
                    <a:gd name="T12" fmla="*/ 22 w 43"/>
                    <a:gd name="T13" fmla="*/ 43 h 52"/>
                    <a:gd name="T14" fmla="*/ 13 w 43"/>
                    <a:gd name="T15" fmla="*/ 41 h 52"/>
                    <a:gd name="T16" fmla="*/ 6 w 43"/>
                    <a:gd name="T17" fmla="*/ 37 h 52"/>
                    <a:gd name="T18" fmla="*/ 2 w 43"/>
                    <a:gd name="T19" fmla="*/ 30 h 52"/>
                    <a:gd name="T20" fmla="*/ 0 w 43"/>
                    <a:gd name="T21" fmla="*/ 22 h 52"/>
                    <a:gd name="T22" fmla="*/ 3 w 43"/>
                    <a:gd name="T23" fmla="*/ 11 h 52"/>
                    <a:gd name="T24" fmla="*/ 11 w 43"/>
                    <a:gd name="T25" fmla="*/ 3 h 52"/>
                    <a:gd name="T26" fmla="*/ 22 w 43"/>
                    <a:gd name="T27" fmla="*/ 0 h 52"/>
                    <a:gd name="T28" fmla="*/ 22 w 43"/>
                    <a:gd name="T29" fmla="*/ 7 h 52"/>
                    <a:gd name="T30" fmla="*/ 15 w 43"/>
                    <a:gd name="T31" fmla="*/ 9 h 52"/>
                    <a:gd name="T32" fmla="*/ 10 w 43"/>
                    <a:gd name="T33" fmla="*/ 14 h 52"/>
                    <a:gd name="T34" fmla="*/ 8 w 43"/>
                    <a:gd name="T35" fmla="*/ 21 h 52"/>
                    <a:gd name="T36" fmla="*/ 9 w 43"/>
                    <a:gd name="T37" fmla="*/ 27 h 52"/>
                    <a:gd name="T38" fmla="*/ 12 w 43"/>
                    <a:gd name="T39" fmla="*/ 31 h 52"/>
                    <a:gd name="T40" fmla="*/ 16 w 43"/>
                    <a:gd name="T41" fmla="*/ 34 h 52"/>
                    <a:gd name="T42" fmla="*/ 22 w 43"/>
                    <a:gd name="T43" fmla="*/ 36 h 52"/>
                    <a:gd name="T44" fmla="*/ 29 w 43"/>
                    <a:gd name="T45" fmla="*/ 34 h 52"/>
                    <a:gd name="T46" fmla="*/ 34 w 43"/>
                    <a:gd name="T47" fmla="*/ 28 h 52"/>
                    <a:gd name="T48" fmla="*/ 36 w 43"/>
                    <a:gd name="T49" fmla="*/ 21 h 52"/>
                    <a:gd name="T50" fmla="*/ 34 w 43"/>
                    <a:gd name="T51" fmla="*/ 14 h 52"/>
                    <a:gd name="T52" fmla="*/ 29 w 43"/>
                    <a:gd name="T53" fmla="*/ 9 h 52"/>
                    <a:gd name="T54" fmla="*/ 22 w 43"/>
                    <a:gd name="T55" fmla="*/ 7 h 52"/>
                    <a:gd name="T56" fmla="*/ 19 w 43"/>
                    <a:gd name="T57" fmla="*/ 52 h 52"/>
                    <a:gd name="T58" fmla="*/ 19 w 43"/>
                    <a:gd name="T59" fmla="*/ 46 h 52"/>
                    <a:gd name="T60" fmla="*/ 25 w 43"/>
                    <a:gd name="T61" fmla="*/ 46 h 52"/>
                    <a:gd name="T62" fmla="*/ 25 w 43"/>
                    <a:gd name="T63" fmla="*/ 52 h 52"/>
                    <a:gd name="T64" fmla="*/ 19 w 43"/>
                    <a:gd name="T6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3" h="52">
                      <a:moveTo>
                        <a:pt x="22" y="0"/>
                      </a:moveTo>
                      <a:cubicBezTo>
                        <a:pt x="26" y="0"/>
                        <a:pt x="29" y="1"/>
                        <a:pt x="32" y="3"/>
                      </a:cubicBezTo>
                      <a:cubicBezTo>
                        <a:pt x="36" y="5"/>
                        <a:pt x="38" y="7"/>
                        <a:pt x="40" y="11"/>
                      </a:cubicBezTo>
                      <a:cubicBezTo>
                        <a:pt x="42" y="14"/>
                        <a:pt x="43" y="18"/>
                        <a:pt x="43" y="22"/>
                      </a:cubicBezTo>
                      <a:cubicBezTo>
                        <a:pt x="43" y="26"/>
                        <a:pt x="42" y="29"/>
                        <a:pt x="40" y="32"/>
                      </a:cubicBezTo>
                      <a:cubicBezTo>
                        <a:pt x="38" y="36"/>
                        <a:pt x="36" y="38"/>
                        <a:pt x="32" y="40"/>
                      </a:cubicBezTo>
                      <a:cubicBezTo>
                        <a:pt x="29" y="42"/>
                        <a:pt x="26" y="43"/>
                        <a:pt x="22" y="43"/>
                      </a:cubicBezTo>
                      <a:cubicBezTo>
                        <a:pt x="19" y="43"/>
                        <a:pt x="16" y="43"/>
                        <a:pt x="13" y="41"/>
                      </a:cubicBezTo>
                      <a:cubicBezTo>
                        <a:pt x="11" y="40"/>
                        <a:pt x="8" y="39"/>
                        <a:pt x="6" y="37"/>
                      </a:cubicBezTo>
                      <a:cubicBezTo>
                        <a:pt x="4" y="35"/>
                        <a:pt x="3" y="32"/>
                        <a:pt x="2" y="30"/>
                      </a:cubicBezTo>
                      <a:cubicBezTo>
                        <a:pt x="1" y="27"/>
                        <a:pt x="0" y="24"/>
                        <a:pt x="0" y="22"/>
                      </a:cubicBezTo>
                      <a:cubicBezTo>
                        <a:pt x="0" y="18"/>
                        <a:pt x="1" y="14"/>
                        <a:pt x="3" y="11"/>
                      </a:cubicBezTo>
                      <a:cubicBezTo>
                        <a:pt x="5" y="7"/>
                        <a:pt x="8" y="5"/>
                        <a:pt x="11" y="3"/>
                      </a:cubicBezTo>
                      <a:cubicBezTo>
                        <a:pt x="14" y="1"/>
                        <a:pt x="18" y="0"/>
                        <a:pt x="22" y="0"/>
                      </a:cubicBezTo>
                      <a:close/>
                      <a:moveTo>
                        <a:pt x="22" y="7"/>
                      </a:moveTo>
                      <a:cubicBezTo>
                        <a:pt x="19" y="7"/>
                        <a:pt x="17" y="8"/>
                        <a:pt x="15" y="9"/>
                      </a:cubicBezTo>
                      <a:cubicBezTo>
                        <a:pt x="13" y="11"/>
                        <a:pt x="11" y="12"/>
                        <a:pt x="10" y="14"/>
                      </a:cubicBezTo>
                      <a:cubicBezTo>
                        <a:pt x="8" y="17"/>
                        <a:pt x="8" y="19"/>
                        <a:pt x="8" y="21"/>
                      </a:cubicBezTo>
                      <a:cubicBezTo>
                        <a:pt x="8" y="23"/>
                        <a:pt x="8" y="25"/>
                        <a:pt x="9" y="27"/>
                      </a:cubicBezTo>
                      <a:cubicBezTo>
                        <a:pt x="10" y="29"/>
                        <a:pt x="11" y="30"/>
                        <a:pt x="12" y="31"/>
                      </a:cubicBezTo>
                      <a:cubicBezTo>
                        <a:pt x="13" y="33"/>
                        <a:pt x="15" y="34"/>
                        <a:pt x="16" y="34"/>
                      </a:cubicBezTo>
                      <a:cubicBezTo>
                        <a:pt x="18" y="35"/>
                        <a:pt x="20" y="36"/>
                        <a:pt x="22" y="36"/>
                      </a:cubicBezTo>
                      <a:cubicBezTo>
                        <a:pt x="24" y="36"/>
                        <a:pt x="26" y="35"/>
                        <a:pt x="29" y="34"/>
                      </a:cubicBezTo>
                      <a:cubicBezTo>
                        <a:pt x="31" y="32"/>
                        <a:pt x="32" y="31"/>
                        <a:pt x="34" y="28"/>
                      </a:cubicBezTo>
                      <a:cubicBezTo>
                        <a:pt x="35" y="26"/>
                        <a:pt x="36" y="24"/>
                        <a:pt x="36" y="21"/>
                      </a:cubicBezTo>
                      <a:cubicBezTo>
                        <a:pt x="36" y="19"/>
                        <a:pt x="35" y="17"/>
                        <a:pt x="34" y="14"/>
                      </a:cubicBezTo>
                      <a:cubicBezTo>
                        <a:pt x="32" y="12"/>
                        <a:pt x="31" y="11"/>
                        <a:pt x="29" y="9"/>
                      </a:cubicBezTo>
                      <a:cubicBezTo>
                        <a:pt x="27" y="8"/>
                        <a:pt x="24" y="7"/>
                        <a:pt x="22" y="7"/>
                      </a:cubicBezTo>
                      <a:close/>
                      <a:moveTo>
                        <a:pt x="19" y="52"/>
                      </a:move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lnTo>
                        <a:pt x="19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0">
                  <a:extLst>
                    <a:ext uri="{FF2B5EF4-FFF2-40B4-BE49-F238E27FC236}">
                      <a16:creationId xmlns:a16="http://schemas.microsoft.com/office/drawing/2014/main" id="{B197FD67-FC0C-4B72-8AA9-47FFD495B45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881" y="772"/>
                  <a:ext cx="71" cy="86"/>
                </a:xfrm>
                <a:custGeom>
                  <a:avLst/>
                  <a:gdLst>
                    <a:gd name="T0" fmla="*/ 32 w 41"/>
                    <a:gd name="T1" fmla="*/ 31 h 43"/>
                    <a:gd name="T2" fmla="*/ 41 w 41"/>
                    <a:gd name="T3" fmla="*/ 31 h 43"/>
                    <a:gd name="T4" fmla="*/ 36 w 41"/>
                    <a:gd name="T5" fmla="*/ 37 h 43"/>
                    <a:gd name="T6" fmla="*/ 29 w 41"/>
                    <a:gd name="T7" fmla="*/ 42 h 43"/>
                    <a:gd name="T8" fmla="*/ 22 w 41"/>
                    <a:gd name="T9" fmla="*/ 43 h 43"/>
                    <a:gd name="T10" fmla="*/ 13 w 41"/>
                    <a:gd name="T11" fmla="*/ 41 h 43"/>
                    <a:gd name="T12" fmla="*/ 6 w 41"/>
                    <a:gd name="T13" fmla="*/ 37 h 43"/>
                    <a:gd name="T14" fmla="*/ 2 w 41"/>
                    <a:gd name="T15" fmla="*/ 30 h 43"/>
                    <a:gd name="T16" fmla="*/ 0 w 41"/>
                    <a:gd name="T17" fmla="*/ 21 h 43"/>
                    <a:gd name="T18" fmla="*/ 3 w 41"/>
                    <a:gd name="T19" fmla="*/ 11 h 43"/>
                    <a:gd name="T20" fmla="*/ 11 w 41"/>
                    <a:gd name="T21" fmla="*/ 3 h 43"/>
                    <a:gd name="T22" fmla="*/ 21 w 41"/>
                    <a:gd name="T23" fmla="*/ 0 h 43"/>
                    <a:gd name="T24" fmla="*/ 29 w 41"/>
                    <a:gd name="T25" fmla="*/ 1 h 43"/>
                    <a:gd name="T26" fmla="*/ 36 w 41"/>
                    <a:gd name="T27" fmla="*/ 6 h 43"/>
                    <a:gd name="T28" fmla="*/ 41 w 41"/>
                    <a:gd name="T29" fmla="*/ 13 h 43"/>
                    <a:gd name="T30" fmla="*/ 32 w 41"/>
                    <a:gd name="T31" fmla="*/ 13 h 43"/>
                    <a:gd name="T32" fmla="*/ 27 w 41"/>
                    <a:gd name="T33" fmla="*/ 9 h 43"/>
                    <a:gd name="T34" fmla="*/ 21 w 41"/>
                    <a:gd name="T35" fmla="*/ 7 h 43"/>
                    <a:gd name="T36" fmla="*/ 15 w 41"/>
                    <a:gd name="T37" fmla="*/ 9 h 43"/>
                    <a:gd name="T38" fmla="*/ 10 w 41"/>
                    <a:gd name="T39" fmla="*/ 15 h 43"/>
                    <a:gd name="T40" fmla="*/ 8 w 41"/>
                    <a:gd name="T41" fmla="*/ 22 h 43"/>
                    <a:gd name="T42" fmla="*/ 10 w 41"/>
                    <a:gd name="T43" fmla="*/ 29 h 43"/>
                    <a:gd name="T44" fmla="*/ 15 w 41"/>
                    <a:gd name="T45" fmla="*/ 34 h 43"/>
                    <a:gd name="T46" fmla="*/ 21 w 41"/>
                    <a:gd name="T47" fmla="*/ 36 h 43"/>
                    <a:gd name="T48" fmla="*/ 32 w 41"/>
                    <a:gd name="T49" fmla="*/ 3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1" h="43">
                      <a:moveTo>
                        <a:pt x="32" y="31"/>
                      </a:move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0" y="33"/>
                        <a:pt x="38" y="35"/>
                        <a:pt x="36" y="37"/>
                      </a:cubicBezTo>
                      <a:cubicBezTo>
                        <a:pt x="34" y="39"/>
                        <a:pt x="32" y="41"/>
                        <a:pt x="29" y="42"/>
                      </a:cubicBezTo>
                      <a:cubicBezTo>
                        <a:pt x="27" y="43"/>
                        <a:pt x="24" y="43"/>
                        <a:pt x="22" y="43"/>
                      </a:cubicBezTo>
                      <a:cubicBezTo>
                        <a:pt x="19" y="43"/>
                        <a:pt x="16" y="43"/>
                        <a:pt x="13" y="41"/>
                      </a:cubicBezTo>
                      <a:cubicBezTo>
                        <a:pt x="11" y="40"/>
                        <a:pt x="8" y="39"/>
                        <a:pt x="6" y="37"/>
                      </a:cubicBezTo>
                      <a:cubicBezTo>
                        <a:pt x="4" y="35"/>
                        <a:pt x="3" y="32"/>
                        <a:pt x="2" y="30"/>
                      </a:cubicBezTo>
                      <a:cubicBezTo>
                        <a:pt x="1" y="27"/>
                        <a:pt x="0" y="24"/>
                        <a:pt x="0" y="21"/>
                      </a:cubicBezTo>
                      <a:cubicBezTo>
                        <a:pt x="0" y="18"/>
                        <a:pt x="1" y="14"/>
                        <a:pt x="3" y="11"/>
                      </a:cubicBezTo>
                      <a:cubicBezTo>
                        <a:pt x="5" y="7"/>
                        <a:pt x="8" y="5"/>
                        <a:pt x="11" y="3"/>
                      </a:cubicBezTo>
                      <a:cubicBezTo>
                        <a:pt x="14" y="1"/>
                        <a:pt x="18" y="0"/>
                        <a:pt x="21" y="0"/>
                      </a:cubicBezTo>
                      <a:cubicBezTo>
                        <a:pt x="24" y="0"/>
                        <a:pt x="27" y="0"/>
                        <a:pt x="29" y="1"/>
                      </a:cubicBezTo>
                      <a:cubicBezTo>
                        <a:pt x="32" y="2"/>
                        <a:pt x="34" y="4"/>
                        <a:pt x="36" y="6"/>
                      </a:cubicBezTo>
                      <a:cubicBezTo>
                        <a:pt x="38" y="8"/>
                        <a:pt x="40" y="10"/>
                        <a:pt x="41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1" y="11"/>
                        <a:pt x="29" y="10"/>
                        <a:pt x="27" y="9"/>
                      </a:cubicBezTo>
                      <a:cubicBezTo>
                        <a:pt x="25" y="8"/>
                        <a:pt x="23" y="7"/>
                        <a:pt x="21" y="7"/>
                      </a:cubicBezTo>
                      <a:cubicBezTo>
                        <a:pt x="19" y="7"/>
                        <a:pt x="17" y="8"/>
                        <a:pt x="15" y="9"/>
                      </a:cubicBezTo>
                      <a:cubicBezTo>
                        <a:pt x="12" y="11"/>
                        <a:pt x="11" y="12"/>
                        <a:pt x="10" y="15"/>
                      </a:cubicBezTo>
                      <a:cubicBezTo>
                        <a:pt x="8" y="17"/>
                        <a:pt x="8" y="19"/>
                        <a:pt x="8" y="22"/>
                      </a:cubicBezTo>
                      <a:cubicBezTo>
                        <a:pt x="8" y="24"/>
                        <a:pt x="8" y="26"/>
                        <a:pt x="10" y="29"/>
                      </a:cubicBezTo>
                      <a:cubicBezTo>
                        <a:pt x="11" y="31"/>
                        <a:pt x="13" y="32"/>
                        <a:pt x="15" y="34"/>
                      </a:cubicBezTo>
                      <a:cubicBezTo>
                        <a:pt x="17" y="35"/>
                        <a:pt x="19" y="36"/>
                        <a:pt x="21" y="36"/>
                      </a:cubicBezTo>
                      <a:cubicBezTo>
                        <a:pt x="25" y="36"/>
                        <a:pt x="29" y="34"/>
                        <a:pt x="32" y="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1">
                  <a:extLst>
                    <a:ext uri="{FF2B5EF4-FFF2-40B4-BE49-F238E27FC236}">
                      <a16:creationId xmlns:a16="http://schemas.microsoft.com/office/drawing/2014/main" id="{10E9D0CB-529D-48CA-9E2D-C1682BD8CAF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3" y="484"/>
                  <a:ext cx="199" cy="232"/>
                </a:xfrm>
                <a:custGeom>
                  <a:avLst/>
                  <a:gdLst>
                    <a:gd name="T0" fmla="*/ 115 w 115"/>
                    <a:gd name="T1" fmla="*/ 107 h 116"/>
                    <a:gd name="T2" fmla="*/ 107 w 115"/>
                    <a:gd name="T3" fmla="*/ 116 h 116"/>
                    <a:gd name="T4" fmla="*/ 8 w 115"/>
                    <a:gd name="T5" fmla="*/ 116 h 116"/>
                    <a:gd name="T6" fmla="*/ 0 w 115"/>
                    <a:gd name="T7" fmla="*/ 107 h 116"/>
                    <a:gd name="T8" fmla="*/ 0 w 115"/>
                    <a:gd name="T9" fmla="*/ 9 h 116"/>
                    <a:gd name="T10" fmla="*/ 8 w 115"/>
                    <a:gd name="T11" fmla="*/ 0 h 116"/>
                    <a:gd name="T12" fmla="*/ 107 w 115"/>
                    <a:gd name="T13" fmla="*/ 0 h 116"/>
                    <a:gd name="T14" fmla="*/ 115 w 115"/>
                    <a:gd name="T15" fmla="*/ 9 h 116"/>
                    <a:gd name="T16" fmla="*/ 115 w 115"/>
                    <a:gd name="T17" fmla="*/ 107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116">
                      <a:moveTo>
                        <a:pt x="115" y="107"/>
                      </a:moveTo>
                      <a:cubicBezTo>
                        <a:pt x="115" y="112"/>
                        <a:pt x="112" y="116"/>
                        <a:pt x="107" y="116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4" y="116"/>
                        <a:pt x="0" y="112"/>
                        <a:pt x="0" y="107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12" y="0"/>
                        <a:pt x="115" y="4"/>
                        <a:pt x="115" y="9"/>
                      </a:cubicBezTo>
                      <a:lnTo>
                        <a:pt x="115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2">
                  <a:extLst>
                    <a:ext uri="{FF2B5EF4-FFF2-40B4-BE49-F238E27FC236}">
                      <a16:creationId xmlns:a16="http://schemas.microsoft.com/office/drawing/2014/main" id="{C1497D76-2FDC-4E7E-A2C8-B62C63580F9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8" y="220"/>
                  <a:ext cx="200" cy="230"/>
                </a:xfrm>
                <a:custGeom>
                  <a:avLst/>
                  <a:gdLst>
                    <a:gd name="T0" fmla="*/ 115 w 115"/>
                    <a:gd name="T1" fmla="*/ 107 h 115"/>
                    <a:gd name="T2" fmla="*/ 107 w 115"/>
                    <a:gd name="T3" fmla="*/ 115 h 115"/>
                    <a:gd name="T4" fmla="*/ 8 w 115"/>
                    <a:gd name="T5" fmla="*/ 115 h 115"/>
                    <a:gd name="T6" fmla="*/ 0 w 115"/>
                    <a:gd name="T7" fmla="*/ 107 h 115"/>
                    <a:gd name="T8" fmla="*/ 0 w 115"/>
                    <a:gd name="T9" fmla="*/ 8 h 115"/>
                    <a:gd name="T10" fmla="*/ 8 w 115"/>
                    <a:gd name="T11" fmla="*/ 0 h 115"/>
                    <a:gd name="T12" fmla="*/ 107 w 115"/>
                    <a:gd name="T13" fmla="*/ 0 h 115"/>
                    <a:gd name="T14" fmla="*/ 115 w 115"/>
                    <a:gd name="T15" fmla="*/ 8 h 115"/>
                    <a:gd name="T16" fmla="*/ 115 w 115"/>
                    <a:gd name="T17" fmla="*/ 10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115">
                      <a:moveTo>
                        <a:pt x="115" y="107"/>
                      </a:moveTo>
                      <a:cubicBezTo>
                        <a:pt x="115" y="112"/>
                        <a:pt x="112" y="115"/>
                        <a:pt x="107" y="115"/>
                      </a:cubicBezTo>
                      <a:cubicBezTo>
                        <a:pt x="8" y="115"/>
                        <a:pt x="8" y="115"/>
                        <a:pt x="8" y="115"/>
                      </a:cubicBezTo>
                      <a:cubicBezTo>
                        <a:pt x="4" y="115"/>
                        <a:pt x="0" y="112"/>
                        <a:pt x="0" y="10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12" y="0"/>
                        <a:pt x="115" y="4"/>
                        <a:pt x="115" y="8"/>
                      </a:cubicBezTo>
                      <a:lnTo>
                        <a:pt x="115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3">
                  <a:extLst>
                    <a:ext uri="{FF2B5EF4-FFF2-40B4-BE49-F238E27FC236}">
                      <a16:creationId xmlns:a16="http://schemas.microsoft.com/office/drawing/2014/main" id="{E20E36DA-A3D1-4FA0-9009-0B763E5A35C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3" y="220"/>
                  <a:ext cx="199" cy="230"/>
                </a:xfrm>
                <a:custGeom>
                  <a:avLst/>
                  <a:gdLst>
                    <a:gd name="T0" fmla="*/ 115 w 115"/>
                    <a:gd name="T1" fmla="*/ 107 h 115"/>
                    <a:gd name="T2" fmla="*/ 107 w 115"/>
                    <a:gd name="T3" fmla="*/ 115 h 115"/>
                    <a:gd name="T4" fmla="*/ 8 w 115"/>
                    <a:gd name="T5" fmla="*/ 115 h 115"/>
                    <a:gd name="T6" fmla="*/ 0 w 115"/>
                    <a:gd name="T7" fmla="*/ 107 h 115"/>
                    <a:gd name="T8" fmla="*/ 0 w 115"/>
                    <a:gd name="T9" fmla="*/ 8 h 115"/>
                    <a:gd name="T10" fmla="*/ 8 w 115"/>
                    <a:gd name="T11" fmla="*/ 0 h 115"/>
                    <a:gd name="T12" fmla="*/ 107 w 115"/>
                    <a:gd name="T13" fmla="*/ 0 h 115"/>
                    <a:gd name="T14" fmla="*/ 115 w 115"/>
                    <a:gd name="T15" fmla="*/ 8 h 115"/>
                    <a:gd name="T16" fmla="*/ 115 w 115"/>
                    <a:gd name="T17" fmla="*/ 10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115">
                      <a:moveTo>
                        <a:pt x="115" y="107"/>
                      </a:moveTo>
                      <a:cubicBezTo>
                        <a:pt x="115" y="112"/>
                        <a:pt x="112" y="115"/>
                        <a:pt x="107" y="115"/>
                      </a:cubicBezTo>
                      <a:cubicBezTo>
                        <a:pt x="8" y="115"/>
                        <a:pt x="8" y="115"/>
                        <a:pt x="8" y="115"/>
                      </a:cubicBezTo>
                      <a:cubicBezTo>
                        <a:pt x="4" y="115"/>
                        <a:pt x="0" y="112"/>
                        <a:pt x="0" y="10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12" y="0"/>
                        <a:pt x="115" y="4"/>
                        <a:pt x="115" y="8"/>
                      </a:cubicBezTo>
                      <a:lnTo>
                        <a:pt x="115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4">
                  <a:extLst>
                    <a:ext uri="{FF2B5EF4-FFF2-40B4-BE49-F238E27FC236}">
                      <a16:creationId xmlns:a16="http://schemas.microsoft.com/office/drawing/2014/main" id="{C18D2C8A-D84B-4493-BFAA-A8969B218D8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8" y="484"/>
                  <a:ext cx="200" cy="232"/>
                </a:xfrm>
                <a:custGeom>
                  <a:avLst/>
                  <a:gdLst>
                    <a:gd name="T0" fmla="*/ 115 w 115"/>
                    <a:gd name="T1" fmla="*/ 107 h 116"/>
                    <a:gd name="T2" fmla="*/ 107 w 115"/>
                    <a:gd name="T3" fmla="*/ 116 h 116"/>
                    <a:gd name="T4" fmla="*/ 8 w 115"/>
                    <a:gd name="T5" fmla="*/ 116 h 116"/>
                    <a:gd name="T6" fmla="*/ 0 w 115"/>
                    <a:gd name="T7" fmla="*/ 107 h 116"/>
                    <a:gd name="T8" fmla="*/ 0 w 115"/>
                    <a:gd name="T9" fmla="*/ 9 h 116"/>
                    <a:gd name="T10" fmla="*/ 8 w 115"/>
                    <a:gd name="T11" fmla="*/ 0 h 116"/>
                    <a:gd name="T12" fmla="*/ 107 w 115"/>
                    <a:gd name="T13" fmla="*/ 0 h 116"/>
                    <a:gd name="T14" fmla="*/ 115 w 115"/>
                    <a:gd name="T15" fmla="*/ 9 h 116"/>
                    <a:gd name="T16" fmla="*/ 115 w 115"/>
                    <a:gd name="T17" fmla="*/ 107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116">
                      <a:moveTo>
                        <a:pt x="115" y="107"/>
                      </a:moveTo>
                      <a:cubicBezTo>
                        <a:pt x="115" y="112"/>
                        <a:pt x="112" y="116"/>
                        <a:pt x="107" y="116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4" y="116"/>
                        <a:pt x="0" y="112"/>
                        <a:pt x="0" y="107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12" y="0"/>
                        <a:pt x="115" y="4"/>
                        <a:pt x="115" y="9"/>
                      </a:cubicBezTo>
                      <a:lnTo>
                        <a:pt x="115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25">
                  <a:extLst>
                    <a:ext uri="{FF2B5EF4-FFF2-40B4-BE49-F238E27FC236}">
                      <a16:creationId xmlns:a16="http://schemas.microsoft.com/office/drawing/2014/main" id="{87FDBB5C-C6AB-41F4-8C7C-7D091359AB3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61" y="242"/>
                  <a:ext cx="33" cy="186"/>
                </a:xfrm>
                <a:prstGeom prst="rect">
                  <a:avLst/>
                </a:pr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26">
                  <a:extLst>
                    <a:ext uri="{FF2B5EF4-FFF2-40B4-BE49-F238E27FC236}">
                      <a16:creationId xmlns:a16="http://schemas.microsoft.com/office/drawing/2014/main" id="{D6785816-7C87-4AEA-A55C-E6CCC40BE9A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97" y="316"/>
                  <a:ext cx="162" cy="38"/>
                </a:xfrm>
                <a:prstGeom prst="rect">
                  <a:avLst/>
                </a:pr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7">
                  <a:extLst>
                    <a:ext uri="{FF2B5EF4-FFF2-40B4-BE49-F238E27FC236}">
                      <a16:creationId xmlns:a16="http://schemas.microsoft.com/office/drawing/2014/main" id="{66724ACE-D619-4168-8456-D807FD9F1D3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9" y="522"/>
                  <a:ext cx="138" cy="156"/>
                </a:xfrm>
                <a:custGeom>
                  <a:avLst/>
                  <a:gdLst>
                    <a:gd name="T0" fmla="*/ 23 w 138"/>
                    <a:gd name="T1" fmla="*/ 156 h 156"/>
                    <a:gd name="T2" fmla="*/ 0 w 138"/>
                    <a:gd name="T3" fmla="*/ 130 h 156"/>
                    <a:gd name="T4" fmla="*/ 115 w 138"/>
                    <a:gd name="T5" fmla="*/ 0 h 156"/>
                    <a:gd name="T6" fmla="*/ 138 w 138"/>
                    <a:gd name="T7" fmla="*/ 26 h 156"/>
                    <a:gd name="T8" fmla="*/ 23 w 138"/>
                    <a:gd name="T9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156">
                      <a:moveTo>
                        <a:pt x="23" y="156"/>
                      </a:moveTo>
                      <a:lnTo>
                        <a:pt x="0" y="130"/>
                      </a:lnTo>
                      <a:lnTo>
                        <a:pt x="115" y="0"/>
                      </a:lnTo>
                      <a:lnTo>
                        <a:pt x="138" y="26"/>
                      </a:lnTo>
                      <a:lnTo>
                        <a:pt x="23" y="156"/>
                      </a:lnTo>
                      <a:close/>
                    </a:path>
                  </a:pathLst>
                </a:cu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8">
                  <a:extLst>
                    <a:ext uri="{FF2B5EF4-FFF2-40B4-BE49-F238E27FC236}">
                      <a16:creationId xmlns:a16="http://schemas.microsoft.com/office/drawing/2014/main" id="{D4177DE8-9240-4F5E-91C8-EEA46B5BDB8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9" y="522"/>
                  <a:ext cx="138" cy="156"/>
                </a:xfrm>
                <a:custGeom>
                  <a:avLst/>
                  <a:gdLst>
                    <a:gd name="T0" fmla="*/ 0 w 138"/>
                    <a:gd name="T1" fmla="*/ 26 h 156"/>
                    <a:gd name="T2" fmla="*/ 23 w 138"/>
                    <a:gd name="T3" fmla="*/ 0 h 156"/>
                    <a:gd name="T4" fmla="*/ 138 w 138"/>
                    <a:gd name="T5" fmla="*/ 130 h 156"/>
                    <a:gd name="T6" fmla="*/ 115 w 138"/>
                    <a:gd name="T7" fmla="*/ 156 h 156"/>
                    <a:gd name="T8" fmla="*/ 0 w 138"/>
                    <a:gd name="T9" fmla="*/ 2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156">
                      <a:moveTo>
                        <a:pt x="0" y="26"/>
                      </a:moveTo>
                      <a:lnTo>
                        <a:pt x="23" y="0"/>
                      </a:lnTo>
                      <a:lnTo>
                        <a:pt x="138" y="130"/>
                      </a:lnTo>
                      <a:lnTo>
                        <a:pt x="115" y="15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Rectangle 29">
                  <a:extLst>
                    <a:ext uri="{FF2B5EF4-FFF2-40B4-BE49-F238E27FC236}">
                      <a16:creationId xmlns:a16="http://schemas.microsoft.com/office/drawing/2014/main" id="{144A43B2-D8C4-4DCE-A079-3E248044C77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732" y="316"/>
                  <a:ext cx="161" cy="38"/>
                </a:xfrm>
                <a:prstGeom prst="rect">
                  <a:avLst/>
                </a:pr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Rectangle 30">
                  <a:extLst>
                    <a:ext uri="{FF2B5EF4-FFF2-40B4-BE49-F238E27FC236}">
                      <a16:creationId xmlns:a16="http://schemas.microsoft.com/office/drawing/2014/main" id="{8B6E6B4B-D3EC-4880-ADAD-DA2AE85A9C5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732" y="582"/>
                  <a:ext cx="161" cy="36"/>
                </a:xfrm>
                <a:prstGeom prst="rect">
                  <a:avLst/>
                </a:pr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Rectangle 31">
                  <a:extLst>
                    <a:ext uri="{FF2B5EF4-FFF2-40B4-BE49-F238E27FC236}">
                      <a16:creationId xmlns:a16="http://schemas.microsoft.com/office/drawing/2014/main" id="{6794694D-FF50-4755-8198-4F60D9A7BA7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796" y="522"/>
                  <a:ext cx="33" cy="36"/>
                </a:xfrm>
                <a:prstGeom prst="rect">
                  <a:avLst/>
                </a:pr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32">
                  <a:extLst>
                    <a:ext uri="{FF2B5EF4-FFF2-40B4-BE49-F238E27FC236}">
                      <a16:creationId xmlns:a16="http://schemas.microsoft.com/office/drawing/2014/main" id="{F5809CBE-6682-4137-930E-A9C9467E244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796" y="642"/>
                  <a:ext cx="33" cy="36"/>
                </a:xfrm>
                <a:prstGeom prst="rect">
                  <a:avLst/>
                </a:pr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4" name="Title 2">
                <a:extLst>
                  <a:ext uri="{FF2B5EF4-FFF2-40B4-BE49-F238E27FC236}">
                    <a16:creationId xmlns:a16="http://schemas.microsoft.com/office/drawing/2014/main" id="{B45996A3-403B-4785-97BC-E1B63A953D87}"/>
                  </a:ext>
                </a:extLst>
              </p:cNvPr>
              <p:cNvSpPr txBox="1">
                <a:spLocks/>
              </p:cNvSpPr>
              <p:nvPr userDrawn="1"/>
            </p:nvSpPr>
            <p:spPr bwMode="black">
              <a:xfrm>
                <a:off x="7521737" y="286419"/>
                <a:ext cx="14544495" cy="976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28" tIns="45714" rIns="91428" bIns="45714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4800" b="1" kern="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PPT TIVI </a:t>
                </a:r>
                <a:r>
                  <a:rPr lang="en-US" sz="4800" b="1" kern="0" baseline="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DIỄN ĐÀN GIÁO VIÊN TOÁN</a:t>
                </a:r>
                <a:endParaRPr lang="vi-VN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286514C-D0D9-4D18-BADB-C70AF073AEFF}"/>
                </a:ext>
              </a:extLst>
            </p:cNvPr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2B9C856-7F6D-47DC-97B5-8F75A4184E4D}"/>
                </a:ext>
              </a:extLst>
            </p:cNvPr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95" r:id="rId8"/>
    <p:sldLayoutId id="2147483694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9.png"/><Relationship Id="rId4" Type="http://schemas.openxmlformats.org/officeDocument/2006/relationships/image" Target="../media/image42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3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microsoft.com/office/2007/relationships/hdphoto" Target="../media/hdphoto2.wdp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00.png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720.png"/><Relationship Id="rId11" Type="http://schemas.openxmlformats.org/officeDocument/2006/relationships/image" Target="../media/image770.png"/><Relationship Id="rId5" Type="http://schemas.openxmlformats.org/officeDocument/2006/relationships/image" Target="../media/image710.png"/><Relationship Id="rId10" Type="http://schemas.openxmlformats.org/officeDocument/2006/relationships/image" Target="../media/image76.png"/><Relationship Id="rId4" Type="http://schemas.openxmlformats.org/officeDocument/2006/relationships/image" Target="../media/image77.png"/><Relationship Id="rId9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750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87.jpeg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10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106.jpeg"/><Relationship Id="rId4" Type="http://schemas.openxmlformats.org/officeDocument/2006/relationships/image" Target="../media/image10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5" Type="http://schemas.openxmlformats.org/officeDocument/2006/relationships/image" Target="../media/image109.jpeg"/><Relationship Id="rId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112.jpeg"/><Relationship Id="rId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920.png"/><Relationship Id="rId7" Type="http://schemas.openxmlformats.org/officeDocument/2006/relationships/image" Target="../media/image9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950.png"/><Relationship Id="rId5" Type="http://schemas.openxmlformats.org/officeDocument/2006/relationships/image" Target="../media/image940.png"/><Relationship Id="rId4" Type="http://schemas.openxmlformats.org/officeDocument/2006/relationships/image" Target="../media/image9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7" Type="http://schemas.openxmlformats.org/officeDocument/2006/relationships/image" Target="../media/image1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1010.png"/><Relationship Id="rId5" Type="http://schemas.openxmlformats.org/officeDocument/2006/relationships/image" Target="../media/image1000.png"/><Relationship Id="rId4" Type="http://schemas.openxmlformats.org/officeDocument/2006/relationships/image" Target="../media/image9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1021.png"/><Relationship Id="rId11" Type="http://schemas.openxmlformats.org/officeDocument/2006/relationships/image" Target="../media/image115.png"/><Relationship Id="rId5" Type="http://schemas.openxmlformats.org/officeDocument/2006/relationships/image" Target="../media/image970.png"/><Relationship Id="rId10" Type="http://schemas.openxmlformats.org/officeDocument/2006/relationships/image" Target="../media/image1030.png"/><Relationship Id="rId4" Type="http://schemas.openxmlformats.org/officeDocument/2006/relationships/image" Target="../media/image860.png"/><Relationship Id="rId9" Type="http://schemas.openxmlformats.org/officeDocument/2006/relationships/image" Target="../media/image10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119.emf"/><Relationship Id="rId5" Type="http://schemas.openxmlformats.org/officeDocument/2006/relationships/image" Target="../media/image118.emf"/><Relationship Id="rId4" Type="http://schemas.openxmlformats.org/officeDocument/2006/relationships/image" Target="../media/image11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emf"/><Relationship Id="rId7" Type="http://schemas.openxmlformats.org/officeDocument/2006/relationships/image" Target="../media/image12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121.emf"/><Relationship Id="rId11" Type="http://schemas.openxmlformats.org/officeDocument/2006/relationships/image" Target="../media/image117.png"/><Relationship Id="rId5" Type="http://schemas.openxmlformats.org/officeDocument/2006/relationships/image" Target="../media/image120.png"/><Relationship Id="rId10" Type="http://schemas.openxmlformats.org/officeDocument/2006/relationships/image" Target="../media/image122.png"/><Relationship Id="rId4" Type="http://schemas.openxmlformats.org/officeDocument/2006/relationships/image" Target="../media/image1160.png"/><Relationship Id="rId9" Type="http://schemas.openxmlformats.org/officeDocument/2006/relationships/image" Target="../media/image1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7" Type="http://schemas.openxmlformats.org/officeDocument/2006/relationships/image" Target="../media/image126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35.png"/><Relationship Id="rId7" Type="http://schemas.openxmlformats.org/officeDocument/2006/relationships/image" Target="../media/image1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130.png"/><Relationship Id="rId7" Type="http://schemas.openxmlformats.org/officeDocument/2006/relationships/image" Target="../media/image1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1200.png"/><Relationship Id="rId5" Type="http://schemas.openxmlformats.org/officeDocument/2006/relationships/image" Target="../media/image124.emf"/><Relationship Id="rId4" Type="http://schemas.openxmlformats.org/officeDocument/2006/relationships/image" Target="../media/image1140.png"/><Relationship Id="rId9" Type="http://schemas.openxmlformats.org/officeDocument/2006/relationships/image" Target="../media/image1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155.png"/><Relationship Id="rId4" Type="http://schemas.openxmlformats.org/officeDocument/2006/relationships/image" Target="../media/image15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3" Type="http://schemas.openxmlformats.org/officeDocument/2006/relationships/image" Target="../media/image156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8.png"/><Relationship Id="rId1" Type="http://schemas.openxmlformats.org/officeDocument/2006/relationships/tags" Target="../tags/tag43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24.emf"/><Relationship Id="rId15" Type="http://schemas.openxmlformats.org/officeDocument/2006/relationships/image" Target="../media/image167.png"/><Relationship Id="rId10" Type="http://schemas.openxmlformats.org/officeDocument/2006/relationships/image" Target="../media/image162.png"/><Relationship Id="rId4" Type="http://schemas.openxmlformats.org/officeDocument/2006/relationships/image" Target="../media/image157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1" y="1241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96170" y="6859051"/>
            <a:ext cx="22393796" cy="669648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60113" y="2106266"/>
            <a:ext cx="3432278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II. TÍCH VÔ HƯỚNG CỦA HAI VECTƠ VÀ ỨNG DỤNG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84698" y="4692851"/>
            <a:ext cx="19809295" cy="2021927"/>
            <a:chOff x="3024409" y="3769114"/>
            <a:chExt cx="18976301" cy="1650946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769114"/>
              <a:ext cx="18976301" cy="1650946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AvantGarde-Demi" pitchFamily="18" charset="0"/>
                  <a:cs typeface="Tahoma" panose="020B0604030504040204" pitchFamily="34" charset="0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Tahoma" panose="020B0604030504040204" pitchFamily="34" charset="0"/>
                  <a:ea typeface="AvantGarde-Demi" pitchFamily="18" charset="0"/>
                  <a:cs typeface="Tahoma" panose="020B0604030504040204" pitchFamily="34" charset="0"/>
                </a:rPr>
                <a:t> 3: CÁC HỆ THỨC LƯỢNG TRONG TAM GIÁC </a:t>
              </a:r>
            </a:p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 dirty="0">
                  <a:solidFill>
                    <a:srgbClr val="135F82"/>
                  </a:solidFill>
                  <a:latin typeface="Tahoma" panose="020B0604030504040204" pitchFamily="34" charset="0"/>
                  <a:ea typeface="AvantGarde-Demi" pitchFamily="18" charset="0"/>
                  <a:cs typeface="Tahoma" panose="020B0604030504040204" pitchFamily="34" charset="0"/>
                </a:rPr>
                <a:t>VÀ GIẢI TAM GIÁC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AvantGarde" pitchFamily="2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319605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8099" dirty="0">
                    <a:solidFill>
                      <a:srgbClr val="135F82"/>
                    </a:solidFill>
                    <a:latin typeface="Tahoma" panose="020B0604030504040204" pitchFamily="34" charset="0"/>
                    <a:ea typeface="AvantGarde" pitchFamily="2" charset="0"/>
                    <a:cs typeface="Tahoma" panose="020B0604030504040204" pitchFamily="34" charset="0"/>
                  </a:rPr>
                  <a:t>10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0" y="226474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116668" y="7257190"/>
            <a:ext cx="7589571" cy="1076455"/>
            <a:chOff x="7459670" y="7086600"/>
            <a:chExt cx="7590940" cy="1076650"/>
          </a:xfrm>
        </p:grpSpPr>
        <p:sp>
          <p:nvSpPr>
            <p:cNvPr id="57" name="Rectangle 56">
              <a:hlinkClick r:id="rId7" action="ppaction://hlinksldjump"/>
            </p:cNvPr>
            <p:cNvSpPr/>
            <p:nvPr/>
          </p:nvSpPr>
          <p:spPr>
            <a:xfrm>
              <a:off x="9092455" y="7178187"/>
              <a:ext cx="5958155" cy="9850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5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ĐỊNH LÍ COSIN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1018722"/>
              <a:chOff x="7459669" y="7543800"/>
              <a:chExt cx="1381118" cy="1018722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577458"/>
                <a:ext cx="1371600" cy="985064"/>
                <a:chOff x="7469187" y="7577458"/>
                <a:chExt cx="1371600" cy="985064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8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42891" y="7577458"/>
                  <a:ext cx="539347" cy="9850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116657" y="8442969"/>
            <a:ext cx="6308774" cy="1104218"/>
            <a:chOff x="7459670" y="8519320"/>
            <a:chExt cx="6309919" cy="1104418"/>
          </a:xfrm>
        </p:grpSpPr>
        <p:sp>
          <p:nvSpPr>
            <p:cNvPr id="75" name="Rectangle 74">
              <a:hlinkClick r:id="" action="ppaction://noaction"/>
            </p:cNvPr>
            <p:cNvSpPr/>
            <p:nvPr/>
          </p:nvSpPr>
          <p:spPr>
            <a:xfrm>
              <a:off x="9092460" y="8638675"/>
              <a:ext cx="4677129" cy="9850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8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ĐỊNH LÍ SIN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19320"/>
              <a:ext cx="1392615" cy="985063"/>
              <a:chOff x="7459669" y="7538625"/>
              <a:chExt cx="1381118" cy="985063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538625"/>
                <a:ext cx="1371600" cy="985063"/>
                <a:chOff x="7469187" y="7538625"/>
                <a:chExt cx="1371600" cy="985063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8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764804" y="7538625"/>
                  <a:ext cx="895521" cy="9850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9FED696-1A3A-4A19-84F6-5AB33ED842EE}"/>
              </a:ext>
            </a:extLst>
          </p:cNvPr>
          <p:cNvGrpSpPr/>
          <p:nvPr/>
        </p:nvGrpSpPr>
        <p:grpSpPr>
          <a:xfrm>
            <a:off x="1116660" y="9696893"/>
            <a:ext cx="21339695" cy="1079607"/>
            <a:chOff x="1116660" y="9696893"/>
            <a:chExt cx="21339695" cy="1079607"/>
          </a:xfrm>
        </p:grpSpPr>
        <p:grpSp>
          <p:nvGrpSpPr>
            <p:cNvPr id="81" name="Group 74"/>
            <p:cNvGrpSpPr/>
            <p:nvPr/>
          </p:nvGrpSpPr>
          <p:grpSpPr>
            <a:xfrm>
              <a:off x="1116660" y="9696893"/>
              <a:ext cx="21339695" cy="957490"/>
              <a:chOff x="7459670" y="9982200"/>
              <a:chExt cx="21343553" cy="957663"/>
            </a:xfrm>
          </p:grpSpPr>
          <p:sp>
            <p:nvSpPr>
              <p:cNvPr id="82" name="Rectangle 81">
                <a:hlinkClick r:id="" action="ppaction://noaction"/>
              </p:cNvPr>
              <p:cNvSpPr/>
              <p:nvPr/>
            </p:nvSpPr>
            <p:spPr>
              <a:xfrm>
                <a:off x="9092456" y="10108716"/>
                <a:ext cx="19710767" cy="831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3" name="Group 44"/>
              <p:cNvGrpSpPr/>
              <p:nvPr/>
            </p:nvGrpSpPr>
            <p:grpSpPr>
              <a:xfrm>
                <a:off x="7459670" y="9982200"/>
                <a:ext cx="1392615" cy="872846"/>
                <a:chOff x="7459669" y="7543800"/>
                <a:chExt cx="1381118" cy="872846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85" name="Group 46"/>
                <p:cNvGrpSpPr/>
                <p:nvPr/>
              </p:nvGrpSpPr>
              <p:grpSpPr>
                <a:xfrm>
                  <a:off x="7469187" y="7685126"/>
                  <a:ext cx="1371600" cy="731520"/>
                  <a:chOff x="7469187" y="7685126"/>
                  <a:chExt cx="1371600" cy="731520"/>
                </a:xfrm>
              </p:grpSpPr>
              <p:sp>
                <p:nvSpPr>
                  <p:cNvPr id="86" name="Round Same Side Corner Rectangle 85"/>
                  <p:cNvSpPr/>
                  <p:nvPr/>
                </p:nvSpPr>
                <p:spPr>
                  <a:xfrm rot="5400000">
                    <a:off x="7789227" y="7365086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>
                      <a:solidFill>
                        <a:prstClr val="whit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7751290" y="7688759"/>
                    <a:ext cx="922551" cy="7080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itchFamily="34" charset="0"/>
                        <a:cs typeface="Tahoma" panose="020B0604030504040204" pitchFamily="34" charset="0"/>
                      </a:rPr>
                      <a:t>III</a:t>
                    </a:r>
                  </a:p>
                </p:txBody>
              </p:sp>
            </p:grpSp>
          </p:grpSp>
        </p:grpSp>
        <p:sp>
          <p:nvSpPr>
            <p:cNvPr id="53" name="Rectangle 52">
              <a:hlinkClick r:id="" action="ppaction://noaction"/>
              <a:extLst>
                <a:ext uri="{FF2B5EF4-FFF2-40B4-BE49-F238E27FC236}">
                  <a16:creationId xmlns:a16="http://schemas.microsoft.com/office/drawing/2014/main" id="{249D802A-F7BD-4129-9643-64C93C0995FF}"/>
                </a:ext>
              </a:extLst>
            </p:cNvPr>
            <p:cNvSpPr/>
            <p:nvPr/>
          </p:nvSpPr>
          <p:spPr>
            <a:xfrm>
              <a:off x="2747358" y="9791615"/>
              <a:ext cx="14501086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8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CÔNG THỨC TÍNH DIỆN TÍCH TAM GIÁC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18CE30C-C02E-415D-9BA2-DE5D61F52E8C}"/>
              </a:ext>
            </a:extLst>
          </p:cNvPr>
          <p:cNvGrpSpPr/>
          <p:nvPr/>
        </p:nvGrpSpPr>
        <p:grpSpPr>
          <a:xfrm>
            <a:off x="1116660" y="10898423"/>
            <a:ext cx="21339695" cy="1017042"/>
            <a:chOff x="1116660" y="10898423"/>
            <a:chExt cx="21339695" cy="1017042"/>
          </a:xfrm>
        </p:grpSpPr>
        <p:grpSp>
          <p:nvGrpSpPr>
            <p:cNvPr id="65" name="Group 74"/>
            <p:cNvGrpSpPr/>
            <p:nvPr/>
          </p:nvGrpSpPr>
          <p:grpSpPr>
            <a:xfrm>
              <a:off x="1116660" y="10957975"/>
              <a:ext cx="21339695" cy="957490"/>
              <a:chOff x="7459670" y="9982200"/>
              <a:chExt cx="21343553" cy="957663"/>
            </a:xfrm>
          </p:grpSpPr>
          <p:sp>
            <p:nvSpPr>
              <p:cNvPr id="66" name="Rectangle 65">
                <a:hlinkClick r:id="" action="ppaction://noaction"/>
              </p:cNvPr>
              <p:cNvSpPr/>
              <p:nvPr/>
            </p:nvSpPr>
            <p:spPr>
              <a:xfrm>
                <a:off x="9092456" y="10108716"/>
                <a:ext cx="19710767" cy="831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7" name="Group 44"/>
              <p:cNvGrpSpPr/>
              <p:nvPr/>
            </p:nvGrpSpPr>
            <p:grpSpPr>
              <a:xfrm>
                <a:off x="7459670" y="9982200"/>
                <a:ext cx="1392615" cy="872846"/>
                <a:chOff x="7459669" y="7543800"/>
                <a:chExt cx="1381118" cy="872846"/>
              </a:xfrm>
            </p:grpSpPr>
            <p:sp>
              <p:nvSpPr>
                <p:cNvPr id="68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9" name="Group 46"/>
                <p:cNvGrpSpPr/>
                <p:nvPr/>
              </p:nvGrpSpPr>
              <p:grpSpPr>
                <a:xfrm>
                  <a:off x="7469187" y="7685126"/>
                  <a:ext cx="1371600" cy="731520"/>
                  <a:chOff x="7469187" y="7685126"/>
                  <a:chExt cx="1371600" cy="731520"/>
                </a:xfrm>
              </p:grpSpPr>
              <p:sp>
                <p:nvSpPr>
                  <p:cNvPr id="70" name="Round Same Side Corner Rectangle 69"/>
                  <p:cNvSpPr/>
                  <p:nvPr/>
                </p:nvSpPr>
                <p:spPr>
                  <a:xfrm rot="5400000">
                    <a:off x="7789227" y="7365086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>
                      <a:solidFill>
                        <a:prstClr val="whit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7826023" y="7688759"/>
                    <a:ext cx="773086" cy="7080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itchFamily="34" charset="0"/>
                        <a:cs typeface="Tahoma" panose="020B0604030504040204" pitchFamily="34" charset="0"/>
                      </a:rPr>
                      <a:t>IV</a:t>
                    </a:r>
                  </a:p>
                </p:txBody>
              </p:sp>
            </p:grpSp>
          </p:grpSp>
        </p:grpSp>
        <p:sp>
          <p:nvSpPr>
            <p:cNvPr id="54" name="Rectangle 53">
              <a:hlinkClick r:id="" action="ppaction://noaction"/>
              <a:extLst>
                <a:ext uri="{FF2B5EF4-FFF2-40B4-BE49-F238E27FC236}">
                  <a16:creationId xmlns:a16="http://schemas.microsoft.com/office/drawing/2014/main" id="{C7A4ADF4-DAEA-40DA-B5D6-782CAFFDB3ED}"/>
                </a:ext>
              </a:extLst>
            </p:cNvPr>
            <p:cNvSpPr/>
            <p:nvPr/>
          </p:nvSpPr>
          <p:spPr>
            <a:xfrm>
              <a:off x="2752590" y="10898423"/>
              <a:ext cx="17784036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8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GIẢI TAM GIÁC VÀ ỨNG DỤNG VÀO VIỆC ĐO ĐẠC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EE2EE7D-5816-4784-924E-DE84F0A9B2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421" y="323464"/>
            <a:ext cx="3166636" cy="3166636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A096395A-0603-4A90-A5AC-12DA1B63182E}"/>
              </a:ext>
            </a:extLst>
          </p:cNvPr>
          <p:cNvGrpSpPr/>
          <p:nvPr/>
        </p:nvGrpSpPr>
        <p:grpSpPr>
          <a:xfrm>
            <a:off x="1114867" y="12127348"/>
            <a:ext cx="21339695" cy="1017236"/>
            <a:chOff x="1116660" y="10898229"/>
            <a:chExt cx="21339695" cy="1017236"/>
          </a:xfrm>
        </p:grpSpPr>
        <p:grpSp>
          <p:nvGrpSpPr>
            <p:cNvPr id="51" name="Group 74">
              <a:extLst>
                <a:ext uri="{FF2B5EF4-FFF2-40B4-BE49-F238E27FC236}">
                  <a16:creationId xmlns:a16="http://schemas.microsoft.com/office/drawing/2014/main" id="{4AAE17A9-44F2-4514-8FC8-E00EF9E2E6F6}"/>
                </a:ext>
              </a:extLst>
            </p:cNvPr>
            <p:cNvGrpSpPr/>
            <p:nvPr/>
          </p:nvGrpSpPr>
          <p:grpSpPr>
            <a:xfrm>
              <a:off x="1116660" y="10957975"/>
              <a:ext cx="21339695" cy="957490"/>
              <a:chOff x="7459670" y="9982200"/>
              <a:chExt cx="21343553" cy="957663"/>
            </a:xfrm>
          </p:grpSpPr>
          <p:sp>
            <p:nvSpPr>
              <p:cNvPr id="55" name="Rectangle 54">
                <a:hlinkClick r:id="" action="ppaction://noaction"/>
                <a:extLst>
                  <a:ext uri="{FF2B5EF4-FFF2-40B4-BE49-F238E27FC236}">
                    <a16:creationId xmlns:a16="http://schemas.microsoft.com/office/drawing/2014/main" id="{7B95F7C2-7DDE-49F4-911C-1D2465815F89}"/>
                  </a:ext>
                </a:extLst>
              </p:cNvPr>
              <p:cNvSpPr/>
              <p:nvPr/>
            </p:nvSpPr>
            <p:spPr>
              <a:xfrm>
                <a:off x="9092456" y="10108716"/>
                <a:ext cx="19710767" cy="831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4" name="Group 44">
                <a:extLst>
                  <a:ext uri="{FF2B5EF4-FFF2-40B4-BE49-F238E27FC236}">
                    <a16:creationId xmlns:a16="http://schemas.microsoft.com/office/drawing/2014/main" id="{9CFAD467-5B90-4B21-BD61-4DAF1CB77E73}"/>
                  </a:ext>
                </a:extLst>
              </p:cNvPr>
              <p:cNvGrpSpPr/>
              <p:nvPr/>
            </p:nvGrpSpPr>
            <p:grpSpPr>
              <a:xfrm>
                <a:off x="7459670" y="9982200"/>
                <a:ext cx="1392615" cy="872846"/>
                <a:chOff x="7459669" y="7543800"/>
                <a:chExt cx="1381118" cy="872846"/>
              </a:xfrm>
            </p:grpSpPr>
            <p:sp>
              <p:nvSpPr>
                <p:cNvPr id="72" name="Isosceles Triangle 44">
                  <a:extLst>
                    <a:ext uri="{FF2B5EF4-FFF2-40B4-BE49-F238E27FC236}">
                      <a16:creationId xmlns:a16="http://schemas.microsoft.com/office/drawing/2014/main" id="{0120FC4F-85A8-4EAE-A2C0-3745EA55C4B2}"/>
                    </a:ext>
                  </a:extLst>
                </p:cNvPr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3" name="Group 46">
                  <a:extLst>
                    <a:ext uri="{FF2B5EF4-FFF2-40B4-BE49-F238E27FC236}">
                      <a16:creationId xmlns:a16="http://schemas.microsoft.com/office/drawing/2014/main" id="{4E376FFF-696C-4DBE-8EE8-2560EA951E8D}"/>
                    </a:ext>
                  </a:extLst>
                </p:cNvPr>
                <p:cNvGrpSpPr/>
                <p:nvPr/>
              </p:nvGrpSpPr>
              <p:grpSpPr>
                <a:xfrm>
                  <a:off x="7469187" y="7685126"/>
                  <a:ext cx="1371600" cy="731520"/>
                  <a:chOff x="7469187" y="7685126"/>
                  <a:chExt cx="1371600" cy="731520"/>
                </a:xfrm>
              </p:grpSpPr>
              <p:sp>
                <p:nvSpPr>
                  <p:cNvPr id="74" name="Round Same Side Corner Rectangle 69">
                    <a:extLst>
                      <a:ext uri="{FF2B5EF4-FFF2-40B4-BE49-F238E27FC236}">
                        <a16:creationId xmlns:a16="http://schemas.microsoft.com/office/drawing/2014/main" id="{428AB2D1-0FF2-4731-8A7F-14FE78D24A8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89227" y="7365086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>
                      <a:solidFill>
                        <a:prstClr val="whit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06667D0B-1FA8-40FD-B843-955C5F660189}"/>
                      </a:ext>
                    </a:extLst>
                  </p:cNvPr>
                  <p:cNvSpPr txBox="1"/>
                  <p:nvPr/>
                </p:nvSpPr>
                <p:spPr>
                  <a:xfrm>
                    <a:off x="7949251" y="7688759"/>
                    <a:ext cx="526627" cy="7080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itchFamily="34" charset="0"/>
                        <a:cs typeface="Tahoma" panose="020B0604030504040204" pitchFamily="34" charset="0"/>
                      </a:rPr>
                      <a:t>V</a:t>
                    </a:r>
                  </a:p>
                </p:txBody>
              </p:sp>
            </p:grpSp>
          </p:grpSp>
        </p:grpSp>
        <p:sp>
          <p:nvSpPr>
            <p:cNvPr id="52" name="Rectangle 51">
              <a:hlinkClick r:id="" action="ppaction://noaction"/>
              <a:extLst>
                <a:ext uri="{FF2B5EF4-FFF2-40B4-BE49-F238E27FC236}">
                  <a16:creationId xmlns:a16="http://schemas.microsoft.com/office/drawing/2014/main" id="{7DA680E2-2BFC-45D7-8258-25298491E18B}"/>
                </a:ext>
              </a:extLst>
            </p:cNvPr>
            <p:cNvSpPr/>
            <p:nvPr/>
          </p:nvSpPr>
          <p:spPr>
            <a:xfrm>
              <a:off x="2749151" y="10898229"/>
              <a:ext cx="4271682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8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590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99"/>
    </mc:Choice>
    <mc:Fallback xmlns="">
      <p:transition spd="slow" advTm="32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  <p:extLst>
    <p:ext uri="{E180D4A7-C9FB-4DFB-919C-405C955672EB}">
      <p14:showEvtLst xmlns:p14="http://schemas.microsoft.com/office/powerpoint/2010/main">
        <p14:pauseEvt time="0" objId="6"/>
        <p14:seekEvt time="0" objId="6" seek="0"/>
        <p14:resumeEvt time="0" objId="6"/>
        <p14:stopEvt time="10326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327909" y="2669266"/>
            <a:ext cx="11493493" cy="10669818"/>
            <a:chOff x="1173577" y="7178644"/>
            <a:chExt cx="11495571" cy="10669818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11495571" cy="105085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78644"/>
              <a:ext cx="3834032" cy="804765"/>
              <a:chOff x="1224542" y="6322795"/>
              <a:chExt cx="3834032" cy="85467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000078" y="5118970"/>
                <a:ext cx="854672" cy="326232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121670" y="6336208"/>
                <a:ext cx="2668201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HỎI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729867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LÍ SIN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12384465" y="2639104"/>
            <a:ext cx="11773380" cy="10699980"/>
            <a:chOff x="1175570" y="2468560"/>
            <a:chExt cx="9819032" cy="10699980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1" y="2872595"/>
              <a:ext cx="9819031" cy="1029594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725893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TOÁN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881999-4385-4C1A-A4D5-6273AC0119B9}"/>
              </a:ext>
            </a:extLst>
          </p:cNvPr>
          <p:cNvSpPr/>
          <p:nvPr/>
        </p:nvSpPr>
        <p:spPr>
          <a:xfrm>
            <a:off x="755116" y="3897756"/>
            <a:ext cx="10457168" cy="2349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44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2334E4-7859-4F8D-AF86-237C61DACE1B}"/>
                  </a:ext>
                </a:extLst>
              </p:cNvPr>
              <p:cNvSpPr/>
              <p:nvPr/>
            </p:nvSpPr>
            <p:spPr>
              <a:xfrm>
                <a:off x="777937" y="10553924"/>
                <a:ext cx="7482241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𝐚</m:t>
                          </m:r>
                        </m:sub>
                      </m:sSub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2334E4-7859-4F8D-AF86-237C61DACE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37" y="10553924"/>
                <a:ext cx="7482241" cy="1359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F7D74E5-44A7-4B5A-9A14-7651BDCAAD13}"/>
                  </a:ext>
                </a:extLst>
              </p:cNvPr>
              <p:cNvSpPr/>
              <p:nvPr/>
            </p:nvSpPr>
            <p:spPr>
              <a:xfrm>
                <a:off x="12498370" y="3779121"/>
                <a:ext cx="11358183" cy="3914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 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xây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F7D74E5-44A7-4B5A-9A14-7651BDCAA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370" y="3779121"/>
                <a:ext cx="11358183" cy="3914661"/>
              </a:xfrm>
              <a:prstGeom prst="rect">
                <a:avLst/>
              </a:prstGeom>
              <a:blipFill>
                <a:blip r:embed="rId5"/>
                <a:stretch>
                  <a:fillRect l="-2147" t="-2648" r="-2201" b="-6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E89DF20-E6FE-428B-9B58-4F030FDC47D5}"/>
                  </a:ext>
                </a:extLst>
              </p:cNvPr>
              <p:cNvSpPr/>
              <p:nvPr/>
            </p:nvSpPr>
            <p:spPr>
              <a:xfrm>
                <a:off x="12605610" y="7959013"/>
                <a:ext cx="11159703" cy="1213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𝑨𝑯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𝑨𝑯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E89DF20-E6FE-428B-9B58-4F030FDC4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5610" y="7959013"/>
                <a:ext cx="11159703" cy="12133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6613853-B99B-43C4-9349-03E0FD1D9BF7}"/>
                  </a:ext>
                </a:extLst>
              </p:cNvPr>
              <p:cNvSpPr txBox="1"/>
              <p:nvPr/>
            </p:nvSpPr>
            <p:spPr>
              <a:xfrm>
                <a:off x="12605610" y="9304600"/>
                <a:ext cx="29098240" cy="1215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𝑨𝑯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𝑨𝑪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𝑨𝑯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6613853-B99B-43C4-9349-03E0FD1D9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5610" y="9304600"/>
                <a:ext cx="29098240" cy="12150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2881E2-E371-4A5D-92B4-3279992B5AC1}"/>
                  </a:ext>
                </a:extLst>
              </p:cNvPr>
              <p:cNvSpPr txBox="1"/>
              <p:nvPr/>
            </p:nvSpPr>
            <p:spPr>
              <a:xfrm>
                <a:off x="12574852" y="10663279"/>
                <a:ext cx="29098240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</m:func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2881E2-E371-4A5D-92B4-3279992B5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4852" y="10663279"/>
                <a:ext cx="29098240" cy="1067152"/>
              </a:xfrm>
              <a:prstGeom prst="rect">
                <a:avLst/>
              </a:prstGeom>
              <a:blipFill>
                <a:blip r:embed="rId8"/>
                <a:stretch>
                  <a:fillRect l="-859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AE67597-3E5A-4FAB-815A-B69956A61C32}"/>
                  </a:ext>
                </a:extLst>
              </p:cNvPr>
              <p:cNvSpPr txBox="1"/>
              <p:nvPr/>
            </p:nvSpPr>
            <p:spPr>
              <a:xfrm>
                <a:off x="12605610" y="11864346"/>
                <a:ext cx="29098240" cy="1130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AE67597-3E5A-4FAB-815A-B69956A61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5610" y="11864346"/>
                <a:ext cx="29098240" cy="11307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27A41B1-3DC1-483A-8B6A-2DA7294D7530}"/>
                  </a:ext>
                </a:extLst>
              </p:cNvPr>
              <p:cNvSpPr txBox="1"/>
              <p:nvPr/>
            </p:nvSpPr>
            <p:spPr>
              <a:xfrm>
                <a:off x="19201469" y="11913912"/>
                <a:ext cx="29098240" cy="1081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𝒂𝒃𝒄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den>
                    </m:f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27A41B1-3DC1-483A-8B6A-2DA7294D7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1469" y="11913912"/>
                <a:ext cx="29098240" cy="1081193"/>
              </a:xfrm>
              <a:prstGeom prst="rect">
                <a:avLst/>
              </a:prstGeom>
              <a:blipFill>
                <a:blip r:embed="rId10"/>
                <a:stretch>
                  <a:fillRect l="-859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B9A00C98-0112-4CEF-8AA2-DD29C33BD048}"/>
              </a:ext>
            </a:extLst>
          </p:cNvPr>
          <p:cNvGrpSpPr/>
          <p:nvPr/>
        </p:nvGrpSpPr>
        <p:grpSpPr>
          <a:xfrm>
            <a:off x="2605936" y="6218016"/>
            <a:ext cx="7704994" cy="5243297"/>
            <a:chOff x="0" y="0"/>
            <a:chExt cx="3762517" cy="25605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17666FE-602A-4971-91CF-2A479BB0DE0F}"/>
                </a:ext>
              </a:extLst>
            </p:cNvPr>
            <p:cNvGrpSpPr/>
            <p:nvPr/>
          </p:nvGrpSpPr>
          <p:grpSpPr>
            <a:xfrm>
              <a:off x="469067" y="270448"/>
              <a:ext cx="2963992" cy="2290150"/>
              <a:chOff x="0" y="0"/>
              <a:chExt cx="2963992" cy="229015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8E95726E-1536-4D5A-AE01-7BFDD8377DCB}"/>
                  </a:ext>
                </a:extLst>
              </p:cNvPr>
              <p:cNvGrpSpPr/>
              <p:nvPr/>
            </p:nvGrpSpPr>
            <p:grpSpPr>
              <a:xfrm>
                <a:off x="0" y="0"/>
                <a:ext cx="2765470" cy="2290150"/>
                <a:chOff x="0" y="0"/>
                <a:chExt cx="2765470" cy="2290150"/>
              </a:xfrm>
            </p:grpSpPr>
            <p:sp>
              <p:nvSpPr>
                <p:cNvPr id="54" name="Right Triangle 53">
                  <a:extLst>
                    <a:ext uri="{FF2B5EF4-FFF2-40B4-BE49-F238E27FC236}">
                      <a16:creationId xmlns:a16="http://schemas.microsoft.com/office/drawing/2014/main" id="{82FD195C-A1EF-41CC-876C-1078D55B86A1}"/>
                    </a:ext>
                  </a:extLst>
                </p:cNvPr>
                <p:cNvSpPr/>
                <p:nvPr/>
              </p:nvSpPr>
              <p:spPr>
                <a:xfrm rot="7297292">
                  <a:off x="536529" y="61210"/>
                  <a:ext cx="1692411" cy="2765470"/>
                </a:xfrm>
                <a:prstGeom prst="rtTriangle">
                  <a:avLst/>
                </a:prstGeom>
                <a:noFill/>
                <a:ln w="698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A4D8A987-8E1C-4C32-989C-5666D67336EE}"/>
                    </a:ext>
                  </a:extLst>
                </p:cNvPr>
                <p:cNvCxnSpPr/>
                <p:nvPr/>
              </p:nvCxnSpPr>
              <p:spPr>
                <a:xfrm>
                  <a:off x="656138" y="0"/>
                  <a:ext cx="7495" cy="1443420"/>
                </a:xfrm>
                <a:prstGeom prst="line">
                  <a:avLst/>
                </a:prstGeom>
                <a:ln w="69850">
                  <a:solidFill>
                    <a:schemeClr val="accent6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Flowchart: Process 55">
                  <a:extLst>
                    <a:ext uri="{FF2B5EF4-FFF2-40B4-BE49-F238E27FC236}">
                      <a16:creationId xmlns:a16="http://schemas.microsoft.com/office/drawing/2014/main" id="{927F882A-7EC6-434E-AD4A-E39A2A59A6E6}"/>
                    </a:ext>
                  </a:extLst>
                </p:cNvPr>
                <p:cNvSpPr/>
                <p:nvPr/>
              </p:nvSpPr>
              <p:spPr>
                <a:xfrm>
                  <a:off x="681434" y="1344430"/>
                  <a:ext cx="82446" cy="97436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3" name="Arc 52">
                <a:extLst>
                  <a:ext uri="{FF2B5EF4-FFF2-40B4-BE49-F238E27FC236}">
                    <a16:creationId xmlns:a16="http://schemas.microsoft.com/office/drawing/2014/main" id="{B18A14E9-B967-4D60-BEF7-64EE33E187C8}"/>
                  </a:ext>
                </a:extLst>
              </p:cNvPr>
              <p:cNvSpPr/>
              <p:nvPr/>
            </p:nvSpPr>
            <p:spPr>
              <a:xfrm rot="15133893">
                <a:off x="2679179" y="1273852"/>
                <a:ext cx="277318" cy="292309"/>
              </a:xfrm>
              <a:prstGeom prst="arc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6" name="Text Box 37">
              <a:extLst>
                <a:ext uri="{FF2B5EF4-FFF2-40B4-BE49-F238E27FC236}">
                  <a16:creationId xmlns:a16="http://schemas.microsoft.com/office/drawing/2014/main" id="{48D95934-6588-488D-A275-62E06C644674}"/>
                </a:ext>
              </a:extLst>
            </p:cNvPr>
            <p:cNvSpPr txBox="1"/>
            <p:nvPr/>
          </p:nvSpPr>
          <p:spPr>
            <a:xfrm>
              <a:off x="2016177" y="637082"/>
              <a:ext cx="314779" cy="31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7" name="Text Box 38">
              <a:extLst>
                <a:ext uri="{FF2B5EF4-FFF2-40B4-BE49-F238E27FC236}">
                  <a16:creationId xmlns:a16="http://schemas.microsoft.com/office/drawing/2014/main" id="{F1A88D4C-A69A-4AD8-A08C-14EAAA47782F}"/>
                </a:ext>
              </a:extLst>
            </p:cNvPr>
            <p:cNvSpPr txBox="1"/>
            <p:nvPr/>
          </p:nvSpPr>
          <p:spPr>
            <a:xfrm>
              <a:off x="999384" y="1686806"/>
              <a:ext cx="314779" cy="31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endPara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39">
              <a:extLst>
                <a:ext uri="{FF2B5EF4-FFF2-40B4-BE49-F238E27FC236}">
                  <a16:creationId xmlns:a16="http://schemas.microsoft.com/office/drawing/2014/main" id="{51133021-AF11-41DB-ACA0-7CFB522DA6C6}"/>
                </a:ext>
              </a:extLst>
            </p:cNvPr>
            <p:cNvSpPr txBox="1"/>
            <p:nvPr/>
          </p:nvSpPr>
          <p:spPr>
            <a:xfrm>
              <a:off x="3447738" y="1581462"/>
              <a:ext cx="314779" cy="31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40">
              <a:extLst>
                <a:ext uri="{FF2B5EF4-FFF2-40B4-BE49-F238E27FC236}">
                  <a16:creationId xmlns:a16="http://schemas.microsoft.com/office/drawing/2014/main" id="{8329E094-476F-4015-8997-5E5DFE7EA890}"/>
                </a:ext>
              </a:extLst>
            </p:cNvPr>
            <p:cNvSpPr txBox="1"/>
            <p:nvPr/>
          </p:nvSpPr>
          <p:spPr>
            <a:xfrm>
              <a:off x="0" y="1573967"/>
              <a:ext cx="314779" cy="31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41">
              <a:extLst>
                <a:ext uri="{FF2B5EF4-FFF2-40B4-BE49-F238E27FC236}">
                  <a16:creationId xmlns:a16="http://schemas.microsoft.com/office/drawing/2014/main" id="{41F144F2-1E45-46D9-9C4A-529FA1686819}"/>
                </a:ext>
              </a:extLst>
            </p:cNvPr>
            <p:cNvSpPr txBox="1"/>
            <p:nvPr/>
          </p:nvSpPr>
          <p:spPr>
            <a:xfrm>
              <a:off x="966866" y="0"/>
              <a:ext cx="314779" cy="31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 Box 42">
              <a:extLst>
                <a:ext uri="{FF2B5EF4-FFF2-40B4-BE49-F238E27FC236}">
                  <a16:creationId xmlns:a16="http://schemas.microsoft.com/office/drawing/2014/main" id="{E22E95BB-403F-4158-A93D-4C2F6E9582BC}"/>
                </a:ext>
              </a:extLst>
            </p:cNvPr>
            <p:cNvSpPr txBox="1"/>
            <p:nvPr/>
          </p:nvSpPr>
          <p:spPr>
            <a:xfrm>
              <a:off x="1911246" y="1648918"/>
              <a:ext cx="314779" cy="31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383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5" grpId="0"/>
      <p:bldP spid="37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727514" y="4987648"/>
            <a:ext cx="22930560" cy="8729940"/>
            <a:chOff x="1220788" y="7162800"/>
            <a:chExt cx="22934706" cy="8473991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220788" y="7437275"/>
              <a:ext cx="22934706" cy="81995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6" cy="809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8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768646" y="1598616"/>
            <a:ext cx="14561624" cy="804766"/>
            <a:chOff x="-288924" y="1905000"/>
            <a:chExt cx="14565206" cy="804672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1021684" cy="784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5119" y="1917676"/>
              <a:ext cx="12191163" cy="784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 THỨC TÍNH DIỆN TÍCH TAM GIÁC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727514" y="2459049"/>
            <a:ext cx="22930560" cy="2445929"/>
            <a:chOff x="1175570" y="2468560"/>
            <a:chExt cx="21061958" cy="2445929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1061958" cy="204189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779735" cy="898549"/>
              <a:chOff x="1175570" y="1834705"/>
              <a:chExt cx="4122993" cy="980152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3063133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TOÁN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12E8479-414E-48D5-83C7-C45751D0E6F0}"/>
                  </a:ext>
                </a:extLst>
              </p:cNvPr>
              <p:cNvSpPr/>
              <p:nvPr/>
            </p:nvSpPr>
            <p:spPr>
              <a:xfrm>
                <a:off x="4774492" y="3114378"/>
                <a:ext cx="1886757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xây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sin.</a:t>
                </a:r>
              </a:p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xây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12E8479-414E-48D5-83C7-C45751D0E6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492" y="3114378"/>
                <a:ext cx="18867574" cy="1446550"/>
              </a:xfrm>
              <a:prstGeom prst="rect">
                <a:avLst/>
              </a:prstGeom>
              <a:blipFill>
                <a:blip r:embed="rId3"/>
                <a:stretch>
                  <a:fillRect l="-1292" t="-8861" r="-1195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AF3888B-B7E7-4BD9-979E-C5447235261F}"/>
                  </a:ext>
                </a:extLst>
              </p:cNvPr>
              <p:cNvSpPr/>
              <p:nvPr/>
            </p:nvSpPr>
            <p:spPr>
              <a:xfrm>
                <a:off x="998570" y="5967146"/>
                <a:ext cx="9271372" cy="550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𝑰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𝑰𝑩𝑪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xây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dựng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𝒓</m:t>
                    </m:r>
                  </m:oMath>
                </a14:m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AF3888B-B7E7-4BD9-979E-C54472352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70" y="5967146"/>
                <a:ext cx="9271372" cy="5509200"/>
              </a:xfrm>
              <a:prstGeom prst="rect">
                <a:avLst/>
              </a:prstGeom>
              <a:blipFill>
                <a:blip r:embed="rId4"/>
                <a:stretch>
                  <a:fillRect l="-2696" t="-2434" r="-2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594DC72-656B-4169-93BA-FF1FFED6FFF7}"/>
                  </a:ext>
                </a:extLst>
              </p:cNvPr>
              <p:cNvSpPr/>
              <p:nvPr/>
            </p:nvSpPr>
            <p:spPr>
              <a:xfrm>
                <a:off x="10689179" y="5706666"/>
                <a:ext cx="12192000" cy="24550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•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𝒂𝒃</m:t>
                    </m:r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𝒃𝒄</m:t>
                    </m:r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𝒄𝒂</m:t>
                    </m:r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𝑩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594DC72-656B-4169-93BA-FF1FFED6F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179" y="5706666"/>
                <a:ext cx="12192000" cy="2455096"/>
              </a:xfrm>
              <a:prstGeom prst="rect">
                <a:avLst/>
              </a:prstGeom>
              <a:blipFill>
                <a:blip r:embed="rId5"/>
                <a:stretch>
                  <a:fillRect l="-2000" t="-5211" r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8C603D-B1D5-4720-A084-B2316E78F64D}"/>
              </a:ext>
            </a:extLst>
          </p:cNvPr>
          <p:cNvCxnSpPr>
            <a:cxnSpLocks/>
          </p:cNvCxnSpPr>
          <p:nvPr/>
        </p:nvCxnSpPr>
        <p:spPr>
          <a:xfrm>
            <a:off x="10536610" y="5277965"/>
            <a:ext cx="0" cy="8439623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63792D7-5467-4C48-9D5B-DEF2F30AB597}"/>
                  </a:ext>
                </a:extLst>
              </p:cNvPr>
              <p:cNvSpPr txBox="1"/>
              <p:nvPr/>
            </p:nvSpPr>
            <p:spPr>
              <a:xfrm>
                <a:off x="10656732" y="8317566"/>
                <a:ext cx="28884880" cy="1085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•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𝒂𝒃𝒄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63792D7-5467-4C48-9D5B-DEF2F30AB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732" y="8317566"/>
                <a:ext cx="28884880" cy="1085938"/>
              </a:xfrm>
              <a:prstGeom prst="rect">
                <a:avLst/>
              </a:prstGeom>
              <a:blipFill>
                <a:blip r:embed="rId7"/>
                <a:stretch>
                  <a:fillRect b="-9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DF4E6BF-510A-4153-981A-776583AFCFBD}"/>
                  </a:ext>
                </a:extLst>
              </p:cNvPr>
              <p:cNvSpPr txBox="1"/>
              <p:nvPr/>
            </p:nvSpPr>
            <p:spPr>
              <a:xfrm>
                <a:off x="10656732" y="9597683"/>
                <a:ext cx="12191995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•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𝒑𝒓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DF4E6BF-510A-4153-981A-776583AFC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732" y="9597683"/>
                <a:ext cx="12191995" cy="1477328"/>
              </a:xfrm>
              <a:prstGeom prst="rect">
                <a:avLst/>
              </a:prstGeom>
              <a:blipFill>
                <a:blip r:embed="rId8"/>
                <a:stretch>
                  <a:fillRect l="-2000" t="-8642" r="-2050" b="-16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9D460BD-3AC2-4AAD-BE7D-788CB2802D32}"/>
                  </a:ext>
                </a:extLst>
              </p:cNvPr>
              <p:cNvSpPr txBox="1"/>
              <p:nvPr/>
            </p:nvSpPr>
            <p:spPr>
              <a:xfrm>
                <a:off x="10656732" y="11508998"/>
                <a:ext cx="13907216" cy="9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•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  <m:d>
                          <m:d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  <m:d>
                          <m:d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Hê-rông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9D460BD-3AC2-4AAD-BE7D-788CB2802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732" y="11508998"/>
                <a:ext cx="13907216" cy="930832"/>
              </a:xfrm>
              <a:prstGeom prst="rect">
                <a:avLst/>
              </a:prstGeom>
              <a:blipFill>
                <a:blip r:embed="rId9"/>
                <a:stretch>
                  <a:fillRect t="-3268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AB44865D-4C86-4644-A809-F01F9855C829}"/>
              </a:ext>
            </a:extLst>
          </p:cNvPr>
          <p:cNvGrpSpPr/>
          <p:nvPr/>
        </p:nvGrpSpPr>
        <p:grpSpPr>
          <a:xfrm>
            <a:off x="3923860" y="10819235"/>
            <a:ext cx="5738985" cy="2952327"/>
            <a:chOff x="0" y="0"/>
            <a:chExt cx="5051685" cy="236048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85658FC-34E8-456E-BEDA-C4222B70BD2C}"/>
                </a:ext>
              </a:extLst>
            </p:cNvPr>
            <p:cNvCxnSpPr/>
            <p:nvPr/>
          </p:nvCxnSpPr>
          <p:spPr>
            <a:xfrm flipH="1">
              <a:off x="2016802" y="1454046"/>
              <a:ext cx="0" cy="643952"/>
            </a:xfrm>
            <a:prstGeom prst="line">
              <a:avLst/>
            </a:prstGeom>
            <a:ln w="6985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20C5D01-31FF-48D9-ABE1-906A8A824BB7}"/>
                </a:ext>
              </a:extLst>
            </p:cNvPr>
            <p:cNvGrpSpPr/>
            <p:nvPr/>
          </p:nvGrpSpPr>
          <p:grpSpPr>
            <a:xfrm>
              <a:off x="0" y="0"/>
              <a:ext cx="5051685" cy="2360481"/>
              <a:chOff x="0" y="0"/>
              <a:chExt cx="5051685" cy="2360481"/>
            </a:xfrm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CAFE8BB5-2A69-405E-B7FC-49503F5EFBB0}"/>
                  </a:ext>
                </a:extLst>
              </p:cNvPr>
              <p:cNvSpPr/>
              <p:nvPr/>
            </p:nvSpPr>
            <p:spPr>
              <a:xfrm>
                <a:off x="447519" y="521845"/>
                <a:ext cx="3945255" cy="1554480"/>
              </a:xfrm>
              <a:prstGeom prst="triangle">
                <a:avLst>
                  <a:gd name="adj" fmla="val 35982"/>
                </a:avLst>
              </a:prstGeom>
              <a:noFill/>
              <a:ln w="698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id="{0220E426-D847-494E-A453-2B9E19F9CC41}"/>
                  </a:ext>
                </a:extLst>
              </p:cNvPr>
              <p:cNvSpPr/>
              <p:nvPr/>
            </p:nvSpPr>
            <p:spPr>
              <a:xfrm>
                <a:off x="1274789" y="742638"/>
                <a:ext cx="1445926" cy="1340100"/>
              </a:xfrm>
              <a:prstGeom prst="flowChartConnector">
                <a:avLst/>
              </a:prstGeom>
              <a:noFill/>
              <a:ln w="698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7781035-CFCF-467A-A892-C2D495FCC992}"/>
                  </a:ext>
                </a:extLst>
              </p:cNvPr>
              <p:cNvCxnSpPr/>
              <p:nvPr/>
            </p:nvCxnSpPr>
            <p:spPr>
              <a:xfrm flipH="1">
                <a:off x="450330" y="1424690"/>
                <a:ext cx="1559487" cy="655737"/>
              </a:xfrm>
              <a:prstGeom prst="line">
                <a:avLst/>
              </a:prstGeom>
              <a:ln w="698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D13D39E-29F3-4146-B8D3-A95EDA088DB8}"/>
                  </a:ext>
                </a:extLst>
              </p:cNvPr>
              <p:cNvCxnSpPr/>
              <p:nvPr/>
            </p:nvCxnSpPr>
            <p:spPr>
              <a:xfrm flipH="1" flipV="1">
                <a:off x="1994317" y="1424690"/>
                <a:ext cx="2384009" cy="652696"/>
              </a:xfrm>
              <a:prstGeom prst="line">
                <a:avLst/>
              </a:prstGeom>
              <a:ln w="698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12BD8E4-6FD5-43D6-A26F-8CD02943EEC7}"/>
                  </a:ext>
                </a:extLst>
              </p:cNvPr>
              <p:cNvCxnSpPr/>
              <p:nvPr/>
            </p:nvCxnSpPr>
            <p:spPr>
              <a:xfrm>
                <a:off x="1432186" y="989975"/>
                <a:ext cx="585720" cy="419350"/>
              </a:xfrm>
              <a:prstGeom prst="line">
                <a:avLst/>
              </a:prstGeom>
              <a:ln w="69850">
                <a:solidFill>
                  <a:schemeClr val="accent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7467EE9-A492-4F04-AA32-71642701DDE2}"/>
                  </a:ext>
                </a:extLst>
              </p:cNvPr>
              <p:cNvCxnSpPr/>
              <p:nvPr/>
            </p:nvCxnSpPr>
            <p:spPr>
              <a:xfrm flipH="1">
                <a:off x="2025546" y="877549"/>
                <a:ext cx="373229" cy="547141"/>
              </a:xfrm>
              <a:prstGeom prst="line">
                <a:avLst/>
              </a:prstGeom>
              <a:ln w="69850">
                <a:solidFill>
                  <a:schemeClr val="accent2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lowchart: Process 51">
                <a:extLst>
                  <a:ext uri="{FF2B5EF4-FFF2-40B4-BE49-F238E27FC236}">
                    <a16:creationId xmlns:a16="http://schemas.microsoft.com/office/drawing/2014/main" id="{C436D1A8-30D9-45E1-BC7C-FEE9E2522E57}"/>
                  </a:ext>
                </a:extLst>
              </p:cNvPr>
              <p:cNvSpPr/>
              <p:nvPr/>
            </p:nvSpPr>
            <p:spPr>
              <a:xfrm>
                <a:off x="1993692" y="1926236"/>
                <a:ext cx="164892" cy="172387"/>
              </a:xfrm>
              <a:prstGeom prst="flowChartProcess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Text Box 54">
                <a:extLst>
                  <a:ext uri="{FF2B5EF4-FFF2-40B4-BE49-F238E27FC236}">
                    <a16:creationId xmlns:a16="http://schemas.microsoft.com/office/drawing/2014/main" id="{8B0F4C1A-FBB9-47B4-BA0E-0997E4467E5A}"/>
                  </a:ext>
                </a:extLst>
              </p:cNvPr>
              <p:cNvSpPr txBox="1"/>
              <p:nvPr/>
            </p:nvSpPr>
            <p:spPr>
              <a:xfrm>
                <a:off x="1633928" y="0"/>
                <a:ext cx="607101" cy="56915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 Box 55">
                <a:extLst>
                  <a:ext uri="{FF2B5EF4-FFF2-40B4-BE49-F238E27FC236}">
                    <a16:creationId xmlns:a16="http://schemas.microsoft.com/office/drawing/2014/main" id="{3F49CCF4-9E45-4C02-99CB-9D66CAC67767}"/>
                  </a:ext>
                </a:extLst>
              </p:cNvPr>
              <p:cNvSpPr txBox="1"/>
              <p:nvPr/>
            </p:nvSpPr>
            <p:spPr>
              <a:xfrm>
                <a:off x="4444584" y="1753849"/>
                <a:ext cx="607101" cy="56915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 Box 56">
                <a:extLst>
                  <a:ext uri="{FF2B5EF4-FFF2-40B4-BE49-F238E27FC236}">
                    <a16:creationId xmlns:a16="http://schemas.microsoft.com/office/drawing/2014/main" id="{2817DCEB-3603-4AE3-BCA4-134BA959FCF3}"/>
                  </a:ext>
                </a:extLst>
              </p:cNvPr>
              <p:cNvSpPr txBox="1"/>
              <p:nvPr/>
            </p:nvSpPr>
            <p:spPr>
              <a:xfrm>
                <a:off x="0" y="1791324"/>
                <a:ext cx="607101" cy="56915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 Box 57">
                <a:extLst>
                  <a:ext uri="{FF2B5EF4-FFF2-40B4-BE49-F238E27FC236}">
                    <a16:creationId xmlns:a16="http://schemas.microsoft.com/office/drawing/2014/main" id="{67F076A6-CDF1-4184-9CDD-B3423752E878}"/>
                  </a:ext>
                </a:extLst>
              </p:cNvPr>
              <p:cNvSpPr txBox="1"/>
              <p:nvPr/>
            </p:nvSpPr>
            <p:spPr>
              <a:xfrm>
                <a:off x="1821305" y="816964"/>
                <a:ext cx="607101" cy="56915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ext Box 58">
                <a:extLst>
                  <a:ext uri="{FF2B5EF4-FFF2-40B4-BE49-F238E27FC236}">
                    <a16:creationId xmlns:a16="http://schemas.microsoft.com/office/drawing/2014/main" id="{B724C04F-75F2-40C4-B6DA-574D3E8637E1}"/>
                  </a:ext>
                </a:extLst>
              </p:cNvPr>
              <p:cNvSpPr txBox="1"/>
              <p:nvPr/>
            </p:nvSpPr>
            <p:spPr>
              <a:xfrm>
                <a:off x="1981179" y="1386012"/>
                <a:ext cx="607101" cy="56915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2597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7" grpId="0"/>
      <p:bldP spid="36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1999133" y="2701275"/>
            <a:ext cx="11493493" cy="10379472"/>
            <a:chOff x="1173577" y="7162800"/>
            <a:chExt cx="11495571" cy="1037947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11495571" cy="102023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142321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</a:t>
                </a: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84938"/>
            <a:ext cx="19652323" cy="896758"/>
            <a:chOff x="-288924" y="1905000"/>
            <a:chExt cx="19657157" cy="896654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1002444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5119" y="2016915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 THỨC TÍNH DIỆN TÍCH TAM GIÁC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892962" y="2429328"/>
            <a:ext cx="10690169" cy="10699980"/>
            <a:chOff x="1175570" y="2468560"/>
            <a:chExt cx="9819032" cy="10699980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1" y="2872595"/>
              <a:ext cx="9819031" cy="1029594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146057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6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3E8A490-CE3D-45AC-B12E-534EF560DB7F}"/>
                  </a:ext>
                </a:extLst>
              </p:cNvPr>
              <p:cNvSpPr/>
              <p:nvPr/>
            </p:nvSpPr>
            <p:spPr>
              <a:xfrm>
                <a:off x="1526477" y="3820714"/>
                <a:ext cx="8866117" cy="7611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𝒑𝑹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𝒂𝒃𝒄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  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𝒃𝒄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3E8A490-CE3D-45AC-B12E-534EF560D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477" y="3820714"/>
                <a:ext cx="8866117" cy="7611892"/>
              </a:xfrm>
              <a:prstGeom prst="rect">
                <a:avLst/>
              </a:prstGeom>
              <a:blipFill>
                <a:blip r:embed="rId3"/>
                <a:stretch>
                  <a:fillRect l="-2749" t="-1763" r="-2749" b="-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0F5869-2554-4913-8440-8215DDF743C2}"/>
                  </a:ext>
                </a:extLst>
              </p:cNvPr>
              <p:cNvSpPr/>
              <p:nvPr/>
            </p:nvSpPr>
            <p:spPr>
              <a:xfrm>
                <a:off x="12192794" y="4003071"/>
                <a:ext cx="10952133" cy="1565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Tính diện tích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có cạnh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cạnh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𝐛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0F5869-2554-4913-8440-8215DDF74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794" y="4003071"/>
                <a:ext cx="10952133" cy="1565685"/>
              </a:xfrm>
              <a:prstGeom prst="rect">
                <a:avLst/>
              </a:prstGeom>
              <a:blipFill>
                <a:blip r:embed="rId4"/>
                <a:stretch>
                  <a:fillRect l="-2226" t="-8560" b="-13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C2F758DD-4002-4D20-BA69-CBBA54C84217}"/>
              </a:ext>
            </a:extLst>
          </p:cNvPr>
          <p:cNvSpPr/>
          <p:nvPr/>
        </p:nvSpPr>
        <p:spPr>
          <a:xfrm>
            <a:off x="1391594" y="10387186"/>
            <a:ext cx="864096" cy="864096"/>
          </a:xfrm>
          <a:prstGeom prst="ellips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8BCFB7-D61C-4430-9F70-9A10D8856AFC}"/>
                  </a:ext>
                </a:extLst>
              </p:cNvPr>
              <p:cNvSpPr txBox="1"/>
              <p:nvPr/>
            </p:nvSpPr>
            <p:spPr>
              <a:xfrm>
                <a:off x="12170485" y="6713129"/>
                <a:ext cx="11833154" cy="2081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𝒂𝒃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</m:fun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fun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8BCFB7-D61C-4430-9F70-9A10D8856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485" y="6713129"/>
                <a:ext cx="11833154" cy="2081339"/>
              </a:xfrm>
              <a:prstGeom prst="rect">
                <a:avLst/>
              </a:prstGeom>
              <a:blipFill>
                <a:blip r:embed="rId5"/>
                <a:stretch>
                  <a:fillRect l="-2060" t="-5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7954562F-9AB4-4BAA-A697-EBCA18197370}"/>
              </a:ext>
            </a:extLst>
          </p:cNvPr>
          <p:cNvSpPr txBox="1"/>
          <p:nvPr/>
        </p:nvSpPr>
        <p:spPr>
          <a:xfrm>
            <a:off x="16585282" y="5561735"/>
            <a:ext cx="422380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123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5" grpId="0" animBg="1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1904762" y="2610322"/>
            <a:ext cx="11493493" cy="10379472"/>
            <a:chOff x="1173577" y="7162800"/>
            <a:chExt cx="11495571" cy="1037947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11495571" cy="102023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185609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9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547666" y="1493986"/>
            <a:ext cx="19654764" cy="843694"/>
            <a:chOff x="-288924" y="1905000"/>
            <a:chExt cx="19659599" cy="843596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853329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963857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 TAM GIÁC VÀ ỨNG DỤNG VÀO VIỆC ĐO ĐẠC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35511" y="2314548"/>
            <a:ext cx="10690169" cy="10699980"/>
            <a:chOff x="1175570" y="2468560"/>
            <a:chExt cx="9819032" cy="10699980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1" y="2872595"/>
              <a:ext cx="9819031" cy="1029594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8549"/>
              <a:chOff x="1175570" y="1834705"/>
              <a:chExt cx="4005918" cy="980152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189421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8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4371" y="-483367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4371" y="-483367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13C5AD1-850A-4024-BCB4-77B96EB2F8A0}"/>
                  </a:ext>
                </a:extLst>
              </p:cNvPr>
              <p:cNvSpPr/>
              <p:nvPr/>
            </p:nvSpPr>
            <p:spPr>
              <a:xfrm>
                <a:off x="1177585" y="3473269"/>
                <a:ext cx="10690168" cy="1524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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= 17,4,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44</a:t>
                </a:r>
                <a:r>
                  <a:rPr lang="en-US" sz="4400" b="1" baseline="30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30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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b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64</a:t>
                </a:r>
                <a:r>
                  <a:rPr lang="en-US" sz="4400" b="1" baseline="30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b, c ?</a:t>
                </a:r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13C5AD1-850A-4024-BCB4-77B96EB2F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85" y="3473269"/>
                <a:ext cx="10690168" cy="1524392"/>
              </a:xfrm>
              <a:prstGeom prst="rect">
                <a:avLst/>
              </a:prstGeom>
              <a:blipFill>
                <a:blip r:embed="rId3"/>
                <a:stretch>
                  <a:fillRect l="-2281" t="-7600" b="-1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1BF6314-7565-4FDF-BB48-2233469A9616}"/>
                  </a:ext>
                </a:extLst>
              </p:cNvPr>
              <p:cNvSpPr/>
              <p:nvPr/>
            </p:nvSpPr>
            <p:spPr>
              <a:xfrm>
                <a:off x="12488845" y="3565328"/>
                <a:ext cx="10783090" cy="1524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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= 49,4, b = 26,4,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47</a:t>
                </a:r>
                <a:r>
                  <a:rPr lang="en-US" sz="4400" b="1" baseline="30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20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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1BF6314-7565-4FDF-BB48-2233469A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8845" y="3565328"/>
                <a:ext cx="10783090" cy="1524392"/>
              </a:xfrm>
              <a:prstGeom prst="rect">
                <a:avLst/>
              </a:prstGeom>
              <a:blipFill>
                <a:blip r:embed="rId4"/>
                <a:stretch>
                  <a:fillRect l="-2318" t="-8800" b="-1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9C07822-AC29-42D5-9B18-44A403D19AE8}"/>
                  </a:ext>
                </a:extLst>
              </p:cNvPr>
              <p:cNvSpPr txBox="1"/>
              <p:nvPr/>
            </p:nvSpPr>
            <p:spPr>
              <a:xfrm>
                <a:off x="1245222" y="9590981"/>
                <a:ext cx="8237842" cy="903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ac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𝟕𝟏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9C07822-AC29-42D5-9B18-44A403D19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222" y="9590981"/>
                <a:ext cx="8237842" cy="903324"/>
              </a:xfrm>
              <a:prstGeom prst="rect">
                <a:avLst/>
              </a:prstGeom>
              <a:blipFill>
                <a:blip r:embed="rId5"/>
                <a:stretch>
                  <a:fillRect l="-2959" t="-6711" b="-22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B829267-1EFC-4672-8F65-BFBB2CC86AB0}"/>
                  </a:ext>
                </a:extLst>
              </p:cNvPr>
              <p:cNvSpPr txBox="1"/>
              <p:nvPr/>
            </p:nvSpPr>
            <p:spPr>
              <a:xfrm>
                <a:off x="12488845" y="8272441"/>
                <a:ext cx="9770352" cy="788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𝟏𝟑𝟔𝟗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𝟔𝟔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B829267-1EFC-4672-8F65-BFBB2CC86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8845" y="8272441"/>
                <a:ext cx="9770352" cy="788870"/>
              </a:xfrm>
              <a:prstGeom prst="rect">
                <a:avLst/>
              </a:prstGeom>
              <a:blipFill>
                <a:blip r:embed="rId6"/>
                <a:stretch>
                  <a:fillRect l="-2559" t="-15504" b="-34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7595D9B6-0BAD-4AA9-9523-0AE0A68837F3}"/>
              </a:ext>
            </a:extLst>
          </p:cNvPr>
          <p:cNvGrpSpPr/>
          <p:nvPr/>
        </p:nvGrpSpPr>
        <p:grpSpPr>
          <a:xfrm>
            <a:off x="6043588" y="4511046"/>
            <a:ext cx="5475293" cy="4805041"/>
            <a:chOff x="36919" y="83150"/>
            <a:chExt cx="1654666" cy="145200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5C61D02-D136-4BA9-99AD-F9ADCBD27C8D}"/>
                </a:ext>
              </a:extLst>
            </p:cNvPr>
            <p:cNvGrpSpPr/>
            <p:nvPr/>
          </p:nvGrpSpPr>
          <p:grpSpPr>
            <a:xfrm>
              <a:off x="36919" y="83150"/>
              <a:ext cx="1654666" cy="1314653"/>
              <a:chOff x="36919" y="83150"/>
              <a:chExt cx="1654666" cy="1314653"/>
            </a:xfrm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D1CA5AE1-29DC-44AB-9498-6DF0F703B138}"/>
                  </a:ext>
                </a:extLst>
              </p:cNvPr>
              <p:cNvSpPr/>
              <p:nvPr/>
            </p:nvSpPr>
            <p:spPr>
              <a:xfrm>
                <a:off x="188526" y="269444"/>
                <a:ext cx="1299189" cy="987929"/>
              </a:xfrm>
              <a:prstGeom prst="triangle">
                <a:avLst>
                  <a:gd name="adj" fmla="val 56541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 </a:t>
                </a:r>
              </a:p>
            </p:txBody>
          </p:sp>
          <p:sp>
            <p:nvSpPr>
              <p:cNvPr id="49" name="Text Box 4">
                <a:extLst>
                  <a:ext uri="{FF2B5EF4-FFF2-40B4-BE49-F238E27FC236}">
                    <a16:creationId xmlns:a16="http://schemas.microsoft.com/office/drawing/2014/main" id="{12D70D88-D2A3-4A07-AF18-93A4F5B17251}"/>
                  </a:ext>
                </a:extLst>
              </p:cNvPr>
              <p:cNvSpPr txBox="1"/>
              <p:nvPr/>
            </p:nvSpPr>
            <p:spPr>
              <a:xfrm>
                <a:off x="269777" y="1103191"/>
                <a:ext cx="609985" cy="29461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dirty="0">
                    <a:solidFill>
                      <a:schemeClr val="accent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44</a:t>
                </a:r>
                <a:r>
                  <a:rPr lang="en-US" sz="3000" baseline="30000" dirty="0">
                    <a:solidFill>
                      <a:schemeClr val="accent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3000" dirty="0">
                    <a:solidFill>
                      <a:schemeClr val="accent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30</a:t>
                </a:r>
                <a:r>
                  <a:rPr lang="en-US" sz="3000" dirty="0">
                    <a:solidFill>
                      <a:schemeClr val="accent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</a:t>
                </a:r>
                <a:endParaRPr lang="en-US" sz="3000" dirty="0">
                  <a:solidFill>
                    <a:schemeClr val="accent2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Text Box 5">
                <a:extLst>
                  <a:ext uri="{FF2B5EF4-FFF2-40B4-BE49-F238E27FC236}">
                    <a16:creationId xmlns:a16="http://schemas.microsoft.com/office/drawing/2014/main" id="{A199C9BA-B8E9-42CC-855D-A281C1782834}"/>
                  </a:ext>
                </a:extLst>
              </p:cNvPr>
              <p:cNvSpPr txBox="1"/>
              <p:nvPr/>
            </p:nvSpPr>
            <p:spPr>
              <a:xfrm>
                <a:off x="36919" y="1128708"/>
                <a:ext cx="216452" cy="23853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52" name="Text Box 6">
                <a:extLst>
                  <a:ext uri="{FF2B5EF4-FFF2-40B4-BE49-F238E27FC236}">
                    <a16:creationId xmlns:a16="http://schemas.microsoft.com/office/drawing/2014/main" id="{3B98BB22-5B9C-435A-9FAC-CC4212D9DBCC}"/>
                  </a:ext>
                </a:extLst>
              </p:cNvPr>
              <p:cNvSpPr txBox="1"/>
              <p:nvPr/>
            </p:nvSpPr>
            <p:spPr>
              <a:xfrm>
                <a:off x="831931" y="83150"/>
                <a:ext cx="216452" cy="23853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53" name="Text Box 7">
                <a:extLst>
                  <a:ext uri="{FF2B5EF4-FFF2-40B4-BE49-F238E27FC236}">
                    <a16:creationId xmlns:a16="http://schemas.microsoft.com/office/drawing/2014/main" id="{A5145E43-0861-4A18-9E0F-A1A8E3DCC5D4}"/>
                  </a:ext>
                </a:extLst>
              </p:cNvPr>
              <p:cNvSpPr txBox="1"/>
              <p:nvPr/>
            </p:nvSpPr>
            <p:spPr>
              <a:xfrm>
                <a:off x="1475133" y="1128708"/>
                <a:ext cx="216452" cy="23853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  <p:sp>
          <p:nvSpPr>
            <p:cNvPr id="44" name="Text Box 9">
              <a:extLst>
                <a:ext uri="{FF2B5EF4-FFF2-40B4-BE49-F238E27FC236}">
                  <a16:creationId xmlns:a16="http://schemas.microsoft.com/office/drawing/2014/main" id="{6D3A6817-D47F-4C79-8B36-CFB0EB9450AB}"/>
                </a:ext>
              </a:extLst>
            </p:cNvPr>
            <p:cNvSpPr txBox="1"/>
            <p:nvPr/>
          </p:nvSpPr>
          <p:spPr>
            <a:xfrm>
              <a:off x="1221022" y="1110290"/>
              <a:ext cx="450495" cy="2804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dirty="0">
                  <a:solidFill>
                    <a:schemeClr val="accent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64</a:t>
              </a:r>
              <a:r>
                <a:rPr lang="en-US" sz="3000" baseline="30000" dirty="0">
                  <a:solidFill>
                    <a:schemeClr val="accent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lang="en-US" sz="3000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Text Box 10">
              <a:extLst>
                <a:ext uri="{FF2B5EF4-FFF2-40B4-BE49-F238E27FC236}">
                  <a16:creationId xmlns:a16="http://schemas.microsoft.com/office/drawing/2014/main" id="{7E601D95-AB19-424E-8E07-CFD061EA4EF4}"/>
                </a:ext>
              </a:extLst>
            </p:cNvPr>
            <p:cNvSpPr txBox="1"/>
            <p:nvPr/>
          </p:nvSpPr>
          <p:spPr>
            <a:xfrm>
              <a:off x="749698" y="1232050"/>
              <a:ext cx="549961" cy="30310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17,4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8B1FA6DB-1A51-49C9-A71B-9151E315BFF5}"/>
              </a:ext>
            </a:extLst>
          </p:cNvPr>
          <p:cNvSpPr txBox="1"/>
          <p:nvPr/>
        </p:nvSpPr>
        <p:spPr>
          <a:xfrm>
            <a:off x="1245222" y="5306912"/>
            <a:ext cx="2224725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i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Lời</a:t>
            </a:r>
            <a:r>
              <a:rPr lang="en-US" sz="4400" b="1" i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giải</a:t>
            </a:r>
            <a:endParaRPr lang="en-US" sz="4400" b="1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065E6F0-D3E2-4AA2-AF19-4C65898D0BF3}"/>
              </a:ext>
            </a:extLst>
          </p:cNvPr>
          <p:cNvSpPr txBox="1"/>
          <p:nvPr/>
        </p:nvSpPr>
        <p:spPr>
          <a:xfrm>
            <a:off x="12606146" y="5249637"/>
            <a:ext cx="2224725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i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Lời</a:t>
            </a:r>
            <a:r>
              <a:rPr lang="en-US" sz="4400" b="1" i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giải</a:t>
            </a:r>
            <a:endParaRPr lang="en-US" sz="4400" b="1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F5C3FF0-DB46-4458-A6C6-D7F70CD91011}"/>
                  </a:ext>
                </a:extLst>
              </p:cNvPr>
              <p:cNvSpPr txBox="1"/>
              <p:nvPr/>
            </p:nvSpPr>
            <p:spPr>
              <a:xfrm>
                <a:off x="1245222" y="10494305"/>
                <a:ext cx="5166878" cy="1170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F5C3FF0-DB46-4458-A6C6-D7F70CD91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222" y="10494305"/>
                <a:ext cx="5166878" cy="1170257"/>
              </a:xfrm>
              <a:prstGeom prst="rect">
                <a:avLst/>
              </a:prstGeom>
              <a:blipFill>
                <a:blip r:embed="rId7"/>
                <a:stretch>
                  <a:fillRect l="-4717" b="-8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4665F13-E907-43C4-B70A-04980C218C1A}"/>
                  </a:ext>
                </a:extLst>
              </p:cNvPr>
              <p:cNvSpPr txBox="1"/>
              <p:nvPr/>
            </p:nvSpPr>
            <p:spPr>
              <a:xfrm>
                <a:off x="1177585" y="11664562"/>
                <a:ext cx="6253586" cy="1099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26670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</m:oMath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4665F13-E907-43C4-B70A-04980C218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85" y="11664562"/>
                <a:ext cx="6253586" cy="1099725"/>
              </a:xfrm>
              <a:prstGeom prst="rect">
                <a:avLst/>
              </a:prstGeom>
              <a:blipFill>
                <a:blip r:embed="rId8"/>
                <a:stretch>
                  <a:fillRect l="-3899" b="-8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B813448-D389-4318-8AC4-186518D2D672}"/>
                  </a:ext>
                </a:extLst>
              </p:cNvPr>
              <p:cNvSpPr txBox="1"/>
              <p:nvPr/>
            </p:nvSpPr>
            <p:spPr>
              <a:xfrm>
                <a:off x="12523572" y="9171648"/>
                <a:ext cx="29524960" cy="935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𝟑𝟕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B813448-D389-4318-8AC4-186518D2D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3572" y="9171648"/>
                <a:ext cx="29524960" cy="9358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DB048DA-71DE-4158-BE2E-61808901D149}"/>
                  </a:ext>
                </a:extLst>
              </p:cNvPr>
              <p:cNvSpPr txBox="1"/>
              <p:nvPr/>
            </p:nvSpPr>
            <p:spPr>
              <a:xfrm>
                <a:off x="12523572" y="9683604"/>
                <a:ext cx="29524960" cy="1248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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𝟏𝟗𝟏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DB048DA-71DE-4158-BE2E-61808901D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3572" y="9683604"/>
                <a:ext cx="29524960" cy="1248034"/>
              </a:xfrm>
              <a:prstGeom prst="rect">
                <a:avLst/>
              </a:prstGeom>
              <a:blipFill>
                <a:blip r:embed="rId10"/>
                <a:stretch>
                  <a:fillRect l="-82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0E4EEEB-385E-4288-9477-59A47777BD08}"/>
                  </a:ext>
                </a:extLst>
              </p:cNvPr>
              <p:cNvSpPr txBox="1"/>
              <p:nvPr/>
            </p:nvSpPr>
            <p:spPr>
              <a:xfrm>
                <a:off x="12606146" y="11073425"/>
                <a:ext cx="29524960" cy="800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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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𝟏𝟎𝟏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0E4EEEB-385E-4288-9477-59A47777B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6146" y="11073425"/>
                <a:ext cx="29524960" cy="800925"/>
              </a:xfrm>
              <a:prstGeom prst="rect">
                <a:avLst/>
              </a:prstGeom>
              <a:blipFill>
                <a:blip r:embed="rId11"/>
                <a:stretch>
                  <a:fillRect l="-847" t="-15267" b="-3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44BD3C-9042-490B-9D04-1D29982F640A}"/>
                  </a:ext>
                </a:extLst>
              </p:cNvPr>
              <p:cNvSpPr txBox="1"/>
              <p:nvPr/>
            </p:nvSpPr>
            <p:spPr>
              <a:xfrm>
                <a:off x="12523572" y="11825942"/>
                <a:ext cx="12198614" cy="798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−(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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𝟑𝟏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</a:t>
                </a:r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44BD3C-9042-490B-9D04-1D29982F6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3572" y="11825942"/>
                <a:ext cx="12198614" cy="798232"/>
              </a:xfrm>
              <a:prstGeom prst="rect">
                <a:avLst/>
              </a:prstGeom>
              <a:blipFill>
                <a:blip r:embed="rId12"/>
                <a:stretch>
                  <a:fillRect l="-1999" t="-15267" b="-3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31">
            <a:extLst>
              <a:ext uri="{FF2B5EF4-FFF2-40B4-BE49-F238E27FC236}">
                <a16:creationId xmlns:a16="http://schemas.microsoft.com/office/drawing/2014/main" id="{F60C86DF-62B9-4DF3-9AF0-57DC5FA77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259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50CAD4-C316-44FD-BD13-B5F69D8930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23528" y="5273499"/>
            <a:ext cx="4554231" cy="2998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50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0"/>
      <p:bldP spid="35" grpId="0"/>
      <p:bldP spid="40" grpId="0"/>
      <p:bldP spid="55" grpId="0"/>
      <p:bldP spid="65" grpId="0"/>
      <p:bldP spid="54" grpId="0"/>
      <p:bldP spid="66" grpId="0"/>
      <p:bldP spid="67" grpId="0"/>
      <p:bldP spid="68" grpId="0"/>
      <p:bldP spid="69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853329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 TAM GIÁC VÀ ỨNG DỤNG VÀO VIỆC ĐO ĐẠC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1023160" y="2357067"/>
            <a:ext cx="13617906" cy="10699980"/>
            <a:chOff x="1175570" y="2468560"/>
            <a:chExt cx="12508189" cy="10699980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12508189" cy="1029594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8549"/>
              <a:chOff x="1175570" y="1834705"/>
              <a:chExt cx="4005918" cy="980152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557216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10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FF141F-BB90-467F-B2C7-DAD35DAEB9DE}"/>
              </a:ext>
            </a:extLst>
          </p:cNvPr>
          <p:cNvSpPr/>
          <p:nvPr/>
        </p:nvSpPr>
        <p:spPr>
          <a:xfrm>
            <a:off x="1100592" y="3466078"/>
            <a:ext cx="13289840" cy="1570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BE1E4F-8188-4CB7-98E4-9BF92F825F6A}"/>
              </a:ext>
            </a:extLst>
          </p:cNvPr>
          <p:cNvSpPr/>
          <p:nvPr/>
        </p:nvSpPr>
        <p:spPr>
          <a:xfrm>
            <a:off x="1228687" y="8769172"/>
            <a:ext cx="10430322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ABD: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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</a:t>
            </a:r>
            <a:endParaRPr lang="vi-VN" sz="44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4032F59-4E99-4784-9D30-F55103E06127}"/>
              </a:ext>
            </a:extLst>
          </p:cNvPr>
          <p:cNvSpPr/>
          <p:nvPr/>
        </p:nvSpPr>
        <p:spPr>
          <a:xfrm>
            <a:off x="1108332" y="11039763"/>
            <a:ext cx="16088662" cy="174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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ACD</a:t>
            </a:r>
            <a:endParaRPr lang="vi-VN" sz="4400" b="1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 = CD =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AD.sin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</a:t>
            </a:r>
            <a:endParaRPr lang="vi-VN" sz="44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B535A26-4987-4A08-A79E-D94F0AFE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831" y="2731313"/>
            <a:ext cx="7995650" cy="9816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A662649-DE93-44D0-9E84-0EC763161FC3}"/>
                  </a:ext>
                </a:extLst>
              </p:cNvPr>
              <p:cNvSpPr/>
              <p:nvPr/>
            </p:nvSpPr>
            <p:spPr>
              <a:xfrm>
                <a:off x="1104462" y="4998550"/>
                <a:ext cx="12675696" cy="1599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B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B, 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𝑪𝑨𝑫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𝑪𝑩𝑫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A662649-DE93-44D0-9E84-0EC763161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462" y="4998550"/>
                <a:ext cx="12675696" cy="1599990"/>
              </a:xfrm>
              <a:prstGeom prst="rect">
                <a:avLst/>
              </a:prstGeom>
              <a:blipFill>
                <a:blip r:embed="rId5"/>
                <a:stretch>
                  <a:fillRect l="-1923" t="-6489" r="-1923" b="-17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A70437-E124-4AD6-9B23-1DD393ACCEF5}"/>
                  </a:ext>
                </a:extLst>
              </p:cNvPr>
              <p:cNvSpPr txBox="1"/>
              <p:nvPr/>
            </p:nvSpPr>
            <p:spPr>
              <a:xfrm>
                <a:off x="1162167" y="9595098"/>
                <a:ext cx="8333539" cy="1365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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A70437-E124-4AD6-9B23-1DD393ACC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167" y="9595098"/>
                <a:ext cx="8333539" cy="1365054"/>
              </a:xfrm>
              <a:prstGeom prst="rect">
                <a:avLst/>
              </a:prstGeom>
              <a:blipFill>
                <a:blip r:embed="rId6"/>
                <a:stretch>
                  <a:fillRect l="-2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86ADBE69-5729-4F19-8541-0B5F2F69A3C6}"/>
              </a:ext>
            </a:extLst>
          </p:cNvPr>
          <p:cNvSpPr txBox="1"/>
          <p:nvPr/>
        </p:nvSpPr>
        <p:spPr>
          <a:xfrm>
            <a:off x="5960132" y="7588692"/>
            <a:ext cx="920381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: 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24DCD21-D4B5-40C4-BF89-7EC7AD87E90B}"/>
              </a:ext>
            </a:extLst>
          </p:cNvPr>
          <p:cNvSpPr txBox="1"/>
          <p:nvPr/>
        </p:nvSpPr>
        <p:spPr>
          <a:xfrm>
            <a:off x="1052732" y="6628329"/>
            <a:ext cx="13532734" cy="819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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 = CD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15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7" grpId="0"/>
      <p:bldP spid="36" grpId="0"/>
      <p:bldP spid="42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325433" y="2544357"/>
            <a:ext cx="13402972" cy="10584697"/>
            <a:chOff x="1173577" y="7162800"/>
            <a:chExt cx="13036422" cy="10584697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451552"/>
              <a:ext cx="13036422" cy="102959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419784" cy="796093"/>
              <a:chOff x="1224542" y="6305967"/>
              <a:chExt cx="3419784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552764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11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853329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 TAM GIÁC VÀ ỨNG DỤNG VÀO VIỆC ĐO ĐẠC</a:t>
              </a:r>
            </a:p>
          </p:txBody>
        </p: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DAAF341-4723-4389-A136-E6898DC2B8BB}"/>
              </a:ext>
            </a:extLst>
          </p:cNvPr>
          <p:cNvSpPr/>
          <p:nvPr/>
        </p:nvSpPr>
        <p:spPr>
          <a:xfrm>
            <a:off x="453121" y="3676492"/>
            <a:ext cx="11667280" cy="1621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EDBEE3-7EF0-4DBA-87BB-1BB39F162AD6}"/>
                  </a:ext>
                </a:extLst>
              </p:cNvPr>
              <p:cNvSpPr txBox="1"/>
              <p:nvPr/>
            </p:nvSpPr>
            <p:spPr>
              <a:xfrm>
                <a:off x="6131334" y="10591220"/>
                <a:ext cx="6167609" cy="1365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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EDBEE3-7EF0-4DBA-87BB-1BB39F162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334" y="10591220"/>
                <a:ext cx="6167609" cy="1365054"/>
              </a:xfrm>
              <a:prstGeom prst="rect">
                <a:avLst/>
              </a:prstGeom>
              <a:blipFill>
                <a:blip r:embed="rId3"/>
                <a:stretch>
                  <a:fillRect l="-4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57C7C9-EA79-4939-BB20-C07028DB934D}"/>
                  </a:ext>
                </a:extLst>
              </p:cNvPr>
              <p:cNvSpPr txBox="1"/>
              <p:nvPr/>
            </p:nvSpPr>
            <p:spPr>
              <a:xfrm>
                <a:off x="453121" y="6220060"/>
                <a:ext cx="12531762" cy="39360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𝑪𝑩𝑨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57C7C9-EA79-4939-BB20-C07028DB9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21" y="6220060"/>
                <a:ext cx="12531762" cy="3936014"/>
              </a:xfrm>
              <a:prstGeom prst="rect">
                <a:avLst/>
              </a:prstGeom>
              <a:blipFill>
                <a:blip r:embed="rId4"/>
                <a:stretch>
                  <a:fillRect l="-1946" t="-2477" r="-1994"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BDF95A8-EA07-4FA5-B2C6-8386386AC47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F6F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010" y="3279357"/>
            <a:ext cx="9406509" cy="90136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5CC26DA-E090-4E95-9298-DAF33FF1B62F}"/>
              </a:ext>
            </a:extLst>
          </p:cNvPr>
          <p:cNvSpPr txBox="1"/>
          <p:nvPr/>
        </p:nvSpPr>
        <p:spPr>
          <a:xfrm>
            <a:off x="453125" y="9965071"/>
            <a:ext cx="32820212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·"/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10B6E1-0208-4E1C-AAF9-686A9B04C157}"/>
              </a:ext>
            </a:extLst>
          </p:cNvPr>
          <p:cNvSpPr txBox="1"/>
          <p:nvPr/>
        </p:nvSpPr>
        <p:spPr>
          <a:xfrm>
            <a:off x="422537" y="10876154"/>
            <a:ext cx="6340342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·"/>
            </a:pPr>
            <a:r>
              <a:rPr lang="en-US" sz="4400" b="1" dirty="0" err="1">
                <a:latin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latin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cs typeface="Tahoma" panose="020B0604030504040204" pitchFamily="34" charset="0"/>
              </a:rPr>
              <a:t> ABC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F5BAEC4-72F6-4EDC-9F66-29B6A1B88041}"/>
              </a:ext>
            </a:extLst>
          </p:cNvPr>
          <p:cNvSpPr txBox="1"/>
          <p:nvPr/>
        </p:nvSpPr>
        <p:spPr>
          <a:xfrm>
            <a:off x="5784082" y="5381397"/>
            <a:ext cx="920381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: 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05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4" grpId="0"/>
      <p:bldP spid="46" grpId="0"/>
      <p:bldP spid="49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323E03A-F995-44B6-AC26-85B4C190DF27}"/>
              </a:ext>
            </a:extLst>
          </p:cNvPr>
          <p:cNvGrpSpPr/>
          <p:nvPr/>
        </p:nvGrpSpPr>
        <p:grpSpPr>
          <a:xfrm>
            <a:off x="739020" y="1515344"/>
            <a:ext cx="6961515" cy="960438"/>
            <a:chOff x="13477876" y="4114800"/>
            <a:chExt cx="6962774" cy="960438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D50A4A36-1450-45FB-AD3A-55BB59D63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45432CC-D2AA-4276-A39D-09652C1AA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212BE1B8-1218-44B6-A59A-386C15360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DF6DAAE8-A9E2-4666-A5AC-46A2EC4CF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0A0B9D9-FC49-491C-89D0-637506D37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0E8C8EE9-461C-42ED-8146-C7E0BCF15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76BED18-AD7B-4B0C-B739-5853ECE02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30F2EB26-89F1-4BF0-924B-8C4EC0B80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C9A6AAE8-8D44-492E-AF68-556B63B24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648A0A6-F960-4521-B60B-E4EEAD7C7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3228802E-8409-4BD0-8DFD-3CC2063C3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B1972212-A23C-42F6-9881-3A381593B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45A9AF08-040A-4DC4-82A7-A3C1BFF61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C236018-DA65-4EFA-AA77-0742C0AE3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5E65884-83BC-4321-964B-F4F338416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BABA6ED8-FEF4-4DF9-8F5A-93F59357B8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E61709AD-06DA-4E0A-A2AB-003E3F03A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D1FFDCEB-7916-4196-9703-282D1E827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0C273297-FC5F-4A8B-B414-81E9E1142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513209DD-CB64-4969-8DB1-B7BB73A75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5071E6C4-4B5D-4063-B6E5-D8BE211A6A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B3556936-E3D1-46C8-8873-734A39B4A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2223F84A-3127-4EC1-94B7-EBE3301B0F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04FA863D-25B7-407F-AFE7-00C436C288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4AE1A99-8D72-4BE3-8120-2F9CD4B83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827ABFBA-2061-4445-BAB9-553CB1587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2BAB3BB9-816D-4ED1-AC39-6FCE680096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CDD286A-DE54-4BE6-8594-9CD9DD110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91BC389-CD88-4373-BDA7-1488B565CF2E}"/>
              </a:ext>
            </a:extLst>
          </p:cNvPr>
          <p:cNvGrpSpPr/>
          <p:nvPr/>
        </p:nvGrpSpPr>
        <p:grpSpPr>
          <a:xfrm>
            <a:off x="167458" y="2513627"/>
            <a:ext cx="13079403" cy="2829471"/>
            <a:chOff x="628303" y="2585635"/>
            <a:chExt cx="11901297" cy="2829470"/>
          </a:xfrm>
          <a:solidFill>
            <a:srgbClr val="31859C"/>
          </a:solidFill>
        </p:grpSpPr>
        <p:sp>
          <p:nvSpPr>
            <p:cNvPr id="101" name="Rounded Rectangle 44">
              <a:extLst>
                <a:ext uri="{FF2B5EF4-FFF2-40B4-BE49-F238E27FC236}">
                  <a16:creationId xmlns:a16="http://schemas.microsoft.com/office/drawing/2014/main" id="{1C07BF68-2A31-4E23-AD83-9EDF09B48B5E}"/>
                </a:ext>
              </a:extLst>
            </p:cNvPr>
            <p:cNvSpPr/>
            <p:nvPr/>
          </p:nvSpPr>
          <p:spPr>
            <a:xfrm>
              <a:off x="5378582" y="2585635"/>
              <a:ext cx="7151018" cy="2829470"/>
            </a:xfrm>
            <a:prstGeom prst="roundRect">
              <a:avLst>
                <a:gd name="adj" fmla="val 565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Pentagon 217087">
              <a:extLst>
                <a:ext uri="{FF2B5EF4-FFF2-40B4-BE49-F238E27FC236}">
                  <a16:creationId xmlns:a16="http://schemas.microsoft.com/office/drawing/2014/main" id="{17AB6216-BE3D-48C0-90FC-055BEB795725}"/>
                </a:ext>
              </a:extLst>
            </p:cNvPr>
            <p:cNvSpPr/>
            <p:nvPr/>
          </p:nvSpPr>
          <p:spPr>
            <a:xfrm>
              <a:off x="628303" y="3235347"/>
              <a:ext cx="4524977" cy="1537592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BEE6E6C-1030-4FF3-8972-B6F13DD91B7B}"/>
                </a:ext>
              </a:extLst>
            </p:cNvPr>
            <p:cNvSpPr txBox="1"/>
            <p:nvPr/>
          </p:nvSpPr>
          <p:spPr>
            <a:xfrm>
              <a:off x="733683" y="3610085"/>
              <a:ext cx="43173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LÍ CÔSIN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Object 3">
                  <a:extLst>
                    <a:ext uri="{FF2B5EF4-FFF2-40B4-BE49-F238E27FC236}">
                      <a16:creationId xmlns:a16="http://schemas.microsoft.com/office/drawing/2014/main" id="{3500BD3A-C424-4DC9-BD18-9D5421DE5233}"/>
                    </a:ext>
                  </a:extLst>
                </p:cNvPr>
                <p:cNvSpPr txBox="1"/>
                <p:nvPr/>
              </p:nvSpPr>
              <p:spPr bwMode="auto">
                <a:xfrm>
                  <a:off x="5897690" y="3004670"/>
                  <a:ext cx="6311901" cy="2387600"/>
                </a:xfrm>
                <a:prstGeom prst="rect">
                  <a:avLst/>
                </a:prstGeom>
                <a:noFill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•	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oMath>
                      <m:oMath xmlns:m="http://schemas.openxmlformats.org/officeDocument/2006/math"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•	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𝐜𝐨𝐬𝐁</m:t>
                        </m:r>
                      </m:oMath>
                      <m:oMath xmlns:m="http://schemas.openxmlformats.org/officeDocument/2006/math"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•	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𝐜𝐨𝐬𝐂</m:t>
                        </m:r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104" name="Object 3">
                  <a:extLst>
                    <a:ext uri="{FF2B5EF4-FFF2-40B4-BE49-F238E27FC236}">
                      <a16:creationId xmlns:a16="http://schemas.microsoft.com/office/drawing/2014/main" id="{3500BD3A-C424-4DC9-BD18-9D5421DE5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97690" y="3004670"/>
                  <a:ext cx="6311901" cy="23876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Group 34">
            <a:extLst>
              <a:ext uri="{FF2B5EF4-FFF2-40B4-BE49-F238E27FC236}">
                <a16:creationId xmlns:a16="http://schemas.microsoft.com/office/drawing/2014/main" id="{417DFADA-02A8-4FD9-AF7C-FFA33E506617}"/>
              </a:ext>
            </a:extLst>
          </p:cNvPr>
          <p:cNvGrpSpPr/>
          <p:nvPr/>
        </p:nvGrpSpPr>
        <p:grpSpPr>
          <a:xfrm>
            <a:off x="266754" y="8043396"/>
            <a:ext cx="23758317" cy="2088232"/>
            <a:chOff x="632593" y="8586005"/>
            <a:chExt cx="24171395" cy="208823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06" name="Rounded Rectangle 53">
              <a:extLst>
                <a:ext uri="{FF2B5EF4-FFF2-40B4-BE49-F238E27FC236}">
                  <a16:creationId xmlns:a16="http://schemas.microsoft.com/office/drawing/2014/main" id="{C408B914-1BEE-4619-B1AF-166176776C76}"/>
                </a:ext>
              </a:extLst>
            </p:cNvPr>
            <p:cNvSpPr/>
            <p:nvPr/>
          </p:nvSpPr>
          <p:spPr>
            <a:xfrm>
              <a:off x="11579788" y="8586005"/>
              <a:ext cx="6438376" cy="2088232"/>
            </a:xfrm>
            <a:prstGeom prst="roundRect">
              <a:avLst>
                <a:gd name="adj" fmla="val 6515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Rounded Rectangle 54">
              <a:extLst>
                <a:ext uri="{FF2B5EF4-FFF2-40B4-BE49-F238E27FC236}">
                  <a16:creationId xmlns:a16="http://schemas.microsoft.com/office/drawing/2014/main" id="{F8C423FF-8B62-4A5C-85CC-270BAE2ECB26}"/>
                </a:ext>
              </a:extLst>
            </p:cNvPr>
            <p:cNvSpPr/>
            <p:nvPr/>
          </p:nvSpPr>
          <p:spPr>
            <a:xfrm>
              <a:off x="18205721" y="8586005"/>
              <a:ext cx="6598267" cy="2088232"/>
            </a:xfrm>
            <a:prstGeom prst="roundRect">
              <a:avLst>
                <a:gd name="adj" fmla="val 10744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Rounded Rectangle 52">
              <a:extLst>
                <a:ext uri="{FF2B5EF4-FFF2-40B4-BE49-F238E27FC236}">
                  <a16:creationId xmlns:a16="http://schemas.microsoft.com/office/drawing/2014/main" id="{1B23772E-00DA-49AE-AFEA-98C5A0AFDD57}"/>
                </a:ext>
              </a:extLst>
            </p:cNvPr>
            <p:cNvSpPr/>
            <p:nvPr/>
          </p:nvSpPr>
          <p:spPr>
            <a:xfrm>
              <a:off x="4881834" y="8586005"/>
              <a:ext cx="6553913" cy="2088232"/>
            </a:xfrm>
            <a:prstGeom prst="roundRect">
              <a:avLst>
                <a:gd name="adj" fmla="val 9561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Pentagon 51">
              <a:extLst>
                <a:ext uri="{FF2B5EF4-FFF2-40B4-BE49-F238E27FC236}">
                  <a16:creationId xmlns:a16="http://schemas.microsoft.com/office/drawing/2014/main" id="{243D3963-6AC5-4B0C-BC6B-26F324424628}"/>
                </a:ext>
              </a:extLst>
            </p:cNvPr>
            <p:cNvSpPr/>
            <p:nvPr/>
          </p:nvSpPr>
          <p:spPr>
            <a:xfrm>
              <a:off x="632593" y="8819000"/>
              <a:ext cx="4105198" cy="1567205"/>
            </a:xfrm>
            <a:prstGeom prst="homePlate">
              <a:avLst>
                <a:gd name="adj" fmla="val 27425"/>
              </a:avLst>
            </a:prstGeom>
            <a:grpFill/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FBD2790-F1F3-4662-88CD-A8927F5DF5F9}"/>
                </a:ext>
              </a:extLst>
            </p:cNvPr>
            <p:cNvSpPr txBox="1"/>
            <p:nvPr/>
          </p:nvSpPr>
          <p:spPr>
            <a:xfrm>
              <a:off x="1168466" y="8974477"/>
              <a:ext cx="251328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 </a:t>
              </a:r>
            </a:p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TUYẾN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Object 10">
                  <a:extLst>
                    <a:ext uri="{FF2B5EF4-FFF2-40B4-BE49-F238E27FC236}">
                      <a16:creationId xmlns:a16="http://schemas.microsoft.com/office/drawing/2014/main" id="{CECABC0E-A169-430D-8187-356E18FAB7FA}"/>
                    </a:ext>
                  </a:extLst>
                </p:cNvPr>
                <p:cNvSpPr txBox="1"/>
                <p:nvPr/>
              </p:nvSpPr>
              <p:spPr bwMode="auto">
                <a:xfrm>
                  <a:off x="5637098" y="8814332"/>
                  <a:ext cx="5080918" cy="1511300"/>
                </a:xfrm>
                <a:prstGeom prst="rect">
                  <a:avLst/>
                </a:prstGeom>
                <a:noFill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	</m:t>
                        </m:r>
                      </m:oMath>
                    </m:oMathPara>
                  </a14:m>
                  <a:endParaRPr lang="en-US" sz="4400" b="1"/>
                </a:p>
              </p:txBody>
            </p:sp>
          </mc:Choice>
          <mc:Fallback xmlns="">
            <p:sp>
              <p:nvSpPr>
                <p:cNvPr id="111" name="Object 10">
                  <a:extLst>
                    <a:ext uri="{FF2B5EF4-FFF2-40B4-BE49-F238E27FC236}">
                      <a16:creationId xmlns:a16="http://schemas.microsoft.com/office/drawing/2014/main" id="{CECABC0E-A169-430D-8187-356E18FAB7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37098" y="8814332"/>
                  <a:ext cx="5080918" cy="15113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Object 11">
                  <a:extLst>
                    <a:ext uri="{FF2B5EF4-FFF2-40B4-BE49-F238E27FC236}">
                      <a16:creationId xmlns:a16="http://schemas.microsoft.com/office/drawing/2014/main" id="{624BA152-804D-4337-BB5C-2E257F9D7EDD}"/>
                    </a:ext>
                  </a:extLst>
                </p:cNvPr>
                <p:cNvSpPr txBox="1"/>
                <p:nvPr/>
              </p:nvSpPr>
              <p:spPr bwMode="auto">
                <a:xfrm>
                  <a:off x="12359788" y="8730195"/>
                  <a:ext cx="4903086" cy="1511300"/>
                </a:xfrm>
                <a:prstGeom prst="rect">
                  <a:avLst/>
                </a:prstGeom>
                <a:noFill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4400" b="1"/>
                </a:p>
              </p:txBody>
            </p:sp>
          </mc:Choice>
          <mc:Fallback xmlns="">
            <p:sp>
              <p:nvSpPr>
                <p:cNvPr id="112" name="Object 11">
                  <a:extLst>
                    <a:ext uri="{FF2B5EF4-FFF2-40B4-BE49-F238E27FC236}">
                      <a16:creationId xmlns:a16="http://schemas.microsoft.com/office/drawing/2014/main" id="{624BA152-804D-4337-BB5C-2E257F9D7E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359788" y="8730195"/>
                  <a:ext cx="4903086" cy="15113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Object 12">
                  <a:extLst>
                    <a:ext uri="{FF2B5EF4-FFF2-40B4-BE49-F238E27FC236}">
                      <a16:creationId xmlns:a16="http://schemas.microsoft.com/office/drawing/2014/main" id="{4C123472-0CDB-4E13-BC2D-2A4CA1FFC0DE}"/>
                    </a:ext>
                  </a:extLst>
                </p:cNvPr>
                <p:cNvSpPr txBox="1"/>
                <p:nvPr/>
              </p:nvSpPr>
              <p:spPr bwMode="auto">
                <a:xfrm>
                  <a:off x="19018966" y="8874657"/>
                  <a:ext cx="4876094" cy="1511300"/>
                </a:xfrm>
                <a:prstGeom prst="rect">
                  <a:avLst/>
                </a:prstGeom>
                <a:noFill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</m:sSub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4400" b="1"/>
                </a:p>
              </p:txBody>
            </p:sp>
          </mc:Choice>
          <mc:Fallback xmlns="">
            <p:sp>
              <p:nvSpPr>
                <p:cNvPr id="113" name="Object 12">
                  <a:extLst>
                    <a:ext uri="{FF2B5EF4-FFF2-40B4-BE49-F238E27FC236}">
                      <a16:creationId xmlns:a16="http://schemas.microsoft.com/office/drawing/2014/main" id="{4C123472-0CDB-4E13-BC2D-2A4CA1FFC0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018966" y="8874657"/>
                  <a:ext cx="4876094" cy="15113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49986CC-EDE5-4201-A283-75A4DAD75386}"/>
              </a:ext>
            </a:extLst>
          </p:cNvPr>
          <p:cNvGrpSpPr/>
          <p:nvPr/>
        </p:nvGrpSpPr>
        <p:grpSpPr>
          <a:xfrm>
            <a:off x="201955" y="5621699"/>
            <a:ext cx="23888568" cy="2143096"/>
            <a:chOff x="-1057" y="5223606"/>
            <a:chExt cx="21255261" cy="2143096"/>
          </a:xfrm>
        </p:grpSpPr>
        <p:grpSp>
          <p:nvGrpSpPr>
            <p:cNvPr id="115" name="Group 32">
              <a:extLst>
                <a:ext uri="{FF2B5EF4-FFF2-40B4-BE49-F238E27FC236}">
                  <a16:creationId xmlns:a16="http://schemas.microsoft.com/office/drawing/2014/main" id="{853E1DED-3AAF-472B-84C5-FC10E7BBA57B}"/>
                </a:ext>
              </a:extLst>
            </p:cNvPr>
            <p:cNvGrpSpPr/>
            <p:nvPr/>
          </p:nvGrpSpPr>
          <p:grpSpPr>
            <a:xfrm>
              <a:off x="4595187" y="5223606"/>
              <a:ext cx="16659017" cy="2143096"/>
              <a:chOff x="6085084" y="5799670"/>
              <a:chExt cx="16662029" cy="2143096"/>
            </a:xfrm>
          </p:grpSpPr>
          <p:sp>
            <p:nvSpPr>
              <p:cNvPr id="118" name="Rounded Rectangle 48">
                <a:extLst>
                  <a:ext uri="{FF2B5EF4-FFF2-40B4-BE49-F238E27FC236}">
                    <a16:creationId xmlns:a16="http://schemas.microsoft.com/office/drawing/2014/main" id="{FEE145BB-D1EB-48DD-91C3-27EA62ED2A64}"/>
                  </a:ext>
                </a:extLst>
              </p:cNvPr>
              <p:cNvSpPr/>
              <p:nvPr/>
            </p:nvSpPr>
            <p:spPr>
              <a:xfrm>
                <a:off x="17862284" y="5799670"/>
                <a:ext cx="4884829" cy="2119104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Rounded Rectangle 47">
                <a:extLst>
                  <a:ext uri="{FF2B5EF4-FFF2-40B4-BE49-F238E27FC236}">
                    <a16:creationId xmlns:a16="http://schemas.microsoft.com/office/drawing/2014/main" id="{4334A314-A981-4D42-A6DD-3A8CE8C35B58}"/>
                  </a:ext>
                </a:extLst>
              </p:cNvPr>
              <p:cNvSpPr/>
              <p:nvPr/>
            </p:nvSpPr>
            <p:spPr>
              <a:xfrm>
                <a:off x="11966746" y="5823662"/>
                <a:ext cx="5126763" cy="2119104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Rounded Rectangle 46">
                <a:extLst>
                  <a:ext uri="{FF2B5EF4-FFF2-40B4-BE49-F238E27FC236}">
                    <a16:creationId xmlns:a16="http://schemas.microsoft.com/office/drawing/2014/main" id="{347134B5-2C90-42D6-8846-C6936C97AED2}"/>
                  </a:ext>
                </a:extLst>
              </p:cNvPr>
              <p:cNvSpPr/>
              <p:nvPr/>
            </p:nvSpPr>
            <p:spPr>
              <a:xfrm>
                <a:off x="6085084" y="5823662"/>
                <a:ext cx="5257535" cy="2119104"/>
              </a:xfrm>
              <a:prstGeom prst="roundRect">
                <a:avLst>
                  <a:gd name="adj" fmla="val 9561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Object 4">
                    <a:extLst>
                      <a:ext uri="{FF2B5EF4-FFF2-40B4-BE49-F238E27FC236}">
                        <a16:creationId xmlns:a16="http://schemas.microsoft.com/office/drawing/2014/main" id="{4FF14375-A95F-48B9-85FC-888266F845E8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409942" y="6312059"/>
                    <a:ext cx="5080000" cy="1422400"/>
                  </a:xfrm>
                  <a:prstGeom prst="rect">
                    <a:avLst/>
                  </a:prstGeom>
                  <a:noFill/>
                </p:spPr>
                <p:txBody>
                  <a:bodyPr>
                    <a:normAutofit fontScale="92500"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osA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𝒃𝒄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	</m:t>
                          </m:r>
                        </m:oMath>
                      </m:oMathPara>
                    </a14:m>
                    <a:endParaRPr lang="en-US" sz="4400" b="1"/>
                  </a:p>
                </p:txBody>
              </p:sp>
            </mc:Choice>
            <mc:Fallback xmlns="">
              <p:sp>
                <p:nvSpPr>
                  <p:cNvPr id="121" name="Object 4">
                    <a:extLst>
                      <a:ext uri="{FF2B5EF4-FFF2-40B4-BE49-F238E27FC236}">
                        <a16:creationId xmlns:a16="http://schemas.microsoft.com/office/drawing/2014/main" id="{4FF14375-A95F-48B9-85FC-888266F845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409942" y="6312059"/>
                    <a:ext cx="5080000" cy="14224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Object 5">
                    <a:extLst>
                      <a:ext uri="{FF2B5EF4-FFF2-40B4-BE49-F238E27FC236}">
                        <a16:creationId xmlns:a16="http://schemas.microsoft.com/office/drawing/2014/main" id="{A4D3E8CF-F365-4BFF-99A8-D7546AB3A123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2094910" y="6405193"/>
                    <a:ext cx="5080000" cy="1422400"/>
                  </a:xfrm>
                  <a:prstGeom prst="rect">
                    <a:avLst/>
                  </a:prstGeom>
                  <a:noFill/>
                </p:spPr>
                <p:txBody>
                  <a:bodyPr>
                    <a:normAutofit fontScale="92500"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osB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𝒂𝒄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	</m:t>
                          </m:r>
                        </m:oMath>
                      </m:oMathPara>
                    </a14:m>
                    <a:endParaRPr lang="en-US" sz="4400" b="1"/>
                  </a:p>
                </p:txBody>
              </p:sp>
            </mc:Choice>
            <mc:Fallback xmlns="">
              <p:sp>
                <p:nvSpPr>
                  <p:cNvPr id="122" name="Object 5">
                    <a:extLst>
                      <a:ext uri="{FF2B5EF4-FFF2-40B4-BE49-F238E27FC236}">
                        <a16:creationId xmlns:a16="http://schemas.microsoft.com/office/drawing/2014/main" id="{A4D3E8CF-F365-4BFF-99A8-D7546AB3A12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094910" y="6405193"/>
                    <a:ext cx="5080000" cy="14224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Object 6">
                    <a:extLst>
                      <a:ext uri="{FF2B5EF4-FFF2-40B4-BE49-F238E27FC236}">
                        <a16:creationId xmlns:a16="http://schemas.microsoft.com/office/drawing/2014/main" id="{8EA2F8B8-387C-413E-9043-DAD6BF11FCBE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7926365" y="6293479"/>
                    <a:ext cx="4762500" cy="1422400"/>
                  </a:xfrm>
                  <a:prstGeom prst="rect">
                    <a:avLst/>
                  </a:prstGeom>
                  <a:noFill/>
                </p:spPr>
                <p:txBody>
                  <a:bodyPr>
                    <a:normAutofit fontScale="92500"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osC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𝒂𝒃</m:t>
                              </m:r>
                            </m:den>
                          </m:f>
                        </m:oMath>
                      </m:oMathPara>
                    </a14:m>
                    <a:endParaRPr lang="en-US" sz="4400" b="1"/>
                  </a:p>
                </p:txBody>
              </p:sp>
            </mc:Choice>
            <mc:Fallback xmlns="">
              <p:sp>
                <p:nvSpPr>
                  <p:cNvPr id="123" name="Object 6">
                    <a:extLst>
                      <a:ext uri="{FF2B5EF4-FFF2-40B4-BE49-F238E27FC236}">
                        <a16:creationId xmlns:a16="http://schemas.microsoft.com/office/drawing/2014/main" id="{8EA2F8B8-387C-413E-9043-DAD6BF11FC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7926365" y="6293479"/>
                    <a:ext cx="4762500" cy="14224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6" name="Pentagon 56">
              <a:extLst>
                <a:ext uri="{FF2B5EF4-FFF2-40B4-BE49-F238E27FC236}">
                  <a16:creationId xmlns:a16="http://schemas.microsoft.com/office/drawing/2014/main" id="{1F0A4EDE-E09E-4506-8777-58B2A1F0B5DF}"/>
                </a:ext>
              </a:extLst>
            </p:cNvPr>
            <p:cNvSpPr/>
            <p:nvPr/>
          </p:nvSpPr>
          <p:spPr>
            <a:xfrm>
              <a:off x="-1057" y="5602222"/>
              <a:ext cx="4139360" cy="1537593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59EA3A7-C020-4861-9E2F-EE0C0BABA450}"/>
                </a:ext>
              </a:extLst>
            </p:cNvPr>
            <p:cNvSpPr txBox="1"/>
            <p:nvPr/>
          </p:nvSpPr>
          <p:spPr>
            <a:xfrm>
              <a:off x="569110" y="5986297"/>
              <a:ext cx="28291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QUẢ</a:t>
              </a:r>
            </a:p>
          </p:txBody>
        </p:sp>
      </p:grpSp>
      <p:pic>
        <p:nvPicPr>
          <p:cNvPr id="129" name="Picture 14">
            <a:extLst>
              <a:ext uri="{FF2B5EF4-FFF2-40B4-BE49-F238E27FC236}">
                <a16:creationId xmlns:a16="http://schemas.microsoft.com/office/drawing/2014/main" id="{EA3D7E39-93AC-4D14-BFE5-E19C46183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82512" y="1262918"/>
            <a:ext cx="5878850" cy="393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89A03DC-3801-4437-8A37-C448EDDC3A04}"/>
              </a:ext>
            </a:extLst>
          </p:cNvPr>
          <p:cNvGrpSpPr/>
          <p:nvPr/>
        </p:nvGrpSpPr>
        <p:grpSpPr>
          <a:xfrm>
            <a:off x="225962" y="10410230"/>
            <a:ext cx="19743696" cy="3241027"/>
            <a:chOff x="95450" y="10410230"/>
            <a:chExt cx="19743696" cy="3241027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223FF8D9-42B6-492E-87FD-45648525E93F}"/>
                </a:ext>
              </a:extLst>
            </p:cNvPr>
            <p:cNvGrpSpPr/>
            <p:nvPr/>
          </p:nvGrpSpPr>
          <p:grpSpPr>
            <a:xfrm>
              <a:off x="95450" y="10410230"/>
              <a:ext cx="19743696" cy="3241027"/>
              <a:chOff x="883566" y="2387200"/>
              <a:chExt cx="19955810" cy="3618433"/>
            </a:xfrm>
            <a:grpFill/>
          </p:grpSpPr>
          <p:sp>
            <p:nvSpPr>
              <p:cNvPr id="125" name="Rounded Rectangle 61">
                <a:extLst>
                  <a:ext uri="{FF2B5EF4-FFF2-40B4-BE49-F238E27FC236}">
                    <a16:creationId xmlns:a16="http://schemas.microsoft.com/office/drawing/2014/main" id="{AC3FC5A4-E5FE-458B-B7F3-4BEB8E11F73B}"/>
                  </a:ext>
                </a:extLst>
              </p:cNvPr>
              <p:cNvSpPr/>
              <p:nvPr/>
            </p:nvSpPr>
            <p:spPr>
              <a:xfrm>
                <a:off x="6147086" y="2387200"/>
                <a:ext cx="14692290" cy="3618433"/>
              </a:xfrm>
              <a:prstGeom prst="roundRect">
                <a:avLst>
                  <a:gd name="adj" fmla="val 6384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Pentagon 62">
                <a:extLst>
                  <a:ext uri="{FF2B5EF4-FFF2-40B4-BE49-F238E27FC236}">
                    <a16:creationId xmlns:a16="http://schemas.microsoft.com/office/drawing/2014/main" id="{E1DF4DD0-A83F-41A2-AC5C-11E3BF80EBF2}"/>
                  </a:ext>
                </a:extLst>
              </p:cNvPr>
              <p:cNvSpPr/>
              <p:nvPr/>
            </p:nvSpPr>
            <p:spPr>
              <a:xfrm>
                <a:off x="920677" y="3232969"/>
                <a:ext cx="4140109" cy="1537592"/>
              </a:xfrm>
              <a:prstGeom prst="homePlate">
                <a:avLst>
                  <a:gd name="adj" fmla="val 27425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1E4B64C-D68F-45B0-B441-5ABB2755EEC0}"/>
                  </a:ext>
                </a:extLst>
              </p:cNvPr>
              <p:cNvSpPr txBox="1"/>
              <p:nvPr/>
            </p:nvSpPr>
            <p:spPr>
              <a:xfrm>
                <a:off x="883566" y="3630629"/>
                <a:ext cx="4317355" cy="859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 LÍ SIN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Object 2">
                    <a:extLst>
                      <a:ext uri="{FF2B5EF4-FFF2-40B4-BE49-F238E27FC236}">
                        <a16:creationId xmlns:a16="http://schemas.microsoft.com/office/drawing/2014/main" id="{448D4C4A-3B2E-4799-95DA-54BCF370BBFB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7618083" y="2594246"/>
                    <a:ext cx="9568559" cy="1937840"/>
                  </a:xfrm>
                  <a:prstGeom prst="rect">
                    <a:avLst/>
                  </a:prstGeom>
                  <a:noFill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sz="4400" b="1"/>
                  </a:p>
                </p:txBody>
              </p:sp>
            </mc:Choice>
            <mc:Fallback xmlns="">
              <p:sp>
                <p:nvSpPr>
                  <p:cNvPr id="128" name="Object 2">
                    <a:extLst>
                      <a:ext uri="{FF2B5EF4-FFF2-40B4-BE49-F238E27FC236}">
                        <a16:creationId xmlns:a16="http://schemas.microsoft.com/office/drawing/2014/main" id="{448D4C4A-3B2E-4799-95DA-54BCF370BB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618083" y="2594246"/>
                    <a:ext cx="9568559" cy="193784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EEC84CA-531B-463E-A304-5164DEBE4392}"/>
                </a:ext>
              </a:extLst>
            </p:cNvPr>
            <p:cNvSpPr txBox="1"/>
            <p:nvPr/>
          </p:nvSpPr>
          <p:spPr>
            <a:xfrm>
              <a:off x="6758385" y="12526273"/>
              <a:ext cx="10549035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R: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bán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tròn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ngoại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tiếp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6788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45"/>
    </mc:Choice>
    <mc:Fallback xmlns="">
      <p:transition spd="slow" advTm="114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44BE83-4203-4355-9E58-4354C177C367}"/>
              </a:ext>
            </a:extLst>
          </p:cNvPr>
          <p:cNvCxnSpPr/>
          <p:nvPr/>
        </p:nvCxnSpPr>
        <p:spPr>
          <a:xfrm>
            <a:off x="6504162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0F7C7F-75DA-42BD-A9BD-B33F6895058E}"/>
              </a:ext>
            </a:extLst>
          </p:cNvPr>
          <p:cNvCxnSpPr/>
          <p:nvPr/>
        </p:nvCxnSpPr>
        <p:spPr>
          <a:xfrm>
            <a:off x="9600507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E4682B-D474-4A3F-8AA0-667DAF5AC806}"/>
              </a:ext>
            </a:extLst>
          </p:cNvPr>
          <p:cNvSpPr/>
          <p:nvPr/>
        </p:nvSpPr>
        <p:spPr>
          <a:xfrm>
            <a:off x="7800305" y="1854650"/>
            <a:ext cx="9433045" cy="10921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DIỆN TÍCH TAM GIÁC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2F8A84-F45D-4D1F-AB6B-EDA187D11005}"/>
              </a:ext>
            </a:extLst>
          </p:cNvPr>
          <p:cNvSpPr txBox="1"/>
          <p:nvPr/>
        </p:nvSpPr>
        <p:spPr>
          <a:xfrm>
            <a:off x="21151848" y="4031776"/>
            <a:ext cx="1847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CA5484-ED2B-42B9-BF93-D7A4FD83214E}"/>
              </a:ext>
            </a:extLst>
          </p:cNvPr>
          <p:cNvGrpSpPr/>
          <p:nvPr/>
        </p:nvGrpSpPr>
        <p:grpSpPr>
          <a:xfrm>
            <a:off x="3012515" y="3491112"/>
            <a:ext cx="18852845" cy="2662239"/>
            <a:chOff x="3049009" y="3132134"/>
            <a:chExt cx="18852845" cy="266223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07E9EE0-3B36-4598-9FAF-48D1D173EB19}"/>
                </a:ext>
              </a:extLst>
            </p:cNvPr>
            <p:cNvGrpSpPr/>
            <p:nvPr/>
          </p:nvGrpSpPr>
          <p:grpSpPr>
            <a:xfrm>
              <a:off x="3049009" y="3132135"/>
              <a:ext cx="8077611" cy="2662238"/>
              <a:chOff x="3049009" y="3132135"/>
              <a:chExt cx="8077611" cy="2662238"/>
            </a:xfrm>
          </p:grpSpPr>
          <p:sp>
            <p:nvSpPr>
              <p:cNvPr id="17" name="Pentagon 217087">
                <a:extLst>
                  <a:ext uri="{FF2B5EF4-FFF2-40B4-BE49-F238E27FC236}">
                    <a16:creationId xmlns:a16="http://schemas.microsoft.com/office/drawing/2014/main" id="{7E543A0B-55F1-4D15-A791-EC82946DA9A0}"/>
                  </a:ext>
                </a:extLst>
              </p:cNvPr>
              <p:cNvSpPr/>
              <p:nvPr/>
            </p:nvSpPr>
            <p:spPr>
              <a:xfrm>
                <a:off x="3049009" y="3132135"/>
                <a:ext cx="8077611" cy="2662238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5D0E152-4205-4C12-8721-48B4D0C3D676}"/>
                      </a:ext>
                    </a:extLst>
                  </p:cNvPr>
                  <p:cNvSpPr txBox="1"/>
                  <p:nvPr/>
                </p:nvSpPr>
                <p:spPr>
                  <a:xfrm>
                    <a:off x="3350959" y="3320170"/>
                    <a:ext cx="6783095" cy="2421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Biết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độ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dài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chiều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cao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sub>
                        </m:sSub>
                      </m:oMath>
                    </a14:m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ứng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với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cạnh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đáy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</a:t>
                    </a:r>
                    <a14:m>
                      <m:oMath xmlns:m="http://schemas.openxmlformats.org/officeDocument/2006/math"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oMath>
                    </a14:m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.</a:t>
                    </a:r>
                  </a:p>
                  <a:p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Diện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tích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: </a:t>
                    </a:r>
                    <a14:m>
                      <m:oMath xmlns:m="http://schemas.openxmlformats.org/officeDocument/2006/math"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sub>
                        </m:s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5D0E152-4205-4C12-8721-48B4D0C3D6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0959" y="3320170"/>
                    <a:ext cx="6783095" cy="242136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687" t="-5290" r="-2518" b="-42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4CD734-5493-45C9-9D09-CE900436312E}"/>
                </a:ext>
              </a:extLst>
            </p:cNvPr>
            <p:cNvGrpSpPr/>
            <p:nvPr/>
          </p:nvGrpSpPr>
          <p:grpSpPr>
            <a:xfrm>
              <a:off x="13666873" y="3132134"/>
              <a:ext cx="8234981" cy="2662237"/>
              <a:chOff x="13666874" y="3199021"/>
              <a:chExt cx="7882932" cy="3164095"/>
            </a:xfrm>
          </p:grpSpPr>
          <p:sp>
            <p:nvSpPr>
              <p:cNvPr id="16" name="Rounded Rectangle 44">
                <a:extLst>
                  <a:ext uri="{FF2B5EF4-FFF2-40B4-BE49-F238E27FC236}">
                    <a16:creationId xmlns:a16="http://schemas.microsoft.com/office/drawing/2014/main" id="{732F2AFF-8E57-41AF-AD77-8C0BC3B62CDB}"/>
                  </a:ext>
                </a:extLst>
              </p:cNvPr>
              <p:cNvSpPr/>
              <p:nvPr/>
            </p:nvSpPr>
            <p:spPr>
              <a:xfrm>
                <a:off x="13678893" y="3199021"/>
                <a:ext cx="7858895" cy="3164095"/>
              </a:xfrm>
              <a:prstGeom prst="roundRect">
                <a:avLst>
                  <a:gd name="adj" fmla="val 565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19AF104-CD13-4AA7-89A3-DC1035CEF15A}"/>
                      </a:ext>
                    </a:extLst>
                  </p:cNvPr>
                  <p:cNvSpPr txBox="1"/>
                  <p:nvPr/>
                </p:nvSpPr>
                <p:spPr>
                  <a:xfrm>
                    <a:off x="13666874" y="3884449"/>
                    <a:ext cx="7882932" cy="165065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oMath>
                      </m:oMathPara>
                    </a14:m>
                    <a:endParaRPr lang="en-US" sz="4400" b="1" dirty="0"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19AF104-CD13-4AA7-89A3-DC1035CEF1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666874" y="3884449"/>
                    <a:ext cx="7882932" cy="165065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38E2A00-B43D-4D22-9A4E-226064DF12AA}"/>
              </a:ext>
            </a:extLst>
          </p:cNvPr>
          <p:cNvGrpSpPr/>
          <p:nvPr/>
        </p:nvGrpSpPr>
        <p:grpSpPr>
          <a:xfrm>
            <a:off x="3035062" y="6569570"/>
            <a:ext cx="18909002" cy="2788900"/>
            <a:chOff x="2992853" y="7050594"/>
            <a:chExt cx="18909002" cy="2788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ounded Rectangle 46">
                  <a:extLst>
                    <a:ext uri="{FF2B5EF4-FFF2-40B4-BE49-F238E27FC236}">
                      <a16:creationId xmlns:a16="http://schemas.microsoft.com/office/drawing/2014/main" id="{71BFD2FB-83A1-437C-AC39-F7E141563A2C}"/>
                    </a:ext>
                  </a:extLst>
                </p:cNvPr>
                <p:cNvSpPr/>
                <p:nvPr/>
              </p:nvSpPr>
              <p:spPr>
                <a:xfrm>
                  <a:off x="13666874" y="7054838"/>
                  <a:ext cx="8234981" cy="278465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lang="en-US" sz="4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func>
                          <m:funcPr>
                            <m:ctrlPr>
                              <a:rPr lang="en-US" sz="4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ounded Rectangle 46">
                  <a:extLst>
                    <a:ext uri="{FF2B5EF4-FFF2-40B4-BE49-F238E27FC236}">
                      <a16:creationId xmlns:a16="http://schemas.microsoft.com/office/drawing/2014/main" id="{71BFD2FB-83A1-437C-AC39-F7E141563A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66874" y="7054838"/>
                  <a:ext cx="8234981" cy="278465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Pentagon 56">
              <a:extLst>
                <a:ext uri="{FF2B5EF4-FFF2-40B4-BE49-F238E27FC236}">
                  <a16:creationId xmlns:a16="http://schemas.microsoft.com/office/drawing/2014/main" id="{EC3E8772-E64A-4566-8FC6-6A2AAC76EC3C}"/>
                </a:ext>
              </a:extLst>
            </p:cNvPr>
            <p:cNvSpPr/>
            <p:nvPr/>
          </p:nvSpPr>
          <p:spPr>
            <a:xfrm>
              <a:off x="2992853" y="7050594"/>
              <a:ext cx="8077612" cy="2788900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EB2CBED-7040-4B01-A4E9-E0816A6B4216}"/>
                    </a:ext>
                  </a:extLst>
                </p:cNvPr>
                <p:cNvSpPr txBox="1"/>
                <p:nvPr/>
              </p:nvSpPr>
              <p:spPr>
                <a:xfrm>
                  <a:off x="3121320" y="7344076"/>
                  <a:ext cx="8063990" cy="24415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Biết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cạnh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xen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giữa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cạnh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Diện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EB2CBED-7040-4B01-A4E9-E0816A6B42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1320" y="7344076"/>
                  <a:ext cx="8063990" cy="2441566"/>
                </a:xfrm>
                <a:prstGeom prst="rect">
                  <a:avLst/>
                </a:prstGeom>
                <a:blipFill>
                  <a:blip r:embed="rId6"/>
                  <a:stretch>
                    <a:fillRect l="-3099" t="-5237" b="-42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0794E3D-AFFD-473C-9E1B-2D20C374331C}"/>
              </a:ext>
            </a:extLst>
          </p:cNvPr>
          <p:cNvGrpSpPr/>
          <p:nvPr/>
        </p:nvGrpSpPr>
        <p:grpSpPr>
          <a:xfrm>
            <a:off x="2975770" y="9774690"/>
            <a:ext cx="18968294" cy="3584680"/>
            <a:chOff x="2975770" y="9262585"/>
            <a:chExt cx="18968294" cy="358468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CA8FEC7-C025-4987-8B65-894BF1D87BF8}"/>
                </a:ext>
              </a:extLst>
            </p:cNvPr>
            <p:cNvGrpSpPr/>
            <p:nvPr/>
          </p:nvGrpSpPr>
          <p:grpSpPr>
            <a:xfrm>
              <a:off x="2975770" y="9262585"/>
              <a:ext cx="18968294" cy="3584680"/>
              <a:chOff x="301313" y="2387200"/>
              <a:chExt cx="19172078" cy="4002103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28" name="Rounded Rectangle 61">
                <a:extLst>
                  <a:ext uri="{FF2B5EF4-FFF2-40B4-BE49-F238E27FC236}">
                    <a16:creationId xmlns:a16="http://schemas.microsoft.com/office/drawing/2014/main" id="{D9FD3CD6-9EB0-4DF1-BA17-4D3B81361C03}"/>
                  </a:ext>
                </a:extLst>
              </p:cNvPr>
              <p:cNvSpPr/>
              <p:nvPr/>
            </p:nvSpPr>
            <p:spPr>
              <a:xfrm>
                <a:off x="11070389" y="2387200"/>
                <a:ext cx="8403002" cy="4002103"/>
              </a:xfrm>
              <a:prstGeom prst="roundRect">
                <a:avLst>
                  <a:gd name="adj" fmla="val 6384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Pentagon 62">
                <a:extLst>
                  <a:ext uri="{FF2B5EF4-FFF2-40B4-BE49-F238E27FC236}">
                    <a16:creationId xmlns:a16="http://schemas.microsoft.com/office/drawing/2014/main" id="{5F0DE9EB-F7E0-4C8E-9736-734D7B3EA64B}"/>
                  </a:ext>
                </a:extLst>
              </p:cNvPr>
              <p:cNvSpPr/>
              <p:nvPr/>
            </p:nvSpPr>
            <p:spPr>
              <a:xfrm>
                <a:off x="361242" y="2441729"/>
                <a:ext cx="8164393" cy="3947574"/>
              </a:xfrm>
              <a:prstGeom prst="homePlate">
                <a:avLst>
                  <a:gd name="adj" fmla="val 27425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D386BE9-4527-4C73-BDC6-61731D32D07A}"/>
                      </a:ext>
                    </a:extLst>
                  </p:cNvPr>
                  <p:cNvSpPr txBox="1"/>
                  <p:nvPr/>
                </p:nvSpPr>
                <p:spPr>
                  <a:xfrm>
                    <a:off x="301313" y="2735612"/>
                    <a:ext cx="8403002" cy="34707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Biết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độ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dài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ba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cạnh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</a:t>
                    </a:r>
                    <a14:m>
                      <m:oMath xmlns:m="http://schemas.openxmlformats.org/officeDocument/2006/math"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oMath>
                    </a14:m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b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</a:b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và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bán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kính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đường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tròn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nội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tiếp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</a:t>
                    </a:r>
                    <a14:m>
                      <m:oMath xmlns:m="http://schemas.openxmlformats.org/officeDocument/2006/math"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oMath>
                    </a14:m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Diện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tích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: </a:t>
                    </a:r>
                    <a14:m>
                      <m:oMath xmlns:m="http://schemas.openxmlformats.org/officeDocument/2006/math"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oMath>
                    </a14:m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Với</a:t>
                    </a:r>
                    <a14:m>
                      <m:oMath xmlns:m="http://schemas.openxmlformats.org/officeDocument/2006/math"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𝐛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𝐜</m:t>
                            </m:r>
                          </m:num>
                          <m:den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a14:m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là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nửa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chu vi.</a:t>
                    </a:r>
                    <a:endPara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D386BE9-4527-4C73-BDC6-61731D32D0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1313" y="2735612"/>
                    <a:ext cx="8403002" cy="347073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933" t="-4314" b="-31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4D99D51-FC0F-47AD-B04B-5C0EB5A1565D}"/>
                    </a:ext>
                  </a:extLst>
                </p:cNvPr>
                <p:cNvSpPr txBox="1"/>
                <p:nvPr/>
              </p:nvSpPr>
              <p:spPr>
                <a:xfrm>
                  <a:off x="15888270" y="10662510"/>
                  <a:ext cx="3719198" cy="78483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4D99D51-FC0F-47AD-B04B-5C0EB5A156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88270" y="10662510"/>
                  <a:ext cx="3719198" cy="78483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23787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24"/>
    </mc:Choice>
    <mc:Fallback xmlns="">
      <p:transition spd="slow" advTm="61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E258683-6FA4-4FE3-8E11-71EC137903BA}"/>
              </a:ext>
            </a:extLst>
          </p:cNvPr>
          <p:cNvGrpSpPr/>
          <p:nvPr/>
        </p:nvGrpSpPr>
        <p:grpSpPr>
          <a:xfrm>
            <a:off x="2841362" y="4835588"/>
            <a:ext cx="18840289" cy="2465992"/>
            <a:chOff x="3049009" y="3132135"/>
            <a:chExt cx="18840289" cy="246599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09A1F6-FE0A-4495-A2EC-F78CE0C3449A}"/>
                </a:ext>
              </a:extLst>
            </p:cNvPr>
            <p:cNvGrpSpPr/>
            <p:nvPr/>
          </p:nvGrpSpPr>
          <p:grpSpPr>
            <a:xfrm>
              <a:off x="3049009" y="3132135"/>
              <a:ext cx="7386997" cy="2465992"/>
              <a:chOff x="3049009" y="3132135"/>
              <a:chExt cx="7386997" cy="2465992"/>
            </a:xfrm>
          </p:grpSpPr>
          <p:sp>
            <p:nvSpPr>
              <p:cNvPr id="16" name="Pentagon 217087">
                <a:extLst>
                  <a:ext uri="{FF2B5EF4-FFF2-40B4-BE49-F238E27FC236}">
                    <a16:creationId xmlns:a16="http://schemas.microsoft.com/office/drawing/2014/main" id="{5442533E-3A49-47E2-B35B-6E3062DCEB07}"/>
                  </a:ext>
                </a:extLst>
              </p:cNvPr>
              <p:cNvSpPr/>
              <p:nvPr/>
            </p:nvSpPr>
            <p:spPr>
              <a:xfrm>
                <a:off x="3049009" y="3132135"/>
                <a:ext cx="7386997" cy="2465992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5C8CFA62-71BD-419F-962B-63198F6A3438}"/>
                      </a:ext>
                    </a:extLst>
                  </p:cNvPr>
                  <p:cNvSpPr txBox="1"/>
                  <p:nvPr/>
                </p:nvSpPr>
                <p:spPr>
                  <a:xfrm>
                    <a:off x="3350959" y="3320170"/>
                    <a:ext cx="7085047" cy="21236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Biết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độ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dài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ba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cạnh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</a:t>
                    </a:r>
                    <a14:m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𝐜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và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bán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kính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đường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tròn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ngoai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tiếp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𝐑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</a:t>
                    </a: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5C8CFA62-71BD-419F-962B-63198F6A34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0959" y="3320170"/>
                    <a:ext cx="7085047" cy="212365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528" t="-5747" r="-3356" b="-126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EF35879-4D0C-4ED7-AACF-482F5916AE79}"/>
                </a:ext>
              </a:extLst>
            </p:cNvPr>
            <p:cNvGrpSpPr/>
            <p:nvPr/>
          </p:nvGrpSpPr>
          <p:grpSpPr>
            <a:xfrm>
              <a:off x="13679428" y="3132135"/>
              <a:ext cx="8209870" cy="2380688"/>
              <a:chOff x="13678893" y="3199022"/>
              <a:chExt cx="7858895" cy="2829471"/>
            </a:xfrm>
          </p:grpSpPr>
          <p:sp>
            <p:nvSpPr>
              <p:cNvPr id="14" name="Rounded Rectangle 44">
                <a:extLst>
                  <a:ext uri="{FF2B5EF4-FFF2-40B4-BE49-F238E27FC236}">
                    <a16:creationId xmlns:a16="http://schemas.microsoft.com/office/drawing/2014/main" id="{0FC91271-6EAA-473F-AC18-EF3F48C7AA33}"/>
                  </a:ext>
                </a:extLst>
              </p:cNvPr>
              <p:cNvSpPr/>
              <p:nvPr/>
            </p:nvSpPr>
            <p:spPr>
              <a:xfrm>
                <a:off x="13678893" y="3199022"/>
                <a:ext cx="7858895" cy="2829471"/>
              </a:xfrm>
              <a:prstGeom prst="roundRect">
                <a:avLst>
                  <a:gd name="adj" fmla="val 565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6753ACB-DAA5-4931-92A9-D1308302AD6C}"/>
                      </a:ext>
                    </a:extLst>
                  </p:cNvPr>
                  <p:cNvSpPr txBox="1"/>
                  <p:nvPr/>
                </p:nvSpPr>
                <p:spPr>
                  <a:xfrm>
                    <a:off x="13906523" y="3884064"/>
                    <a:ext cx="7137391" cy="166772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𝒂𝒃𝒄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den>
                          </m:f>
                        </m:oMath>
                      </m:oMathPara>
                    </a14:m>
                    <a:endParaRPr lang="en-US" sz="4400" b="1" dirty="0"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6753ACB-DAA5-4931-92A9-D1308302AD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06523" y="3884064"/>
                    <a:ext cx="7137391" cy="166772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EEAC44-F7C0-472B-A7BB-576D55DAC2D4}"/>
              </a:ext>
            </a:extLst>
          </p:cNvPr>
          <p:cNvGrpSpPr/>
          <p:nvPr/>
        </p:nvGrpSpPr>
        <p:grpSpPr>
          <a:xfrm>
            <a:off x="2772649" y="8658994"/>
            <a:ext cx="18909002" cy="2788900"/>
            <a:chOff x="2992853" y="7050594"/>
            <a:chExt cx="18909002" cy="2788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46">
                  <a:extLst>
                    <a:ext uri="{FF2B5EF4-FFF2-40B4-BE49-F238E27FC236}">
                      <a16:creationId xmlns:a16="http://schemas.microsoft.com/office/drawing/2014/main" id="{45B45893-EEFC-4380-8F5A-044879385ACB}"/>
                    </a:ext>
                  </a:extLst>
                </p:cNvPr>
                <p:cNvSpPr/>
                <p:nvPr/>
              </p:nvSpPr>
              <p:spPr>
                <a:xfrm>
                  <a:off x="13666874" y="7054838"/>
                  <a:ext cx="8234981" cy="278465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ệ 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ê−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0" name="Rounded Rectangle 46">
                  <a:extLst>
                    <a:ext uri="{FF2B5EF4-FFF2-40B4-BE49-F238E27FC236}">
                      <a16:creationId xmlns:a16="http://schemas.microsoft.com/office/drawing/2014/main" id="{45B45893-EEFC-4380-8F5A-044879385A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66874" y="7054838"/>
                  <a:ext cx="8234981" cy="278465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Pentagon 56">
              <a:extLst>
                <a:ext uri="{FF2B5EF4-FFF2-40B4-BE49-F238E27FC236}">
                  <a16:creationId xmlns:a16="http://schemas.microsoft.com/office/drawing/2014/main" id="{2DA7DDAE-9309-470A-A218-D91EFF7C12F7}"/>
                </a:ext>
              </a:extLst>
            </p:cNvPr>
            <p:cNvSpPr/>
            <p:nvPr/>
          </p:nvSpPr>
          <p:spPr>
            <a:xfrm>
              <a:off x="2992853" y="7050594"/>
              <a:ext cx="7687774" cy="2788900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98D032D-E842-4628-983D-5D1F2052C72C}"/>
                    </a:ext>
                  </a:extLst>
                </p:cNvPr>
                <p:cNvSpPr txBox="1"/>
                <p:nvPr/>
              </p:nvSpPr>
              <p:spPr>
                <a:xfrm>
                  <a:off x="2998559" y="7553940"/>
                  <a:ext cx="7337818" cy="1754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Biết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dài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cạnh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Nửa chu vi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98D032D-E842-4628-983D-5D1F2052C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8559" y="7553940"/>
                  <a:ext cx="7337818" cy="1754519"/>
                </a:xfrm>
                <a:prstGeom prst="rect">
                  <a:avLst/>
                </a:prstGeom>
                <a:blipFill>
                  <a:blip r:embed="rId6"/>
                  <a:stretch>
                    <a:fillRect l="-3408" t="-7292"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F3D4A38-61A2-46DD-AD07-CBDC27A59B43}"/>
              </a:ext>
            </a:extLst>
          </p:cNvPr>
          <p:cNvSpPr/>
          <p:nvPr/>
        </p:nvSpPr>
        <p:spPr>
          <a:xfrm>
            <a:off x="7800305" y="1854650"/>
            <a:ext cx="9433045" cy="10921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DIỆN TÍCH TAM GIÁC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523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20"/>
    </mc:Choice>
    <mc:Fallback xmlns="">
      <p:transition spd="slow" advTm="37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034326" y="5920019"/>
            <a:ext cx="22119289" cy="732750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74337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98571" y="2380767"/>
            <a:ext cx="22254662" cy="3205994"/>
            <a:chOff x="1175570" y="2468560"/>
            <a:chExt cx="22178464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701369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BT 1/59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F91B24-A9E1-444A-8CCE-F245EE56D0CB}"/>
                  </a:ext>
                </a:extLst>
              </p:cNvPr>
              <p:cNvSpPr/>
              <p:nvPr/>
            </p:nvSpPr>
            <p:spPr>
              <a:xfrm>
                <a:off x="1626107" y="3267053"/>
                <a:ext cx="20935726" cy="2027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/>
                      <m:t>𝑩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𝟓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𝟖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𝒂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𝟕𝟐</m:t>
                    </m:r>
                    <m:r>
                      <a:rPr lang="en-US" sz="4400" b="1" i="1"/>
                      <m:t>𝒄𝒎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𝒉</m:t>
                        </m:r>
                      </m:e>
                      <m:sub>
                        <m:r>
                          <a:rPr lang="en-US" sz="4400" b="1" i="1"/>
                          <m:t>𝒂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F91B24-A9E1-444A-8CCE-F245EE56D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107" y="3267053"/>
                <a:ext cx="20935726" cy="2027414"/>
              </a:xfrm>
              <a:prstGeom prst="rect">
                <a:avLst/>
              </a:prstGeom>
              <a:blipFill>
                <a:blip r:embed="rId3"/>
                <a:stretch>
                  <a:fillRect l="-1194" r="-670" b="-12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9F0116-1A48-48F6-8478-2CBB3652B0F4}"/>
                  </a:ext>
                </a:extLst>
              </p:cNvPr>
              <p:cNvSpPr txBox="1"/>
              <p:nvPr/>
            </p:nvSpPr>
            <p:spPr>
              <a:xfrm>
                <a:off x="1332444" y="9030097"/>
                <a:ext cx="17039180" cy="4077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𝑪</m:t>
                        </m:r>
                      </m:e>
                    </m:acc>
                    <m:r>
                      <a:rPr lang="en-US" sz="4400" b="1" i="1"/>
                      <m:t>=</m:t>
                    </m:r>
                    <m:r>
                      <a:rPr lang="en-US" sz="4400" b="1" i="1"/>
                      <m:t>𝟗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𝟎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  <m:r>
                      <a:rPr lang="en-US" sz="4400" b="1" i="1"/>
                      <m:t>−</m:t>
                    </m:r>
                    <m:acc>
                      <m:accPr>
                        <m:chr m:val="̂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𝑩</m:t>
                        </m:r>
                      </m:e>
                    </m:acc>
                    <m:r>
                      <a:rPr lang="en-US" sz="4400" b="1" i="1"/>
                      <m:t>=</m:t>
                    </m:r>
                    <m:r>
                      <a:rPr lang="en-US" sz="4400" b="1" i="1"/>
                      <m:t>𝟗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𝟎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  <m:r>
                      <a:rPr lang="en-US" sz="4400" b="1" i="1"/>
                      <m:t>−</m:t>
                    </m:r>
                    <m:r>
                      <a:rPr lang="en-US" sz="4400" b="1" i="1"/>
                      <m:t>𝟓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𝟖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  <m:r>
                      <a:rPr lang="en-US" sz="4400" b="1" i="1"/>
                      <m:t>=</m:t>
                    </m:r>
                    <m:r>
                      <a:rPr lang="en-US" sz="4400" b="1" i="1"/>
                      <m:t>𝟑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𝟐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/>
                      <m:t>𝒃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𝑨𝑪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𝑩𝑪</m:t>
                    </m:r>
                    <m:r>
                      <a:rPr lang="en-US" sz="4400" b="1" i="1"/>
                      <m:t>.</m:t>
                    </m:r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𝒔𝒊𝒏</m:t>
                        </m:r>
                      </m:fName>
                      <m:e>
                        <m:r>
                          <a:rPr lang="en-US" sz="4400" b="1" i="1"/>
                          <m:t>𝟓</m:t>
                        </m:r>
                      </m:e>
                    </m:func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𝟖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  <m:r>
                      <a:rPr lang="en-US" sz="4400" b="1" i="1"/>
                      <m:t>=</m:t>
                    </m:r>
                    <m:r>
                      <a:rPr lang="en-US" sz="4400" b="1" i="1"/>
                      <m:t>𝒂</m:t>
                    </m:r>
                    <m:r>
                      <a:rPr lang="en-US" sz="4400" b="1" i="1"/>
                      <m:t>.</m:t>
                    </m:r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𝒔𝒊𝒏</m:t>
                        </m:r>
                      </m:fName>
                      <m:e>
                        <m:r>
                          <a:rPr lang="en-US" sz="4400" b="1" i="1"/>
                          <m:t>𝟓</m:t>
                        </m:r>
                      </m:e>
                    </m:func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𝟖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  <m:r>
                      <a:rPr lang="en-US" sz="4400" b="1" i="1"/>
                      <m:t>=</m:t>
                    </m:r>
                    <m:r>
                      <a:rPr lang="en-US" sz="4400" b="1" i="1"/>
                      <m:t>𝟔𝟏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𝟎𝟔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en-US" sz="4400" b="1" i="1"/>
                          <m:t>𝒄𝒎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/>
                      <m:t>𝒄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𝑨𝑩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𝑩𝑪</m:t>
                    </m:r>
                    <m:r>
                      <a:rPr lang="en-US" sz="4400" b="1" i="1"/>
                      <m:t>.</m:t>
                    </m:r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𝒄𝒐𝒔</m:t>
                        </m:r>
                      </m:fName>
                      <m:e>
                        <m:r>
                          <a:rPr lang="en-US" sz="4400" b="1" i="1"/>
                          <m:t>𝟓</m:t>
                        </m:r>
                      </m:e>
                    </m:func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𝟖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  <m:r>
                      <a:rPr lang="en-US" sz="4400" b="1" i="1"/>
                      <m:t>=</m:t>
                    </m:r>
                    <m:r>
                      <a:rPr lang="en-US" sz="4400" b="1" i="1"/>
                      <m:t>𝒂</m:t>
                    </m:r>
                    <m:r>
                      <a:rPr lang="en-US" sz="4400" b="1" i="1"/>
                      <m:t>.</m:t>
                    </m:r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𝒄𝒐𝒔</m:t>
                        </m:r>
                      </m:fName>
                      <m:e>
                        <m:r>
                          <a:rPr lang="en-US" sz="4400" b="1" i="1"/>
                          <m:t>𝟓</m:t>
                        </m:r>
                      </m:e>
                    </m:func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𝟖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  <m:r>
                      <a:rPr lang="en-US" sz="4400" b="1" i="1"/>
                      <m:t>=</m:t>
                    </m:r>
                    <m:r>
                      <a:rPr lang="en-US" sz="4400" b="1" i="1"/>
                      <m:t>𝟑𝟖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𝟏𝟓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en-US" sz="4400" b="1" i="1"/>
                          <m:t>𝒄𝒎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𝒉</m:t>
                        </m:r>
                      </m:e>
                      <m:sub>
                        <m:r>
                          <a:rPr lang="en-US" sz="4400" b="1" i="1"/>
                          <m:t>𝒂</m:t>
                        </m:r>
                      </m:sub>
                    </m:sSub>
                    <m:r>
                      <a:rPr lang="en-US" sz="4400" b="1" i="1"/>
                      <m:t>=</m:t>
                    </m:r>
                    <m:r>
                      <a:rPr lang="en-US" sz="4400" b="1" i="1"/>
                      <m:t>𝑨𝑯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𝑨𝑩</m:t>
                    </m:r>
                    <m:r>
                      <a:rPr lang="en-US" sz="4400" b="1" i="1"/>
                      <m:t>.</m:t>
                    </m:r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𝒔𝒊𝒏</m:t>
                        </m:r>
                      </m:fName>
                      <m:e>
                        <m:r>
                          <a:rPr lang="en-US" sz="4400" b="1" i="1"/>
                          <m:t>𝟓</m:t>
                        </m:r>
                      </m:e>
                    </m:func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𝟖</m:t>
                        </m:r>
                      </m:e>
                      <m:sup>
                        <m:r>
                          <a:rPr lang="en-US" sz="4400" b="1" i="1"/>
                          <m:t>𝟎</m:t>
                        </m:r>
                      </m:sup>
                    </m:sSup>
                    <m:r>
                      <a:rPr lang="en-US" sz="4400" b="1" i="1"/>
                      <m:t>=</m:t>
                    </m:r>
                    <m:r>
                      <a:rPr lang="en-US" sz="4400" b="1" i="1"/>
                      <m:t>𝟑𝟖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𝟏𝟓</m:t>
                    </m:r>
                    <m:r>
                      <a:rPr lang="en-US" sz="4400" b="1" i="1"/>
                      <m:t>.</m:t>
                    </m:r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𝒔𝒊𝒏</m:t>
                        </m:r>
                      </m:fName>
                      <m:e>
                        <m:r>
                          <a:rPr lang="en-US" sz="4400" b="1" i="1"/>
                          <m:t>𝟓</m:t>
                        </m:r>
                      </m:e>
                    </m:func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𝟖</m:t>
                        </m:r>
                      </m:e>
                      <m:sup>
                        <m:r>
                          <a:rPr lang="en-US" sz="4400" b="1" i="1"/>
                          <m:t>𝟎</m:t>
                        </m:r>
                      </m:sup>
                    </m:sSup>
                    <m:r>
                      <a:rPr lang="en-US" sz="4400" b="1" i="1"/>
                      <m:t>=</m:t>
                    </m:r>
                    <m:r>
                      <a:rPr lang="en-US" sz="4400" b="1" i="1"/>
                      <m:t>𝟑𝟐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𝟑𝟔</m:t>
                    </m:r>
                    <m:r>
                      <a:rPr lang="en-US" sz="4400" b="1" i="1"/>
                      <m:t>(</m:t>
                    </m:r>
                    <m:r>
                      <a:rPr lang="en-US" sz="4400" b="1" i="1"/>
                      <m:t>𝒄𝒎</m:t>
                    </m:r>
                    <m:r>
                      <a:rPr lang="en-US" sz="4400" b="1" i="1"/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9F0116-1A48-48F6-8478-2CBB3652B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444" y="9030097"/>
                <a:ext cx="17039180" cy="4077783"/>
              </a:xfrm>
              <a:prstGeom prst="rect">
                <a:avLst/>
              </a:prstGeom>
              <a:blipFill>
                <a:blip r:embed="rId4"/>
                <a:stretch>
                  <a:fillRect l="-1467" b="-5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 descr="Các hệ thức lượng trong tam giác và giải tam giác">
            <a:extLst>
              <a:ext uri="{FF2B5EF4-FFF2-40B4-BE49-F238E27FC236}">
                <a16:creationId xmlns:a16="http://schemas.microsoft.com/office/drawing/2014/main" id="{89CF6B69-8FA8-4EF7-9A1A-3CAE967E364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193" y="6207715"/>
            <a:ext cx="7550809" cy="407778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46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12323517" y="2679427"/>
            <a:ext cx="11678589" cy="10824654"/>
            <a:chOff x="1175570" y="2518482"/>
            <a:chExt cx="10343420" cy="11050905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1" y="2575440"/>
              <a:ext cx="10343419" cy="1099394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518482"/>
              <a:ext cx="4276975" cy="860760"/>
              <a:chOff x="1175570" y="1889160"/>
              <a:chExt cx="4665390" cy="938931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346530" y="255815"/>
                <a:ext cx="774669" cy="421419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43936" y="1971985"/>
                <a:ext cx="3001193" cy="856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TOÁN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89160"/>
                <a:ext cx="995083" cy="915051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CDD559-390A-4B06-AFDB-E81485024AEC}"/>
                  </a:ext>
                </a:extLst>
              </p:cNvPr>
              <p:cNvSpPr/>
              <p:nvPr/>
            </p:nvSpPr>
            <p:spPr>
              <a:xfrm>
                <a:off x="12516240" y="3528392"/>
                <a:ext cx="10345978" cy="1758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CDD559-390A-4B06-AFDB-E81485024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240" y="3528392"/>
                <a:ext cx="10345978" cy="1758174"/>
              </a:xfrm>
              <a:prstGeom prst="rect">
                <a:avLst/>
              </a:prstGeom>
              <a:blipFill>
                <a:blip r:embed="rId4"/>
                <a:stretch>
                  <a:fillRect l="-2357" t="-7639" r="-241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12E0896-0D10-4F49-9863-CBD1817D57C6}"/>
                  </a:ext>
                </a:extLst>
              </p:cNvPr>
              <p:cNvSpPr/>
              <p:nvPr/>
            </p:nvSpPr>
            <p:spPr>
              <a:xfrm>
                <a:off x="12480826" y="5119921"/>
                <a:ext cx="9558194" cy="1738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i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i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i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</m:ac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𝐀𝐁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𝐀</m:t>
                          </m:r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ac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𝐀𝐂</m:t>
                              </m:r>
                            </m:e>
                          </m:acc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𝐀𝐁</m:t>
                          </m:r>
                        </m:e>
                      </m:ac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𝐀𝐂</m:t>
                          </m:r>
                        </m:e>
                      </m:acc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12E0896-0D10-4F49-9863-CBD1817D5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0826" y="5119921"/>
                <a:ext cx="9558194" cy="1738425"/>
              </a:xfrm>
              <a:prstGeom prst="rect">
                <a:avLst/>
              </a:prstGeom>
              <a:blipFill>
                <a:blip r:embed="rId5"/>
                <a:stretch>
                  <a:fillRect l="-2551" t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E34D8C-6EE0-47D7-9ADE-605647147035}"/>
                  </a:ext>
                </a:extLst>
              </p:cNvPr>
              <p:cNvSpPr/>
              <p:nvPr/>
            </p:nvSpPr>
            <p:spPr>
              <a:xfrm>
                <a:off x="12516240" y="8725285"/>
                <a:ext cx="10345978" cy="2665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 i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i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i="1" dirty="0"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có</a:t>
                </a:r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𝑩𝑪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E34D8C-6EE0-47D7-9ADE-605647147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240" y="8725285"/>
                <a:ext cx="10345978" cy="2665089"/>
              </a:xfrm>
              <a:prstGeom prst="rect">
                <a:avLst/>
              </a:prstGeom>
              <a:blipFill>
                <a:blip r:embed="rId6"/>
                <a:stretch>
                  <a:fillRect l="-2357" t="-3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9B20E37-49DB-4C2D-85BE-A0C8D955134B}"/>
                  </a:ext>
                </a:extLst>
              </p:cNvPr>
              <p:cNvSpPr txBox="1"/>
              <p:nvPr/>
            </p:nvSpPr>
            <p:spPr>
              <a:xfrm>
                <a:off x="12518417" y="6807891"/>
                <a:ext cx="11493492" cy="2138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Cho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?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9B20E37-49DB-4C2D-85BE-A0C8D9551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8417" y="6807891"/>
                <a:ext cx="11493492" cy="2138983"/>
              </a:xfrm>
              <a:prstGeom prst="rect">
                <a:avLst/>
              </a:prstGeom>
              <a:blipFill>
                <a:blip r:embed="rId7"/>
                <a:stretch>
                  <a:fillRect l="-2175" t="-6268" r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29">
            <a:extLst>
              <a:ext uri="{FF2B5EF4-FFF2-40B4-BE49-F238E27FC236}">
                <a16:creationId xmlns:a16="http://schemas.microsoft.com/office/drawing/2014/main" id="{84D5E40A-77AE-4FAA-991F-37F9093AB44B}"/>
              </a:ext>
            </a:extLst>
          </p:cNvPr>
          <p:cNvGrpSpPr/>
          <p:nvPr/>
        </p:nvGrpSpPr>
        <p:grpSpPr>
          <a:xfrm>
            <a:off x="530480" y="2592288"/>
            <a:ext cx="11517602" cy="10963250"/>
            <a:chOff x="1220788" y="7077271"/>
            <a:chExt cx="11519684" cy="10963250"/>
          </a:xfrm>
        </p:grpSpPr>
        <p:sp>
          <p:nvSpPr>
            <p:cNvPr id="42" name="Rounded Rectangle 30">
              <a:extLst>
                <a:ext uri="{FF2B5EF4-FFF2-40B4-BE49-F238E27FC236}">
                  <a16:creationId xmlns:a16="http://schemas.microsoft.com/office/drawing/2014/main" id="{EB3C30B2-6677-4D42-9E78-312DCBC44B35}"/>
                </a:ext>
              </a:extLst>
            </p:cNvPr>
            <p:cNvSpPr/>
            <p:nvPr/>
          </p:nvSpPr>
          <p:spPr>
            <a:xfrm>
              <a:off x="1244901" y="7166967"/>
              <a:ext cx="11495571" cy="1087355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60">
              <a:extLst>
                <a:ext uri="{FF2B5EF4-FFF2-40B4-BE49-F238E27FC236}">
                  <a16:creationId xmlns:a16="http://schemas.microsoft.com/office/drawing/2014/main" id="{272DE654-5AF1-45FA-8A73-1EB1EDC796F5}"/>
                </a:ext>
              </a:extLst>
            </p:cNvPr>
            <p:cNvGrpSpPr/>
            <p:nvPr/>
          </p:nvGrpSpPr>
          <p:grpSpPr>
            <a:xfrm>
              <a:off x="1220788" y="7077271"/>
              <a:ext cx="3630436" cy="953634"/>
              <a:chOff x="1224542" y="6215130"/>
              <a:chExt cx="3630436" cy="1012772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41D9676F-EA2E-496C-9406-E80379AB9D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11300" y="5207749"/>
                <a:ext cx="828631" cy="305872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1CBC595-825A-4C6F-A0F5-36EAA230DD7B}"/>
                  </a:ext>
                </a:extLst>
              </p:cNvPr>
              <p:cNvSpPr txBox="1"/>
              <p:nvPr/>
            </p:nvSpPr>
            <p:spPr>
              <a:xfrm>
                <a:off x="2091238" y="6362321"/>
                <a:ext cx="2701869" cy="833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HỎI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Round Diagonal Corner Rectangle 34">
                <a:extLst>
                  <a:ext uri="{FF2B5EF4-FFF2-40B4-BE49-F238E27FC236}">
                    <a16:creationId xmlns:a16="http://schemas.microsoft.com/office/drawing/2014/main" id="{B7908682-739A-4E96-807F-2FB89782D782}"/>
                  </a:ext>
                </a:extLst>
              </p:cNvPr>
              <p:cNvSpPr/>
              <p:nvPr/>
            </p:nvSpPr>
            <p:spPr>
              <a:xfrm flipV="1">
                <a:off x="1224542" y="6215130"/>
                <a:ext cx="866695" cy="101277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FA9B32DF-B079-402C-A3AF-51360B305D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E57424C-4B62-4B14-A448-3A73A6036E2C}"/>
                  </a:ext>
                </a:extLst>
              </p:cNvPr>
              <p:cNvSpPr/>
              <p:nvPr/>
            </p:nvSpPr>
            <p:spPr>
              <a:xfrm>
                <a:off x="699769" y="3621021"/>
                <a:ext cx="10991108" cy="4731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d>
                        <m:d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𝑰𝑰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d>
                        <m:d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𝑰𝑰𝑰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E57424C-4B62-4B14-A448-3A73A6036E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69" y="3621021"/>
                <a:ext cx="10991108" cy="4731808"/>
              </a:xfrm>
              <a:prstGeom prst="rect">
                <a:avLst/>
              </a:prstGeom>
              <a:blipFill>
                <a:blip r:embed="rId8"/>
                <a:stretch>
                  <a:fillRect l="-2274" t="-644" r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Graphic 49" descr="Checkmark">
            <a:extLst>
              <a:ext uri="{FF2B5EF4-FFF2-40B4-BE49-F238E27FC236}">
                <a16:creationId xmlns:a16="http://schemas.microsoft.com/office/drawing/2014/main" id="{745197B1-CEDE-4DC7-8D3A-D413004F9C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68458" y="5752539"/>
            <a:ext cx="720080" cy="720080"/>
          </a:xfrm>
          <a:prstGeom prst="rect">
            <a:avLst/>
          </a:prstGeom>
        </p:spPr>
      </p:pic>
      <p:pic>
        <p:nvPicPr>
          <p:cNvPr id="51" name="Graphic 50" descr="Checkmark">
            <a:extLst>
              <a:ext uri="{FF2B5EF4-FFF2-40B4-BE49-F238E27FC236}">
                <a16:creationId xmlns:a16="http://schemas.microsoft.com/office/drawing/2014/main" id="{2887D7DE-6615-4556-9EDA-0AF71736B5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68458" y="6515903"/>
            <a:ext cx="720080" cy="720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6965420-1C4D-4AFD-B8B3-29F9F2A3E070}"/>
                  </a:ext>
                </a:extLst>
              </p:cNvPr>
              <p:cNvSpPr txBox="1"/>
              <p:nvPr/>
            </p:nvSpPr>
            <p:spPr>
              <a:xfrm>
                <a:off x="12645892" y="11521280"/>
                <a:ext cx="6287724" cy="1088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ac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𝑨𝑪</m:t>
                              </m:r>
                            </m:e>
                          </m:acc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vi-VN" sz="40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6965420-1C4D-4AFD-B8B3-29F9F2A3E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5892" y="11521280"/>
                <a:ext cx="6287724" cy="10886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A31D8C1-3716-43AA-AD6D-B6CE16E360EC}"/>
                  </a:ext>
                </a:extLst>
              </p:cNvPr>
              <p:cNvSpPr txBox="1"/>
              <p:nvPr/>
            </p:nvSpPr>
            <p:spPr>
              <a:xfrm>
                <a:off x="12543678" y="12482379"/>
                <a:ext cx="7858028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𝑨𝑩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𝑨𝑪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A31D8C1-3716-43AA-AD6D-B6CE16E36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3678" y="12482379"/>
                <a:ext cx="7858028" cy="7847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1">
            <a:extLst>
              <a:ext uri="{FF2B5EF4-FFF2-40B4-BE49-F238E27FC236}">
                <a16:creationId xmlns:a16="http://schemas.microsoft.com/office/drawing/2014/main" id="{2E904AAD-1DD5-4380-B480-EE8984187994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55" name="Rounded Rectangle 2">
              <a:extLst>
                <a:ext uri="{FF2B5EF4-FFF2-40B4-BE49-F238E27FC236}">
                  <a16:creationId xmlns:a16="http://schemas.microsoft.com/office/drawing/2014/main" id="{6B508D8E-9DDB-4FEF-8A3A-D706A215A10F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E69F999-1BBA-486F-AC9B-41942D1B2A5D}"/>
                </a:ext>
              </a:extLst>
            </p:cNvPr>
            <p:cNvSpPr txBox="1"/>
            <p:nvPr/>
          </p:nvSpPr>
          <p:spPr>
            <a:xfrm>
              <a:off x="1082675" y="1922269"/>
              <a:ext cx="463702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28C3EFD-EF9F-4295-AD00-C973E9F282ED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LÍ COSIN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75E54BF-3E71-4120-830F-3FDCB021343D}"/>
              </a:ext>
            </a:extLst>
          </p:cNvPr>
          <p:cNvGrpSpPr/>
          <p:nvPr/>
        </p:nvGrpSpPr>
        <p:grpSpPr>
          <a:xfrm>
            <a:off x="9168458" y="7376533"/>
            <a:ext cx="910251" cy="1123404"/>
            <a:chOff x="9154844" y="7517342"/>
            <a:chExt cx="910251" cy="1123404"/>
          </a:xfrm>
        </p:grpSpPr>
        <p:pic>
          <p:nvPicPr>
            <p:cNvPr id="52" name="Graphic 51" descr="Checkmark">
              <a:extLst>
                <a:ext uri="{FF2B5EF4-FFF2-40B4-BE49-F238E27FC236}">
                  <a16:creationId xmlns:a16="http://schemas.microsoft.com/office/drawing/2014/main" id="{37123A9A-A695-46F9-A56A-980D5A538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345015" y="7517342"/>
              <a:ext cx="720080" cy="720080"/>
            </a:xfrm>
            <a:prstGeom prst="rect">
              <a:avLst/>
            </a:prstGeom>
          </p:spPr>
        </p:pic>
        <p:pic>
          <p:nvPicPr>
            <p:cNvPr id="58" name="Graphic 57" descr="Checkmark">
              <a:extLst>
                <a:ext uri="{FF2B5EF4-FFF2-40B4-BE49-F238E27FC236}">
                  <a16:creationId xmlns:a16="http://schemas.microsoft.com/office/drawing/2014/main" id="{49ED1894-B5C9-47C2-A120-384CA6DD3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0800000">
              <a:off x="9154844" y="7920666"/>
              <a:ext cx="720080" cy="72008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3591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7" grpId="0"/>
      <p:bldP spid="5" grpId="0"/>
      <p:bldP spid="35" grpId="0"/>
      <p:bldP spid="49" grpId="0"/>
      <p:bldP spid="38" grpId="0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034326" y="5920019"/>
            <a:ext cx="22119289" cy="732750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74337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98571" y="2380767"/>
            <a:ext cx="22254662" cy="3205994"/>
            <a:chOff x="1175570" y="2468560"/>
            <a:chExt cx="22178464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701369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BT 2/59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F91B24-A9E1-444A-8CCE-F245EE56D0CB}"/>
                  </a:ext>
                </a:extLst>
              </p:cNvPr>
              <p:cNvSpPr/>
              <p:nvPr/>
            </p:nvSpPr>
            <p:spPr>
              <a:xfrm>
                <a:off x="1706044" y="3269558"/>
                <a:ext cx="20935726" cy="2020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𝒂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𝟓𝟐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𝟏</m:t>
                    </m:r>
                    <m:r>
                      <a:rPr lang="en-US" sz="4400" b="1" i="1"/>
                      <m:t>𝒄𝒎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/>
                      <m:t>𝒃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𝟖𝟓</m:t>
                    </m:r>
                    <m:r>
                      <a:rPr lang="en-US" sz="4400" b="1" i="1"/>
                      <m:t>𝒄𝒎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/>
                      <m:t>𝒄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𝟓𝟒</m:t>
                    </m:r>
                    <m:r>
                      <a:rPr lang="en-US" sz="4400" b="1" i="1"/>
                      <m:t>𝒄𝒎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𝑨</m:t>
                        </m:r>
                      </m:e>
                    </m:acc>
                    <m:r>
                      <a:rPr lang="en-US" sz="4400" b="1" i="1"/>
                      <m:t>,</m:t>
                    </m:r>
                    <m:acc>
                      <m:accPr>
                        <m:chr m:val="̂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𝑩</m:t>
                        </m:r>
                      </m:e>
                    </m:acc>
                    <m:r>
                      <a:rPr lang="en-US" sz="4400" b="1" i="1"/>
                      <m:t>,</m:t>
                    </m:r>
                    <m:acc>
                      <m:accPr>
                        <m:chr m:val="̂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F91B24-A9E1-444A-8CCE-F245EE56D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044" y="3269558"/>
                <a:ext cx="20935726" cy="2020681"/>
              </a:xfrm>
              <a:prstGeom prst="rect">
                <a:avLst/>
              </a:prstGeom>
              <a:blipFill>
                <a:blip r:embed="rId3"/>
                <a:stretch>
                  <a:fillRect l="-1194" b="-12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9F0116-1A48-48F6-8478-2CBB3652B0F4}"/>
                  </a:ext>
                </a:extLst>
              </p:cNvPr>
              <p:cNvSpPr txBox="1"/>
              <p:nvPr/>
            </p:nvSpPr>
            <p:spPr>
              <a:xfrm>
                <a:off x="0" y="7574431"/>
                <a:ext cx="17039180" cy="4448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/>
                        </m:ctrlPr>
                      </m:funcPr>
                      <m:fName>
                        <m:r>
                          <a:rPr lang="en-US" sz="4400" b="1" i="1"/>
                          <m:t>𝒄𝒐𝒔</m:t>
                        </m:r>
                      </m:fName>
                      <m:e>
                        <m:r>
                          <a:rPr lang="en-US" sz="4400" b="1" i="1"/>
                          <m:t>𝑨</m:t>
                        </m:r>
                      </m:e>
                    </m:func>
                    <m:r>
                      <a:rPr lang="en-US" sz="4400" b="1" i="1"/>
                      <m:t>=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𝒃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+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𝒄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−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𝒂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/>
                          <m:t>𝟐</m:t>
                        </m:r>
                        <m:r>
                          <a:rPr lang="en-US" sz="4400" b="1" i="1"/>
                          <m:t>𝒃𝒄</m:t>
                        </m:r>
                      </m:den>
                    </m:f>
                    <m:r>
                      <a:rPr lang="en-US" sz="4400" b="1" i="1"/>
                      <m:t>=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r>
                          <a:rPr lang="en-US" sz="4400" b="1" i="1"/>
                          <m:t>𝟖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𝟓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+</m:t>
                        </m:r>
                        <m:r>
                          <a:rPr lang="en-US" sz="4400" b="1" i="1"/>
                          <m:t>𝟓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𝟒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−</m:t>
                        </m:r>
                        <m:r>
                          <a:rPr lang="en-US" sz="4400" b="1" i="1"/>
                          <m:t>𝟓𝟐</m:t>
                        </m:r>
                        <m:r>
                          <a:rPr lang="en-US" sz="4400" b="1" i="1"/>
                          <m:t>,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𝟏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/>
                          <m:t>𝟐</m:t>
                        </m:r>
                        <m:r>
                          <a:rPr lang="en-US" sz="4400" b="1" i="1"/>
                          <m:t>.</m:t>
                        </m:r>
                        <m:r>
                          <a:rPr lang="en-US" sz="4400" b="1" i="1"/>
                          <m:t>𝟖𝟓</m:t>
                        </m:r>
                        <m:r>
                          <a:rPr lang="en-US" sz="4400" b="1" i="1"/>
                          <m:t>.</m:t>
                        </m:r>
                        <m:r>
                          <a:rPr lang="en-US" sz="4400" b="1" i="1"/>
                          <m:t>𝟓𝟒</m:t>
                        </m:r>
                      </m:den>
                    </m:f>
                    <m:r>
                      <a:rPr lang="en-US" sz="4400" b="1" i="1"/>
                      <m:t>≈</m:t>
                    </m:r>
                    <m:r>
                      <a:rPr lang="en-US" sz="4400" b="1" i="1"/>
                      <m:t>𝟎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𝟖𝟎𝟗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⇒</m:t>
                    </m:r>
                    <m:acc>
                      <m:accPr>
                        <m:chr m:val="̂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/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𝟔</m:t>
                        </m:r>
                      </m:e>
                      <m:sup>
                        <m:r>
                          <a:rPr lang="en-US" sz="4400" b="1" i="1"/>
                          <m:t>𝟎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𝒄𝒐𝒔</m:t>
                        </m:r>
                      </m:fName>
                      <m:e>
                        <m:r>
                          <a:rPr lang="en-US" sz="4400" b="1" i="1"/>
                          <m:t>𝑩</m:t>
                        </m:r>
                      </m:e>
                    </m:func>
                    <m:r>
                      <a:rPr lang="en-US" sz="4400" b="1" i="1"/>
                      <m:t>=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𝒄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+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𝒂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−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𝒃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/>
                          <m:t>𝟐</m:t>
                        </m:r>
                        <m:r>
                          <a:rPr lang="en-US" sz="4400" b="1" i="1"/>
                          <m:t>𝒄𝒂</m:t>
                        </m:r>
                      </m:den>
                    </m:f>
                    <m:r>
                      <a:rPr lang="en-US" sz="4400" b="1" i="1"/>
                      <m:t>=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r>
                          <a:rPr lang="en-US" sz="4400" b="1" i="1"/>
                          <m:t>𝟓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𝟒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+</m:t>
                        </m:r>
                        <m:r>
                          <a:rPr lang="en-US" sz="4400" b="1" i="1"/>
                          <m:t>𝟓𝟐</m:t>
                        </m:r>
                        <m:r>
                          <a:rPr lang="en-US" sz="4400" b="1" i="1"/>
                          <m:t>,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𝟏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−</m:t>
                        </m:r>
                        <m:r>
                          <a:rPr lang="en-US" sz="4400" b="1" i="1"/>
                          <m:t>𝟖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𝟓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/>
                          <m:t>𝟐</m:t>
                        </m:r>
                        <m:r>
                          <a:rPr lang="en-US" sz="4400" b="1" i="1"/>
                          <m:t>.</m:t>
                        </m:r>
                        <m:r>
                          <a:rPr lang="en-US" sz="4400" b="1" i="1"/>
                          <m:t>𝟓𝟒</m:t>
                        </m:r>
                        <m:r>
                          <a:rPr lang="en-US" sz="4400" b="1" i="1"/>
                          <m:t>.</m:t>
                        </m:r>
                        <m:r>
                          <a:rPr lang="en-US" sz="4400" b="1" i="1"/>
                          <m:t>𝟓𝟐</m:t>
                        </m:r>
                        <m:r>
                          <a:rPr lang="en-US" sz="4400" b="1" i="1"/>
                          <m:t>,</m:t>
                        </m:r>
                        <m:r>
                          <a:rPr lang="en-US" sz="4400" b="1" i="1"/>
                          <m:t>𝟏</m:t>
                        </m:r>
                      </m:den>
                    </m:f>
                    <m:r>
                      <a:rPr lang="en-US" sz="4400" b="1" i="1"/>
                      <m:t>≈−</m:t>
                    </m:r>
                    <m:r>
                      <a:rPr lang="en-US" sz="4400" b="1" i="1"/>
                      <m:t>𝟎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𝟐𝟖𝟑</m:t>
                    </m:r>
                    <m:r>
                      <a:rPr lang="en-US" sz="4400" b="1" i="1"/>
                      <m:t>⇒</m:t>
                    </m:r>
                    <m:acc>
                      <m:accPr>
                        <m:chr m:val="̂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𝑩</m:t>
                        </m:r>
                      </m:e>
                    </m:acc>
                    <m:r>
                      <a:rPr lang="en-US" sz="4400" b="1" i="1"/>
                      <m:t>=</m:t>
                    </m:r>
                    <m:r>
                      <a:rPr lang="en-US" sz="4400" b="1" i="1"/>
                      <m:t>𝟏𝟎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𝟔</m:t>
                        </m:r>
                      </m:e>
                      <m:sup>
                        <m:r>
                          <a:rPr lang="en-US" sz="4400" b="1" i="1"/>
                          <m:t>𝟎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/>
                          <m:t>𝟐𝟔</m:t>
                        </m:r>
                      </m:e>
                      <m:sup>
                        <m:r>
                          <a:rPr lang="en-US" sz="4400" b="1" i="1"/>
                          <m:t>′</m:t>
                        </m:r>
                      </m:sup>
                    </m:sSup>
                  </m:oMath>
                </a14:m>
                <a:endParaRPr lang="en-US" sz="4400" b="1" i="1" dirty="0"/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𝑪</m:t>
                        </m:r>
                      </m:e>
                    </m:acc>
                    <m:r>
                      <a:rPr lang="en-US" sz="4400" b="1" i="1"/>
                      <m:t>=</m:t>
                    </m:r>
                    <m:r>
                      <a:rPr lang="en-US" sz="4400" b="1" i="1"/>
                      <m:t>𝟏𝟖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𝟎</m:t>
                        </m:r>
                      </m:e>
                      <m:sup>
                        <m:r>
                          <a:rPr lang="en-US" sz="4400" b="1" i="1"/>
                          <m:t>𝟎</m:t>
                        </m:r>
                      </m:sup>
                    </m:sSup>
                    <m:r>
                      <a:rPr lang="en-US" sz="4400" b="1" i="1"/>
                      <m:t>−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</m:t>
                            </m:r>
                          </m:e>
                        </m:acc>
                        <m:r>
                          <a:rPr lang="en-US" sz="4400" b="1" i="1"/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𝑩</m:t>
                            </m:r>
                          </m:e>
                        </m:acc>
                      </m:e>
                    </m:d>
                    <m:r>
                      <a:rPr lang="en-US" sz="4400" b="1" i="1"/>
                      <m:t>=</m:t>
                    </m:r>
                    <m:r>
                      <a:rPr lang="en-US" sz="4400" b="1" i="1"/>
                      <m:t>𝟏𝟖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𝟎</m:t>
                        </m:r>
                      </m:e>
                      <m:sup>
                        <m:r>
                          <a:rPr lang="en-US" sz="4400" b="1" i="1"/>
                          <m:t>𝟎</m:t>
                        </m:r>
                      </m:sup>
                    </m:sSup>
                    <m:r>
                      <a:rPr lang="en-US" sz="4400" b="1" i="1"/>
                      <m:t>−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en-US" sz="4400" b="1" i="1"/>
                          <m:t>𝟑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𝟔</m:t>
                            </m:r>
                          </m:e>
                          <m:sup>
                            <m:r>
                              <a:rPr lang="en-US" sz="4400" b="1" i="1"/>
                              <m:t>𝟎</m:t>
                            </m:r>
                          </m:sup>
                        </m:sSup>
                        <m:r>
                          <a:rPr lang="en-US" sz="4400" b="1" i="1"/>
                          <m:t>+</m:t>
                        </m:r>
                        <m:r>
                          <a:rPr lang="en-US" sz="4400" b="1" i="1"/>
                          <m:t>𝟏𝟎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𝟔</m:t>
                            </m:r>
                          </m:e>
                          <m:sup>
                            <m:r>
                              <a:rPr lang="en-US" sz="4400" b="1" i="1"/>
                              <m:t>𝟎</m:t>
                            </m:r>
                          </m:sup>
                        </m:sSup>
                        <m:r>
                          <a:rPr lang="en-US" sz="4400" b="1" i="1"/>
                          <m:t>𝟐𝟔</m:t>
                        </m:r>
                        <m:r>
                          <a:rPr lang="en-US" sz="4400" b="1" i="1"/>
                          <m:t>′</m:t>
                        </m:r>
                      </m:e>
                    </m:d>
                    <m:r>
                      <a:rPr lang="en-US" sz="4400" b="1" i="1"/>
                      <m:t>=</m:t>
                    </m:r>
                    <m:r>
                      <a:rPr lang="en-US" sz="4400" b="1" i="1"/>
                      <m:t>𝟑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𝟕</m:t>
                        </m:r>
                      </m:e>
                      <m:sup>
                        <m:r>
                          <a:rPr lang="en-US" sz="4400" b="1" i="1"/>
                          <m:t>𝟎</m:t>
                        </m:r>
                      </m:sup>
                    </m:sSup>
                    <m:r>
                      <a:rPr lang="en-US" sz="4400" b="1" i="1"/>
                      <m:t>𝟑𝟒</m:t>
                    </m:r>
                    <m:r>
                      <a:rPr lang="en-US" sz="4400" b="1" i="1"/>
                      <m:t>′</m:t>
                    </m:r>
                  </m:oMath>
                </a14:m>
                <a:endParaRPr lang="en-US" sz="4400" b="1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9F0116-1A48-48F6-8478-2CBB3652B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574431"/>
                <a:ext cx="17039180" cy="44483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012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034326" y="5920019"/>
            <a:ext cx="22119289" cy="732750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74337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98571" y="2380767"/>
            <a:ext cx="22254662" cy="3205994"/>
            <a:chOff x="1175570" y="2468560"/>
            <a:chExt cx="22178464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701369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BT 3/59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F91B24-A9E1-444A-8CCE-F245EE56D0CB}"/>
                  </a:ext>
                </a:extLst>
              </p:cNvPr>
              <p:cNvSpPr/>
              <p:nvPr/>
            </p:nvSpPr>
            <p:spPr>
              <a:xfrm>
                <a:off x="1626107" y="3267053"/>
                <a:ext cx="20935726" cy="2019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𝒃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𝟖</m:t>
                    </m:r>
                    <m:r>
                      <a:rPr lang="en-US" sz="4400" b="1" i="1"/>
                      <m:t>𝒄𝒎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𝒄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𝟓</m:t>
                    </m:r>
                    <m:r>
                      <a:rPr lang="en-US" sz="4400" b="1" i="1"/>
                      <m:t>𝒄𝒎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𝑩</m:t>
                        </m:r>
                      </m:e>
                    </m:acc>
                    <m:r>
                      <a:rPr lang="en-US" sz="4400" b="1" i="1"/>
                      <m:t>,</m:t>
                    </m:r>
                    <m:acc>
                      <m:accPr>
                        <m:chr m:val="̂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F91B24-A9E1-444A-8CCE-F245EE56D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107" y="3267053"/>
                <a:ext cx="20935726" cy="2019655"/>
              </a:xfrm>
              <a:prstGeom prst="rect">
                <a:avLst/>
              </a:prstGeom>
              <a:blipFill>
                <a:blip r:embed="rId3"/>
                <a:stretch>
                  <a:fillRect l="-1194" b="-13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9F0116-1A48-48F6-8478-2CBB3652B0F4}"/>
                  </a:ext>
                </a:extLst>
              </p:cNvPr>
              <p:cNvSpPr txBox="1"/>
              <p:nvPr/>
            </p:nvSpPr>
            <p:spPr>
              <a:xfrm>
                <a:off x="1274294" y="6642770"/>
                <a:ext cx="17039180" cy="6469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Tx/>
                  <a:buChar char="-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𝒂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=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𝒃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+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𝒄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−</m:t>
                    </m:r>
                    <m:r>
                      <a:rPr lang="en-US" sz="4400" b="1" i="1"/>
                      <m:t>𝟐</m:t>
                    </m:r>
                    <m:r>
                      <a:rPr lang="en-US" sz="4400" b="1" i="1"/>
                      <m:t>𝒃𝒄</m:t>
                    </m:r>
                    <m:r>
                      <a:rPr lang="en-US" sz="4400" b="1" i="1"/>
                      <m:t>.</m:t>
                    </m:r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</m:t>
                            </m:r>
                          </m:e>
                        </m:acc>
                      </m:e>
                    </m:func>
                    <m:r>
                      <a:rPr lang="en-US" sz="4400" b="1" i="1"/>
                      <m:t>=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𝟖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+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𝟓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−</m:t>
                    </m:r>
                    <m:r>
                      <a:rPr lang="en-US" sz="4400" b="1" i="1"/>
                      <m:t>𝟐</m:t>
                    </m:r>
                    <m:r>
                      <a:rPr lang="en-US" sz="4400" b="1" i="1"/>
                      <m:t>.</m:t>
                    </m:r>
                    <m:r>
                      <a:rPr lang="en-US" sz="4400" b="1" i="1"/>
                      <m:t>𝟖</m:t>
                    </m:r>
                    <m:r>
                      <a:rPr lang="en-US" sz="4400" b="1" i="1"/>
                      <m:t>.</m:t>
                    </m:r>
                    <m:r>
                      <a:rPr lang="en-US" sz="4400" b="1" i="1"/>
                      <m:t>𝟓</m:t>
                    </m:r>
                    <m:r>
                      <a:rPr lang="en-US" sz="4400" b="1" i="1"/>
                      <m:t>.</m:t>
                    </m:r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𝒄𝒐𝒔</m:t>
                        </m:r>
                      </m:fName>
                      <m:e>
                        <m:r>
                          <a:rPr lang="en-US" sz="4400" b="1" i="1"/>
                          <m:t>𝟏</m:t>
                        </m:r>
                      </m:e>
                    </m:func>
                    <m:r>
                      <a:rPr lang="en-US" sz="4400" b="1" i="1"/>
                      <m:t>𝟐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𝟎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/>
                      <m:t>=</m:t>
                    </m:r>
                    <m:r>
                      <a:rPr lang="en-US" sz="4400" b="1" i="1"/>
                      <m:t>𝟔𝟒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𝟐𝟓</m:t>
                    </m:r>
                    <m:r>
                      <a:rPr lang="en-US" sz="4400" b="1" i="1"/>
                      <m:t>−</m:t>
                    </m:r>
                    <m:r>
                      <a:rPr lang="en-US" sz="4400" b="1" i="1"/>
                      <m:t>𝟖𝟎</m:t>
                    </m:r>
                    <m:r>
                      <a:rPr lang="en-US" sz="4400" b="1" i="1"/>
                      <m:t>.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en-US" sz="4400" b="1" i="1"/>
                          <m:t>−</m:t>
                        </m:r>
                        <m:f>
                          <m:fPr>
                            <m:ctrlPr>
                              <a:rPr lang="en-US" sz="4400" b="1" i="1"/>
                            </m:ctrlPr>
                          </m:fPr>
                          <m:num>
                            <m:r>
                              <a:rPr lang="en-US" sz="4400" b="1" i="1"/>
                              <m:t>𝟏</m:t>
                            </m:r>
                          </m:num>
                          <m:den>
                            <m:r>
                              <a:rPr lang="en-US" sz="4400" b="1" i="1"/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 i="1"/>
                      <m:t>=</m:t>
                    </m:r>
                    <m:r>
                      <a:rPr lang="en-US" sz="4400" b="1" i="1"/>
                      <m:t>𝟖𝟗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𝟒𝟎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𝟏𝟐𝟗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/>
                      <m:t>⇒</m:t>
                    </m:r>
                    <m:r>
                      <a:rPr lang="en-US" sz="4400" b="1" i="1"/>
                      <m:t>𝒂</m:t>
                    </m:r>
                    <m:r>
                      <a:rPr lang="en-US" sz="4400" b="1" i="1"/>
                      <m:t>=</m:t>
                    </m:r>
                    <m:rad>
                      <m:radPr>
                        <m:degHide m:val="on"/>
                        <m:ctrlPr>
                          <a:rPr lang="en-US" sz="4400" b="1" i="1"/>
                        </m:ctrlPr>
                      </m:radPr>
                      <m:deg/>
                      <m:e>
                        <m:r>
                          <a:rPr lang="en-US" sz="4400" b="1" i="1"/>
                          <m:t>𝟏𝟐𝟗</m:t>
                        </m:r>
                      </m:e>
                    </m:rad>
                    <m:r>
                      <a:rPr lang="en-US" sz="4400" b="1" i="1"/>
                      <m:t>≈</m:t>
                    </m:r>
                    <m:r>
                      <a:rPr lang="en-US" sz="4400" b="1" i="1"/>
                      <m:t>𝟏𝟏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𝟑𝟔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en-US" sz="4400" b="1" i="1"/>
                          <m:t>𝒄𝒎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𝒄𝒐𝒔</m:t>
                        </m:r>
                      </m:fName>
                      <m:e>
                        <m:r>
                          <a:rPr lang="en-US" sz="4400" b="1" i="1"/>
                          <m:t>𝑩</m:t>
                        </m:r>
                      </m:e>
                    </m:func>
                    <m:r>
                      <a:rPr lang="en-US" sz="4400" b="1" i="1"/>
                      <m:t>=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𝒄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+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𝒂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−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𝒃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/>
                          <m:t>𝟐</m:t>
                        </m:r>
                        <m:r>
                          <a:rPr lang="en-US" sz="4400" b="1" i="1"/>
                          <m:t>𝒄𝒂</m:t>
                        </m:r>
                      </m:den>
                    </m:f>
                    <m:r>
                      <a:rPr lang="en-US" sz="4400" b="1" i="1"/>
                      <m:t>=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𝟓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+</m:t>
                        </m:r>
                        <m:r>
                          <a:rPr lang="en-US" sz="4400" b="1" i="1"/>
                          <m:t>𝟏𝟏</m:t>
                        </m:r>
                        <m:r>
                          <a:rPr lang="en-US" sz="4400" b="1" i="1"/>
                          <m:t>,</m:t>
                        </m:r>
                        <m:r>
                          <a:rPr lang="en-US" sz="4400" b="1" i="1"/>
                          <m:t>𝟑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𝟔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−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𝟖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/>
                          <m:t>𝟐</m:t>
                        </m:r>
                        <m:r>
                          <a:rPr lang="en-US" sz="4400" b="1" i="1"/>
                          <m:t>.</m:t>
                        </m:r>
                        <m:r>
                          <a:rPr lang="en-US" sz="4400" b="1" i="1"/>
                          <m:t>𝟓</m:t>
                        </m:r>
                        <m:r>
                          <a:rPr lang="en-US" sz="4400" b="1" i="1"/>
                          <m:t>.</m:t>
                        </m:r>
                        <m:r>
                          <a:rPr lang="en-US" sz="4400" b="1" i="1"/>
                          <m:t>𝟏𝟏</m:t>
                        </m:r>
                        <m:r>
                          <a:rPr lang="en-US" sz="4400" b="1" i="1"/>
                          <m:t>,</m:t>
                        </m:r>
                        <m:r>
                          <a:rPr lang="en-US" sz="4400" b="1" i="1"/>
                          <m:t>𝟑𝟔</m:t>
                        </m:r>
                      </m:den>
                    </m:f>
                    <m:r>
                      <a:rPr lang="en-US" sz="4400" b="1" i="1"/>
                      <m:t>≈</m:t>
                    </m:r>
                    <m:r>
                      <a:rPr lang="en-US" sz="4400" b="1" i="1"/>
                      <m:t>𝟎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𝟕𝟗𝟑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𝟑𝟕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𝑪</m:t>
                        </m:r>
                      </m:e>
                    </m:acc>
                    <m:r>
                      <a:rPr lang="en-US" sz="4400" b="1" i="1"/>
                      <m:t>=</m:t>
                    </m:r>
                    <m:r>
                      <a:rPr lang="en-US" sz="4400" b="1" i="1"/>
                      <m:t>𝟏𝟖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𝟎</m:t>
                        </m:r>
                      </m:e>
                      <m:sup>
                        <m:r>
                          <a:rPr lang="en-US" sz="4400" b="1" i="1"/>
                          <m:t>𝟎</m:t>
                        </m:r>
                      </m:sup>
                    </m:sSup>
                    <m:r>
                      <a:rPr lang="en-US" sz="4400" b="1" i="1"/>
                      <m:t>−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</m:t>
                            </m:r>
                          </m:e>
                        </m:acc>
                        <m:r>
                          <a:rPr lang="en-US" sz="4400" b="1" i="1"/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𝑪</m:t>
                            </m:r>
                          </m:e>
                        </m:acc>
                      </m:e>
                    </m:d>
                    <m:r>
                      <a:rPr lang="en-US" sz="4400" b="1" i="1"/>
                      <m:t>=</m:t>
                    </m:r>
                    <m:r>
                      <a:rPr lang="en-US" sz="4400" b="1" i="1"/>
                      <m:t>𝟏𝟖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𝟎</m:t>
                        </m:r>
                      </m:e>
                      <m:sup>
                        <m:r>
                          <a:rPr lang="en-US" sz="4400" b="1" i="1"/>
                          <m:t>𝟎</m:t>
                        </m:r>
                      </m:sup>
                    </m:sSup>
                    <m:r>
                      <a:rPr lang="en-US" sz="4400" b="1" i="1"/>
                      <m:t>−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en-US" sz="4400" b="1" i="1"/>
                          <m:t>𝟏𝟐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𝟎</m:t>
                            </m:r>
                          </m:e>
                          <m:sup>
                            <m:r>
                              <a:rPr lang="en-US" sz="4400" b="1" i="1"/>
                              <m:t>𝟎</m:t>
                            </m:r>
                          </m:sup>
                        </m:sSup>
                        <m:r>
                          <a:rPr lang="en-US" sz="4400" b="1" i="1"/>
                          <m:t>+</m:t>
                        </m:r>
                        <m:r>
                          <a:rPr lang="en-US" sz="4400" b="1" i="1"/>
                          <m:t>𝟑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𝟕</m:t>
                            </m:r>
                          </m:e>
                          <m:sup>
                            <m:r>
                              <a:rPr lang="en-US" sz="4400" b="1" i="1"/>
                              <m:t>𝟎</m:t>
                            </m:r>
                          </m:sup>
                        </m:sSup>
                        <m:r>
                          <a:rPr lang="en-US" sz="4400" b="1" i="1"/>
                          <m:t>𝟑𝟐</m:t>
                        </m:r>
                        <m:r>
                          <a:rPr lang="en-US" sz="4400" b="1" i="1"/>
                          <m:t>′</m:t>
                        </m:r>
                      </m:e>
                    </m:d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𝟐</m:t>
                        </m:r>
                      </m:e>
                      <m:sup>
                        <m:r>
                          <a:rPr lang="en-US" sz="4400" b="1" i="1"/>
                          <m:t>𝟎</m:t>
                        </m:r>
                      </m:sup>
                    </m:sSup>
                    <m:r>
                      <a:rPr lang="en-US" sz="4400" b="1" i="1"/>
                      <m:t>𝟐𝟖</m:t>
                    </m:r>
                    <m:r>
                      <a:rPr lang="en-US" sz="4400" b="1" i="1"/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9F0116-1A48-48F6-8478-2CBB3652B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294" y="6642770"/>
                <a:ext cx="17039180" cy="6469335"/>
              </a:xfrm>
              <a:prstGeom prst="rect">
                <a:avLst/>
              </a:prstGeom>
              <a:blipFill>
                <a:blip r:embed="rId4"/>
                <a:stretch>
                  <a:fillRect l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1854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034326" y="5920019"/>
            <a:ext cx="22119289" cy="732750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74337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98571" y="2380767"/>
            <a:ext cx="22254662" cy="3205994"/>
            <a:chOff x="1175570" y="2468560"/>
            <a:chExt cx="22178464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701369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BT 4/59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7F91B24-A9E1-444A-8CCE-F245EE56D0CB}"/>
              </a:ext>
            </a:extLst>
          </p:cNvPr>
          <p:cNvSpPr/>
          <p:nvPr/>
        </p:nvSpPr>
        <p:spPr>
          <a:xfrm>
            <a:off x="1626107" y="3267053"/>
            <a:ext cx="20935726" cy="996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7, 9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12.</a:t>
            </a: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9F0116-1A48-48F6-8478-2CBB3652B0F4}"/>
                  </a:ext>
                </a:extLst>
              </p:cNvPr>
              <p:cNvSpPr txBox="1"/>
              <p:nvPr/>
            </p:nvSpPr>
            <p:spPr>
              <a:xfrm>
                <a:off x="1411446" y="7295263"/>
                <a:ext cx="17039180" cy="4955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Hê-rông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𝒑</m:t>
                    </m:r>
                    <m:r>
                      <a:rPr lang="en-US" sz="4400" b="1" i="1"/>
                      <m:t>=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r>
                          <a:rPr lang="en-US" sz="4400" b="1" i="1"/>
                          <m:t>𝟕</m:t>
                        </m:r>
                        <m:r>
                          <a:rPr lang="en-US" sz="4400" b="1" i="1"/>
                          <m:t>+</m:t>
                        </m:r>
                        <m:r>
                          <a:rPr lang="en-US" sz="4400" b="1" i="1"/>
                          <m:t>𝟗</m:t>
                        </m:r>
                        <m:r>
                          <a:rPr lang="en-US" sz="4400" b="1" i="1"/>
                          <m:t>+</m:t>
                        </m:r>
                        <m:r>
                          <a:rPr lang="en-US" sz="4400" b="1" i="1"/>
                          <m:t>𝟏𝟐</m:t>
                        </m:r>
                      </m:num>
                      <m:den>
                        <m:r>
                          <a:rPr lang="en-US" sz="4400" b="1" i="1"/>
                          <m:t>𝟐</m:t>
                        </m:r>
                      </m:den>
                    </m:f>
                    <m:r>
                      <a:rPr lang="en-US" sz="4400" b="1" i="1"/>
                      <m:t>=</m:t>
                    </m:r>
                    <m:r>
                      <a:rPr lang="en-US" sz="4400" b="1" i="1"/>
                      <m:t>𝟏𝟒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/>
                        <m:t>𝑺</m:t>
                      </m:r>
                      <m:r>
                        <a:rPr lang="en-US" sz="4400" b="1" i="1"/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/>
                          </m:ctrlPr>
                        </m:radPr>
                        <m:deg/>
                        <m:e>
                          <m:r>
                            <a:rPr lang="en-US" sz="4400" b="1" i="1"/>
                            <m:t>𝟏𝟒</m:t>
                          </m:r>
                          <m:d>
                            <m:dPr>
                              <m:ctrlPr>
                                <a:rPr lang="en-US" sz="4400" b="1" i="1"/>
                              </m:ctrlPr>
                            </m:dPr>
                            <m:e>
                              <m:r>
                                <a:rPr lang="en-US" sz="4400" b="1" i="1"/>
                                <m:t>𝟏𝟒</m:t>
                              </m:r>
                              <m:r>
                                <a:rPr lang="en-US" sz="4400" b="1" i="1"/>
                                <m:t>−</m:t>
                              </m:r>
                              <m:r>
                                <a:rPr lang="en-US" sz="4400" b="1" i="1"/>
                                <m:t>𝟕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b="1" i="1"/>
                              </m:ctrlPr>
                            </m:dPr>
                            <m:e>
                              <m:r>
                                <a:rPr lang="en-US" sz="4400" b="1" i="1"/>
                                <m:t>𝟏𝟒</m:t>
                              </m:r>
                              <m:r>
                                <a:rPr lang="en-US" sz="4400" b="1" i="1"/>
                                <m:t>−</m:t>
                              </m:r>
                              <m:r>
                                <a:rPr lang="en-US" sz="4400" b="1" i="1"/>
                                <m:t>𝟗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b="1" i="1"/>
                              </m:ctrlPr>
                            </m:dPr>
                            <m:e>
                              <m:r>
                                <a:rPr lang="en-US" sz="4400" b="1" i="1"/>
                                <m:t>𝟏𝟒</m:t>
                              </m:r>
                              <m:r>
                                <a:rPr lang="en-US" sz="4400" b="1" i="1"/>
                                <m:t>−</m:t>
                              </m:r>
                              <m:r>
                                <a:rPr lang="en-US" sz="4400" b="1" i="1"/>
                                <m:t>𝟏𝟐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/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/>
                          </m:ctrlPr>
                        </m:radPr>
                        <m:deg/>
                        <m:e>
                          <m:r>
                            <a:rPr lang="en-US" sz="4400" b="1" i="1"/>
                            <m:t>𝟏𝟒</m:t>
                          </m:r>
                          <m:r>
                            <a:rPr lang="en-US" sz="4400" b="1" i="1"/>
                            <m:t>.</m:t>
                          </m:r>
                          <m:r>
                            <a:rPr lang="en-US" sz="4400" b="1" i="1"/>
                            <m:t>𝟕</m:t>
                          </m:r>
                          <m:r>
                            <a:rPr lang="en-US" sz="4400" b="1" i="1"/>
                            <m:t>.</m:t>
                          </m:r>
                          <m:r>
                            <a:rPr lang="en-US" sz="4400" b="1" i="1"/>
                            <m:t>𝟓</m:t>
                          </m:r>
                          <m:r>
                            <a:rPr lang="en-US" sz="4400" b="1" i="1"/>
                            <m:t>.</m:t>
                          </m:r>
                          <m:r>
                            <a:rPr lang="en-US" sz="4400" b="1" i="1"/>
                            <m:t>𝟐</m:t>
                          </m:r>
                        </m:e>
                      </m:rad>
                      <m:r>
                        <a:rPr lang="en-US" sz="4400" b="1" i="1"/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/>
                          </m:ctrlPr>
                        </m:radPr>
                        <m:deg/>
                        <m:e>
                          <m:r>
                            <a:rPr lang="en-US" sz="4400" b="1" i="1"/>
                            <m:t>𝟗𝟖𝟎</m:t>
                          </m:r>
                        </m:e>
                      </m:rad>
                      <m:r>
                        <a:rPr lang="en-US" sz="4400" b="1" i="1"/>
                        <m:t>≈</m:t>
                      </m:r>
                      <m:r>
                        <a:rPr lang="en-US" sz="4400" b="1" i="1"/>
                        <m:t>𝟑𝟏</m:t>
                      </m:r>
                      <m:r>
                        <a:rPr lang="en-US" sz="4400" b="1" i="1"/>
                        <m:t>,</m:t>
                      </m:r>
                      <m:r>
                        <a:rPr lang="en-US" sz="4400" b="1" i="1"/>
                        <m:t>𝟑</m:t>
                      </m:r>
                      <m:r>
                        <a:rPr lang="en-US" sz="4400" b="1" i="1"/>
                        <m:t>(</m:t>
                      </m:r>
                      <m:r>
                        <a:rPr lang="en-US" sz="4400" b="1" i="1"/>
                        <m:t>𝒅𝒗𝒅𝒕</m:t>
                      </m:r>
                      <m:r>
                        <a:rPr lang="en-US" sz="4400" b="1" i="1"/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9F0116-1A48-48F6-8478-2CBB3652B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446" y="7295263"/>
                <a:ext cx="17039180" cy="4955972"/>
              </a:xfrm>
              <a:prstGeom prst="rect">
                <a:avLst/>
              </a:prstGeom>
              <a:blipFill>
                <a:blip r:embed="rId3"/>
                <a:stretch>
                  <a:fillRect l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2551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034326" y="5920019"/>
            <a:ext cx="22119289" cy="732750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74337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98571" y="2380767"/>
            <a:ext cx="22254662" cy="3205994"/>
            <a:chOff x="1175570" y="2468560"/>
            <a:chExt cx="22178464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701369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BT 5/59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7F91B24-A9E1-444A-8CCE-F245EE56D0CB}"/>
              </a:ext>
            </a:extLst>
          </p:cNvPr>
          <p:cNvSpPr/>
          <p:nvPr/>
        </p:nvSpPr>
        <p:spPr>
          <a:xfrm>
            <a:off x="1626107" y="3267053"/>
            <a:ext cx="20935726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ABC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∠A = 120</a:t>
            </a:r>
            <a:r>
              <a:rPr lang="en-US" sz="44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BC,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 = 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 = n.</a:t>
            </a: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9F0116-1A48-48F6-8478-2CBB3652B0F4}"/>
                  </a:ext>
                </a:extLst>
              </p:cNvPr>
              <p:cNvSpPr txBox="1"/>
              <p:nvPr/>
            </p:nvSpPr>
            <p:spPr>
              <a:xfrm>
                <a:off x="1258449" y="8842542"/>
                <a:ext cx="17039180" cy="2174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en-US" sz="4400" b="1" i="1"/>
                      <m:t>𝑩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𝑪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=</m:t>
                    </m:r>
                    <m:r>
                      <a:rPr lang="en-US" sz="4400" b="1" i="1"/>
                      <m:t>𝑨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𝑪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+</m:t>
                    </m:r>
                    <m:r>
                      <a:rPr lang="en-US" sz="4400" b="1" i="1"/>
                      <m:t>𝑨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𝑩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−</m:t>
                    </m:r>
                    <m:r>
                      <a:rPr lang="en-US" sz="4400" b="1" i="1"/>
                      <m:t>𝟐</m:t>
                    </m:r>
                    <m:r>
                      <a:rPr lang="en-US" sz="4400" b="1" i="1"/>
                      <m:t>.</m:t>
                    </m:r>
                    <m:r>
                      <a:rPr lang="en-US" sz="4400" b="1" i="1"/>
                      <m:t>𝑨𝑩</m:t>
                    </m:r>
                    <m:r>
                      <a:rPr lang="en-US" sz="4400" b="1" i="1"/>
                      <m:t>.</m:t>
                    </m:r>
                    <m:r>
                      <a:rPr lang="en-US" sz="4400" b="1" i="1"/>
                      <m:t>𝑨𝑪</m:t>
                    </m:r>
                    <m:r>
                      <a:rPr lang="en-US" sz="4400" b="1" i="1"/>
                      <m:t>.</m:t>
                    </m:r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</m:t>
                            </m:r>
                          </m:e>
                        </m:acc>
                      </m:e>
                    </m:func>
                  </m:oMath>
                </a14:m>
                <a:endParaRPr lang="en-US" sz="4400" b="1" i="1" dirty="0"/>
              </a:p>
              <a:p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/>
                      <m:t>=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𝒎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+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𝒏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−</m:t>
                    </m:r>
                    <m:r>
                      <a:rPr lang="en-US" sz="4400" b="1" i="1"/>
                      <m:t>𝟐</m:t>
                    </m:r>
                    <m:r>
                      <a:rPr lang="en-US" sz="4400" b="1" i="1"/>
                      <m:t>.</m:t>
                    </m:r>
                    <m:r>
                      <a:rPr lang="en-US" sz="4400" b="1" i="1"/>
                      <m:t>𝒎</m:t>
                    </m:r>
                    <m:r>
                      <a:rPr lang="en-US" sz="4400" b="1" i="1"/>
                      <m:t>.</m:t>
                    </m:r>
                    <m:r>
                      <a:rPr lang="en-US" sz="4400" b="1" i="1"/>
                      <m:t>𝒏</m:t>
                    </m:r>
                    <m:r>
                      <a:rPr lang="en-US" sz="4400" b="1" i="1"/>
                      <m:t>.</m:t>
                    </m:r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𝒄𝒐𝒔</m:t>
                        </m:r>
                      </m:fName>
                      <m:e>
                        <m:r>
                          <a:rPr lang="en-US" sz="4400" b="1" i="1"/>
                          <m:t>𝟏</m:t>
                        </m:r>
                      </m:e>
                    </m:func>
                    <m:r>
                      <a:rPr lang="en-US" sz="4400" b="1" i="1"/>
                      <m:t>𝟐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𝟎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</m:oMath>
                </a14:m>
                <a:endParaRPr lang="en-US" sz="4400" b="1" i="1" dirty="0"/>
              </a:p>
              <a:p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/>
                      <m:t>=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𝒎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+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𝒏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+</m:t>
                    </m:r>
                    <m:r>
                      <a:rPr lang="en-US" sz="4400" b="1" i="1"/>
                      <m:t>𝒎𝒏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9F0116-1A48-48F6-8478-2CBB3652B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49" y="8842542"/>
                <a:ext cx="17039180" cy="2174506"/>
              </a:xfrm>
              <a:prstGeom prst="rect">
                <a:avLst/>
              </a:prstGeom>
              <a:blipFill>
                <a:blip r:embed="rId3"/>
                <a:stretch>
                  <a:fillRect l="-1431" t="-6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804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034326" y="5920019"/>
            <a:ext cx="22119289" cy="732750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74337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98571" y="2380767"/>
            <a:ext cx="22254662" cy="3205994"/>
            <a:chOff x="1175570" y="2468560"/>
            <a:chExt cx="22178464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701369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BT 6/59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F91B24-A9E1-444A-8CCE-F245EE56D0CB}"/>
                  </a:ext>
                </a:extLst>
              </p:cNvPr>
              <p:cNvSpPr/>
              <p:nvPr/>
            </p:nvSpPr>
            <p:spPr>
              <a:xfrm>
                <a:off x="1626107" y="3267053"/>
                <a:ext cx="20935726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𝑨𝑩𝑪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𝒂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𝟖</m:t>
                    </m:r>
                    <m:r>
                      <a:rPr lang="en-US" sz="4400" b="1" i="1"/>
                      <m:t>𝒄𝒎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/>
                      <m:t>𝒃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𝟏𝟎</m:t>
                    </m:r>
                    <m:r>
                      <a:rPr lang="en-US" sz="4400" b="1" i="1"/>
                      <m:t>𝒄𝒎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𝒄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𝟏𝟑</m:t>
                    </m:r>
                    <m:r>
                      <a:rPr lang="en-US" sz="4400" b="1" i="1"/>
                      <m:t>𝒄𝒎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F91B24-A9E1-444A-8CCE-F245EE56D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107" y="3267053"/>
                <a:ext cx="20935726" cy="2123658"/>
              </a:xfrm>
              <a:prstGeom prst="rect">
                <a:avLst/>
              </a:prstGeom>
              <a:blipFill>
                <a:blip r:embed="rId3"/>
                <a:stretch>
                  <a:fillRect l="-1194" t="-6322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9F0116-1A48-48F6-8478-2CBB3652B0F4}"/>
                  </a:ext>
                </a:extLst>
              </p:cNvPr>
              <p:cNvSpPr txBox="1"/>
              <p:nvPr/>
            </p:nvSpPr>
            <p:spPr>
              <a:xfrm>
                <a:off x="1653137" y="6460323"/>
                <a:ext cx="21079314" cy="6492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𝒄𝒐𝒔</m:t>
                        </m:r>
                      </m:fName>
                      <m:e>
                        <m:r>
                          <a:rPr lang="en-US" sz="4400" b="1" i="1"/>
                          <m:t>𝑪</m:t>
                        </m:r>
                      </m:e>
                    </m:func>
                    <m:r>
                      <a:rPr lang="en-US" sz="4400" b="1" i="1"/>
                      <m:t>=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𝒂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+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𝒃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−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𝒄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/>
                          <m:t>𝟐</m:t>
                        </m:r>
                        <m:r>
                          <a:rPr lang="en-US" sz="4400" b="1" i="1"/>
                          <m:t>𝒂𝒃</m:t>
                        </m:r>
                      </m:den>
                    </m:f>
                    <m:r>
                      <a:rPr lang="en-US" sz="4400" b="1" i="1"/>
                      <m:t>=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𝟖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+</m:t>
                        </m:r>
                        <m:r>
                          <a:rPr lang="en-US" sz="4400" b="1" i="1"/>
                          <m:t>𝟏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𝟎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−</m:t>
                        </m:r>
                        <m:r>
                          <a:rPr lang="en-US" sz="4400" b="1" i="1"/>
                          <m:t>𝟏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𝟑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/>
                          <m:t>𝟐</m:t>
                        </m:r>
                        <m:r>
                          <a:rPr lang="en-US" sz="4400" b="1" i="1"/>
                          <m:t>.</m:t>
                        </m:r>
                        <m:r>
                          <a:rPr lang="en-US" sz="4400" b="1" i="1"/>
                          <m:t>𝟖</m:t>
                        </m:r>
                        <m:r>
                          <a:rPr lang="en-US" sz="4400" b="1" i="1"/>
                          <m:t>.</m:t>
                        </m:r>
                        <m:r>
                          <a:rPr lang="en-US" sz="4400" b="1" i="1"/>
                          <m:t>𝟏𝟎</m:t>
                        </m:r>
                      </m:den>
                    </m:f>
                    <m:r>
                      <a:rPr lang="en-US" sz="4400" b="1" i="1"/>
                      <m:t>≈−</m:t>
                    </m:r>
                    <m:r>
                      <a:rPr lang="en-US" sz="4400" b="1" i="1"/>
                      <m:t>𝟎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𝟎𝟑𝟏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/>
                      <m:t>⇒</m:t>
                    </m:r>
                    <m:acc>
                      <m:accPr>
                        <m:chr m:val="̂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𝑪</m:t>
                        </m:r>
                      </m:e>
                    </m:acc>
                    <m:r>
                      <a:rPr lang="en-US" sz="4400" b="1" i="1"/>
                      <m:t>≈</m:t>
                    </m:r>
                    <m:r>
                      <a:rPr lang="en-US" sz="4400" b="1" i="1"/>
                      <m:t>𝟗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𝟏</m:t>
                        </m:r>
                      </m:e>
                      <m:sup>
                        <m:r>
                          <a:rPr lang="en-US" sz="4400" b="1" i="1"/>
                          <m:t>𝟎</m:t>
                        </m:r>
                      </m:sup>
                    </m:sSup>
                    <m:r>
                      <a:rPr lang="en-US" sz="4400" b="1" i="1"/>
                      <m:t>𝟒𝟕</m:t>
                    </m:r>
                    <m:r>
                      <a:rPr lang="en-US" sz="4400" b="1" i="1"/>
                      <m:t>′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/>
                      <m:t>𝑴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𝑨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=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r>
                          <a:rPr lang="en-US" sz="4400" b="1" i="1"/>
                          <m:t>𝟐</m:t>
                        </m:r>
                        <m:d>
                          <m:dPr>
                            <m:ctrlPr>
                              <a:rPr lang="en-US" sz="4400" b="1" i="1"/>
                            </m:ctrlPr>
                          </m:dPr>
                          <m:e>
                            <m:r>
                              <a:rPr lang="en-US" sz="4400" b="1" i="1"/>
                              <m:t>𝑨</m:t>
                            </m:r>
                            <m:sSup>
                              <m:sSupPr>
                                <m:ctrlPr>
                                  <a:rPr lang="en-US" sz="4400" b="1" i="1"/>
                                </m:ctrlPr>
                              </m:sSupPr>
                              <m:e>
                                <m:r>
                                  <a:rPr lang="en-US" sz="4400" b="1" i="1"/>
                                  <m:t>𝑪</m:t>
                                </m:r>
                              </m:e>
                              <m:sup>
                                <m:r>
                                  <a:rPr lang="en-US" sz="4400" b="1" i="1"/>
                                  <m:t>𝟐</m:t>
                                </m:r>
                              </m:sup>
                            </m:sSup>
                            <m:r>
                              <a:rPr lang="en-US" sz="4400" b="1" i="1"/>
                              <m:t>+</m:t>
                            </m:r>
                            <m:r>
                              <a:rPr lang="en-US" sz="4400" b="1" i="1"/>
                              <m:t>𝑨</m:t>
                            </m:r>
                            <m:sSup>
                              <m:sSupPr>
                                <m:ctrlPr>
                                  <a:rPr lang="en-US" sz="4400" b="1" i="1"/>
                                </m:ctrlPr>
                              </m:sSupPr>
                              <m:e>
                                <m:r>
                                  <a:rPr lang="en-US" sz="4400" b="1" i="1"/>
                                  <m:t>𝑩</m:t>
                                </m:r>
                              </m:e>
                              <m:sup>
                                <m:r>
                                  <a:rPr lang="en-US" sz="4400" b="1" i="1"/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4400" b="1" i="1"/>
                          <m:t>−</m:t>
                        </m:r>
                        <m:r>
                          <a:rPr lang="en-US" sz="4400" b="1" i="1"/>
                          <m:t>𝑪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𝑩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/>
                          <m:t>𝟒</m:t>
                        </m:r>
                      </m:den>
                    </m:f>
                    <m:r>
                      <a:rPr lang="en-US" sz="4400" b="1" i="1"/>
                      <m:t>=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r>
                          <a:rPr lang="en-US" sz="4400" b="1" i="1"/>
                          <m:t>𝟐</m:t>
                        </m:r>
                        <m:d>
                          <m:dPr>
                            <m:ctrlPr>
                              <a:rPr lang="en-US" sz="4400" b="1" i="1"/>
                            </m:ctrlPr>
                          </m:dPr>
                          <m:e>
                            <m:r>
                              <a:rPr lang="en-US" sz="4400" b="1" i="1"/>
                              <m:t>𝟏</m:t>
                            </m:r>
                            <m:sSup>
                              <m:sSupPr>
                                <m:ctrlPr>
                                  <a:rPr lang="en-US" sz="4400" b="1" i="1"/>
                                </m:ctrlPr>
                              </m:sSupPr>
                              <m:e>
                                <m:r>
                                  <a:rPr lang="en-US" sz="4400" b="1" i="1"/>
                                  <m:t>𝟎</m:t>
                                </m:r>
                              </m:e>
                              <m:sup>
                                <m:r>
                                  <a:rPr lang="en-US" sz="4400" b="1" i="1"/>
                                  <m:t>𝟐</m:t>
                                </m:r>
                              </m:sup>
                            </m:sSup>
                            <m:r>
                              <a:rPr lang="en-US" sz="4400" b="1" i="1"/>
                              <m:t>+</m:t>
                            </m:r>
                            <m:r>
                              <a:rPr lang="en-US" sz="4400" b="1" i="1"/>
                              <m:t>𝟏</m:t>
                            </m:r>
                            <m:sSup>
                              <m:sSupPr>
                                <m:ctrlPr>
                                  <a:rPr lang="en-US" sz="4400" b="1" i="1"/>
                                </m:ctrlPr>
                              </m:sSupPr>
                              <m:e>
                                <m:r>
                                  <a:rPr lang="en-US" sz="4400" b="1" i="1"/>
                                  <m:t>𝟑</m:t>
                                </m:r>
                              </m:e>
                              <m:sup>
                                <m:r>
                                  <a:rPr lang="en-US" sz="4400" b="1" i="1"/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4400" b="1" i="1"/>
                          <m:t>−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𝟖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/>
                          <m:t>𝟒</m:t>
                        </m:r>
                      </m:den>
                    </m:f>
                    <m:r>
                      <a:rPr lang="en-US" sz="4400" b="1" i="1"/>
                      <m:t>=</m:t>
                    </m:r>
                    <m:r>
                      <a:rPr lang="en-US" sz="4400" b="1" i="1"/>
                      <m:t>𝟏𝟏𝟖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𝟓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/>
                      <m:t>⇒</m:t>
                    </m:r>
                    <m:r>
                      <a:rPr lang="en-US" sz="4400" b="1" i="1"/>
                      <m:t>𝑴𝑨</m:t>
                    </m:r>
                    <m:r>
                      <a:rPr lang="en-US" sz="4400" b="1" i="1"/>
                      <m:t>=</m:t>
                    </m:r>
                    <m:rad>
                      <m:radPr>
                        <m:degHide m:val="on"/>
                        <m:ctrlPr>
                          <a:rPr lang="en-US" sz="4400" b="1" i="1"/>
                        </m:ctrlPr>
                      </m:radPr>
                      <m:deg/>
                      <m:e>
                        <m:r>
                          <a:rPr lang="en-US" sz="4400" b="1" i="1"/>
                          <m:t>𝟏𝟏𝟖</m:t>
                        </m:r>
                        <m:r>
                          <a:rPr lang="en-US" sz="4400" b="1" i="1"/>
                          <m:t>,</m:t>
                        </m:r>
                        <m:r>
                          <a:rPr lang="en-US" sz="4400" b="1" i="1"/>
                          <m:t>𝟓</m:t>
                        </m:r>
                      </m:e>
                    </m:rad>
                    <m:r>
                      <a:rPr lang="en-US" sz="4400" b="1" i="1"/>
                      <m:t>≈</m:t>
                    </m:r>
                    <m:r>
                      <a:rPr lang="en-US" sz="4400" b="1" i="1"/>
                      <m:t>𝟏𝟎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𝟖𝟗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en-US" sz="4400" b="1" i="1"/>
                          <m:t>𝒄𝒎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</a:t>
                </a: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9F0116-1A48-48F6-8478-2CBB3652B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137" y="6460323"/>
                <a:ext cx="21079314" cy="6492675"/>
              </a:xfrm>
              <a:prstGeom prst="rect">
                <a:avLst/>
              </a:prstGeom>
              <a:blipFill>
                <a:blip r:embed="rId4"/>
                <a:stretch>
                  <a:fillRect l="-1157" b="-3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2943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034326" y="5920019"/>
            <a:ext cx="22119289" cy="732750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74337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98571" y="2380767"/>
            <a:ext cx="22254662" cy="3205994"/>
            <a:chOff x="1175570" y="2468560"/>
            <a:chExt cx="22178464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701369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BT 7/59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F91B24-A9E1-444A-8CCE-F245EE56D0CB}"/>
                  </a:ext>
                </a:extLst>
              </p:cNvPr>
              <p:cNvSpPr/>
              <p:nvPr/>
            </p:nvSpPr>
            <p:spPr>
              <a:xfrm>
                <a:off x="1626107" y="3267053"/>
                <a:ext cx="20935726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14:m>
                  <m:oMath xmlns:m="http://schemas.openxmlformats.org/officeDocument/2006/math">
                    <m:r>
                      <a:rPr lang="en-US" sz="4400" b="1" i="1"/>
                      <m:t>𝒂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𝟑</m:t>
                    </m:r>
                    <m:r>
                      <a:rPr lang="en-US" sz="4400" b="1" i="1"/>
                      <m:t>𝒄𝒎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/>
                      <m:t>𝒃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𝟒</m:t>
                    </m:r>
                    <m:r>
                      <a:rPr lang="en-US" sz="4400" b="1" i="1"/>
                      <m:t>𝒄𝒎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400" b="1" i="1"/>
                      <m:t>𝒄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𝟔</m:t>
                    </m:r>
                    <m:r>
                      <a:rPr lang="en-US" sz="4400" b="1" i="1"/>
                      <m:t>𝒄𝒎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14:m>
                  <m:oMath xmlns:m="http://schemas.openxmlformats.org/officeDocument/2006/math">
                    <m:r>
                      <a:rPr lang="en-US" sz="4400" b="1" i="1"/>
                      <m:t>𝒂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𝟒𝟎</m:t>
                    </m:r>
                    <m:r>
                      <a:rPr lang="en-US" sz="4400" b="1" i="1"/>
                      <m:t>𝒄𝒎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/>
                      <m:t>𝒃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𝟏𝟑</m:t>
                    </m:r>
                    <m:r>
                      <a:rPr lang="en-US" sz="4400" b="1" i="1"/>
                      <m:t>𝒄𝒎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/>
                      <m:t>𝒄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𝟑𝟕</m:t>
                    </m:r>
                    <m:r>
                      <a:rPr lang="en-US" sz="4400" b="1" i="1"/>
                      <m:t>𝒄𝒎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F91B24-A9E1-444A-8CCE-F245EE56D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107" y="3267053"/>
                <a:ext cx="20935726" cy="2123658"/>
              </a:xfrm>
              <a:prstGeom prst="rect">
                <a:avLst/>
              </a:prstGeom>
              <a:blipFill>
                <a:blip r:embed="rId3"/>
                <a:stretch>
                  <a:fillRect l="-1194" t="-603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9F0116-1A48-48F6-8478-2CBB3652B0F4}"/>
                  </a:ext>
                </a:extLst>
              </p:cNvPr>
              <p:cNvSpPr txBox="1"/>
              <p:nvPr/>
            </p:nvSpPr>
            <p:spPr>
              <a:xfrm>
                <a:off x="1258449" y="7154777"/>
                <a:ext cx="21303384" cy="5002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𝒄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𝟔</m:t>
                    </m:r>
                    <m:r>
                      <a:rPr lang="en-US" sz="4400" b="1" i="1"/>
                      <m:t>𝒄𝒎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𝒄𝒐𝒔</m:t>
                        </m:r>
                      </m:fName>
                      <m:e>
                        <m:r>
                          <a:rPr lang="en-US" sz="4400" b="1" i="1"/>
                          <m:t>𝑪</m:t>
                        </m:r>
                      </m:e>
                    </m:func>
                    <m:r>
                      <a:rPr lang="en-US" sz="4400" b="1" i="1"/>
                      <m:t>=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𝒂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+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𝒃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−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𝒄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/>
                          <m:t>𝟐</m:t>
                        </m:r>
                        <m:r>
                          <a:rPr lang="en-US" sz="4400" b="1" i="1"/>
                          <m:t>𝒂𝒃</m:t>
                        </m:r>
                      </m:den>
                    </m:f>
                    <m:r>
                      <a:rPr lang="en-US" sz="4400" b="1" i="1"/>
                      <m:t>=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𝟑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+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𝟒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−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𝟔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/>
                          <m:t>𝟐</m:t>
                        </m:r>
                        <m:r>
                          <a:rPr lang="en-US" sz="4400" b="1" i="1"/>
                          <m:t>.</m:t>
                        </m:r>
                        <m:r>
                          <a:rPr lang="en-US" sz="4400" b="1" i="1"/>
                          <m:t>𝟑</m:t>
                        </m:r>
                        <m:r>
                          <a:rPr lang="en-US" sz="4400" b="1" i="1"/>
                          <m:t>.</m:t>
                        </m:r>
                        <m:r>
                          <a:rPr lang="en-US" sz="4400" b="1" i="1"/>
                          <m:t>𝟒</m:t>
                        </m:r>
                      </m:den>
                    </m:f>
                    <m:r>
                      <a:rPr lang="en-US" sz="4400" b="1" i="1"/>
                      <m:t>≈−</m:t>
                    </m:r>
                    <m:r>
                      <a:rPr lang="en-US" sz="4400" b="1" i="1"/>
                      <m:t>𝟎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𝟒𝟓𝟖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𝑪</m:t>
                        </m:r>
                      </m:e>
                    </m:acc>
                    <m:r>
                      <a:rPr lang="en-US" sz="4400" b="1" i="1"/>
                      <m:t>≈</m:t>
                    </m:r>
                    <m:r>
                      <a:rPr lang="en-US" sz="4400" b="1" i="1"/>
                      <m:t>𝟏𝟏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𝟕</m:t>
                        </m:r>
                      </m:e>
                      <m:sup>
                        <m:r>
                          <a:rPr lang="en-US" sz="4400" b="1" i="1"/>
                          <m:t>𝟎</m:t>
                        </m:r>
                      </m:sup>
                    </m:sSup>
                    <m:r>
                      <a:rPr lang="en-US" sz="4400" b="1" i="1"/>
                      <m:t>𝟏𝟕</m:t>
                    </m:r>
                    <m:r>
                      <a:rPr lang="en-US" sz="4400" b="1" i="1"/>
                      <m:t>′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= 40cm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cos: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𝒄𝒐𝒔</m:t>
                        </m:r>
                      </m:fName>
                      <m:e>
                        <m:r>
                          <a:rPr lang="en-US" sz="4400" b="1" i="1"/>
                          <m:t>𝑨</m:t>
                        </m:r>
                      </m:e>
                    </m:func>
                    <m:r>
                      <a:rPr lang="en-US" sz="4400" b="1" i="1"/>
                      <m:t>=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𝒃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+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𝒄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−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𝒂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/>
                          <m:t>𝟐</m:t>
                        </m:r>
                        <m:r>
                          <a:rPr lang="en-US" sz="4400" b="1" i="1"/>
                          <m:t>𝒃𝒄</m:t>
                        </m:r>
                      </m:den>
                    </m:f>
                    <m:r>
                      <a:rPr lang="en-US" sz="4400" b="1" i="1"/>
                      <m:t>=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r>
                          <a:rPr lang="en-US" sz="4400" b="1" i="1"/>
                          <m:t>𝟏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𝟑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+</m:t>
                        </m:r>
                        <m:r>
                          <a:rPr lang="en-US" sz="4400" b="1" i="1"/>
                          <m:t>𝟑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𝟕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−</m:t>
                        </m:r>
                        <m:r>
                          <a:rPr lang="en-US" sz="4400" b="1" i="1"/>
                          <m:t>𝟒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𝟎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/>
                          <m:t>𝟐</m:t>
                        </m:r>
                        <m:r>
                          <a:rPr lang="en-US" sz="4400" b="1" i="1"/>
                          <m:t>.</m:t>
                        </m:r>
                        <m:r>
                          <a:rPr lang="en-US" sz="4400" b="1" i="1"/>
                          <m:t>𝟏𝟑</m:t>
                        </m:r>
                        <m:r>
                          <a:rPr lang="en-US" sz="4400" b="1" i="1"/>
                          <m:t>.</m:t>
                        </m:r>
                        <m:r>
                          <a:rPr lang="en-US" sz="4400" b="1" i="1"/>
                          <m:t>𝟑𝟕</m:t>
                        </m:r>
                      </m:den>
                    </m:f>
                    <m:r>
                      <a:rPr lang="en-US" sz="4400" b="1" i="1"/>
                      <m:t>≈−</m:t>
                    </m:r>
                    <m:r>
                      <a:rPr lang="en-US" sz="4400" b="1" i="1"/>
                      <m:t>𝟎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𝟎𝟔𝟒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𝑨</m:t>
                        </m:r>
                      </m:e>
                    </m:acc>
                    <m:r>
                      <a:rPr lang="en-US" sz="4400" b="1" i="1"/>
                      <m:t>≈</m:t>
                    </m:r>
                    <m:r>
                      <a:rPr lang="en-US" sz="4400" b="1" i="1"/>
                      <m:t>𝟗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𝟑</m:t>
                        </m:r>
                      </m:e>
                      <m:sup>
                        <m:r>
                          <a:rPr lang="en-US" sz="4400" b="1" i="1"/>
                          <m:t>𝟎</m:t>
                        </m:r>
                      </m:sup>
                    </m:sSup>
                    <m:r>
                      <a:rPr lang="en-US" sz="4400" b="1" i="1"/>
                      <m:t>𝟒𝟐</m:t>
                    </m:r>
                    <m:r>
                      <a:rPr lang="en-US" sz="4400" b="1" i="1"/>
                      <m:t>′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9F0116-1A48-48F6-8478-2CBB3652B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49" y="7154777"/>
                <a:ext cx="21303384" cy="5002203"/>
              </a:xfrm>
              <a:prstGeom prst="rect">
                <a:avLst/>
              </a:prstGeom>
              <a:blipFill>
                <a:blip r:embed="rId4"/>
                <a:stretch>
                  <a:fillRect l="-1144" t="-2683" b="-4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8055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034326" y="5920019"/>
            <a:ext cx="22119289" cy="732750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74337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98571" y="2380767"/>
            <a:ext cx="22254662" cy="3205994"/>
            <a:chOff x="1175570" y="2468560"/>
            <a:chExt cx="22178464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701369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BT 8/59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F91B24-A9E1-444A-8CCE-F245EE56D0CB}"/>
                  </a:ext>
                </a:extLst>
              </p:cNvPr>
              <p:cNvSpPr/>
              <p:nvPr/>
            </p:nvSpPr>
            <p:spPr>
              <a:xfrm>
                <a:off x="1626107" y="3267053"/>
                <a:ext cx="20935726" cy="1968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14:m>
                  <m:oMath xmlns:m="http://schemas.openxmlformats.org/officeDocument/2006/math">
                    <m:r>
                      <a:rPr lang="en-US" sz="4400" b="1" i="1"/>
                      <m:t>𝒂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𝟏𝟑𝟕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𝟓</m:t>
                    </m:r>
                    <m:r>
                      <a:rPr lang="en-US" sz="4400" b="1" i="1"/>
                      <m:t>𝒄𝒎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/>
                      <m:t>∠</m:t>
                    </m:r>
                    <m:r>
                      <a:rPr lang="en-US" sz="4400" b="1" i="1"/>
                      <m:t>𝑩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𝟖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𝟑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400" b="1" i="1"/>
                      <m:t>∠</m:t>
                    </m:r>
                    <m:r>
                      <a:rPr lang="en-US" sz="4400" b="1" i="1"/>
                      <m:t>𝑪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𝟓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𝟕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F91B24-A9E1-444A-8CCE-F245EE56D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107" y="3267053"/>
                <a:ext cx="20935726" cy="1968168"/>
              </a:xfrm>
              <a:prstGeom prst="rect">
                <a:avLst/>
              </a:prstGeom>
              <a:blipFill>
                <a:blip r:embed="rId3"/>
                <a:stretch>
                  <a:fillRect l="-1194" r="-932" b="-1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9F0116-1A48-48F6-8478-2CBB3652B0F4}"/>
                  </a:ext>
                </a:extLst>
              </p:cNvPr>
              <p:cNvSpPr txBox="1"/>
              <p:nvPr/>
            </p:nvSpPr>
            <p:spPr>
              <a:xfrm>
                <a:off x="1258448" y="6704849"/>
                <a:ext cx="21735545" cy="6468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/>
                      <m:t>∠</m:t>
                    </m:r>
                    <m:r>
                      <a:rPr lang="en-US" sz="4400" b="1" i="1"/>
                      <m:t>𝑨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𝟏𝟖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𝟎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  <m:r>
                      <a:rPr lang="en-US" sz="4400" b="1" i="1"/>
                      <m:t>−(∠</m:t>
                    </m:r>
                    <m:r>
                      <a:rPr lang="en-US" sz="4400" b="1" i="1"/>
                      <m:t>𝑩</m:t>
                    </m:r>
                    <m:r>
                      <a:rPr lang="en-US" sz="4400" b="1" i="1"/>
                      <m:t>+∠</m:t>
                    </m:r>
                    <m:r>
                      <a:rPr lang="en-US" sz="4400" b="1" i="1"/>
                      <m:t>𝑪</m:t>
                    </m:r>
                    <m:r>
                      <a:rPr lang="en-US" sz="4400" b="1" i="1"/>
                      <m:t>)=</m:t>
                    </m:r>
                    <m:r>
                      <a:rPr lang="en-US" sz="4400" b="1" i="1"/>
                      <m:t>𝟏𝟖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𝟎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  <m:r>
                      <a:rPr lang="en-US" sz="4400" b="1" i="1"/>
                      <m:t>−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en-US" sz="4400" b="1" i="1"/>
                          <m:t>𝟖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𝟑</m:t>
                            </m:r>
                          </m:e>
                          <m:sup>
                            <m:r>
                              <a:rPr lang="en-US" sz="4400" b="1" i="1"/>
                              <m:t>𝒐</m:t>
                            </m:r>
                          </m:sup>
                        </m:sSup>
                        <m:r>
                          <a:rPr lang="en-US" sz="4400" b="1" i="1"/>
                          <m:t>+</m:t>
                        </m:r>
                        <m:r>
                          <a:rPr lang="en-US" sz="4400" b="1" i="1"/>
                          <m:t>𝟓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𝟕</m:t>
                            </m:r>
                          </m:e>
                          <m:sup>
                            <m:r>
                              <a:rPr lang="en-US" sz="4400" b="1" i="1"/>
                              <m:t>𝒐</m:t>
                            </m:r>
                          </m:sup>
                        </m:sSup>
                      </m:e>
                    </m:d>
                    <m:r>
                      <a:rPr lang="en-US" sz="4400" b="1" i="1"/>
                      <m:t>=</m:t>
                    </m:r>
                    <m:r>
                      <a:rPr lang="en-US" sz="4400" b="1" i="1"/>
                      <m:t>𝟒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𝟎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r>
                          <a:rPr lang="en-US" sz="4400" b="1" i="1"/>
                          <m:t>𝒂</m:t>
                        </m:r>
                      </m:num>
                      <m:den>
                        <m:r>
                          <a:rPr lang="en-US" sz="4400" b="1" i="1"/>
                          <m:t>𝟐</m:t>
                        </m:r>
                        <m:func>
                          <m:funcPr>
                            <m:ctrlPr>
                              <a:rPr lang="en-US" sz="4400" b="1" i="1"/>
                            </m:ctrlPr>
                          </m:funcPr>
                          <m:fName>
                            <m:r>
                              <a:rPr lang="en-US" sz="4400" b="1" i="1"/>
                              <m:t>𝒔𝒊𝒏</m:t>
                            </m:r>
                          </m:fName>
                          <m:e>
                            <m:r>
                              <a:rPr lang="en-US" sz="4400" b="1" i="1"/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  <m:r>
                      <a:rPr lang="en-US" sz="4400" b="1" i="1"/>
                      <m:t>𝑹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/>
                        <m:t>⇒</m:t>
                      </m:r>
                      <m:r>
                        <a:rPr lang="en-US" sz="4400" b="1" i="1"/>
                        <m:t>𝑹</m:t>
                      </m:r>
                      <m:r>
                        <a:rPr lang="en-US" sz="4400" b="1" i="1"/>
                        <m:t>=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𝒂</m:t>
                          </m:r>
                        </m:num>
                        <m:den>
                          <m:r>
                            <a:rPr lang="en-US" sz="4400" b="1" i="1"/>
                            <m:t>𝟐</m:t>
                          </m:r>
                          <m:func>
                            <m:funcPr>
                              <m:ctrlPr>
                                <a:rPr lang="en-US" sz="4400" b="1" i="1"/>
                              </m:ctrlPr>
                            </m:funcPr>
                            <m:fName>
                              <m:r>
                                <a:rPr lang="en-US" sz="4400" b="1" i="1"/>
                                <m:t>𝒔𝒊𝒏</m:t>
                              </m:r>
                            </m:fName>
                            <m:e>
                              <m:r>
                                <a:rPr lang="en-US" sz="4400" b="1" i="1"/>
                                <m:t>𝑨</m:t>
                              </m:r>
                            </m:e>
                          </m:func>
                        </m:den>
                      </m:f>
                      <m:r>
                        <a:rPr lang="en-US" sz="4400" b="1" i="1"/>
                        <m:t>=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𝟏𝟑𝟕</m:t>
                          </m:r>
                          <m:r>
                            <a:rPr lang="en-US" sz="4400" b="1" i="1"/>
                            <m:t>,</m:t>
                          </m:r>
                          <m:r>
                            <a:rPr lang="en-US" sz="4400" b="1" i="1"/>
                            <m:t>𝟓</m:t>
                          </m:r>
                        </m:num>
                        <m:den>
                          <m:r>
                            <a:rPr lang="en-US" sz="4400" b="1" i="1"/>
                            <m:t>𝟐</m:t>
                          </m:r>
                          <m:func>
                            <m:funcPr>
                              <m:ctrlPr>
                                <a:rPr lang="en-US" sz="4400" b="1" i="1"/>
                              </m:ctrlPr>
                            </m:funcPr>
                            <m:fName>
                              <m:r>
                                <a:rPr lang="en-US" sz="4400" b="1" i="1"/>
                                <m:t>𝒔𝒊𝒏</m:t>
                              </m:r>
                            </m:fName>
                            <m:e>
                              <m:r>
                                <a:rPr lang="en-US" sz="4400" b="1" i="1"/>
                                <m:t>𝟒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4400" b="1" i="1"/>
                              </m:ctrlPr>
                            </m:sSupPr>
                            <m:e>
                              <m:r>
                                <a:rPr lang="en-US" sz="4400" b="1" i="1"/>
                                <m:t>𝟎</m:t>
                              </m:r>
                            </m:e>
                            <m:sup>
                              <m:r>
                                <a:rPr lang="en-US" sz="4400" b="1" i="1"/>
                                <m:t>𝟎</m:t>
                              </m:r>
                            </m:sup>
                          </m:sSup>
                        </m:den>
                      </m:f>
                      <m:r>
                        <a:rPr lang="en-US" sz="4400" b="1" i="1"/>
                        <m:t>≈</m:t>
                      </m:r>
                      <m:r>
                        <a:rPr lang="en-US" sz="4400" b="1" i="1"/>
                        <m:t>𝟏𝟎𝟔</m:t>
                      </m:r>
                      <m:r>
                        <a:rPr lang="en-US" sz="4400" b="1" i="1"/>
                        <m:t>,</m:t>
                      </m:r>
                      <m:r>
                        <a:rPr lang="en-US" sz="4400" b="1" i="1"/>
                        <m:t>𝟗𝟔</m:t>
                      </m:r>
                      <m:d>
                        <m:dPr>
                          <m:ctrlPr>
                            <a:rPr lang="en-US" sz="4400" b="1" i="1"/>
                          </m:ctrlPr>
                        </m:dPr>
                        <m:e>
                          <m:r>
                            <a:rPr lang="en-US" sz="4400" b="1" i="1"/>
                            <m:t>𝒄𝒎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en-US" sz="4400" b="1" i="1"/>
                      <m:t>𝒃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  <m:r>
                      <a:rPr lang="en-US" sz="4400" b="1" i="1"/>
                      <m:t>𝑹</m:t>
                    </m:r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𝒔𝒊𝒏</m:t>
                        </m:r>
                      </m:fName>
                      <m:e>
                        <m:r>
                          <a:rPr lang="en-US" sz="4400" b="1" i="1"/>
                          <m:t>𝑩</m:t>
                        </m:r>
                      </m:e>
                    </m:func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  <m:r>
                      <a:rPr lang="en-US" sz="4400" b="1" i="1"/>
                      <m:t>.</m:t>
                    </m:r>
                    <m:r>
                      <a:rPr lang="en-US" sz="4400" b="1" i="1"/>
                      <m:t>𝟏𝟎𝟔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𝟗𝟔</m:t>
                    </m:r>
                    <m:r>
                      <a:rPr lang="en-US" sz="4400" b="1" i="1"/>
                      <m:t>.</m:t>
                    </m:r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𝒔𝒊𝒏</m:t>
                        </m:r>
                      </m:fName>
                      <m:e>
                        <m:r>
                          <a:rPr lang="en-US" sz="4400" b="1" i="1"/>
                          <m:t>𝟖</m:t>
                        </m:r>
                      </m:e>
                    </m:func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𝟑</m:t>
                        </m:r>
                      </m:e>
                      <m:sup>
                        <m:r>
                          <a:rPr lang="en-US" sz="4400" b="1" i="1"/>
                          <m:t>𝟎</m:t>
                        </m:r>
                      </m:sup>
                    </m:sSup>
                    <m:r>
                      <a:rPr lang="en-US" sz="4400" b="1" i="1"/>
                      <m:t>≈</m:t>
                    </m:r>
                    <m:r>
                      <a:rPr lang="en-US" sz="4400" b="1" i="1"/>
                      <m:t>𝟐𝟏𝟐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𝟑𝟑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en-US" sz="4400" b="1" i="1"/>
                          <m:t>𝒄𝒎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		</a:t>
                </a:r>
                <a14:m>
                  <m:oMath xmlns:m="http://schemas.openxmlformats.org/officeDocument/2006/math">
                    <m:r>
                      <a:rPr lang="en-US" sz="4400" b="1" i="1"/>
                      <m:t>𝒄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  <m:r>
                      <a:rPr lang="en-US" sz="4400" b="1" i="1"/>
                      <m:t>𝑹</m:t>
                    </m:r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𝒔𝒊𝒏</m:t>
                        </m:r>
                      </m:fName>
                      <m:e>
                        <m:r>
                          <a:rPr lang="en-US" sz="4400" b="1" i="1"/>
                          <m:t>𝑪</m:t>
                        </m:r>
                      </m:e>
                    </m:func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  <m:r>
                      <a:rPr lang="en-US" sz="4400" b="1" i="1"/>
                      <m:t>.</m:t>
                    </m:r>
                    <m:r>
                      <a:rPr lang="en-US" sz="4400" b="1" i="1"/>
                      <m:t>𝟏𝟎𝟔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𝟗𝟔</m:t>
                    </m:r>
                    <m:r>
                      <a:rPr lang="en-US" sz="4400" b="1" i="1"/>
                      <m:t>.</m:t>
                    </m:r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𝒔𝒊𝒏</m:t>
                        </m:r>
                      </m:fName>
                      <m:e>
                        <m:r>
                          <a:rPr lang="en-US" sz="4400" b="1" i="1"/>
                          <m:t>𝟓</m:t>
                        </m:r>
                      </m:e>
                    </m:func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𝟕</m:t>
                        </m:r>
                      </m:e>
                      <m:sup>
                        <m:r>
                          <a:rPr lang="en-US" sz="4400" b="1" i="1"/>
                          <m:t>𝟎</m:t>
                        </m:r>
                      </m:sup>
                    </m:sSup>
                    <m:r>
                      <a:rPr lang="en-US" sz="4400" b="1" i="1"/>
                      <m:t>≈</m:t>
                    </m:r>
                    <m:r>
                      <a:rPr lang="en-US" sz="4400" b="1" i="1"/>
                      <m:t>𝟏𝟕𝟗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𝟒𝟏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en-US" sz="4400" b="1" i="1"/>
                          <m:t>𝒄𝒎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9F0116-1A48-48F6-8478-2CBB3652B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48" y="6704849"/>
                <a:ext cx="21735545" cy="6468694"/>
              </a:xfrm>
              <a:prstGeom prst="rect">
                <a:avLst/>
              </a:prstGeom>
              <a:blipFill>
                <a:blip r:embed="rId4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0815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034326" y="5920019"/>
            <a:ext cx="22119289" cy="732750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74337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98571" y="2380767"/>
            <a:ext cx="22254662" cy="3205994"/>
            <a:chOff x="1175570" y="2468560"/>
            <a:chExt cx="22178464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701369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BT 9/59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F91B24-A9E1-444A-8CCE-F245EE56D0CB}"/>
                  </a:ext>
                </a:extLst>
              </p:cNvPr>
              <p:cNvSpPr/>
              <p:nvPr/>
            </p:nvSpPr>
            <p:spPr>
              <a:xfrm>
                <a:off x="1626107" y="3267053"/>
                <a:ext cx="20935726" cy="2147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𝑨𝑩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/>
                      <m:t>𝑩𝑪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/>
                      <m:t>𝑩𝑫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/>
                      <m:t>𝑨𝑪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𝒎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+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𝒏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𝒂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+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𝒃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F91B24-A9E1-444A-8CCE-F245EE56D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107" y="3267053"/>
                <a:ext cx="20935726" cy="2147447"/>
              </a:xfrm>
              <a:prstGeom prst="rect">
                <a:avLst/>
              </a:prstGeom>
              <a:blipFill>
                <a:blip r:embed="rId3"/>
                <a:stretch>
                  <a:fillRect l="-1194" b="-9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9F0116-1A48-48F6-8478-2CBB3652B0F4}"/>
                  </a:ext>
                </a:extLst>
              </p:cNvPr>
              <p:cNvSpPr txBox="1"/>
              <p:nvPr/>
            </p:nvSpPr>
            <p:spPr>
              <a:xfrm>
                <a:off x="1258448" y="6772652"/>
                <a:ext cx="21663537" cy="6119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BD.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BD,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ΔABC.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𝜟</m:t>
                    </m:r>
                    <m:r>
                      <a:rPr lang="en-US" sz="4400" b="1" i="1"/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/>
                      <m:t>𝑩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𝑶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=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r>
                          <a:rPr lang="en-US" sz="4400" b="1" i="1"/>
                          <m:t>𝟐</m:t>
                        </m:r>
                        <m:d>
                          <m:dPr>
                            <m:ctrlPr>
                              <a:rPr lang="en-US" sz="4400" b="1" i="1"/>
                            </m:ctrlPr>
                          </m:dPr>
                          <m:e>
                            <m:r>
                              <a:rPr lang="en-US" sz="4400" b="1" i="1"/>
                              <m:t>𝑨</m:t>
                            </m:r>
                            <m:sSup>
                              <m:sSupPr>
                                <m:ctrlPr>
                                  <a:rPr lang="en-US" sz="4400" b="1" i="1"/>
                                </m:ctrlPr>
                              </m:sSupPr>
                              <m:e>
                                <m:r>
                                  <a:rPr lang="en-US" sz="4400" b="1" i="1"/>
                                  <m:t>𝑩</m:t>
                                </m:r>
                              </m:e>
                              <m:sup>
                                <m:r>
                                  <a:rPr lang="en-US" sz="4400" b="1" i="1"/>
                                  <m:t>𝟐</m:t>
                                </m:r>
                              </m:sup>
                            </m:sSup>
                            <m:r>
                              <a:rPr lang="en-US" sz="4400" b="1" i="1"/>
                              <m:t>+</m:t>
                            </m:r>
                            <m:r>
                              <a:rPr lang="en-US" sz="4400" b="1" i="1"/>
                              <m:t>𝑩</m:t>
                            </m:r>
                            <m:sSup>
                              <m:sSupPr>
                                <m:ctrlPr>
                                  <a:rPr lang="en-US" sz="4400" b="1" i="1"/>
                                </m:ctrlPr>
                              </m:sSupPr>
                              <m:e>
                                <m:r>
                                  <a:rPr lang="en-US" sz="4400" b="1" i="1"/>
                                  <m:t>𝑪</m:t>
                                </m:r>
                              </m:e>
                              <m:sup>
                                <m:r>
                                  <a:rPr lang="en-US" sz="4400" b="1" i="1"/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4400" b="1" i="1"/>
                          <m:t>−</m:t>
                        </m:r>
                        <m:r>
                          <a:rPr lang="en-US" sz="4400" b="1" i="1"/>
                          <m:t>𝑨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𝑪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/>
                          <m:t>𝟒</m:t>
                        </m:r>
                      </m:den>
                    </m:f>
                    <m:r>
                      <a:rPr lang="en-US" sz="4400" b="1" i="1"/>
                      <m:t>=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r>
                          <a:rPr lang="en-US" sz="4400" b="1" i="1"/>
                          <m:t>𝟐</m:t>
                        </m:r>
                        <m:d>
                          <m:dPr>
                            <m:ctrlPr>
                              <a:rPr lang="en-US" sz="4400" b="1" i="1"/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/>
                                </m:ctrlPr>
                              </m:sSupPr>
                              <m:e>
                                <m:r>
                                  <a:rPr lang="en-US" sz="4400" b="1" i="1"/>
                                  <m:t>𝒂</m:t>
                                </m:r>
                              </m:e>
                              <m:sup>
                                <m:r>
                                  <a:rPr lang="en-US" sz="4400" b="1" i="1"/>
                                  <m:t>𝟐</m:t>
                                </m:r>
                              </m:sup>
                            </m:sSup>
                            <m:r>
                              <a:rPr lang="en-US" sz="4400" b="1" i="1"/>
                              <m:t>+</m:t>
                            </m:r>
                            <m:sSup>
                              <m:sSupPr>
                                <m:ctrlPr>
                                  <a:rPr lang="en-US" sz="4400" b="1" i="1"/>
                                </m:ctrlPr>
                              </m:sSupPr>
                              <m:e>
                                <m:r>
                                  <a:rPr lang="en-US" sz="4400" b="1" i="1"/>
                                  <m:t>𝒃</m:t>
                                </m:r>
                              </m:e>
                              <m:sup>
                                <m:r>
                                  <a:rPr lang="en-US" sz="4400" b="1" i="1"/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4400" b="1" i="1"/>
                          <m:t>−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𝒏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/>
                          <m:t>𝟒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/>
                      <m:t>⇒</m:t>
                    </m:r>
                    <m:r>
                      <a:rPr lang="en-US" sz="4400" b="1" i="1"/>
                      <m:t>𝟒</m:t>
                    </m:r>
                    <m:r>
                      <a:rPr lang="en-US" sz="4400" b="1" i="1"/>
                      <m:t>𝑩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𝑶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𝒂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+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𝒃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4400" b="1" i="1"/>
                      <m:t>−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𝒏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/>
                      <m:t>𝑩𝑶</m:t>
                    </m:r>
                    <m:r>
                      <a:rPr lang="en-US" sz="4400" b="1" i="1"/>
                      <m:t>=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r>
                          <a:rPr lang="en-US" sz="4400" b="1" i="1"/>
                          <m:t>𝟏</m:t>
                        </m:r>
                      </m:num>
                      <m:den>
                        <m:r>
                          <a:rPr lang="en-US" sz="4400" b="1" i="1"/>
                          <m:t>𝟐</m:t>
                        </m:r>
                      </m:den>
                    </m:f>
                    <m:r>
                      <a:rPr lang="en-US" sz="4400" b="1" i="1"/>
                      <m:t>𝑩𝑫</m:t>
                    </m:r>
                    <m:r>
                      <a:rPr lang="en-US" sz="4400" b="1" i="1"/>
                      <m:t>=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r>
                          <a:rPr lang="en-US" sz="4400" b="1" i="1"/>
                          <m:t>𝒎</m:t>
                        </m:r>
                      </m:num>
                      <m:den>
                        <m:r>
                          <a:rPr lang="en-US" sz="4400" b="1" i="1"/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/>
                      <m:t>𝟒</m:t>
                    </m:r>
                    <m:r>
                      <a:rPr lang="en-US" sz="4400" b="1" i="1"/>
                      <m:t>.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d>
                          <m:dPr>
                            <m:ctrlPr>
                              <a:rPr lang="en-US" sz="4400" b="1" i="1"/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/>
                                </m:ctrlPr>
                              </m:fPr>
                              <m:num>
                                <m:r>
                                  <a:rPr lang="en-US" sz="4400" b="1" i="1"/>
                                  <m:t>𝒎</m:t>
                                </m:r>
                              </m:num>
                              <m:den>
                                <m:r>
                                  <a:rPr lang="en-US" sz="4400" b="1" i="1"/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𝒂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+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𝒃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4400" b="1" i="1"/>
                      <m:t>−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𝒏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⇔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𝒎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+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𝒏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𝒂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+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𝒃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9F0116-1A48-48F6-8478-2CBB3652B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48" y="6772652"/>
                <a:ext cx="21663537" cy="6119817"/>
              </a:xfrm>
              <a:prstGeom prst="rect">
                <a:avLst/>
              </a:prstGeom>
              <a:blipFill>
                <a:blip r:embed="rId4"/>
                <a:stretch>
                  <a:fillRect l="-1125" t="-1992" b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 descr="Các hệ thức lượng trong tam giác và giải tam giác">
            <a:extLst>
              <a:ext uri="{FF2B5EF4-FFF2-40B4-BE49-F238E27FC236}">
                <a16:creationId xmlns:a16="http://schemas.microsoft.com/office/drawing/2014/main" id="{1EBD4CDC-F30C-421B-A76E-D84D20222B1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234" y="8010922"/>
            <a:ext cx="6346205" cy="352839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70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034326" y="5920019"/>
            <a:ext cx="22119289" cy="732750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74337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98571" y="2380767"/>
            <a:ext cx="22254662" cy="3205994"/>
            <a:chOff x="1175570" y="2468560"/>
            <a:chExt cx="22178464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805932" cy="896427"/>
              <a:chOff x="1175570" y="1834705"/>
              <a:chExt cx="4151569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3091709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BT 10/60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F91B24-A9E1-444A-8CCE-F245EE56D0CB}"/>
                  </a:ext>
                </a:extLst>
              </p:cNvPr>
              <p:cNvSpPr/>
              <p:nvPr/>
            </p:nvSpPr>
            <p:spPr>
              <a:xfrm>
                <a:off x="1178028" y="2543600"/>
                <a:ext cx="22103706" cy="3009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Hai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300m.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∠</m:t>
                    </m:r>
                    <m:r>
                      <a:rPr lang="en-US" sz="4400" b="1" i="1"/>
                      <m:t>𝑩𝑷𝑨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𝟑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𝟓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∠</m:t>
                    </m:r>
                    <m:r>
                      <a:rPr lang="en-US" sz="4400" b="1" i="1"/>
                      <m:t>𝑩𝑸𝑨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𝟒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𝟖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F91B24-A9E1-444A-8CCE-F245EE56D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028" y="2543600"/>
                <a:ext cx="22103706" cy="3009029"/>
              </a:xfrm>
              <a:prstGeom prst="rect">
                <a:avLst/>
              </a:prstGeom>
              <a:blipFill>
                <a:blip r:embed="rId3"/>
                <a:stretch>
                  <a:fillRect l="-1103" r="-221" b="-8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9F0116-1A48-48F6-8478-2CBB3652B0F4}"/>
                  </a:ext>
                </a:extLst>
              </p:cNvPr>
              <p:cNvSpPr txBox="1"/>
              <p:nvPr/>
            </p:nvSpPr>
            <p:spPr>
              <a:xfrm>
                <a:off x="1237112" y="7256535"/>
                <a:ext cx="21540995" cy="5133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/>
                      <m:t>𝜟</m:t>
                    </m:r>
                    <m:r>
                      <a:rPr lang="en-US" sz="4400" b="1" i="1"/>
                      <m:t>𝑨𝑷𝑩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∠</m:t>
                    </m:r>
                    <m:r>
                      <a:rPr lang="en-US" sz="4400" b="1" i="1"/>
                      <m:t>𝑨𝑷𝑩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𝟑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𝟓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/>
                      <m:t>=&gt;</m:t>
                    </m:r>
                    <m:r>
                      <a:rPr lang="en-US" sz="4400" b="1" i="1"/>
                      <m:t>𝑨𝑷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𝑨𝑩</m:t>
                    </m:r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𝒄𝒐𝒕</m:t>
                        </m:r>
                      </m:fName>
                      <m:e>
                        <m:r>
                          <a:rPr lang="en-US" sz="4400" b="1" i="1"/>
                          <m:t>𝟑</m:t>
                        </m:r>
                      </m:e>
                    </m:func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𝟓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en-US" sz="4400" b="1" i="1"/>
                          <m:t>𝟏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/>
                      <m:t>𝜟</m:t>
                    </m:r>
                    <m:r>
                      <a:rPr lang="en-US" sz="4400" b="1" i="1"/>
                      <m:t>𝑨𝑸𝑩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∠</m:t>
                    </m:r>
                    <m:r>
                      <a:rPr lang="en-US" sz="4400" b="1" i="1"/>
                      <m:t>𝑨𝑸𝑩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𝟑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𝟓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/>
                      <m:t>=&gt;</m:t>
                    </m:r>
                    <m:r>
                      <a:rPr lang="en-US" sz="4400" b="1" i="1"/>
                      <m:t>𝑨𝑸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𝑨𝑩</m:t>
                    </m:r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𝒄𝒐𝒕</m:t>
                        </m:r>
                      </m:fName>
                      <m:e>
                        <m:r>
                          <a:rPr lang="en-US" sz="4400" b="1" i="1"/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𝟖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en-US" sz="4400" b="1" i="1"/>
                          <m:t>𝟐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ra:</a:t>
                </a:r>
              </a:p>
              <a:p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/>
                      <m:t>𝑷𝑸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𝑨𝑷</m:t>
                    </m:r>
                    <m:r>
                      <a:rPr lang="en-US" sz="4400" b="1" i="1"/>
                      <m:t>−</m:t>
                    </m:r>
                    <m:r>
                      <a:rPr lang="en-US" sz="4400" b="1" i="1"/>
                      <m:t>𝑨𝑸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𝑨𝑩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func>
                          <m:funcPr>
                            <m:ctrlPr>
                              <a:rPr lang="en-US" sz="4400" b="1" i="1"/>
                            </m:ctrlPr>
                          </m:funcPr>
                          <m:fName>
                            <m:r>
                              <a:rPr lang="en-US" sz="4400" b="1" i="1"/>
                              <m:t>𝒄𝒐𝒕</m:t>
                            </m:r>
                          </m:fName>
                          <m:e>
                            <m:r>
                              <a:rPr lang="en-US" sz="4400" b="1" i="1"/>
                              <m:t>𝟑</m:t>
                            </m:r>
                          </m:e>
                        </m:func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𝟓</m:t>
                            </m:r>
                          </m:e>
                          <m:sup>
                            <m:r>
                              <a:rPr lang="en-US" sz="4400" b="1" i="1"/>
                              <m:t>𝒐</m:t>
                            </m:r>
                          </m:sup>
                        </m:sSup>
                        <m:r>
                          <a:rPr lang="en-US" sz="4400" b="1" i="1"/>
                          <m:t>−</m:t>
                        </m:r>
                        <m:func>
                          <m:funcPr>
                            <m:ctrlPr>
                              <a:rPr lang="en-US" sz="4400" b="1" i="1"/>
                            </m:ctrlPr>
                          </m:funcPr>
                          <m:fName>
                            <m:r>
                              <a:rPr lang="en-US" sz="4400" b="1" i="1"/>
                              <m:t>𝒄𝒐𝒕</m:t>
                            </m:r>
                          </m:fName>
                          <m:e>
                            <m:r>
                              <a:rPr lang="en-US" sz="4400" b="1" i="1"/>
                              <m:t>𝟒</m:t>
                            </m:r>
                          </m:e>
                        </m:func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𝟖</m:t>
                            </m:r>
                          </m:e>
                          <m:sup>
                            <m:r>
                              <a:rPr lang="en-US" sz="4400" b="1" i="1"/>
                              <m:t>𝒐</m:t>
                            </m:r>
                          </m:sup>
                        </m:sSup>
                      </m:e>
                    </m:d>
                  </m:oMath>
                </a14:m>
                <a:endParaRPr lang="en-US" sz="4400" b="1" i="1" dirty="0"/>
              </a:p>
              <a:p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/>
                      <m:t>𝑨𝑩</m:t>
                    </m:r>
                    <m:r>
                      <a:rPr lang="en-US" sz="4400" b="1" i="1"/>
                      <m:t>=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r>
                          <a:rPr lang="en-US" sz="4400" b="1" i="1"/>
                          <m:t>𝟑𝟎𝟎</m:t>
                        </m:r>
                      </m:num>
                      <m:den>
                        <m:func>
                          <m:funcPr>
                            <m:ctrlPr>
                              <a:rPr lang="en-US" sz="4400" b="1" i="1"/>
                            </m:ctrlPr>
                          </m:funcPr>
                          <m:fName>
                            <m:r>
                              <a:rPr lang="en-US" sz="4400" b="1" i="1"/>
                              <m:t>𝒄𝒐𝒕</m:t>
                            </m:r>
                          </m:fName>
                          <m:e>
                            <m:r>
                              <a:rPr lang="en-US" sz="4400" b="1" i="1"/>
                              <m:t>𝟑</m:t>
                            </m:r>
                          </m:e>
                        </m:func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𝟓</m:t>
                            </m:r>
                          </m:e>
                          <m:sup>
                            <m:r>
                              <a:rPr lang="en-US" sz="4400" b="1" i="1"/>
                              <m:t>𝟎</m:t>
                            </m:r>
                          </m:sup>
                        </m:sSup>
                        <m:r>
                          <a:rPr lang="en-US" sz="4400" b="1" i="1"/>
                          <m:t>−</m:t>
                        </m:r>
                        <m:func>
                          <m:funcPr>
                            <m:ctrlPr>
                              <a:rPr lang="en-US" sz="4400" b="1" i="1"/>
                            </m:ctrlPr>
                          </m:funcPr>
                          <m:fName>
                            <m:r>
                              <a:rPr lang="en-US" sz="4400" b="1" i="1"/>
                              <m:t>𝒄𝒐𝒕</m:t>
                            </m:r>
                          </m:fName>
                          <m:e>
                            <m:r>
                              <a:rPr lang="en-US" sz="4400" b="1" i="1"/>
                              <m:t>𝟒</m:t>
                            </m:r>
                          </m:e>
                        </m:func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𝟖</m:t>
                            </m:r>
                          </m:e>
                          <m:sup>
                            <m:r>
                              <a:rPr lang="en-US" sz="4400" b="1" i="1"/>
                              <m:t>𝟎</m:t>
                            </m:r>
                          </m:sup>
                        </m:sSup>
                      </m:den>
                    </m:f>
                    <m:r>
                      <a:rPr lang="en-US" sz="4400" b="1" i="1"/>
                      <m:t>≈</m:t>
                    </m:r>
                    <m:r>
                      <a:rPr lang="en-US" sz="4400" b="1" i="1"/>
                      <m:t>𝟓𝟖𝟔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𝟒𝟓𝟕</m:t>
                    </m:r>
                    <m:r>
                      <a:rPr lang="en-US" sz="4400" b="1" i="1"/>
                      <m:t>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9F0116-1A48-48F6-8478-2CBB3652B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12" y="7256535"/>
                <a:ext cx="21540995" cy="5133200"/>
              </a:xfrm>
              <a:prstGeom prst="rect">
                <a:avLst/>
              </a:prstGeom>
              <a:blipFill>
                <a:blip r:embed="rId4"/>
                <a:stretch>
                  <a:fillRect l="-1160" t="-2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 descr="Các hệ thức lượng trong tam giác và giải tam giác">
            <a:extLst>
              <a:ext uri="{FF2B5EF4-FFF2-40B4-BE49-F238E27FC236}">
                <a16:creationId xmlns:a16="http://schemas.microsoft.com/office/drawing/2014/main" id="{0EC72768-4904-40DC-A571-96AC496370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3034" y="6914429"/>
            <a:ext cx="7776864" cy="534361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39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031553" y="6954070"/>
            <a:ext cx="22319709" cy="6097412"/>
            <a:chOff x="1173577" y="7162800"/>
            <a:chExt cx="22123288" cy="609741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592025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458194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74337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66639" y="2267509"/>
            <a:ext cx="22254662" cy="4568160"/>
            <a:chOff x="1175570" y="2468560"/>
            <a:chExt cx="22178464" cy="4568160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416412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724527" cy="896427"/>
              <a:chOff x="1175570" y="1834705"/>
              <a:chExt cx="4062771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46632" y="1958752"/>
                <a:ext cx="3091709" cy="839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BT 11/60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F91B24-A9E1-444A-8CCE-F245EE56D0CB}"/>
                  </a:ext>
                </a:extLst>
              </p:cNvPr>
              <p:cNvSpPr/>
              <p:nvPr/>
            </p:nvSpPr>
            <p:spPr>
              <a:xfrm>
                <a:off x="1106334" y="2682330"/>
                <a:ext cx="2239171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Por Klong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Garai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𝑨𝑩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𝟏𝟐</m:t>
                    </m:r>
                    <m:r>
                      <a:rPr lang="en-US" sz="4400" b="1" i="1"/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14:m>
                  <m:oMath xmlns:m="http://schemas.openxmlformats.org/officeDocument/2006/math">
                    <m:r>
                      <a:rPr lang="en-US" sz="4400" b="1" i="1"/>
                      <m:t>𝒉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𝟏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𝟑</m:t>
                    </m:r>
                    <m:r>
                      <a:rPr lang="en-US" sz="4400" b="1" i="1"/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r>
                  <a:rPr lang="en-US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</a:t>
                </a:r>
                <a:r>
                  <a:rPr lang="en-US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  <a:r>
                  <a:rPr lang="en-US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∠</m:t>
                    </m:r>
                    <m:r>
                      <a:rPr lang="en-US" sz="4400" b="1" i="1"/>
                      <m:t>𝑫</m:t>
                    </m:r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𝑨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𝑪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r>
                      <a:rPr lang="en-US" sz="4400" b="1" i="1"/>
                      <m:t>=</m:t>
                    </m:r>
                    <m:r>
                      <a:rPr lang="en-US" sz="4400" b="1" i="1"/>
                      <m:t>𝟒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𝟗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400" b="1" i="1"/>
                      <m:t>∠</m:t>
                    </m:r>
                    <m:r>
                      <a:rPr lang="en-US" sz="4400" b="1" i="1"/>
                      <m:t>𝑫</m:t>
                    </m:r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𝑩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𝑪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r>
                      <a:rPr lang="en-US" sz="4400" b="1" i="1"/>
                      <m:t>=</m:t>
                    </m:r>
                    <m:r>
                      <a:rPr lang="en-US" sz="4400" b="1" i="1"/>
                      <m:t>𝟑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𝟓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F91B24-A9E1-444A-8CCE-F245EE56D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334" y="2682330"/>
                <a:ext cx="22391716" cy="4154984"/>
              </a:xfrm>
              <a:prstGeom prst="rect">
                <a:avLst/>
              </a:prstGeom>
              <a:blipFill>
                <a:blip r:embed="rId3"/>
                <a:stretch>
                  <a:fillRect l="-1089" t="-2933" b="-5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9F0116-1A48-48F6-8478-2CBB3652B0F4}"/>
                  </a:ext>
                </a:extLst>
              </p:cNvPr>
              <p:cNvSpPr txBox="1"/>
              <p:nvPr/>
            </p:nvSpPr>
            <p:spPr>
              <a:xfrm>
                <a:off x="1225024" y="7868563"/>
                <a:ext cx="17039180" cy="5133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𝑨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𝑩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r>
                      <a:rPr lang="en-US" sz="4400" b="1" i="1"/>
                      <m:t>=</m:t>
                    </m:r>
                    <m:r>
                      <a:rPr lang="en-US" sz="4400" b="1" i="1"/>
                      <m:t>𝑨𝑩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𝟏𝟐</m:t>
                    </m:r>
                    <m:r>
                      <a:rPr lang="en-US" sz="4400" b="1" i="1"/>
                      <m:t>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14:m>
                  <m:oMath xmlns:m="http://schemas.openxmlformats.org/officeDocument/2006/math">
                    <m:r>
                      <a:rPr lang="en-US" sz="4400" b="1" i="1"/>
                      <m:t>𝜟</m:t>
                    </m:r>
                    <m:r>
                      <a:rPr lang="en-US" sz="4400" b="1" i="1"/>
                      <m:t>𝑫</m:t>
                    </m:r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𝑪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𝑨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𝑪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𝑨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r>
                      <a:rPr lang="en-US" sz="4400" b="1" i="1"/>
                      <m:t>=</m:t>
                    </m:r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𝑪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r>
                      <a:rPr lang="en-US" sz="4400" b="1" i="1"/>
                      <m:t>𝑫</m:t>
                    </m:r>
                    <m:r>
                      <a:rPr lang="en-US" sz="4400" b="1" i="1"/>
                      <m:t>.</m:t>
                    </m:r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𝒄𝒐𝒕</m:t>
                        </m:r>
                      </m:fName>
                      <m:e>
                        <m:r>
                          <a:rPr lang="en-US" sz="4400" b="1" i="1"/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𝟗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14:m>
                  <m:oMath xmlns:m="http://schemas.openxmlformats.org/officeDocument/2006/math">
                    <m:r>
                      <a:rPr lang="en-US" sz="4400" b="1" i="1"/>
                      <m:t>𝜟</m:t>
                    </m:r>
                    <m:r>
                      <a:rPr lang="en-US" sz="4400" b="1" i="1"/>
                      <m:t>𝑫</m:t>
                    </m:r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𝑪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𝑩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𝑪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𝑩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r>
                      <a:rPr lang="en-US" sz="4400" b="1" i="1"/>
                      <m:t>=</m:t>
                    </m:r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𝑪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r>
                      <a:rPr lang="en-US" sz="4400" b="1" i="1"/>
                      <m:t>𝑫</m:t>
                    </m:r>
                    <m:r>
                      <a:rPr lang="en-US" sz="4400" b="1" i="1"/>
                      <m:t>.</m:t>
                    </m:r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𝒄𝒐𝒕</m:t>
                        </m:r>
                      </m:fName>
                      <m:e>
                        <m:r>
                          <a:rPr lang="en-US" sz="4400" b="1" i="1"/>
                          <m:t>𝟑</m:t>
                        </m:r>
                      </m:e>
                    </m:func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𝟓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𝑨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𝑩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r>
                      <a:rPr lang="en-US" sz="4400" b="1" i="1"/>
                      <m:t>=</m:t>
                    </m:r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𝑪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𝑩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r>
                      <a:rPr lang="en-US" sz="4400" b="1" i="1"/>
                      <m:t>−</m:t>
                    </m:r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𝑪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𝑨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r>
                      <a:rPr lang="en-US" sz="4400" b="1" i="1"/>
                      <m:t>=</m:t>
                    </m:r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𝑪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r>
                      <a:rPr lang="en-US" sz="4400" b="1" i="1"/>
                      <m:t>𝑫</m:t>
                    </m:r>
                    <m:r>
                      <a:rPr lang="en-US" sz="4400" b="1" i="1"/>
                      <m:t>.</m:t>
                    </m:r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𝒄𝒐𝒕</m:t>
                        </m:r>
                      </m:fName>
                      <m:e>
                        <m:r>
                          <a:rPr lang="en-US" sz="4400" b="1" i="1"/>
                          <m:t>𝟑</m:t>
                        </m:r>
                      </m:e>
                    </m:func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𝟓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  <m:r>
                      <a:rPr lang="en-US" sz="4400" b="1" i="1"/>
                      <m:t>−</m:t>
                    </m:r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𝑪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r>
                      <a:rPr lang="en-US" sz="4400" b="1" i="1"/>
                      <m:t>𝑫</m:t>
                    </m:r>
                    <m:r>
                      <a:rPr lang="en-US" sz="4400" b="1" i="1"/>
                      <m:t>.</m:t>
                    </m:r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𝒄𝒐𝒕</m:t>
                        </m:r>
                      </m:fName>
                      <m:e>
                        <m:r>
                          <a:rPr lang="en-US" sz="4400" b="1" i="1"/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𝟗</m:t>
                        </m:r>
                      </m:e>
                      <m:sup>
                        <m:r>
                          <a:rPr lang="en-US" sz="4400" b="1" i="1"/>
                          <m:t>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/>
                      <m:t>=</m:t>
                    </m:r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𝑪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r>
                      <a:rPr lang="en-US" sz="4400" b="1" i="1"/>
                      <m:t>𝑫</m:t>
                    </m:r>
                    <m:r>
                      <a:rPr lang="en-US" sz="4400" b="1" i="1"/>
                      <m:t>.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func>
                          <m:funcPr>
                            <m:ctrlPr>
                              <a:rPr lang="en-US" sz="4400" b="1" i="1"/>
                            </m:ctrlPr>
                          </m:funcPr>
                          <m:fName>
                            <m:r>
                              <a:rPr lang="en-US" sz="4400" b="1" i="1"/>
                              <m:t>𝒄𝒐𝒕</m:t>
                            </m:r>
                          </m:fName>
                          <m:e>
                            <m:r>
                              <a:rPr lang="en-US" sz="4400" b="1" i="1"/>
                              <m:t>𝟑</m:t>
                            </m:r>
                          </m:e>
                        </m:func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𝟓</m:t>
                            </m:r>
                          </m:e>
                          <m:sup>
                            <m:r>
                              <a:rPr lang="en-US" sz="4400" b="1" i="1"/>
                              <m:t>𝒐</m:t>
                            </m:r>
                          </m:sup>
                        </m:sSup>
                        <m:r>
                          <a:rPr lang="en-US" sz="4400" b="1" i="1"/>
                          <m:t>−</m:t>
                        </m:r>
                        <m:func>
                          <m:funcPr>
                            <m:ctrlPr>
                              <a:rPr lang="en-US" sz="4400" b="1" i="1"/>
                            </m:ctrlPr>
                          </m:funcPr>
                          <m:fName>
                            <m:r>
                              <a:rPr lang="en-US" sz="4400" b="1" i="1"/>
                              <m:t>𝒄𝒐𝒕</m:t>
                            </m:r>
                          </m:fName>
                          <m:e>
                            <m:r>
                              <a:rPr lang="en-US" sz="4400" b="1" i="1"/>
                              <m:t>𝟒</m:t>
                            </m:r>
                          </m:e>
                        </m:func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𝟗</m:t>
                            </m:r>
                          </m:e>
                          <m:sup>
                            <m:r>
                              <a:rPr lang="en-US" sz="4400" b="1" i="1"/>
                              <m:t>𝒐</m:t>
                            </m:r>
                          </m:sup>
                        </m:sSup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/>
                      <m:t>⇒</m:t>
                    </m:r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𝑪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r>
                      <a:rPr lang="en-US" sz="4400" b="1" i="1"/>
                      <m:t>𝑫</m:t>
                    </m:r>
                    <m:r>
                      <a:rPr lang="en-US" sz="4400" b="1" i="1"/>
                      <m:t>=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sSub>
                          <m:sSubPr>
                            <m:ctrlPr>
                              <a:rPr lang="en-US" sz="4400" b="1" i="1"/>
                            </m:ctrlPr>
                          </m:sSubPr>
                          <m:e>
                            <m:r>
                              <a:rPr lang="en-US" sz="4400" b="1" i="1"/>
                              <m:t>𝑨</m:t>
                            </m:r>
                          </m:e>
                          <m:sub>
                            <m:r>
                              <a:rPr lang="en-US" sz="4400" b="1" i="1"/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400" b="1" i="1"/>
                            </m:ctrlPr>
                          </m:sSubPr>
                          <m:e>
                            <m:r>
                              <a:rPr lang="en-US" sz="4400" b="1" i="1"/>
                              <m:t>𝑩</m:t>
                            </m:r>
                          </m:e>
                          <m:sub>
                            <m:r>
                              <a:rPr lang="en-US" sz="4400" b="1" i="1"/>
                              <m:t>𝟏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sz="4400" b="1" i="1"/>
                            </m:ctrlPr>
                          </m:funcPr>
                          <m:fName>
                            <m:r>
                              <a:rPr lang="en-US" sz="4400" b="1" i="1"/>
                              <m:t>𝒄𝒐𝒕</m:t>
                            </m:r>
                          </m:fName>
                          <m:e>
                            <m:r>
                              <a:rPr lang="en-US" sz="4400" b="1" i="1"/>
                              <m:t>𝟑</m:t>
                            </m:r>
                          </m:e>
                        </m:func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𝟓</m:t>
                            </m:r>
                          </m:e>
                          <m:sup>
                            <m:r>
                              <a:rPr lang="en-US" sz="4400" b="1" i="1"/>
                              <m:t>𝟎</m:t>
                            </m:r>
                          </m:sup>
                        </m:sSup>
                        <m:r>
                          <a:rPr lang="en-US" sz="4400" b="1" i="1"/>
                          <m:t>−</m:t>
                        </m:r>
                        <m:func>
                          <m:funcPr>
                            <m:ctrlPr>
                              <a:rPr lang="en-US" sz="4400" b="1" i="1"/>
                            </m:ctrlPr>
                          </m:funcPr>
                          <m:fName>
                            <m:r>
                              <a:rPr lang="en-US" sz="4400" b="1" i="1"/>
                              <m:t>𝒄𝒐𝒕</m:t>
                            </m:r>
                          </m:fName>
                          <m:e>
                            <m:r>
                              <a:rPr lang="en-US" sz="4400" b="1" i="1"/>
                              <m:t>𝟒</m:t>
                            </m:r>
                          </m:e>
                        </m:func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𝟗</m:t>
                            </m:r>
                          </m:e>
                          <m:sup>
                            <m:r>
                              <a:rPr lang="en-US" sz="4400" b="1" i="1"/>
                              <m:t>𝟎</m:t>
                            </m:r>
                          </m:sup>
                        </m:sSup>
                      </m:den>
                    </m:f>
                    <m:r>
                      <a:rPr lang="en-US" sz="4400" b="1" i="1"/>
                      <m:t>=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r>
                          <a:rPr lang="en-US" sz="4400" b="1" i="1"/>
                          <m:t>𝟏𝟐</m:t>
                        </m:r>
                      </m:num>
                      <m:den>
                        <m:func>
                          <m:funcPr>
                            <m:ctrlPr>
                              <a:rPr lang="en-US" sz="4400" b="1" i="1"/>
                            </m:ctrlPr>
                          </m:funcPr>
                          <m:fName>
                            <m:r>
                              <a:rPr lang="en-US" sz="4400" b="1" i="1"/>
                              <m:t>𝒄𝒐𝒕</m:t>
                            </m:r>
                          </m:fName>
                          <m:e>
                            <m:r>
                              <a:rPr lang="en-US" sz="4400" b="1" i="1"/>
                              <m:t>𝟑</m:t>
                            </m:r>
                          </m:e>
                        </m:func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𝟓</m:t>
                            </m:r>
                          </m:e>
                          <m:sup>
                            <m:r>
                              <a:rPr lang="en-US" sz="4400" b="1" i="1"/>
                              <m:t>𝟎</m:t>
                            </m:r>
                          </m:sup>
                        </m:sSup>
                        <m:r>
                          <a:rPr lang="en-US" sz="4400" b="1" i="1"/>
                          <m:t>−</m:t>
                        </m:r>
                        <m:func>
                          <m:funcPr>
                            <m:ctrlPr>
                              <a:rPr lang="en-US" sz="4400" b="1" i="1"/>
                            </m:ctrlPr>
                          </m:funcPr>
                          <m:fName>
                            <m:r>
                              <a:rPr lang="en-US" sz="4400" b="1" i="1"/>
                              <m:t>𝒄𝒐𝒕</m:t>
                            </m:r>
                          </m:fName>
                          <m:e>
                            <m:r>
                              <a:rPr lang="en-US" sz="4400" b="1" i="1"/>
                              <m:t>𝟒</m:t>
                            </m:r>
                          </m:e>
                        </m:func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𝟗</m:t>
                            </m:r>
                          </m:e>
                          <m:sup>
                            <m:r>
                              <a:rPr lang="en-US" sz="4400" b="1" i="1"/>
                              <m:t>𝟎</m:t>
                            </m:r>
                          </m:sup>
                        </m:sSup>
                      </m:den>
                    </m:f>
                    <m:r>
                      <a:rPr lang="en-US" sz="4400" b="1" i="1"/>
                      <m:t>≈</m:t>
                    </m:r>
                    <m:r>
                      <a:rPr lang="en-US" sz="4400" b="1" i="1"/>
                      <m:t>𝟐𝟏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𝟒𝟕</m:t>
                    </m:r>
                    <m:r>
                      <a:rPr lang="en-US" sz="4400" b="1" i="1"/>
                      <m:t>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=&gt;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/>
                      <m:t>𝑪𝑫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𝟏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𝟑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𝟐𝟏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𝟒𝟕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𝟐𝟐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𝟕𝟕</m:t>
                    </m:r>
                    <m:r>
                      <a:rPr lang="en-US" sz="4400" b="1" i="1"/>
                      <m:t>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9F0116-1A48-48F6-8478-2CBB3652B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024" y="7868563"/>
                <a:ext cx="17039180" cy="5133008"/>
              </a:xfrm>
              <a:prstGeom prst="rect">
                <a:avLst/>
              </a:prstGeom>
              <a:blipFill>
                <a:blip r:embed="rId4"/>
                <a:stretch>
                  <a:fillRect l="-1467" t="-2613" b="-4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 descr="Các hệ thức lượng trong tam giác và giải tam giác">
            <a:extLst>
              <a:ext uri="{FF2B5EF4-FFF2-40B4-BE49-F238E27FC236}">
                <a16:creationId xmlns:a16="http://schemas.microsoft.com/office/drawing/2014/main" id="{219CB4BB-BF5C-4D68-B58B-79D74A68C8B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07" y="7231552"/>
            <a:ext cx="7509012" cy="476570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4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62733" y="6474352"/>
            <a:ext cx="22254662" cy="6577130"/>
            <a:chOff x="1173577" y="7162802"/>
            <a:chExt cx="22123288" cy="7327500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2"/>
              <a:ext cx="3305491" cy="874370"/>
              <a:chOff x="1224542" y="6305967"/>
              <a:chExt cx="3305491" cy="928593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185609" cy="928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1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463702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LÍ COSIN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17967" y="2351943"/>
            <a:ext cx="22254662" cy="3719645"/>
            <a:chOff x="1175570" y="2468561"/>
            <a:chExt cx="22178464" cy="3205993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3629509" cy="897904"/>
              <a:chOff x="1175570" y="1834705"/>
              <a:chExt cx="3959123" cy="97944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10421" y="589882"/>
                <a:ext cx="836967" cy="361157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29045" y="2009895"/>
                <a:ext cx="2737961" cy="723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 LÍ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6D1D638-BA9B-40F7-890F-04A9163594B7}"/>
                  </a:ext>
                </a:extLst>
              </p:cNvPr>
              <p:cNvSpPr/>
              <p:nvPr/>
            </p:nvSpPr>
            <p:spPr>
              <a:xfrm>
                <a:off x="5028759" y="2969007"/>
                <a:ext cx="17461179" cy="3601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𝒄𝒐𝒔𝑨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𝒄𝒐𝒔𝑩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𝒄𝒐𝒔𝑪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6D1D638-BA9B-40F7-890F-04A9163594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759" y="2969007"/>
                <a:ext cx="17461179" cy="3601755"/>
              </a:xfrm>
              <a:prstGeom prst="rect">
                <a:avLst/>
              </a:prstGeom>
              <a:blipFill>
                <a:blip r:embed="rId4"/>
                <a:stretch>
                  <a:fillRect l="-1432" t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2E5878-822E-4358-9C3B-D7AF450641CF}"/>
                  </a:ext>
                </a:extLst>
              </p:cNvPr>
              <p:cNvSpPr/>
              <p:nvPr/>
            </p:nvSpPr>
            <p:spPr>
              <a:xfrm>
                <a:off x="2255690" y="7415657"/>
                <a:ext cx="20234248" cy="789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i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vi-VN" sz="4400" b="1" i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𝟕𝐜𝐦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𝐀𝐂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𝟖𝐜𝐦</m:t>
                    </m:r>
                  </m:oMath>
                </a14:m>
                <a:r>
                  <a:rPr lang="vi-VN" sz="4400" b="1" i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acc>
                    <m:r>
                      <a:rPr lang="vi-VN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vi-VN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b="1" i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Tính cạnh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𝐁𝐂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2E5878-822E-4358-9C3B-D7AF45064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90" y="7415657"/>
                <a:ext cx="20234248" cy="789640"/>
              </a:xfrm>
              <a:prstGeom prst="rect">
                <a:avLst/>
              </a:prstGeom>
              <a:blipFill>
                <a:blip r:embed="rId5"/>
                <a:stretch>
                  <a:fillRect l="-1205" t="-13846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0E5B59-2C08-4AFC-933C-F4E601A541AA}"/>
                  </a:ext>
                </a:extLst>
              </p:cNvPr>
              <p:cNvSpPr/>
              <p:nvPr/>
            </p:nvSpPr>
            <p:spPr>
              <a:xfrm>
                <a:off x="2255690" y="8603046"/>
                <a:ext cx="12192000" cy="24787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 i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i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i="1" dirty="0"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𝑨𝑪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𝟓𝟕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cm.</a:t>
                </a:r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0E5B59-2C08-4AFC-933C-F4E601A541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90" y="8603046"/>
                <a:ext cx="12192000" cy="2478755"/>
              </a:xfrm>
              <a:prstGeom prst="rect">
                <a:avLst/>
              </a:prstGeom>
              <a:blipFill>
                <a:blip r:embed="rId6"/>
                <a:stretch>
                  <a:fillRect l="-2000" t="-3931" b="-8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6EC70EB0-885A-44B3-B143-C8143FDB1562}"/>
              </a:ext>
            </a:extLst>
          </p:cNvPr>
          <p:cNvGrpSpPr/>
          <p:nvPr/>
        </p:nvGrpSpPr>
        <p:grpSpPr>
          <a:xfrm>
            <a:off x="15931088" y="8326851"/>
            <a:ext cx="7107986" cy="4489484"/>
            <a:chOff x="57247" y="23460"/>
            <a:chExt cx="1960002" cy="146278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E8DF267-0163-43B2-99A2-2FCC0EC0D68F}"/>
                </a:ext>
              </a:extLst>
            </p:cNvPr>
            <p:cNvGrpSpPr/>
            <p:nvPr/>
          </p:nvGrpSpPr>
          <p:grpSpPr>
            <a:xfrm>
              <a:off x="57247" y="23460"/>
              <a:ext cx="1960002" cy="1462781"/>
              <a:chOff x="57247" y="23460"/>
              <a:chExt cx="1960002" cy="1462781"/>
            </a:xfrm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8BDA332F-BC12-40C6-9B35-D538963DC00A}"/>
                  </a:ext>
                </a:extLst>
              </p:cNvPr>
              <p:cNvSpPr/>
              <p:nvPr/>
            </p:nvSpPr>
            <p:spPr>
              <a:xfrm>
                <a:off x="173658" y="213415"/>
                <a:ext cx="1633055" cy="1126186"/>
              </a:xfrm>
              <a:prstGeom prst="triangle">
                <a:avLst>
                  <a:gd name="adj" fmla="val 25094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 </a:t>
                </a:r>
              </a:p>
            </p:txBody>
          </p:sp>
          <p:sp>
            <p:nvSpPr>
              <p:cNvPr id="42" name="Arc 41">
                <a:extLst>
                  <a:ext uri="{FF2B5EF4-FFF2-40B4-BE49-F238E27FC236}">
                    <a16:creationId xmlns:a16="http://schemas.microsoft.com/office/drawing/2014/main" id="{520F8084-5A34-4A0A-8530-953CF08CFB83}"/>
                  </a:ext>
                </a:extLst>
              </p:cNvPr>
              <p:cNvSpPr/>
              <p:nvPr/>
            </p:nvSpPr>
            <p:spPr>
              <a:xfrm>
                <a:off x="119269" y="1228035"/>
                <a:ext cx="172085" cy="238125"/>
              </a:xfrm>
              <a:prstGeom prst="arc">
                <a:avLst>
                  <a:gd name="adj1" fmla="val 16200000"/>
                  <a:gd name="adj2" fmla="val 52"/>
                </a:avLst>
              </a:prstGeom>
              <a:no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 Box 4">
                    <a:extLst>
                      <a:ext uri="{FF2B5EF4-FFF2-40B4-BE49-F238E27FC236}">
                        <a16:creationId xmlns:a16="http://schemas.microsoft.com/office/drawing/2014/main" id="{D51BDD16-FCA9-4C6B-AC43-F1ACCEAFD348}"/>
                      </a:ext>
                    </a:extLst>
                  </p:cNvPr>
                  <p:cNvSpPr txBox="1"/>
                  <p:nvPr/>
                </p:nvSpPr>
                <p:spPr>
                  <a:xfrm>
                    <a:off x="265526" y="1148490"/>
                    <a:ext cx="313028" cy="25620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000" i="1">
                                  <a:solidFill>
                                    <a:srgbClr val="ED7D3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solidFill>
                                    <a:srgbClr val="ED7D3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US" sz="3000" b="0" i="1" smtClean="0">
                                  <a:solidFill>
                                    <a:srgbClr val="ED7D3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3000" dirty="0"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 Box 4">
                    <a:extLst>
                      <a:ext uri="{FF2B5EF4-FFF2-40B4-BE49-F238E27FC236}">
                        <a16:creationId xmlns:a16="http://schemas.microsoft.com/office/drawing/2014/main" id="{D51BDD16-FCA9-4C6B-AC43-F1ACCEAFD3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5526" y="1148490"/>
                    <a:ext cx="313028" cy="25620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63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Text Box 5">
                <a:extLst>
                  <a:ext uri="{FF2B5EF4-FFF2-40B4-BE49-F238E27FC236}">
                    <a16:creationId xmlns:a16="http://schemas.microsoft.com/office/drawing/2014/main" id="{A9E7B6B6-009E-4BB7-84F8-54D61EE6C80F}"/>
                  </a:ext>
                </a:extLst>
              </p:cNvPr>
              <p:cNvSpPr txBox="1"/>
              <p:nvPr/>
            </p:nvSpPr>
            <p:spPr>
              <a:xfrm>
                <a:off x="57247" y="1247702"/>
                <a:ext cx="216452" cy="23853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45" name="Text Box 6">
                <a:extLst>
                  <a:ext uri="{FF2B5EF4-FFF2-40B4-BE49-F238E27FC236}">
                    <a16:creationId xmlns:a16="http://schemas.microsoft.com/office/drawing/2014/main" id="{2A582059-5370-4D8E-912B-EE6965960C0D}"/>
                  </a:ext>
                </a:extLst>
              </p:cNvPr>
              <p:cNvSpPr txBox="1"/>
              <p:nvPr/>
            </p:nvSpPr>
            <p:spPr>
              <a:xfrm>
                <a:off x="517946" y="23460"/>
                <a:ext cx="216452" cy="23853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46" name="Text Box 7">
                <a:extLst>
                  <a:ext uri="{FF2B5EF4-FFF2-40B4-BE49-F238E27FC236}">
                    <a16:creationId xmlns:a16="http://schemas.microsoft.com/office/drawing/2014/main" id="{80125FA4-C90A-49AC-A623-2F60AE8D1D09}"/>
                  </a:ext>
                </a:extLst>
              </p:cNvPr>
              <p:cNvSpPr txBox="1"/>
              <p:nvPr/>
            </p:nvSpPr>
            <p:spPr>
              <a:xfrm>
                <a:off x="1800797" y="1226725"/>
                <a:ext cx="216452" cy="23853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  <p:sp>
          <p:nvSpPr>
            <p:cNvPr id="37" name="Text Box 9">
              <a:extLst>
                <a:ext uri="{FF2B5EF4-FFF2-40B4-BE49-F238E27FC236}">
                  <a16:creationId xmlns:a16="http://schemas.microsoft.com/office/drawing/2014/main" id="{0AF62AF7-CBC5-473C-A54B-8530F1D635EB}"/>
                </a:ext>
              </a:extLst>
            </p:cNvPr>
            <p:cNvSpPr txBox="1"/>
            <p:nvPr/>
          </p:nvSpPr>
          <p:spPr>
            <a:xfrm>
              <a:off x="277942" y="694766"/>
              <a:ext cx="216406" cy="23848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7</a:t>
              </a:r>
            </a:p>
          </p:txBody>
        </p:sp>
        <p:sp>
          <p:nvSpPr>
            <p:cNvPr id="38" name="Text Box 10">
              <a:extLst>
                <a:ext uri="{FF2B5EF4-FFF2-40B4-BE49-F238E27FC236}">
                  <a16:creationId xmlns:a16="http://schemas.microsoft.com/office/drawing/2014/main" id="{77AF1E00-158C-4CBB-B733-3F1DFCC75C82}"/>
                </a:ext>
              </a:extLst>
            </p:cNvPr>
            <p:cNvSpPr txBox="1"/>
            <p:nvPr/>
          </p:nvSpPr>
          <p:spPr>
            <a:xfrm>
              <a:off x="954462" y="1192201"/>
              <a:ext cx="216406" cy="23848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225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034326" y="5920019"/>
            <a:ext cx="22119289" cy="732750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74337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98571" y="2380767"/>
            <a:ext cx="22254662" cy="3205994"/>
            <a:chOff x="1175570" y="2468560"/>
            <a:chExt cx="22178464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718069" cy="898549"/>
              <a:chOff x="1175570" y="1834705"/>
              <a:chExt cx="4055727" cy="980152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995867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1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012E3AE-2220-4B96-91C1-4B8973EDD3E0}"/>
              </a:ext>
            </a:extLst>
          </p:cNvPr>
          <p:cNvSpPr/>
          <p:nvPr/>
        </p:nvSpPr>
        <p:spPr>
          <a:xfrm>
            <a:off x="8100927" y="6367303"/>
            <a:ext cx="1703530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Côsin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F91B24-A9E1-444A-8CCE-F245EE56D0CB}"/>
                  </a:ext>
                </a:extLst>
              </p:cNvPr>
              <p:cNvSpPr/>
              <p:nvPr/>
            </p:nvSpPr>
            <p:spPr>
              <a:xfrm>
                <a:off x="1698228" y="3609574"/>
                <a:ext cx="23701129" cy="80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ABC 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acc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độ dài cạnh BC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F91B24-A9E1-444A-8CCE-F245EE56D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228" y="3609574"/>
                <a:ext cx="23701129" cy="808042"/>
              </a:xfrm>
              <a:prstGeom prst="rect">
                <a:avLst/>
              </a:prstGeom>
              <a:blipFill>
                <a:blip r:embed="rId3"/>
                <a:stretch>
                  <a:fillRect l="-1055" t="-13534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8">
                <a:extLst>
                  <a:ext uri="{FF2B5EF4-FFF2-40B4-BE49-F238E27FC236}">
                    <a16:creationId xmlns:a16="http://schemas.microsoft.com/office/drawing/2014/main" id="{B9C13190-3955-4F2D-9890-36DCAD9BDF6E}"/>
                  </a:ext>
                </a:extLst>
              </p:cNvPr>
              <p:cNvSpPr txBox="1"/>
              <p:nvPr/>
            </p:nvSpPr>
            <p:spPr bwMode="auto">
              <a:xfrm>
                <a:off x="10428609" y="7319019"/>
                <a:ext cx="12379943" cy="9493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cs typeface="Tahoma" panose="020B0604030504040204" pitchFamily="34" charset="0"/>
                            </a:rPr>
                            <m:t>C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cs typeface="Tahoma" panose="020B0604030504040204" pitchFamily="34" charset="0"/>
                            </a:rPr>
                            <m:t>C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−2.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AC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cosA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Object 8">
                <a:extLst>
                  <a:ext uri="{FF2B5EF4-FFF2-40B4-BE49-F238E27FC236}">
                    <a16:creationId xmlns:a16="http://schemas.microsoft.com/office/drawing/2014/main" id="{B9C13190-3955-4F2D-9890-36DCAD9BD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8609" y="7319019"/>
                <a:ext cx="12379943" cy="949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9">
                <a:extLst>
                  <a:ext uri="{FF2B5EF4-FFF2-40B4-BE49-F238E27FC236}">
                    <a16:creationId xmlns:a16="http://schemas.microsoft.com/office/drawing/2014/main" id="{C28CB8C9-A9FD-4CAD-941A-162527B34252}"/>
                  </a:ext>
                </a:extLst>
              </p:cNvPr>
              <p:cNvSpPr txBox="1"/>
              <p:nvPr/>
            </p:nvSpPr>
            <p:spPr bwMode="auto">
              <a:xfrm>
                <a:off x="11404054" y="8634445"/>
                <a:ext cx="9677400" cy="9493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cs typeface="Tahoma" panose="020B0604030504040204" pitchFamily="34" charset="0"/>
                            </a:rPr>
                            <m:t>8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−2.5.8.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12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𝟏𝟐𝟗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Object 9">
                <a:extLst>
                  <a:ext uri="{FF2B5EF4-FFF2-40B4-BE49-F238E27FC236}">
                    <a16:creationId xmlns:a16="http://schemas.microsoft.com/office/drawing/2014/main" id="{C28CB8C9-A9FD-4CAD-941A-162527B34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04054" y="8634445"/>
                <a:ext cx="9677400" cy="949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10">
                <a:extLst>
                  <a:ext uri="{FF2B5EF4-FFF2-40B4-BE49-F238E27FC236}">
                    <a16:creationId xmlns:a16="http://schemas.microsoft.com/office/drawing/2014/main" id="{FF56A6CD-09CA-45A5-B7F0-BD1C992E1AB6}"/>
                  </a:ext>
                </a:extLst>
              </p:cNvPr>
              <p:cNvSpPr txBox="1"/>
              <p:nvPr/>
            </p:nvSpPr>
            <p:spPr bwMode="auto">
              <a:xfrm>
                <a:off x="11404054" y="9845104"/>
                <a:ext cx="4021137" cy="8826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𝟏𝟐𝟗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Object 10">
                <a:extLst>
                  <a:ext uri="{FF2B5EF4-FFF2-40B4-BE49-F238E27FC236}">
                    <a16:creationId xmlns:a16="http://schemas.microsoft.com/office/drawing/2014/main" id="{FF56A6CD-09CA-45A5-B7F0-BD1C992E1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04054" y="9845104"/>
                <a:ext cx="4021137" cy="8826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F499017-26A6-4449-A845-EDBFE894FB4A}"/>
                  </a:ext>
                </a:extLst>
              </p:cNvPr>
              <p:cNvSpPr txBox="1"/>
              <p:nvPr/>
            </p:nvSpPr>
            <p:spPr>
              <a:xfrm>
                <a:off x="11404054" y="11390240"/>
                <a:ext cx="12379943" cy="1542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𝟏𝟐𝟗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F499017-26A6-4449-A845-EDBFE894F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054" y="11390240"/>
                <a:ext cx="12379943" cy="1542474"/>
              </a:xfrm>
              <a:prstGeom prst="rect">
                <a:avLst/>
              </a:prstGeom>
              <a:blipFill>
                <a:blip r:embed="rId7"/>
                <a:stretch>
                  <a:fillRect l="-2019" t="-4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C146DE73-FB67-4FCD-8AE5-DA9B0CADB5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05" y="6984855"/>
            <a:ext cx="8195321" cy="5605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22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5" grpId="0"/>
      <p:bldP spid="43" grpId="0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2236CB41-254E-4B8D-98A3-85F351E72CE1}"/>
              </a:ext>
            </a:extLst>
          </p:cNvPr>
          <p:cNvGrpSpPr/>
          <p:nvPr/>
        </p:nvGrpSpPr>
        <p:grpSpPr>
          <a:xfrm>
            <a:off x="917968" y="5725350"/>
            <a:ext cx="22424094" cy="7804960"/>
            <a:chOff x="1220788" y="7162800"/>
            <a:chExt cx="22123288" cy="7712770"/>
          </a:xfrm>
        </p:grpSpPr>
        <p:sp>
          <p:nvSpPr>
            <p:cNvPr id="12" name="Rounded Rectangle 30">
              <a:extLst>
                <a:ext uri="{FF2B5EF4-FFF2-40B4-BE49-F238E27FC236}">
                  <a16:creationId xmlns:a16="http://schemas.microsoft.com/office/drawing/2014/main" id="{B948A641-47B8-4966-A550-8CE49E6FF939}"/>
                </a:ext>
              </a:extLst>
            </p:cNvPr>
            <p:cNvSpPr/>
            <p:nvPr/>
          </p:nvSpPr>
          <p:spPr>
            <a:xfrm>
              <a:off x="1220788" y="7725226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0">
              <a:extLst>
                <a:ext uri="{FF2B5EF4-FFF2-40B4-BE49-F238E27FC236}">
                  <a16:creationId xmlns:a16="http://schemas.microsoft.com/office/drawing/2014/main" id="{AA53BD04-0CB4-4C51-A4B3-662EE8D371F1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37E8E0BB-26ED-4CB4-9969-AF3D947F66C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F7C0AD-0C97-4F0D-B502-E283D33B6ACD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98235" cy="823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8BC6E0EE-F336-4D7D-B25B-3DB10AD75FD9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860AE1A8-3063-439B-B8D8-02807E7725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8189266A-534F-4E7C-9675-E466208409AB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D9F26EB1-BD69-4631-B3C0-DADA7CBF8BFF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9F77BA-619A-4752-A508-5D7C0A29630B}"/>
                </a:ext>
              </a:extLst>
            </p:cNvPr>
            <p:cNvSpPr txBox="1"/>
            <p:nvPr/>
          </p:nvSpPr>
          <p:spPr>
            <a:xfrm>
              <a:off x="1082675" y="1922269"/>
              <a:ext cx="574337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V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F70A47-665B-4C6F-89C6-3A0D95F9144C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BÀI TẬP 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39063259-1765-4F81-82AA-CAFD693BB53D}"/>
              </a:ext>
            </a:extLst>
          </p:cNvPr>
          <p:cNvGrpSpPr/>
          <p:nvPr/>
        </p:nvGrpSpPr>
        <p:grpSpPr>
          <a:xfrm>
            <a:off x="978961" y="2491422"/>
            <a:ext cx="22174454" cy="2970878"/>
            <a:chOff x="976933" y="2468560"/>
            <a:chExt cx="22178464" cy="3237099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22B95A9B-B371-4F5A-8673-3587E209E39E}"/>
                </a:ext>
              </a:extLst>
            </p:cNvPr>
            <p:cNvSpPr/>
            <p:nvPr/>
          </p:nvSpPr>
          <p:spPr>
            <a:xfrm>
              <a:off x="976933" y="2903701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633C1386-4A4D-48CE-BC07-DD312251405C}"/>
                </a:ext>
              </a:extLst>
            </p:cNvPr>
            <p:cNvGrpSpPr/>
            <p:nvPr/>
          </p:nvGrpSpPr>
          <p:grpSpPr>
            <a:xfrm>
              <a:off x="1175570" y="2468560"/>
              <a:ext cx="3728003" cy="968878"/>
              <a:chOff x="1175570" y="1834705"/>
              <a:chExt cx="4066563" cy="10568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8D3416DD-DFEF-47C4-9CA0-C2323A8BF7F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17A40D8-65EA-4B92-8AF7-4733E781AB60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3006703" cy="932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tập 2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05F9172D-7369-4495-8C73-107CF0823205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071D04A8-1858-41BA-BA36-2CC4A4EC26DD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3CABD2A7-E0F2-4047-BFC0-EF85B45C7B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3F54CC61-0D07-4245-9E84-A6EB40EE68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55BCBD1B-3DEE-4562-B6A2-AD7155FD1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16FE02F6-1CDD-466E-94DB-D2C05161DE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3DB26C2D-EC6A-4CFA-A855-C53171C38E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85029E76-6BD4-4D0E-92BB-C1EB684348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7B6C9A34-6CE6-4279-83B6-2714C7DBEA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F55D96E-3AF8-4580-837F-0622D9E0CE00}"/>
              </a:ext>
            </a:extLst>
          </p:cNvPr>
          <p:cNvGrpSpPr/>
          <p:nvPr/>
        </p:nvGrpSpPr>
        <p:grpSpPr>
          <a:xfrm>
            <a:off x="4154574" y="3813115"/>
            <a:ext cx="18428452" cy="1351909"/>
            <a:chOff x="5363135" y="3093260"/>
            <a:chExt cx="18428452" cy="13519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2D326E1F-EDDA-47C1-B7BC-204DA74366FE}"/>
                    </a:ext>
                  </a:extLst>
                </p:cNvPr>
                <p:cNvSpPr/>
                <p:nvPr/>
              </p:nvSpPr>
              <p:spPr>
                <a:xfrm>
                  <a:off x="5363135" y="3093260"/>
                  <a:ext cx="18428452" cy="8080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Cho tam giác ABC có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=6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=4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Tính độ dài cạnh AC </a:t>
                  </a:r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2D326E1F-EDDA-47C1-B7BC-204DA74366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3135" y="3093260"/>
                  <a:ext cx="18428452" cy="808042"/>
                </a:xfrm>
                <a:prstGeom prst="rect">
                  <a:avLst/>
                </a:prstGeom>
                <a:blipFill>
                  <a:blip r:embed="rId3"/>
                  <a:stretch>
                    <a:fillRect l="-1356" t="-14394" b="-32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bject 3">
              <a:extLst>
                <a:ext uri="{FF2B5EF4-FFF2-40B4-BE49-F238E27FC236}">
                  <a16:creationId xmlns:a16="http://schemas.microsoft.com/office/drawing/2014/main" id="{07B729E3-9771-417E-86B1-307C16FFD469}"/>
                </a:ext>
              </a:extLst>
            </p:cNvPr>
            <p:cNvSpPr txBox="1"/>
            <p:nvPr/>
          </p:nvSpPr>
          <p:spPr bwMode="auto">
            <a:xfrm>
              <a:off x="8861204" y="3475673"/>
              <a:ext cx="6756641" cy="969496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892DC0B-2261-4B13-A7E7-AB213B05EE5E}"/>
                  </a:ext>
                </a:extLst>
              </p:cNvPr>
              <p:cNvSpPr/>
              <p:nvPr/>
            </p:nvSpPr>
            <p:spPr>
              <a:xfrm>
                <a:off x="6192231" y="7000280"/>
                <a:ext cx="16961184" cy="109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892DC0B-2261-4B13-A7E7-AB213B05E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231" y="7000280"/>
                <a:ext cx="16961184" cy="1092543"/>
              </a:xfrm>
              <a:prstGeom prst="rect">
                <a:avLst/>
              </a:prstGeom>
              <a:blipFill>
                <a:blip r:embed="rId4"/>
                <a:stretch>
                  <a:fillRect l="-1474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9">
                <a:extLst>
                  <a:ext uri="{FF2B5EF4-FFF2-40B4-BE49-F238E27FC236}">
                    <a16:creationId xmlns:a16="http://schemas.microsoft.com/office/drawing/2014/main" id="{14FE54FF-11E3-4AAB-A706-3A58A13BB52F}"/>
                  </a:ext>
                </a:extLst>
              </p:cNvPr>
              <p:cNvSpPr txBox="1"/>
              <p:nvPr/>
            </p:nvSpPr>
            <p:spPr bwMode="auto">
              <a:xfrm>
                <a:off x="8943850" y="8318823"/>
                <a:ext cx="10274869" cy="212958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den>
                      </m:f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den>
                      </m:f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Object 9">
                <a:extLst>
                  <a:ext uri="{FF2B5EF4-FFF2-40B4-BE49-F238E27FC236}">
                    <a16:creationId xmlns:a16="http://schemas.microsoft.com/office/drawing/2014/main" id="{14FE54FF-11E3-4AAB-A706-3A58A13BB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43850" y="8318823"/>
                <a:ext cx="10274869" cy="21295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AB96312-E9AF-4AD4-BA6F-EF2A20AE285C}"/>
                  </a:ext>
                </a:extLst>
              </p:cNvPr>
              <p:cNvSpPr txBox="1"/>
              <p:nvPr/>
            </p:nvSpPr>
            <p:spPr>
              <a:xfrm>
                <a:off x="9143089" y="10674875"/>
                <a:ext cx="12379943" cy="1193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AC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AB96312-E9AF-4AD4-BA6F-EF2A20AE2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089" y="10674875"/>
                <a:ext cx="12379943" cy="1193596"/>
              </a:xfrm>
              <a:prstGeom prst="rect">
                <a:avLst/>
              </a:prstGeom>
              <a:blipFill>
                <a:blip r:embed="rId6"/>
                <a:stretch>
                  <a:fillRect l="-2019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B0756966-537C-453A-96D0-6A5D0513B4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6" y="8058353"/>
            <a:ext cx="6573196" cy="44958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944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95"/>
    </mc:Choice>
    <mc:Fallback xmlns="">
      <p:transition spd="slow" advTm="46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E5433948-FD45-40D9-A9A6-FB8C6E81FC76}"/>
              </a:ext>
            </a:extLst>
          </p:cNvPr>
          <p:cNvGrpSpPr/>
          <p:nvPr/>
        </p:nvGrpSpPr>
        <p:grpSpPr>
          <a:xfrm>
            <a:off x="1178686" y="5725508"/>
            <a:ext cx="22513052" cy="7797018"/>
            <a:chOff x="1216257" y="7178649"/>
            <a:chExt cx="21782240" cy="6994739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839473ED-293D-4A43-8E27-D4C74C55430F}"/>
                </a:ext>
              </a:extLst>
            </p:cNvPr>
            <p:cNvSpPr/>
            <p:nvPr/>
          </p:nvSpPr>
          <p:spPr>
            <a:xfrm>
              <a:off x="1216257" y="7246455"/>
              <a:ext cx="21782240" cy="692693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AC6DB592-BC7E-48DC-842A-71B500EE0C1F}"/>
                </a:ext>
              </a:extLst>
            </p:cNvPr>
            <p:cNvGrpSpPr/>
            <p:nvPr/>
          </p:nvGrpSpPr>
          <p:grpSpPr>
            <a:xfrm>
              <a:off x="1220788" y="7178649"/>
              <a:ext cx="3305491" cy="780247"/>
              <a:chOff x="1224542" y="6322796"/>
              <a:chExt cx="3305491" cy="828633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8ABC1531-63BD-4644-880B-04965C39231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DC4C8D-6529-4DB3-9DA2-FCB9115A4A51}"/>
                  </a:ext>
                </a:extLst>
              </p:cNvPr>
              <p:cNvSpPr txBox="1"/>
              <p:nvPr/>
            </p:nvSpPr>
            <p:spPr>
              <a:xfrm>
                <a:off x="2141453" y="6364585"/>
                <a:ext cx="2253865" cy="747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38FA932B-9636-4F9F-A8F9-F058ECFB39CC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FFCAF7B-87E6-41D9-B7C8-BD6C00D57A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0D2BD396-36E0-4658-824A-40F1FB4B2ABA}"/>
              </a:ext>
            </a:extLst>
          </p:cNvPr>
          <p:cNvGrpSpPr/>
          <p:nvPr/>
        </p:nvGrpSpPr>
        <p:grpSpPr>
          <a:xfrm>
            <a:off x="-415844" y="1627758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C89F3352-5FAD-44C2-8058-693245837A7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29DF71-0161-4452-8ECE-A3850AE3DE8F}"/>
                </a:ext>
              </a:extLst>
            </p:cNvPr>
            <p:cNvSpPr txBox="1"/>
            <p:nvPr/>
          </p:nvSpPr>
          <p:spPr>
            <a:xfrm>
              <a:off x="1082675" y="1922269"/>
              <a:ext cx="742694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734723-FE2B-416F-848F-5F903EC9F7D4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BÀI TẬP 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B28DE23-51FD-4998-8817-F7162740CC08}"/>
              </a:ext>
            </a:extLst>
          </p:cNvPr>
          <p:cNvGrpSpPr/>
          <p:nvPr/>
        </p:nvGrpSpPr>
        <p:grpSpPr>
          <a:xfrm>
            <a:off x="1183369" y="2370842"/>
            <a:ext cx="22414587" cy="3218429"/>
            <a:chOff x="1175570" y="2468560"/>
            <a:chExt cx="22418640" cy="3206320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64E4B431-47D1-4BC0-AC93-2FFC86F361B9}"/>
                </a:ext>
              </a:extLst>
            </p:cNvPr>
            <p:cNvSpPr/>
            <p:nvPr/>
          </p:nvSpPr>
          <p:spPr>
            <a:xfrm>
              <a:off x="1175570" y="2872922"/>
              <a:ext cx="22418640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DE9C7991-AA6A-4A68-B56A-56602412F19F}"/>
                </a:ext>
              </a:extLst>
            </p:cNvPr>
            <p:cNvGrpSpPr/>
            <p:nvPr/>
          </p:nvGrpSpPr>
          <p:grpSpPr>
            <a:xfrm>
              <a:off x="1175570" y="2468560"/>
              <a:ext cx="3728003" cy="896427"/>
              <a:chOff x="1175570" y="1834705"/>
              <a:chExt cx="4066563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D0881BB0-FC2F-40E2-A14D-0018B143D80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88BD08-7AA7-4849-BE69-50DC29DFCB85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3006703" cy="852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tập 3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356E6771-E70F-48FB-8222-3190AB98A793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10506FFA-6CBE-4E10-9ED5-5E79ECD30DE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16B942A7-20FB-4D8D-A830-5CA2FEEE09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F119101A-84AA-41C4-AC8F-80A4B78CA0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D865B61-6A35-4422-B220-639037F11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9D84887D-A349-4C62-AE09-FAD353B835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0D8DBCCE-BE08-4512-969B-2416E19E0B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EB25693F-5274-42FA-BCFB-CA1ABA8147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8D644943-8B26-41DA-BFB9-9F746CB7A5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301DC658-63D6-4BA9-A1D9-0FA0877C1EE6}"/>
              </a:ext>
            </a:extLst>
          </p:cNvPr>
          <p:cNvSpPr/>
          <p:nvPr/>
        </p:nvSpPr>
        <p:spPr>
          <a:xfrm>
            <a:off x="6578687" y="8432393"/>
            <a:ext cx="170075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Côsin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ABM: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8">
                <a:extLst>
                  <a:ext uri="{FF2B5EF4-FFF2-40B4-BE49-F238E27FC236}">
                    <a16:creationId xmlns:a16="http://schemas.microsoft.com/office/drawing/2014/main" id="{885E7385-9B44-4B55-951E-5F6508022F56}"/>
                  </a:ext>
                </a:extLst>
              </p:cNvPr>
              <p:cNvSpPr txBox="1"/>
              <p:nvPr/>
            </p:nvSpPr>
            <p:spPr bwMode="auto">
              <a:xfrm>
                <a:off x="10935762" y="9461030"/>
                <a:ext cx="10877618" cy="81019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𝑩𝑨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𝑩𝑴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Object 8">
                <a:extLst>
                  <a:ext uri="{FF2B5EF4-FFF2-40B4-BE49-F238E27FC236}">
                    <a16:creationId xmlns:a16="http://schemas.microsoft.com/office/drawing/2014/main" id="{885E7385-9B44-4B55-951E-5F6508022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35762" y="9461030"/>
                <a:ext cx="10877618" cy="8101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64FB10-D25B-4E70-9083-948E485227B9}"/>
                  </a:ext>
                </a:extLst>
              </p:cNvPr>
              <p:cNvSpPr/>
              <p:nvPr/>
            </p:nvSpPr>
            <p:spPr>
              <a:xfrm>
                <a:off x="6585165" y="6000161"/>
                <a:ext cx="15544733" cy="1464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64FB10-D25B-4E70-9083-948E48522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165" y="6000161"/>
                <a:ext cx="15544733" cy="1464825"/>
              </a:xfrm>
              <a:prstGeom prst="rect">
                <a:avLst/>
              </a:prstGeom>
              <a:blipFill>
                <a:blip r:embed="rId5"/>
                <a:stretch>
                  <a:fillRect l="-1569" t="-7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ject 10">
                <a:extLst>
                  <a:ext uri="{FF2B5EF4-FFF2-40B4-BE49-F238E27FC236}">
                    <a16:creationId xmlns:a16="http://schemas.microsoft.com/office/drawing/2014/main" id="{BA218380-380D-4B0F-B25A-7BBA71EA8987}"/>
                  </a:ext>
                </a:extLst>
              </p:cNvPr>
              <p:cNvSpPr txBox="1"/>
              <p:nvPr/>
            </p:nvSpPr>
            <p:spPr bwMode="auto">
              <a:xfrm>
                <a:off x="6966962" y="7003505"/>
                <a:ext cx="13681216" cy="156088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𝑩𝑴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𝑩𝑴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Object 10">
                <a:extLst>
                  <a:ext uri="{FF2B5EF4-FFF2-40B4-BE49-F238E27FC236}">
                    <a16:creationId xmlns:a16="http://schemas.microsoft.com/office/drawing/2014/main" id="{BA218380-380D-4B0F-B25A-7BBA71EA8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6962" y="7003505"/>
                <a:ext cx="13681216" cy="15608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F03D9A09-67DA-4B43-829A-D22FA5A3489B}"/>
              </a:ext>
            </a:extLst>
          </p:cNvPr>
          <p:cNvGrpSpPr/>
          <p:nvPr/>
        </p:nvGrpSpPr>
        <p:grpSpPr>
          <a:xfrm>
            <a:off x="6374498" y="10500550"/>
            <a:ext cx="16340459" cy="1981200"/>
            <a:chOff x="1059504" y="10574800"/>
            <a:chExt cx="16340459" cy="1981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bject 11">
                  <a:extLst>
                    <a:ext uri="{FF2B5EF4-FFF2-40B4-BE49-F238E27FC236}">
                      <a16:creationId xmlns:a16="http://schemas.microsoft.com/office/drawing/2014/main" id="{8B3D2AA2-5F66-48C5-A9D7-E5B047CC3E43}"/>
                    </a:ext>
                  </a:extLst>
                </p:cNvPr>
                <p:cNvSpPr txBox="1"/>
                <p:nvPr/>
              </p:nvSpPr>
              <p:spPr bwMode="auto">
                <a:xfrm>
                  <a:off x="1059504" y="10574800"/>
                  <a:ext cx="12814300" cy="1981200"/>
                </a:xfrm>
                <a:prstGeom prst="rect">
                  <a:avLst/>
                </a:prstGeom>
                <a:noFill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9" name="Object 11">
                  <a:extLst>
                    <a:ext uri="{FF2B5EF4-FFF2-40B4-BE49-F238E27FC236}">
                      <a16:creationId xmlns:a16="http://schemas.microsoft.com/office/drawing/2014/main" id="{8B3D2AA2-5F66-48C5-A9D7-E5B047CC3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59504" y="10574800"/>
                  <a:ext cx="12814300" cy="1981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bject 12">
                  <a:extLst>
                    <a:ext uri="{FF2B5EF4-FFF2-40B4-BE49-F238E27FC236}">
                      <a16:creationId xmlns:a16="http://schemas.microsoft.com/office/drawing/2014/main" id="{A4025BFD-5E99-4E3E-9BEA-0FF67D97830C}"/>
                    </a:ext>
                  </a:extLst>
                </p:cNvPr>
                <p:cNvSpPr txBox="1"/>
                <p:nvPr/>
              </p:nvSpPr>
              <p:spPr bwMode="auto">
                <a:xfrm>
                  <a:off x="13831263" y="10788332"/>
                  <a:ext cx="3568700" cy="1524000"/>
                </a:xfrm>
                <a:prstGeom prst="rect">
                  <a:avLst/>
                </a:prstGeom>
                <a:noFill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0" name="Object 12">
                  <a:extLst>
                    <a:ext uri="{FF2B5EF4-FFF2-40B4-BE49-F238E27FC236}">
                      <a16:creationId xmlns:a16="http://schemas.microsoft.com/office/drawing/2014/main" id="{A4025BFD-5E99-4E3E-9BEA-0FF67D9783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831263" y="10788332"/>
                  <a:ext cx="3568700" cy="15240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3C34E4E-2725-4BF6-B298-C396E2E82E24}"/>
              </a:ext>
            </a:extLst>
          </p:cNvPr>
          <p:cNvGrpSpPr/>
          <p:nvPr/>
        </p:nvGrpSpPr>
        <p:grpSpPr>
          <a:xfrm>
            <a:off x="6378258" y="11998526"/>
            <a:ext cx="12379943" cy="1524000"/>
            <a:chOff x="-2019307" y="12483679"/>
            <a:chExt cx="12379943" cy="152400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82183F-F8F4-4B1F-971A-611D1C176E52}"/>
                </a:ext>
              </a:extLst>
            </p:cNvPr>
            <p:cNvSpPr txBox="1"/>
            <p:nvPr/>
          </p:nvSpPr>
          <p:spPr>
            <a:xfrm>
              <a:off x="-2019307" y="12912358"/>
              <a:ext cx="1237994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Vậy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độ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dài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cạnh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AM 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là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bject 13">
                  <a:extLst>
                    <a:ext uri="{FF2B5EF4-FFF2-40B4-BE49-F238E27FC236}">
                      <a16:creationId xmlns:a16="http://schemas.microsoft.com/office/drawing/2014/main" id="{C8DC0441-D9E4-46C7-B4C7-72E58562B3D0}"/>
                    </a:ext>
                  </a:extLst>
                </p:cNvPr>
                <p:cNvSpPr txBox="1"/>
                <p:nvPr/>
              </p:nvSpPr>
              <p:spPr bwMode="auto">
                <a:xfrm>
                  <a:off x="4432077" y="12483679"/>
                  <a:ext cx="1231900" cy="1524000"/>
                </a:xfrm>
                <a:prstGeom prst="rect">
                  <a:avLst/>
                </a:prstGeom>
                <a:noFill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1" name="Object 13">
                  <a:extLst>
                    <a:ext uri="{FF2B5EF4-FFF2-40B4-BE49-F238E27FC236}">
                      <a16:creationId xmlns:a16="http://schemas.microsoft.com/office/drawing/2014/main" id="{C8DC0441-D9E4-46C7-B4C7-72E58562B3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2077" y="12483679"/>
                  <a:ext cx="1231900" cy="15240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A203F14-3BF7-4236-9646-C71BB0FE512D}"/>
                  </a:ext>
                </a:extLst>
              </p:cNvPr>
              <p:cNvSpPr/>
              <p:nvPr/>
            </p:nvSpPr>
            <p:spPr>
              <a:xfrm>
                <a:off x="5242279" y="2916884"/>
                <a:ext cx="18611491" cy="3152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Cho tam giác ABC vuông cân tại A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Trên cạnh BC lấy điểm M sao cho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𝑩𝑴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Tính độ dài cạnh AM. </a:t>
                </a:r>
                <a:endPara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A203F14-3BF7-4236-9646-C71BB0FE51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279" y="2916884"/>
                <a:ext cx="18611491" cy="3152530"/>
              </a:xfrm>
              <a:prstGeom prst="rect">
                <a:avLst/>
              </a:prstGeom>
              <a:blipFill>
                <a:blip r:embed="rId10"/>
                <a:stretch>
                  <a:fillRect l="-1343" t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id="{FB35E662-DB39-4649-8605-23DAE4B0B2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26" y="6872598"/>
            <a:ext cx="6870700" cy="46993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129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40"/>
    </mc:Choice>
    <mc:Fallback xmlns="">
      <p:transition spd="slow" advTm="94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  <p:bldP spid="46" grpId="0"/>
      <p:bldP spid="48" grpId="0"/>
      <p:bldP spid="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D73285C5-6CCE-470A-80C7-1ABB7BC8E23C}"/>
              </a:ext>
            </a:extLst>
          </p:cNvPr>
          <p:cNvSpPr/>
          <p:nvPr/>
        </p:nvSpPr>
        <p:spPr>
          <a:xfrm>
            <a:off x="670621" y="6267985"/>
            <a:ext cx="5400000" cy="5400000"/>
          </a:xfrm>
          <a:prstGeom prst="flowChartConnector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891">
              <a:defRPr/>
            </a:pPr>
            <a:r>
              <a:rPr lang="en-US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579593B-0716-4A51-BE1A-357BFBB1792C}"/>
              </a:ext>
            </a:extLst>
          </p:cNvPr>
          <p:cNvCxnSpPr>
            <a:cxnSpLocks/>
            <a:stCxn id="16" idx="6"/>
          </p:cNvCxnSpPr>
          <p:nvPr/>
        </p:nvCxnSpPr>
        <p:spPr>
          <a:xfrm flipV="1">
            <a:off x="6070621" y="4479849"/>
            <a:ext cx="2919894" cy="448813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2A5009-9E5A-4FBE-9725-1993BEECD52D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5941824" y="8780886"/>
            <a:ext cx="2964209" cy="18709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DF00FB5-2822-4064-AB1B-1F8C10548349}"/>
              </a:ext>
            </a:extLst>
          </p:cNvPr>
          <p:cNvCxnSpPr>
            <a:cxnSpLocks/>
            <a:stCxn id="16" idx="6"/>
            <a:endCxn id="29" idx="1"/>
          </p:cNvCxnSpPr>
          <p:nvPr/>
        </p:nvCxnSpPr>
        <p:spPr>
          <a:xfrm>
            <a:off x="6070621" y="8967985"/>
            <a:ext cx="2835409" cy="317812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A8E402B-3FA2-46B3-983C-4719C15B74B5}"/>
              </a:ext>
            </a:extLst>
          </p:cNvPr>
          <p:cNvSpPr txBox="1"/>
          <p:nvPr/>
        </p:nvSpPr>
        <p:spPr>
          <a:xfrm>
            <a:off x="21151848" y="549854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91">
              <a:defRPr/>
            </a:pPr>
            <a:endParaRPr lang="en-US" sz="4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B20E19-4C72-4CDC-8710-40AE829A9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999" y="6233278"/>
            <a:ext cx="7391107" cy="537067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7E8001F-472B-40E3-8AC1-9293E34004E7}"/>
              </a:ext>
            </a:extLst>
          </p:cNvPr>
          <p:cNvGrpSpPr/>
          <p:nvPr/>
        </p:nvGrpSpPr>
        <p:grpSpPr>
          <a:xfrm>
            <a:off x="8879523" y="4074973"/>
            <a:ext cx="7084139" cy="2750109"/>
            <a:chOff x="4439472" y="157620"/>
            <a:chExt cx="3541839" cy="129785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C6D74BE-9B6A-4E1F-8F4E-24507D0FFFC8}"/>
                </a:ext>
              </a:extLst>
            </p:cNvPr>
            <p:cNvSpPr/>
            <p:nvPr/>
          </p:nvSpPr>
          <p:spPr>
            <a:xfrm>
              <a:off x="4439472" y="157620"/>
              <a:ext cx="3541839" cy="129785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4400" b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84A06EA-DC76-447E-AD0E-B78E6F48D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1287" y="235096"/>
              <a:ext cx="3395630" cy="112950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1B8B978-A7B0-4D1D-9AE9-83A4FC9ADEAD}"/>
              </a:ext>
            </a:extLst>
          </p:cNvPr>
          <p:cNvGrpSpPr/>
          <p:nvPr/>
        </p:nvGrpSpPr>
        <p:grpSpPr>
          <a:xfrm>
            <a:off x="8906033" y="7406447"/>
            <a:ext cx="7057629" cy="2748877"/>
            <a:chOff x="4452726" y="2772022"/>
            <a:chExt cx="3528585" cy="137434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F42E8BE-0257-4683-B594-1ADCA3A93F7E}"/>
                </a:ext>
              </a:extLst>
            </p:cNvPr>
            <p:cNvSpPr/>
            <p:nvPr/>
          </p:nvSpPr>
          <p:spPr>
            <a:xfrm>
              <a:off x="4452726" y="2772022"/>
              <a:ext cx="3528585" cy="137434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3E95543-71BA-41B5-BCC2-BC9C9DEA2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32324" y="2871989"/>
              <a:ext cx="3384593" cy="115020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C06070-F5E4-44C8-B4B3-DC7BDDF9E81E}"/>
              </a:ext>
            </a:extLst>
          </p:cNvPr>
          <p:cNvGrpSpPr/>
          <p:nvPr/>
        </p:nvGrpSpPr>
        <p:grpSpPr>
          <a:xfrm>
            <a:off x="8906030" y="10736690"/>
            <a:ext cx="7057631" cy="2818848"/>
            <a:chOff x="4452725" y="4634486"/>
            <a:chExt cx="3528586" cy="140933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6ED7138-BCEC-49AC-BB8C-5EB6AA7BA2CD}"/>
                </a:ext>
              </a:extLst>
            </p:cNvPr>
            <p:cNvSpPr/>
            <p:nvPr/>
          </p:nvSpPr>
          <p:spPr>
            <a:xfrm>
              <a:off x="4452725" y="4634486"/>
              <a:ext cx="3528586" cy="140933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64FB719-2510-46C7-99C6-6F718B7D4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94965" y="4796782"/>
              <a:ext cx="3415283" cy="1140379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337B33A-25BE-4937-8603-2AE650CB6989}"/>
              </a:ext>
            </a:extLst>
          </p:cNvPr>
          <p:cNvSpPr txBox="1"/>
          <p:nvPr/>
        </p:nvSpPr>
        <p:spPr>
          <a:xfrm>
            <a:off x="4919986" y="2263691"/>
            <a:ext cx="15610388" cy="769441"/>
          </a:xfrm>
          <a:prstGeom prst="rect">
            <a:avLst/>
          </a:prstGeom>
          <a:noFill/>
          <a:ln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 THỨC TÍNH ĐỘ DÀI ĐƯỜNG TRUNG TUYẾN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85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92"/>
    </mc:Choice>
    <mc:Fallback xmlns="">
      <p:transition spd="slow" advTm="27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9"/>
            <a:ext cx="914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91">
              <a:defRPr/>
            </a:pP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454117" y="6068941"/>
            <a:ext cx="22119289" cy="7478487"/>
            <a:chOff x="1088804" y="5884228"/>
            <a:chExt cx="21817977" cy="7764628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088804" y="6178448"/>
              <a:ext cx="21817977" cy="7470408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84228"/>
              <a:ext cx="3082978" cy="820074"/>
              <a:chOff x="1224541" y="6322795"/>
              <a:chExt cx="3082978" cy="820074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1967541" y="6343988"/>
                <a:ext cx="2275217" cy="798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Round Diagonal Corner Rectangle 46">
                <a:extLst>
                  <a:ext uri="{FF2B5EF4-FFF2-40B4-BE49-F238E27FC236}">
                    <a16:creationId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4996975" y="6722036"/>
                <a:ext cx="19221155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975" y="6722036"/>
                <a:ext cx="19221155" cy="784830"/>
              </a:xfrm>
              <a:prstGeom prst="rect">
                <a:avLst/>
              </a:prstGeom>
              <a:blipFill>
                <a:blip r:embed="rId4"/>
                <a:stretch>
                  <a:fillRect l="-1300" t="-171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C4CEA9D8-7671-4DBC-9E5A-89D931B3F077}"/>
              </a:ext>
            </a:extLst>
          </p:cNvPr>
          <p:cNvSpPr/>
          <p:nvPr/>
        </p:nvSpPr>
        <p:spPr>
          <a:xfrm>
            <a:off x="5088433" y="7961561"/>
            <a:ext cx="58082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91">
              <a:defRPr/>
            </a:pP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500" y="7650509"/>
            <a:ext cx="7109015" cy="26216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8444" y="10356383"/>
            <a:ext cx="7848893" cy="21539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73292" y="10963250"/>
            <a:ext cx="1780542" cy="94066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09597" y="12151952"/>
            <a:ext cx="3471102" cy="12595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313269" y="5385167"/>
            <a:ext cx="2400984" cy="7816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cs typeface="Tahoma" panose="020B0604030504040204" pitchFamily="34" charset="0"/>
              </a:rPr>
              <a:t>CÁCH 1</a:t>
            </a:r>
            <a:endParaRPr lang="vi-VN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49">
            <a:extLst>
              <a:ext uri="{FF2B5EF4-FFF2-40B4-BE49-F238E27FC236}">
                <a16:creationId xmlns:a16="http://schemas.microsoft.com/office/drawing/2014/main" id="{BDAF2B3C-2EF7-4EBF-BDC1-F7AD22C5979D}"/>
              </a:ext>
            </a:extLst>
          </p:cNvPr>
          <p:cNvGrpSpPr/>
          <p:nvPr/>
        </p:nvGrpSpPr>
        <p:grpSpPr>
          <a:xfrm>
            <a:off x="454117" y="1993655"/>
            <a:ext cx="22119289" cy="3205994"/>
            <a:chOff x="1175570" y="2468560"/>
            <a:chExt cx="22178464" cy="3205994"/>
          </a:xfrm>
        </p:grpSpPr>
        <p:sp>
          <p:nvSpPr>
            <p:cNvPr id="41" name="Rounded Rectangle 6">
              <a:extLst>
                <a:ext uri="{FF2B5EF4-FFF2-40B4-BE49-F238E27FC236}">
                  <a16:creationId xmlns:a16="http://schemas.microsoft.com/office/drawing/2014/main" id="{ED0C288C-D2E5-4A82-84D0-CDC997B072DE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2">
              <a:extLst>
                <a:ext uri="{FF2B5EF4-FFF2-40B4-BE49-F238E27FC236}">
                  <a16:creationId xmlns:a16="http://schemas.microsoft.com/office/drawing/2014/main" id="{C49F5AA2-D61B-4720-BFF3-2621A116104D}"/>
                </a:ext>
              </a:extLst>
            </p:cNvPr>
            <p:cNvGrpSpPr/>
            <p:nvPr/>
          </p:nvGrpSpPr>
          <p:grpSpPr>
            <a:xfrm>
              <a:off x="1175570" y="2468560"/>
              <a:ext cx="3734878" cy="898549"/>
              <a:chOff x="1175570" y="1834705"/>
              <a:chExt cx="4074062" cy="980152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25E452DD-3D48-4D1E-982B-2C0D321FB9A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AD82AC1-6E75-4518-BC1E-39AD3066A601}"/>
                  </a:ext>
                </a:extLst>
              </p:cNvPr>
              <p:cNvSpPr txBox="1"/>
              <p:nvPr/>
            </p:nvSpPr>
            <p:spPr>
              <a:xfrm>
                <a:off x="2235431" y="1958752"/>
                <a:ext cx="3014201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54" name="Round Diagonal Corner Rectangle 10">
                <a:extLst>
                  <a:ext uri="{FF2B5EF4-FFF2-40B4-BE49-F238E27FC236}">
                    <a16:creationId xmlns:a16="http://schemas.microsoft.com/office/drawing/2014/main" id="{715E870D-9F22-489B-A5E3-90AA9FCC163C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5" name="Group 2">
                <a:extLst>
                  <a:ext uri="{FF2B5EF4-FFF2-40B4-BE49-F238E27FC236}">
                    <a16:creationId xmlns:a16="http://schemas.microsoft.com/office/drawing/2014/main" id="{D7159A69-3E76-4245-892A-D82A77465F0F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8726F6D7-CADB-46E0-BBBD-8E458A2300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id="{B09CF1EF-6D0D-4359-BD7A-6D008B02F0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:a16="http://schemas.microsoft.com/office/drawing/2014/main" id="{C5DA337C-0F32-4E9A-8185-6437D78DB2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18">
                  <a:extLst>
                    <a:ext uri="{FF2B5EF4-FFF2-40B4-BE49-F238E27FC236}">
                      <a16:creationId xmlns:a16="http://schemas.microsoft.com/office/drawing/2014/main" id="{FF6137FF-0F54-4E00-8A51-9C15CB2CB5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Rectangle 19">
                  <a:extLst>
                    <a:ext uri="{FF2B5EF4-FFF2-40B4-BE49-F238E27FC236}">
                      <a16:creationId xmlns:a16="http://schemas.microsoft.com/office/drawing/2014/main" id="{08D24E76-78F3-4184-BCA2-94FED8DF59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Rectangle 20">
                  <a:extLst>
                    <a:ext uri="{FF2B5EF4-FFF2-40B4-BE49-F238E27FC236}">
                      <a16:creationId xmlns:a16="http://schemas.microsoft.com/office/drawing/2014/main" id="{0DEC28A1-1D49-432E-A065-1E943C4F8D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Rectangle 21">
                  <a:extLst>
                    <a:ext uri="{FF2B5EF4-FFF2-40B4-BE49-F238E27FC236}">
                      <a16:creationId xmlns:a16="http://schemas.microsoft.com/office/drawing/2014/main" id="{7E29325F-0591-435D-BF10-4B8C609CE8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B5AFDB9-8872-4D0C-8CB8-77929030FF09}"/>
                  </a:ext>
                </a:extLst>
              </p:cNvPr>
              <p:cNvSpPr/>
              <p:nvPr/>
            </p:nvSpPr>
            <p:spPr>
              <a:xfrm>
                <a:off x="4105885" y="2619261"/>
                <a:ext cx="21711497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 ABC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B5AFDB9-8872-4D0C-8CB8-77929030F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885" y="2619261"/>
                <a:ext cx="21711497" cy="784830"/>
              </a:xfrm>
              <a:prstGeom prst="rect">
                <a:avLst/>
              </a:prstGeom>
              <a:blipFill>
                <a:blip r:embed="rId9"/>
                <a:stretch>
                  <a:fillRect l="-1151" t="-171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6B82C27-9C2F-4432-B324-1529C9CABEAE}"/>
                  </a:ext>
                </a:extLst>
              </p:cNvPr>
              <p:cNvSpPr/>
              <p:nvPr/>
            </p:nvSpPr>
            <p:spPr>
              <a:xfrm>
                <a:off x="4215555" y="3604247"/>
                <a:ext cx="21711497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6B82C27-9C2F-4432-B324-1529C9CAB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555" y="3604247"/>
                <a:ext cx="21711497" cy="784830"/>
              </a:xfrm>
              <a:prstGeom prst="rect">
                <a:avLst/>
              </a:prstGeom>
              <a:blipFill>
                <a:blip r:embed="rId10"/>
                <a:stretch>
                  <a:fillRect l="-1151" t="-1627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17B76D8D-8F05-4D61-9215-10A7A987B845}"/>
              </a:ext>
            </a:extLst>
          </p:cNvPr>
          <p:cNvGrpSpPr/>
          <p:nvPr/>
        </p:nvGrpSpPr>
        <p:grpSpPr>
          <a:xfrm>
            <a:off x="2174523" y="8725915"/>
            <a:ext cx="7111421" cy="4664861"/>
            <a:chOff x="16378033" y="6994676"/>
            <a:chExt cx="7111421" cy="466486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3B950F1-F1A9-4B4E-9762-90B2A11F0A2A}"/>
                </a:ext>
              </a:extLst>
            </p:cNvPr>
            <p:cNvGrpSpPr/>
            <p:nvPr/>
          </p:nvGrpSpPr>
          <p:grpSpPr>
            <a:xfrm>
              <a:off x="16378033" y="6994676"/>
              <a:ext cx="7111421" cy="4664861"/>
              <a:chOff x="7860806" y="8824469"/>
              <a:chExt cx="7111421" cy="4664861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F0B96995-CA98-4CDF-8AF0-58A17E397EBE}"/>
                  </a:ext>
                </a:extLst>
              </p:cNvPr>
              <p:cNvGrpSpPr/>
              <p:nvPr/>
            </p:nvGrpSpPr>
            <p:grpSpPr>
              <a:xfrm>
                <a:off x="7860806" y="8824469"/>
                <a:ext cx="7111421" cy="4520720"/>
                <a:chOff x="56300" y="32782"/>
                <a:chExt cx="1960949" cy="1472958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89332CA6-E8AA-4F4C-865B-1AB7B2055BD6}"/>
                    </a:ext>
                  </a:extLst>
                </p:cNvPr>
                <p:cNvGrpSpPr/>
                <p:nvPr/>
              </p:nvGrpSpPr>
              <p:grpSpPr>
                <a:xfrm>
                  <a:off x="56300" y="32782"/>
                  <a:ext cx="1960949" cy="1472958"/>
                  <a:chOff x="56300" y="32782"/>
                  <a:chExt cx="1960949" cy="1472958"/>
                </a:xfrm>
              </p:grpSpPr>
              <p:sp>
                <p:nvSpPr>
                  <p:cNvPr id="73" name="Isosceles Triangle 72">
                    <a:extLst>
                      <a:ext uri="{FF2B5EF4-FFF2-40B4-BE49-F238E27FC236}">
                        <a16:creationId xmlns:a16="http://schemas.microsoft.com/office/drawing/2014/main" id="{37A8F2A2-9B97-465D-AB0F-BEB283433342}"/>
                      </a:ext>
                    </a:extLst>
                  </p:cNvPr>
                  <p:cNvSpPr/>
                  <p:nvPr/>
                </p:nvSpPr>
                <p:spPr>
                  <a:xfrm>
                    <a:off x="173658" y="213415"/>
                    <a:ext cx="1633055" cy="1126186"/>
                  </a:xfrm>
                  <a:prstGeom prst="triangle">
                    <a:avLst>
                      <a:gd name="adj" fmla="val 25094"/>
                    </a:avLst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a:t> </a:t>
                    </a:r>
                  </a:p>
                </p:txBody>
              </p:sp>
              <p:sp>
                <p:nvSpPr>
                  <p:cNvPr id="74" name="Text Box 5">
                    <a:extLst>
                      <a:ext uri="{FF2B5EF4-FFF2-40B4-BE49-F238E27FC236}">
                        <a16:creationId xmlns:a16="http://schemas.microsoft.com/office/drawing/2014/main" id="{2484D58C-374D-4B94-A85D-78500EF2950F}"/>
                      </a:ext>
                    </a:extLst>
                  </p:cNvPr>
                  <p:cNvSpPr txBox="1"/>
                  <p:nvPr/>
                </p:nvSpPr>
                <p:spPr>
                  <a:xfrm>
                    <a:off x="56300" y="1267201"/>
                    <a:ext cx="216452" cy="23853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3500" b="1" dirty="0"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a:t>B</a:t>
                    </a:r>
                    <a:endParaRPr lang="en-US" sz="3500" b="1" dirty="0"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5" name="Text Box 6">
                    <a:extLst>
                      <a:ext uri="{FF2B5EF4-FFF2-40B4-BE49-F238E27FC236}">
                        <a16:creationId xmlns:a16="http://schemas.microsoft.com/office/drawing/2014/main" id="{5413F0E6-4DFA-4D8C-B19A-45BBED911C3D}"/>
                      </a:ext>
                    </a:extLst>
                  </p:cNvPr>
                  <p:cNvSpPr txBox="1"/>
                  <p:nvPr/>
                </p:nvSpPr>
                <p:spPr>
                  <a:xfrm>
                    <a:off x="504875" y="32782"/>
                    <a:ext cx="216452" cy="23853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35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76" name="Text Box 7">
                    <a:extLst>
                      <a:ext uri="{FF2B5EF4-FFF2-40B4-BE49-F238E27FC236}">
                        <a16:creationId xmlns:a16="http://schemas.microsoft.com/office/drawing/2014/main" id="{27941970-0F93-4D7D-9F7F-3D349E5B2B73}"/>
                      </a:ext>
                    </a:extLst>
                  </p:cNvPr>
                  <p:cNvSpPr txBox="1"/>
                  <p:nvPr/>
                </p:nvSpPr>
                <p:spPr>
                  <a:xfrm>
                    <a:off x="1800797" y="1226725"/>
                    <a:ext cx="216452" cy="23853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35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a:t>C</a:t>
                    </a:r>
                  </a:p>
                </p:txBody>
              </p:sp>
            </p:grpSp>
            <p:sp>
              <p:nvSpPr>
                <p:cNvPr id="70" name="Text Box 9">
                  <a:extLst>
                    <a:ext uri="{FF2B5EF4-FFF2-40B4-BE49-F238E27FC236}">
                      <a16:creationId xmlns:a16="http://schemas.microsoft.com/office/drawing/2014/main" id="{A04941A0-0553-4368-8700-77D718EC8CA3}"/>
                    </a:ext>
                  </a:extLst>
                </p:cNvPr>
                <p:cNvSpPr txBox="1"/>
                <p:nvPr/>
              </p:nvSpPr>
              <p:spPr>
                <a:xfrm>
                  <a:off x="264814" y="711966"/>
                  <a:ext cx="216406" cy="23848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3000" dirty="0"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rPr>
                    <a:t>6</a:t>
                  </a:r>
                  <a:endParaRPr lang="en-US" sz="30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Text Box 10">
                  <a:extLst>
                    <a:ext uri="{FF2B5EF4-FFF2-40B4-BE49-F238E27FC236}">
                      <a16:creationId xmlns:a16="http://schemas.microsoft.com/office/drawing/2014/main" id="{E834A9DE-5065-409D-B781-6A236BB853A2}"/>
                    </a:ext>
                  </a:extLst>
                </p:cNvPr>
                <p:cNvSpPr txBox="1"/>
                <p:nvPr/>
              </p:nvSpPr>
              <p:spPr>
                <a:xfrm>
                  <a:off x="1187678" y="655836"/>
                  <a:ext cx="216406" cy="23848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3000" dirty="0"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rPr>
                    <a:t>8</a:t>
                  </a:r>
                  <a:endParaRPr lang="en-US" sz="30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endParaRPr>
                </a:p>
              </p:txBody>
            </p:sp>
          </p:grp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4DB711A-1369-4CDA-9E9E-D9362817B4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44522" y="9379074"/>
                <a:ext cx="1532124" cy="3456210"/>
              </a:xfrm>
              <a:prstGeom prst="line">
                <a:avLst/>
              </a:prstGeom>
              <a:ln w="38100">
                <a:tailEnd type="oval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8" name="Text Box 10">
                <a:extLst>
                  <a:ext uri="{FF2B5EF4-FFF2-40B4-BE49-F238E27FC236}">
                    <a16:creationId xmlns:a16="http://schemas.microsoft.com/office/drawing/2014/main" id="{278F8AA1-274E-4919-B430-088F10552526}"/>
                  </a:ext>
                </a:extLst>
              </p:cNvPr>
              <p:cNvSpPr txBox="1"/>
              <p:nvPr/>
            </p:nvSpPr>
            <p:spPr>
              <a:xfrm>
                <a:off x="11027669" y="12757398"/>
                <a:ext cx="784801" cy="7319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M</a:t>
                </a:r>
                <a:endParaRPr lang="en-US" sz="35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41962E1E-6FDD-4D7B-8D9D-03D5DE440EDF}"/>
                    </a:ext>
                  </a:extLst>
                </p:cNvPr>
                <p:cNvSpPr txBox="1"/>
                <p:nvPr/>
              </p:nvSpPr>
              <p:spPr>
                <a:xfrm>
                  <a:off x="18961546" y="8977001"/>
                  <a:ext cx="1089276" cy="7694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41962E1E-6FDD-4D7B-8D9D-03D5DE440E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61546" y="8977001"/>
                  <a:ext cx="1089276" cy="76944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71452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23"/>
    </mc:Choice>
    <mc:Fallback xmlns="">
      <p:transition spd="slow" advTm="64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37" grpId="0" animBg="1"/>
      <p:bldP spid="23" grpId="0"/>
      <p:bldP spid="7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9"/>
            <a:ext cx="914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91">
              <a:defRPr/>
            </a:pP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1133149" y="5926407"/>
            <a:ext cx="22119289" cy="7557123"/>
            <a:chOff x="1088804" y="5867400"/>
            <a:chExt cx="21817977" cy="7846273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088804" y="6045008"/>
              <a:ext cx="21817977" cy="7668665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319028" cy="798881"/>
              <a:chOff x="1224541" y="6305967"/>
              <a:chExt cx="3319028" cy="798881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defTabSz="1828891">
                  <a:defRPr/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2" y="6305967"/>
                <a:ext cx="2511267" cy="798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>
                  <a:defRPr/>
                </a:pPr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Round Diagonal Corner Rectangle 46">
                <a:extLst>
                  <a:ext uri="{FF2B5EF4-FFF2-40B4-BE49-F238E27FC236}">
                    <a16:creationId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91">
                  <a:defRPr/>
                </a:pP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defTabSz="1828891">
                  <a:defRPr/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7224242" y="6786195"/>
                <a:ext cx="19440346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242" y="6786195"/>
                <a:ext cx="19440346" cy="784830"/>
              </a:xfrm>
              <a:prstGeom prst="rect">
                <a:avLst/>
              </a:prstGeom>
              <a:blipFill>
                <a:blip r:embed="rId4"/>
                <a:stretch>
                  <a:fillRect l="-1254" t="-1627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7224242" y="8580777"/>
                <a:ext cx="12309327" cy="800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  <m:sup>
                        <m:r>
                          <a:rPr lang="en-US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242" y="8580777"/>
                <a:ext cx="12309327" cy="800476"/>
              </a:xfrm>
              <a:prstGeom prst="rect">
                <a:avLst/>
              </a:prstGeom>
              <a:blipFill>
                <a:blip r:embed="rId5"/>
                <a:stretch>
                  <a:fillRect l="-1981" t="-15267" b="-3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0992301" y="5130602"/>
            <a:ext cx="2400984" cy="7848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1828891">
              <a:defRPr/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CÁCH 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F6FDA4-BD69-4628-B701-1E80A4B5A9A9}"/>
              </a:ext>
            </a:extLst>
          </p:cNvPr>
          <p:cNvGrpSpPr/>
          <p:nvPr/>
        </p:nvGrpSpPr>
        <p:grpSpPr>
          <a:xfrm>
            <a:off x="7224242" y="10387186"/>
            <a:ext cx="15601292" cy="1103678"/>
            <a:chOff x="5424042" y="8645233"/>
            <a:chExt cx="15601292" cy="11036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4CEA9D8-7671-4DBC-9E5A-89D931B3F077}"/>
                    </a:ext>
                  </a:extLst>
                </p:cNvPr>
                <p:cNvSpPr/>
                <p:nvPr/>
              </p:nvSpPr>
              <p:spPr>
                <a:xfrm>
                  <a:off x="5424042" y="8818482"/>
                  <a:ext cx="11529322" cy="7848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828891">
                    <a:defRPr/>
                  </a:pPr>
                  <a:r>
                    <a:rPr lang="en-US" sz="4400" b="1" dirty="0" err="1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Nên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tam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𝑨𝑩𝑪</m:t>
                      </m:r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vuông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,</a:t>
                  </a: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4CEA9D8-7671-4DBC-9E5A-89D931B3F0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042" y="8818482"/>
                  <a:ext cx="11529322" cy="784830"/>
                </a:xfrm>
                <a:prstGeom prst="rect">
                  <a:avLst/>
                </a:prstGeom>
                <a:blipFill>
                  <a:blip r:embed="rId6"/>
                  <a:stretch>
                    <a:fillRect l="-2115" t="-16279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4CEA9D8-7671-4DBC-9E5A-89D931B3F077}"/>
                    </a:ext>
                  </a:extLst>
                </p:cNvPr>
                <p:cNvSpPr/>
                <p:nvPr/>
              </p:nvSpPr>
              <p:spPr>
                <a:xfrm>
                  <a:off x="13976341" y="8645233"/>
                  <a:ext cx="6065325" cy="10892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828891">
                    <a:defRPr/>
                  </a:pPr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khi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𝑨𝑴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4CEA9D8-7671-4DBC-9E5A-89D931B3F0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76341" y="8645233"/>
                  <a:ext cx="6065325" cy="1089209"/>
                </a:xfrm>
                <a:prstGeom prst="rect">
                  <a:avLst/>
                </a:prstGeom>
                <a:blipFill>
                  <a:blip r:embed="rId7"/>
                  <a:stretch>
                    <a:fillRect l="-1307" b="-8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C4CEA9D8-7671-4DBC-9E5A-89D931B3F077}"/>
                    </a:ext>
                  </a:extLst>
                </p:cNvPr>
                <p:cNvSpPr/>
                <p:nvPr/>
              </p:nvSpPr>
              <p:spPr>
                <a:xfrm>
                  <a:off x="18183154" y="8659702"/>
                  <a:ext cx="1743700" cy="10892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828891">
                    <a:defRPr/>
                  </a:pP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C4CEA9D8-7671-4DBC-9E5A-89D931B3F0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83154" y="8659702"/>
                  <a:ext cx="1743700" cy="108920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4CEA9D8-7671-4DBC-9E5A-89D931B3F077}"/>
                    </a:ext>
                  </a:extLst>
                </p:cNvPr>
                <p:cNvSpPr/>
                <p:nvPr/>
              </p:nvSpPr>
              <p:spPr>
                <a:xfrm>
                  <a:off x="19281634" y="8789578"/>
                  <a:ext cx="1743700" cy="7848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828891">
                    <a:defRPr/>
                  </a:pP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4CEA9D8-7671-4DBC-9E5A-89D931B3F0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1634" y="8789578"/>
                  <a:ext cx="1743700" cy="78483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8" name="Group 49">
            <a:extLst>
              <a:ext uri="{FF2B5EF4-FFF2-40B4-BE49-F238E27FC236}">
                <a16:creationId xmlns:a16="http://schemas.microsoft.com/office/drawing/2014/main" id="{F31218A7-3FA1-4429-8D94-FB9DF1877B3E}"/>
              </a:ext>
            </a:extLst>
          </p:cNvPr>
          <p:cNvGrpSpPr/>
          <p:nvPr/>
        </p:nvGrpSpPr>
        <p:grpSpPr>
          <a:xfrm>
            <a:off x="1133149" y="1822688"/>
            <a:ext cx="22119289" cy="3205994"/>
            <a:chOff x="1175570" y="2468560"/>
            <a:chExt cx="22178464" cy="3205994"/>
          </a:xfrm>
        </p:grpSpPr>
        <p:sp>
          <p:nvSpPr>
            <p:cNvPr id="99" name="Rounded Rectangle 6">
              <a:extLst>
                <a:ext uri="{FF2B5EF4-FFF2-40B4-BE49-F238E27FC236}">
                  <a16:creationId xmlns:a16="http://schemas.microsoft.com/office/drawing/2014/main" id="{05B76DB4-F2C6-4A47-8DE1-1DBD64B1D81B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0" name="Group 2">
              <a:extLst>
                <a:ext uri="{FF2B5EF4-FFF2-40B4-BE49-F238E27FC236}">
                  <a16:creationId xmlns:a16="http://schemas.microsoft.com/office/drawing/2014/main" id="{9BE98BB7-4567-40F6-97CC-491B97F7BED3}"/>
                </a:ext>
              </a:extLst>
            </p:cNvPr>
            <p:cNvGrpSpPr/>
            <p:nvPr/>
          </p:nvGrpSpPr>
          <p:grpSpPr>
            <a:xfrm>
              <a:off x="1175570" y="2468560"/>
              <a:ext cx="3734878" cy="898549"/>
              <a:chOff x="1175570" y="1834705"/>
              <a:chExt cx="4074062" cy="980152"/>
            </a:xfrm>
          </p:grpSpPr>
          <p:sp>
            <p:nvSpPr>
              <p:cNvPr id="101" name="Freeform 20">
                <a:extLst>
                  <a:ext uri="{FF2B5EF4-FFF2-40B4-BE49-F238E27FC236}">
                    <a16:creationId xmlns:a16="http://schemas.microsoft.com/office/drawing/2014/main" id="{BA1114A9-1260-4227-9F7C-B605F9C4C6F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0278794-D788-436F-ABCC-59D00606740D}"/>
                  </a:ext>
                </a:extLst>
              </p:cNvPr>
              <p:cNvSpPr txBox="1"/>
              <p:nvPr/>
            </p:nvSpPr>
            <p:spPr>
              <a:xfrm>
                <a:off x="2235431" y="1958752"/>
                <a:ext cx="3014201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103" name="Round Diagonal Corner Rectangle 10">
                <a:extLst>
                  <a:ext uri="{FF2B5EF4-FFF2-40B4-BE49-F238E27FC236}">
                    <a16:creationId xmlns:a16="http://schemas.microsoft.com/office/drawing/2014/main" id="{3A4A3132-A252-4FA8-B439-A3F6BEC043AC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4" name="Group 2">
                <a:extLst>
                  <a:ext uri="{FF2B5EF4-FFF2-40B4-BE49-F238E27FC236}">
                    <a16:creationId xmlns:a16="http://schemas.microsoft.com/office/drawing/2014/main" id="{E2762E0C-B3FF-4C54-A9CD-34A07316AF82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05" name="Freeform 15">
                  <a:extLst>
                    <a:ext uri="{FF2B5EF4-FFF2-40B4-BE49-F238E27FC236}">
                      <a16:creationId xmlns:a16="http://schemas.microsoft.com/office/drawing/2014/main" id="{44C1A1E0-06BB-4EDF-876E-BD36062A12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6" name="Freeform 16">
                  <a:extLst>
                    <a:ext uri="{FF2B5EF4-FFF2-40B4-BE49-F238E27FC236}">
                      <a16:creationId xmlns:a16="http://schemas.microsoft.com/office/drawing/2014/main" id="{DF8819EF-2070-4517-BF0B-525834D88B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7" name="Freeform 17">
                  <a:extLst>
                    <a:ext uri="{FF2B5EF4-FFF2-40B4-BE49-F238E27FC236}">
                      <a16:creationId xmlns:a16="http://schemas.microsoft.com/office/drawing/2014/main" id="{F0FC2D7E-B768-466B-A1B1-F75238D68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Rectangle 18">
                  <a:extLst>
                    <a:ext uri="{FF2B5EF4-FFF2-40B4-BE49-F238E27FC236}">
                      <a16:creationId xmlns:a16="http://schemas.microsoft.com/office/drawing/2014/main" id="{B1CDFA4A-62ED-49A0-A225-45F302CBB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9" name="Rectangle 19">
                  <a:extLst>
                    <a:ext uri="{FF2B5EF4-FFF2-40B4-BE49-F238E27FC236}">
                      <a16:creationId xmlns:a16="http://schemas.microsoft.com/office/drawing/2014/main" id="{1E30E406-5A74-465B-9EEF-078727D178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0" name="Rectangle 20">
                  <a:extLst>
                    <a:ext uri="{FF2B5EF4-FFF2-40B4-BE49-F238E27FC236}">
                      <a16:creationId xmlns:a16="http://schemas.microsoft.com/office/drawing/2014/main" id="{2BA2A52E-882F-439F-9DCE-B10E645405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1" name="Rectangle 21">
                  <a:extLst>
                    <a:ext uri="{FF2B5EF4-FFF2-40B4-BE49-F238E27FC236}">
                      <a16:creationId xmlns:a16="http://schemas.microsoft.com/office/drawing/2014/main" id="{34066F8B-C4D4-4B04-9B0C-7B34F3833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DAF8B4AE-15B9-4490-B8B4-37103D202723}"/>
                  </a:ext>
                </a:extLst>
              </p:cNvPr>
              <p:cNvSpPr/>
              <p:nvPr/>
            </p:nvSpPr>
            <p:spPr>
              <a:xfrm>
                <a:off x="4836723" y="2491034"/>
                <a:ext cx="21711497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 ABC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DAF8B4AE-15B9-4490-B8B4-37103D2027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723" y="2491034"/>
                <a:ext cx="21711497" cy="784830"/>
              </a:xfrm>
              <a:prstGeom prst="rect">
                <a:avLst/>
              </a:prstGeom>
              <a:blipFill>
                <a:blip r:embed="rId10"/>
                <a:stretch>
                  <a:fillRect l="-1123" t="-171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452CDD2-5CE7-4705-ABCF-39148281B821}"/>
                  </a:ext>
                </a:extLst>
              </p:cNvPr>
              <p:cNvSpPr/>
              <p:nvPr/>
            </p:nvSpPr>
            <p:spPr>
              <a:xfrm>
                <a:off x="4836722" y="3284004"/>
                <a:ext cx="21711497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452CDD2-5CE7-4705-ABCF-39148281B8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722" y="3284004"/>
                <a:ext cx="21711497" cy="784830"/>
              </a:xfrm>
              <a:prstGeom prst="rect">
                <a:avLst/>
              </a:prstGeom>
              <a:blipFill>
                <a:blip r:embed="rId11"/>
                <a:stretch>
                  <a:fillRect l="-1123" t="-171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2AACEE9D-9C9D-4C56-8B79-FBF229196FF8}"/>
              </a:ext>
            </a:extLst>
          </p:cNvPr>
          <p:cNvGrpSpPr/>
          <p:nvPr/>
        </p:nvGrpSpPr>
        <p:grpSpPr>
          <a:xfrm>
            <a:off x="1343424" y="8459338"/>
            <a:ext cx="7111421" cy="4664861"/>
            <a:chOff x="16378033" y="6994676"/>
            <a:chExt cx="7111421" cy="466486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FAC63FB-DD30-4AE0-8202-9457D1041480}"/>
                </a:ext>
              </a:extLst>
            </p:cNvPr>
            <p:cNvGrpSpPr/>
            <p:nvPr/>
          </p:nvGrpSpPr>
          <p:grpSpPr>
            <a:xfrm>
              <a:off x="16378033" y="6994676"/>
              <a:ext cx="7111421" cy="4664861"/>
              <a:chOff x="7860806" y="8824469"/>
              <a:chExt cx="7111421" cy="4664861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60CBD8E-AEAA-4848-B2FB-4C17EDE5BC2F}"/>
                  </a:ext>
                </a:extLst>
              </p:cNvPr>
              <p:cNvGrpSpPr/>
              <p:nvPr/>
            </p:nvGrpSpPr>
            <p:grpSpPr>
              <a:xfrm>
                <a:off x="7860806" y="8824469"/>
                <a:ext cx="7111421" cy="4520720"/>
                <a:chOff x="56300" y="32782"/>
                <a:chExt cx="1960949" cy="1472958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DA018740-FDDE-41A3-BED5-7AE53B4E3BED}"/>
                    </a:ext>
                  </a:extLst>
                </p:cNvPr>
                <p:cNvGrpSpPr/>
                <p:nvPr/>
              </p:nvGrpSpPr>
              <p:grpSpPr>
                <a:xfrm>
                  <a:off x="56300" y="32782"/>
                  <a:ext cx="1960949" cy="1472958"/>
                  <a:chOff x="56300" y="32782"/>
                  <a:chExt cx="1960949" cy="1472958"/>
                </a:xfrm>
              </p:grpSpPr>
              <p:sp>
                <p:nvSpPr>
                  <p:cNvPr id="60" name="Isosceles Triangle 59">
                    <a:extLst>
                      <a:ext uri="{FF2B5EF4-FFF2-40B4-BE49-F238E27FC236}">
                        <a16:creationId xmlns:a16="http://schemas.microsoft.com/office/drawing/2014/main" id="{F48DE866-3644-4BAA-B20F-C0ECF4816B15}"/>
                      </a:ext>
                    </a:extLst>
                  </p:cNvPr>
                  <p:cNvSpPr/>
                  <p:nvPr/>
                </p:nvSpPr>
                <p:spPr>
                  <a:xfrm>
                    <a:off x="173658" y="213415"/>
                    <a:ext cx="1633055" cy="1126186"/>
                  </a:xfrm>
                  <a:prstGeom prst="triangle">
                    <a:avLst>
                      <a:gd name="adj" fmla="val 25094"/>
                    </a:avLst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a:t> </a:t>
                    </a:r>
                  </a:p>
                </p:txBody>
              </p:sp>
              <p:sp>
                <p:nvSpPr>
                  <p:cNvPr id="61" name="Text Box 5">
                    <a:extLst>
                      <a:ext uri="{FF2B5EF4-FFF2-40B4-BE49-F238E27FC236}">
                        <a16:creationId xmlns:a16="http://schemas.microsoft.com/office/drawing/2014/main" id="{24F7E928-C79A-4F3B-B2FB-ABE2C5C908DA}"/>
                      </a:ext>
                    </a:extLst>
                  </p:cNvPr>
                  <p:cNvSpPr txBox="1"/>
                  <p:nvPr/>
                </p:nvSpPr>
                <p:spPr>
                  <a:xfrm>
                    <a:off x="56300" y="1267201"/>
                    <a:ext cx="216452" cy="23853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3500" b="1" dirty="0"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a:t>B</a:t>
                    </a:r>
                    <a:endParaRPr lang="en-US" sz="3500" b="1" dirty="0"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 Box 6">
                    <a:extLst>
                      <a:ext uri="{FF2B5EF4-FFF2-40B4-BE49-F238E27FC236}">
                        <a16:creationId xmlns:a16="http://schemas.microsoft.com/office/drawing/2014/main" id="{EA9B650D-DAFB-4ECA-942C-945FDFF4E754}"/>
                      </a:ext>
                    </a:extLst>
                  </p:cNvPr>
                  <p:cNvSpPr txBox="1"/>
                  <p:nvPr/>
                </p:nvSpPr>
                <p:spPr>
                  <a:xfrm>
                    <a:off x="504875" y="32782"/>
                    <a:ext cx="216452" cy="23853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35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63" name="Text Box 7">
                    <a:extLst>
                      <a:ext uri="{FF2B5EF4-FFF2-40B4-BE49-F238E27FC236}">
                        <a16:creationId xmlns:a16="http://schemas.microsoft.com/office/drawing/2014/main" id="{2600F576-3AB0-49E5-B590-8E8CAA7446E5}"/>
                      </a:ext>
                    </a:extLst>
                  </p:cNvPr>
                  <p:cNvSpPr txBox="1"/>
                  <p:nvPr/>
                </p:nvSpPr>
                <p:spPr>
                  <a:xfrm>
                    <a:off x="1800797" y="1226725"/>
                    <a:ext cx="216452" cy="23853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35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a:t>C</a:t>
                    </a:r>
                  </a:p>
                </p:txBody>
              </p:sp>
            </p:grpSp>
            <p:sp>
              <p:nvSpPr>
                <p:cNvPr id="58" name="Text Box 9">
                  <a:extLst>
                    <a:ext uri="{FF2B5EF4-FFF2-40B4-BE49-F238E27FC236}">
                      <a16:creationId xmlns:a16="http://schemas.microsoft.com/office/drawing/2014/main" id="{58389B61-ADE1-4975-AE8D-B83A9FB2220D}"/>
                    </a:ext>
                  </a:extLst>
                </p:cNvPr>
                <p:cNvSpPr txBox="1"/>
                <p:nvPr/>
              </p:nvSpPr>
              <p:spPr>
                <a:xfrm>
                  <a:off x="264814" y="711966"/>
                  <a:ext cx="216406" cy="23848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3000" dirty="0"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rPr>
                    <a:t>6</a:t>
                  </a:r>
                </a:p>
              </p:txBody>
            </p:sp>
            <p:sp>
              <p:nvSpPr>
                <p:cNvPr id="59" name="Text Box 10">
                  <a:extLst>
                    <a:ext uri="{FF2B5EF4-FFF2-40B4-BE49-F238E27FC236}">
                      <a16:creationId xmlns:a16="http://schemas.microsoft.com/office/drawing/2014/main" id="{A2EBB940-7AF2-4B28-A657-48025DCCC744}"/>
                    </a:ext>
                  </a:extLst>
                </p:cNvPr>
                <p:cNvSpPr txBox="1"/>
                <p:nvPr/>
              </p:nvSpPr>
              <p:spPr>
                <a:xfrm>
                  <a:off x="1187678" y="655836"/>
                  <a:ext cx="216406" cy="23848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3000" dirty="0"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rPr>
                    <a:t>8</a:t>
                  </a:r>
                  <a:endParaRPr lang="en-US" sz="30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endParaRPr>
                </a:p>
              </p:txBody>
            </p:sp>
          </p:grp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9F2DEB0-4726-4566-AFB7-64EAA788B8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44522" y="9379074"/>
                <a:ext cx="1532124" cy="3456210"/>
              </a:xfrm>
              <a:prstGeom prst="line">
                <a:avLst/>
              </a:prstGeom>
              <a:ln w="38100">
                <a:tailEnd type="oval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6" name="Text Box 10">
                <a:extLst>
                  <a:ext uri="{FF2B5EF4-FFF2-40B4-BE49-F238E27FC236}">
                    <a16:creationId xmlns:a16="http://schemas.microsoft.com/office/drawing/2014/main" id="{4DE9F128-CF13-416B-A91B-5CC3D5511229}"/>
                  </a:ext>
                </a:extLst>
              </p:cNvPr>
              <p:cNvSpPr txBox="1"/>
              <p:nvPr/>
            </p:nvSpPr>
            <p:spPr>
              <a:xfrm>
                <a:off x="11027669" y="12757398"/>
                <a:ext cx="784801" cy="7319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M</a:t>
                </a:r>
                <a:endParaRPr lang="en-US" sz="35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98F071F-C4BA-4477-8CA2-CA438D2FD8C9}"/>
                    </a:ext>
                  </a:extLst>
                </p:cNvPr>
                <p:cNvSpPr txBox="1"/>
                <p:nvPr/>
              </p:nvSpPr>
              <p:spPr>
                <a:xfrm>
                  <a:off x="18961546" y="8977001"/>
                  <a:ext cx="1089276" cy="7694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94F7511-021A-4F11-A060-490F9DC959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61546" y="8977001"/>
                  <a:ext cx="1089276" cy="76944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282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11"/>
    </mc:Choice>
    <mc:Fallback xmlns="">
      <p:transition spd="slow" advTm="55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37" grpId="0" animBg="1"/>
      <p:bldP spid="112" grpId="0"/>
      <p:bldP spid="1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>
            <a:extLst>
              <a:ext uri="{FF2B5EF4-FFF2-40B4-BE49-F238E27FC236}">
                <a16:creationId xmlns:a16="http://schemas.microsoft.com/office/drawing/2014/main" id="{634AF03F-C7F4-47CF-871A-50A8004E97E1}"/>
              </a:ext>
            </a:extLst>
          </p:cNvPr>
          <p:cNvGrpSpPr/>
          <p:nvPr/>
        </p:nvGrpSpPr>
        <p:grpSpPr>
          <a:xfrm>
            <a:off x="786271" y="1295844"/>
            <a:ext cx="22498324" cy="3043988"/>
            <a:chOff x="1076414" y="3106247"/>
            <a:chExt cx="11374236" cy="1804112"/>
          </a:xfrm>
        </p:grpSpPr>
        <p:sp>
          <p:nvSpPr>
            <p:cNvPr id="3" name="Rounded Rectangle 55">
              <a:extLst>
                <a:ext uri="{FF2B5EF4-FFF2-40B4-BE49-F238E27FC236}">
                  <a16:creationId xmlns:a16="http://schemas.microsoft.com/office/drawing/2014/main" id="{5702C051-D145-490C-978F-4EA04D05A537}"/>
                </a:ext>
              </a:extLst>
            </p:cNvPr>
            <p:cNvSpPr/>
            <p:nvPr/>
          </p:nvSpPr>
          <p:spPr>
            <a:xfrm>
              <a:off x="1235525" y="3319589"/>
              <a:ext cx="11215125" cy="1590770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5" tIns="36002" rIns="72005" bIns="36002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604B487F-5B5E-443A-8A0E-3E68976F220B}"/>
                </a:ext>
              </a:extLst>
            </p:cNvPr>
            <p:cNvGrpSpPr/>
            <p:nvPr/>
          </p:nvGrpSpPr>
          <p:grpSpPr>
            <a:xfrm>
              <a:off x="1076414" y="3106247"/>
              <a:ext cx="4347152" cy="834267"/>
              <a:chOff x="166396" y="8712046"/>
              <a:chExt cx="4347152" cy="834267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7124F9AA-E85D-4611-80E1-460EB1C42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06" y="8956058"/>
                <a:ext cx="3958042" cy="59025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  CÔNG THỨC DIỆN TÍCH</a:t>
                </a:r>
              </a:p>
            </p:txBody>
          </p:sp>
          <p:grpSp>
            <p:nvGrpSpPr>
              <p:cNvPr id="6" name="Group 11">
                <a:extLst>
                  <a:ext uri="{FF2B5EF4-FFF2-40B4-BE49-F238E27FC236}">
                    <a16:creationId xmlns:a16="http://schemas.microsoft.com/office/drawing/2014/main" id="{040AF906-5D1D-40A1-A26A-4AB7D0ADFA28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5"/>
                <a:chOff x="-145995" y="8633550"/>
                <a:chExt cx="787401" cy="641348"/>
              </a:xfrm>
            </p:grpSpPr>
            <p:sp>
              <p:nvSpPr>
                <p:cNvPr id="8" name="Freeform 45">
                  <a:extLst>
                    <a:ext uri="{FF2B5EF4-FFF2-40B4-BE49-F238E27FC236}">
                      <a16:creationId xmlns:a16="http://schemas.microsoft.com/office/drawing/2014/main" id="{3A6F9C8C-1F91-478E-8707-180ED8E8B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" name="Freeform 46">
                  <a:extLst>
                    <a:ext uri="{FF2B5EF4-FFF2-40B4-BE49-F238E27FC236}">
                      <a16:creationId xmlns:a16="http://schemas.microsoft.com/office/drawing/2014/main" id="{13FDA234-B155-4CE7-B945-76BCF59924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Freeform 47">
                  <a:extLst>
                    <a:ext uri="{FF2B5EF4-FFF2-40B4-BE49-F238E27FC236}">
                      <a16:creationId xmlns:a16="http://schemas.microsoft.com/office/drawing/2014/main" id="{8F421F20-0082-45BC-995A-1FA72FA57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Freeform 48">
                  <a:extLst>
                    <a:ext uri="{FF2B5EF4-FFF2-40B4-BE49-F238E27FC236}">
                      <a16:creationId xmlns:a16="http://schemas.microsoft.com/office/drawing/2014/main" id="{25CA32F5-003C-4606-B07C-43B580BEFC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49">
                  <a:extLst>
                    <a:ext uri="{FF2B5EF4-FFF2-40B4-BE49-F238E27FC236}">
                      <a16:creationId xmlns:a16="http://schemas.microsoft.com/office/drawing/2014/main" id="{63EE31BA-F1E8-4701-8813-3E879FEB3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50">
                  <a:extLst>
                    <a:ext uri="{FF2B5EF4-FFF2-40B4-BE49-F238E27FC236}">
                      <a16:creationId xmlns:a16="http://schemas.microsoft.com/office/drawing/2014/main" id="{E317ABAF-4C45-44F1-8135-FE1ED13ADE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50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51">
                  <a:extLst>
                    <a:ext uri="{FF2B5EF4-FFF2-40B4-BE49-F238E27FC236}">
                      <a16:creationId xmlns:a16="http://schemas.microsoft.com/office/drawing/2014/main" id="{C748CAD0-6F9B-4604-9242-34BC822362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52">
                  <a:extLst>
                    <a:ext uri="{FF2B5EF4-FFF2-40B4-BE49-F238E27FC236}">
                      <a16:creationId xmlns:a16="http://schemas.microsoft.com/office/drawing/2014/main" id="{ABAC376D-D84B-495A-B1F1-1CDA82BF48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9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53">
                  <a:extLst>
                    <a:ext uri="{FF2B5EF4-FFF2-40B4-BE49-F238E27FC236}">
                      <a16:creationId xmlns:a16="http://schemas.microsoft.com/office/drawing/2014/main" id="{13E1A908-F764-454C-8D3C-44FAEA0DF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54">
                  <a:extLst>
                    <a:ext uri="{FF2B5EF4-FFF2-40B4-BE49-F238E27FC236}">
                      <a16:creationId xmlns:a16="http://schemas.microsoft.com/office/drawing/2014/main" id="{3A396160-AD1D-4EE3-A2EB-17F486F0D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55">
                  <a:extLst>
                    <a:ext uri="{FF2B5EF4-FFF2-40B4-BE49-F238E27FC236}">
                      <a16:creationId xmlns:a16="http://schemas.microsoft.com/office/drawing/2014/main" id="{C3EE8EAB-AFE6-47BC-8DC3-710986AD9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F435C2-CCC6-4AF3-A0D8-DAD7EF47ABDE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93392" cy="465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D85D988D-02F1-4EBF-9DCC-B4A0CBD92D3A}"/>
              </a:ext>
            </a:extLst>
          </p:cNvPr>
          <p:cNvSpPr txBox="1"/>
          <p:nvPr/>
        </p:nvSpPr>
        <p:spPr>
          <a:xfrm>
            <a:off x="3734411" y="4699793"/>
            <a:ext cx="190470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1174137" y="8268728"/>
            <a:ext cx="22097814" cy="4777426"/>
            <a:chOff x="1262781" y="5867400"/>
            <a:chExt cx="21817977" cy="7885371"/>
          </a:xfrm>
        </p:grpSpPr>
        <p:sp>
          <p:nvSpPr>
            <p:cNvPr id="65" name="Rounded Rectangle 42">
              <a:extLst>
                <a:ext uri="{FF2B5EF4-FFF2-40B4-BE49-F238E27FC236}">
                  <a16:creationId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262781" y="5884225"/>
              <a:ext cx="21817977" cy="7868546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6" name="Group 60">
              <a:extLst>
                <a:ext uri="{FF2B5EF4-FFF2-40B4-BE49-F238E27FC236}">
                  <a16:creationId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333879" cy="1336528"/>
              <a:chOff x="1224541" y="6305967"/>
              <a:chExt cx="3333879" cy="1336528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17485" y="5601560"/>
                <a:ext cx="1319701" cy="276216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0" y="6305967"/>
                <a:ext cx="2526119" cy="129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Round Diagonal Corner Rectangle 46">
                <a:extLst>
                  <a:ext uri="{FF2B5EF4-FFF2-40B4-BE49-F238E27FC236}">
                    <a16:creationId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3"/>
                <a:ext cx="731520" cy="1278572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7"/>
                <a:ext cx="313761" cy="1182608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8"/>
            <a:ext cx="914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/>
              <p:nvPr/>
            </p:nvSpPr>
            <p:spPr>
              <a:xfrm>
                <a:off x="2085880" y="9109125"/>
                <a:ext cx="13453178" cy="3585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880" y="9109125"/>
                <a:ext cx="13453178" cy="3585918"/>
              </a:xfrm>
              <a:prstGeom prst="rect">
                <a:avLst/>
              </a:prstGeom>
              <a:blipFill>
                <a:blip r:embed="rId4"/>
                <a:stretch>
                  <a:fillRect l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49">
            <a:extLst>
              <a:ext uri="{FF2B5EF4-FFF2-40B4-BE49-F238E27FC236}">
                <a16:creationId xmlns:a16="http://schemas.microsoft.com/office/drawing/2014/main" id="{1F95A6EA-5D20-470F-9494-A50A9AD30595}"/>
              </a:ext>
            </a:extLst>
          </p:cNvPr>
          <p:cNvGrpSpPr/>
          <p:nvPr/>
        </p:nvGrpSpPr>
        <p:grpSpPr>
          <a:xfrm>
            <a:off x="1152663" y="4785403"/>
            <a:ext cx="22119289" cy="3205994"/>
            <a:chOff x="1175570" y="2468560"/>
            <a:chExt cx="22178464" cy="3205994"/>
          </a:xfrm>
        </p:grpSpPr>
        <p:sp>
          <p:nvSpPr>
            <p:cNvPr id="72" name="Rounded Rectangle 6">
              <a:extLst>
                <a:ext uri="{FF2B5EF4-FFF2-40B4-BE49-F238E27FC236}">
                  <a16:creationId xmlns:a16="http://schemas.microsoft.com/office/drawing/2014/main" id="{D57A2A62-F257-4A80-9E05-6CA4DF0F5F9A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3" name="Group 2">
              <a:extLst>
                <a:ext uri="{FF2B5EF4-FFF2-40B4-BE49-F238E27FC236}">
                  <a16:creationId xmlns:a16="http://schemas.microsoft.com/office/drawing/2014/main" id="{C984154B-0ED1-460E-8886-77DB6FB9CAF7}"/>
                </a:ext>
              </a:extLst>
            </p:cNvPr>
            <p:cNvGrpSpPr/>
            <p:nvPr/>
          </p:nvGrpSpPr>
          <p:grpSpPr>
            <a:xfrm>
              <a:off x="1175570" y="2468560"/>
              <a:ext cx="3734878" cy="898549"/>
              <a:chOff x="1175570" y="1834705"/>
              <a:chExt cx="4074062" cy="980152"/>
            </a:xfrm>
          </p:grpSpPr>
          <p:sp>
            <p:nvSpPr>
              <p:cNvPr id="74" name="Freeform 20">
                <a:extLst>
                  <a:ext uri="{FF2B5EF4-FFF2-40B4-BE49-F238E27FC236}">
                    <a16:creationId xmlns:a16="http://schemas.microsoft.com/office/drawing/2014/main" id="{A3F66795-DFC3-48CE-93C1-C893A953CB0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F4C4899-4B05-4B7A-983B-EB12804AA372}"/>
                  </a:ext>
                </a:extLst>
              </p:cNvPr>
              <p:cNvSpPr txBox="1"/>
              <p:nvPr/>
            </p:nvSpPr>
            <p:spPr>
              <a:xfrm>
                <a:off x="2235431" y="1958752"/>
                <a:ext cx="3014201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6</a:t>
                </a:r>
              </a:p>
            </p:txBody>
          </p:sp>
          <p:sp>
            <p:nvSpPr>
              <p:cNvPr id="76" name="Round Diagonal Corner Rectangle 10">
                <a:extLst>
                  <a:ext uri="{FF2B5EF4-FFF2-40B4-BE49-F238E27FC236}">
                    <a16:creationId xmlns:a16="http://schemas.microsoft.com/office/drawing/2014/main" id="{C5AFEA05-445B-46AA-B0DF-8BDAF1D7D3AD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7" name="Group 2">
                <a:extLst>
                  <a:ext uri="{FF2B5EF4-FFF2-40B4-BE49-F238E27FC236}">
                    <a16:creationId xmlns:a16="http://schemas.microsoft.com/office/drawing/2014/main" id="{B4C0FFDA-4D6E-4FD1-B517-A3DAF2598C0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8" name="Freeform 15">
                  <a:extLst>
                    <a:ext uri="{FF2B5EF4-FFF2-40B4-BE49-F238E27FC236}">
                      <a16:creationId xmlns:a16="http://schemas.microsoft.com/office/drawing/2014/main" id="{A174410C-B8D8-40AE-9692-3E2853CCC4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16">
                  <a:extLst>
                    <a:ext uri="{FF2B5EF4-FFF2-40B4-BE49-F238E27FC236}">
                      <a16:creationId xmlns:a16="http://schemas.microsoft.com/office/drawing/2014/main" id="{15919079-B8DE-41CF-82BA-C52497BA21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17">
                  <a:extLst>
                    <a:ext uri="{FF2B5EF4-FFF2-40B4-BE49-F238E27FC236}">
                      <a16:creationId xmlns:a16="http://schemas.microsoft.com/office/drawing/2014/main" id="{69968AEC-973D-4F0B-9D3F-1758837482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Rectangle 18">
                  <a:extLst>
                    <a:ext uri="{FF2B5EF4-FFF2-40B4-BE49-F238E27FC236}">
                      <a16:creationId xmlns:a16="http://schemas.microsoft.com/office/drawing/2014/main" id="{EE09C3FC-FABC-4045-8899-B240923A0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Rectangle 19">
                  <a:extLst>
                    <a:ext uri="{FF2B5EF4-FFF2-40B4-BE49-F238E27FC236}">
                      <a16:creationId xmlns:a16="http://schemas.microsoft.com/office/drawing/2014/main" id="{015E8732-BE4D-4A46-A5CD-2C872F05F7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Rectangle 20">
                  <a:extLst>
                    <a:ext uri="{FF2B5EF4-FFF2-40B4-BE49-F238E27FC236}">
                      <a16:creationId xmlns:a16="http://schemas.microsoft.com/office/drawing/2014/main" id="{1204EA55-1F9A-458A-AC57-C13E53A433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Rectangle 21">
                  <a:extLst>
                    <a:ext uri="{FF2B5EF4-FFF2-40B4-BE49-F238E27FC236}">
                      <a16:creationId xmlns:a16="http://schemas.microsoft.com/office/drawing/2014/main" id="{9C96C220-5E24-4685-BB41-0C6E8A313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8AD17F3-DA20-4CB7-B5F1-7DD0D009EE31}"/>
                  </a:ext>
                </a:extLst>
              </p:cNvPr>
              <p:cNvSpPr/>
              <p:nvPr/>
            </p:nvSpPr>
            <p:spPr>
              <a:xfrm>
                <a:off x="2085880" y="5674193"/>
                <a:ext cx="21042751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44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𝑨𝑯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8AD17F3-DA20-4CB7-B5F1-7DD0D009E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880" y="5674193"/>
                <a:ext cx="21042751" cy="1993366"/>
              </a:xfrm>
              <a:prstGeom prst="rect">
                <a:avLst/>
              </a:prstGeom>
              <a:blipFill>
                <a:blip r:embed="rId5"/>
                <a:stretch>
                  <a:fillRect l="-1159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6DA395F-FC18-46BB-B81A-E34170405840}"/>
                  </a:ext>
                </a:extLst>
              </p:cNvPr>
              <p:cNvSpPr/>
              <p:nvPr/>
            </p:nvSpPr>
            <p:spPr>
              <a:xfrm>
                <a:off x="9782756" y="1688258"/>
                <a:ext cx="16510010" cy="2448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Biết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b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</a:b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4400" b="1" i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6DA395F-FC18-46BB-B81A-E34170405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756" y="1688258"/>
                <a:ext cx="16510010" cy="2448427"/>
              </a:xfrm>
              <a:prstGeom prst="rect">
                <a:avLst/>
              </a:prstGeom>
              <a:blipFill>
                <a:blip r:embed="rId6"/>
                <a:stretch>
                  <a:fillRect l="-1514" b="-4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5065781A-A180-42CF-BB97-0FE59DA6235A}"/>
              </a:ext>
            </a:extLst>
          </p:cNvPr>
          <p:cNvGrpSpPr/>
          <p:nvPr/>
        </p:nvGrpSpPr>
        <p:grpSpPr>
          <a:xfrm>
            <a:off x="14593916" y="8661143"/>
            <a:ext cx="7704994" cy="5243297"/>
            <a:chOff x="0" y="0"/>
            <a:chExt cx="3762517" cy="256059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A985584-E286-4EFF-A3D6-A238C6273296}"/>
                </a:ext>
              </a:extLst>
            </p:cNvPr>
            <p:cNvGrpSpPr/>
            <p:nvPr/>
          </p:nvGrpSpPr>
          <p:grpSpPr>
            <a:xfrm>
              <a:off x="469067" y="270448"/>
              <a:ext cx="2963992" cy="2290150"/>
              <a:chOff x="0" y="0"/>
              <a:chExt cx="2963992" cy="2290150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674A974-D5E8-4008-9C68-CA1B40ACAF0F}"/>
                  </a:ext>
                </a:extLst>
              </p:cNvPr>
              <p:cNvGrpSpPr/>
              <p:nvPr/>
            </p:nvGrpSpPr>
            <p:grpSpPr>
              <a:xfrm>
                <a:off x="0" y="0"/>
                <a:ext cx="2765470" cy="2290150"/>
                <a:chOff x="0" y="0"/>
                <a:chExt cx="2765470" cy="2290150"/>
              </a:xfrm>
            </p:grpSpPr>
            <p:sp>
              <p:nvSpPr>
                <p:cNvPr id="57" name="Right Triangle 56">
                  <a:extLst>
                    <a:ext uri="{FF2B5EF4-FFF2-40B4-BE49-F238E27FC236}">
                      <a16:creationId xmlns:a16="http://schemas.microsoft.com/office/drawing/2014/main" id="{8BAD99B0-5D73-4B5E-A5E7-56F88376A276}"/>
                    </a:ext>
                  </a:extLst>
                </p:cNvPr>
                <p:cNvSpPr/>
                <p:nvPr/>
              </p:nvSpPr>
              <p:spPr>
                <a:xfrm rot="7297292">
                  <a:off x="536529" y="61210"/>
                  <a:ext cx="1692411" cy="2765470"/>
                </a:xfrm>
                <a:prstGeom prst="rtTriangle">
                  <a:avLst/>
                </a:prstGeom>
                <a:noFill/>
                <a:ln w="698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960C5C1-66D4-4BCA-94DC-A7E5CA3FFA9F}"/>
                    </a:ext>
                  </a:extLst>
                </p:cNvPr>
                <p:cNvCxnSpPr/>
                <p:nvPr/>
              </p:nvCxnSpPr>
              <p:spPr>
                <a:xfrm>
                  <a:off x="656138" y="0"/>
                  <a:ext cx="7495" cy="1443420"/>
                </a:xfrm>
                <a:prstGeom prst="line">
                  <a:avLst/>
                </a:prstGeom>
                <a:ln w="69850">
                  <a:solidFill>
                    <a:schemeClr val="accent6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Flowchart: Process 58">
                  <a:extLst>
                    <a:ext uri="{FF2B5EF4-FFF2-40B4-BE49-F238E27FC236}">
                      <a16:creationId xmlns:a16="http://schemas.microsoft.com/office/drawing/2014/main" id="{6EC0227F-E759-4D59-B691-F89C29A6874E}"/>
                    </a:ext>
                  </a:extLst>
                </p:cNvPr>
                <p:cNvSpPr/>
                <p:nvPr/>
              </p:nvSpPr>
              <p:spPr>
                <a:xfrm>
                  <a:off x="681434" y="1344430"/>
                  <a:ext cx="82446" cy="97436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087A79F-7573-4027-AB0C-D80D4DEF2248}"/>
                  </a:ext>
                </a:extLst>
              </p:cNvPr>
              <p:cNvSpPr/>
              <p:nvPr/>
            </p:nvSpPr>
            <p:spPr>
              <a:xfrm rot="15133893">
                <a:off x="2679179" y="1273852"/>
                <a:ext cx="277318" cy="292309"/>
              </a:xfrm>
              <a:prstGeom prst="arc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9" name="Text Box 37">
              <a:extLst>
                <a:ext uri="{FF2B5EF4-FFF2-40B4-BE49-F238E27FC236}">
                  <a16:creationId xmlns:a16="http://schemas.microsoft.com/office/drawing/2014/main" id="{D92995F8-ED12-4C90-B588-F7F17B5DEF41}"/>
                </a:ext>
              </a:extLst>
            </p:cNvPr>
            <p:cNvSpPr txBox="1"/>
            <p:nvPr/>
          </p:nvSpPr>
          <p:spPr>
            <a:xfrm>
              <a:off x="1147236" y="973036"/>
              <a:ext cx="314779" cy="31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38">
              <a:extLst>
                <a:ext uri="{FF2B5EF4-FFF2-40B4-BE49-F238E27FC236}">
                  <a16:creationId xmlns:a16="http://schemas.microsoft.com/office/drawing/2014/main" id="{23737D4A-5A42-4CCF-96F5-A3ED3129458A}"/>
                </a:ext>
              </a:extLst>
            </p:cNvPr>
            <p:cNvSpPr txBox="1"/>
            <p:nvPr/>
          </p:nvSpPr>
          <p:spPr>
            <a:xfrm>
              <a:off x="999384" y="1686806"/>
              <a:ext cx="314779" cy="31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endPara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 Box 39">
              <a:extLst>
                <a:ext uri="{FF2B5EF4-FFF2-40B4-BE49-F238E27FC236}">
                  <a16:creationId xmlns:a16="http://schemas.microsoft.com/office/drawing/2014/main" id="{33C669B2-75D9-467D-97F2-D2443CD4A146}"/>
                </a:ext>
              </a:extLst>
            </p:cNvPr>
            <p:cNvSpPr txBox="1"/>
            <p:nvPr/>
          </p:nvSpPr>
          <p:spPr>
            <a:xfrm>
              <a:off x="3447738" y="1581462"/>
              <a:ext cx="314779" cy="31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 Box 40">
              <a:extLst>
                <a:ext uri="{FF2B5EF4-FFF2-40B4-BE49-F238E27FC236}">
                  <a16:creationId xmlns:a16="http://schemas.microsoft.com/office/drawing/2014/main" id="{9E04FACB-342F-47B0-8227-211F8A73C61D}"/>
                </a:ext>
              </a:extLst>
            </p:cNvPr>
            <p:cNvSpPr txBox="1"/>
            <p:nvPr/>
          </p:nvSpPr>
          <p:spPr>
            <a:xfrm>
              <a:off x="0" y="1573967"/>
              <a:ext cx="314779" cy="31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41">
              <a:extLst>
                <a:ext uri="{FF2B5EF4-FFF2-40B4-BE49-F238E27FC236}">
                  <a16:creationId xmlns:a16="http://schemas.microsoft.com/office/drawing/2014/main" id="{6E72E7D5-5BF3-457A-ACAC-F83258881435}"/>
                </a:ext>
              </a:extLst>
            </p:cNvPr>
            <p:cNvSpPr txBox="1"/>
            <p:nvPr/>
          </p:nvSpPr>
          <p:spPr>
            <a:xfrm>
              <a:off x="966866" y="0"/>
              <a:ext cx="314779" cy="31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 Box 42">
              <a:extLst>
                <a:ext uri="{FF2B5EF4-FFF2-40B4-BE49-F238E27FC236}">
                  <a16:creationId xmlns:a16="http://schemas.microsoft.com/office/drawing/2014/main" id="{2519F9EF-B832-47FE-9C8E-A15E09BD5F74}"/>
                </a:ext>
              </a:extLst>
            </p:cNvPr>
            <p:cNvSpPr txBox="1"/>
            <p:nvPr/>
          </p:nvSpPr>
          <p:spPr>
            <a:xfrm>
              <a:off x="1881234" y="1686806"/>
              <a:ext cx="314779" cy="31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5143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91"/>
    </mc:Choice>
    <mc:Fallback xmlns="">
      <p:transition spd="slow" advTm="56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144">
            <a:extLst>
              <a:ext uri="{FF2B5EF4-FFF2-40B4-BE49-F238E27FC236}">
                <a16:creationId xmlns:a16="http://schemas.microsoft.com/office/drawing/2014/main" id="{DE39BEA1-4978-4511-86ED-84CC9AF5ACE4}"/>
              </a:ext>
            </a:extLst>
          </p:cNvPr>
          <p:cNvGrpSpPr/>
          <p:nvPr/>
        </p:nvGrpSpPr>
        <p:grpSpPr>
          <a:xfrm>
            <a:off x="462454" y="1444175"/>
            <a:ext cx="23181874" cy="3043988"/>
            <a:chOff x="1076414" y="3106247"/>
            <a:chExt cx="11719811" cy="1804112"/>
          </a:xfrm>
        </p:grpSpPr>
        <p:sp>
          <p:nvSpPr>
            <p:cNvPr id="75" name="Rounded Rectangle 55">
              <a:extLst>
                <a:ext uri="{FF2B5EF4-FFF2-40B4-BE49-F238E27FC236}">
                  <a16:creationId xmlns:a16="http://schemas.microsoft.com/office/drawing/2014/main" id="{91170FAE-F818-448A-9450-7806C2F5217C}"/>
                </a:ext>
              </a:extLst>
            </p:cNvPr>
            <p:cNvSpPr/>
            <p:nvPr/>
          </p:nvSpPr>
          <p:spPr>
            <a:xfrm>
              <a:off x="1235525" y="3319589"/>
              <a:ext cx="11560700" cy="1590770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5" tIns="36002" rIns="72005" bIns="36002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65">
              <a:extLst>
                <a:ext uri="{FF2B5EF4-FFF2-40B4-BE49-F238E27FC236}">
                  <a16:creationId xmlns:a16="http://schemas.microsoft.com/office/drawing/2014/main" id="{C5C49E78-224A-4794-ADCB-551AD20528A9}"/>
                </a:ext>
              </a:extLst>
            </p:cNvPr>
            <p:cNvGrpSpPr/>
            <p:nvPr/>
          </p:nvGrpSpPr>
          <p:grpSpPr>
            <a:xfrm>
              <a:off x="1076414" y="3106247"/>
              <a:ext cx="4347152" cy="834267"/>
              <a:chOff x="166396" y="8712046"/>
              <a:chExt cx="4347152" cy="834267"/>
            </a:xfrm>
          </p:grpSpPr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D1047A0A-8641-43E4-ADEB-4C0F4EE2D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06" y="8956058"/>
                <a:ext cx="3958042" cy="59025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  CÔNG THỨC DIỆN TÍCH</a:t>
                </a:r>
              </a:p>
            </p:txBody>
          </p:sp>
          <p:grpSp>
            <p:nvGrpSpPr>
              <p:cNvPr id="92" name="Group 11">
                <a:extLst>
                  <a:ext uri="{FF2B5EF4-FFF2-40B4-BE49-F238E27FC236}">
                    <a16:creationId xmlns:a16="http://schemas.microsoft.com/office/drawing/2014/main" id="{D137CFDE-6198-42D3-BEF5-3DFC986B7CF2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5"/>
                <a:chOff x="-145995" y="8633550"/>
                <a:chExt cx="787401" cy="641348"/>
              </a:xfrm>
            </p:grpSpPr>
            <p:sp>
              <p:nvSpPr>
                <p:cNvPr id="94" name="Freeform 45">
                  <a:extLst>
                    <a:ext uri="{FF2B5EF4-FFF2-40B4-BE49-F238E27FC236}">
                      <a16:creationId xmlns:a16="http://schemas.microsoft.com/office/drawing/2014/main" id="{842C07B7-C6A7-4686-96B8-152A7BF1A1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Freeform 46">
                  <a:extLst>
                    <a:ext uri="{FF2B5EF4-FFF2-40B4-BE49-F238E27FC236}">
                      <a16:creationId xmlns:a16="http://schemas.microsoft.com/office/drawing/2014/main" id="{76F5D378-6AC4-44FA-9207-D456814FB9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Freeform 47">
                  <a:extLst>
                    <a:ext uri="{FF2B5EF4-FFF2-40B4-BE49-F238E27FC236}">
                      <a16:creationId xmlns:a16="http://schemas.microsoft.com/office/drawing/2014/main" id="{2E9CFDE3-628A-42EB-B76F-EE7E85EC64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Freeform 48">
                  <a:extLst>
                    <a:ext uri="{FF2B5EF4-FFF2-40B4-BE49-F238E27FC236}">
                      <a16:creationId xmlns:a16="http://schemas.microsoft.com/office/drawing/2014/main" id="{46D312D1-B875-491F-94F9-7688DB6B7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8" name="Freeform 49">
                  <a:extLst>
                    <a:ext uri="{FF2B5EF4-FFF2-40B4-BE49-F238E27FC236}">
                      <a16:creationId xmlns:a16="http://schemas.microsoft.com/office/drawing/2014/main" id="{47F3AD67-DF9C-41B8-A91D-A68EC8243D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50">
                  <a:extLst>
                    <a:ext uri="{FF2B5EF4-FFF2-40B4-BE49-F238E27FC236}">
                      <a16:creationId xmlns:a16="http://schemas.microsoft.com/office/drawing/2014/main" id="{999DA87C-2F93-48DA-9528-8E0F3F1050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50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51">
                  <a:extLst>
                    <a:ext uri="{FF2B5EF4-FFF2-40B4-BE49-F238E27FC236}">
                      <a16:creationId xmlns:a16="http://schemas.microsoft.com/office/drawing/2014/main" id="{1A7B3EE5-D734-4FF5-9869-0024BCA5E1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Freeform 52">
                  <a:extLst>
                    <a:ext uri="{FF2B5EF4-FFF2-40B4-BE49-F238E27FC236}">
                      <a16:creationId xmlns:a16="http://schemas.microsoft.com/office/drawing/2014/main" id="{B114E2D7-C02E-40B8-9881-C896514270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9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Rectangle 53">
                  <a:extLst>
                    <a:ext uri="{FF2B5EF4-FFF2-40B4-BE49-F238E27FC236}">
                      <a16:creationId xmlns:a16="http://schemas.microsoft.com/office/drawing/2014/main" id="{3E704414-2E8A-45D3-8574-56A3FB5F30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Rectangle 54">
                  <a:extLst>
                    <a:ext uri="{FF2B5EF4-FFF2-40B4-BE49-F238E27FC236}">
                      <a16:creationId xmlns:a16="http://schemas.microsoft.com/office/drawing/2014/main" id="{A6A422CC-C1B0-4914-A391-3564EF5925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Freeform 55">
                  <a:extLst>
                    <a:ext uri="{FF2B5EF4-FFF2-40B4-BE49-F238E27FC236}">
                      <a16:creationId xmlns:a16="http://schemas.microsoft.com/office/drawing/2014/main" id="{F839858A-7C8D-45D0-AF61-412443EB3B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3B1A37D-588C-479B-96E9-21C8EE3C7C76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93392" cy="465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D85D988D-02F1-4EBF-9DCC-B4A0CBD92D3A}"/>
              </a:ext>
            </a:extLst>
          </p:cNvPr>
          <p:cNvSpPr txBox="1"/>
          <p:nvPr/>
        </p:nvSpPr>
        <p:spPr>
          <a:xfrm>
            <a:off x="3949406" y="4980812"/>
            <a:ext cx="190470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743523" y="7477826"/>
            <a:ext cx="22900806" cy="6018173"/>
            <a:chOff x="1229816" y="5808417"/>
            <a:chExt cx="21800814" cy="7191316"/>
          </a:xfrm>
        </p:grpSpPr>
        <p:sp>
          <p:nvSpPr>
            <p:cNvPr id="65" name="Rounded Rectangle 42">
              <a:extLst>
                <a:ext uri="{FF2B5EF4-FFF2-40B4-BE49-F238E27FC236}">
                  <a16:creationId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229816" y="6066542"/>
              <a:ext cx="21800814" cy="6933191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6" name="Group 60">
              <a:extLst>
                <a:ext uri="{FF2B5EF4-FFF2-40B4-BE49-F238E27FC236}">
                  <a16:creationId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08417"/>
              <a:ext cx="3319027" cy="919431"/>
              <a:chOff x="1224541" y="6246984"/>
              <a:chExt cx="3319027" cy="919431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1" y="6246984"/>
                <a:ext cx="2511267" cy="919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Round Diagonal Corner Rectangle 46">
                <a:extLst>
                  <a:ext uri="{FF2B5EF4-FFF2-40B4-BE49-F238E27FC236}">
                    <a16:creationId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8"/>
            <a:ext cx="914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/>
              <p:nvPr/>
            </p:nvSpPr>
            <p:spPr>
              <a:xfrm>
                <a:off x="3007922" y="8650030"/>
                <a:ext cx="18940061" cy="4607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400" b="1" i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e>
                          </m:func>
                        </m:e>
                        <m:sup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𝟏𝟐𝟎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 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𝟏𝟐𝟎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922" y="8650030"/>
                <a:ext cx="18940061" cy="4607415"/>
              </a:xfrm>
              <a:prstGeom prst="rect">
                <a:avLst/>
              </a:prstGeom>
              <a:blipFill>
                <a:blip r:embed="rId3"/>
                <a:stretch>
                  <a:fillRect l="-1287" t="-2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49">
            <a:extLst>
              <a:ext uri="{FF2B5EF4-FFF2-40B4-BE49-F238E27FC236}">
                <a16:creationId xmlns:a16="http://schemas.microsoft.com/office/drawing/2014/main" id="{30EFC651-4910-4A8F-800E-21FCCFD2DB81}"/>
              </a:ext>
            </a:extLst>
          </p:cNvPr>
          <p:cNvGrpSpPr/>
          <p:nvPr/>
        </p:nvGrpSpPr>
        <p:grpSpPr>
          <a:xfrm>
            <a:off x="741258" y="4736549"/>
            <a:ext cx="22903071" cy="2379617"/>
            <a:chOff x="1175570" y="2468562"/>
            <a:chExt cx="22178464" cy="2379617"/>
          </a:xfrm>
        </p:grpSpPr>
        <p:sp>
          <p:nvSpPr>
            <p:cNvPr id="79" name="Rounded Rectangle 6">
              <a:extLst>
                <a:ext uri="{FF2B5EF4-FFF2-40B4-BE49-F238E27FC236}">
                  <a16:creationId xmlns:a16="http://schemas.microsoft.com/office/drawing/2014/main" id="{C8463FBD-F95E-48DF-98C8-B3292F703F4F}"/>
                </a:ext>
              </a:extLst>
            </p:cNvPr>
            <p:cNvSpPr/>
            <p:nvPr/>
          </p:nvSpPr>
          <p:spPr>
            <a:xfrm>
              <a:off x="1175570" y="2872596"/>
              <a:ext cx="22178464" cy="197558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0" name="Group 2">
              <a:extLst>
                <a:ext uri="{FF2B5EF4-FFF2-40B4-BE49-F238E27FC236}">
                  <a16:creationId xmlns:a16="http://schemas.microsoft.com/office/drawing/2014/main" id="{715EE4D7-D37E-433D-9C1C-FFF1035FDAC6}"/>
                </a:ext>
              </a:extLst>
            </p:cNvPr>
            <p:cNvGrpSpPr/>
            <p:nvPr/>
          </p:nvGrpSpPr>
          <p:grpSpPr>
            <a:xfrm>
              <a:off x="1175570" y="2468562"/>
              <a:ext cx="3672407" cy="898551"/>
              <a:chOff x="1175570" y="1834705"/>
              <a:chExt cx="4005918" cy="980153"/>
            </a:xfrm>
          </p:grpSpPr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id="{A407E546-09B5-4DAD-817F-FB43DB153B2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A3310C0-BE74-4CD3-9631-B1D598147B84}"/>
                  </a:ext>
                </a:extLst>
              </p:cNvPr>
              <p:cNvSpPr txBox="1"/>
              <p:nvPr/>
            </p:nvSpPr>
            <p:spPr>
              <a:xfrm>
                <a:off x="2235431" y="1958753"/>
                <a:ext cx="2911050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7</a:t>
                </a:r>
              </a:p>
            </p:txBody>
          </p:sp>
          <p:sp>
            <p:nvSpPr>
              <p:cNvPr id="83" name="Round Diagonal Corner Rectangle 10">
                <a:extLst>
                  <a:ext uri="{FF2B5EF4-FFF2-40B4-BE49-F238E27FC236}">
                    <a16:creationId xmlns:a16="http://schemas.microsoft.com/office/drawing/2014/main" id="{964A77E4-26A5-4E40-9195-E60A217E773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4" name="Group 2">
                <a:extLst>
                  <a:ext uri="{FF2B5EF4-FFF2-40B4-BE49-F238E27FC236}">
                    <a16:creationId xmlns:a16="http://schemas.microsoft.com/office/drawing/2014/main" id="{AF6716B3-38F4-4967-81BE-BE7B8573D045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5" name="Freeform 15">
                  <a:extLst>
                    <a:ext uri="{FF2B5EF4-FFF2-40B4-BE49-F238E27FC236}">
                      <a16:creationId xmlns:a16="http://schemas.microsoft.com/office/drawing/2014/main" id="{EA86B5D2-AA58-431E-829A-5EB9A4458B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16">
                  <a:extLst>
                    <a:ext uri="{FF2B5EF4-FFF2-40B4-BE49-F238E27FC236}">
                      <a16:creationId xmlns:a16="http://schemas.microsoft.com/office/drawing/2014/main" id="{8EEEF514-0358-4D54-90DE-C648C5F83C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17">
                  <a:extLst>
                    <a:ext uri="{FF2B5EF4-FFF2-40B4-BE49-F238E27FC236}">
                      <a16:creationId xmlns:a16="http://schemas.microsoft.com/office/drawing/2014/main" id="{6E54DFE8-CD19-4E22-8B31-486DD9A494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Rectangle 18">
                  <a:extLst>
                    <a:ext uri="{FF2B5EF4-FFF2-40B4-BE49-F238E27FC236}">
                      <a16:creationId xmlns:a16="http://schemas.microsoft.com/office/drawing/2014/main" id="{D52BA396-BBBA-4F80-9C1B-9D29B13BA4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Rectangle 19">
                  <a:extLst>
                    <a:ext uri="{FF2B5EF4-FFF2-40B4-BE49-F238E27FC236}">
                      <a16:creationId xmlns:a16="http://schemas.microsoft.com/office/drawing/2014/main" id="{873CA3D8-7972-4EF9-8F2C-F33900F846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Rectangle 20">
                  <a:extLst>
                    <a:ext uri="{FF2B5EF4-FFF2-40B4-BE49-F238E27FC236}">
                      <a16:creationId xmlns:a16="http://schemas.microsoft.com/office/drawing/2014/main" id="{EA0CCCB4-A8B3-40E3-8B7D-76CA9165A5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Rectangle 21">
                  <a:extLst>
                    <a:ext uri="{FF2B5EF4-FFF2-40B4-BE49-F238E27FC236}">
                      <a16:creationId xmlns:a16="http://schemas.microsoft.com/office/drawing/2014/main" id="{14A6D878-A011-4FFA-AD60-72178F8BDC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2FD03AB-6D04-41AE-B2ED-8597F5EDC5EB}"/>
                  </a:ext>
                </a:extLst>
              </p:cNvPr>
              <p:cNvSpPr/>
              <p:nvPr/>
            </p:nvSpPr>
            <p:spPr>
              <a:xfrm>
                <a:off x="4765854" y="5422366"/>
                <a:ext cx="20647595" cy="1466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</a:t>
                </a:r>
                <a:r>
                  <a:rPr lang="vi-VN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ờng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b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𝟑𝟎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Tính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2FD03AB-6D04-41AE-B2ED-8597F5EDC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854" y="5422366"/>
                <a:ext cx="20647595" cy="1466748"/>
              </a:xfrm>
              <a:prstGeom prst="rect">
                <a:avLst/>
              </a:prstGeom>
              <a:blipFill>
                <a:blip r:embed="rId5"/>
                <a:stretch>
                  <a:fillRect l="-1211" t="-8714" b="-18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F4467C0-DCF2-4C50-80A6-92D8944D83AD}"/>
                  </a:ext>
                </a:extLst>
              </p:cNvPr>
              <p:cNvSpPr/>
              <p:nvPr/>
            </p:nvSpPr>
            <p:spPr>
              <a:xfrm>
                <a:off x="9457229" y="2046136"/>
                <a:ext cx="14514213" cy="2081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Biết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xen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func>
                        <m:funcPr>
                          <m:ctrlP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rgbClr val="00B05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F4467C0-DCF2-4C50-80A6-92D8944D8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229" y="2046136"/>
                <a:ext cx="14514213" cy="2081339"/>
              </a:xfrm>
              <a:prstGeom prst="rect">
                <a:avLst/>
              </a:prstGeom>
              <a:blipFill>
                <a:blip r:embed="rId6"/>
                <a:stretch>
                  <a:fillRect l="-1680" t="-6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2FACB78A-7A85-4EEC-9D03-CB8EEC257136}"/>
              </a:ext>
            </a:extLst>
          </p:cNvPr>
          <p:cNvGrpSpPr/>
          <p:nvPr/>
        </p:nvGrpSpPr>
        <p:grpSpPr>
          <a:xfrm>
            <a:off x="17501701" y="7650882"/>
            <a:ext cx="6428397" cy="5737672"/>
            <a:chOff x="140515" y="210463"/>
            <a:chExt cx="4628211" cy="413091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727FB97-655E-4E6D-BBA9-02D5FF971906}"/>
                </a:ext>
              </a:extLst>
            </p:cNvPr>
            <p:cNvGrpSpPr/>
            <p:nvPr/>
          </p:nvGrpSpPr>
          <p:grpSpPr>
            <a:xfrm>
              <a:off x="140515" y="210463"/>
              <a:ext cx="4628211" cy="4130914"/>
              <a:chOff x="224808" y="271885"/>
              <a:chExt cx="3552835" cy="317106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8955DFBD-59BB-47E4-8D5E-A834D7838A6D}"/>
                  </a:ext>
                </a:extLst>
              </p:cNvPr>
              <p:cNvGrpSpPr/>
              <p:nvPr/>
            </p:nvGrpSpPr>
            <p:grpSpPr>
              <a:xfrm>
                <a:off x="224808" y="271885"/>
                <a:ext cx="3552835" cy="3171067"/>
                <a:chOff x="224808" y="271935"/>
                <a:chExt cx="3552835" cy="317164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 Box 63">
                      <a:extLst>
                        <a:ext uri="{FF2B5EF4-FFF2-40B4-BE49-F238E27FC236}">
                          <a16:creationId xmlns:a16="http://schemas.microsoft.com/office/drawing/2014/main" id="{F9211693-6517-4A9C-937C-F0336D5C5A8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84806" y="1167032"/>
                      <a:ext cx="728008" cy="54683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3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sz="30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Text Box 63">
                      <a:extLst>
                        <a:ext uri="{FF2B5EF4-FFF2-40B4-BE49-F238E27FC236}">
                          <a16:creationId xmlns:a16="http://schemas.microsoft.com/office/drawing/2014/main" id="{F9211693-6517-4A9C-937C-F0336D5C5A8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84806" y="1167032"/>
                      <a:ext cx="728008" cy="54683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 w="63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9A797912-1D0D-4E64-91CE-D697714E859C}"/>
                    </a:ext>
                  </a:extLst>
                </p:cNvPr>
                <p:cNvGrpSpPr/>
                <p:nvPr/>
              </p:nvGrpSpPr>
              <p:grpSpPr>
                <a:xfrm>
                  <a:off x="224808" y="271935"/>
                  <a:ext cx="3552835" cy="3171647"/>
                  <a:chOff x="224808" y="271935"/>
                  <a:chExt cx="3552835" cy="3171647"/>
                </a:xfrm>
              </p:grpSpPr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B19FF3F7-2D69-4828-8E3B-94ACE3AC97C0}"/>
                      </a:ext>
                    </a:extLst>
                  </p:cNvPr>
                  <p:cNvGrpSpPr/>
                  <p:nvPr/>
                </p:nvGrpSpPr>
                <p:grpSpPr>
                  <a:xfrm rot="521610">
                    <a:off x="224808" y="271935"/>
                    <a:ext cx="3552835" cy="3171647"/>
                    <a:chOff x="204683" y="264866"/>
                    <a:chExt cx="2962408" cy="2687371"/>
                  </a:xfrm>
                </p:grpSpPr>
                <p:grpSp>
                  <p:nvGrpSpPr>
                    <p:cNvPr id="59" name="Group 58">
                      <a:extLst>
                        <a:ext uri="{FF2B5EF4-FFF2-40B4-BE49-F238E27FC236}">
                          <a16:creationId xmlns:a16="http://schemas.microsoft.com/office/drawing/2014/main" id="{D7C4B14C-0E03-42AA-B3A8-140B8134A9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7123" y="264866"/>
                      <a:ext cx="2465596" cy="2687371"/>
                      <a:chOff x="-59791" y="264866"/>
                      <a:chExt cx="2465596" cy="2687371"/>
                    </a:xfrm>
                  </p:grpSpPr>
                  <p:grpSp>
                    <p:nvGrpSpPr>
                      <p:cNvPr id="62" name="Group 61">
                        <a:extLst>
                          <a:ext uri="{FF2B5EF4-FFF2-40B4-BE49-F238E27FC236}">
                            <a16:creationId xmlns:a16="http://schemas.microsoft.com/office/drawing/2014/main" id="{EF15BB9B-1A83-4902-A520-519F9D99BA1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59791" y="264866"/>
                        <a:ext cx="2465596" cy="2687371"/>
                        <a:chOff x="90102" y="-109820"/>
                        <a:chExt cx="2465596" cy="2687919"/>
                      </a:xfrm>
                    </p:grpSpPr>
                    <p:cxnSp>
                      <p:nvCxnSpPr>
                        <p:cNvPr id="105" name="Straight Connector 104">
                          <a:extLst>
                            <a:ext uri="{FF2B5EF4-FFF2-40B4-BE49-F238E27FC236}">
                              <a16:creationId xmlns:a16="http://schemas.microsoft.com/office/drawing/2014/main" id="{3F970A5E-FDA4-4D15-9139-A06298954BA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rot="21078390" flipH="1">
                          <a:off x="90102" y="275072"/>
                          <a:ext cx="1180428" cy="827573"/>
                        </a:xfrm>
                        <a:prstGeom prst="line">
                          <a:avLst/>
                        </a:prstGeom>
                        <a:ln w="69850">
                          <a:solidFill>
                            <a:schemeClr val="accent1">
                              <a:lumMod val="75000"/>
                            </a:schemeClr>
                          </a:solidFill>
                          <a:headEnd type="oval"/>
                          <a:tailEnd type="oval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06" name="Group 105">
                          <a:extLst>
                            <a:ext uri="{FF2B5EF4-FFF2-40B4-BE49-F238E27FC236}">
                              <a16:creationId xmlns:a16="http://schemas.microsoft.com/office/drawing/2014/main" id="{E7165ECA-10CD-4727-A607-D8271B0F356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49893" y="-109820"/>
                          <a:ext cx="2405805" cy="2687919"/>
                          <a:chOff x="149901" y="-109829"/>
                          <a:chExt cx="2405922" cy="2688138"/>
                        </a:xfrm>
                      </p:grpSpPr>
                      <p:sp>
                        <p:nvSpPr>
                          <p:cNvPr id="107" name="Oval 106">
                            <a:extLst>
                              <a:ext uri="{FF2B5EF4-FFF2-40B4-BE49-F238E27FC236}">
                                <a16:creationId xmlns:a16="http://schemas.microsoft.com/office/drawing/2014/main" id="{CDB24AD9-E369-406A-873E-63B55E9CCD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9901" y="172387"/>
                            <a:ext cx="2405922" cy="2405922"/>
                          </a:xfrm>
                          <a:prstGeom prst="ellipse">
                            <a:avLst/>
                          </a:prstGeom>
                          <a:noFill/>
                          <a:ln w="698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8" name="Text Box 21">
                            <a:extLst>
                              <a:ext uri="{FF2B5EF4-FFF2-40B4-BE49-F238E27FC236}">
                                <a16:creationId xmlns:a16="http://schemas.microsoft.com/office/drawing/2014/main" id="{85BBB3F1-2DCD-44B9-B5E6-B44C68B5B93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 rot="21078390">
                            <a:off x="1088439" y="-109829"/>
                            <a:ext cx="464802" cy="547159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en-US" sz="3500" b="1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C</a:t>
                            </a:r>
                            <a:endPara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71" name="Straight Connector 70">
                        <a:extLst>
                          <a:ext uri="{FF2B5EF4-FFF2-40B4-BE49-F238E27FC236}">
                            <a16:creationId xmlns:a16="http://schemas.microsoft.com/office/drawing/2014/main" id="{B6F40D43-51FA-4BBE-8849-9966134E7A0D}"/>
                          </a:ext>
                        </a:extLst>
                      </p:cNvPr>
                      <p:cNvCxnSpPr/>
                      <p:nvPr/>
                    </p:nvCxnSpPr>
                    <p:spPr>
                      <a:xfrm rot="21078390">
                        <a:off x="1103573" y="481227"/>
                        <a:ext cx="1098494" cy="761473"/>
                      </a:xfrm>
                      <a:prstGeom prst="line">
                        <a:avLst/>
                      </a:prstGeom>
                      <a:ln w="69850">
                        <a:solidFill>
                          <a:schemeClr val="accent1">
                            <a:lumMod val="75000"/>
                          </a:schemeClr>
                        </a:solidFill>
                        <a:headEnd type="oval"/>
                        <a:tailEnd type="oval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Straight Connector 71">
                        <a:extLst>
                          <a:ext uri="{FF2B5EF4-FFF2-40B4-BE49-F238E27FC236}">
                            <a16:creationId xmlns:a16="http://schemas.microsoft.com/office/drawing/2014/main" id="{1F953C76-0CEB-453C-8FDB-1F880B5B5AA3}"/>
                          </a:ext>
                        </a:extLst>
                      </p:cNvPr>
                      <p:cNvCxnSpPr/>
                      <p:nvPr/>
                    </p:nvCxnSpPr>
                    <p:spPr>
                      <a:xfrm rot="21078390" flipH="1">
                        <a:off x="-8917" y="1329332"/>
                        <a:ext cx="2278922" cy="59463"/>
                      </a:xfrm>
                      <a:prstGeom prst="line">
                        <a:avLst/>
                      </a:prstGeom>
                      <a:ln w="69850">
                        <a:solidFill>
                          <a:schemeClr val="accent1">
                            <a:lumMod val="75000"/>
                          </a:schemeClr>
                        </a:solidFill>
                        <a:headEnd type="oval"/>
                        <a:tailEnd type="oval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0" name="Text Box 64">
                      <a:extLst>
                        <a:ext uri="{FF2B5EF4-FFF2-40B4-BE49-F238E27FC236}">
                          <a16:creationId xmlns:a16="http://schemas.microsoft.com/office/drawing/2014/main" id="{7D1E3BE2-8814-4164-920D-A0E5CB52ACC7}"/>
                        </a:ext>
                      </a:extLst>
                    </p:cNvPr>
                    <p:cNvSpPr txBox="1"/>
                    <p:nvPr/>
                  </p:nvSpPr>
                  <p:spPr>
                    <a:xfrm rot="21078390">
                      <a:off x="2702312" y="901238"/>
                      <a:ext cx="464779" cy="54698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1" name="Text Box 65">
                      <a:extLst>
                        <a:ext uri="{FF2B5EF4-FFF2-40B4-BE49-F238E27FC236}">
                          <a16:creationId xmlns:a16="http://schemas.microsoft.com/office/drawing/2014/main" id="{10329EEF-119E-4C01-87EE-32B206F9F9A4}"/>
                        </a:ext>
                      </a:extLst>
                    </p:cNvPr>
                    <p:cNvSpPr txBox="1"/>
                    <p:nvPr/>
                  </p:nvSpPr>
                  <p:spPr>
                    <a:xfrm rot="21078390">
                      <a:off x="204683" y="1424338"/>
                      <a:ext cx="464779" cy="54698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57" name="Text Box 66">
                    <a:extLst>
                      <a:ext uri="{FF2B5EF4-FFF2-40B4-BE49-F238E27FC236}">
                        <a16:creationId xmlns:a16="http://schemas.microsoft.com/office/drawing/2014/main" id="{1AB53CEF-F234-4E58-8DD2-59ABFDC0F8A9}"/>
                      </a:ext>
                    </a:extLst>
                  </p:cNvPr>
                  <p:cNvSpPr txBox="1"/>
                  <p:nvPr/>
                </p:nvSpPr>
                <p:spPr>
                  <a:xfrm>
                    <a:off x="1719324" y="1951437"/>
                    <a:ext cx="637082" cy="54673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3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O</a:t>
                    </a:r>
                    <a:endPara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8" name="Text Box 67">
                    <a:extLst>
                      <a:ext uri="{FF2B5EF4-FFF2-40B4-BE49-F238E27FC236}">
                        <a16:creationId xmlns:a16="http://schemas.microsoft.com/office/drawing/2014/main" id="{03EF79B1-313F-4B8B-801F-4B782B445CA1}"/>
                      </a:ext>
                    </a:extLst>
                  </p:cNvPr>
                  <p:cNvSpPr txBox="1"/>
                  <p:nvPr/>
                </p:nvSpPr>
                <p:spPr>
                  <a:xfrm rot="20367464">
                    <a:off x="2292838" y="1647158"/>
                    <a:ext cx="957834" cy="54673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R=3</a:t>
                    </a:r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471A333-CCA0-460E-8770-CF5BFB4F1A3F}"/>
                  </a:ext>
                </a:extLst>
              </p:cNvPr>
              <p:cNvCxnSpPr/>
              <p:nvPr/>
            </p:nvCxnSpPr>
            <p:spPr>
              <a:xfrm flipH="1">
                <a:off x="1923426" y="1508385"/>
                <a:ext cx="1332250" cy="482399"/>
              </a:xfrm>
              <a:prstGeom prst="line">
                <a:avLst/>
              </a:prstGeom>
              <a:ln w="69850">
                <a:solidFill>
                  <a:schemeClr val="accent1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 Box 74">
                  <a:extLst>
                    <a:ext uri="{FF2B5EF4-FFF2-40B4-BE49-F238E27FC236}">
                      <a16:creationId xmlns:a16="http://schemas.microsoft.com/office/drawing/2014/main" id="{857A0D17-1E16-44BC-96B8-D2D84A02C0E1}"/>
                    </a:ext>
                  </a:extLst>
                </p:cNvPr>
                <p:cNvSpPr txBox="1"/>
                <p:nvPr/>
              </p:nvSpPr>
              <p:spPr>
                <a:xfrm>
                  <a:off x="884420" y="1439056"/>
                  <a:ext cx="948377" cy="7122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sz="30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Text Box 74">
                  <a:extLst>
                    <a:ext uri="{FF2B5EF4-FFF2-40B4-BE49-F238E27FC236}">
                      <a16:creationId xmlns:a16="http://schemas.microsoft.com/office/drawing/2014/main" id="{857A0D17-1E16-44BC-96B8-D2D84A02C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420" y="1439056"/>
                  <a:ext cx="948377" cy="71229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9958816E-6564-486E-AB02-BA75F82ABE7D}"/>
                </a:ext>
              </a:extLst>
            </p:cNvPr>
            <p:cNvSpPr/>
            <p:nvPr/>
          </p:nvSpPr>
          <p:spPr>
            <a:xfrm>
              <a:off x="719528" y="1652978"/>
              <a:ext cx="276860" cy="516890"/>
            </a:xfrm>
            <a:prstGeom prst="arc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842B15EE-6871-40D7-829B-83B618AE7C15}"/>
                </a:ext>
              </a:extLst>
            </p:cNvPr>
            <p:cNvSpPr/>
            <p:nvPr/>
          </p:nvSpPr>
          <p:spPr>
            <a:xfrm rot="13966221">
              <a:off x="3667307" y="1422478"/>
              <a:ext cx="277318" cy="517161"/>
            </a:xfrm>
            <a:prstGeom prst="arc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774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93"/>
    </mc:Choice>
    <mc:Fallback xmlns="">
      <p:transition spd="slow" advTm="107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9"/>
            <a:ext cx="914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91">
              <a:defRPr/>
            </a:pP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775489" y="5555279"/>
            <a:ext cx="22144790" cy="6286193"/>
            <a:chOff x="1270511" y="5867400"/>
            <a:chExt cx="19849045" cy="6526715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293369" y="5884228"/>
              <a:ext cx="19826187" cy="6509887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082978" cy="798881"/>
              <a:chOff x="1224541" y="6305967"/>
              <a:chExt cx="3082978" cy="798881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defTabSz="1828891">
                  <a:defRPr/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2" y="6305967"/>
                <a:ext cx="2031613" cy="798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>
                  <a:defRPr/>
                </a:pPr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Round Diagonal Corner Rectangle 46">
                <a:extLst>
                  <a:ext uri="{FF2B5EF4-FFF2-40B4-BE49-F238E27FC236}">
                    <a16:creationId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91">
                  <a:defRPr/>
                </a:pP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defTabSz="1828891">
                  <a:defRPr/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62" name="Rectangle 61"/>
          <p:cNvSpPr/>
          <p:nvPr/>
        </p:nvSpPr>
        <p:spPr>
          <a:xfrm>
            <a:off x="5808152" y="7771340"/>
            <a:ext cx="105377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077002" y="7468880"/>
                <a:ext cx="4490332" cy="1388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7002" y="7468880"/>
                <a:ext cx="4490332" cy="13888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317768" y="9148614"/>
                <a:ext cx="4069531" cy="139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𝒔𝒊𝒏𝑨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768" y="9148614"/>
                <a:ext cx="4069531" cy="139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152" y="9548467"/>
            <a:ext cx="1135950" cy="788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9663595" y="9132406"/>
                <a:ext cx="2193229" cy="1393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95" y="9132406"/>
                <a:ext cx="2193229" cy="13936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1524664" y="9116519"/>
                <a:ext cx="1289135" cy="139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664" y="9116519"/>
                <a:ext cx="1289135" cy="139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5784082" y="6289078"/>
                <a:ext cx="14365625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082" y="6289078"/>
                <a:ext cx="14365625" cy="784830"/>
              </a:xfrm>
              <a:prstGeom prst="rect">
                <a:avLst/>
              </a:prstGeom>
              <a:blipFill>
                <a:blip r:embed="rId8"/>
                <a:stretch>
                  <a:fillRect l="-1740" t="-171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49">
            <a:extLst>
              <a:ext uri="{FF2B5EF4-FFF2-40B4-BE49-F238E27FC236}">
                <a16:creationId xmlns:a16="http://schemas.microsoft.com/office/drawing/2014/main" id="{CEA61A8F-38E3-4651-88B5-58E9DAB7DE88}"/>
              </a:ext>
            </a:extLst>
          </p:cNvPr>
          <p:cNvGrpSpPr/>
          <p:nvPr/>
        </p:nvGrpSpPr>
        <p:grpSpPr>
          <a:xfrm>
            <a:off x="800990" y="1841339"/>
            <a:ext cx="22119289" cy="3205992"/>
            <a:chOff x="1175570" y="2468562"/>
            <a:chExt cx="22178464" cy="3205992"/>
          </a:xfrm>
        </p:grpSpPr>
        <p:sp>
          <p:nvSpPr>
            <p:cNvPr id="68" name="Rounded Rectangle 6">
              <a:extLst>
                <a:ext uri="{FF2B5EF4-FFF2-40B4-BE49-F238E27FC236}">
                  <a16:creationId xmlns:a16="http://schemas.microsoft.com/office/drawing/2014/main" id="{A7D5C5B6-FAAD-48E9-9417-22CD4E8B11EF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9" name="Group 2">
              <a:extLst>
                <a:ext uri="{FF2B5EF4-FFF2-40B4-BE49-F238E27FC236}">
                  <a16:creationId xmlns:a16="http://schemas.microsoft.com/office/drawing/2014/main" id="{1BD8D6C2-D403-42EF-8609-DA174D18F878}"/>
                </a:ext>
              </a:extLst>
            </p:cNvPr>
            <p:cNvGrpSpPr/>
            <p:nvPr/>
          </p:nvGrpSpPr>
          <p:grpSpPr>
            <a:xfrm>
              <a:off x="1175570" y="2468562"/>
              <a:ext cx="3734878" cy="898551"/>
              <a:chOff x="1175570" y="1834705"/>
              <a:chExt cx="4074062" cy="980153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9FC3F4C4-777F-4611-AFB2-7E8669EF54E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999879E-1094-48A6-8287-C9F14F1CECA6}"/>
                  </a:ext>
                </a:extLst>
              </p:cNvPr>
              <p:cNvSpPr txBox="1"/>
              <p:nvPr/>
            </p:nvSpPr>
            <p:spPr>
              <a:xfrm>
                <a:off x="2235431" y="1958753"/>
                <a:ext cx="3014201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8</a:t>
                </a:r>
              </a:p>
            </p:txBody>
          </p:sp>
          <p:sp>
            <p:nvSpPr>
              <p:cNvPr id="72" name="Round Diagonal Corner Rectangle 10">
                <a:extLst>
                  <a:ext uri="{FF2B5EF4-FFF2-40B4-BE49-F238E27FC236}">
                    <a16:creationId xmlns:a16="http://schemas.microsoft.com/office/drawing/2014/main" id="{CCD4BEA4-445E-4569-9DD8-8BD40248995B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3" name="Group 2">
                <a:extLst>
                  <a:ext uri="{FF2B5EF4-FFF2-40B4-BE49-F238E27FC236}">
                    <a16:creationId xmlns:a16="http://schemas.microsoft.com/office/drawing/2014/main" id="{FFBE93D9-BBC6-46BF-9EBC-6F9D5A495C16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4" name="Freeform 15">
                  <a:extLst>
                    <a:ext uri="{FF2B5EF4-FFF2-40B4-BE49-F238E27FC236}">
                      <a16:creationId xmlns:a16="http://schemas.microsoft.com/office/drawing/2014/main" id="{D5889B56-3984-4E13-871A-5E10A9E20E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16">
                  <a:extLst>
                    <a:ext uri="{FF2B5EF4-FFF2-40B4-BE49-F238E27FC236}">
                      <a16:creationId xmlns:a16="http://schemas.microsoft.com/office/drawing/2014/main" id="{C30978C7-737A-4031-8351-F442887871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17">
                  <a:extLst>
                    <a:ext uri="{FF2B5EF4-FFF2-40B4-BE49-F238E27FC236}">
                      <a16:creationId xmlns:a16="http://schemas.microsoft.com/office/drawing/2014/main" id="{43F559A3-29B5-4878-B187-7CCBAE028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Rectangle 18">
                  <a:extLst>
                    <a:ext uri="{FF2B5EF4-FFF2-40B4-BE49-F238E27FC236}">
                      <a16:creationId xmlns:a16="http://schemas.microsoft.com/office/drawing/2014/main" id="{512F1ACC-0EBA-4427-872A-DB7850A478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Rectangle 19">
                  <a:extLst>
                    <a:ext uri="{FF2B5EF4-FFF2-40B4-BE49-F238E27FC236}">
                      <a16:creationId xmlns:a16="http://schemas.microsoft.com/office/drawing/2014/main" id="{8B45AF63-F72B-4F46-A339-E578EE2657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Rectangle 20">
                  <a:extLst>
                    <a:ext uri="{FF2B5EF4-FFF2-40B4-BE49-F238E27FC236}">
                      <a16:creationId xmlns:a16="http://schemas.microsoft.com/office/drawing/2014/main" id="{D2BE2697-BE8C-43D6-A140-BFF77D7775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Rectangle 21">
                  <a:extLst>
                    <a:ext uri="{FF2B5EF4-FFF2-40B4-BE49-F238E27FC236}">
                      <a16:creationId xmlns:a16="http://schemas.microsoft.com/office/drawing/2014/main" id="{CBB63C7E-9D40-41FF-BB13-CF1E8E384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2C0ACF2-505C-4501-9088-1CBEDE0DCB15}"/>
                  </a:ext>
                </a:extLst>
              </p:cNvPr>
              <p:cNvSpPr/>
              <p:nvPr/>
            </p:nvSpPr>
            <p:spPr>
              <a:xfrm>
                <a:off x="2890183" y="2721871"/>
                <a:ext cx="19230036" cy="2016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𝒔𝒊𝒏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2C0ACF2-505C-4501-9088-1CBEDE0DC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183" y="2721871"/>
                <a:ext cx="19230036" cy="2016386"/>
              </a:xfrm>
              <a:prstGeom prst="rect">
                <a:avLst/>
              </a:prstGeom>
              <a:blipFill>
                <a:blip r:embed="rId9"/>
                <a:stretch>
                  <a:fillRect l="-126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6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1723">
        <p:circle/>
      </p:transition>
    </mc:Choice>
    <mc:Fallback xmlns="">
      <p:transition spd="slow" advTm="5172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7" grpId="0"/>
      <p:bldP spid="29" grpId="0"/>
      <p:bldP spid="63" grpId="0"/>
      <p:bldP spid="64" grpId="0"/>
      <p:bldP spid="65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144">
            <a:extLst>
              <a:ext uri="{FF2B5EF4-FFF2-40B4-BE49-F238E27FC236}">
                <a16:creationId xmlns:a16="http://schemas.microsoft.com/office/drawing/2014/main" id="{849E6A16-BBDF-42DA-9483-B9F669110D15}"/>
              </a:ext>
            </a:extLst>
          </p:cNvPr>
          <p:cNvGrpSpPr/>
          <p:nvPr/>
        </p:nvGrpSpPr>
        <p:grpSpPr>
          <a:xfrm>
            <a:off x="786271" y="1295845"/>
            <a:ext cx="22498324" cy="2407890"/>
            <a:chOff x="1076414" y="3106247"/>
            <a:chExt cx="11374236" cy="1427109"/>
          </a:xfrm>
        </p:grpSpPr>
        <p:sp>
          <p:nvSpPr>
            <p:cNvPr id="49" name="Rounded Rectangle 55">
              <a:extLst>
                <a:ext uri="{FF2B5EF4-FFF2-40B4-BE49-F238E27FC236}">
                  <a16:creationId xmlns:a16="http://schemas.microsoft.com/office/drawing/2014/main" id="{994140ED-FD1D-4AFB-8246-D07138109183}"/>
                </a:ext>
              </a:extLst>
            </p:cNvPr>
            <p:cNvSpPr/>
            <p:nvPr/>
          </p:nvSpPr>
          <p:spPr>
            <a:xfrm>
              <a:off x="1235525" y="3319589"/>
              <a:ext cx="11215125" cy="1213767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5" tIns="36002" rIns="72005" bIns="36002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65">
              <a:extLst>
                <a:ext uri="{FF2B5EF4-FFF2-40B4-BE49-F238E27FC236}">
                  <a16:creationId xmlns:a16="http://schemas.microsoft.com/office/drawing/2014/main" id="{373AE783-F4FE-4156-8A09-E0AC36F31438}"/>
                </a:ext>
              </a:extLst>
            </p:cNvPr>
            <p:cNvGrpSpPr/>
            <p:nvPr/>
          </p:nvGrpSpPr>
          <p:grpSpPr>
            <a:xfrm>
              <a:off x="1076414" y="3106247"/>
              <a:ext cx="4347152" cy="834267"/>
              <a:chOff x="166396" y="8712046"/>
              <a:chExt cx="4347152" cy="834267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26FF6B04-A815-4558-90C4-767C55FCB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06" y="8956058"/>
                <a:ext cx="3958042" cy="59025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  CÔNG THỨC DIỆN TÍCH</a:t>
                </a:r>
              </a:p>
            </p:txBody>
          </p:sp>
          <p:grpSp>
            <p:nvGrpSpPr>
              <p:cNvPr id="52" name="Group 11">
                <a:extLst>
                  <a:ext uri="{FF2B5EF4-FFF2-40B4-BE49-F238E27FC236}">
                    <a16:creationId xmlns:a16="http://schemas.microsoft.com/office/drawing/2014/main" id="{8088628B-5CA7-4073-8AA0-F7011F195B44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5"/>
                <a:chOff x="-145995" y="8633550"/>
                <a:chExt cx="787401" cy="641348"/>
              </a:xfrm>
            </p:grpSpPr>
            <p:sp>
              <p:nvSpPr>
                <p:cNvPr id="54" name="Freeform 45">
                  <a:extLst>
                    <a:ext uri="{FF2B5EF4-FFF2-40B4-BE49-F238E27FC236}">
                      <a16:creationId xmlns:a16="http://schemas.microsoft.com/office/drawing/2014/main" id="{AF3C10BB-73B5-468D-8847-789CEE405D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46">
                  <a:extLst>
                    <a:ext uri="{FF2B5EF4-FFF2-40B4-BE49-F238E27FC236}">
                      <a16:creationId xmlns:a16="http://schemas.microsoft.com/office/drawing/2014/main" id="{23139559-E1E9-46F9-99D8-2E709A49C4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47">
                  <a:extLst>
                    <a:ext uri="{FF2B5EF4-FFF2-40B4-BE49-F238E27FC236}">
                      <a16:creationId xmlns:a16="http://schemas.microsoft.com/office/drawing/2014/main" id="{DFC450A8-5A39-4CD0-B558-88F9F6C520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48">
                  <a:extLst>
                    <a:ext uri="{FF2B5EF4-FFF2-40B4-BE49-F238E27FC236}">
                      <a16:creationId xmlns:a16="http://schemas.microsoft.com/office/drawing/2014/main" id="{08DC7CD4-18A9-48ED-9DAD-3B699366EF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49">
                  <a:extLst>
                    <a:ext uri="{FF2B5EF4-FFF2-40B4-BE49-F238E27FC236}">
                      <a16:creationId xmlns:a16="http://schemas.microsoft.com/office/drawing/2014/main" id="{5C68F84B-A632-4EA9-AE51-7F8EC12D00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50">
                  <a:extLst>
                    <a:ext uri="{FF2B5EF4-FFF2-40B4-BE49-F238E27FC236}">
                      <a16:creationId xmlns:a16="http://schemas.microsoft.com/office/drawing/2014/main" id="{23468505-D9A2-4E86-B257-0CB767A33F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50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51">
                  <a:extLst>
                    <a:ext uri="{FF2B5EF4-FFF2-40B4-BE49-F238E27FC236}">
                      <a16:creationId xmlns:a16="http://schemas.microsoft.com/office/drawing/2014/main" id="{460132ED-14B9-41FD-9CC2-646EA0874C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52">
                  <a:extLst>
                    <a:ext uri="{FF2B5EF4-FFF2-40B4-BE49-F238E27FC236}">
                      <a16:creationId xmlns:a16="http://schemas.microsoft.com/office/drawing/2014/main" id="{174DAFA9-9D9B-44CC-B90F-07CC6F9E40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9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Rectangle 53">
                  <a:extLst>
                    <a:ext uri="{FF2B5EF4-FFF2-40B4-BE49-F238E27FC236}">
                      <a16:creationId xmlns:a16="http://schemas.microsoft.com/office/drawing/2014/main" id="{F24BAB44-6BD3-44ED-B25B-2391B91A81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Rectangle 54">
                  <a:extLst>
                    <a:ext uri="{FF2B5EF4-FFF2-40B4-BE49-F238E27FC236}">
                      <a16:creationId xmlns:a16="http://schemas.microsoft.com/office/drawing/2014/main" id="{36D026F2-15BC-49E4-8FC2-97B59BFDDF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55">
                  <a:extLst>
                    <a:ext uri="{FF2B5EF4-FFF2-40B4-BE49-F238E27FC236}">
                      <a16:creationId xmlns:a16="http://schemas.microsoft.com/office/drawing/2014/main" id="{C42EDA27-A21C-4C04-AB35-DE506D076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9960550-0368-448A-99D2-16A742B80545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93392" cy="465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9600506" y="1602210"/>
                <a:ext cx="10895244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Biết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506" y="1602210"/>
                <a:ext cx="10895244" cy="1993366"/>
              </a:xfrm>
              <a:prstGeom prst="rect">
                <a:avLst/>
              </a:prstGeom>
              <a:blipFill>
                <a:blip r:embed="rId3"/>
                <a:stretch>
                  <a:fillRect l="-2294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D85D988D-02F1-4EBF-9DCC-B4A0CBD92D3A}"/>
              </a:ext>
            </a:extLst>
          </p:cNvPr>
          <p:cNvSpPr txBox="1"/>
          <p:nvPr/>
        </p:nvSpPr>
        <p:spPr>
          <a:xfrm>
            <a:off x="3949406" y="4980812"/>
            <a:ext cx="190470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1132477" y="6761138"/>
            <a:ext cx="22152118" cy="6493897"/>
            <a:chOff x="1259144" y="5867400"/>
            <a:chExt cx="21817977" cy="7140368"/>
          </a:xfrm>
        </p:grpSpPr>
        <p:sp>
          <p:nvSpPr>
            <p:cNvPr id="65" name="Rounded Rectangle 42">
              <a:extLst>
                <a:ext uri="{FF2B5EF4-FFF2-40B4-BE49-F238E27FC236}">
                  <a16:creationId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259144" y="5914973"/>
              <a:ext cx="21817977" cy="7092795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6" name="Group 60">
              <a:extLst>
                <a:ext uri="{FF2B5EF4-FFF2-40B4-BE49-F238E27FC236}">
                  <a16:creationId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654688" cy="862960"/>
              <a:chOff x="1224541" y="6305967"/>
              <a:chExt cx="3654688" cy="862960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0" y="6305967"/>
                <a:ext cx="2846929" cy="862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Round Diagonal Corner Rectangle 46">
                <a:extLst>
                  <a:ext uri="{FF2B5EF4-FFF2-40B4-BE49-F238E27FC236}">
                    <a16:creationId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8"/>
            <a:ext cx="914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4C4C9E-C212-416D-BC12-DACAEE297697}"/>
              </a:ext>
            </a:extLst>
          </p:cNvPr>
          <p:cNvSpPr txBox="1"/>
          <p:nvPr/>
        </p:nvSpPr>
        <p:spPr>
          <a:xfrm>
            <a:off x="3949405" y="6761138"/>
            <a:ext cx="20854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093A30-53A5-40F8-A07F-803F9550889C}"/>
                  </a:ext>
                </a:extLst>
              </p:cNvPr>
              <p:cNvSpPr txBox="1"/>
              <p:nvPr/>
            </p:nvSpPr>
            <p:spPr>
              <a:xfrm>
                <a:off x="4151576" y="6909002"/>
                <a:ext cx="17971118" cy="6346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a) Do tam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  <a:endParaRPr lang="en-US" sz="4400" b="1" i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𝐜𝐦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Py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-ta-go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r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𝑩𝑪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𝒓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𝒓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093A30-53A5-40F8-A07F-803F95508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576" y="6909002"/>
                <a:ext cx="17971118" cy="6346033"/>
              </a:xfrm>
              <a:prstGeom prst="rect">
                <a:avLst/>
              </a:prstGeom>
              <a:blipFill>
                <a:blip r:embed="rId4"/>
                <a:stretch>
                  <a:fillRect l="-1357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49">
            <a:extLst>
              <a:ext uri="{FF2B5EF4-FFF2-40B4-BE49-F238E27FC236}">
                <a16:creationId xmlns:a16="http://schemas.microsoft.com/office/drawing/2014/main" id="{A1D1FDB0-FB2E-45FF-98B6-5CB4061E6D8E}"/>
              </a:ext>
            </a:extLst>
          </p:cNvPr>
          <p:cNvGrpSpPr/>
          <p:nvPr/>
        </p:nvGrpSpPr>
        <p:grpSpPr>
          <a:xfrm>
            <a:off x="1100983" y="3877763"/>
            <a:ext cx="22152118" cy="2686454"/>
            <a:chOff x="1175570" y="2468560"/>
            <a:chExt cx="22178464" cy="2686454"/>
          </a:xfrm>
        </p:grpSpPr>
        <p:sp>
          <p:nvSpPr>
            <p:cNvPr id="72" name="Rounded Rectangle 6">
              <a:extLst>
                <a:ext uri="{FF2B5EF4-FFF2-40B4-BE49-F238E27FC236}">
                  <a16:creationId xmlns:a16="http://schemas.microsoft.com/office/drawing/2014/main" id="{6A5371E8-0CD0-4D69-BBC4-ECF8AC99AA6F}"/>
                </a:ext>
              </a:extLst>
            </p:cNvPr>
            <p:cNvSpPr/>
            <p:nvPr/>
          </p:nvSpPr>
          <p:spPr>
            <a:xfrm>
              <a:off x="1175570" y="2872596"/>
              <a:ext cx="22178464" cy="228241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3" name="Group 2">
              <a:extLst>
                <a:ext uri="{FF2B5EF4-FFF2-40B4-BE49-F238E27FC236}">
                  <a16:creationId xmlns:a16="http://schemas.microsoft.com/office/drawing/2014/main" id="{F0D7DF26-A930-4D8D-A8B9-A4FAA2859EB9}"/>
                </a:ext>
              </a:extLst>
            </p:cNvPr>
            <p:cNvGrpSpPr/>
            <p:nvPr/>
          </p:nvGrpSpPr>
          <p:grpSpPr>
            <a:xfrm>
              <a:off x="1175570" y="2468560"/>
              <a:ext cx="3730783" cy="898549"/>
              <a:chOff x="1175570" y="1834705"/>
              <a:chExt cx="4069595" cy="980152"/>
            </a:xfrm>
          </p:grpSpPr>
          <p:sp>
            <p:nvSpPr>
              <p:cNvPr id="74" name="Freeform 20">
                <a:extLst>
                  <a:ext uri="{FF2B5EF4-FFF2-40B4-BE49-F238E27FC236}">
                    <a16:creationId xmlns:a16="http://schemas.microsoft.com/office/drawing/2014/main" id="{93814F4E-A108-4B86-AB9E-FFD6AA414B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5760AA3-50B5-40DC-9F4B-5015B4EE1899}"/>
                  </a:ext>
                </a:extLst>
              </p:cNvPr>
              <p:cNvSpPr txBox="1"/>
              <p:nvPr/>
            </p:nvSpPr>
            <p:spPr>
              <a:xfrm>
                <a:off x="2235431" y="1958752"/>
                <a:ext cx="3009734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9</a:t>
                </a:r>
              </a:p>
            </p:txBody>
          </p:sp>
          <p:sp>
            <p:nvSpPr>
              <p:cNvPr id="76" name="Round Diagonal Corner Rectangle 10">
                <a:extLst>
                  <a:ext uri="{FF2B5EF4-FFF2-40B4-BE49-F238E27FC236}">
                    <a16:creationId xmlns:a16="http://schemas.microsoft.com/office/drawing/2014/main" id="{C667B0D2-9A9B-4F46-BA3D-B9B34D7F77E7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7" name="Group 2">
                <a:extLst>
                  <a:ext uri="{FF2B5EF4-FFF2-40B4-BE49-F238E27FC236}">
                    <a16:creationId xmlns:a16="http://schemas.microsoft.com/office/drawing/2014/main" id="{15367DD1-AE1E-42B8-BCBF-1601CE2DD5A7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8" name="Freeform 15">
                  <a:extLst>
                    <a:ext uri="{FF2B5EF4-FFF2-40B4-BE49-F238E27FC236}">
                      <a16:creationId xmlns:a16="http://schemas.microsoft.com/office/drawing/2014/main" id="{E3DEFA26-C5D5-4A26-BDAF-8D0832A96D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16">
                  <a:extLst>
                    <a:ext uri="{FF2B5EF4-FFF2-40B4-BE49-F238E27FC236}">
                      <a16:creationId xmlns:a16="http://schemas.microsoft.com/office/drawing/2014/main" id="{9D2DDD82-EDCE-41FC-B9D9-E4785E2E71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17">
                  <a:extLst>
                    <a:ext uri="{FF2B5EF4-FFF2-40B4-BE49-F238E27FC236}">
                      <a16:creationId xmlns:a16="http://schemas.microsoft.com/office/drawing/2014/main" id="{9C1B6D06-11AB-4FE5-825D-578D13A1B7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Rectangle 18">
                  <a:extLst>
                    <a:ext uri="{FF2B5EF4-FFF2-40B4-BE49-F238E27FC236}">
                      <a16:creationId xmlns:a16="http://schemas.microsoft.com/office/drawing/2014/main" id="{155EA5DE-508C-4A33-A38B-CBFCE95E9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Rectangle 19">
                  <a:extLst>
                    <a:ext uri="{FF2B5EF4-FFF2-40B4-BE49-F238E27FC236}">
                      <a16:creationId xmlns:a16="http://schemas.microsoft.com/office/drawing/2014/main" id="{418C4480-42E4-4A54-AB58-988F16B8E6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Rectangle 20">
                  <a:extLst>
                    <a:ext uri="{FF2B5EF4-FFF2-40B4-BE49-F238E27FC236}">
                      <a16:creationId xmlns:a16="http://schemas.microsoft.com/office/drawing/2014/main" id="{62D53906-2660-409D-9677-FD3C61E4FD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Rectangle 21">
                  <a:extLst>
                    <a:ext uri="{FF2B5EF4-FFF2-40B4-BE49-F238E27FC236}">
                      <a16:creationId xmlns:a16="http://schemas.microsoft.com/office/drawing/2014/main" id="{9AC18551-61D6-4ECC-B303-D2751DA4F1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C60274E-9B96-42F8-BD6C-FA66D021D206}"/>
                  </a:ext>
                </a:extLst>
              </p:cNvPr>
              <p:cNvSpPr txBox="1"/>
              <p:nvPr/>
            </p:nvSpPr>
            <p:spPr>
              <a:xfrm>
                <a:off x="5485506" y="4289106"/>
                <a:ext cx="18792625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</a:t>
                </a:r>
                <a:r>
                  <a:rPr lang="vi-VN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ờng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C60274E-9B96-42F8-BD6C-FA66D021D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506" y="4289106"/>
                <a:ext cx="18792625" cy="2169825"/>
              </a:xfrm>
              <a:prstGeom prst="rect">
                <a:avLst/>
              </a:prstGeom>
              <a:blipFill>
                <a:blip r:embed="rId5"/>
                <a:stretch>
                  <a:fillRect l="-1330" t="-6180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3591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07"/>
    </mc:Choice>
    <mc:Fallback xmlns="">
      <p:transition spd="slow" advTm="85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017978" y="8273176"/>
            <a:ext cx="22176050" cy="5138346"/>
            <a:chOff x="1116807" y="7162800"/>
            <a:chExt cx="22180059" cy="423949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16807" y="7339958"/>
              <a:ext cx="22180059" cy="406233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142320" cy="674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2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457288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LÍ COSIN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1017977" y="2657261"/>
            <a:ext cx="22119290" cy="5177450"/>
            <a:chOff x="1175570" y="2468560"/>
            <a:chExt cx="22178464" cy="5177450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477341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1" y="1958752"/>
                <a:ext cx="2588159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QUẢ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CDD559-390A-4B06-AFDB-E81485024AEC}"/>
                  </a:ext>
                </a:extLst>
              </p:cNvPr>
              <p:cNvSpPr/>
              <p:nvPr/>
            </p:nvSpPr>
            <p:spPr>
              <a:xfrm>
                <a:off x="10343347" y="3352080"/>
                <a:ext cx="9649072" cy="4314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𝒄𝒐𝒔𝑨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𝒃𝒄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𝒄𝒐𝒔𝑩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𝒂𝒄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𝒄𝒐𝒔𝑪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𝒂𝒃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CDD559-390A-4B06-AFDB-E81485024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347" y="3352080"/>
                <a:ext cx="9649072" cy="43140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EAD03D-33F4-4DD8-ADF0-04B3E6BC44F9}"/>
                  </a:ext>
                </a:extLst>
              </p:cNvPr>
              <p:cNvSpPr/>
              <p:nvPr/>
            </p:nvSpPr>
            <p:spPr>
              <a:xfrm>
                <a:off x="4415930" y="8586986"/>
                <a:ext cx="1915921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𝟑𝐜𝐦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𝐀𝐂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𝟓𝐜𝐦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𝐁𝐂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𝟓𝐜𝐦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=?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EAD03D-33F4-4DD8-ADF0-04B3E6BC44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930" y="8586986"/>
                <a:ext cx="19159218" cy="769441"/>
              </a:xfrm>
              <a:prstGeom prst="rect">
                <a:avLst/>
              </a:prstGeom>
              <a:blipFill>
                <a:blip r:embed="rId5"/>
                <a:stretch>
                  <a:fillRect l="-127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74440A17-B62E-44E0-AB50-421BA2D34F95}"/>
              </a:ext>
            </a:extLst>
          </p:cNvPr>
          <p:cNvSpPr/>
          <p:nvPr/>
        </p:nvSpPr>
        <p:spPr>
          <a:xfrm>
            <a:off x="4415930" y="3762450"/>
            <a:ext cx="725709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cosin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suy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ra:</a:t>
            </a:r>
            <a:endParaRPr lang="vi-VN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47237B5-9F72-4536-AD5F-962D5881770D}"/>
              </a:ext>
            </a:extLst>
          </p:cNvPr>
          <p:cNvGrpSpPr/>
          <p:nvPr/>
        </p:nvGrpSpPr>
        <p:grpSpPr>
          <a:xfrm>
            <a:off x="18025442" y="9855666"/>
            <a:ext cx="4757530" cy="3123808"/>
            <a:chOff x="0" y="-30854"/>
            <a:chExt cx="2023128" cy="158692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E264724-429F-4FAE-BE01-7ACBAB760A76}"/>
                </a:ext>
              </a:extLst>
            </p:cNvPr>
            <p:cNvGrpSpPr/>
            <p:nvPr/>
          </p:nvGrpSpPr>
          <p:grpSpPr>
            <a:xfrm>
              <a:off x="0" y="-30854"/>
              <a:ext cx="2023128" cy="1497428"/>
              <a:chOff x="0" y="-30854"/>
              <a:chExt cx="2023128" cy="1497428"/>
            </a:xfrm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1E7F29F4-4013-4372-A375-2CEC497D4EC3}"/>
                  </a:ext>
                </a:extLst>
              </p:cNvPr>
              <p:cNvSpPr/>
              <p:nvPr/>
            </p:nvSpPr>
            <p:spPr>
              <a:xfrm>
                <a:off x="173621" y="269460"/>
                <a:ext cx="1633055" cy="1070069"/>
              </a:xfrm>
              <a:prstGeom prst="triangle">
                <a:avLst>
                  <a:gd name="adj" fmla="val 19925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 </a:t>
                </a:r>
              </a:p>
            </p:txBody>
          </p:sp>
          <p:sp>
            <p:nvSpPr>
              <p:cNvPr id="43" name="Text Box 4">
                <a:extLst>
                  <a:ext uri="{FF2B5EF4-FFF2-40B4-BE49-F238E27FC236}">
                    <a16:creationId xmlns:a16="http://schemas.microsoft.com/office/drawing/2014/main" id="{93AA7B26-87D1-497B-8CD0-C9BEE469F0EE}"/>
                  </a:ext>
                </a:extLst>
              </p:cNvPr>
              <p:cNvSpPr txBox="1"/>
              <p:nvPr/>
            </p:nvSpPr>
            <p:spPr>
              <a:xfrm>
                <a:off x="1105577" y="549833"/>
                <a:ext cx="313028" cy="25620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44" name="Text Box 5">
                <a:extLst>
                  <a:ext uri="{FF2B5EF4-FFF2-40B4-BE49-F238E27FC236}">
                    <a16:creationId xmlns:a16="http://schemas.microsoft.com/office/drawing/2014/main" id="{ED3B3C6D-3291-423B-8873-B1E0B3E66193}"/>
                  </a:ext>
                </a:extLst>
              </p:cNvPr>
              <p:cNvSpPr txBox="1"/>
              <p:nvPr/>
            </p:nvSpPr>
            <p:spPr>
              <a:xfrm>
                <a:off x="0" y="1228035"/>
                <a:ext cx="216452" cy="23853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45" name="Text Box 6">
                <a:extLst>
                  <a:ext uri="{FF2B5EF4-FFF2-40B4-BE49-F238E27FC236}">
                    <a16:creationId xmlns:a16="http://schemas.microsoft.com/office/drawing/2014/main" id="{EA7BF498-D0DB-4C1F-9E3A-827CF28FC17D}"/>
                  </a:ext>
                </a:extLst>
              </p:cNvPr>
              <p:cNvSpPr txBox="1"/>
              <p:nvPr/>
            </p:nvSpPr>
            <p:spPr>
              <a:xfrm>
                <a:off x="381125" y="-30854"/>
                <a:ext cx="216452" cy="23853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46" name="Text Box 7">
                <a:extLst>
                  <a:ext uri="{FF2B5EF4-FFF2-40B4-BE49-F238E27FC236}">
                    <a16:creationId xmlns:a16="http://schemas.microsoft.com/office/drawing/2014/main" id="{5D360EC8-D38C-42F3-A7D0-DB8C4EEECA4B}"/>
                  </a:ext>
                </a:extLst>
              </p:cNvPr>
              <p:cNvSpPr txBox="1"/>
              <p:nvPr/>
            </p:nvSpPr>
            <p:spPr>
              <a:xfrm>
                <a:off x="1806676" y="1217477"/>
                <a:ext cx="216452" cy="23853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  <p:sp>
          <p:nvSpPr>
            <p:cNvPr id="38" name="Text Box 9">
              <a:extLst>
                <a:ext uri="{FF2B5EF4-FFF2-40B4-BE49-F238E27FC236}">
                  <a16:creationId xmlns:a16="http://schemas.microsoft.com/office/drawing/2014/main" id="{EA6CDB1A-0B34-4B70-AFA9-180F67AF3D7D}"/>
                </a:ext>
              </a:extLst>
            </p:cNvPr>
            <p:cNvSpPr txBox="1"/>
            <p:nvPr/>
          </p:nvSpPr>
          <p:spPr>
            <a:xfrm>
              <a:off x="183727" y="646150"/>
              <a:ext cx="216406" cy="23848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40" name="Text Box 10">
              <a:extLst>
                <a:ext uri="{FF2B5EF4-FFF2-40B4-BE49-F238E27FC236}">
                  <a16:creationId xmlns:a16="http://schemas.microsoft.com/office/drawing/2014/main" id="{E824BD80-78E2-4100-AC8E-16F98CEF7764}"/>
                </a:ext>
              </a:extLst>
            </p:cNvPr>
            <p:cNvSpPr txBox="1"/>
            <p:nvPr/>
          </p:nvSpPr>
          <p:spPr>
            <a:xfrm>
              <a:off x="752187" y="1317593"/>
              <a:ext cx="216406" cy="23848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F30D10E-D623-48CB-A9FC-D8D7971725F9}"/>
                  </a:ext>
                </a:extLst>
              </p:cNvPr>
              <p:cNvSpPr txBox="1"/>
              <p:nvPr/>
            </p:nvSpPr>
            <p:spPr>
              <a:xfrm>
                <a:off x="4415930" y="10446823"/>
                <a:ext cx="12862946" cy="2884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Áp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𝐜𝐨𝐬𝐀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𝐀𝐂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𝐀𝐁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𝐁𝐂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𝐀𝐂</m:t>
                          </m:r>
                          <m:r>
                            <a:rPr lang="en-US" sz="44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𝐀𝐁</m:t>
                          </m:r>
                        </m:den>
                      </m:f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F30D10E-D623-48CB-A9FC-D8D797172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930" y="10446823"/>
                <a:ext cx="12862946" cy="2884572"/>
              </a:xfrm>
              <a:prstGeom prst="rect">
                <a:avLst/>
              </a:prstGeom>
              <a:blipFill>
                <a:blip r:embed="rId6"/>
                <a:stretch>
                  <a:fillRect l="-1896" t="-4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9AA5FCCB-0878-42FC-92BF-BCAB71FDC2DA}"/>
              </a:ext>
            </a:extLst>
          </p:cNvPr>
          <p:cNvSpPr/>
          <p:nvPr/>
        </p:nvSpPr>
        <p:spPr>
          <a:xfrm>
            <a:off x="11040666" y="9454867"/>
            <a:ext cx="30243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3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35" grpId="0"/>
      <p:bldP spid="47" grpId="0"/>
      <p:bldP spid="4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144">
            <a:extLst>
              <a:ext uri="{FF2B5EF4-FFF2-40B4-BE49-F238E27FC236}">
                <a16:creationId xmlns:a16="http://schemas.microsoft.com/office/drawing/2014/main" id="{3D6F66C0-B168-479A-AE88-233A2CFC0E9C}"/>
              </a:ext>
            </a:extLst>
          </p:cNvPr>
          <p:cNvGrpSpPr/>
          <p:nvPr/>
        </p:nvGrpSpPr>
        <p:grpSpPr>
          <a:xfrm>
            <a:off x="786271" y="1545203"/>
            <a:ext cx="22498324" cy="3043988"/>
            <a:chOff x="1076414" y="3106247"/>
            <a:chExt cx="11374236" cy="1804112"/>
          </a:xfrm>
        </p:grpSpPr>
        <p:sp>
          <p:nvSpPr>
            <p:cNvPr id="47" name="Rounded Rectangle 55">
              <a:extLst>
                <a:ext uri="{FF2B5EF4-FFF2-40B4-BE49-F238E27FC236}">
                  <a16:creationId xmlns:a16="http://schemas.microsoft.com/office/drawing/2014/main" id="{8BE02249-7544-4046-AAC5-7F1C208EE64B}"/>
                </a:ext>
              </a:extLst>
            </p:cNvPr>
            <p:cNvSpPr/>
            <p:nvPr/>
          </p:nvSpPr>
          <p:spPr>
            <a:xfrm>
              <a:off x="1235525" y="3319589"/>
              <a:ext cx="11215125" cy="1590770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5" tIns="36002" rIns="72005" bIns="36002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65">
              <a:extLst>
                <a:ext uri="{FF2B5EF4-FFF2-40B4-BE49-F238E27FC236}">
                  <a16:creationId xmlns:a16="http://schemas.microsoft.com/office/drawing/2014/main" id="{AC59CDB2-7821-4445-AC93-4456EC95F39E}"/>
                </a:ext>
              </a:extLst>
            </p:cNvPr>
            <p:cNvGrpSpPr/>
            <p:nvPr/>
          </p:nvGrpSpPr>
          <p:grpSpPr>
            <a:xfrm>
              <a:off x="1076414" y="3106247"/>
              <a:ext cx="4347152" cy="834267"/>
              <a:chOff x="166396" y="8712046"/>
              <a:chExt cx="4347152" cy="834267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AA75D7DF-14AF-4C1C-9C14-6A35E3068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06" y="8956058"/>
                <a:ext cx="3958042" cy="59025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  CÔNG THỨC DIỆN TÍCH</a:t>
                </a: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11984469-CFED-43C7-B5E8-FCF717BC0049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5"/>
                <a:chOff x="-145995" y="8633550"/>
                <a:chExt cx="787401" cy="641348"/>
              </a:xfrm>
            </p:grpSpPr>
            <p:sp>
              <p:nvSpPr>
                <p:cNvPr id="52" name="Freeform 45">
                  <a:extLst>
                    <a:ext uri="{FF2B5EF4-FFF2-40B4-BE49-F238E27FC236}">
                      <a16:creationId xmlns:a16="http://schemas.microsoft.com/office/drawing/2014/main" id="{B9324A84-7134-442A-80DE-F7770499F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46">
                  <a:extLst>
                    <a:ext uri="{FF2B5EF4-FFF2-40B4-BE49-F238E27FC236}">
                      <a16:creationId xmlns:a16="http://schemas.microsoft.com/office/drawing/2014/main" id="{F09528F1-9CCC-42CF-9AC2-E08DC1C644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47">
                  <a:extLst>
                    <a:ext uri="{FF2B5EF4-FFF2-40B4-BE49-F238E27FC236}">
                      <a16:creationId xmlns:a16="http://schemas.microsoft.com/office/drawing/2014/main" id="{09818114-1084-4745-B28D-8E32E09EEB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48">
                  <a:extLst>
                    <a:ext uri="{FF2B5EF4-FFF2-40B4-BE49-F238E27FC236}">
                      <a16:creationId xmlns:a16="http://schemas.microsoft.com/office/drawing/2014/main" id="{84878E85-7D15-40FB-8F27-FD78A8171D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49">
                  <a:extLst>
                    <a:ext uri="{FF2B5EF4-FFF2-40B4-BE49-F238E27FC236}">
                      <a16:creationId xmlns:a16="http://schemas.microsoft.com/office/drawing/2014/main" id="{46DC941D-44C7-45FD-8C6D-28B30BDE5E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50">
                  <a:extLst>
                    <a:ext uri="{FF2B5EF4-FFF2-40B4-BE49-F238E27FC236}">
                      <a16:creationId xmlns:a16="http://schemas.microsoft.com/office/drawing/2014/main" id="{539EDB98-7870-43DA-AB30-4546C33386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50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51">
                  <a:extLst>
                    <a:ext uri="{FF2B5EF4-FFF2-40B4-BE49-F238E27FC236}">
                      <a16:creationId xmlns:a16="http://schemas.microsoft.com/office/drawing/2014/main" id="{66F0219A-E196-44AF-885F-035287D856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52">
                  <a:extLst>
                    <a:ext uri="{FF2B5EF4-FFF2-40B4-BE49-F238E27FC236}">
                      <a16:creationId xmlns:a16="http://schemas.microsoft.com/office/drawing/2014/main" id="{EAA5FFEF-D9BA-4394-8D95-5B19072A46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9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Rectangle 53">
                  <a:extLst>
                    <a:ext uri="{FF2B5EF4-FFF2-40B4-BE49-F238E27FC236}">
                      <a16:creationId xmlns:a16="http://schemas.microsoft.com/office/drawing/2014/main" id="{F53C4842-EAC0-4FD8-84F0-B5E26BC900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Rectangle 54">
                  <a:extLst>
                    <a:ext uri="{FF2B5EF4-FFF2-40B4-BE49-F238E27FC236}">
                      <a16:creationId xmlns:a16="http://schemas.microsoft.com/office/drawing/2014/main" id="{24531A8B-2573-4ED5-A225-B1A7B8A351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55">
                  <a:extLst>
                    <a:ext uri="{FF2B5EF4-FFF2-40B4-BE49-F238E27FC236}">
                      <a16:creationId xmlns:a16="http://schemas.microsoft.com/office/drawing/2014/main" id="{B180FDE4-3118-480E-9B85-F4AF5AB77C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18F04C3-6CEE-4EB6-B30B-971528281ED2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93392" cy="465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9870812" y="1950679"/>
                <a:ext cx="15716332" cy="2315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Biết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</a:p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Hê-rông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812" y="1950679"/>
                <a:ext cx="15716332" cy="2315827"/>
              </a:xfrm>
              <a:prstGeom prst="rect">
                <a:avLst/>
              </a:prstGeom>
              <a:blipFill>
                <a:blip r:embed="rId3"/>
                <a:stretch>
                  <a:fillRect l="-1552" t="-5789" b="-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D85D988D-02F1-4EBF-9DCC-B4A0CBD92D3A}"/>
              </a:ext>
            </a:extLst>
          </p:cNvPr>
          <p:cNvSpPr txBox="1"/>
          <p:nvPr/>
        </p:nvSpPr>
        <p:spPr>
          <a:xfrm>
            <a:off x="3914621" y="5455238"/>
            <a:ext cx="190470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1066208" y="7141178"/>
            <a:ext cx="22240220" cy="5615351"/>
            <a:chOff x="1270511" y="5421741"/>
            <a:chExt cx="21817977" cy="8012043"/>
          </a:xfrm>
        </p:grpSpPr>
        <p:sp>
          <p:nvSpPr>
            <p:cNvPr id="65" name="Rounded Rectangle 42">
              <a:extLst>
                <a:ext uri="{FF2B5EF4-FFF2-40B4-BE49-F238E27FC236}">
                  <a16:creationId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270511" y="5565238"/>
              <a:ext cx="21817977" cy="7868546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6" name="Group 60">
              <a:extLst>
                <a:ext uri="{FF2B5EF4-FFF2-40B4-BE49-F238E27FC236}">
                  <a16:creationId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421741"/>
              <a:ext cx="3300860" cy="1239374"/>
              <a:chOff x="1224541" y="5860308"/>
              <a:chExt cx="3300860" cy="1239374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03947" y="5296110"/>
                <a:ext cx="1095876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64993" y="5860308"/>
                <a:ext cx="2460408" cy="1119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Round Diagonal Corner Rectangle 46">
                <a:extLst>
                  <a:ext uri="{FF2B5EF4-FFF2-40B4-BE49-F238E27FC236}">
                    <a16:creationId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024336"/>
                <a:ext cx="731520" cy="1075346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1" y="6024336"/>
                <a:ext cx="343583" cy="95002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50804" y="10546572"/>
            <a:ext cx="914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/>
              <p:nvPr/>
            </p:nvSpPr>
            <p:spPr>
              <a:xfrm>
                <a:off x="5885653" y="7744560"/>
                <a:ext cx="18893647" cy="3458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𝑩𝑪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𝟐𝟒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𝑩𝑪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𝟐𝟒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𝟐𝟏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𝟏𝟕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𝟏𝟎</m:t>
                            </m:r>
                          </m:e>
                        </m:d>
                      </m:e>
                    </m:rad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𝟖𝟒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653" y="7744560"/>
                <a:ext cx="18893647" cy="3458704"/>
              </a:xfrm>
              <a:prstGeom prst="rect">
                <a:avLst/>
              </a:prstGeom>
              <a:blipFill>
                <a:blip r:embed="rId4"/>
                <a:stretch>
                  <a:fillRect l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49">
            <a:extLst>
              <a:ext uri="{FF2B5EF4-FFF2-40B4-BE49-F238E27FC236}">
                <a16:creationId xmlns:a16="http://schemas.microsoft.com/office/drawing/2014/main" id="{076A1245-AD53-4501-8EF9-75C38D358D96}"/>
              </a:ext>
            </a:extLst>
          </p:cNvPr>
          <p:cNvGrpSpPr/>
          <p:nvPr/>
        </p:nvGrpSpPr>
        <p:grpSpPr>
          <a:xfrm>
            <a:off x="1066208" y="4916142"/>
            <a:ext cx="22240220" cy="1886136"/>
            <a:chOff x="1175570" y="2468562"/>
            <a:chExt cx="22203595" cy="2113610"/>
          </a:xfrm>
        </p:grpSpPr>
        <p:sp>
          <p:nvSpPr>
            <p:cNvPr id="72" name="Rounded Rectangle 6">
              <a:extLst>
                <a:ext uri="{FF2B5EF4-FFF2-40B4-BE49-F238E27FC236}">
                  <a16:creationId xmlns:a16="http://schemas.microsoft.com/office/drawing/2014/main" id="{89148AD5-0270-429E-A668-955C2028D297}"/>
                </a:ext>
              </a:extLst>
            </p:cNvPr>
            <p:cNvSpPr/>
            <p:nvPr/>
          </p:nvSpPr>
          <p:spPr>
            <a:xfrm>
              <a:off x="1200701" y="2573338"/>
              <a:ext cx="22178464" cy="200883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3" name="Group 2">
              <a:extLst>
                <a:ext uri="{FF2B5EF4-FFF2-40B4-BE49-F238E27FC236}">
                  <a16:creationId xmlns:a16="http://schemas.microsoft.com/office/drawing/2014/main" id="{CB8994F4-BE97-4E73-857D-D95E94B9E9CD}"/>
                </a:ext>
              </a:extLst>
            </p:cNvPr>
            <p:cNvGrpSpPr/>
            <p:nvPr/>
          </p:nvGrpSpPr>
          <p:grpSpPr>
            <a:xfrm>
              <a:off x="1175570" y="2468562"/>
              <a:ext cx="4171543" cy="888792"/>
              <a:chOff x="1175570" y="1834705"/>
              <a:chExt cx="4550385" cy="969507"/>
            </a:xfrm>
          </p:grpSpPr>
          <p:sp>
            <p:nvSpPr>
              <p:cNvPr id="74" name="Freeform 20">
                <a:extLst>
                  <a:ext uri="{FF2B5EF4-FFF2-40B4-BE49-F238E27FC236}">
                    <a16:creationId xmlns:a16="http://schemas.microsoft.com/office/drawing/2014/main" id="{10577BD4-F8E6-4329-8161-E35E63F8714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71718" y="430628"/>
                <a:ext cx="784477" cy="387437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0DAF4F-E787-47EC-89FF-87E0804EC5EF}"/>
                  </a:ext>
                </a:extLst>
              </p:cNvPr>
              <p:cNvSpPr txBox="1"/>
              <p:nvPr/>
            </p:nvSpPr>
            <p:spPr>
              <a:xfrm>
                <a:off x="2146453" y="1843848"/>
                <a:ext cx="3579502" cy="959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tập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10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Round Diagonal Corner Rectangle 10">
                <a:extLst>
                  <a:ext uri="{FF2B5EF4-FFF2-40B4-BE49-F238E27FC236}">
                    <a16:creationId xmlns:a16="http://schemas.microsoft.com/office/drawing/2014/main" id="{B43B390E-2956-4EB8-BC75-0B57946B867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7" name="Group 2">
                <a:extLst>
                  <a:ext uri="{FF2B5EF4-FFF2-40B4-BE49-F238E27FC236}">
                    <a16:creationId xmlns:a16="http://schemas.microsoft.com/office/drawing/2014/main" id="{54DB44CE-6988-4996-AEA4-8331D4617144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8" name="Freeform 15">
                  <a:extLst>
                    <a:ext uri="{FF2B5EF4-FFF2-40B4-BE49-F238E27FC236}">
                      <a16:creationId xmlns:a16="http://schemas.microsoft.com/office/drawing/2014/main" id="{25E348D7-A351-406B-BF54-528FFD6BEB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16">
                  <a:extLst>
                    <a:ext uri="{FF2B5EF4-FFF2-40B4-BE49-F238E27FC236}">
                      <a16:creationId xmlns:a16="http://schemas.microsoft.com/office/drawing/2014/main" id="{0C54E3A6-EA73-43AD-A260-56FC3BC120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17">
                  <a:extLst>
                    <a:ext uri="{FF2B5EF4-FFF2-40B4-BE49-F238E27FC236}">
                      <a16:creationId xmlns:a16="http://schemas.microsoft.com/office/drawing/2014/main" id="{FE6E5109-0721-490B-9923-E5BA875750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Rectangle 18">
                  <a:extLst>
                    <a:ext uri="{FF2B5EF4-FFF2-40B4-BE49-F238E27FC236}">
                      <a16:creationId xmlns:a16="http://schemas.microsoft.com/office/drawing/2014/main" id="{5288B1F8-0A77-43AA-8E7B-61B1F7E648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Rectangle 19">
                  <a:extLst>
                    <a:ext uri="{FF2B5EF4-FFF2-40B4-BE49-F238E27FC236}">
                      <a16:creationId xmlns:a16="http://schemas.microsoft.com/office/drawing/2014/main" id="{1849606D-935B-469C-B17B-996D929AE0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Rectangle 20">
                  <a:extLst>
                    <a:ext uri="{FF2B5EF4-FFF2-40B4-BE49-F238E27FC236}">
                      <a16:creationId xmlns:a16="http://schemas.microsoft.com/office/drawing/2014/main" id="{92835759-CDF5-4387-95F0-29BFFE7700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Rectangle 21">
                  <a:extLst>
                    <a:ext uri="{FF2B5EF4-FFF2-40B4-BE49-F238E27FC236}">
                      <a16:creationId xmlns:a16="http://schemas.microsoft.com/office/drawing/2014/main" id="{C90D734A-F619-4C11-859F-8AE33CD533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329E98D-3835-47D9-B61E-F9CE9A6A0D5F}"/>
                  </a:ext>
                </a:extLst>
              </p:cNvPr>
              <p:cNvSpPr txBox="1"/>
              <p:nvPr/>
            </p:nvSpPr>
            <p:spPr>
              <a:xfrm>
                <a:off x="5326338" y="5086551"/>
                <a:ext cx="1792347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𝟐𝟏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𝟏𝟕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329E98D-3835-47D9-B61E-F9CE9A6A0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338" y="5086551"/>
                <a:ext cx="17923472" cy="1477328"/>
              </a:xfrm>
              <a:prstGeom prst="rect">
                <a:avLst/>
              </a:prstGeom>
              <a:blipFill>
                <a:blip r:embed="rId5"/>
                <a:stretch>
                  <a:fillRect l="-1395" t="-8642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9489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59"/>
    </mc:Choice>
    <mc:Fallback xmlns="">
      <p:transition spd="slow" advTm="72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144">
            <a:extLst>
              <a:ext uri="{FF2B5EF4-FFF2-40B4-BE49-F238E27FC236}">
                <a16:creationId xmlns:a16="http://schemas.microsoft.com/office/drawing/2014/main" id="{201B8450-38A5-478F-8EA9-5C8685783331}"/>
              </a:ext>
            </a:extLst>
          </p:cNvPr>
          <p:cNvGrpSpPr/>
          <p:nvPr/>
        </p:nvGrpSpPr>
        <p:grpSpPr>
          <a:xfrm>
            <a:off x="786270" y="1295845"/>
            <a:ext cx="22575823" cy="2578871"/>
            <a:chOff x="1076414" y="3106247"/>
            <a:chExt cx="11374236" cy="1528446"/>
          </a:xfrm>
        </p:grpSpPr>
        <p:sp>
          <p:nvSpPr>
            <p:cNvPr id="47" name="Rounded Rectangle 55">
              <a:extLst>
                <a:ext uri="{FF2B5EF4-FFF2-40B4-BE49-F238E27FC236}">
                  <a16:creationId xmlns:a16="http://schemas.microsoft.com/office/drawing/2014/main" id="{3034BFDE-4465-48D4-A091-8CCFEA61E84B}"/>
                </a:ext>
              </a:extLst>
            </p:cNvPr>
            <p:cNvSpPr/>
            <p:nvPr/>
          </p:nvSpPr>
          <p:spPr>
            <a:xfrm>
              <a:off x="1235525" y="3319589"/>
              <a:ext cx="11215125" cy="1315104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5" tIns="36002" rIns="72005" bIns="36002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65">
              <a:extLst>
                <a:ext uri="{FF2B5EF4-FFF2-40B4-BE49-F238E27FC236}">
                  <a16:creationId xmlns:a16="http://schemas.microsoft.com/office/drawing/2014/main" id="{BD01C1A2-D583-4C75-9BC2-6E5801E80442}"/>
                </a:ext>
              </a:extLst>
            </p:cNvPr>
            <p:cNvGrpSpPr/>
            <p:nvPr/>
          </p:nvGrpSpPr>
          <p:grpSpPr>
            <a:xfrm>
              <a:off x="1076414" y="3106247"/>
              <a:ext cx="4347152" cy="834267"/>
              <a:chOff x="166396" y="8712046"/>
              <a:chExt cx="4347152" cy="834267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089EC68C-2EAB-43E1-9711-BF9B942B4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06" y="8956058"/>
                <a:ext cx="3958042" cy="59025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  CÔNG THỨC DIỆN TÍCH</a:t>
                </a: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12A65738-C2B8-43B0-A6EE-91E41D7BACD8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5"/>
                <a:chOff x="-145995" y="8633550"/>
                <a:chExt cx="787401" cy="641348"/>
              </a:xfrm>
            </p:grpSpPr>
            <p:sp>
              <p:nvSpPr>
                <p:cNvPr id="52" name="Freeform 45">
                  <a:extLst>
                    <a:ext uri="{FF2B5EF4-FFF2-40B4-BE49-F238E27FC236}">
                      <a16:creationId xmlns:a16="http://schemas.microsoft.com/office/drawing/2014/main" id="{0B4E80D8-4C52-4807-AEFC-87FDEF631B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46">
                  <a:extLst>
                    <a:ext uri="{FF2B5EF4-FFF2-40B4-BE49-F238E27FC236}">
                      <a16:creationId xmlns:a16="http://schemas.microsoft.com/office/drawing/2014/main" id="{C71B2996-6B6C-4E8A-91B2-CD5908D519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47">
                  <a:extLst>
                    <a:ext uri="{FF2B5EF4-FFF2-40B4-BE49-F238E27FC236}">
                      <a16:creationId xmlns:a16="http://schemas.microsoft.com/office/drawing/2014/main" id="{7ADF97C7-223D-42B1-B9EB-C6AC15F2FA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48">
                  <a:extLst>
                    <a:ext uri="{FF2B5EF4-FFF2-40B4-BE49-F238E27FC236}">
                      <a16:creationId xmlns:a16="http://schemas.microsoft.com/office/drawing/2014/main" id="{17726B06-9A06-4870-82D2-E7C8D2FBDA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49">
                  <a:extLst>
                    <a:ext uri="{FF2B5EF4-FFF2-40B4-BE49-F238E27FC236}">
                      <a16:creationId xmlns:a16="http://schemas.microsoft.com/office/drawing/2014/main" id="{E49091CE-808D-4565-8F86-BDDD690B22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50">
                  <a:extLst>
                    <a:ext uri="{FF2B5EF4-FFF2-40B4-BE49-F238E27FC236}">
                      <a16:creationId xmlns:a16="http://schemas.microsoft.com/office/drawing/2014/main" id="{46D826E9-B91D-4CCC-98BB-3173FE79C2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50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51">
                  <a:extLst>
                    <a:ext uri="{FF2B5EF4-FFF2-40B4-BE49-F238E27FC236}">
                      <a16:creationId xmlns:a16="http://schemas.microsoft.com/office/drawing/2014/main" id="{40BAE071-D9D7-4A74-9DDE-6979618680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52">
                  <a:extLst>
                    <a:ext uri="{FF2B5EF4-FFF2-40B4-BE49-F238E27FC236}">
                      <a16:creationId xmlns:a16="http://schemas.microsoft.com/office/drawing/2014/main" id="{85EA7DBF-0BE4-4121-A6E7-0A0A105F5B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9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Rectangle 53">
                  <a:extLst>
                    <a:ext uri="{FF2B5EF4-FFF2-40B4-BE49-F238E27FC236}">
                      <a16:creationId xmlns:a16="http://schemas.microsoft.com/office/drawing/2014/main" id="{02BB5478-ADE2-42D4-9ACB-DC0B6BB9F0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Rectangle 54">
                  <a:extLst>
                    <a:ext uri="{FF2B5EF4-FFF2-40B4-BE49-F238E27FC236}">
                      <a16:creationId xmlns:a16="http://schemas.microsoft.com/office/drawing/2014/main" id="{F87BF243-B928-4658-B07F-C94205A892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55">
                  <a:extLst>
                    <a:ext uri="{FF2B5EF4-FFF2-40B4-BE49-F238E27FC236}">
                      <a16:creationId xmlns:a16="http://schemas.microsoft.com/office/drawing/2014/main" id="{D4B28697-45AC-4412-8D20-9367C5B30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95DA580-01DB-458E-8AF8-F8E817E4FE8B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93392" cy="465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9748091" y="1945594"/>
                <a:ext cx="11301687" cy="175451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Biết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ngoai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𝒂𝒃𝒄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091" y="1945594"/>
                <a:ext cx="11301687" cy="1754519"/>
              </a:xfrm>
              <a:prstGeom prst="rect">
                <a:avLst/>
              </a:prstGeom>
              <a:blipFill>
                <a:blip r:embed="rId3"/>
                <a:stretch>
                  <a:fillRect l="-2157" t="-6944" r="-1510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1125995" y="7097465"/>
            <a:ext cx="22228039" cy="6620124"/>
            <a:chOff x="1251844" y="5830411"/>
            <a:chExt cx="20267707" cy="6951256"/>
          </a:xfrm>
        </p:grpSpPr>
        <p:sp>
          <p:nvSpPr>
            <p:cNvPr id="65" name="Rounded Rectangle 42">
              <a:extLst>
                <a:ext uri="{FF2B5EF4-FFF2-40B4-BE49-F238E27FC236}">
                  <a16:creationId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251844" y="5884229"/>
              <a:ext cx="20267707" cy="6897438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6" name="Group 60">
              <a:extLst>
                <a:ext uri="{FF2B5EF4-FFF2-40B4-BE49-F238E27FC236}">
                  <a16:creationId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30411"/>
              <a:ext cx="3082978" cy="830704"/>
              <a:chOff x="1224541" y="6268978"/>
              <a:chExt cx="3082978" cy="830704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56376" y="6268978"/>
                <a:ext cx="2251143" cy="807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Round Diagonal Corner Rectangle 46">
                <a:extLst>
                  <a:ext uri="{FF2B5EF4-FFF2-40B4-BE49-F238E27FC236}">
                    <a16:creationId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8"/>
            <a:ext cx="91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/>
              <p:nvPr/>
            </p:nvSpPr>
            <p:spPr>
              <a:xfrm>
                <a:off x="1850903" y="8485963"/>
                <a:ext cx="15917566" cy="4671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𝑩𝑪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𝟐𝟒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𝑩𝑪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𝟐𝟒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𝟐𝟏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𝟏𝟕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𝟏𝟎</m:t>
                            </m:r>
                          </m:e>
                        </m:d>
                      </m:e>
                    </m:rad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𝟖𝟒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𝑨𝑩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𝑨𝑪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𝑩𝑪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𝑹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 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𝑨𝑩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𝑨𝑪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𝑩𝑪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𝑺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𝟐𝟏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𝟏𝟎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𝟖𝟒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𝟔𝟐𝟓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903" y="8485963"/>
                <a:ext cx="15917566" cy="4671728"/>
              </a:xfrm>
              <a:prstGeom prst="rect">
                <a:avLst/>
              </a:prstGeom>
              <a:blipFill>
                <a:blip r:embed="rId4"/>
                <a:stretch>
                  <a:fillRect l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49">
            <a:extLst>
              <a:ext uri="{FF2B5EF4-FFF2-40B4-BE49-F238E27FC236}">
                <a16:creationId xmlns:a16="http://schemas.microsoft.com/office/drawing/2014/main" id="{1DAD30DA-3A60-4D4B-8A7A-7FF9BF7386D4}"/>
              </a:ext>
            </a:extLst>
          </p:cNvPr>
          <p:cNvGrpSpPr/>
          <p:nvPr/>
        </p:nvGrpSpPr>
        <p:grpSpPr>
          <a:xfrm>
            <a:off x="1065316" y="3872442"/>
            <a:ext cx="22288717" cy="3042472"/>
            <a:chOff x="1175570" y="2468561"/>
            <a:chExt cx="20808874" cy="2906736"/>
          </a:xfrm>
        </p:grpSpPr>
        <p:sp>
          <p:nvSpPr>
            <p:cNvPr id="80" name="Rounded Rectangle 6">
              <a:extLst>
                <a:ext uri="{FF2B5EF4-FFF2-40B4-BE49-F238E27FC236}">
                  <a16:creationId xmlns:a16="http://schemas.microsoft.com/office/drawing/2014/main" id="{BB445F25-7346-49A5-A377-D9DE471D8FAC}"/>
                </a:ext>
              </a:extLst>
            </p:cNvPr>
            <p:cNvSpPr/>
            <p:nvPr/>
          </p:nvSpPr>
          <p:spPr>
            <a:xfrm>
              <a:off x="1232220" y="2573339"/>
              <a:ext cx="2075222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1" name="Group 2">
              <a:extLst>
                <a:ext uri="{FF2B5EF4-FFF2-40B4-BE49-F238E27FC236}">
                  <a16:creationId xmlns:a16="http://schemas.microsoft.com/office/drawing/2014/main" id="{C67C24DB-525E-4031-A814-38AB3020EBB9}"/>
                </a:ext>
              </a:extLst>
            </p:cNvPr>
            <p:cNvGrpSpPr/>
            <p:nvPr/>
          </p:nvGrpSpPr>
          <p:grpSpPr>
            <a:xfrm>
              <a:off x="1175570" y="2468561"/>
              <a:ext cx="4058253" cy="888792"/>
              <a:chOff x="1175570" y="1834705"/>
              <a:chExt cx="4426806" cy="969507"/>
            </a:xfrm>
          </p:grpSpPr>
          <p:sp>
            <p:nvSpPr>
              <p:cNvPr id="82" name="Freeform 20">
                <a:extLst>
                  <a:ext uri="{FF2B5EF4-FFF2-40B4-BE49-F238E27FC236}">
                    <a16:creationId xmlns:a16="http://schemas.microsoft.com/office/drawing/2014/main" id="{1D05F150-7CEA-4B7E-9D45-14F77FB524D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096298" y="506047"/>
                <a:ext cx="828637" cy="376769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00C2FEC-2595-4E75-A957-58E0543CBDAA}"/>
                  </a:ext>
                </a:extLst>
              </p:cNvPr>
              <p:cNvSpPr txBox="1"/>
              <p:nvPr/>
            </p:nvSpPr>
            <p:spPr>
              <a:xfrm>
                <a:off x="2198067" y="1984486"/>
                <a:ext cx="3404309" cy="801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tập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11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Round Diagonal Corner Rectangle 10">
                <a:extLst>
                  <a:ext uri="{FF2B5EF4-FFF2-40B4-BE49-F238E27FC236}">
                    <a16:creationId xmlns:a16="http://schemas.microsoft.com/office/drawing/2014/main" id="{94DAE5F5-72F6-4BFD-AFDE-C8DF74AA4676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2">
                <a:extLst>
                  <a:ext uri="{FF2B5EF4-FFF2-40B4-BE49-F238E27FC236}">
                    <a16:creationId xmlns:a16="http://schemas.microsoft.com/office/drawing/2014/main" id="{19C13414-D6F2-4E90-A126-31A5489895A1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6" name="Freeform 15">
                  <a:extLst>
                    <a:ext uri="{FF2B5EF4-FFF2-40B4-BE49-F238E27FC236}">
                      <a16:creationId xmlns:a16="http://schemas.microsoft.com/office/drawing/2014/main" id="{099DD5F6-2A5A-429D-BE19-B728E69979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16">
                  <a:extLst>
                    <a:ext uri="{FF2B5EF4-FFF2-40B4-BE49-F238E27FC236}">
                      <a16:creationId xmlns:a16="http://schemas.microsoft.com/office/drawing/2014/main" id="{810630AC-3DF7-48FE-9B49-B965F270A6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17">
                  <a:extLst>
                    <a:ext uri="{FF2B5EF4-FFF2-40B4-BE49-F238E27FC236}">
                      <a16:creationId xmlns:a16="http://schemas.microsoft.com/office/drawing/2014/main" id="{906B16AF-B7AF-4C57-BD9A-6484EF5791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Rectangle 18">
                  <a:extLst>
                    <a:ext uri="{FF2B5EF4-FFF2-40B4-BE49-F238E27FC236}">
                      <a16:creationId xmlns:a16="http://schemas.microsoft.com/office/drawing/2014/main" id="{FA7D38A1-B0AF-446D-9D22-3B5D1227CD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Rectangle 19">
                  <a:extLst>
                    <a:ext uri="{FF2B5EF4-FFF2-40B4-BE49-F238E27FC236}">
                      <a16:creationId xmlns:a16="http://schemas.microsoft.com/office/drawing/2014/main" id="{EC976D54-062C-4D12-92F4-F9AFFB670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Rectangle 20">
                  <a:extLst>
                    <a:ext uri="{FF2B5EF4-FFF2-40B4-BE49-F238E27FC236}">
                      <a16:creationId xmlns:a16="http://schemas.microsoft.com/office/drawing/2014/main" id="{216AFDDB-C91D-44E5-9E94-146CAA0A86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Rectangle 21">
                  <a:extLst>
                    <a:ext uri="{FF2B5EF4-FFF2-40B4-BE49-F238E27FC236}">
                      <a16:creationId xmlns:a16="http://schemas.microsoft.com/office/drawing/2014/main" id="{DA92AAFA-41F4-4195-BEBD-C681B23E1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F72DE6A-75F9-40A9-8E18-B09392C85EA8}"/>
                  </a:ext>
                </a:extLst>
              </p:cNvPr>
              <p:cNvSpPr/>
              <p:nvPr/>
            </p:nvSpPr>
            <p:spPr>
              <a:xfrm>
                <a:off x="5557670" y="4492310"/>
                <a:ext cx="15636124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</a:t>
                </a:r>
                <a:r>
                  <a:rPr lang="vi-VN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ờng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b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𝟐𝟏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𝟏𝟕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</a:t>
                </a:r>
                <a:r>
                  <a:rPr lang="vi-VN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ờng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?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F72DE6A-75F9-40A9-8E18-B09392C85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670" y="4492310"/>
                <a:ext cx="15636124" cy="2123658"/>
              </a:xfrm>
              <a:prstGeom prst="rect">
                <a:avLst/>
              </a:prstGeom>
              <a:blipFill>
                <a:blip r:embed="rId6"/>
                <a:stretch>
                  <a:fillRect l="-1598" t="-6322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31BC40FE-7294-4E4F-9D37-135136AEC510}"/>
              </a:ext>
            </a:extLst>
          </p:cNvPr>
          <p:cNvGrpSpPr/>
          <p:nvPr/>
        </p:nvGrpSpPr>
        <p:grpSpPr>
          <a:xfrm>
            <a:off x="16910120" y="7220312"/>
            <a:ext cx="6510275" cy="5681221"/>
            <a:chOff x="233133" y="206853"/>
            <a:chExt cx="3724340" cy="3250659"/>
          </a:xfrm>
        </p:grpSpPr>
        <p:sp>
          <p:nvSpPr>
            <p:cNvPr id="101" name="Text Box 63">
              <a:extLst>
                <a:ext uri="{FF2B5EF4-FFF2-40B4-BE49-F238E27FC236}">
                  <a16:creationId xmlns:a16="http://schemas.microsoft.com/office/drawing/2014/main" id="{EBFD78BB-2DB1-4A63-A24F-0D9B02A9E0F6}"/>
                </a:ext>
              </a:extLst>
            </p:cNvPr>
            <p:cNvSpPr txBox="1"/>
            <p:nvPr/>
          </p:nvSpPr>
          <p:spPr>
            <a:xfrm rot="3494713">
              <a:off x="2293422" y="1322235"/>
              <a:ext cx="637082" cy="5467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D8626DCB-2C18-425A-97BB-4123B1EE8A9E}"/>
                </a:ext>
              </a:extLst>
            </p:cNvPr>
            <p:cNvGrpSpPr/>
            <p:nvPr/>
          </p:nvGrpSpPr>
          <p:grpSpPr>
            <a:xfrm>
              <a:off x="233133" y="206853"/>
              <a:ext cx="3724340" cy="3250659"/>
              <a:chOff x="233133" y="206853"/>
              <a:chExt cx="3724340" cy="3250659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D1E197BE-6AC5-4F8C-A5E4-A1D99BF56C2C}"/>
                  </a:ext>
                </a:extLst>
              </p:cNvPr>
              <p:cNvGrpSpPr/>
              <p:nvPr/>
            </p:nvGrpSpPr>
            <p:grpSpPr>
              <a:xfrm rot="521610">
                <a:off x="233133" y="206853"/>
                <a:ext cx="3724340" cy="3250659"/>
                <a:chOff x="207500" y="197921"/>
                <a:chExt cx="3105411" cy="2754319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9AC787DE-20FF-4145-BBB7-0FCE28DB14EE}"/>
                    </a:ext>
                  </a:extLst>
                </p:cNvPr>
                <p:cNvGrpSpPr/>
                <p:nvPr/>
              </p:nvGrpSpPr>
              <p:grpSpPr>
                <a:xfrm>
                  <a:off x="416914" y="197921"/>
                  <a:ext cx="2423846" cy="2754319"/>
                  <a:chOff x="0" y="197921"/>
                  <a:chExt cx="2423846" cy="2754319"/>
                </a:xfrm>
              </p:grpSpPr>
              <p:grpSp>
                <p:nvGrpSpPr>
                  <p:cNvPr id="109" name="Group 108">
                    <a:extLst>
                      <a:ext uri="{FF2B5EF4-FFF2-40B4-BE49-F238E27FC236}">
                        <a16:creationId xmlns:a16="http://schemas.microsoft.com/office/drawing/2014/main" id="{FC66A123-1C02-4798-8BAA-E2AE1E4D78AE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197921"/>
                    <a:ext cx="2405805" cy="2754319"/>
                    <a:chOff x="149893" y="-176779"/>
                    <a:chExt cx="2405805" cy="2754879"/>
                  </a:xfrm>
                </p:grpSpPr>
                <p:cxnSp>
                  <p:nvCxnSpPr>
                    <p:cNvPr id="112" name="Straight Connector 111">
                      <a:extLst>
                        <a:ext uri="{FF2B5EF4-FFF2-40B4-BE49-F238E27FC236}">
                          <a16:creationId xmlns:a16="http://schemas.microsoft.com/office/drawing/2014/main" id="{26666C83-6B46-4BC7-A1E9-68068B743CD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0488" y="202367"/>
                      <a:ext cx="1303519" cy="1567096"/>
                    </a:xfrm>
                    <a:prstGeom prst="line">
                      <a:avLst/>
                    </a:prstGeom>
                    <a:ln w="69850">
                      <a:solidFill>
                        <a:schemeClr val="accent1">
                          <a:lumMod val="75000"/>
                        </a:schemeClr>
                      </a:solidFill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3" name="Group 112">
                      <a:extLst>
                        <a:ext uri="{FF2B5EF4-FFF2-40B4-BE49-F238E27FC236}">
                          <a16:creationId xmlns:a16="http://schemas.microsoft.com/office/drawing/2014/main" id="{084ED3BB-0200-44B8-A00C-F00908F569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9893" y="-176779"/>
                      <a:ext cx="2405805" cy="2754879"/>
                      <a:chOff x="149901" y="-176795"/>
                      <a:chExt cx="2405922" cy="2755104"/>
                    </a:xfrm>
                  </p:grpSpPr>
                  <p:sp>
                    <p:nvSpPr>
                      <p:cNvPr id="114" name="Oval 113">
                        <a:extLst>
                          <a:ext uri="{FF2B5EF4-FFF2-40B4-BE49-F238E27FC236}">
                            <a16:creationId xmlns:a16="http://schemas.microsoft.com/office/drawing/2014/main" id="{81E70702-A47A-405D-A074-C17ADC3CCA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901" y="172387"/>
                        <a:ext cx="2405922" cy="2405922"/>
                      </a:xfrm>
                      <a:prstGeom prst="ellipse">
                        <a:avLst/>
                      </a:prstGeom>
                      <a:noFill/>
                      <a:ln w="69850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" name="Text Box 21">
                        <a:extLst>
                          <a:ext uri="{FF2B5EF4-FFF2-40B4-BE49-F238E27FC236}">
                            <a16:creationId xmlns:a16="http://schemas.microsoft.com/office/drawing/2014/main" id="{40311311-322D-4E77-9692-01B95F50ECC5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21078390">
                        <a:off x="1403649" y="-176795"/>
                        <a:ext cx="464802" cy="547159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n-US" sz="35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C</a:t>
                        </a:r>
                        <a:endPara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B73547EC-96AC-427E-9308-02088883A5D7}"/>
                      </a:ext>
                    </a:extLst>
                  </p:cNvPr>
                  <p:cNvCxnSpPr/>
                  <p:nvPr/>
                </p:nvCxnSpPr>
                <p:spPr>
                  <a:xfrm>
                    <a:off x="1368790" y="571500"/>
                    <a:ext cx="1051851" cy="1170982"/>
                  </a:xfrm>
                  <a:prstGeom prst="line">
                    <a:avLst/>
                  </a:prstGeom>
                  <a:ln w="69850">
                    <a:solidFill>
                      <a:schemeClr val="accent1">
                        <a:lumMod val="75000"/>
                      </a:schemeClr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>
                    <a:extLst>
                      <a:ext uri="{FF2B5EF4-FFF2-40B4-BE49-F238E27FC236}">
                        <a16:creationId xmlns:a16="http://schemas.microsoft.com/office/drawing/2014/main" id="{BD27F820-35BF-433A-807B-E53430DF272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4645" y="1733238"/>
                    <a:ext cx="2359201" cy="412853"/>
                  </a:xfrm>
                  <a:prstGeom prst="line">
                    <a:avLst/>
                  </a:prstGeom>
                  <a:ln w="69850">
                    <a:solidFill>
                      <a:schemeClr val="accent1">
                        <a:lumMod val="75000"/>
                      </a:schemeClr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7" name="Text Box 64">
                  <a:extLst>
                    <a:ext uri="{FF2B5EF4-FFF2-40B4-BE49-F238E27FC236}">
                      <a16:creationId xmlns:a16="http://schemas.microsoft.com/office/drawing/2014/main" id="{ED2C749B-E4FF-4F22-ACFF-8EA6A606C370}"/>
                    </a:ext>
                  </a:extLst>
                </p:cNvPr>
                <p:cNvSpPr txBox="1"/>
                <p:nvPr/>
              </p:nvSpPr>
              <p:spPr>
                <a:xfrm rot="21078390">
                  <a:off x="2848132" y="1386590"/>
                  <a:ext cx="464779" cy="54698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35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Text Box 65">
                  <a:extLst>
                    <a:ext uri="{FF2B5EF4-FFF2-40B4-BE49-F238E27FC236}">
                      <a16:creationId xmlns:a16="http://schemas.microsoft.com/office/drawing/2014/main" id="{D7B455CD-2497-4C4C-8B75-EEA28527EEE4}"/>
                    </a:ext>
                  </a:extLst>
                </p:cNvPr>
                <p:cNvSpPr txBox="1"/>
                <p:nvPr/>
              </p:nvSpPr>
              <p:spPr>
                <a:xfrm rot="21078390">
                  <a:off x="207500" y="1950906"/>
                  <a:ext cx="464779" cy="54698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35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4" name="Text Box 66">
                <a:extLst>
                  <a:ext uri="{FF2B5EF4-FFF2-40B4-BE49-F238E27FC236}">
                    <a16:creationId xmlns:a16="http://schemas.microsoft.com/office/drawing/2014/main" id="{9D4EF7FA-94FA-476C-9EB9-03AE7A4A0CE4}"/>
                  </a:ext>
                </a:extLst>
              </p:cNvPr>
              <p:cNvSpPr txBox="1"/>
              <p:nvPr/>
            </p:nvSpPr>
            <p:spPr>
              <a:xfrm>
                <a:off x="1831357" y="2220135"/>
                <a:ext cx="637082" cy="54673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21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Text Box 67">
                <a:extLst>
                  <a:ext uri="{FF2B5EF4-FFF2-40B4-BE49-F238E27FC236}">
                    <a16:creationId xmlns:a16="http://schemas.microsoft.com/office/drawing/2014/main" id="{F4F8D3DD-EFAB-4E35-8B88-4A8640A8D8B8}"/>
                  </a:ext>
                </a:extLst>
              </p:cNvPr>
              <p:cNvSpPr txBox="1"/>
              <p:nvPr/>
            </p:nvSpPr>
            <p:spPr>
              <a:xfrm rot="19719947">
                <a:off x="1192266" y="1056838"/>
                <a:ext cx="637082" cy="54673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17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224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15"/>
    </mc:Choice>
    <mc:Fallback xmlns="">
      <p:transition spd="slow" advTm="82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9"/>
            <a:ext cx="914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91">
              <a:defRPr/>
            </a:pP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956801" y="5328891"/>
            <a:ext cx="22177817" cy="7578575"/>
            <a:chOff x="1270511" y="5821339"/>
            <a:chExt cx="19878648" cy="7868546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270511" y="5821339"/>
              <a:ext cx="19878648" cy="7868546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082978" cy="798881"/>
              <a:chOff x="1224541" y="6305967"/>
              <a:chExt cx="3082978" cy="798881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defTabSz="1828891">
                  <a:defRPr/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2" y="6305967"/>
                <a:ext cx="2031613" cy="798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>
                  <a:defRPr/>
                </a:pPr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Round Diagonal Corner Rectangle 46">
                <a:extLst>
                  <a:ext uri="{FF2B5EF4-FFF2-40B4-BE49-F238E27FC236}">
                    <a16:creationId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91">
                  <a:defRPr/>
                </a:pP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defTabSz="1828891">
                  <a:defRPr/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1686739" y="6294763"/>
                <a:ext cx="12647879" cy="805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739" y="6294763"/>
                <a:ext cx="12647879" cy="805477"/>
              </a:xfrm>
              <a:prstGeom prst="rect">
                <a:avLst/>
              </a:prstGeom>
              <a:blipFill>
                <a:blip r:embed="rId3"/>
                <a:stretch>
                  <a:fillRect l="-1977" t="-14394" b="-3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1676881" y="7177886"/>
            <a:ext cx="65218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côsin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7868187" y="7176560"/>
                <a:ext cx="6995633" cy="800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𝒄𝒐𝒔𝑨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187" y="7176560"/>
                <a:ext cx="6995633" cy="800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160" y="8329612"/>
            <a:ext cx="1135950" cy="788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427143" y="7148125"/>
                <a:ext cx="7119065" cy="800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𝒄𝒐𝒔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7143" y="7148125"/>
                <a:ext cx="7119065" cy="800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21120612" y="7148125"/>
                <a:ext cx="1633781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0612" y="7148125"/>
                <a:ext cx="1633781" cy="784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8198768" y="8202790"/>
                <a:ext cx="2508123" cy="866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768" y="8202790"/>
                <a:ext cx="2508123" cy="866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2922384" y="11246556"/>
                <a:ext cx="2432076" cy="1403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𝒂𝒃𝒄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384" y="11246556"/>
                <a:ext cx="2432076" cy="14032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538" y="11800876"/>
            <a:ext cx="1135950" cy="788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6832387" y="11267171"/>
                <a:ext cx="2507418" cy="1407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𝒂𝒃𝒄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387" y="11267171"/>
                <a:ext cx="2507418" cy="14076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9018782" y="11134925"/>
                <a:ext cx="3131691" cy="1678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82" y="11134925"/>
                <a:ext cx="3131691" cy="16785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1827143" y="9878329"/>
            <a:ext cx="196994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ABC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9005368" y="9587009"/>
                <a:ext cx="4418197" cy="1388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𝒔𝒊𝒏𝑨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368" y="9587009"/>
                <a:ext cx="4418197" cy="13888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3036735" y="9587009"/>
                <a:ext cx="4562403" cy="1388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𝒔𝒊𝒏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6735" y="9587009"/>
                <a:ext cx="4562403" cy="13888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17347687" y="9498449"/>
                <a:ext cx="2012794" cy="1544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7687" y="9498449"/>
                <a:ext cx="2012794" cy="15445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/>
          <p:cNvSpPr/>
          <p:nvPr/>
        </p:nvSpPr>
        <p:spPr>
          <a:xfrm>
            <a:off x="1874367" y="11625680"/>
            <a:ext cx="151763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1753310" y="11622751"/>
                <a:ext cx="1289135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310" y="11622751"/>
                <a:ext cx="1289135" cy="7848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49">
            <a:extLst>
              <a:ext uri="{FF2B5EF4-FFF2-40B4-BE49-F238E27FC236}">
                <a16:creationId xmlns:a16="http://schemas.microsoft.com/office/drawing/2014/main" id="{E8AE43F2-1752-49A4-8052-072291F215EF}"/>
              </a:ext>
            </a:extLst>
          </p:cNvPr>
          <p:cNvGrpSpPr/>
          <p:nvPr/>
        </p:nvGrpSpPr>
        <p:grpSpPr>
          <a:xfrm>
            <a:off x="915147" y="1866886"/>
            <a:ext cx="22119289" cy="3205994"/>
            <a:chOff x="1175570" y="2468560"/>
            <a:chExt cx="22178464" cy="3205994"/>
          </a:xfrm>
        </p:grpSpPr>
        <p:sp>
          <p:nvSpPr>
            <p:cNvPr id="76" name="Rounded Rectangle 6">
              <a:extLst>
                <a:ext uri="{FF2B5EF4-FFF2-40B4-BE49-F238E27FC236}">
                  <a16:creationId xmlns:a16="http://schemas.microsoft.com/office/drawing/2014/main" id="{44728449-163C-4082-A22F-12047FEAF12D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7" name="Group 2">
              <a:extLst>
                <a:ext uri="{FF2B5EF4-FFF2-40B4-BE49-F238E27FC236}">
                  <a16:creationId xmlns:a16="http://schemas.microsoft.com/office/drawing/2014/main" id="{593EB112-A2BD-4D33-ABAB-F4DB33302807}"/>
                </a:ext>
              </a:extLst>
            </p:cNvPr>
            <p:cNvGrpSpPr/>
            <p:nvPr/>
          </p:nvGrpSpPr>
          <p:grpSpPr>
            <a:xfrm>
              <a:off x="1175570" y="2468560"/>
              <a:ext cx="3897848" cy="898549"/>
              <a:chOff x="1175570" y="1834705"/>
              <a:chExt cx="4251834" cy="980152"/>
            </a:xfrm>
          </p:grpSpPr>
          <p:sp>
            <p:nvSpPr>
              <p:cNvPr id="78" name="Freeform 20">
                <a:extLst>
                  <a:ext uri="{FF2B5EF4-FFF2-40B4-BE49-F238E27FC236}">
                    <a16:creationId xmlns:a16="http://schemas.microsoft.com/office/drawing/2014/main" id="{7E898537-F415-4B3F-9548-76C703EF4D9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6634007-26AE-470D-8D6C-C9F8993EE0CD}"/>
                  </a:ext>
                </a:extLst>
              </p:cNvPr>
              <p:cNvSpPr txBox="1"/>
              <p:nvPr/>
            </p:nvSpPr>
            <p:spPr>
              <a:xfrm>
                <a:off x="2011704" y="1958752"/>
                <a:ext cx="3415700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12</a:t>
                </a:r>
              </a:p>
            </p:txBody>
          </p:sp>
          <p:sp>
            <p:nvSpPr>
              <p:cNvPr id="80" name="Round Diagonal Corner Rectangle 10">
                <a:extLst>
                  <a:ext uri="{FF2B5EF4-FFF2-40B4-BE49-F238E27FC236}">
                    <a16:creationId xmlns:a16="http://schemas.microsoft.com/office/drawing/2014/main" id="{32E73DC1-ACC1-49F3-B321-9F752BCDD98D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13208A0F-5041-4617-87DC-8FB14A655E71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2" name="Freeform 15">
                  <a:extLst>
                    <a:ext uri="{FF2B5EF4-FFF2-40B4-BE49-F238E27FC236}">
                      <a16:creationId xmlns:a16="http://schemas.microsoft.com/office/drawing/2014/main" id="{4382C41D-C89E-43DC-8ECB-CA0B5B2230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16">
                  <a:extLst>
                    <a:ext uri="{FF2B5EF4-FFF2-40B4-BE49-F238E27FC236}">
                      <a16:creationId xmlns:a16="http://schemas.microsoft.com/office/drawing/2014/main" id="{B1B7DE85-B5B8-4D9F-AE4B-DE7EBEAFFB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17">
                  <a:extLst>
                    <a:ext uri="{FF2B5EF4-FFF2-40B4-BE49-F238E27FC236}">
                      <a16:creationId xmlns:a16="http://schemas.microsoft.com/office/drawing/2014/main" id="{612E981B-95AE-4FFC-8183-5DECFF996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Rectangle 18">
                  <a:extLst>
                    <a:ext uri="{FF2B5EF4-FFF2-40B4-BE49-F238E27FC236}">
                      <a16:creationId xmlns:a16="http://schemas.microsoft.com/office/drawing/2014/main" id="{083BFD26-8293-498F-BBA9-87DA17774D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Rectangle 19">
                  <a:extLst>
                    <a:ext uri="{FF2B5EF4-FFF2-40B4-BE49-F238E27FC236}">
                      <a16:creationId xmlns:a16="http://schemas.microsoft.com/office/drawing/2014/main" id="{0F7F0B2D-A357-4F14-A2FD-8488ED205B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Rectangle 20">
                  <a:extLst>
                    <a:ext uri="{FF2B5EF4-FFF2-40B4-BE49-F238E27FC236}">
                      <a16:creationId xmlns:a16="http://schemas.microsoft.com/office/drawing/2014/main" id="{8F7CA663-B82D-4006-A881-47DF2E608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Rectangle 21">
                  <a:extLst>
                    <a:ext uri="{FF2B5EF4-FFF2-40B4-BE49-F238E27FC236}">
                      <a16:creationId xmlns:a16="http://schemas.microsoft.com/office/drawing/2014/main" id="{3E4D71C5-FBE9-4E66-B10E-8CDA7804CD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7E96219-F886-4700-957A-320C1294BB87}"/>
                  </a:ext>
                </a:extLst>
              </p:cNvPr>
              <p:cNvSpPr/>
              <p:nvPr/>
            </p:nvSpPr>
            <p:spPr>
              <a:xfrm>
                <a:off x="4333108" y="2800424"/>
                <a:ext cx="17864429" cy="1497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7E96219-F886-4700-957A-320C1294B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108" y="2800424"/>
                <a:ext cx="17864429" cy="1497974"/>
              </a:xfrm>
              <a:prstGeom prst="rect">
                <a:avLst/>
              </a:prstGeom>
              <a:blipFill>
                <a:blip r:embed="rId16"/>
                <a:stretch>
                  <a:fillRect l="-1399" t="-7317" b="-1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040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5774">
        <p:circle/>
      </p:transition>
    </mc:Choice>
    <mc:Fallback xmlns="">
      <p:transition spd="slow" advTm="8577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98571" y="6084020"/>
            <a:ext cx="22119289" cy="732750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463702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LÍ COSIN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51682" y="2653668"/>
            <a:ext cx="22166178" cy="3205994"/>
            <a:chOff x="1175570" y="2468560"/>
            <a:chExt cx="22090283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090283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808630" cy="914755"/>
              <a:chOff x="1175570" y="1834705"/>
              <a:chExt cx="4154512" cy="997830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064837" y="537510"/>
                <a:ext cx="827179" cy="370331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3114363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DỤNG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E8FB182-C882-4DD6-97E4-87D61423D303}"/>
                  </a:ext>
                </a:extLst>
              </p:cNvPr>
              <p:cNvSpPr/>
              <p:nvPr/>
            </p:nvSpPr>
            <p:spPr>
              <a:xfrm>
                <a:off x="1922606" y="3529159"/>
                <a:ext cx="20978541" cy="1621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có các 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sub>
                    </m:sSub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 là độ dài các đường trung tuyến lần lượt vẽ từ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Tính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sub>
                    </m:sSub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E8FB182-C882-4DD6-97E4-87D61423D3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606" y="3529159"/>
                <a:ext cx="20978541" cy="1621278"/>
              </a:xfrm>
              <a:prstGeom prst="rect">
                <a:avLst/>
              </a:prstGeom>
              <a:blipFill>
                <a:blip r:embed="rId3"/>
                <a:stretch>
                  <a:fillRect l="-1162" t="-6391" r="-1162" b="-13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0FE7B67-2681-4E96-AACB-70250A5F9910}"/>
                  </a:ext>
                </a:extLst>
              </p:cNvPr>
              <p:cNvSpPr/>
              <p:nvPr/>
            </p:nvSpPr>
            <p:spPr>
              <a:xfrm>
                <a:off x="1440253" y="6817062"/>
                <a:ext cx="17459907" cy="1397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sub>
                        </m:sSub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𝒂𝒄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</m:func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0FE7B67-2681-4E96-AACB-70250A5F9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253" y="6817062"/>
                <a:ext cx="17459907" cy="1397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D9D230D-37FD-4F65-8F5F-B842D533AE2E}"/>
              </a:ext>
            </a:extLst>
          </p:cNvPr>
          <p:cNvSpPr/>
          <p:nvPr/>
        </p:nvSpPr>
        <p:spPr>
          <a:xfrm>
            <a:off x="6070273" y="9445155"/>
            <a:ext cx="9567054" cy="3510592"/>
          </a:xfrm>
          <a:prstGeom prst="rect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D2C14-027C-423E-9630-D52C8EE3760B}"/>
                  </a:ext>
                </a:extLst>
              </p:cNvPr>
              <p:cNvSpPr txBox="1"/>
              <p:nvPr/>
            </p:nvSpPr>
            <p:spPr>
              <a:xfrm>
                <a:off x="1464759" y="8214496"/>
                <a:ext cx="6047515" cy="12930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𝒂𝒄</m:t>
                        </m:r>
                      </m:den>
                    </m:f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.     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D2C14-027C-423E-9630-D52C8EE37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759" y="8214496"/>
                <a:ext cx="6047515" cy="1293046"/>
              </a:xfrm>
              <a:prstGeom prst="rect">
                <a:avLst/>
              </a:prstGeom>
              <a:blipFill>
                <a:blip r:embed="rId5"/>
                <a:stretch>
                  <a:fillRect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C1D3F13-1427-4865-B159-25C299CDBF37}"/>
                  </a:ext>
                </a:extLst>
              </p:cNvPr>
              <p:cNvSpPr txBox="1"/>
              <p:nvPr/>
            </p:nvSpPr>
            <p:spPr>
              <a:xfrm>
                <a:off x="1402268" y="9558190"/>
                <a:ext cx="12451511" cy="2162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Từ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i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	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 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bSup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		</a:t>
                </a:r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C1D3F13-1427-4865-B159-25C299CDB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268" y="9558190"/>
                <a:ext cx="12451511" cy="2162580"/>
              </a:xfrm>
              <a:prstGeom prst="rect">
                <a:avLst/>
              </a:prstGeom>
              <a:blipFill>
                <a:blip r:embed="rId6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E791F4-145B-4479-A916-549D4D4BDFB6}"/>
                  </a:ext>
                </a:extLst>
              </p:cNvPr>
              <p:cNvSpPr txBox="1"/>
              <p:nvPr/>
            </p:nvSpPr>
            <p:spPr>
              <a:xfrm>
                <a:off x="1470250" y="11391169"/>
                <a:ext cx="14466960" cy="1185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Tương tự ta có 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sub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E791F4-145B-4479-A916-549D4D4BD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250" y="11391169"/>
                <a:ext cx="14466960" cy="1185068"/>
              </a:xfrm>
              <a:prstGeom prst="rect">
                <a:avLst/>
              </a:prstGeom>
              <a:blipFill>
                <a:blip r:embed="rId7"/>
                <a:stretch>
                  <a:fillRect l="-1686" b="-9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A5A9F56-710F-4FA8-A536-3358AE7F9E55}"/>
              </a:ext>
            </a:extLst>
          </p:cNvPr>
          <p:cNvGrpSpPr/>
          <p:nvPr/>
        </p:nvGrpSpPr>
        <p:grpSpPr>
          <a:xfrm>
            <a:off x="16017994" y="6994676"/>
            <a:ext cx="7111421" cy="4726094"/>
            <a:chOff x="16378033" y="6994676"/>
            <a:chExt cx="7111421" cy="47260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E9C0AA-209E-4479-88F2-4A512F4EFF48}"/>
                </a:ext>
              </a:extLst>
            </p:cNvPr>
            <p:cNvGrpSpPr/>
            <p:nvPr/>
          </p:nvGrpSpPr>
          <p:grpSpPr>
            <a:xfrm>
              <a:off x="16378033" y="6994676"/>
              <a:ext cx="7111421" cy="4726094"/>
              <a:chOff x="15644041" y="7074373"/>
              <a:chExt cx="7111421" cy="4726094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B814014-5659-4B5F-B638-5F6F585548FF}"/>
                  </a:ext>
                </a:extLst>
              </p:cNvPr>
              <p:cNvGrpSpPr/>
              <p:nvPr/>
            </p:nvGrpSpPr>
            <p:grpSpPr>
              <a:xfrm>
                <a:off x="15644041" y="7074373"/>
                <a:ext cx="7111421" cy="4726094"/>
                <a:chOff x="7860806" y="8824469"/>
                <a:chExt cx="7111421" cy="4726094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0952D478-1112-481E-912E-95717E377B29}"/>
                    </a:ext>
                  </a:extLst>
                </p:cNvPr>
                <p:cNvGrpSpPr/>
                <p:nvPr/>
              </p:nvGrpSpPr>
              <p:grpSpPr>
                <a:xfrm>
                  <a:off x="7860806" y="8824469"/>
                  <a:ext cx="7111421" cy="4520720"/>
                  <a:chOff x="56300" y="32782"/>
                  <a:chExt cx="1960949" cy="1472958"/>
                </a:xfrm>
              </p:grpSpPr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2A76DD7F-F445-4A59-BF77-4F8526EC608F}"/>
                      </a:ext>
                    </a:extLst>
                  </p:cNvPr>
                  <p:cNvGrpSpPr/>
                  <p:nvPr/>
                </p:nvGrpSpPr>
                <p:grpSpPr>
                  <a:xfrm>
                    <a:off x="56300" y="32782"/>
                    <a:ext cx="1960949" cy="1472958"/>
                    <a:chOff x="56300" y="32782"/>
                    <a:chExt cx="1960949" cy="1472958"/>
                  </a:xfrm>
                </p:grpSpPr>
                <p:sp>
                  <p:nvSpPr>
                    <p:cNvPr id="58" name="Isosceles Triangle 57">
                      <a:extLst>
                        <a:ext uri="{FF2B5EF4-FFF2-40B4-BE49-F238E27FC236}">
                          <a16:creationId xmlns:a16="http://schemas.microsoft.com/office/drawing/2014/main" id="{F15A7882-580B-4FB8-827B-07A4640362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658" y="213415"/>
                      <a:ext cx="1633055" cy="1126186"/>
                    </a:xfrm>
                    <a:prstGeom prst="triangle">
                      <a:avLst>
                        <a:gd name="adj" fmla="val 25094"/>
                      </a:avLst>
                    </a:prstGeom>
                    <a:solidFill>
                      <a:schemeClr val="bg2"/>
                    </a:solidFill>
                    <a:ln w="698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p:txBody>
                </p:sp>
                <p:sp>
                  <p:nvSpPr>
                    <p:cNvPr id="60" name="Text Box 5">
                      <a:extLst>
                        <a:ext uri="{FF2B5EF4-FFF2-40B4-BE49-F238E27FC236}">
                          <a16:creationId xmlns:a16="http://schemas.microsoft.com/office/drawing/2014/main" id="{547B10E2-41AB-432A-8FDE-4019B9E1EE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300" y="1267201"/>
                      <a:ext cx="216452" cy="238539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500" b="1" dirty="0"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en-US" sz="35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1" name="Text Box 6">
                      <a:extLst>
                        <a:ext uri="{FF2B5EF4-FFF2-40B4-BE49-F238E27FC236}">
                          <a16:creationId xmlns:a16="http://schemas.microsoft.com/office/drawing/2014/main" id="{2653C915-E4D8-4864-A797-DB281678D8F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4875" y="32782"/>
                      <a:ext cx="216452" cy="238539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p:txBody>
                </p:sp>
                <p:sp>
                  <p:nvSpPr>
                    <p:cNvPr id="62" name="Text Box 7">
                      <a:extLst>
                        <a:ext uri="{FF2B5EF4-FFF2-40B4-BE49-F238E27FC236}">
                          <a16:creationId xmlns:a16="http://schemas.microsoft.com/office/drawing/2014/main" id="{F784CF0B-CA6C-4447-9FDF-A0158229A3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00797" y="1226725"/>
                      <a:ext cx="216452" cy="238539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p:txBody>
                </p:sp>
              </p:grpSp>
              <p:sp>
                <p:nvSpPr>
                  <p:cNvPr id="56" name="Text Box 9">
                    <a:extLst>
                      <a:ext uri="{FF2B5EF4-FFF2-40B4-BE49-F238E27FC236}">
                        <a16:creationId xmlns:a16="http://schemas.microsoft.com/office/drawing/2014/main" id="{F7EF47AE-30ED-4A96-9F59-FAE281FB4FF4}"/>
                      </a:ext>
                    </a:extLst>
                  </p:cNvPr>
                  <p:cNvSpPr txBox="1"/>
                  <p:nvPr/>
                </p:nvSpPr>
                <p:spPr>
                  <a:xfrm>
                    <a:off x="264814" y="711966"/>
                    <a:ext cx="216406" cy="23848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3000" dirty="0"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a:t>c</a:t>
                    </a:r>
                    <a:endParaRPr lang="en-US" sz="3000" dirty="0"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7" name="Text Box 10">
                    <a:extLst>
                      <a:ext uri="{FF2B5EF4-FFF2-40B4-BE49-F238E27FC236}">
                        <a16:creationId xmlns:a16="http://schemas.microsoft.com/office/drawing/2014/main" id="{5F240EA8-E3E9-436C-A3F6-E22483E1BD4D}"/>
                      </a:ext>
                    </a:extLst>
                  </p:cNvPr>
                  <p:cNvSpPr txBox="1"/>
                  <p:nvPr/>
                </p:nvSpPr>
                <p:spPr>
                  <a:xfrm>
                    <a:off x="1187678" y="655836"/>
                    <a:ext cx="216406" cy="23848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30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a:t>b</a:t>
                    </a:r>
                  </a:p>
                </p:txBody>
              </p:sp>
            </p:grp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9B7C4D80-2940-43BA-83EF-470B9314A1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44522" y="9379074"/>
                  <a:ext cx="1532124" cy="3456210"/>
                </a:xfrm>
                <a:prstGeom prst="line">
                  <a:avLst/>
                </a:prstGeom>
                <a:ln w="69850">
                  <a:tailEnd type="oval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 Box 10">
                  <a:extLst>
                    <a:ext uri="{FF2B5EF4-FFF2-40B4-BE49-F238E27FC236}">
                      <a16:creationId xmlns:a16="http://schemas.microsoft.com/office/drawing/2014/main" id="{BAA5D47A-C538-45DE-BD76-0266AC613807}"/>
                    </a:ext>
                  </a:extLst>
                </p:cNvPr>
                <p:cNvSpPr txBox="1"/>
                <p:nvPr/>
              </p:nvSpPr>
              <p:spPr>
                <a:xfrm>
                  <a:off x="11044281" y="12818631"/>
                  <a:ext cx="784801" cy="73193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3500" b="1" dirty="0"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rPr>
                    <a:t>M</a:t>
                  </a:r>
                  <a:endParaRPr lang="en-US" sz="35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 Box 10">
                    <a:extLst>
                      <a:ext uri="{FF2B5EF4-FFF2-40B4-BE49-F238E27FC236}">
                        <a16:creationId xmlns:a16="http://schemas.microsoft.com/office/drawing/2014/main" id="{C52C4B18-01D0-4462-B396-2AB0517E3CE4}"/>
                      </a:ext>
                    </a:extLst>
                  </p:cNvPr>
                  <p:cNvSpPr txBox="1"/>
                  <p:nvPr/>
                </p:nvSpPr>
                <p:spPr>
                  <a:xfrm>
                    <a:off x="17566639" y="11028048"/>
                    <a:ext cx="784801" cy="731932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3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0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30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3000" dirty="0"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3" name="Text Box 10">
                    <a:extLst>
                      <a:ext uri="{FF2B5EF4-FFF2-40B4-BE49-F238E27FC236}">
                        <a16:creationId xmlns:a16="http://schemas.microsoft.com/office/drawing/2014/main" id="{C52C4B18-01D0-4462-B396-2AB0517E3C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66639" y="11028048"/>
                    <a:ext cx="784801" cy="7319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20833"/>
                    </a:stretch>
                  </a:blipFill>
                  <a:ln w="63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94F7511-021A-4F11-A060-490F9DC95911}"/>
                    </a:ext>
                  </a:extLst>
                </p:cNvPr>
                <p:cNvSpPr txBox="1"/>
                <p:nvPr/>
              </p:nvSpPr>
              <p:spPr>
                <a:xfrm>
                  <a:off x="18961546" y="8977001"/>
                  <a:ext cx="1089276" cy="7694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94F7511-021A-4F11-A060-490F9DC959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61546" y="8977001"/>
                  <a:ext cx="1089276" cy="76944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62215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 animBg="1"/>
      <p:bldP spid="35" grpId="0"/>
      <p:bldP spid="3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17967" y="5994698"/>
            <a:ext cx="22119289" cy="732750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600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457288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LÍ COSIN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17967" y="2515803"/>
            <a:ext cx="22119289" cy="3205994"/>
            <a:chOff x="1175570" y="2468560"/>
            <a:chExt cx="22043555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043555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8549"/>
              <a:chOff x="1175570" y="1834705"/>
              <a:chExt cx="4005918" cy="980152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75504" cy="856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3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13381E-9D8A-4D08-9CB4-BAAE6405B75D}"/>
                  </a:ext>
                </a:extLst>
              </p:cNvPr>
              <p:cNvSpPr/>
              <p:nvPr/>
            </p:nvSpPr>
            <p:spPr>
              <a:xfrm>
                <a:off x="2985534" y="3142281"/>
                <a:ext cx="17432161" cy="243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i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vi-VN" sz="4400" b="1" i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có các cạnh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𝐁𝐂</m:t>
                    </m:r>
                    <m:r>
                      <a:rPr lang="en-US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</m:t>
                    </m:r>
                    <m:r>
                      <a:rPr lang="en-US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i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</m:func>
                    <m:r>
                      <a:rPr lang="vi-VN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vi-VN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b="1" i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 i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Tính độ dài đường trung tuyến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𝐀𝐌</m:t>
                    </m:r>
                    <m:r>
                      <a:rPr lang="vi-VN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b="1" i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13381E-9D8A-4D08-9CB4-BAAE6405B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534" y="3142281"/>
                <a:ext cx="17432161" cy="2439963"/>
              </a:xfrm>
              <a:prstGeom prst="rect">
                <a:avLst/>
              </a:prstGeom>
              <a:blipFill>
                <a:blip r:embed="rId3"/>
                <a:stretch>
                  <a:fillRect l="-1434" b="-10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AB6832-BD71-472C-B6F6-4A70D0D6D8B0}"/>
                  </a:ext>
                </a:extLst>
              </p:cNvPr>
              <p:cNvSpPr/>
              <p:nvPr/>
            </p:nvSpPr>
            <p:spPr>
              <a:xfrm>
                <a:off x="2908936" y="7755330"/>
                <a:ext cx="12192000" cy="25590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p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p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0" smtClean="0">
                                      <a:latin typeface="Cambria Math" panose="02040503050406030204" pitchFamily="18" charset="0"/>
                                    </a:rPr>
                                    <m:t>𝐁𝐂</m:t>
                                  </m:r>
                                </m:num>
                                <m:den>
                                  <m:r>
                                    <a:rPr lang="vi-VN" sz="4400" b="1" i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𝟐𝐀𝐁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𝐁𝐂</m:t>
                              </m:r>
                            </m:num>
                            <m:den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func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𝐀𝐌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AB6832-BD71-472C-B6F6-4A70D0D6D8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936" y="7755330"/>
                <a:ext cx="12192000" cy="25590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2464C9F-6769-4764-B6F7-E186CA144741}"/>
              </a:ext>
            </a:extLst>
          </p:cNvPr>
          <p:cNvGrpSpPr/>
          <p:nvPr/>
        </p:nvGrpSpPr>
        <p:grpSpPr>
          <a:xfrm>
            <a:off x="14857090" y="7421975"/>
            <a:ext cx="7107986" cy="4709099"/>
            <a:chOff x="7864241" y="8787775"/>
            <a:chExt cx="7107986" cy="470909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27D30F7-010A-4AC4-B9ED-2742C434641D}"/>
                </a:ext>
              </a:extLst>
            </p:cNvPr>
            <p:cNvGrpSpPr/>
            <p:nvPr/>
          </p:nvGrpSpPr>
          <p:grpSpPr>
            <a:xfrm>
              <a:off x="7864241" y="8787775"/>
              <a:ext cx="7107986" cy="4709099"/>
              <a:chOff x="57247" y="20826"/>
              <a:chExt cx="1960002" cy="1534337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1CCB98F-A4CE-4E1B-98FC-490C44E6F144}"/>
                  </a:ext>
                </a:extLst>
              </p:cNvPr>
              <p:cNvGrpSpPr/>
              <p:nvPr/>
            </p:nvGrpSpPr>
            <p:grpSpPr>
              <a:xfrm>
                <a:off x="57247" y="20826"/>
                <a:ext cx="1960002" cy="1465415"/>
                <a:chOff x="57247" y="20826"/>
                <a:chExt cx="1960002" cy="1465415"/>
              </a:xfrm>
            </p:grpSpPr>
            <p:sp>
              <p:nvSpPr>
                <p:cNvPr id="42" name="Isosceles Triangle 41">
                  <a:extLst>
                    <a:ext uri="{FF2B5EF4-FFF2-40B4-BE49-F238E27FC236}">
                      <a16:creationId xmlns:a16="http://schemas.microsoft.com/office/drawing/2014/main" id="{C1549F24-1863-4702-9559-10C23CE13E91}"/>
                    </a:ext>
                  </a:extLst>
                </p:cNvPr>
                <p:cNvSpPr/>
                <p:nvPr/>
              </p:nvSpPr>
              <p:spPr>
                <a:xfrm>
                  <a:off x="173658" y="213415"/>
                  <a:ext cx="1633055" cy="1126186"/>
                </a:xfrm>
                <a:prstGeom prst="triangle">
                  <a:avLst>
                    <a:gd name="adj" fmla="val 25094"/>
                  </a:avLst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rPr>
                    <a:t> </a:t>
                  </a:r>
                </a:p>
              </p:txBody>
            </p:sp>
            <p:sp>
              <p:nvSpPr>
                <p:cNvPr id="43" name="Arc 42">
                  <a:extLst>
                    <a:ext uri="{FF2B5EF4-FFF2-40B4-BE49-F238E27FC236}">
                      <a16:creationId xmlns:a16="http://schemas.microsoft.com/office/drawing/2014/main" id="{E6EBA3CB-7000-4230-A532-CA49E3BD0C9A}"/>
                    </a:ext>
                  </a:extLst>
                </p:cNvPr>
                <p:cNvSpPr/>
                <p:nvPr/>
              </p:nvSpPr>
              <p:spPr>
                <a:xfrm>
                  <a:off x="119269" y="1228035"/>
                  <a:ext cx="172085" cy="238125"/>
                </a:xfrm>
                <a:prstGeom prst="arc">
                  <a:avLst>
                    <a:gd name="adj1" fmla="val 16200000"/>
                    <a:gd name="adj2" fmla="val 52"/>
                  </a:avLst>
                </a:prstGeom>
                <a:noFill/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8895343C-4F1F-438A-BE78-8B4C01BB95D0}"/>
                    </a:ext>
                  </a:extLst>
                </p:cNvPr>
                <p:cNvSpPr txBox="1"/>
                <p:nvPr/>
              </p:nvSpPr>
              <p:spPr>
                <a:xfrm>
                  <a:off x="57247" y="1247702"/>
                  <a:ext cx="216452" cy="23853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3500" b="1" dirty="0"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rPr>
                    <a:t>B</a:t>
                  </a:r>
                  <a:endParaRPr lang="en-US" sz="35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Text Box 6">
                  <a:extLst>
                    <a:ext uri="{FF2B5EF4-FFF2-40B4-BE49-F238E27FC236}">
                      <a16:creationId xmlns:a16="http://schemas.microsoft.com/office/drawing/2014/main" id="{D7F93678-41A1-4406-B5E4-C64D16458C9D}"/>
                    </a:ext>
                  </a:extLst>
                </p:cNvPr>
                <p:cNvSpPr txBox="1"/>
                <p:nvPr/>
              </p:nvSpPr>
              <p:spPr>
                <a:xfrm>
                  <a:off x="513934" y="20826"/>
                  <a:ext cx="216452" cy="23853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3500" b="1" dirty="0"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  <p:sp>
              <p:nvSpPr>
                <p:cNvPr id="47" name="Text Box 7">
                  <a:extLst>
                    <a:ext uri="{FF2B5EF4-FFF2-40B4-BE49-F238E27FC236}">
                      <a16:creationId xmlns:a16="http://schemas.microsoft.com/office/drawing/2014/main" id="{09BB3A43-2962-425F-9949-587D191C0AD1}"/>
                    </a:ext>
                  </a:extLst>
                </p:cNvPr>
                <p:cNvSpPr txBox="1"/>
                <p:nvPr/>
              </p:nvSpPr>
              <p:spPr>
                <a:xfrm>
                  <a:off x="1800797" y="1226725"/>
                  <a:ext cx="216452" cy="23853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3500" b="1" dirty="0"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rPr>
                    <a:t>C</a:t>
                  </a:r>
                </a:p>
              </p:txBody>
            </p:sp>
          </p:grpSp>
          <p:sp>
            <p:nvSpPr>
              <p:cNvPr id="38" name="Text Box 9">
                <a:extLst>
                  <a:ext uri="{FF2B5EF4-FFF2-40B4-BE49-F238E27FC236}">
                    <a16:creationId xmlns:a16="http://schemas.microsoft.com/office/drawing/2014/main" id="{BA23742B-1033-4C19-BB0F-CE95A878543B}"/>
                  </a:ext>
                </a:extLst>
              </p:cNvPr>
              <p:cNvSpPr txBox="1"/>
              <p:nvPr/>
            </p:nvSpPr>
            <p:spPr>
              <a:xfrm>
                <a:off x="251511" y="636061"/>
                <a:ext cx="216406" cy="23848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5</a:t>
                </a:r>
                <a:endParaRPr lang="en-US" sz="30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 Box 10">
                <a:extLst>
                  <a:ext uri="{FF2B5EF4-FFF2-40B4-BE49-F238E27FC236}">
                    <a16:creationId xmlns:a16="http://schemas.microsoft.com/office/drawing/2014/main" id="{7CB4F12E-2489-462D-9695-7CBDF2108E96}"/>
                  </a:ext>
                </a:extLst>
              </p:cNvPr>
              <p:cNvSpPr txBox="1"/>
              <p:nvPr/>
            </p:nvSpPr>
            <p:spPr>
              <a:xfrm>
                <a:off x="592660" y="1316682"/>
                <a:ext cx="216406" cy="23848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2</a:t>
                </a:r>
                <a:endParaRPr lang="en-US" sz="30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358C301-FC61-4E02-A4AA-64C2213B996F}"/>
                </a:ext>
              </a:extLst>
            </p:cNvPr>
            <p:cNvCxnSpPr>
              <a:cxnSpLocks/>
            </p:cNvCxnSpPr>
            <p:nvPr/>
          </p:nvCxnSpPr>
          <p:spPr>
            <a:xfrm>
              <a:off x="9744522" y="9379074"/>
              <a:ext cx="1532124" cy="3456210"/>
            </a:xfrm>
            <a:prstGeom prst="line">
              <a:avLst/>
            </a:prstGeom>
            <a:ln w="34925"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ext Box 10">
              <a:extLst>
                <a:ext uri="{FF2B5EF4-FFF2-40B4-BE49-F238E27FC236}">
                  <a16:creationId xmlns:a16="http://schemas.microsoft.com/office/drawing/2014/main" id="{65DEB8A7-4395-4C6A-8DDA-52FBEBB7EA0B}"/>
                </a:ext>
              </a:extLst>
            </p:cNvPr>
            <p:cNvSpPr txBox="1"/>
            <p:nvPr/>
          </p:nvSpPr>
          <p:spPr>
            <a:xfrm>
              <a:off x="10998792" y="12757398"/>
              <a:ext cx="784801" cy="73193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500" b="1" dirty="0"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M</a:t>
              </a:r>
              <a:endParaRPr lang="en-US" sz="35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45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2095241" y="2767951"/>
            <a:ext cx="11518723" cy="10602058"/>
            <a:chOff x="1220788" y="7162800"/>
            <a:chExt cx="11520806" cy="10430008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246023" y="7390494"/>
              <a:ext cx="11495571" cy="102023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6" cy="819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20311" y="1729785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742694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LÍ SIN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1031554" y="2538314"/>
            <a:ext cx="10690169" cy="10831695"/>
            <a:chOff x="1175570" y="2468560"/>
            <a:chExt cx="9819032" cy="10750967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1" y="2923946"/>
              <a:ext cx="9819031" cy="1029558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779735" cy="896427"/>
              <a:chOff x="1175570" y="1834705"/>
              <a:chExt cx="4122993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3063133" cy="849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TOÁN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37" y="-608519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37" y="-608519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3D1BD22-FB7E-4D72-8C9B-49B19C64332D}"/>
                  </a:ext>
                </a:extLst>
              </p:cNvPr>
              <p:cNvSpPr/>
              <p:nvPr/>
            </p:nvSpPr>
            <p:spPr>
              <a:xfrm>
                <a:off x="1222033" y="4061124"/>
                <a:ext cx="10401763" cy="6987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Cho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𝐑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𝐁𝐂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𝐚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𝐂𝐀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𝐛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𝐀𝐁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𝐜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𝐚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𝐑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𝐛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𝐁</m:t>
                        </m:r>
                      </m:e>
                    </m:func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𝐑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𝐜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𝐂</m:t>
                        </m:r>
                      </m:e>
                    </m:func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𝐑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3D1BD22-FB7E-4D72-8C9B-49B19C643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033" y="4061124"/>
                <a:ext cx="10401763" cy="6987747"/>
              </a:xfrm>
              <a:prstGeom prst="rect">
                <a:avLst/>
              </a:prstGeom>
              <a:blipFill>
                <a:blip r:embed="rId3"/>
                <a:stretch>
                  <a:fillRect l="-2343" t="-1832" r="-2343" b="-3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229E9F7-023B-48C8-80B0-EAAC901BA17A}"/>
                  </a:ext>
                </a:extLst>
              </p:cNvPr>
              <p:cNvSpPr txBox="1"/>
              <p:nvPr/>
            </p:nvSpPr>
            <p:spPr>
              <a:xfrm>
                <a:off x="12048039" y="6992055"/>
                <a:ext cx="7824066" cy="6111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15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457200"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𝑩𝑪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𝑹</m:t>
                            </m:r>
                          </m:e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𝒔𝒊𝒏𝑨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𝒔𝒊𝒏𝑩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𝑨𝑪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𝑩𝑪</m:t>
                        </m:r>
                      </m:den>
                    </m:f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𝑹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b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•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𝒔𝒊𝒏𝑪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𝑩𝑪</m:t>
                          </m:r>
                        </m:den>
                      </m:f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𝑹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229E9F7-023B-48C8-80B0-EAAC901BA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8039" y="6992055"/>
                <a:ext cx="7824066" cy="6111353"/>
              </a:xfrm>
              <a:prstGeom prst="rect">
                <a:avLst/>
              </a:prstGeom>
              <a:blipFill>
                <a:blip r:embed="rId4"/>
                <a:stretch>
                  <a:fillRect t="-1695" r="-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5D28449-FE48-41C9-8434-371ED9A95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1947" y="3135664"/>
            <a:ext cx="4088637" cy="3429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70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98571" y="6451536"/>
            <a:ext cx="22119289" cy="7092834"/>
            <a:chOff x="1173577" y="7162799"/>
            <a:chExt cx="22123288" cy="7327503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799"/>
              <a:ext cx="3305491" cy="810796"/>
              <a:chOff x="1224542" y="6305967"/>
              <a:chExt cx="3305491" cy="861077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185609" cy="861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4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742694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LÍ SIN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98571" y="2380766"/>
            <a:ext cx="22119289" cy="4001317"/>
            <a:chOff x="1175570" y="2468560"/>
            <a:chExt cx="22043555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043555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797211" cy="685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 LÍ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042451D-97CC-475A-BD6B-FA5FBE543338}"/>
                  </a:ext>
                </a:extLst>
              </p:cNvPr>
              <p:cNvSpPr/>
              <p:nvPr/>
            </p:nvSpPr>
            <p:spPr>
              <a:xfrm>
                <a:off x="4970533" y="3106794"/>
                <a:ext cx="17441524" cy="3117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𝐁𝐂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𝐚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𝐂𝐀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𝐛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𝐀𝐁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𝐜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𝐑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num>
                        <m:den>
                          <m:func>
                            <m:func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𝐀</m:t>
                              </m:r>
                            </m:e>
                          </m:func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num>
                        <m:den>
                          <m:func>
                            <m:func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𝐁</m:t>
                              </m:r>
                            </m:e>
                          </m:func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num>
                        <m:den>
                          <m:func>
                            <m:func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𝐂</m:t>
                              </m:r>
                            </m:e>
                          </m:func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𝟐𝐑</m:t>
                      </m:r>
                    </m:oMath>
                  </m:oMathPara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042451D-97CC-475A-BD6B-FA5FBE5433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533" y="3106794"/>
                <a:ext cx="17441524" cy="3117969"/>
              </a:xfrm>
              <a:prstGeom prst="rect">
                <a:avLst/>
              </a:prstGeom>
              <a:blipFill>
                <a:blip r:embed="rId3"/>
                <a:stretch>
                  <a:fillRect l="-1398" t="-4305" r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7776B07-3E13-471C-8E13-A0A92876093D}"/>
                  </a:ext>
                </a:extLst>
              </p:cNvPr>
              <p:cNvSpPr/>
              <p:nvPr/>
            </p:nvSpPr>
            <p:spPr>
              <a:xfrm>
                <a:off x="3127353" y="7484398"/>
                <a:ext cx="18642505" cy="4953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D.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𝑩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7776B07-3E13-471C-8E13-A0A92876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353" y="7484398"/>
                <a:ext cx="18642505" cy="4953664"/>
              </a:xfrm>
              <a:prstGeom prst="rect">
                <a:avLst/>
              </a:prstGeom>
              <a:blipFill>
                <a:blip r:embed="rId4"/>
                <a:stretch>
                  <a:fillRect l="-1308" r="-1341" b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17F722B7-DFAA-4483-B2E9-912CC7677CB0}"/>
              </a:ext>
            </a:extLst>
          </p:cNvPr>
          <p:cNvSpPr/>
          <p:nvPr/>
        </p:nvSpPr>
        <p:spPr>
          <a:xfrm>
            <a:off x="11554159" y="9961230"/>
            <a:ext cx="1008112" cy="936104"/>
          </a:xfrm>
          <a:prstGeom prst="ellips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48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1999133" y="2538314"/>
            <a:ext cx="11493493" cy="10542433"/>
            <a:chOff x="1173577" y="7162800"/>
            <a:chExt cx="11495571" cy="10542433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79499"/>
              <a:ext cx="11495571" cy="1032573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185609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5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742694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LÍ SIN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98570" y="2380767"/>
            <a:ext cx="10690169" cy="10699980"/>
            <a:chOff x="1175570" y="2468560"/>
            <a:chExt cx="9819032" cy="10699980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1" y="2872595"/>
              <a:ext cx="9819031" cy="1029594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8549"/>
              <a:chOff x="1175570" y="1834705"/>
              <a:chExt cx="4005918" cy="980152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727461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HỎI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396AF8D-96BF-4A6C-9D54-F1AF9C5A32EB}"/>
                  </a:ext>
                </a:extLst>
              </p:cNvPr>
              <p:cNvSpPr/>
              <p:nvPr/>
            </p:nvSpPr>
            <p:spPr>
              <a:xfrm>
                <a:off x="1544613" y="4099971"/>
                <a:ext cx="10000109" cy="1621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?</a:t>
                </a:r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396AF8D-96BF-4A6C-9D54-F1AF9C5A3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13" y="4099971"/>
                <a:ext cx="10000109" cy="1621278"/>
              </a:xfrm>
              <a:prstGeom prst="rect">
                <a:avLst/>
              </a:prstGeom>
              <a:blipFill>
                <a:blip r:embed="rId3"/>
                <a:stretch>
                  <a:fillRect l="-2438" t="-6391" r="-2438" b="-13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924278E-D9DA-45F6-99C9-68AE9906443E}"/>
                  </a:ext>
                </a:extLst>
              </p:cNvPr>
              <p:cNvSpPr/>
              <p:nvPr/>
            </p:nvSpPr>
            <p:spPr>
              <a:xfrm>
                <a:off x="12434884" y="4099971"/>
                <a:ext cx="10631118" cy="1578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924278E-D9DA-45F6-99C9-68AE99064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4884" y="4099971"/>
                <a:ext cx="10631118" cy="1578637"/>
              </a:xfrm>
              <a:prstGeom prst="rect">
                <a:avLst/>
              </a:prstGeom>
              <a:blipFill>
                <a:blip r:embed="rId4"/>
                <a:stretch>
                  <a:fillRect l="-2351" t="-6564" r="-2294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7C29B8D-9605-497B-814A-9AC185322400}"/>
                  </a:ext>
                </a:extLst>
              </p:cNvPr>
              <p:cNvSpPr/>
              <p:nvPr/>
            </p:nvSpPr>
            <p:spPr>
              <a:xfrm>
                <a:off x="12617943" y="7236027"/>
                <a:ext cx="7102726" cy="2644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fr-FR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𝐑</m:t>
                      </m:r>
                      <m:r>
                        <a:rPr lang="fr-FR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fr-FR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e>
                          </m:func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p>
                          </m:sSup>
                        </m:den>
                      </m:f>
                      <m:r>
                        <a:rPr lang="fr-FR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fr-FR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7C29B8D-9605-497B-814A-9AC185322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7943" y="7236027"/>
                <a:ext cx="7102726" cy="2644185"/>
              </a:xfrm>
              <a:prstGeom prst="rect">
                <a:avLst/>
              </a:prstGeom>
              <a:blipFill>
                <a:blip r:embed="rId5"/>
                <a:stretch>
                  <a:fillRect l="-3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7891F1C9-9B86-48E6-BD26-6716FF642AA5}"/>
              </a:ext>
            </a:extLst>
          </p:cNvPr>
          <p:cNvSpPr txBox="1"/>
          <p:nvPr/>
        </p:nvSpPr>
        <p:spPr>
          <a:xfrm>
            <a:off x="16461668" y="6065010"/>
            <a:ext cx="3579997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62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437094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23.9|35.3|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8|1.3|7.7|9.6|1.8|7.5|15.4|2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7|1.6|4.5|7.7|1.5|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3.8|6.1|2.4|2.5|1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6|9.1|10.5|7.2|7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|1.3|4.3|5.2|6.1|11.3|12.8|11.7|7.8|8.7|18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.1|1.8|1|4.4|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3|6.9|6.2|7.1|1.8|9.6|12.6|1.5|5.8|3.1|2.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4|1|1.5|1.3|2.2|9.1|1.7|6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6|7.9|1.8|13|2.4|8.6|3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3.8|9.6|2|11.1|1.2|15.6|4.4|17.6|6.2|2.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6|9.8|9.1|8.8|4.7|4.6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0.8|10.2|2.4|5.6|2.9|5.8|5.7|4.3|8.7|4.2|10.1|8.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9|3.3|13.5|5.1|3.7|9|7|9.3|7.1|6.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|10.6|1.7|14.1|2.9|8.6|10|7.1|1.3|3.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4.4|6.6|5.9|6.5|3.3|4.4|4.9|3.5|3.1|3.4|3.3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11237</TotalTime>
  <Words>4610</Words>
  <PresentationFormat>Custom</PresentationFormat>
  <Paragraphs>553</Paragraphs>
  <Slides>42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AvantGarde-Demi</vt:lpstr>
      <vt:lpstr>Calibri</vt:lpstr>
      <vt:lpstr>Cambria Math</vt:lpstr>
      <vt:lpstr>Symbol</vt:lpstr>
      <vt:lpstr>Tahoma</vt:lpstr>
      <vt:lpstr>Times New Roman</vt:lpstr>
      <vt:lpstr>Office Theme</vt:lpstr>
      <vt:lpstr>Custom Design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  <dcterms:modified xsi:type="dcterms:W3CDTF">2021-10-10T04:14:52Z</dcterms:modified>
</cp:coreProperties>
</file>