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Quattrocento Sans"/>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5n/ZFcKdaOd/FoSiaY1xqL/3z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regular.fntdata"/><Relationship Id="rId16" Type="http://schemas.openxmlformats.org/officeDocument/2006/relationships/slide" Target="slides/slide12.xml"/><Relationship Id="rId19" Type="http://schemas.openxmlformats.org/officeDocument/2006/relationships/font" Target="fonts/QuattrocentoSans-italic.fntdata"/><Relationship Id="rId18" Type="http://schemas.openxmlformats.org/officeDocument/2006/relationships/font" Target="fonts/Quattrocento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15"/>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15"/>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15"/>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pic>
        <p:nvPicPr>
          <p:cNvPr descr="A picture containing dark, night sky&#10;&#10;Description automatically generated" id="17" name="Google Shape;17;p16"/>
          <p:cNvPicPr preferRelativeResize="0"/>
          <p:nvPr/>
        </p:nvPicPr>
        <p:blipFill rotWithShape="1">
          <a:blip r:embed="rId2">
            <a:alphaModFix/>
          </a:blip>
          <a:srcRect b="0" l="0" r="0" t="0"/>
          <a:stretch/>
        </p:blipFill>
        <p:spPr>
          <a:xfrm>
            <a:off x="2737057" y="837957"/>
            <a:ext cx="6717885" cy="5182085"/>
          </a:xfrm>
          <a:prstGeom prst="rect">
            <a:avLst/>
          </a:prstGeom>
          <a:noFill/>
          <a:ln>
            <a:noFill/>
          </a:ln>
        </p:spPr>
      </p:pic>
      <p:sp>
        <p:nvSpPr>
          <p:cNvPr id="18" name="Google Shape;18;p16"/>
          <p:cNvSpPr/>
          <p:nvPr/>
        </p:nvSpPr>
        <p:spPr>
          <a:xfrm>
            <a:off x="236375" y="228600"/>
            <a:ext cx="11719249" cy="6400800"/>
          </a:xfrm>
          <a:prstGeom prst="round2DiagRect">
            <a:avLst>
              <a:gd fmla="val 0"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9" name="Google Shape;19;p16"/>
          <p:cNvPicPr preferRelativeResize="0"/>
          <p:nvPr/>
        </p:nvPicPr>
        <p:blipFill rotWithShape="1">
          <a:blip r:embed="rId3">
            <a:alphaModFix/>
          </a:blip>
          <a:srcRect b="0" l="0" r="0" t="0"/>
          <a:stretch/>
        </p:blipFill>
        <p:spPr>
          <a:xfrm>
            <a:off x="11310475" y="299106"/>
            <a:ext cx="589731" cy="520622"/>
          </a:xfrm>
          <a:prstGeom prst="rect">
            <a:avLst/>
          </a:prstGeom>
          <a:noFill/>
          <a:ln>
            <a:noFill/>
          </a:ln>
        </p:spPr>
      </p:pic>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34.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9.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8.png"/><Relationship Id="rId4" Type="http://schemas.openxmlformats.org/officeDocument/2006/relationships/image" Target="../media/image16.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41.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8.png"/><Relationship Id="rId4" Type="http://schemas.openxmlformats.org/officeDocument/2006/relationships/image" Target="../media/image16.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37.png"/><Relationship Id="rId5" Type="http://schemas.openxmlformats.org/officeDocument/2006/relationships/image" Target="../media/image30.png"/><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4">
            <a:alphaModFix/>
          </a:blip>
          <a:srcRect b="0" l="0" r="0" t="0"/>
          <a:stretch/>
        </p:blipFill>
        <p:spPr>
          <a:xfrm>
            <a:off x="-233187" y="3938047"/>
            <a:ext cx="12658374" cy="2919953"/>
          </a:xfrm>
          <a:prstGeom prst="rect">
            <a:avLst/>
          </a:prstGeom>
          <a:noFill/>
          <a:ln>
            <a:noFill/>
          </a:ln>
        </p:spPr>
      </p:pic>
      <p:pic>
        <p:nvPicPr>
          <p:cNvPr id="26" name="Google Shape;26;p1"/>
          <p:cNvPicPr preferRelativeResize="0"/>
          <p:nvPr/>
        </p:nvPicPr>
        <p:blipFill rotWithShape="1">
          <a:blip r:embed="rId5">
            <a:alphaModFix/>
          </a:blip>
          <a:srcRect b="0" l="0" r="0" t="0"/>
          <a:stretch/>
        </p:blipFill>
        <p:spPr>
          <a:xfrm>
            <a:off x="9357733" y="740863"/>
            <a:ext cx="1664763" cy="1512215"/>
          </a:xfrm>
          <a:prstGeom prst="rect">
            <a:avLst/>
          </a:prstGeom>
          <a:noFill/>
          <a:ln>
            <a:noFill/>
          </a:ln>
        </p:spPr>
      </p:pic>
      <p:pic>
        <p:nvPicPr>
          <p:cNvPr id="27" name="Google Shape;27;p1"/>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
        <p:nvSpPr>
          <p:cNvPr id="28" name="Google Shape;28;p1"/>
          <p:cNvSpPr txBox="1"/>
          <p:nvPr/>
        </p:nvSpPr>
        <p:spPr>
          <a:xfrm>
            <a:off x="9505315" y="34108"/>
            <a:ext cx="2686685"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highlight>
                  <a:srgbClr val="808000"/>
                </a:highlight>
                <a:latin typeface="Times New Roman"/>
                <a:ea typeface="Times New Roman"/>
                <a:cs typeface="Times New Roman"/>
                <a:sym typeface="Times New Roman"/>
              </a:rPr>
              <a:t>TIN HOC 4</a:t>
            </a:r>
            <a:endParaRPr/>
          </a:p>
        </p:txBody>
      </p:sp>
      <p:pic>
        <p:nvPicPr>
          <p:cNvPr id="29" name="Google Shape;29;p1"/>
          <p:cNvPicPr preferRelativeResize="0"/>
          <p:nvPr/>
        </p:nvPicPr>
        <p:blipFill rotWithShape="1">
          <a:blip r:embed="rId7">
            <a:alphaModFix/>
          </a:blip>
          <a:srcRect b="0" l="0" r="0" t="0"/>
          <a:stretch/>
        </p:blipFill>
        <p:spPr>
          <a:xfrm flipH="1">
            <a:off x="-2" y="387485"/>
            <a:ext cx="8672053" cy="1556220"/>
          </a:xfrm>
          <a:prstGeom prst="rect">
            <a:avLst/>
          </a:prstGeom>
          <a:noFill/>
          <a:ln>
            <a:noFill/>
          </a:ln>
        </p:spPr>
      </p:pic>
      <p:sp>
        <p:nvSpPr>
          <p:cNvPr id="30" name="Google Shape;30;p1"/>
          <p:cNvSpPr/>
          <p:nvPr/>
        </p:nvSpPr>
        <p:spPr>
          <a:xfrm>
            <a:off x="-233187" y="385449"/>
            <a:ext cx="8545815" cy="83747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lt1"/>
                </a:solidFill>
                <a:latin typeface="Arial"/>
                <a:ea typeface="Arial"/>
                <a:cs typeface="Arial"/>
                <a:sym typeface="Arial"/>
              </a:rPr>
              <a:t>CHỦ ĐỀ 2. MẠNG MÁY TÍNH VÀ INTERNET</a:t>
            </a:r>
            <a:endParaRPr b="1" i="0" sz="3600" u="none" cap="none" strike="noStrike">
              <a:solidFill>
                <a:schemeClr val="lt1"/>
              </a:solidFill>
              <a:latin typeface="Arial"/>
              <a:ea typeface="Arial"/>
              <a:cs typeface="Arial"/>
              <a:sym typeface="Arial"/>
            </a:endParaRPr>
          </a:p>
        </p:txBody>
      </p:sp>
      <p:grpSp>
        <p:nvGrpSpPr>
          <p:cNvPr id="31" name="Google Shape;31;p1"/>
          <p:cNvGrpSpPr/>
          <p:nvPr/>
        </p:nvGrpSpPr>
        <p:grpSpPr>
          <a:xfrm>
            <a:off x="1015490" y="1808697"/>
            <a:ext cx="7172739" cy="1940925"/>
            <a:chOff x="1055313" y="1366069"/>
            <a:chExt cx="7172739" cy="1940925"/>
          </a:xfrm>
        </p:grpSpPr>
        <p:sp>
          <p:nvSpPr>
            <p:cNvPr id="32" name="Google Shape;32;p1"/>
            <p:cNvSpPr/>
            <p:nvPr/>
          </p:nvSpPr>
          <p:spPr>
            <a:xfrm>
              <a:off x="1597171" y="1705938"/>
              <a:ext cx="6489065" cy="1346835"/>
            </a:xfrm>
            <a:prstGeom prst="roundRect">
              <a:avLst>
                <a:gd fmla="val 16667" name="adj"/>
              </a:avLst>
            </a:prstGeom>
            <a:solidFill>
              <a:srgbClr val="FEF8E6"/>
            </a:solidFill>
            <a:ln cap="flat" cmpd="sng" w="38100">
              <a:solidFill>
                <a:srgbClr val="2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33" name="Google Shape;33;p1"/>
            <p:cNvPicPr preferRelativeResize="0"/>
            <p:nvPr/>
          </p:nvPicPr>
          <p:blipFill rotWithShape="1">
            <a:blip r:embed="rId8">
              <a:alphaModFix/>
            </a:blip>
            <a:srcRect b="0" l="0" r="0" t="0"/>
            <a:stretch/>
          </p:blipFill>
          <p:spPr>
            <a:xfrm>
              <a:off x="1055313" y="1366069"/>
              <a:ext cx="2076866" cy="1940925"/>
            </a:xfrm>
            <a:prstGeom prst="rect">
              <a:avLst/>
            </a:prstGeom>
            <a:noFill/>
            <a:ln>
              <a:noFill/>
            </a:ln>
          </p:spPr>
        </p:pic>
        <p:sp>
          <p:nvSpPr>
            <p:cNvPr id="34" name="Google Shape;34;p1"/>
            <p:cNvSpPr/>
            <p:nvPr/>
          </p:nvSpPr>
          <p:spPr>
            <a:xfrm>
              <a:off x="1656456" y="1771310"/>
              <a:ext cx="874580" cy="6429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dk1"/>
                  </a:solidFill>
                  <a:latin typeface="Arial"/>
                  <a:ea typeface="Arial"/>
                  <a:cs typeface="Arial"/>
                  <a:sym typeface="Arial"/>
                </a:rPr>
                <a:t>BÀI</a:t>
              </a:r>
              <a:endParaRPr/>
            </a:p>
          </p:txBody>
        </p:sp>
        <p:sp>
          <p:nvSpPr>
            <p:cNvPr id="35" name="Google Shape;35;p1"/>
            <p:cNvSpPr/>
            <p:nvPr/>
          </p:nvSpPr>
          <p:spPr>
            <a:xfrm>
              <a:off x="1798272" y="2088107"/>
              <a:ext cx="625280" cy="10074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dk1"/>
                  </a:solidFill>
                  <a:latin typeface="Arial"/>
                  <a:ea typeface="Arial"/>
                  <a:cs typeface="Arial"/>
                  <a:sym typeface="Arial"/>
                </a:rPr>
                <a:t>3</a:t>
              </a:r>
              <a:endParaRPr b="1" i="0" sz="4400" u="none" cap="none" strike="noStrike">
                <a:solidFill>
                  <a:schemeClr val="dk1"/>
                </a:solidFill>
                <a:latin typeface="Arial"/>
                <a:ea typeface="Arial"/>
                <a:cs typeface="Arial"/>
                <a:sym typeface="Arial"/>
              </a:endParaRPr>
            </a:p>
          </p:txBody>
        </p:sp>
        <p:sp>
          <p:nvSpPr>
            <p:cNvPr id="36" name="Google Shape;36;p1"/>
            <p:cNvSpPr/>
            <p:nvPr/>
          </p:nvSpPr>
          <p:spPr>
            <a:xfrm>
              <a:off x="2709267" y="1916826"/>
              <a:ext cx="5518785" cy="75469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93265"/>
                  </a:solidFill>
                  <a:latin typeface="Arial"/>
                  <a:ea typeface="Arial"/>
                  <a:cs typeface="Arial"/>
                  <a:sym typeface="Arial"/>
                </a:rPr>
                <a:t>Thông tin trên trang Web</a:t>
              </a:r>
              <a:endParaRPr/>
            </a:p>
          </p:txBody>
        </p:sp>
      </p:grpSp>
    </p:spTree>
  </p:cSld>
  <p:clrMapOvr>
    <a:masterClrMapping/>
  </p:clrMapOvr>
  <p:transition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p:nvPr/>
        </p:nvSpPr>
        <p:spPr>
          <a:xfrm>
            <a:off x="895759" y="438593"/>
            <a:ext cx="10167881"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2. </a:t>
            </a:r>
            <a:r>
              <a:rPr b="0" i="0" lang="en-US" sz="2200" u="none" cap="none" strike="noStrike">
                <a:solidFill>
                  <a:schemeClr val="dk1"/>
                </a:solidFill>
                <a:latin typeface="Arial"/>
                <a:ea typeface="Arial"/>
                <a:cs typeface="Arial"/>
                <a:sym typeface="Arial"/>
              </a:rPr>
              <a:t>Em hãy ghép mỗi hình ảnh cắt từ trang web với loại thông tin cho phù hợp.</a:t>
            </a:r>
            <a:endParaRPr/>
          </a:p>
        </p:txBody>
      </p:sp>
      <p:pic>
        <p:nvPicPr>
          <p:cNvPr descr="A picture containing text, vector graphics, businesscard&#10;&#10;Description automatically generated" id="172" name="Google Shape;172;p10"/>
          <p:cNvPicPr preferRelativeResize="0"/>
          <p:nvPr/>
        </p:nvPicPr>
        <p:blipFill rotWithShape="1">
          <a:blip r:embed="rId3">
            <a:alphaModFix/>
          </a:blip>
          <a:srcRect b="0" l="0" r="0" t="0"/>
          <a:stretch/>
        </p:blipFill>
        <p:spPr>
          <a:xfrm>
            <a:off x="-25877" y="5014728"/>
            <a:ext cx="1843272" cy="1843272"/>
          </a:xfrm>
          <a:prstGeom prst="rect">
            <a:avLst/>
          </a:prstGeom>
          <a:noFill/>
          <a:ln>
            <a:noFill/>
          </a:ln>
        </p:spPr>
      </p:pic>
      <p:sp>
        <p:nvSpPr>
          <p:cNvPr id="173" name="Google Shape;173;p10"/>
          <p:cNvSpPr/>
          <p:nvPr/>
        </p:nvSpPr>
        <p:spPr>
          <a:xfrm>
            <a:off x="9065993" y="2366636"/>
            <a:ext cx="977659" cy="20712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1 – C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2 – D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3 – B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4 – A </a:t>
            </a:r>
            <a:endParaRPr b="0" i="0" sz="2200" u="none" cap="none" strike="noStrike">
              <a:solidFill>
                <a:srgbClr val="999F00"/>
              </a:solidFill>
              <a:latin typeface="Arial"/>
              <a:ea typeface="Arial"/>
              <a:cs typeface="Arial"/>
              <a:sym typeface="Arial"/>
            </a:endParaRPr>
          </a:p>
        </p:txBody>
      </p:sp>
      <p:sp>
        <p:nvSpPr>
          <p:cNvPr id="174" name="Google Shape;174;p10"/>
          <p:cNvSpPr/>
          <p:nvPr/>
        </p:nvSpPr>
        <p:spPr>
          <a:xfrm>
            <a:off x="1475215" y="5408591"/>
            <a:ext cx="10167880" cy="105554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3. </a:t>
            </a:r>
            <a:r>
              <a:rPr b="0" i="0" lang="en-US" sz="2200" u="none" cap="none" strike="noStrike">
                <a:solidFill>
                  <a:schemeClr val="dk1"/>
                </a:solidFill>
                <a:latin typeface="Arial"/>
                <a:ea typeface="Arial"/>
                <a:cs typeface="Arial"/>
                <a:sym typeface="Arial"/>
              </a:rPr>
              <a:t>Em hãy kể các tác hại khi cố tình xem thông tin trên trang web không phù hợp với lứa tuổi.</a:t>
            </a:r>
            <a:endParaRPr b="0" i="0" sz="2200" u="none" cap="none" strike="noStrike">
              <a:solidFill>
                <a:schemeClr val="dk1"/>
              </a:solidFill>
              <a:latin typeface="Arial"/>
              <a:ea typeface="Arial"/>
              <a:cs typeface="Arial"/>
              <a:sym typeface="Arial"/>
            </a:endParaRPr>
          </a:p>
        </p:txBody>
      </p:sp>
      <p:pic>
        <p:nvPicPr>
          <p:cNvPr descr="Graphical user interface, application&#10;&#10;Description automatically generated" id="175" name="Google Shape;175;p10"/>
          <p:cNvPicPr preferRelativeResize="0"/>
          <p:nvPr/>
        </p:nvPicPr>
        <p:blipFill rotWithShape="1">
          <a:blip r:embed="rId4">
            <a:alphaModFix/>
          </a:blip>
          <a:srcRect b="0" l="0" r="0" t="0"/>
          <a:stretch/>
        </p:blipFill>
        <p:spPr>
          <a:xfrm>
            <a:off x="1475215" y="1037803"/>
            <a:ext cx="6563641" cy="426779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1"/>
          <p:cNvGrpSpPr/>
          <p:nvPr/>
        </p:nvGrpSpPr>
        <p:grpSpPr>
          <a:xfrm>
            <a:off x="371924" y="384240"/>
            <a:ext cx="3761537" cy="1181202"/>
            <a:chOff x="371924" y="384240"/>
            <a:chExt cx="3761537" cy="1181202"/>
          </a:xfrm>
        </p:grpSpPr>
        <p:pic>
          <p:nvPicPr>
            <p:cNvPr id="181" name="Google Shape;181;p11"/>
            <p:cNvPicPr preferRelativeResize="0"/>
            <p:nvPr/>
          </p:nvPicPr>
          <p:blipFill rotWithShape="1">
            <a:blip r:embed="rId3">
              <a:alphaModFix/>
            </a:blip>
            <a:srcRect b="0" l="0" r="0" t="0"/>
            <a:stretch/>
          </p:blipFill>
          <p:spPr>
            <a:xfrm>
              <a:off x="371924" y="384240"/>
              <a:ext cx="1280271" cy="1181202"/>
            </a:xfrm>
            <a:prstGeom prst="rect">
              <a:avLst/>
            </a:prstGeom>
            <a:noFill/>
            <a:ln>
              <a:noFill/>
            </a:ln>
          </p:spPr>
        </p:pic>
        <p:sp>
          <p:nvSpPr>
            <p:cNvPr id="182" name="Google Shape;182;p11"/>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VẬN DỤNG</a:t>
              </a:r>
              <a:endParaRPr b="1" i="0" sz="2800" u="none" cap="none" strike="noStrike">
                <a:solidFill>
                  <a:srgbClr val="0998D7"/>
                </a:solidFill>
                <a:latin typeface="Arial"/>
                <a:ea typeface="Arial"/>
                <a:cs typeface="Arial"/>
                <a:sym typeface="Arial"/>
              </a:endParaRPr>
            </a:p>
          </p:txBody>
        </p:sp>
      </p:grpSp>
      <p:sp>
        <p:nvSpPr>
          <p:cNvPr id="183" name="Google Shape;183;p11"/>
          <p:cNvSpPr/>
          <p:nvPr/>
        </p:nvSpPr>
        <p:spPr>
          <a:xfrm>
            <a:off x="1652195" y="1425059"/>
            <a:ext cx="9751340" cy="58907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chemeClr val="dk1"/>
                </a:solidFill>
                <a:latin typeface="Arial"/>
                <a:ea typeface="Arial"/>
                <a:cs typeface="Arial"/>
                <a:sym typeface="Arial"/>
              </a:rPr>
              <a:t>Tại sao em cần sự đồng hành của người lớn khi truy cập Internet? </a:t>
            </a:r>
            <a:endParaRPr/>
          </a:p>
        </p:txBody>
      </p:sp>
      <p:pic>
        <p:nvPicPr>
          <p:cNvPr descr="A picture containing toy&#10;&#10;Description automatically generated" id="184" name="Google Shape;184;p11"/>
          <p:cNvPicPr preferRelativeResize="0"/>
          <p:nvPr/>
        </p:nvPicPr>
        <p:blipFill rotWithShape="1">
          <a:blip r:embed="rId4">
            <a:alphaModFix/>
          </a:blip>
          <a:srcRect b="0" l="0" r="0" t="0"/>
          <a:stretch/>
        </p:blipFill>
        <p:spPr>
          <a:xfrm>
            <a:off x="9092046" y="3860717"/>
            <a:ext cx="2975264" cy="297526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grpSp>
        <p:nvGrpSpPr>
          <p:cNvPr id="190" name="Google Shape;190;p12"/>
          <p:cNvGrpSpPr/>
          <p:nvPr/>
        </p:nvGrpSpPr>
        <p:grpSpPr>
          <a:xfrm>
            <a:off x="2980607" y="1150453"/>
            <a:ext cx="5976143" cy="4679926"/>
            <a:chOff x="2424113" y="688975"/>
            <a:chExt cx="6713537" cy="5619751"/>
          </a:xfrm>
        </p:grpSpPr>
        <p:sp>
          <p:nvSpPr>
            <p:cNvPr id="191" name="Google Shape;191;p12"/>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2" name="Google Shape;192;p12"/>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12"/>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2"/>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2"/>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2"/>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2"/>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2"/>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2"/>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2"/>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12"/>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2"/>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2"/>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2"/>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2"/>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06" name="Google Shape;206;p12"/>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12"/>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08" name="Google Shape;208;p12"/>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2"/>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2"/>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12"/>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12"/>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12"/>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12"/>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12"/>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12"/>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17" name="Google Shape;217;p12"/>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12"/>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12"/>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2"/>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2"/>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22" name="Google Shape;222;p12"/>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2"/>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2"/>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2"/>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2"/>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2"/>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2"/>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12"/>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12"/>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2"/>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2"/>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2"/>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2"/>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2"/>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2"/>
            <p:cNvSpPr/>
            <p:nvPr/>
          </p:nvSpPr>
          <p:spPr>
            <a:xfrm>
              <a:off x="7464697" y="1984678"/>
              <a:ext cx="606005" cy="3695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237" name="Google Shape;237;p12"/>
            <p:cNvSpPr/>
            <p:nvPr/>
          </p:nvSpPr>
          <p:spPr>
            <a:xfrm>
              <a:off x="2908300" y="1149350"/>
              <a:ext cx="138662"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300"/>
                <a:buFont typeface="Arial"/>
                <a:buNone/>
              </a:pPr>
              <a:r>
                <a:rPr b="0" lang="en-US" sz="2300" u="non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38" name="Google Shape;238;p12"/>
            <p:cNvSpPr/>
            <p:nvPr/>
          </p:nvSpPr>
          <p:spPr>
            <a:xfrm>
              <a:off x="2908300" y="3684587"/>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39" name="Google Shape;239;p12"/>
            <p:cNvSpPr/>
            <p:nvPr/>
          </p:nvSpPr>
          <p:spPr>
            <a:xfrm>
              <a:off x="8366125" y="1149350"/>
              <a:ext cx="260350"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240" name="Google Shape;240;p12"/>
            <p:cNvSpPr/>
            <p:nvPr/>
          </p:nvSpPr>
          <p:spPr>
            <a:xfrm>
              <a:off x="6526213" y="5449888"/>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41" name="Google Shape;241;p12"/>
            <p:cNvSpPr/>
            <p:nvPr/>
          </p:nvSpPr>
          <p:spPr>
            <a:xfrm>
              <a:off x="7436353" y="3302375"/>
              <a:ext cx="600963" cy="3326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242" name="Google Shape;242;p12"/>
            <p:cNvSpPr/>
            <p:nvPr/>
          </p:nvSpPr>
          <p:spPr>
            <a:xfrm>
              <a:off x="6073774" y="3275013"/>
              <a:ext cx="217897"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243" name="Google Shape;243;p12"/>
            <p:cNvSpPr/>
            <p:nvPr/>
          </p:nvSpPr>
          <p:spPr>
            <a:xfrm>
              <a:off x="6073774" y="3709988"/>
              <a:ext cx="158470"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244" name="Google Shape;244;p12"/>
            <p:cNvSpPr/>
            <p:nvPr/>
          </p:nvSpPr>
          <p:spPr>
            <a:xfrm>
              <a:off x="4335463" y="4602163"/>
              <a:ext cx="16927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245" name="Google Shape;245;p12"/>
            <p:cNvSpPr/>
            <p:nvPr/>
          </p:nvSpPr>
          <p:spPr>
            <a:xfrm>
              <a:off x="4335463" y="4948238"/>
              <a:ext cx="21609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246" name="Google Shape;246;p12"/>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247" name="Google Shape;247;p12"/>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248" name="Google Shape;248;p12"/>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249" name="Google Shape;249;p12"/>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descr="A picture containing toy, vector graphics, doll&#10;&#10;Description automatically generated" id="41" name="Google Shape;41;p2"/>
          <p:cNvPicPr preferRelativeResize="0"/>
          <p:nvPr/>
        </p:nvPicPr>
        <p:blipFill rotWithShape="1">
          <a:blip r:embed="rId3">
            <a:alphaModFix/>
          </a:blip>
          <a:srcRect b="0" l="0" r="0" t="0"/>
          <a:stretch/>
        </p:blipFill>
        <p:spPr>
          <a:xfrm>
            <a:off x="763159" y="3451326"/>
            <a:ext cx="2908287" cy="2908287"/>
          </a:xfrm>
          <a:prstGeom prst="rect">
            <a:avLst/>
          </a:prstGeom>
          <a:noFill/>
          <a:ln>
            <a:noFill/>
          </a:ln>
        </p:spPr>
      </p:pic>
      <p:grpSp>
        <p:nvGrpSpPr>
          <p:cNvPr id="42" name="Google Shape;42;p2"/>
          <p:cNvGrpSpPr/>
          <p:nvPr/>
        </p:nvGrpSpPr>
        <p:grpSpPr>
          <a:xfrm>
            <a:off x="301091" y="301982"/>
            <a:ext cx="4134561" cy="2508169"/>
            <a:chOff x="301091" y="301982"/>
            <a:chExt cx="4134561" cy="2508169"/>
          </a:xfrm>
        </p:grpSpPr>
        <p:pic>
          <p:nvPicPr>
            <p:cNvPr id="43" name="Google Shape;43;p2"/>
            <p:cNvPicPr preferRelativeResize="0"/>
            <p:nvPr/>
          </p:nvPicPr>
          <p:blipFill rotWithShape="1">
            <a:blip r:embed="rId4">
              <a:alphaModFix/>
            </a:blip>
            <a:srcRect b="0" l="0" r="0" t="0"/>
            <a:stretch/>
          </p:blipFill>
          <p:spPr>
            <a:xfrm>
              <a:off x="301091" y="301982"/>
              <a:ext cx="4134561" cy="2508169"/>
            </a:xfrm>
            <a:prstGeom prst="rect">
              <a:avLst/>
            </a:prstGeom>
            <a:noFill/>
            <a:ln>
              <a:noFill/>
            </a:ln>
          </p:spPr>
        </p:pic>
        <p:pic>
          <p:nvPicPr>
            <p:cNvPr descr="Text&#10;&#10;Description automatically generated" id="44" name="Google Shape;44;p2"/>
            <p:cNvPicPr preferRelativeResize="0"/>
            <p:nvPr/>
          </p:nvPicPr>
          <p:blipFill rotWithShape="1">
            <a:blip r:embed="rId5">
              <a:alphaModFix/>
            </a:blip>
            <a:srcRect b="0" l="0" r="0" t="0"/>
            <a:stretch/>
          </p:blipFill>
          <p:spPr>
            <a:xfrm>
              <a:off x="570781" y="953218"/>
              <a:ext cx="3678192" cy="1586766"/>
            </a:xfrm>
            <a:prstGeom prst="rect">
              <a:avLst/>
            </a:prstGeom>
            <a:noFill/>
            <a:ln>
              <a:noFill/>
            </a:ln>
          </p:spPr>
        </p:pic>
        <p:pic>
          <p:nvPicPr>
            <p:cNvPr id="45" name="Google Shape;45;p2"/>
            <p:cNvPicPr preferRelativeResize="0"/>
            <p:nvPr/>
          </p:nvPicPr>
          <p:blipFill rotWithShape="1">
            <a:blip r:embed="rId6">
              <a:alphaModFix/>
            </a:blip>
            <a:srcRect b="0" l="0" r="0" t="0"/>
            <a:stretch/>
          </p:blipFill>
          <p:spPr>
            <a:xfrm>
              <a:off x="386620" y="498387"/>
              <a:ext cx="1158339" cy="914479"/>
            </a:xfrm>
            <a:prstGeom prst="rect">
              <a:avLst/>
            </a:prstGeom>
            <a:noFill/>
            <a:ln>
              <a:noFill/>
            </a:ln>
          </p:spPr>
        </p:pic>
      </p:grpSp>
      <p:pic>
        <p:nvPicPr>
          <p:cNvPr id="46" name="Google Shape;46;p2"/>
          <p:cNvPicPr preferRelativeResize="0"/>
          <p:nvPr/>
        </p:nvPicPr>
        <p:blipFill rotWithShape="1">
          <a:blip r:embed="rId7">
            <a:alphaModFix/>
          </a:blip>
          <a:srcRect b="0" l="0" r="0" t="0"/>
          <a:stretch/>
        </p:blipFill>
        <p:spPr>
          <a:xfrm>
            <a:off x="4504109" y="638942"/>
            <a:ext cx="5124606" cy="1807588"/>
          </a:xfrm>
          <a:prstGeom prst="rect">
            <a:avLst/>
          </a:prstGeom>
          <a:noFill/>
          <a:ln>
            <a:noFill/>
          </a:ln>
        </p:spPr>
      </p:pic>
      <p:sp>
        <p:nvSpPr>
          <p:cNvPr id="47" name="Google Shape;47;p2"/>
          <p:cNvSpPr/>
          <p:nvPr/>
        </p:nvSpPr>
        <p:spPr>
          <a:xfrm>
            <a:off x="4918459" y="889576"/>
            <a:ext cx="4481465" cy="13063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Arial"/>
                <a:ea typeface="Arial"/>
                <a:cs typeface="Arial"/>
                <a:sym typeface="Arial"/>
              </a:rPr>
              <a:t>Trò chơi: </a:t>
            </a:r>
            <a:endParaRPr/>
          </a:p>
          <a:p>
            <a:pPr indent="0" lvl="0" marL="0" marR="0" rtl="0" algn="ctr">
              <a:lnSpc>
                <a:spcPct val="150000"/>
              </a:lnSpc>
              <a:spcBef>
                <a:spcPts val="0"/>
              </a:spcBef>
              <a:spcAft>
                <a:spcPts val="0"/>
              </a:spcAft>
              <a:buNone/>
            </a:pPr>
            <a:r>
              <a:rPr b="1" i="0" lang="en-US" sz="2800" u="none" cap="none" strike="noStrike">
                <a:solidFill>
                  <a:schemeClr val="lt1"/>
                </a:solidFill>
                <a:latin typeface="Arial"/>
                <a:ea typeface="Arial"/>
                <a:cs typeface="Arial"/>
                <a:sym typeface="Arial"/>
              </a:rPr>
              <a:t>“Ai nhanh – Ai đúng”.</a:t>
            </a:r>
            <a:endParaRPr b="1" i="0" sz="2800" u="none" cap="none" strike="noStrike">
              <a:solidFill>
                <a:schemeClr val="lt1"/>
              </a:solidFill>
              <a:latin typeface="Arial"/>
              <a:ea typeface="Arial"/>
              <a:cs typeface="Arial"/>
              <a:sym typeface="Arial"/>
            </a:endParaRPr>
          </a:p>
        </p:txBody>
      </p:sp>
      <p:pic>
        <p:nvPicPr>
          <p:cNvPr id="48" name="Google Shape;48;p2"/>
          <p:cNvPicPr preferRelativeResize="0"/>
          <p:nvPr/>
        </p:nvPicPr>
        <p:blipFill rotWithShape="1">
          <a:blip r:embed="rId8">
            <a:alphaModFix/>
          </a:blip>
          <a:srcRect b="0" l="0" r="0" t="0"/>
          <a:stretch/>
        </p:blipFill>
        <p:spPr>
          <a:xfrm>
            <a:off x="3554362" y="2588324"/>
            <a:ext cx="8277576" cy="2148231"/>
          </a:xfrm>
          <a:prstGeom prst="rect">
            <a:avLst/>
          </a:prstGeom>
          <a:noFill/>
          <a:ln>
            <a:noFill/>
          </a:ln>
        </p:spPr>
      </p:pic>
      <p:sp>
        <p:nvSpPr>
          <p:cNvPr id="49" name="Google Shape;49;p2"/>
          <p:cNvSpPr/>
          <p:nvPr/>
        </p:nvSpPr>
        <p:spPr>
          <a:xfrm>
            <a:off x="4188542" y="3026604"/>
            <a:ext cx="6931742" cy="114307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Hãy kể lại những gì em đã xem trên Internet.Những nội dung đó thuộc dạng thông tin nào ?</a:t>
            </a:r>
            <a:endParaRPr b="1" i="0" sz="2400" u="none" cap="none" strike="noStrike">
              <a:solidFill>
                <a:schemeClr val="dk1"/>
              </a:solidFill>
              <a:latin typeface="Arial"/>
              <a:ea typeface="Arial"/>
              <a:cs typeface="Arial"/>
              <a:sym typeface="Arial"/>
            </a:endParaRPr>
          </a:p>
        </p:txBody>
      </p:sp>
      <p:pic>
        <p:nvPicPr>
          <p:cNvPr id="50" name="Google Shape;50;p2"/>
          <p:cNvPicPr preferRelativeResize="0"/>
          <p:nvPr/>
        </p:nvPicPr>
        <p:blipFill rotWithShape="1">
          <a:blip r:embed="rId9">
            <a:alphaModFix/>
          </a:blip>
          <a:srcRect b="0" l="0" r="0" t="0"/>
          <a:stretch/>
        </p:blipFill>
        <p:spPr>
          <a:xfrm>
            <a:off x="11358550" y="1360826"/>
            <a:ext cx="504202" cy="44511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ppt_w</p:attrName>
                                        </p:attrNameLst>
                                      </p:cBhvr>
                                      <p:tavLst>
                                        <p:tav fmla="" tm="0">
                                          <p:val>
                                            <p:strVal val="0"/>
                                          </p:val>
                                        </p:tav>
                                        <p:tav fmla="" tm="100000">
                                          <p:val>
                                            <p:strVal val="#ppt_w"/>
                                          </p:val>
                                        </p:tav>
                                      </p:tavLst>
                                    </p:anim>
                                    <p:anim calcmode="lin" valueType="num">
                                      <p:cBhvr additive="base">
                                        <p:cTn dur="5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par>
                                <p:cTn fill="hold" nodeType="withEffect" presetClass="entr" presetID="23" presetSubtype="16">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ppt_w</p:attrName>
                                        </p:attrNameLst>
                                      </p:cBhvr>
                                      <p:tavLst>
                                        <p:tav fmla="" tm="0">
                                          <p:val>
                                            <p:strVal val="0"/>
                                          </p:val>
                                        </p:tav>
                                        <p:tav fmla="" tm="100000">
                                          <p:val>
                                            <p:strVal val="#ppt_w"/>
                                          </p:val>
                                        </p:tav>
                                      </p:tavLst>
                                    </p:anim>
                                    <p:anim calcmode="lin" valueType="num">
                                      <p:cBhvr additive="base">
                                        <p:cTn dur="500"/>
                                        <p:tgtEl>
                                          <p:spTgt spid="4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p:nvPr/>
        </p:nvSpPr>
        <p:spPr>
          <a:xfrm>
            <a:off x="438540" y="283918"/>
            <a:ext cx="8211146"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1. Xem thông tin trên trang Web</a:t>
            </a:r>
            <a:endParaRPr b="1" i="0" sz="2800" u="none" cap="none" strike="noStrike">
              <a:solidFill>
                <a:srgbClr val="F03C69"/>
              </a:solidFill>
              <a:latin typeface="Quattrocento Sans"/>
              <a:ea typeface="Quattrocento Sans"/>
              <a:cs typeface="Quattrocento Sans"/>
              <a:sym typeface="Quattrocento Sans"/>
            </a:endParaRPr>
          </a:p>
        </p:txBody>
      </p:sp>
      <p:sp>
        <p:nvSpPr>
          <p:cNvPr id="56" name="Google Shape;56;p3"/>
          <p:cNvSpPr/>
          <p:nvPr/>
        </p:nvSpPr>
        <p:spPr>
          <a:xfrm>
            <a:off x="3379791" y="1086631"/>
            <a:ext cx="717335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Thông tin trên trang web</a:t>
            </a:r>
            <a:endParaRPr b="1" i="0" sz="2800" u="none" cap="none" strike="noStrike">
              <a:solidFill>
                <a:srgbClr val="7FC354"/>
              </a:solidFill>
              <a:latin typeface="Arial"/>
              <a:ea typeface="Arial"/>
              <a:cs typeface="Arial"/>
              <a:sym typeface="Arial"/>
            </a:endParaRPr>
          </a:p>
        </p:txBody>
      </p:sp>
      <p:sp>
        <p:nvSpPr>
          <p:cNvPr id="57" name="Google Shape;57;p3"/>
          <p:cNvSpPr/>
          <p:nvPr/>
        </p:nvSpPr>
        <p:spPr>
          <a:xfrm>
            <a:off x="932682" y="1844146"/>
            <a:ext cx="9205758"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Arial"/>
                <a:ea typeface="Arial"/>
                <a:cs typeface="Arial"/>
                <a:sym typeface="Arial"/>
              </a:rPr>
              <a:t>Em hãy quan sát trang web ở Hình 7 và cho biết các vị trí được đánh số thể thiện thông tin thuộc dạng nào ?</a:t>
            </a:r>
            <a:endParaRPr b="0" i="0" sz="2400" u="none" cap="none" strike="noStrike">
              <a:solidFill>
                <a:schemeClr val="dk1"/>
              </a:solidFill>
              <a:latin typeface="Arial"/>
              <a:ea typeface="Arial"/>
              <a:cs typeface="Arial"/>
              <a:sym typeface="Arial"/>
            </a:endParaRPr>
          </a:p>
        </p:txBody>
      </p:sp>
      <p:grpSp>
        <p:nvGrpSpPr>
          <p:cNvPr id="58" name="Google Shape;58;p3"/>
          <p:cNvGrpSpPr/>
          <p:nvPr/>
        </p:nvGrpSpPr>
        <p:grpSpPr>
          <a:xfrm>
            <a:off x="522612" y="765365"/>
            <a:ext cx="3019125" cy="1150278"/>
            <a:chOff x="522612" y="765365"/>
            <a:chExt cx="3019125" cy="1150278"/>
          </a:xfrm>
        </p:grpSpPr>
        <p:grpSp>
          <p:nvGrpSpPr>
            <p:cNvPr id="59" name="Google Shape;59;p3"/>
            <p:cNvGrpSpPr/>
            <p:nvPr/>
          </p:nvGrpSpPr>
          <p:grpSpPr>
            <a:xfrm>
              <a:off x="522612" y="1095583"/>
              <a:ext cx="2354327" cy="661656"/>
              <a:chOff x="5906375" y="1404722"/>
              <a:chExt cx="2354327" cy="661656"/>
            </a:xfrm>
          </p:grpSpPr>
          <p:sp>
            <p:nvSpPr>
              <p:cNvPr id="60" name="Google Shape;60;p3"/>
              <p:cNvSpPr/>
              <p:nvPr/>
            </p:nvSpPr>
            <p:spPr>
              <a:xfrm>
                <a:off x="5962361"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61" name="Google Shape;61;p3"/>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62" name="Google Shape;62;p3"/>
            <p:cNvGrpSpPr/>
            <p:nvPr/>
          </p:nvGrpSpPr>
          <p:grpSpPr>
            <a:xfrm rot="-1180807">
              <a:off x="2468303" y="900102"/>
              <a:ext cx="952953" cy="880803"/>
              <a:chOff x="8974078" y="279854"/>
              <a:chExt cx="3397172" cy="3224225"/>
            </a:xfrm>
          </p:grpSpPr>
          <p:pic>
            <p:nvPicPr>
              <p:cNvPr id="63" name="Google Shape;63;p3"/>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64" name="Google Shape;64;p3"/>
              <p:cNvPicPr preferRelativeResize="0"/>
              <p:nvPr/>
            </p:nvPicPr>
            <p:blipFill rotWithShape="1">
              <a:blip r:embed="rId4">
                <a:alphaModFix/>
              </a:blip>
              <a:srcRect b="0" l="0" r="0" t="0"/>
              <a:stretch/>
            </p:blipFill>
            <p:spPr>
              <a:xfrm>
                <a:off x="9202151" y="542910"/>
                <a:ext cx="2916628" cy="2768146"/>
              </a:xfrm>
              <a:prstGeom prst="rect">
                <a:avLst/>
              </a:prstGeom>
              <a:noFill/>
              <a:ln>
                <a:noFill/>
              </a:ln>
            </p:spPr>
          </p:pic>
        </p:grpSp>
        <p:sp>
          <p:nvSpPr>
            <p:cNvPr id="65" name="Google Shape;65;p3"/>
            <p:cNvSpPr/>
            <p:nvPr/>
          </p:nvSpPr>
          <p:spPr>
            <a:xfrm>
              <a:off x="2773689"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1</a:t>
              </a:r>
              <a:endParaRPr b="1" i="0" sz="2800" u="none" cap="none" strike="noStrike">
                <a:solidFill>
                  <a:schemeClr val="lt1"/>
                </a:solidFill>
                <a:latin typeface="Arial"/>
                <a:ea typeface="Arial"/>
                <a:cs typeface="Arial"/>
                <a:sym typeface="Arial"/>
              </a:endParaRPr>
            </a:p>
          </p:txBody>
        </p:sp>
      </p:grpSp>
      <p:pic>
        <p:nvPicPr>
          <p:cNvPr descr="Graphical user interface, website&#10;&#10;Description automatically generated" id="66" name="Google Shape;66;p3"/>
          <p:cNvPicPr preferRelativeResize="0"/>
          <p:nvPr/>
        </p:nvPicPr>
        <p:blipFill rotWithShape="1">
          <a:blip r:embed="rId5">
            <a:alphaModFix/>
          </a:blip>
          <a:srcRect b="0" l="0" r="0" t="0"/>
          <a:stretch/>
        </p:blipFill>
        <p:spPr>
          <a:xfrm>
            <a:off x="1035921" y="2987216"/>
            <a:ext cx="9205758" cy="3406737"/>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Effect filter="fade" transition="in">
                                      <p:cBhvr>
                                        <p:cTn dur="500"/>
                                        <p:tgtEl>
                                          <p:spTgt spid="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ppt_w</p:attrName>
                                        </p:attrNameLst>
                                      </p:cBhvr>
                                      <p:tavLst>
                                        <p:tav fmla="" tm="0">
                                          <p:val>
                                            <p:strVal val="0"/>
                                          </p:val>
                                        </p:tav>
                                        <p:tav fmla="" tm="100000">
                                          <p:val>
                                            <p:strVal val="#ppt_w"/>
                                          </p:val>
                                        </p:tav>
                                      </p:tavLst>
                                    </p:anim>
                                    <p:anim calcmode="lin" valueType="num">
                                      <p:cBhvr additive="base">
                                        <p:cTn dur="500"/>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415718" y="475747"/>
            <a:ext cx="891617" cy="830652"/>
          </a:xfrm>
          <a:prstGeom prst="rect">
            <a:avLst/>
          </a:prstGeom>
          <a:noFill/>
          <a:ln>
            <a:noFill/>
          </a:ln>
        </p:spPr>
      </p:pic>
      <p:sp>
        <p:nvSpPr>
          <p:cNvPr id="72" name="Google Shape;72;p4"/>
          <p:cNvSpPr/>
          <p:nvPr/>
        </p:nvSpPr>
        <p:spPr>
          <a:xfrm>
            <a:off x="1307334" y="503613"/>
            <a:ext cx="10019426" cy="14296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endParaRPr/>
          </a:p>
        </p:txBody>
      </p:sp>
      <p:sp>
        <p:nvSpPr>
          <p:cNvPr id="73" name="Google Shape;73;p4"/>
          <p:cNvSpPr/>
          <p:nvPr/>
        </p:nvSpPr>
        <p:spPr>
          <a:xfrm>
            <a:off x="1307333" y="1952925"/>
            <a:ext cx="10689817" cy="14296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Trên trang web, còn có những vị trí mà khi con trỏ chuột ở vị trí đó sẽ có hình                                                Đó là những vị trí chứa siêu liên kết. Khi nháy chuột vào đó thì sẽ mở một trang web khác hoặc di chuyển đến một vị trí khác.</a:t>
            </a:r>
            <a:endParaRPr b="0" i="0" sz="2000" u="none" cap="none" strike="noStrike">
              <a:solidFill>
                <a:schemeClr val="dk1"/>
              </a:solidFill>
              <a:latin typeface="Arial"/>
              <a:ea typeface="Arial"/>
              <a:cs typeface="Arial"/>
              <a:sym typeface="Arial"/>
            </a:endParaRPr>
          </a:p>
        </p:txBody>
      </p:sp>
      <p:sp>
        <p:nvSpPr>
          <p:cNvPr id="74" name="Google Shape;74;p4"/>
          <p:cNvSpPr/>
          <p:nvPr/>
        </p:nvSpPr>
        <p:spPr>
          <a:xfrm>
            <a:off x="1307333" y="3328581"/>
            <a:ext cx="10689817"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Văn bản chứa các loại thông tin văn bản, hình ảnh, âm thanh, video và siêu liên kết gọi là siêu văn bản. Trang web là siêu văn bản.</a:t>
            </a:r>
            <a:endParaRPr b="0" i="0" sz="2000" u="none" cap="none" strike="noStrike">
              <a:solidFill>
                <a:schemeClr val="dk1"/>
              </a:solidFill>
              <a:latin typeface="Arial"/>
              <a:ea typeface="Arial"/>
              <a:cs typeface="Arial"/>
              <a:sym typeface="Arial"/>
            </a:endParaRPr>
          </a:p>
        </p:txBody>
      </p:sp>
      <p:grpSp>
        <p:nvGrpSpPr>
          <p:cNvPr id="75" name="Google Shape;75;p4"/>
          <p:cNvGrpSpPr/>
          <p:nvPr/>
        </p:nvGrpSpPr>
        <p:grpSpPr>
          <a:xfrm>
            <a:off x="1209797" y="4523219"/>
            <a:ext cx="9178769" cy="1951609"/>
            <a:chOff x="1329714" y="458216"/>
            <a:chExt cx="8812810" cy="1951609"/>
          </a:xfrm>
        </p:grpSpPr>
        <p:grpSp>
          <p:nvGrpSpPr>
            <p:cNvPr id="76" name="Google Shape;76;p4"/>
            <p:cNvGrpSpPr/>
            <p:nvPr/>
          </p:nvGrpSpPr>
          <p:grpSpPr>
            <a:xfrm>
              <a:off x="1925021" y="911578"/>
              <a:ext cx="8217503" cy="1498247"/>
              <a:chOff x="2572721" y="934090"/>
              <a:chExt cx="7392824" cy="2210326"/>
            </a:xfrm>
          </p:grpSpPr>
          <p:sp>
            <p:nvSpPr>
              <p:cNvPr id="77" name="Google Shape;77;p4"/>
              <p:cNvSpPr/>
              <p:nvPr/>
            </p:nvSpPr>
            <p:spPr>
              <a:xfrm>
                <a:off x="2659224" y="1054359"/>
                <a:ext cx="7306321" cy="2090057"/>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78" name="Google Shape;78;p4"/>
              <p:cNvSpPr/>
              <p:nvPr/>
            </p:nvSpPr>
            <p:spPr>
              <a:xfrm>
                <a:off x="2572721" y="934090"/>
                <a:ext cx="7306322" cy="2090057"/>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79" name="Google Shape;79;p4"/>
            <p:cNvPicPr preferRelativeResize="0"/>
            <p:nvPr/>
          </p:nvPicPr>
          <p:blipFill rotWithShape="1">
            <a:blip r:embed="rId4">
              <a:alphaModFix/>
            </a:blip>
            <a:srcRect b="0" l="0" r="0" t="0"/>
            <a:stretch/>
          </p:blipFill>
          <p:spPr>
            <a:xfrm>
              <a:off x="1329714" y="458216"/>
              <a:ext cx="998307" cy="883997"/>
            </a:xfrm>
            <a:prstGeom prst="rect">
              <a:avLst/>
            </a:prstGeom>
            <a:noFill/>
            <a:ln>
              <a:noFill/>
            </a:ln>
          </p:spPr>
        </p:pic>
      </p:grpSp>
      <p:sp>
        <p:nvSpPr>
          <p:cNvPr id="80" name="Google Shape;80;p4"/>
          <p:cNvSpPr/>
          <p:nvPr/>
        </p:nvSpPr>
        <p:spPr>
          <a:xfrm>
            <a:off x="2071855" y="5077794"/>
            <a:ext cx="8414248" cy="11411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F03C69"/>
                </a:solidFill>
                <a:latin typeface="Arial"/>
                <a:ea typeface="Arial"/>
                <a:cs typeface="Arial"/>
                <a:sym typeface="Arial"/>
              </a:rPr>
              <a:t>Trên trang web thường có các loại thông tin: Văn bản, hình ảnh, âm thanh, video và siêu liên kết.</a:t>
            </a:r>
            <a:r>
              <a:rPr b="1" i="0" lang="en-US" sz="2400" u="none" cap="none" strike="noStrike">
                <a:solidFill>
                  <a:srgbClr val="F03C69"/>
                </a:solidFill>
                <a:latin typeface="Times New Roman"/>
                <a:ea typeface="Times New Roman"/>
                <a:cs typeface="Times New Roman"/>
                <a:sym typeface="Times New Roman"/>
              </a:rPr>
              <a:t>.</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1333427" y="566317"/>
            <a:ext cx="7958060"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1. Trên trang web có các loại thông tin nào?</a:t>
            </a:r>
            <a:endParaRPr b="1" i="0" sz="2400" u="none" cap="none" strike="noStrike">
              <a:solidFill>
                <a:schemeClr val="dk1"/>
              </a:solidFill>
              <a:latin typeface="Arial"/>
              <a:ea typeface="Arial"/>
              <a:cs typeface="Arial"/>
              <a:sym typeface="Arial"/>
            </a:endParaRPr>
          </a:p>
        </p:txBody>
      </p:sp>
      <p:pic>
        <p:nvPicPr>
          <p:cNvPr id="86" name="Google Shape;86;p5"/>
          <p:cNvPicPr preferRelativeResize="0"/>
          <p:nvPr/>
        </p:nvPicPr>
        <p:blipFill rotWithShape="1">
          <a:blip r:embed="rId3">
            <a:alphaModFix/>
          </a:blip>
          <a:srcRect b="0" l="0" r="0" t="0"/>
          <a:stretch/>
        </p:blipFill>
        <p:spPr>
          <a:xfrm>
            <a:off x="350362" y="366329"/>
            <a:ext cx="983065" cy="967824"/>
          </a:xfrm>
          <a:prstGeom prst="rect">
            <a:avLst/>
          </a:prstGeom>
          <a:noFill/>
          <a:ln>
            <a:noFill/>
          </a:ln>
        </p:spPr>
      </p:pic>
      <p:sp>
        <p:nvSpPr>
          <p:cNvPr id="87" name="Google Shape;87;p5"/>
          <p:cNvSpPr/>
          <p:nvPr/>
        </p:nvSpPr>
        <p:spPr>
          <a:xfrm>
            <a:off x="2169171" y="1189189"/>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a:t>
            </a:r>
            <a:r>
              <a:rPr b="0" i="0" lang="en-US" sz="2400" u="none" cap="none" strike="noStrike">
                <a:solidFill>
                  <a:schemeClr val="dk1"/>
                </a:solidFill>
                <a:latin typeface="Arial"/>
                <a:ea typeface="Arial"/>
                <a:cs typeface="Arial"/>
                <a:sym typeface="Arial"/>
              </a:rPr>
              <a:t> Chỉ có thông tin là văn bản và hình</a:t>
            </a:r>
            <a:endParaRPr b="0" i="0" sz="2400" u="none" cap="none" strike="noStrike">
              <a:solidFill>
                <a:schemeClr val="dk1"/>
              </a:solidFill>
              <a:latin typeface="Arial"/>
              <a:ea typeface="Arial"/>
              <a:cs typeface="Arial"/>
              <a:sym typeface="Arial"/>
            </a:endParaRPr>
          </a:p>
        </p:txBody>
      </p:sp>
      <p:sp>
        <p:nvSpPr>
          <p:cNvPr id="88" name="Google Shape;88;p5"/>
          <p:cNvSpPr/>
          <p:nvPr/>
        </p:nvSpPr>
        <p:spPr>
          <a:xfrm>
            <a:off x="2169171" y="1812061"/>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r>
              <a:rPr b="0" i="0" lang="en-US" sz="2400" u="none" cap="none" strike="noStrike">
                <a:solidFill>
                  <a:schemeClr val="dk1"/>
                </a:solidFill>
                <a:latin typeface="Arial"/>
                <a:ea typeface="Arial"/>
                <a:cs typeface="Arial"/>
                <a:sym typeface="Arial"/>
              </a:rPr>
              <a:t>Chỉ có thông tin là hình ảnh và âm thanh.</a:t>
            </a:r>
            <a:endParaRPr b="0" i="0" sz="2400" u="none" cap="none" strike="noStrike">
              <a:solidFill>
                <a:schemeClr val="dk1"/>
              </a:solidFill>
              <a:latin typeface="Arial"/>
              <a:ea typeface="Arial"/>
              <a:cs typeface="Arial"/>
              <a:sym typeface="Arial"/>
            </a:endParaRPr>
          </a:p>
        </p:txBody>
      </p:sp>
      <p:sp>
        <p:nvSpPr>
          <p:cNvPr id="89" name="Google Shape;89;p5"/>
          <p:cNvSpPr/>
          <p:nvPr/>
        </p:nvSpPr>
        <p:spPr>
          <a:xfrm>
            <a:off x="2169171" y="2431840"/>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r>
              <a:rPr b="0" i="0" lang="en-US" sz="2400" u="none" cap="none" strike="noStrike">
                <a:solidFill>
                  <a:schemeClr val="dk1"/>
                </a:solidFill>
                <a:latin typeface="Arial"/>
                <a:ea typeface="Arial"/>
                <a:cs typeface="Arial"/>
                <a:sym typeface="Arial"/>
              </a:rPr>
              <a:t>Chỉ có thông tin là video.</a:t>
            </a:r>
            <a:endParaRPr b="0" i="0" sz="2400" u="none" cap="none" strike="noStrike">
              <a:solidFill>
                <a:schemeClr val="dk1"/>
              </a:solidFill>
              <a:latin typeface="Arial"/>
              <a:ea typeface="Arial"/>
              <a:cs typeface="Arial"/>
              <a:sym typeface="Arial"/>
            </a:endParaRPr>
          </a:p>
        </p:txBody>
      </p:sp>
      <p:sp>
        <p:nvSpPr>
          <p:cNvPr id="90" name="Google Shape;90;p5"/>
          <p:cNvSpPr/>
          <p:nvPr/>
        </p:nvSpPr>
        <p:spPr>
          <a:xfrm>
            <a:off x="1333427" y="4084085"/>
            <a:ext cx="10406292"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2. Sau đây là hình ảnh khi đưa con trỏ chuột đến một số vị trí trên trang web, em hãy cho biết mục nào có chứa siêu liên kết?</a:t>
            </a:r>
            <a:endParaRPr/>
          </a:p>
        </p:txBody>
      </p:sp>
      <p:sp>
        <p:nvSpPr>
          <p:cNvPr id="91" name="Google Shape;91;p5"/>
          <p:cNvSpPr/>
          <p:nvPr/>
        </p:nvSpPr>
        <p:spPr>
          <a:xfrm>
            <a:off x="2148389" y="5417570"/>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 </a:t>
            </a:r>
            <a:endParaRPr b="0" i="0" sz="2400" u="none" cap="none" strike="noStrike">
              <a:solidFill>
                <a:schemeClr val="dk1"/>
              </a:solidFill>
              <a:latin typeface="Arial"/>
              <a:ea typeface="Arial"/>
              <a:cs typeface="Arial"/>
              <a:sym typeface="Arial"/>
            </a:endParaRPr>
          </a:p>
        </p:txBody>
      </p:sp>
      <p:sp>
        <p:nvSpPr>
          <p:cNvPr id="92" name="Google Shape;92;p5"/>
          <p:cNvSpPr/>
          <p:nvPr/>
        </p:nvSpPr>
        <p:spPr>
          <a:xfrm>
            <a:off x="8362275" y="5411769"/>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endParaRPr b="0" i="0" sz="2400" u="none" cap="none" strike="noStrike">
              <a:solidFill>
                <a:schemeClr val="dk1"/>
              </a:solidFill>
              <a:latin typeface="Arial"/>
              <a:ea typeface="Arial"/>
              <a:cs typeface="Arial"/>
              <a:sym typeface="Arial"/>
            </a:endParaRPr>
          </a:p>
        </p:txBody>
      </p:sp>
      <p:sp>
        <p:nvSpPr>
          <p:cNvPr id="93" name="Google Shape;93;p5"/>
          <p:cNvSpPr/>
          <p:nvPr/>
        </p:nvSpPr>
        <p:spPr>
          <a:xfrm>
            <a:off x="5312457" y="5464619"/>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endParaRPr b="0" i="0" sz="2400" u="none" cap="none" strike="noStrike">
              <a:solidFill>
                <a:schemeClr val="dk1"/>
              </a:solidFill>
              <a:latin typeface="Arial"/>
              <a:ea typeface="Arial"/>
              <a:cs typeface="Arial"/>
              <a:sym typeface="Arial"/>
            </a:endParaRPr>
          </a:p>
        </p:txBody>
      </p:sp>
      <p:pic>
        <p:nvPicPr>
          <p:cNvPr descr="A picture containing text, electronics, computer&#10;&#10;Description automatically generated" id="94" name="Google Shape;94;p5"/>
          <p:cNvPicPr preferRelativeResize="0"/>
          <p:nvPr/>
        </p:nvPicPr>
        <p:blipFill rotWithShape="1">
          <a:blip r:embed="rId4">
            <a:alphaModFix/>
          </a:blip>
          <a:srcRect b="0" l="0" r="0" t="0"/>
          <a:stretch/>
        </p:blipFill>
        <p:spPr>
          <a:xfrm>
            <a:off x="9292888" y="815731"/>
            <a:ext cx="2208069" cy="2176969"/>
          </a:xfrm>
          <a:prstGeom prst="rect">
            <a:avLst/>
          </a:prstGeom>
          <a:noFill/>
          <a:ln>
            <a:noFill/>
          </a:ln>
        </p:spPr>
      </p:pic>
      <p:sp>
        <p:nvSpPr>
          <p:cNvPr id="95" name="Google Shape;95;p5"/>
          <p:cNvSpPr/>
          <p:nvPr/>
        </p:nvSpPr>
        <p:spPr>
          <a:xfrm>
            <a:off x="2148389" y="3175260"/>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96" name="Google Shape;96;p5"/>
          <p:cNvSpPr/>
          <p:nvPr/>
        </p:nvSpPr>
        <p:spPr>
          <a:xfrm>
            <a:off x="2113930" y="5545142"/>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97" name="Google Shape;97;p5"/>
          <p:cNvSpPr/>
          <p:nvPr/>
        </p:nvSpPr>
        <p:spPr>
          <a:xfrm>
            <a:off x="2188836" y="3050186"/>
            <a:ext cx="7310526"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D. </a:t>
            </a:r>
            <a:r>
              <a:rPr b="0" i="0" lang="en-US" sz="2400" u="none" cap="none" strike="noStrike">
                <a:solidFill>
                  <a:schemeClr val="dk1"/>
                </a:solidFill>
                <a:latin typeface="Arial"/>
                <a:ea typeface="Arial"/>
                <a:cs typeface="Arial"/>
                <a:sym typeface="Arial"/>
              </a:rPr>
              <a:t>Có các thông tin là văn bản, hình ảnh, âm thanh, video và siêu liên kết</a:t>
            </a:r>
            <a:endParaRPr b="0" i="0" sz="2400" u="none" cap="none" strike="noStrike">
              <a:solidFill>
                <a:schemeClr val="dk1"/>
              </a:solidFill>
              <a:latin typeface="Arial"/>
              <a:ea typeface="Arial"/>
              <a:cs typeface="Arial"/>
              <a:sym typeface="Arial"/>
            </a:endParaRPr>
          </a:p>
        </p:txBody>
      </p:sp>
      <p:pic>
        <p:nvPicPr>
          <p:cNvPr descr="Text&#10;&#10;Description automatically generated with medium confidence" id="98" name="Google Shape;98;p5"/>
          <p:cNvPicPr preferRelativeResize="0"/>
          <p:nvPr/>
        </p:nvPicPr>
        <p:blipFill rotWithShape="1">
          <a:blip r:embed="rId5">
            <a:alphaModFix/>
          </a:blip>
          <a:srcRect b="0" l="0" r="0" t="0"/>
          <a:stretch/>
        </p:blipFill>
        <p:spPr>
          <a:xfrm>
            <a:off x="2725787" y="5411769"/>
            <a:ext cx="1256278" cy="952437"/>
          </a:xfrm>
          <a:prstGeom prst="rect">
            <a:avLst/>
          </a:prstGeom>
          <a:noFill/>
          <a:ln>
            <a:noFill/>
          </a:ln>
        </p:spPr>
      </p:pic>
      <p:pic>
        <p:nvPicPr>
          <p:cNvPr descr="Graphical user interface&#10;&#10;Description automatically generated" id="99" name="Google Shape;99;p5"/>
          <p:cNvPicPr preferRelativeResize="0"/>
          <p:nvPr/>
        </p:nvPicPr>
        <p:blipFill rotWithShape="1">
          <a:blip r:embed="rId6">
            <a:alphaModFix/>
          </a:blip>
          <a:srcRect b="0" l="0" r="0" t="0"/>
          <a:stretch/>
        </p:blipFill>
        <p:spPr>
          <a:xfrm>
            <a:off x="5690956" y="5410782"/>
            <a:ext cx="1256278" cy="1128652"/>
          </a:xfrm>
          <a:prstGeom prst="rect">
            <a:avLst/>
          </a:prstGeom>
          <a:noFill/>
          <a:ln>
            <a:noFill/>
          </a:ln>
        </p:spPr>
      </p:pic>
      <p:pic>
        <p:nvPicPr>
          <p:cNvPr id="100" name="Google Shape;100;p5"/>
          <p:cNvPicPr preferRelativeResize="0"/>
          <p:nvPr/>
        </p:nvPicPr>
        <p:blipFill rotWithShape="1">
          <a:blip r:embed="rId7">
            <a:alphaModFix/>
          </a:blip>
          <a:srcRect b="0" l="0" r="0" t="0"/>
          <a:stretch/>
        </p:blipFill>
        <p:spPr>
          <a:xfrm>
            <a:off x="8828152" y="5417570"/>
            <a:ext cx="1696108" cy="797090"/>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363894" y="283918"/>
            <a:ext cx="9281551"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2. Tác hại khi TRUY CẬP VÀO TRANG WEB Không phù hợp</a:t>
            </a:r>
            <a:endParaRPr b="1" i="0" sz="2800" u="none" cap="none" strike="noStrike">
              <a:solidFill>
                <a:srgbClr val="F03C69"/>
              </a:solidFill>
              <a:latin typeface="Quattrocento Sans"/>
              <a:ea typeface="Quattrocento Sans"/>
              <a:cs typeface="Quattrocento Sans"/>
              <a:sym typeface="Quattrocento Sans"/>
            </a:endParaRPr>
          </a:p>
        </p:txBody>
      </p:sp>
      <p:sp>
        <p:nvSpPr>
          <p:cNvPr id="106" name="Google Shape;106;p6"/>
          <p:cNvSpPr/>
          <p:nvPr/>
        </p:nvSpPr>
        <p:spPr>
          <a:xfrm>
            <a:off x="3379791" y="1105048"/>
            <a:ext cx="8041932"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An gặp rắc rối gì ?</a:t>
            </a:r>
            <a:endParaRPr/>
          </a:p>
        </p:txBody>
      </p:sp>
      <p:sp>
        <p:nvSpPr>
          <p:cNvPr id="107" name="Google Shape;107;p6"/>
          <p:cNvSpPr/>
          <p:nvPr/>
        </p:nvSpPr>
        <p:spPr>
          <a:xfrm>
            <a:off x="674437" y="1915643"/>
            <a:ext cx="3912311" cy="23529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Trong khi truy cập Internet, bạn An vô tình vào một trang web trò chuyện không phù hợp. Em hãy quan sát Hình 8 và cho biết bạn An đã gặp rắc rối gì?</a:t>
            </a:r>
            <a:endParaRPr/>
          </a:p>
        </p:txBody>
      </p:sp>
      <p:grpSp>
        <p:nvGrpSpPr>
          <p:cNvPr id="108" name="Google Shape;108;p6"/>
          <p:cNvGrpSpPr/>
          <p:nvPr/>
        </p:nvGrpSpPr>
        <p:grpSpPr>
          <a:xfrm>
            <a:off x="522612" y="765365"/>
            <a:ext cx="3019125" cy="1150278"/>
            <a:chOff x="522612" y="765365"/>
            <a:chExt cx="3019125" cy="1150278"/>
          </a:xfrm>
        </p:grpSpPr>
        <p:grpSp>
          <p:nvGrpSpPr>
            <p:cNvPr id="109" name="Google Shape;109;p6"/>
            <p:cNvGrpSpPr/>
            <p:nvPr/>
          </p:nvGrpSpPr>
          <p:grpSpPr>
            <a:xfrm>
              <a:off x="522612" y="1095583"/>
              <a:ext cx="2354327" cy="661656"/>
              <a:chOff x="5906375" y="1404722"/>
              <a:chExt cx="2354327" cy="661656"/>
            </a:xfrm>
          </p:grpSpPr>
          <p:sp>
            <p:nvSpPr>
              <p:cNvPr id="110" name="Google Shape;110;p6"/>
              <p:cNvSpPr/>
              <p:nvPr/>
            </p:nvSpPr>
            <p:spPr>
              <a:xfrm>
                <a:off x="5962361"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11" name="Google Shape;111;p6"/>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112" name="Google Shape;112;p6"/>
            <p:cNvGrpSpPr/>
            <p:nvPr/>
          </p:nvGrpSpPr>
          <p:grpSpPr>
            <a:xfrm rot="-1180807">
              <a:off x="2468303" y="900102"/>
              <a:ext cx="952953" cy="880803"/>
              <a:chOff x="8974078" y="279854"/>
              <a:chExt cx="3397172" cy="3224225"/>
            </a:xfrm>
          </p:grpSpPr>
          <p:pic>
            <p:nvPicPr>
              <p:cNvPr id="113" name="Google Shape;113;p6"/>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14" name="Google Shape;114;p6"/>
              <p:cNvPicPr preferRelativeResize="0"/>
              <p:nvPr/>
            </p:nvPicPr>
            <p:blipFill rotWithShape="1">
              <a:blip r:embed="rId4">
                <a:alphaModFix/>
              </a:blip>
              <a:srcRect b="0" l="0" r="0" t="0"/>
              <a:stretch/>
            </p:blipFill>
            <p:spPr>
              <a:xfrm>
                <a:off x="9202151" y="542910"/>
                <a:ext cx="2916628" cy="2768146"/>
              </a:xfrm>
              <a:prstGeom prst="rect">
                <a:avLst/>
              </a:prstGeom>
              <a:noFill/>
              <a:ln>
                <a:noFill/>
              </a:ln>
            </p:spPr>
          </p:pic>
        </p:grpSp>
        <p:sp>
          <p:nvSpPr>
            <p:cNvPr id="115" name="Google Shape;115;p6"/>
            <p:cNvSpPr/>
            <p:nvPr/>
          </p:nvSpPr>
          <p:spPr>
            <a:xfrm>
              <a:off x="2773689"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2</a:t>
              </a:r>
              <a:endParaRPr b="1" i="0" sz="2800" u="none" cap="none" strike="noStrike">
                <a:solidFill>
                  <a:schemeClr val="lt1"/>
                </a:solidFill>
                <a:latin typeface="Arial"/>
                <a:ea typeface="Arial"/>
                <a:cs typeface="Arial"/>
                <a:sym typeface="Arial"/>
              </a:endParaRPr>
            </a:p>
          </p:txBody>
        </p:sp>
      </p:grpSp>
      <p:pic>
        <p:nvPicPr>
          <p:cNvPr descr="Text&#10;&#10;Description automatically generated with low confidence" id="116" name="Google Shape;116;p6"/>
          <p:cNvPicPr preferRelativeResize="0"/>
          <p:nvPr/>
        </p:nvPicPr>
        <p:blipFill rotWithShape="1">
          <a:blip r:embed="rId5">
            <a:alphaModFix/>
          </a:blip>
          <a:srcRect b="0" l="0" r="0" t="0"/>
          <a:stretch/>
        </p:blipFill>
        <p:spPr>
          <a:xfrm>
            <a:off x="5310961" y="1689146"/>
            <a:ext cx="5908002" cy="488493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b="0" l="0" r="0" t="0"/>
          <a:stretch/>
        </p:blipFill>
        <p:spPr>
          <a:xfrm>
            <a:off x="318182" y="280553"/>
            <a:ext cx="891617" cy="830652"/>
          </a:xfrm>
          <a:prstGeom prst="rect">
            <a:avLst/>
          </a:prstGeom>
          <a:noFill/>
          <a:ln>
            <a:noFill/>
          </a:ln>
        </p:spPr>
      </p:pic>
      <p:sp>
        <p:nvSpPr>
          <p:cNvPr id="122" name="Google Shape;122;p7"/>
          <p:cNvSpPr/>
          <p:nvPr/>
        </p:nvSpPr>
        <p:spPr>
          <a:xfrm>
            <a:off x="1209799" y="392121"/>
            <a:ext cx="10567674"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endParaRPr/>
          </a:p>
        </p:txBody>
      </p:sp>
      <p:sp>
        <p:nvSpPr>
          <p:cNvPr id="123" name="Google Shape;123;p7"/>
          <p:cNvSpPr/>
          <p:nvPr/>
        </p:nvSpPr>
        <p:spPr>
          <a:xfrm>
            <a:off x="1307334" y="1869449"/>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Có những suy nghĩ tiêu cực và lệch lạc: Xem  thông  tin  không  phù  hợp  với  lứa  tuổi khiến các em không hiểu hết hoặc hiểu một cách lệch lạc ảnh hưởng đến suy nghĩ và nhận thức của các em.</a:t>
            </a:r>
            <a:endParaRPr/>
          </a:p>
        </p:txBody>
      </p:sp>
      <p:sp>
        <p:nvSpPr>
          <p:cNvPr id="124" name="Google Shape;124;p7"/>
          <p:cNvSpPr/>
          <p:nvPr/>
        </p:nvSpPr>
        <p:spPr>
          <a:xfrm>
            <a:off x="1307334" y="3165317"/>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Bị lừa đảo, dụ dỗ, bắt nạt: Kẻ xấu có thể gửi các tin nhắn mạo danh, nặc danh qua các trang web để đe doạ và làm tổn thương em hoặc dụ dỗ em làm điều xấu.</a:t>
            </a:r>
            <a:endParaRPr/>
          </a:p>
        </p:txBody>
      </p:sp>
      <p:sp>
        <p:nvSpPr>
          <p:cNvPr id="125" name="Google Shape;125;p7"/>
          <p:cNvSpPr/>
          <p:nvPr/>
        </p:nvSpPr>
        <p:spPr>
          <a:xfrm>
            <a:off x="1307334" y="4475263"/>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Lãng phí thời gian: Cố tình truy cập vào những trang web không phù hợp lứa tuổi và không nên xem, em bị mất đi thời gian quý báu cho học tập và những hoạt động bổ ích khác.</a:t>
            </a:r>
            <a:endParaRPr/>
          </a:p>
        </p:txBody>
      </p:sp>
      <p:pic>
        <p:nvPicPr>
          <p:cNvPr descr="A picture containing text&#10;&#10;Description automatically generated" id="126" name="Google Shape;126;p7"/>
          <p:cNvPicPr preferRelativeResize="0"/>
          <p:nvPr/>
        </p:nvPicPr>
        <p:blipFill rotWithShape="1">
          <a:blip r:embed="rId4">
            <a:alphaModFix/>
          </a:blip>
          <a:srcRect b="0" l="0" r="0" t="0"/>
          <a:stretch/>
        </p:blipFill>
        <p:spPr>
          <a:xfrm>
            <a:off x="8558784" y="1818372"/>
            <a:ext cx="3474720" cy="4610331"/>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500"/>
                                        <p:tgtEl>
                                          <p:spTgt spid="1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p:nvPr/>
        </p:nvSpPr>
        <p:spPr>
          <a:xfrm>
            <a:off x="2123807" y="3241483"/>
            <a:ext cx="920575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 Nếu cố tình truy cập vào trang web không phù hợp và không nên xem, em có thể gặp những tác hại gì?</a:t>
            </a:r>
            <a:endParaRPr b="0" i="0" sz="2400" u="none" cap="none" strike="noStrike">
              <a:solidFill>
                <a:schemeClr val="dk1"/>
              </a:solidFill>
              <a:latin typeface="Arial"/>
              <a:ea typeface="Arial"/>
              <a:cs typeface="Arial"/>
              <a:sym typeface="Arial"/>
            </a:endParaRPr>
          </a:p>
        </p:txBody>
      </p:sp>
      <p:grpSp>
        <p:nvGrpSpPr>
          <p:cNvPr id="132" name="Google Shape;132;p8"/>
          <p:cNvGrpSpPr/>
          <p:nvPr/>
        </p:nvGrpSpPr>
        <p:grpSpPr>
          <a:xfrm>
            <a:off x="1329714" y="458216"/>
            <a:ext cx="9552989" cy="2431008"/>
            <a:chOff x="1329714" y="458216"/>
            <a:chExt cx="9552989" cy="2317292"/>
          </a:xfrm>
        </p:grpSpPr>
        <p:grpSp>
          <p:nvGrpSpPr>
            <p:cNvPr id="133" name="Google Shape;133;p8"/>
            <p:cNvGrpSpPr/>
            <p:nvPr/>
          </p:nvGrpSpPr>
          <p:grpSpPr>
            <a:xfrm>
              <a:off x="1329714" y="458216"/>
              <a:ext cx="9552989" cy="2317292"/>
              <a:chOff x="1329714" y="458216"/>
              <a:chExt cx="9552989" cy="2317292"/>
            </a:xfrm>
          </p:grpSpPr>
          <p:grpSp>
            <p:nvGrpSpPr>
              <p:cNvPr id="134" name="Google Shape;134;p8"/>
              <p:cNvGrpSpPr/>
              <p:nvPr/>
            </p:nvGrpSpPr>
            <p:grpSpPr>
              <a:xfrm>
                <a:off x="1925021" y="911578"/>
                <a:ext cx="8957682" cy="1863930"/>
                <a:chOff x="2572721" y="934090"/>
                <a:chExt cx="8058721" cy="2749809"/>
              </a:xfrm>
            </p:grpSpPr>
            <p:sp>
              <p:nvSpPr>
                <p:cNvPr id="135" name="Google Shape;135;p8"/>
                <p:cNvSpPr/>
                <p:nvPr/>
              </p:nvSpPr>
              <p:spPr>
                <a:xfrm>
                  <a:off x="2659224" y="1054359"/>
                  <a:ext cx="7972218" cy="2629540"/>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36" name="Google Shape;136;p8"/>
                <p:cNvSpPr/>
                <p:nvPr/>
              </p:nvSpPr>
              <p:spPr>
                <a:xfrm>
                  <a:off x="2572721" y="934090"/>
                  <a:ext cx="7959013" cy="2749809"/>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137" name="Google Shape;137;p8"/>
              <p:cNvPicPr preferRelativeResize="0"/>
              <p:nvPr/>
            </p:nvPicPr>
            <p:blipFill rotWithShape="1">
              <a:blip r:embed="rId3">
                <a:alphaModFix/>
              </a:blip>
              <a:srcRect b="0" l="0" r="0" t="0"/>
              <a:stretch/>
            </p:blipFill>
            <p:spPr>
              <a:xfrm>
                <a:off x="1329714" y="458216"/>
                <a:ext cx="998307" cy="883997"/>
              </a:xfrm>
              <a:prstGeom prst="rect">
                <a:avLst/>
              </a:prstGeom>
              <a:noFill/>
              <a:ln>
                <a:noFill/>
              </a:ln>
            </p:spPr>
          </p:pic>
        </p:grpSp>
        <p:sp>
          <p:nvSpPr>
            <p:cNvPr id="138" name="Google Shape;138;p8"/>
            <p:cNvSpPr/>
            <p:nvPr/>
          </p:nvSpPr>
          <p:spPr>
            <a:xfrm>
              <a:off x="1987775" y="1078440"/>
              <a:ext cx="8832174" cy="1697068"/>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None/>
              </a:pPr>
              <a:r>
                <a:rPr b="1" i="0" lang="en-US" sz="2400" u="none" cap="none" strike="noStrike">
                  <a:solidFill>
                    <a:srgbClr val="F03C69"/>
                  </a:solidFill>
                  <a:latin typeface="Arial"/>
                  <a:ea typeface="Arial"/>
                  <a:cs typeface="Arial"/>
                  <a:sym typeface="Arial"/>
                </a:rPr>
                <a:t>Em không nên xem các trang web không phù hợp lứa tuổi vì có nguy cơ suy nghĩ lệch lạc, bị lừa đảo, dụ dỗ, bắt nạt và lãng phí thời gian.</a:t>
              </a:r>
              <a:endParaRPr/>
            </a:p>
          </p:txBody>
        </p:sp>
      </p:grpSp>
      <p:pic>
        <p:nvPicPr>
          <p:cNvPr id="139" name="Google Shape;139;p8"/>
          <p:cNvPicPr preferRelativeResize="0"/>
          <p:nvPr/>
        </p:nvPicPr>
        <p:blipFill rotWithShape="1">
          <a:blip r:embed="rId4">
            <a:alphaModFix/>
          </a:blip>
          <a:srcRect b="0" l="0" r="0" t="0"/>
          <a:stretch/>
        </p:blipFill>
        <p:spPr>
          <a:xfrm>
            <a:off x="1181189" y="3035271"/>
            <a:ext cx="983065" cy="967824"/>
          </a:xfrm>
          <a:prstGeom prst="rect">
            <a:avLst/>
          </a:prstGeom>
          <a:noFill/>
          <a:ln>
            <a:noFill/>
          </a:ln>
        </p:spPr>
      </p:pic>
      <p:sp>
        <p:nvSpPr>
          <p:cNvPr id="140" name="Google Shape;140;p8"/>
          <p:cNvSpPr/>
          <p:nvPr/>
        </p:nvSpPr>
        <p:spPr>
          <a:xfrm>
            <a:off x="2144589" y="4203431"/>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A.</a:t>
            </a:r>
            <a:r>
              <a:rPr b="0" i="0" lang="en-US" sz="1800" u="none" cap="none" strike="noStrike">
                <a:solidFill>
                  <a:schemeClr val="dk1"/>
                </a:solidFill>
                <a:latin typeface="Arial"/>
                <a:ea typeface="Arial"/>
                <a:cs typeface="Arial"/>
                <a:sym typeface="Arial"/>
              </a:rPr>
              <a:t> Em có thể bị dụ dỗ, hướng dẫn làm theo những việc không đúng.</a:t>
            </a:r>
            <a:endParaRPr/>
          </a:p>
        </p:txBody>
      </p:sp>
      <p:sp>
        <p:nvSpPr>
          <p:cNvPr id="141" name="Google Shape;141;p8"/>
          <p:cNvSpPr/>
          <p:nvPr/>
        </p:nvSpPr>
        <p:spPr>
          <a:xfrm>
            <a:off x="2144589" y="4826303"/>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B. </a:t>
            </a:r>
            <a:r>
              <a:rPr b="0" i="0" lang="en-US" sz="1800" u="none" cap="none" strike="noStrike">
                <a:solidFill>
                  <a:schemeClr val="dk1"/>
                </a:solidFill>
                <a:latin typeface="Arial"/>
                <a:ea typeface="Arial"/>
                <a:cs typeface="Arial"/>
                <a:sym typeface="Arial"/>
              </a:rPr>
              <a:t>Máy tính của em có thể bị hỏng.</a:t>
            </a:r>
            <a:endParaRPr b="0" i="0" sz="1800" u="none" cap="none" strike="noStrike">
              <a:solidFill>
                <a:schemeClr val="dk1"/>
              </a:solidFill>
              <a:latin typeface="Arial"/>
              <a:ea typeface="Arial"/>
              <a:cs typeface="Arial"/>
              <a:sym typeface="Arial"/>
            </a:endParaRPr>
          </a:p>
        </p:txBody>
      </p:sp>
      <p:sp>
        <p:nvSpPr>
          <p:cNvPr id="142" name="Google Shape;142;p8"/>
          <p:cNvSpPr/>
          <p:nvPr/>
        </p:nvSpPr>
        <p:spPr>
          <a:xfrm>
            <a:off x="2144589" y="5446082"/>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C. </a:t>
            </a:r>
            <a:r>
              <a:rPr b="0" i="0" lang="en-US" sz="1800" u="none" cap="none" strike="noStrike">
                <a:solidFill>
                  <a:schemeClr val="dk1"/>
                </a:solidFill>
                <a:latin typeface="Arial"/>
                <a:ea typeface="Arial"/>
                <a:cs typeface="Arial"/>
                <a:sym typeface="Arial"/>
              </a:rPr>
              <a:t>Em có thể bị bắt nạt, đe doạ trên mạng.</a:t>
            </a:r>
            <a:endParaRPr b="0" i="0" sz="1800" u="none" cap="none" strike="noStrike">
              <a:solidFill>
                <a:schemeClr val="dk1"/>
              </a:solidFill>
              <a:latin typeface="Arial"/>
              <a:ea typeface="Arial"/>
              <a:cs typeface="Arial"/>
              <a:sym typeface="Arial"/>
            </a:endParaRPr>
          </a:p>
        </p:txBody>
      </p:sp>
      <p:sp>
        <p:nvSpPr>
          <p:cNvPr id="143" name="Google Shape;143;p8"/>
          <p:cNvSpPr/>
          <p:nvPr/>
        </p:nvSpPr>
        <p:spPr>
          <a:xfrm>
            <a:off x="2021174" y="4203431"/>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4" name="Google Shape;144;p8"/>
          <p:cNvSpPr/>
          <p:nvPr/>
        </p:nvSpPr>
        <p:spPr>
          <a:xfrm>
            <a:off x="2164254" y="6064428"/>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D. </a:t>
            </a:r>
            <a:r>
              <a:rPr b="0" i="0" lang="en-US" sz="1800" u="none" cap="none" strike="noStrike">
                <a:solidFill>
                  <a:schemeClr val="dk1"/>
                </a:solidFill>
                <a:latin typeface="Arial"/>
                <a:ea typeface="Arial"/>
                <a:cs typeface="Arial"/>
                <a:sym typeface="Arial"/>
              </a:rPr>
              <a:t>Em bị lãng phí thời gian</a:t>
            </a:r>
            <a:endParaRPr b="0" i="0" sz="1800" u="none" cap="none" strike="noStrike">
              <a:solidFill>
                <a:schemeClr val="dk1"/>
              </a:solidFill>
              <a:latin typeface="Arial"/>
              <a:ea typeface="Arial"/>
              <a:cs typeface="Arial"/>
              <a:sym typeface="Arial"/>
            </a:endParaRPr>
          </a:p>
        </p:txBody>
      </p:sp>
      <p:sp>
        <p:nvSpPr>
          <p:cNvPr id="145" name="Google Shape;145;p8"/>
          <p:cNvSpPr/>
          <p:nvPr/>
        </p:nvSpPr>
        <p:spPr>
          <a:xfrm>
            <a:off x="2021174" y="4821339"/>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6" name="Google Shape;146;p8"/>
          <p:cNvSpPr/>
          <p:nvPr/>
        </p:nvSpPr>
        <p:spPr>
          <a:xfrm>
            <a:off x="2014157" y="5408944"/>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7" name="Google Shape;147;p8"/>
          <p:cNvSpPr/>
          <p:nvPr/>
        </p:nvSpPr>
        <p:spPr>
          <a:xfrm>
            <a:off x="2081784" y="6064428"/>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822"/>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9"/>
          <p:cNvGrpSpPr/>
          <p:nvPr/>
        </p:nvGrpSpPr>
        <p:grpSpPr>
          <a:xfrm>
            <a:off x="371924" y="467376"/>
            <a:ext cx="3761537" cy="1014929"/>
            <a:chOff x="371924" y="467376"/>
            <a:chExt cx="3761537" cy="1014929"/>
          </a:xfrm>
        </p:grpSpPr>
        <p:pic>
          <p:nvPicPr>
            <p:cNvPr id="153" name="Google Shape;153;p9"/>
            <p:cNvPicPr preferRelativeResize="0"/>
            <p:nvPr/>
          </p:nvPicPr>
          <p:blipFill rotWithShape="1">
            <a:blip r:embed="rId3">
              <a:alphaModFix/>
            </a:blip>
            <a:srcRect b="0" l="0" r="0" t="0"/>
            <a:stretch/>
          </p:blipFill>
          <p:spPr>
            <a:xfrm>
              <a:off x="371924" y="467376"/>
              <a:ext cx="1280271" cy="1014929"/>
            </a:xfrm>
            <a:prstGeom prst="rect">
              <a:avLst/>
            </a:prstGeom>
            <a:noFill/>
            <a:ln>
              <a:noFill/>
            </a:ln>
          </p:spPr>
        </p:pic>
        <p:sp>
          <p:nvSpPr>
            <p:cNvPr id="154" name="Google Shape;154;p9"/>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LUYỆN TẬP</a:t>
              </a:r>
              <a:endParaRPr b="1" i="0" sz="2800" u="none" cap="none" strike="noStrike">
                <a:solidFill>
                  <a:srgbClr val="0998D7"/>
                </a:solidFill>
                <a:latin typeface="Arial"/>
                <a:ea typeface="Arial"/>
                <a:cs typeface="Arial"/>
                <a:sym typeface="Arial"/>
              </a:endParaRPr>
            </a:p>
          </p:txBody>
        </p:sp>
      </p:grpSp>
      <p:sp>
        <p:nvSpPr>
          <p:cNvPr id="155" name="Google Shape;155;p9"/>
          <p:cNvSpPr/>
          <p:nvPr/>
        </p:nvSpPr>
        <p:spPr>
          <a:xfrm>
            <a:off x="1652195" y="1425059"/>
            <a:ext cx="9751200" cy="968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Sau đây là hình ảnh khi con trỏ chuột di chuyển đến một số vị trí trên trang web mà bạn An đang xem. Em hãy cho biết những vị trí nào có chứa siêu liên kết?</a:t>
            </a:r>
            <a:endParaRPr/>
          </a:p>
        </p:txBody>
      </p:sp>
      <p:pic>
        <p:nvPicPr>
          <p:cNvPr descr="A picture containing text, vector graphics, businesscard&#10;&#10;Description automatically generated" id="156" name="Google Shape;156;p9"/>
          <p:cNvPicPr preferRelativeResize="0"/>
          <p:nvPr/>
        </p:nvPicPr>
        <p:blipFill rotWithShape="1">
          <a:blip r:embed="rId4">
            <a:alphaModFix/>
          </a:blip>
          <a:srcRect b="0" l="0" r="0" t="0"/>
          <a:stretch/>
        </p:blipFill>
        <p:spPr>
          <a:xfrm>
            <a:off x="-25877" y="5014728"/>
            <a:ext cx="1843272" cy="1843272"/>
          </a:xfrm>
          <a:prstGeom prst="rect">
            <a:avLst/>
          </a:prstGeom>
          <a:noFill/>
          <a:ln>
            <a:noFill/>
          </a:ln>
        </p:spPr>
      </p:pic>
      <p:sp>
        <p:nvSpPr>
          <p:cNvPr id="157" name="Google Shape;157;p9"/>
          <p:cNvSpPr/>
          <p:nvPr/>
        </p:nvSpPr>
        <p:spPr>
          <a:xfrm>
            <a:off x="6693587" y="2767881"/>
            <a:ext cx="594481"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endParaRPr b="0" i="0" sz="2400" u="none" cap="none" strike="noStrike">
              <a:solidFill>
                <a:schemeClr val="dk1"/>
              </a:solidFill>
              <a:latin typeface="Arial"/>
              <a:ea typeface="Arial"/>
              <a:cs typeface="Arial"/>
              <a:sym typeface="Arial"/>
            </a:endParaRPr>
          </a:p>
        </p:txBody>
      </p:sp>
      <p:sp>
        <p:nvSpPr>
          <p:cNvPr id="158" name="Google Shape;158;p9"/>
          <p:cNvSpPr/>
          <p:nvPr/>
        </p:nvSpPr>
        <p:spPr>
          <a:xfrm>
            <a:off x="2129841" y="4687018"/>
            <a:ext cx="733429"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endParaRPr b="0" i="0" sz="2400" u="none" cap="none" strike="noStrike">
              <a:solidFill>
                <a:schemeClr val="dk1"/>
              </a:solidFill>
              <a:latin typeface="Arial"/>
              <a:ea typeface="Arial"/>
              <a:cs typeface="Arial"/>
              <a:sym typeface="Arial"/>
            </a:endParaRPr>
          </a:p>
        </p:txBody>
      </p:sp>
      <p:sp>
        <p:nvSpPr>
          <p:cNvPr id="159" name="Google Shape;159;p9"/>
          <p:cNvSpPr/>
          <p:nvPr/>
        </p:nvSpPr>
        <p:spPr>
          <a:xfrm>
            <a:off x="2103795" y="2838888"/>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60" name="Google Shape;160;p9"/>
          <p:cNvSpPr/>
          <p:nvPr/>
        </p:nvSpPr>
        <p:spPr>
          <a:xfrm>
            <a:off x="6693587" y="4687018"/>
            <a:ext cx="708909"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D. </a:t>
            </a:r>
            <a:endParaRPr b="0" i="0" sz="2400" u="none" cap="none" strike="noStrike">
              <a:solidFill>
                <a:schemeClr val="dk1"/>
              </a:solidFill>
              <a:latin typeface="Arial"/>
              <a:ea typeface="Arial"/>
              <a:cs typeface="Arial"/>
              <a:sym typeface="Arial"/>
            </a:endParaRPr>
          </a:p>
        </p:txBody>
      </p:sp>
      <p:sp>
        <p:nvSpPr>
          <p:cNvPr id="161" name="Google Shape;161;p9"/>
          <p:cNvSpPr txBox="1"/>
          <p:nvPr/>
        </p:nvSpPr>
        <p:spPr>
          <a:xfrm>
            <a:off x="2147480" y="2819000"/>
            <a:ext cx="443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a:t>
            </a:r>
            <a:r>
              <a:rPr b="1" i="0" lang="en-US" sz="1800" u="none" cap="none" strike="noStrike">
                <a:solidFill>
                  <a:srgbClr val="7FC354"/>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162" name="Google Shape;162;p9"/>
          <p:cNvPicPr preferRelativeResize="0"/>
          <p:nvPr/>
        </p:nvPicPr>
        <p:blipFill rotWithShape="1">
          <a:blip r:embed="rId5">
            <a:alphaModFix/>
          </a:blip>
          <a:srcRect b="0" l="0" r="0" t="0"/>
          <a:stretch/>
        </p:blipFill>
        <p:spPr>
          <a:xfrm>
            <a:off x="2634776" y="2666600"/>
            <a:ext cx="2922561" cy="967957"/>
          </a:xfrm>
          <a:prstGeom prst="rect">
            <a:avLst/>
          </a:prstGeom>
          <a:noFill/>
          <a:ln>
            <a:noFill/>
          </a:ln>
        </p:spPr>
      </p:pic>
      <p:pic>
        <p:nvPicPr>
          <p:cNvPr id="163" name="Google Shape;163;p9"/>
          <p:cNvPicPr preferRelativeResize="0"/>
          <p:nvPr/>
        </p:nvPicPr>
        <p:blipFill rotWithShape="1">
          <a:blip r:embed="rId6">
            <a:alphaModFix/>
          </a:blip>
          <a:srcRect b="0" l="0" r="0" t="0"/>
          <a:stretch/>
        </p:blipFill>
        <p:spPr>
          <a:xfrm>
            <a:off x="7375441" y="2749534"/>
            <a:ext cx="2686718" cy="929251"/>
          </a:xfrm>
          <a:prstGeom prst="rect">
            <a:avLst/>
          </a:prstGeom>
          <a:noFill/>
          <a:ln>
            <a:noFill/>
          </a:ln>
        </p:spPr>
      </p:pic>
      <p:pic>
        <p:nvPicPr>
          <p:cNvPr descr="A picture containing text, sign&#10;&#10;Description automatically generated" id="164" name="Google Shape;164;p9"/>
          <p:cNvPicPr preferRelativeResize="0"/>
          <p:nvPr/>
        </p:nvPicPr>
        <p:blipFill rotWithShape="1">
          <a:blip r:embed="rId7">
            <a:alphaModFix/>
          </a:blip>
          <a:srcRect b="0" l="0" r="0" t="0"/>
          <a:stretch/>
        </p:blipFill>
        <p:spPr>
          <a:xfrm>
            <a:off x="2838750" y="4421971"/>
            <a:ext cx="2718587" cy="1373080"/>
          </a:xfrm>
          <a:prstGeom prst="rect">
            <a:avLst/>
          </a:prstGeom>
          <a:noFill/>
          <a:ln>
            <a:noFill/>
          </a:ln>
        </p:spPr>
      </p:pic>
      <p:pic>
        <p:nvPicPr>
          <p:cNvPr descr="A close-up of a sign&#10;&#10;Description automatically generated with low confidence" id="165" name="Google Shape;165;p9"/>
          <p:cNvPicPr preferRelativeResize="0"/>
          <p:nvPr/>
        </p:nvPicPr>
        <p:blipFill rotWithShape="1">
          <a:blip r:embed="rId8">
            <a:alphaModFix/>
          </a:blip>
          <a:srcRect b="0" l="0" r="0" t="0"/>
          <a:stretch/>
        </p:blipFill>
        <p:spPr>
          <a:xfrm>
            <a:off x="7402496" y="4054417"/>
            <a:ext cx="2847741" cy="1843272"/>
          </a:xfrm>
          <a:prstGeom prst="rect">
            <a:avLst/>
          </a:prstGeom>
          <a:noFill/>
          <a:ln>
            <a:noFill/>
          </a:ln>
        </p:spPr>
      </p:pic>
      <p:sp>
        <p:nvSpPr>
          <p:cNvPr id="166" name="Google Shape;166;p9"/>
          <p:cNvSpPr/>
          <p:nvPr/>
        </p:nvSpPr>
        <p:spPr>
          <a:xfrm>
            <a:off x="6697100" y="4583000"/>
            <a:ext cx="443700" cy="693000"/>
          </a:xfrm>
          <a:prstGeom prst="ellipse">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cp:coreProperties>
</file>