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6" r:id="rId2"/>
    <p:sldId id="276" r:id="rId3"/>
    <p:sldId id="277" r:id="rId4"/>
    <p:sldId id="258" r:id="rId5"/>
    <p:sldId id="257" r:id="rId6"/>
    <p:sldId id="260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61" r:id="rId15"/>
    <p:sldId id="283" r:id="rId16"/>
    <p:sldId id="284" r:id="rId17"/>
    <p:sldId id="285" r:id="rId18"/>
    <p:sldId id="286" r:id="rId19"/>
    <p:sldId id="287" r:id="rId20"/>
    <p:sldId id="278" r:id="rId21"/>
    <p:sldId id="279" r:id="rId22"/>
    <p:sldId id="280" r:id="rId23"/>
    <p:sldId id="288" r:id="rId24"/>
    <p:sldId id="299" r:id="rId25"/>
    <p:sldId id="289" r:id="rId26"/>
    <p:sldId id="290" r:id="rId27"/>
    <p:sldId id="300" r:id="rId28"/>
    <p:sldId id="263" r:id="rId29"/>
    <p:sldId id="291" r:id="rId30"/>
    <p:sldId id="293" r:id="rId31"/>
    <p:sldId id="294" r:id="rId32"/>
    <p:sldId id="292" r:id="rId33"/>
    <p:sldId id="281" r:id="rId34"/>
    <p:sldId id="301" r:id="rId35"/>
    <p:sldId id="302" r:id="rId36"/>
    <p:sldId id="282" r:id="rId37"/>
    <p:sldId id="298" r:id="rId38"/>
    <p:sldId id="295" r:id="rId39"/>
    <p:sldId id="266" r:id="rId40"/>
    <p:sldId id="268" r:id="rId41"/>
  </p:sldIdLst>
  <p:sldSz cx="18288000" cy="10287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E51"/>
    <a:srgbClr val="FAF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88" autoAdjust="0"/>
    <p:restoredTop sz="94715" autoAdjust="0"/>
  </p:normalViewPr>
  <p:slideViewPr>
    <p:cSldViewPr>
      <p:cViewPr>
        <p:scale>
          <a:sx n="56" d="100"/>
          <a:sy n="56" d="100"/>
        </p:scale>
        <p:origin x="144" y="9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4D81D-D73B-174B-9CA8-87751AF99C56}" type="datetimeFigureOut">
              <a:rPr lang="en-VN" smtClean="0"/>
              <a:t>6/5/24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5CD82-D32B-8947-9E74-57A2A07649E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911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85CD82-D32B-8947-9E74-57A2A07649E0}" type="slidenum">
              <a:rPr lang="en-VN" smtClean="0"/>
              <a:t>23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09409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1.svg"/><Relationship Id="rId7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52.png"/><Relationship Id="rId5" Type="http://schemas.openxmlformats.org/officeDocument/2006/relationships/image" Target="../media/image8.svg"/><Relationship Id="rId10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1.svg"/><Relationship Id="rId7" Type="http://schemas.openxmlformats.org/officeDocument/2006/relationships/image" Target="../media/image6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53.png"/><Relationship Id="rId5" Type="http://schemas.openxmlformats.org/officeDocument/2006/relationships/image" Target="../media/image8.svg"/><Relationship Id="rId10" Type="http://schemas.openxmlformats.org/officeDocument/2006/relationships/image" Target="../media/image71.png"/><Relationship Id="rId4" Type="http://schemas.openxmlformats.org/officeDocument/2006/relationships/image" Target="../media/image7.png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3.svg"/><Relationship Id="rId7" Type="http://schemas.openxmlformats.org/officeDocument/2006/relationships/image" Target="../media/image24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Relationship Id="rId9" Type="http://schemas.openxmlformats.org/officeDocument/2006/relationships/image" Target="../media/image2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svg"/><Relationship Id="rId7" Type="http://schemas.openxmlformats.org/officeDocument/2006/relationships/image" Target="../media/image93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6.svg"/><Relationship Id="rId10" Type="http://schemas.openxmlformats.org/officeDocument/2006/relationships/image" Target="../media/image96.png"/><Relationship Id="rId4" Type="http://schemas.openxmlformats.org/officeDocument/2006/relationships/image" Target="../media/image5.png"/><Relationship Id="rId9" Type="http://schemas.openxmlformats.org/officeDocument/2006/relationships/image" Target="../media/image9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43.svg"/><Relationship Id="rId3" Type="http://schemas.openxmlformats.org/officeDocument/2006/relationships/image" Target="../media/image99.svg"/><Relationship Id="rId7" Type="http://schemas.openxmlformats.org/officeDocument/2006/relationships/image" Target="../media/image34.svg"/><Relationship Id="rId12" Type="http://schemas.openxmlformats.org/officeDocument/2006/relationships/image" Target="../media/image4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0.svg"/><Relationship Id="rId5" Type="http://schemas.openxmlformats.org/officeDocument/2006/relationships/image" Target="../media/image24.svg"/><Relationship Id="rId15" Type="http://schemas.openxmlformats.org/officeDocument/2006/relationships/image" Target="../media/image103.svg"/><Relationship Id="rId10" Type="http://schemas.openxmlformats.org/officeDocument/2006/relationships/image" Target="../media/image9.png"/><Relationship Id="rId4" Type="http://schemas.openxmlformats.org/officeDocument/2006/relationships/image" Target="../media/image23.png"/><Relationship Id="rId9" Type="http://schemas.openxmlformats.org/officeDocument/2006/relationships/image" Target="../media/image101.svg"/><Relationship Id="rId1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4.svg"/><Relationship Id="rId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11400" y="7190490"/>
            <a:ext cx="3088993" cy="2854467"/>
          </a:xfrm>
          <a:custGeom>
            <a:avLst/>
            <a:gdLst/>
            <a:ahLst/>
            <a:cxnLst/>
            <a:rect l="l" t="t" r="r" b="b"/>
            <a:pathLst>
              <a:path w="6141016" h="5987299">
                <a:moveTo>
                  <a:pt x="0" y="0"/>
                </a:moveTo>
                <a:lnTo>
                  <a:pt x="6141016" y="0"/>
                </a:lnTo>
                <a:lnTo>
                  <a:pt x="6141016" y="5987299"/>
                </a:lnTo>
                <a:lnTo>
                  <a:pt x="0" y="59872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51880">
            <a:off x="15879642" y="1154911"/>
            <a:ext cx="1352506" cy="1352506"/>
          </a:xfrm>
          <a:custGeom>
            <a:avLst/>
            <a:gdLst/>
            <a:ahLst/>
            <a:cxnLst/>
            <a:rect l="l" t="t" r="r" b="b"/>
            <a:pathLst>
              <a:path w="1352506" h="1352506">
                <a:moveTo>
                  <a:pt x="0" y="0"/>
                </a:moveTo>
                <a:lnTo>
                  <a:pt x="1352506" y="0"/>
                </a:lnTo>
                <a:lnTo>
                  <a:pt x="1352506" y="1352506"/>
                </a:lnTo>
                <a:lnTo>
                  <a:pt x="0" y="13525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525932">
            <a:off x="851061" y="8785045"/>
            <a:ext cx="1076663" cy="1076663"/>
          </a:xfrm>
          <a:custGeom>
            <a:avLst/>
            <a:gdLst/>
            <a:ahLst/>
            <a:cxnLst/>
            <a:rect l="l" t="t" r="r" b="b"/>
            <a:pathLst>
              <a:path w="1076663" h="1076663">
                <a:moveTo>
                  <a:pt x="0" y="0"/>
                </a:moveTo>
                <a:lnTo>
                  <a:pt x="1076663" y="0"/>
                </a:lnTo>
                <a:lnTo>
                  <a:pt x="1076663" y="1076663"/>
                </a:lnTo>
                <a:lnTo>
                  <a:pt x="0" y="1076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59118">
            <a:off x="15398687" y="7849330"/>
            <a:ext cx="2314418" cy="2265237"/>
          </a:xfrm>
          <a:custGeom>
            <a:avLst/>
            <a:gdLst/>
            <a:ahLst/>
            <a:cxnLst/>
            <a:rect l="l" t="t" r="r" b="b"/>
            <a:pathLst>
              <a:path w="2314418" h="2265237">
                <a:moveTo>
                  <a:pt x="0" y="0"/>
                </a:moveTo>
                <a:lnTo>
                  <a:pt x="2314418" y="0"/>
                </a:lnTo>
                <a:lnTo>
                  <a:pt x="2314418" y="2265237"/>
                </a:lnTo>
                <a:lnTo>
                  <a:pt x="0" y="22652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418120">
            <a:off x="178714" y="1346034"/>
            <a:ext cx="1548430" cy="774215"/>
          </a:xfrm>
          <a:custGeom>
            <a:avLst/>
            <a:gdLst/>
            <a:ahLst/>
            <a:cxnLst/>
            <a:rect l="l" t="t" r="r" b="b"/>
            <a:pathLst>
              <a:path w="1548430" h="774215">
                <a:moveTo>
                  <a:pt x="0" y="0"/>
                </a:moveTo>
                <a:lnTo>
                  <a:pt x="1548430" y="0"/>
                </a:lnTo>
                <a:lnTo>
                  <a:pt x="1548430" y="774215"/>
                </a:lnTo>
                <a:lnTo>
                  <a:pt x="0" y="7742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62200" y="2753166"/>
            <a:ext cx="13563600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7200" b="1" dirty="0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CHÀO 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7200" b="1" dirty="0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THẦY CÔ VÀ CÁC BẠN 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7200" b="1" dirty="0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BUỔI HỌC HÔM NAY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429000" y="909079"/>
            <a:ext cx="3884504" cy="852533"/>
            <a:chOff x="0" y="0"/>
            <a:chExt cx="1333038" cy="2925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33038" cy="292562"/>
            </a:xfrm>
            <a:custGeom>
              <a:avLst/>
              <a:gdLst/>
              <a:ahLst/>
              <a:cxnLst/>
              <a:rect l="l" t="t" r="r" b="b"/>
              <a:pathLst>
                <a:path w="1333038" h="292562">
                  <a:moveTo>
                    <a:pt x="119582" y="0"/>
                  </a:moveTo>
                  <a:lnTo>
                    <a:pt x="1213456" y="0"/>
                  </a:lnTo>
                  <a:cubicBezTo>
                    <a:pt x="1279500" y="0"/>
                    <a:pt x="1333038" y="53539"/>
                    <a:pt x="1333038" y="119582"/>
                  </a:cubicBezTo>
                  <a:lnTo>
                    <a:pt x="1333038" y="172980"/>
                  </a:lnTo>
                  <a:cubicBezTo>
                    <a:pt x="1333038" y="239024"/>
                    <a:pt x="1279500" y="292562"/>
                    <a:pt x="1213456" y="292562"/>
                  </a:cubicBezTo>
                  <a:lnTo>
                    <a:pt x="119582" y="292562"/>
                  </a:lnTo>
                  <a:cubicBezTo>
                    <a:pt x="53539" y="292562"/>
                    <a:pt x="0" y="239024"/>
                    <a:pt x="0" y="172980"/>
                  </a:cubicBezTo>
                  <a:lnTo>
                    <a:pt x="0" y="119582"/>
                  </a:lnTo>
                  <a:cubicBezTo>
                    <a:pt x="0" y="53539"/>
                    <a:pt x="53539" y="0"/>
                    <a:pt x="119582" y="0"/>
                  </a:cubicBezTo>
                  <a:close/>
                </a:path>
              </a:pathLst>
            </a:custGeom>
            <a:solidFill>
              <a:srgbClr val="71CAE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333038" cy="330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A95FD6-A281-7585-4111-7737BA40E300}"/>
              </a:ext>
            </a:extLst>
          </p:cNvPr>
          <p:cNvSpPr txBox="1"/>
          <p:nvPr/>
        </p:nvSpPr>
        <p:spPr>
          <a:xfrm>
            <a:off x="1793490" y="1283804"/>
            <a:ext cx="14701019" cy="648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da-DK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da-DK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da-DK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da-DK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da-DK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da-DK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da-DK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da-DK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da-DK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8595" algn="l"/>
              </a:tabLst>
            </a:pP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sin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côsin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kề</a:t>
            </a:r>
            <a:r>
              <a:rPr lang="da-DK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88595" algn="l"/>
              </a:tabLst>
            </a:pP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kia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tang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côtang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kề</a:t>
            </a:r>
            <a:r>
              <a:rPr lang="da-DK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96074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ECDBE7-EC7A-0779-D0E9-D900431C831A}"/>
                  </a:ext>
                </a:extLst>
              </p:cNvPr>
              <p:cNvSpPr txBox="1"/>
              <p:nvPr/>
            </p:nvSpPr>
            <p:spPr>
              <a:xfrm>
                <a:off x="1219200" y="616983"/>
                <a:ext cx="15849600" cy="70571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Ví dụ 2: SGK</a:t>
                </a:r>
                <a:r>
                  <a:rPr lang="da-DK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– tr.79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da-DK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bức</a:t>
                </a:r>
                <a:r>
                  <a:rPr lang="da-DK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da-DK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đang</a:t>
                </a:r>
                <a:r>
                  <a:rPr lang="da-DK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xây</a:t>
                </a:r>
                <a:r>
                  <a:rPr lang="da-DK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dở</a:t>
                </a:r>
                <a:r>
                  <a:rPr lang="da-DK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da-DK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da-DK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da-DK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thang</a:t>
                </a:r>
                <a:r>
                  <a:rPr lang="da-DK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da-DK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ABCD, </a:t>
                </a:r>
                <a:r>
                  <a:rPr lang="da-DK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da-DK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da-DK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</a:t>
                </a:r>
                <a:r>
                  <a:rPr lang="da-DK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da-DK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da-DK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D, AB = 1 m, CD = 4 m, AD = 6 m.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Hỏi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40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VN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tạo bởi đường thẳng BC và mặt đất AD có số đo xấp xỉ bằng bao nhiêu (làm tròn đến phút)? (H.4.26)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VN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Tính độ dài cạnh BC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VN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 làm tròn đến chữ số thập phân thứ nhất).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5ECDBE7-EC7A-0779-D0E9-D900431C8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616983"/>
                <a:ext cx="15849600" cy="7057125"/>
              </a:xfrm>
              <a:prstGeom prst="rect">
                <a:avLst/>
              </a:prstGeom>
              <a:blipFill>
                <a:blip r:embed="rId4"/>
                <a:stretch>
                  <a:fillRect l="-1362" r="-1362" b="-269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9AAE90F-FA89-D417-090F-A752AFCD8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835" y="5673186"/>
            <a:ext cx="6475204" cy="40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0462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FDBDF1-A78C-9CB9-E35F-0F82DA755BDA}"/>
                  </a:ext>
                </a:extLst>
              </p:cNvPr>
              <p:cNvSpPr txBox="1"/>
              <p:nvPr/>
            </p:nvSpPr>
            <p:spPr>
              <a:xfrm>
                <a:off x="902646" y="680329"/>
                <a:ext cx="16482708" cy="7820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VN" sz="4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</a:p>
              <a:p>
                <a:pPr>
                  <a:lnSpc>
                    <a:spcPct val="150000"/>
                  </a:lnSpc>
                </a:pPr>
                <a:r>
                  <a:rPr lang="en-VN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I là giao điểm của hai đường thẳng AD và BC. Qua B kẻ đường thẳng song song với AD (mặt đất) cắt CD ở E thì khi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a-DK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EBC</m:t>
                        </m:r>
                      </m:e>
                    </m:acc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DIC</m:t>
                        </m:r>
                      </m:e>
                    </m:acc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da-DK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(hai góc đồng vị).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Tứ giác ABED có BE // AD, AB // DE,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a-DK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90 nên ABED là hình chữ nhật</a:t>
                </a:r>
              </a:p>
              <a:p>
                <a:pPr>
                  <a:lnSpc>
                    <a:spcPct val="150000"/>
                  </a:lnSpc>
                </a:pP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Do đó BE = AD = 6 m, EC = CD – ED = 4 – 1 = 3 (m).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VN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BCE vuông tại E, ta có tan</a:t>
                </a:r>
                <a:r>
                  <a:rPr lang="da-DK" sz="40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tan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EBC</m:t>
                        </m:r>
                      </m:e>
                    </m:acc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EC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BE</m:t>
                        </m:r>
                      </m:den>
                    </m:f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Từ đó tính được </a:t>
                </a:r>
                <a14:m>
                  <m:oMath xmlns:m="http://schemas.openxmlformats.org/officeDocument/2006/math">
                    <m:r>
                      <a:rPr lang="da-DK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VN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26</a:t>
                </a:r>
                <a14:m>
                  <m:oMath xmlns:m="http://schemas.openxmlformats.org/officeDocument/2006/math">
                    <m:r>
                      <a:rPr lang="en-VN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34’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FDBDF1-A78C-9CB9-E35F-0F82DA755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46" y="680329"/>
                <a:ext cx="16482708" cy="7820282"/>
              </a:xfrm>
              <a:prstGeom prst="rect">
                <a:avLst/>
              </a:prstGeom>
              <a:blipFill>
                <a:blip r:embed="rId4"/>
                <a:stretch>
                  <a:fillRect l="-1310" r="-693" b="-243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349043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1FD1E1-F6E4-F041-3426-36F45CF0483D}"/>
                  </a:ext>
                </a:extLst>
              </p:cNvPr>
              <p:cNvSpPr txBox="1"/>
              <p:nvPr/>
            </p:nvSpPr>
            <p:spPr>
              <a:xfrm>
                <a:off x="1365723" y="1444682"/>
                <a:ext cx="15556554" cy="6050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VN" sz="4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</a:p>
              <a:p>
                <a:pPr>
                  <a:lnSpc>
                    <a:spcPct val="150000"/>
                  </a:lnSpc>
                </a:pPr>
                <a:r>
                  <a:rPr lang="en-VN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Cách 1. Áp dụng định lí Pythagore vào tam giác BEC vuông tại E, ta có:</a:t>
                </a:r>
              </a:p>
              <a:p>
                <a:pPr>
                  <a:lnSpc>
                    <a:spcPct val="150000"/>
                  </a:lnSpc>
                </a:pP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BC</a:t>
                </a:r>
                <a:r>
                  <a:rPr lang="en-VN" sz="4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BE</a:t>
                </a:r>
                <a:r>
                  <a:rPr lang="en-VN" sz="4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EC</a:t>
                </a:r>
                <a:r>
                  <a:rPr lang="en-VN" sz="4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6</a:t>
                </a:r>
                <a:r>
                  <a:rPr lang="en-VN" sz="4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+ 3</a:t>
                </a:r>
                <a:r>
                  <a:rPr lang="en-VN" sz="4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45. Suy ra BC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VN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</m:rad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VN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VN" sz="400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6,7 (m).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Cách 2. Tam giác BEC vuông tại E nên EC = BC . sin</a:t>
                </a:r>
                <a:r>
                  <a:rPr lang="da-DK" sz="40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4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α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uy ra BC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EC</m:t>
                        </m:r>
                      </m:num>
                      <m:den>
                        <m:r>
                          <m:rPr>
                            <m:nor/>
                          </m:rPr>
                          <a:rPr lang="en-VN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m:rPr>
                            <m:nor/>
                          </m:rPr>
                          <a:rPr lang="da-DK" sz="4000" dirty="0"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a-DK" sz="40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α</m:t>
                        </m:r>
                      </m:den>
                    </m:f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r>
                          <m:rPr>
                            <m:nor/>
                          </m:rPr>
                          <a:rPr lang="en-VN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26</m:t>
                        </m:r>
                        <m:r>
                          <a:rPr lang="en-VN" sz="4000" i="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°</m:t>
                        </m:r>
                        <m:r>
                          <m:rPr>
                            <m:nor/>
                          </m:rPr>
                          <a:rPr lang="en-VN" sz="40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34’</m:t>
                        </m:r>
                      </m:den>
                    </m:f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VN" sz="400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6,7 (m).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1FD1E1-F6E4-F041-3426-36F45CF048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723" y="1444682"/>
                <a:ext cx="15556554" cy="6050759"/>
              </a:xfrm>
              <a:prstGeom prst="rect">
                <a:avLst/>
              </a:prstGeom>
              <a:blipFill>
                <a:blip r:embed="rId4"/>
                <a:stretch>
                  <a:fillRect l="-1387" r="-2202" b="-460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7062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04951" y="4474567"/>
            <a:ext cx="8489736" cy="1337865"/>
            <a:chOff x="0" y="0"/>
            <a:chExt cx="2235980" cy="352359"/>
          </a:xfrm>
          <a:solidFill>
            <a:srgbClr val="F4EE5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35980" cy="352360"/>
            </a:xfrm>
            <a:custGeom>
              <a:avLst/>
              <a:gdLst/>
              <a:ahLst/>
              <a:cxnLst/>
              <a:rect l="l" t="t" r="r" b="b"/>
              <a:pathLst>
                <a:path w="2235980" h="352360">
                  <a:moveTo>
                    <a:pt x="54715" y="0"/>
                  </a:moveTo>
                  <a:lnTo>
                    <a:pt x="2181265" y="0"/>
                  </a:lnTo>
                  <a:cubicBezTo>
                    <a:pt x="2211483" y="0"/>
                    <a:pt x="2235980" y="24497"/>
                    <a:pt x="2235980" y="54715"/>
                  </a:cubicBezTo>
                  <a:lnTo>
                    <a:pt x="2235980" y="297645"/>
                  </a:lnTo>
                  <a:cubicBezTo>
                    <a:pt x="2235980" y="327863"/>
                    <a:pt x="2211483" y="352360"/>
                    <a:pt x="2181265" y="352360"/>
                  </a:cubicBezTo>
                  <a:lnTo>
                    <a:pt x="54715" y="352360"/>
                  </a:lnTo>
                  <a:cubicBezTo>
                    <a:pt x="24497" y="352360"/>
                    <a:pt x="0" y="327863"/>
                    <a:pt x="0" y="297645"/>
                  </a:cubicBezTo>
                  <a:lnTo>
                    <a:pt x="0" y="54715"/>
                  </a:lnTo>
                  <a:cubicBezTo>
                    <a:pt x="0" y="24497"/>
                    <a:pt x="24497" y="0"/>
                    <a:pt x="54715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35980" cy="39045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023157">
            <a:off x="15065578" y="3378786"/>
            <a:ext cx="1588795" cy="1588795"/>
          </a:xfrm>
          <a:custGeom>
            <a:avLst/>
            <a:gdLst/>
            <a:ahLst/>
            <a:cxnLst/>
            <a:rect l="l" t="t" r="r" b="b"/>
            <a:pathLst>
              <a:path w="1588795" h="1588795">
                <a:moveTo>
                  <a:pt x="0" y="0"/>
                </a:moveTo>
                <a:lnTo>
                  <a:pt x="1588795" y="0"/>
                </a:lnTo>
                <a:lnTo>
                  <a:pt x="1588795" y="1588796"/>
                </a:lnTo>
                <a:lnTo>
                  <a:pt x="0" y="1588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519512" y="4563337"/>
            <a:ext cx="7260613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6600" b="1" dirty="0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8" name="Freeform 8"/>
          <p:cNvSpPr/>
          <p:nvPr/>
        </p:nvSpPr>
        <p:spPr>
          <a:xfrm>
            <a:off x="1976144" y="3180754"/>
            <a:ext cx="1455948" cy="1455948"/>
          </a:xfrm>
          <a:custGeom>
            <a:avLst/>
            <a:gdLst/>
            <a:ahLst/>
            <a:cxnLst/>
            <a:rect l="l" t="t" r="r" b="b"/>
            <a:pathLst>
              <a:path w="1455948" h="1455948">
                <a:moveTo>
                  <a:pt x="0" y="0"/>
                </a:moveTo>
                <a:lnTo>
                  <a:pt x="1455948" y="0"/>
                </a:lnTo>
                <a:lnTo>
                  <a:pt x="1455948" y="1455948"/>
                </a:lnTo>
                <a:lnTo>
                  <a:pt x="0" y="14559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417789">
            <a:off x="14265503" y="7536622"/>
            <a:ext cx="1204085" cy="1204085"/>
          </a:xfrm>
          <a:custGeom>
            <a:avLst/>
            <a:gdLst/>
            <a:ahLst/>
            <a:cxnLst/>
            <a:rect l="l" t="t" r="r" b="b"/>
            <a:pathLst>
              <a:path w="1204085" h="1204085">
                <a:moveTo>
                  <a:pt x="0" y="0"/>
                </a:moveTo>
                <a:lnTo>
                  <a:pt x="1204085" y="0"/>
                </a:lnTo>
                <a:lnTo>
                  <a:pt x="1204085" y="1204085"/>
                </a:lnTo>
                <a:lnTo>
                  <a:pt x="0" y="12040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180353">
            <a:off x="2679813" y="7696297"/>
            <a:ext cx="1504558" cy="752279"/>
          </a:xfrm>
          <a:custGeom>
            <a:avLst/>
            <a:gdLst/>
            <a:ahLst/>
            <a:cxnLst/>
            <a:rect l="l" t="t" r="r" b="b"/>
            <a:pathLst>
              <a:path w="1504558" h="752279">
                <a:moveTo>
                  <a:pt x="0" y="0"/>
                </a:moveTo>
                <a:lnTo>
                  <a:pt x="1504558" y="0"/>
                </a:lnTo>
                <a:lnTo>
                  <a:pt x="1504558" y="752279"/>
                </a:lnTo>
                <a:lnTo>
                  <a:pt x="0" y="7522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572151">
            <a:off x="8304769" y="1192563"/>
            <a:ext cx="1678461" cy="831507"/>
            <a:chOff x="0" y="0"/>
            <a:chExt cx="660400" cy="3271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60400" cy="327161"/>
            </a:xfrm>
            <a:custGeom>
              <a:avLst/>
              <a:gdLst/>
              <a:ahLst/>
              <a:cxnLst/>
              <a:rect l="l" t="t" r="r" b="b"/>
              <a:pathLst>
                <a:path w="660400" h="327161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715"/>
                  </a:cubicBezTo>
                  <a:lnTo>
                    <a:pt x="660400" y="327161"/>
                  </a:lnTo>
                  <a:lnTo>
                    <a:pt x="0" y="327161"/>
                  </a:lnTo>
                  <a:lnTo>
                    <a:pt x="0" y="31772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F7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88900"/>
              <a:ext cx="660400" cy="238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8"/>
          <p:cNvSpPr/>
          <p:nvPr/>
        </p:nvSpPr>
        <p:spPr>
          <a:xfrm rot="1811462">
            <a:off x="15235143" y="9267640"/>
            <a:ext cx="803535" cy="803535"/>
          </a:xfrm>
          <a:custGeom>
            <a:avLst/>
            <a:gdLst/>
            <a:ahLst/>
            <a:cxnLst/>
            <a:rect l="l" t="t" r="r" b="b"/>
            <a:pathLst>
              <a:path w="803535" h="803535">
                <a:moveTo>
                  <a:pt x="0" y="0"/>
                </a:moveTo>
                <a:lnTo>
                  <a:pt x="803534" y="0"/>
                </a:lnTo>
                <a:lnTo>
                  <a:pt x="803534" y="803535"/>
                </a:lnTo>
                <a:lnTo>
                  <a:pt x="0" y="803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9"/>
          <p:cNvGrpSpPr/>
          <p:nvPr/>
        </p:nvGrpSpPr>
        <p:grpSpPr>
          <a:xfrm>
            <a:off x="1614069" y="637661"/>
            <a:ext cx="553876" cy="553876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7D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4304B463-4E2F-A403-A908-D72D0C81F3FC}"/>
              </a:ext>
            </a:extLst>
          </p:cNvPr>
          <p:cNvSpPr/>
          <p:nvPr/>
        </p:nvSpPr>
        <p:spPr>
          <a:xfrm rot="-1848567">
            <a:off x="15650961" y="595428"/>
            <a:ext cx="879854" cy="439927"/>
          </a:xfrm>
          <a:custGeom>
            <a:avLst/>
            <a:gdLst/>
            <a:ahLst/>
            <a:cxnLst/>
            <a:rect l="l" t="t" r="r" b="b"/>
            <a:pathLst>
              <a:path w="879854" h="439927">
                <a:moveTo>
                  <a:pt x="0" y="0"/>
                </a:moveTo>
                <a:lnTo>
                  <a:pt x="879854" y="0"/>
                </a:lnTo>
                <a:lnTo>
                  <a:pt x="879854" y="439927"/>
                </a:lnTo>
                <a:lnTo>
                  <a:pt x="0" y="43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F5D01E6E-7E6B-088B-0958-F169E40EF172}"/>
              </a:ext>
            </a:extLst>
          </p:cNvPr>
          <p:cNvSpPr/>
          <p:nvPr/>
        </p:nvSpPr>
        <p:spPr>
          <a:xfrm>
            <a:off x="4832719" y="499131"/>
            <a:ext cx="8610600" cy="1981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800" b="1" dirty="0">
                <a:latin typeface="Arial" panose="020B0604020202020204" pitchFamily="34" charset="0"/>
                <a:cs typeface="Arial" panose="020B0604020202020204" pitchFamily="34" charset="0"/>
              </a:rPr>
              <a:t>CÂU HỎI TRẮC NGHIỆM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C420C45-1673-50FA-45BD-9A74F1C556A3}"/>
                  </a:ext>
                </a:extLst>
              </p:cNvPr>
              <p:cNvSpPr txBox="1"/>
              <p:nvPr/>
            </p:nvSpPr>
            <p:spPr>
              <a:xfrm>
                <a:off x="1694645" y="2813488"/>
                <a:ext cx="14886748" cy="23622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</a:t>
                </a:r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tam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MNP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MH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đường cao, cạnh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MN</m:t>
                    </m:r>
                    <m: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VN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vi-VN" sz="4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P</m:t>
                        </m:r>
                      </m:e>
                    </m:acc>
                    <m: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=60°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Kết luận nào sau đây là đúng ?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C420C45-1673-50FA-45BD-9A74F1C55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645" y="2813488"/>
                <a:ext cx="14886748" cy="2362250"/>
              </a:xfrm>
              <a:prstGeom prst="rect">
                <a:avLst/>
              </a:prstGeom>
              <a:blipFill>
                <a:blip r:embed="rId6"/>
                <a:stretch>
                  <a:fillRect b="-427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EF957BF-8832-E037-406B-221C36F8D64F}"/>
                  </a:ext>
                </a:extLst>
              </p:cNvPr>
              <p:cNvSpPr/>
              <p:nvPr/>
            </p:nvSpPr>
            <p:spPr>
              <a:xfrm>
                <a:off x="1891007" y="5511826"/>
                <a:ext cx="6970074" cy="1644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kern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ker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MP</m:t>
                    </m:r>
                    <m:r>
                      <a:rPr lang="vi-VN" sz="4000" i="0" ker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VN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0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vi-VN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4000" kern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VN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EF957BF-8832-E037-406B-221C36F8D6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007" y="5511826"/>
                <a:ext cx="6970074" cy="16441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6798143-D44E-3772-96A6-B49FC8387947}"/>
                  </a:ext>
                </a:extLst>
              </p:cNvPr>
              <p:cNvSpPr/>
              <p:nvPr/>
            </p:nvSpPr>
            <p:spPr>
              <a:xfrm>
                <a:off x="9426921" y="5511826"/>
                <a:ext cx="6970074" cy="1644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kern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ker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MP</m:t>
                    </m:r>
                    <m:r>
                      <a:rPr lang="vi-VN" sz="4000" i="0" ker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VN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0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vi-VN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4000" kern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	</a:t>
                </a:r>
                <a:r>
                  <a:rPr lang="en-VN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6798143-D44E-3772-96A6-B49FC83879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921" y="5511826"/>
                <a:ext cx="6970074" cy="16441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F02BB97-28EA-D798-71BF-CA5600E859EB}"/>
                  </a:ext>
                </a:extLst>
              </p:cNvPr>
              <p:cNvSpPr/>
              <p:nvPr/>
            </p:nvSpPr>
            <p:spPr>
              <a:xfrm>
                <a:off x="1891007" y="7492076"/>
                <a:ext cx="6970074" cy="1644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kern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VN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NP</m:t>
                        </m:r>
                      </m:e>
                    </m:acc>
                    <m:r>
                      <a:rPr lang="vi-VN" sz="4000" i="0" ker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000" i="0" ker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vi-VN" sz="4000" kern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VN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F02BB97-28EA-D798-71BF-CA5600E859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007" y="7492076"/>
                <a:ext cx="6970074" cy="16441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2B6C084-95E7-206D-63B4-1E33D48D687E}"/>
                  </a:ext>
                </a:extLst>
              </p:cNvPr>
              <p:cNvSpPr/>
              <p:nvPr/>
            </p:nvSpPr>
            <p:spPr>
              <a:xfrm>
                <a:off x="9426919" y="7492076"/>
                <a:ext cx="6970074" cy="1644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kern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VN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NH</m:t>
                        </m:r>
                      </m:e>
                    </m:acc>
                    <m:r>
                      <a:rPr lang="vi-VN" sz="4000" i="0" ker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000" i="0" ker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30°</m:t>
                    </m:r>
                  </m:oMath>
                </a14:m>
                <a:r>
                  <a:rPr lang="vi-VN" sz="4000" kern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VN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2B6C084-95E7-206D-63B4-1E33D48D6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919" y="7492076"/>
                <a:ext cx="6970074" cy="16441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D695EF5-62EB-B9E6-A8D2-88D7B3C2243D}"/>
                  </a:ext>
                </a:extLst>
              </p:cNvPr>
              <p:cNvSpPr/>
              <p:nvPr/>
            </p:nvSpPr>
            <p:spPr>
              <a:xfrm>
                <a:off x="9426919" y="7492076"/>
                <a:ext cx="6970074" cy="16441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kern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VN" sz="40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b="1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𝐌</m:t>
                        </m:r>
                        <m:r>
                          <a:rPr lang="en-US" sz="4000" b="1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𝐍𝐇</m:t>
                        </m:r>
                      </m:e>
                    </m:acc>
                    <m:r>
                      <a:rPr lang="vi-VN" sz="4000" b="1" i="0" ker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000" b="1" i="0" ker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𝟑𝟎</m:t>
                    </m:r>
                    <m:r>
                      <a:rPr lang="fr-FR" sz="4000" b="1" i="0" ker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4000" b="1" kern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VN" sz="4000" b="1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VN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D695EF5-62EB-B9E6-A8D2-88D7B3C224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6919" y="7492076"/>
                <a:ext cx="6970074" cy="16441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755311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/>
      <p:bldP spid="59" grpId="0" animBg="1"/>
      <p:bldP spid="61" grpId="0" animBg="1"/>
      <p:bldP spid="62" grpId="0" animBg="1"/>
      <p:bldP spid="63" grpId="0" animBg="1"/>
      <p:bldP spid="6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8"/>
          <p:cNvSpPr/>
          <p:nvPr/>
        </p:nvSpPr>
        <p:spPr>
          <a:xfrm rot="1811462">
            <a:off x="1489239" y="9335921"/>
            <a:ext cx="803535" cy="803535"/>
          </a:xfrm>
          <a:custGeom>
            <a:avLst/>
            <a:gdLst/>
            <a:ahLst/>
            <a:cxnLst/>
            <a:rect l="l" t="t" r="r" b="b"/>
            <a:pathLst>
              <a:path w="803535" h="803535">
                <a:moveTo>
                  <a:pt x="0" y="0"/>
                </a:moveTo>
                <a:lnTo>
                  <a:pt x="803534" y="0"/>
                </a:lnTo>
                <a:lnTo>
                  <a:pt x="803534" y="803535"/>
                </a:lnTo>
                <a:lnTo>
                  <a:pt x="0" y="803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9"/>
          <p:cNvGrpSpPr/>
          <p:nvPr/>
        </p:nvGrpSpPr>
        <p:grpSpPr>
          <a:xfrm>
            <a:off x="1614069" y="637661"/>
            <a:ext cx="553876" cy="553876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7D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4304B463-4E2F-A403-A908-D72D0C81F3FC}"/>
              </a:ext>
            </a:extLst>
          </p:cNvPr>
          <p:cNvSpPr/>
          <p:nvPr/>
        </p:nvSpPr>
        <p:spPr>
          <a:xfrm rot="-1848567">
            <a:off x="15650961" y="595428"/>
            <a:ext cx="879854" cy="439927"/>
          </a:xfrm>
          <a:custGeom>
            <a:avLst/>
            <a:gdLst/>
            <a:ahLst/>
            <a:cxnLst/>
            <a:rect l="l" t="t" r="r" b="b"/>
            <a:pathLst>
              <a:path w="879854" h="439927">
                <a:moveTo>
                  <a:pt x="0" y="0"/>
                </a:moveTo>
                <a:lnTo>
                  <a:pt x="879854" y="0"/>
                </a:lnTo>
                <a:lnTo>
                  <a:pt x="879854" y="439927"/>
                </a:lnTo>
                <a:lnTo>
                  <a:pt x="0" y="43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38">
            <a:extLst>
              <a:ext uri="{FF2B5EF4-FFF2-40B4-BE49-F238E27FC236}">
                <a16:creationId xmlns:a16="http://schemas.microsoft.com/office/drawing/2014/main" id="{F811F58C-0092-0B96-DE61-29444C60C790}"/>
              </a:ext>
            </a:extLst>
          </p:cNvPr>
          <p:cNvSpPr/>
          <p:nvPr/>
        </p:nvSpPr>
        <p:spPr>
          <a:xfrm rot="1811462">
            <a:off x="16728936" y="9335920"/>
            <a:ext cx="803535" cy="803535"/>
          </a:xfrm>
          <a:custGeom>
            <a:avLst/>
            <a:gdLst/>
            <a:ahLst/>
            <a:cxnLst/>
            <a:rect l="l" t="t" r="r" b="b"/>
            <a:pathLst>
              <a:path w="803535" h="803535">
                <a:moveTo>
                  <a:pt x="0" y="0"/>
                </a:moveTo>
                <a:lnTo>
                  <a:pt x="803534" y="0"/>
                </a:lnTo>
                <a:lnTo>
                  <a:pt x="803534" y="803535"/>
                </a:lnTo>
                <a:lnTo>
                  <a:pt x="0" y="803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500857-7A94-5A5A-28CB-E59AE9C11C91}"/>
                  </a:ext>
                </a:extLst>
              </p:cNvPr>
              <p:cNvSpPr/>
              <p:nvPr/>
            </p:nvSpPr>
            <p:spPr>
              <a:xfrm>
                <a:off x="1636687" y="3925250"/>
                <a:ext cx="6970074" cy="1644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kern="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vi-VN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en-US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func>
                          <m:funcPr>
                            <m:ctrlPr>
                              <a:rPr lang="en-VN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40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sz="4000" kern="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VN" sz="40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500857-7A94-5A5A-28CB-E59AE9C11C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687" y="3925250"/>
                <a:ext cx="6970074" cy="16441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0B3143D-26FF-CBC0-61D5-0608E0415E2E}"/>
                  </a:ext>
                </a:extLst>
              </p:cNvPr>
              <p:cNvSpPr/>
              <p:nvPr/>
            </p:nvSpPr>
            <p:spPr>
              <a:xfrm>
                <a:off x="9172601" y="3925250"/>
                <a:ext cx="6970074" cy="1644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kern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vi-VN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en-US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func>
                          <m:funcPr>
                            <m:ctrlPr>
                              <a:rPr lang="en-VN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40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func>
                      </m:e>
                    </m:func>
                  </m:oMath>
                </a14:m>
                <a:r>
                  <a:rPr lang="vi-VN" sz="4000" kern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VN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0B3143D-26FF-CBC0-61D5-0608E0415E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2601" y="3925250"/>
                <a:ext cx="6970074" cy="16441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C0730F0-860A-69C7-8C62-E3A9C82BC968}"/>
                  </a:ext>
                </a:extLst>
              </p:cNvPr>
              <p:cNvSpPr/>
              <p:nvPr/>
            </p:nvSpPr>
            <p:spPr>
              <a:xfrm>
                <a:off x="1636689" y="6620863"/>
                <a:ext cx="6970074" cy="1644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kern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vi-VN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vi-VN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≥</m:t>
                        </m:r>
                        <m:func>
                          <m:funcPr>
                            <m:ctrlPr>
                              <a:rPr lang="en-VN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vi-VN" sz="40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func>
                      </m:e>
                    </m:func>
                  </m:oMath>
                </a14:m>
                <a:r>
                  <a:rPr lang="en-VN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C0730F0-860A-69C7-8C62-E3A9C82BC9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689" y="6620863"/>
                <a:ext cx="6970074" cy="16441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A0ED3A8-0AB3-04B9-D851-8BB96DD55665}"/>
                  </a:ext>
                </a:extLst>
              </p:cNvPr>
              <p:cNvSpPr/>
              <p:nvPr/>
            </p:nvSpPr>
            <p:spPr>
              <a:xfrm>
                <a:off x="9172601" y="6620863"/>
                <a:ext cx="6970074" cy="16441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kern="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vi-VN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vi-VN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VN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vi-VN" sz="40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func>
                      </m:e>
                    </m:func>
                  </m:oMath>
                </a14:m>
                <a:r>
                  <a:rPr lang="en-VN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A0ED3A8-0AB3-04B9-D851-8BB96DD556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2601" y="6620863"/>
                <a:ext cx="6970074" cy="16441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8835D80-97EF-4C97-9617-C99FD4472FD0}"/>
                  </a:ext>
                </a:extLst>
              </p:cNvPr>
              <p:cNvSpPr txBox="1"/>
              <p:nvPr/>
            </p:nvSpPr>
            <p:spPr>
              <a:xfrm>
                <a:off x="1987883" y="923391"/>
                <a:ext cx="13851179" cy="1998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fr-FR" sz="44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</a:t>
                </a:r>
                <a:r>
                  <a:rPr lang="fr-FR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4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4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4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BC</m:t>
                    </m:r>
                    <m:r>
                      <a:rPr lang="en-US" sz="44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fr-FR" sz="44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AC</m:t>
                    </m:r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Khẳng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nào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đúng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? </a:t>
                </a:r>
                <a:endParaRPr lang="en-VN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8835D80-97EF-4C97-9617-C99FD4472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83" y="923391"/>
                <a:ext cx="13851179" cy="1998111"/>
              </a:xfrm>
              <a:prstGeom prst="rect">
                <a:avLst/>
              </a:prstGeom>
              <a:blipFill>
                <a:blip r:embed="rId10"/>
                <a:stretch>
                  <a:fillRect b="-1455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235F135-C6C1-B74D-FFAB-2106700392AF}"/>
                  </a:ext>
                </a:extLst>
              </p:cNvPr>
              <p:cNvSpPr/>
              <p:nvPr/>
            </p:nvSpPr>
            <p:spPr>
              <a:xfrm>
                <a:off x="1652169" y="3957713"/>
                <a:ext cx="6970074" cy="164416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kern="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vi-VN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en-US" sz="4000" i="0" ker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func>
                          <m:funcPr>
                            <m:ctrlPr>
                              <a:rPr lang="en-VN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4000" i="0" ker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sz="4000" kern="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VN" sz="40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235F135-C6C1-B74D-FFAB-2106700392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169" y="3957713"/>
                <a:ext cx="6970074" cy="16441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622398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8"/>
          <p:cNvSpPr/>
          <p:nvPr/>
        </p:nvSpPr>
        <p:spPr>
          <a:xfrm rot="1811462">
            <a:off x="15235143" y="9267640"/>
            <a:ext cx="803535" cy="803535"/>
          </a:xfrm>
          <a:custGeom>
            <a:avLst/>
            <a:gdLst/>
            <a:ahLst/>
            <a:cxnLst/>
            <a:rect l="l" t="t" r="r" b="b"/>
            <a:pathLst>
              <a:path w="803535" h="803535">
                <a:moveTo>
                  <a:pt x="0" y="0"/>
                </a:moveTo>
                <a:lnTo>
                  <a:pt x="803534" y="0"/>
                </a:lnTo>
                <a:lnTo>
                  <a:pt x="803534" y="803535"/>
                </a:lnTo>
                <a:lnTo>
                  <a:pt x="0" y="803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9"/>
          <p:cNvGrpSpPr/>
          <p:nvPr/>
        </p:nvGrpSpPr>
        <p:grpSpPr>
          <a:xfrm>
            <a:off x="1429669" y="538453"/>
            <a:ext cx="553876" cy="553876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7D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4304B463-4E2F-A403-A908-D72D0C81F3FC}"/>
              </a:ext>
            </a:extLst>
          </p:cNvPr>
          <p:cNvSpPr/>
          <p:nvPr/>
        </p:nvSpPr>
        <p:spPr>
          <a:xfrm rot="-1848567">
            <a:off x="15650961" y="595428"/>
            <a:ext cx="879854" cy="439927"/>
          </a:xfrm>
          <a:custGeom>
            <a:avLst/>
            <a:gdLst/>
            <a:ahLst/>
            <a:cxnLst/>
            <a:rect l="l" t="t" r="r" b="b"/>
            <a:pathLst>
              <a:path w="879854" h="439927">
                <a:moveTo>
                  <a:pt x="0" y="0"/>
                </a:moveTo>
                <a:lnTo>
                  <a:pt x="879854" y="0"/>
                </a:lnTo>
                <a:lnTo>
                  <a:pt x="879854" y="439927"/>
                </a:lnTo>
                <a:lnTo>
                  <a:pt x="0" y="43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38">
            <a:extLst>
              <a:ext uri="{FF2B5EF4-FFF2-40B4-BE49-F238E27FC236}">
                <a16:creationId xmlns:a16="http://schemas.microsoft.com/office/drawing/2014/main" id="{4674C26C-92D0-9E8C-0074-F8B566719F04}"/>
              </a:ext>
            </a:extLst>
          </p:cNvPr>
          <p:cNvSpPr/>
          <p:nvPr/>
        </p:nvSpPr>
        <p:spPr>
          <a:xfrm rot="1811462">
            <a:off x="15235143" y="9267640"/>
            <a:ext cx="803535" cy="803535"/>
          </a:xfrm>
          <a:custGeom>
            <a:avLst/>
            <a:gdLst/>
            <a:ahLst/>
            <a:cxnLst/>
            <a:rect l="l" t="t" r="r" b="b"/>
            <a:pathLst>
              <a:path w="803535" h="803535">
                <a:moveTo>
                  <a:pt x="0" y="0"/>
                </a:moveTo>
                <a:lnTo>
                  <a:pt x="803534" y="0"/>
                </a:lnTo>
                <a:lnTo>
                  <a:pt x="803534" y="803535"/>
                </a:lnTo>
                <a:lnTo>
                  <a:pt x="0" y="803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EF7C50-9FED-6E60-67CF-A6EDE3FDF297}"/>
              </a:ext>
            </a:extLst>
          </p:cNvPr>
          <p:cNvSpPr/>
          <p:nvPr/>
        </p:nvSpPr>
        <p:spPr>
          <a:xfrm>
            <a:off x="1891005" y="5143500"/>
            <a:ext cx="6970074" cy="164416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20 m</a:t>
            </a:r>
            <a:endParaRPr lang="en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9C5B66-8969-5DCA-B83E-03C81E65C95F}"/>
              </a:ext>
            </a:extLst>
          </p:cNvPr>
          <p:cNvSpPr/>
          <p:nvPr/>
        </p:nvSpPr>
        <p:spPr>
          <a:xfrm>
            <a:off x="9426919" y="5143500"/>
            <a:ext cx="6970074" cy="164416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30 m</a:t>
            </a:r>
            <a:endParaRPr lang="en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ED1CBA-1E54-5C41-AA1A-02020BC8D95E}"/>
              </a:ext>
            </a:extLst>
          </p:cNvPr>
          <p:cNvSpPr/>
          <p:nvPr/>
        </p:nvSpPr>
        <p:spPr>
          <a:xfrm>
            <a:off x="1891007" y="7492076"/>
            <a:ext cx="6970074" cy="164416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4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40 m</a:t>
            </a:r>
            <a:endParaRPr lang="en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3F90BC-2276-F77E-AABF-EB01A1296858}"/>
              </a:ext>
            </a:extLst>
          </p:cNvPr>
          <p:cNvSpPr/>
          <p:nvPr/>
        </p:nvSpPr>
        <p:spPr>
          <a:xfrm>
            <a:off x="9426919" y="7492076"/>
            <a:ext cx="6970074" cy="164416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50 m</a:t>
            </a:r>
            <a:endParaRPr lang="en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D693D1-2C2D-D18C-10F5-6728215B03FA}"/>
                  </a:ext>
                </a:extLst>
              </p:cNvPr>
              <p:cNvSpPr txBox="1"/>
              <p:nvPr/>
            </p:nvSpPr>
            <p:spPr>
              <a:xfrm>
                <a:off x="1264234" y="931838"/>
                <a:ext cx="15759531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3.</a:t>
                </a:r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Một người muốn chèo thuyền từ bờ sông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sang bờ sông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theo một đường thẳng dài 50m, nhưng do dòng nước chảy mạnh nên người đó đã bơi lệch </a:t>
                </a:r>
                <a14:m>
                  <m:oMath xmlns:m="http://schemas.openxmlformats.org/officeDocument/2006/math">
                    <m: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45°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 với phương ban đầu. Hỏi người đó bơi sang bờ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cách vị trí dự định bao xa?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D693D1-2C2D-D18C-10F5-6728215B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234" y="931838"/>
                <a:ext cx="15759531" cy="3671583"/>
              </a:xfrm>
              <a:prstGeom prst="rect">
                <a:avLst/>
              </a:prstGeom>
              <a:blipFill>
                <a:blip r:embed="rId6"/>
                <a:stretch>
                  <a:fillRect l="-1369" r="-1208" b="-620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AE044123-C609-F889-5828-31A5169EACD3}"/>
              </a:ext>
            </a:extLst>
          </p:cNvPr>
          <p:cNvSpPr/>
          <p:nvPr/>
        </p:nvSpPr>
        <p:spPr>
          <a:xfrm>
            <a:off x="9426919" y="7475933"/>
            <a:ext cx="6970074" cy="16441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50 m</a:t>
            </a:r>
            <a:endParaRPr lang="en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2982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8"/>
          <p:cNvSpPr/>
          <p:nvPr/>
        </p:nvSpPr>
        <p:spPr>
          <a:xfrm rot="1811462">
            <a:off x="714916" y="9335920"/>
            <a:ext cx="803535" cy="803535"/>
          </a:xfrm>
          <a:custGeom>
            <a:avLst/>
            <a:gdLst/>
            <a:ahLst/>
            <a:cxnLst/>
            <a:rect l="l" t="t" r="r" b="b"/>
            <a:pathLst>
              <a:path w="803535" h="803535">
                <a:moveTo>
                  <a:pt x="0" y="0"/>
                </a:moveTo>
                <a:lnTo>
                  <a:pt x="803534" y="0"/>
                </a:lnTo>
                <a:lnTo>
                  <a:pt x="803534" y="803535"/>
                </a:lnTo>
                <a:lnTo>
                  <a:pt x="0" y="803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9"/>
          <p:cNvGrpSpPr/>
          <p:nvPr/>
        </p:nvGrpSpPr>
        <p:grpSpPr>
          <a:xfrm>
            <a:off x="1614069" y="637661"/>
            <a:ext cx="553876" cy="553876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7D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4304B463-4E2F-A403-A908-D72D0C81F3FC}"/>
              </a:ext>
            </a:extLst>
          </p:cNvPr>
          <p:cNvSpPr/>
          <p:nvPr/>
        </p:nvSpPr>
        <p:spPr>
          <a:xfrm rot="-1848567">
            <a:off x="15650961" y="595428"/>
            <a:ext cx="879854" cy="439927"/>
          </a:xfrm>
          <a:custGeom>
            <a:avLst/>
            <a:gdLst/>
            <a:ahLst/>
            <a:cxnLst/>
            <a:rect l="l" t="t" r="r" b="b"/>
            <a:pathLst>
              <a:path w="879854" h="439927">
                <a:moveTo>
                  <a:pt x="0" y="0"/>
                </a:moveTo>
                <a:lnTo>
                  <a:pt x="879854" y="0"/>
                </a:lnTo>
                <a:lnTo>
                  <a:pt x="879854" y="439927"/>
                </a:lnTo>
                <a:lnTo>
                  <a:pt x="0" y="43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38">
            <a:extLst>
              <a:ext uri="{FF2B5EF4-FFF2-40B4-BE49-F238E27FC236}">
                <a16:creationId xmlns:a16="http://schemas.microsoft.com/office/drawing/2014/main" id="{3F8224E7-BAAD-C473-CA7D-F19E20FDBA6F}"/>
              </a:ext>
            </a:extLst>
          </p:cNvPr>
          <p:cNvSpPr/>
          <p:nvPr/>
        </p:nvSpPr>
        <p:spPr>
          <a:xfrm rot="1811462">
            <a:off x="16728938" y="9335921"/>
            <a:ext cx="803535" cy="803535"/>
          </a:xfrm>
          <a:custGeom>
            <a:avLst/>
            <a:gdLst/>
            <a:ahLst/>
            <a:cxnLst/>
            <a:rect l="l" t="t" r="r" b="b"/>
            <a:pathLst>
              <a:path w="803535" h="803535">
                <a:moveTo>
                  <a:pt x="0" y="0"/>
                </a:moveTo>
                <a:lnTo>
                  <a:pt x="803534" y="0"/>
                </a:lnTo>
                <a:lnTo>
                  <a:pt x="803534" y="803535"/>
                </a:lnTo>
                <a:lnTo>
                  <a:pt x="0" y="803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EF520A-820F-DF08-70F5-FFEA12637454}"/>
              </a:ext>
            </a:extLst>
          </p:cNvPr>
          <p:cNvSpPr/>
          <p:nvPr/>
        </p:nvSpPr>
        <p:spPr>
          <a:xfrm>
            <a:off x="1891005" y="4862542"/>
            <a:ext cx="6970074" cy="164416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7 m</a:t>
            </a:r>
            <a:endParaRPr lang="en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A96822-558E-38D5-1F9B-888F21A68EB3}"/>
              </a:ext>
            </a:extLst>
          </p:cNvPr>
          <p:cNvSpPr/>
          <p:nvPr/>
        </p:nvSpPr>
        <p:spPr>
          <a:xfrm>
            <a:off x="9426919" y="4862542"/>
            <a:ext cx="6970074" cy="164416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6 m</a:t>
            </a:r>
            <a:endParaRPr lang="en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041D30-BCBC-643F-2EDF-067F1A016E60}"/>
              </a:ext>
            </a:extLst>
          </p:cNvPr>
          <p:cNvSpPr/>
          <p:nvPr/>
        </p:nvSpPr>
        <p:spPr>
          <a:xfrm>
            <a:off x="1891007" y="7124700"/>
            <a:ext cx="6970074" cy="164416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6,8 m</a:t>
            </a:r>
            <a:endParaRPr lang="en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4B00B2-4305-EE74-2B11-A3EF09462A11}"/>
              </a:ext>
            </a:extLst>
          </p:cNvPr>
          <p:cNvSpPr/>
          <p:nvPr/>
        </p:nvSpPr>
        <p:spPr>
          <a:xfrm>
            <a:off x="9426919" y="7124700"/>
            <a:ext cx="6970074" cy="164416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6,7 m</a:t>
            </a:r>
            <a:endParaRPr lang="en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A3E9CE-BFD8-913A-BAD8-7E8FBF243AEA}"/>
                  </a:ext>
                </a:extLst>
              </p:cNvPr>
              <p:cNvSpPr txBox="1"/>
              <p:nvPr/>
            </p:nvSpPr>
            <p:spPr>
              <a:xfrm>
                <a:off x="2507603" y="1496293"/>
                <a:ext cx="13272793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đèn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7,5m.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trời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xấp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42°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cột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đèn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làm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tròn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hàng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mười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là: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A3E9CE-BFD8-913A-BAD8-7E8FBF243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603" y="1496293"/>
                <a:ext cx="13272793" cy="2748253"/>
              </a:xfrm>
              <a:prstGeom prst="rect">
                <a:avLst/>
              </a:prstGeom>
              <a:blipFill>
                <a:blip r:embed="rId6"/>
                <a:stretch>
                  <a:fillRect l="-1625" r="-1434" b="-825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7C02AD6C-1C07-43F1-74CF-E8CEA7667906}"/>
              </a:ext>
            </a:extLst>
          </p:cNvPr>
          <p:cNvSpPr/>
          <p:nvPr/>
        </p:nvSpPr>
        <p:spPr>
          <a:xfrm>
            <a:off x="1921485" y="7146545"/>
            <a:ext cx="6970074" cy="16441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6,8 m</a:t>
            </a:r>
            <a:endParaRPr lang="en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66917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8"/>
          <p:cNvSpPr/>
          <p:nvPr/>
        </p:nvSpPr>
        <p:spPr>
          <a:xfrm rot="1811462">
            <a:off x="15235143" y="9267640"/>
            <a:ext cx="803535" cy="803535"/>
          </a:xfrm>
          <a:custGeom>
            <a:avLst/>
            <a:gdLst/>
            <a:ahLst/>
            <a:cxnLst/>
            <a:rect l="l" t="t" r="r" b="b"/>
            <a:pathLst>
              <a:path w="803535" h="803535">
                <a:moveTo>
                  <a:pt x="0" y="0"/>
                </a:moveTo>
                <a:lnTo>
                  <a:pt x="803534" y="0"/>
                </a:lnTo>
                <a:lnTo>
                  <a:pt x="803534" y="803535"/>
                </a:lnTo>
                <a:lnTo>
                  <a:pt x="0" y="803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9"/>
          <p:cNvGrpSpPr/>
          <p:nvPr/>
        </p:nvGrpSpPr>
        <p:grpSpPr>
          <a:xfrm>
            <a:off x="1614069" y="637661"/>
            <a:ext cx="553876" cy="553876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7D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4304B463-4E2F-A403-A908-D72D0C81F3FC}"/>
              </a:ext>
            </a:extLst>
          </p:cNvPr>
          <p:cNvSpPr/>
          <p:nvPr/>
        </p:nvSpPr>
        <p:spPr>
          <a:xfrm rot="-1848567">
            <a:off x="15650961" y="595428"/>
            <a:ext cx="879854" cy="439927"/>
          </a:xfrm>
          <a:custGeom>
            <a:avLst/>
            <a:gdLst/>
            <a:ahLst/>
            <a:cxnLst/>
            <a:rect l="l" t="t" r="r" b="b"/>
            <a:pathLst>
              <a:path w="879854" h="439927">
                <a:moveTo>
                  <a:pt x="0" y="0"/>
                </a:moveTo>
                <a:lnTo>
                  <a:pt x="879854" y="0"/>
                </a:lnTo>
                <a:lnTo>
                  <a:pt x="879854" y="439927"/>
                </a:lnTo>
                <a:lnTo>
                  <a:pt x="0" y="43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38">
            <a:extLst>
              <a:ext uri="{FF2B5EF4-FFF2-40B4-BE49-F238E27FC236}">
                <a16:creationId xmlns:a16="http://schemas.microsoft.com/office/drawing/2014/main" id="{A6AF3C17-49A8-9FD4-FDF3-59D3054DE513}"/>
              </a:ext>
            </a:extLst>
          </p:cNvPr>
          <p:cNvSpPr/>
          <p:nvPr/>
        </p:nvSpPr>
        <p:spPr>
          <a:xfrm rot="1811462">
            <a:off x="15235143" y="9267640"/>
            <a:ext cx="803535" cy="803535"/>
          </a:xfrm>
          <a:custGeom>
            <a:avLst/>
            <a:gdLst/>
            <a:ahLst/>
            <a:cxnLst/>
            <a:rect l="l" t="t" r="r" b="b"/>
            <a:pathLst>
              <a:path w="803535" h="803535">
                <a:moveTo>
                  <a:pt x="0" y="0"/>
                </a:moveTo>
                <a:lnTo>
                  <a:pt x="803534" y="0"/>
                </a:lnTo>
                <a:lnTo>
                  <a:pt x="803534" y="803535"/>
                </a:lnTo>
                <a:lnTo>
                  <a:pt x="0" y="8035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8C26F2-B9A3-2D62-8954-704EFECF30C9}"/>
              </a:ext>
            </a:extLst>
          </p:cNvPr>
          <p:cNvSpPr/>
          <p:nvPr/>
        </p:nvSpPr>
        <p:spPr>
          <a:xfrm>
            <a:off x="1895065" y="3883889"/>
            <a:ext cx="6970074" cy="164416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6,5</a:t>
            </a:r>
            <a:endParaRPr lang="en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0E7E85-6B0A-0E0C-3204-4819CBD5C2F9}"/>
              </a:ext>
            </a:extLst>
          </p:cNvPr>
          <p:cNvSpPr/>
          <p:nvPr/>
        </p:nvSpPr>
        <p:spPr>
          <a:xfrm>
            <a:off x="9430979" y="3883889"/>
            <a:ext cx="6970074" cy="164416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7,2</a:t>
            </a:r>
            <a:endParaRPr lang="en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8C1DEE-7A8C-132A-C34A-374971F7671F}"/>
              </a:ext>
            </a:extLst>
          </p:cNvPr>
          <p:cNvSpPr/>
          <p:nvPr/>
        </p:nvSpPr>
        <p:spPr>
          <a:xfrm>
            <a:off x="1904530" y="6331417"/>
            <a:ext cx="6970074" cy="164416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7,5</a:t>
            </a:r>
            <a:endParaRPr lang="en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D1FC5E-DB45-BF4F-3561-32F9B84B4611}"/>
              </a:ext>
            </a:extLst>
          </p:cNvPr>
          <p:cNvSpPr/>
          <p:nvPr/>
        </p:nvSpPr>
        <p:spPr>
          <a:xfrm>
            <a:off x="9440442" y="6331417"/>
            <a:ext cx="6970074" cy="164416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7,7</a:t>
            </a:r>
            <a:endParaRPr lang="en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2293BD-5792-A86E-3E90-EA0FB1225A19}"/>
                  </a:ext>
                </a:extLst>
              </p:cNvPr>
              <p:cNvSpPr txBox="1"/>
              <p:nvPr/>
            </p:nvSpPr>
            <p:spPr>
              <a:xfrm>
                <a:off x="1922115" y="1255600"/>
                <a:ext cx="14443769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b="1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fr-FR" sz="40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5.</a:t>
                </a:r>
                <a:r>
                  <a:rPr lang="fr-FR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đường cao. Cho biết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AB</m:t>
                    </m:r>
                    <m: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=9, </m:t>
                    </m:r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BC</m:t>
                    </m:r>
                    <m: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Khi đó độ dài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AH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bằng :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2293BD-5792-A86E-3E90-EA0FB1225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115" y="1255600"/>
                <a:ext cx="14443769" cy="1824923"/>
              </a:xfrm>
              <a:prstGeom prst="rect">
                <a:avLst/>
              </a:prstGeom>
              <a:blipFill>
                <a:blip r:embed="rId6"/>
                <a:stretch>
                  <a:fillRect b="-1310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FBC46BEC-53BB-F993-0C8F-D8EDC3439E30}"/>
              </a:ext>
            </a:extLst>
          </p:cNvPr>
          <p:cNvSpPr/>
          <p:nvPr/>
        </p:nvSpPr>
        <p:spPr>
          <a:xfrm>
            <a:off x="9440442" y="3883889"/>
            <a:ext cx="6970074" cy="16441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7,2</a:t>
            </a:r>
            <a:endParaRPr lang="en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79712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FA9F60-0A4E-3C6B-F95F-AC6B09ECFBBD}"/>
              </a:ext>
            </a:extLst>
          </p:cNvPr>
          <p:cNvSpPr txBox="1"/>
          <p:nvPr/>
        </p:nvSpPr>
        <p:spPr>
          <a:xfrm>
            <a:off x="6575023" y="635371"/>
            <a:ext cx="51379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883D68-E2C7-F56C-C79A-CF4337D72CC0}"/>
                  </a:ext>
                </a:extLst>
              </p:cNvPr>
              <p:cNvSpPr txBox="1"/>
              <p:nvPr/>
            </p:nvSpPr>
            <p:spPr>
              <a:xfrm>
                <a:off x="755058" y="2051242"/>
                <a:ext cx="16777877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cầu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trượt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công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viên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dốc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28°</m:t>
                    </m:r>
                  </m:oMath>
                </a14:m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2,1cm.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cầu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trượt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883D68-E2C7-F56C-C79A-CF4337D72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58" y="2051242"/>
                <a:ext cx="16777877" cy="1824923"/>
              </a:xfrm>
              <a:prstGeom prst="rect">
                <a:avLst/>
              </a:prstGeom>
              <a:blipFill>
                <a:blip r:embed="rId4"/>
                <a:stretch>
                  <a:fillRect l="-1286" r="-1286" b="-1310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Kids on Slide stock vector. Illustration of cheerful - 26093155">
            <a:extLst>
              <a:ext uri="{FF2B5EF4-FFF2-40B4-BE49-F238E27FC236}">
                <a16:creationId xmlns:a16="http://schemas.microsoft.com/office/drawing/2014/main" id="{8A5C4937-3EFC-1973-3D6F-43CCBA983D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8" r="-6" b="14773"/>
          <a:stretch/>
        </p:blipFill>
        <p:spPr bwMode="auto">
          <a:xfrm>
            <a:off x="5531324" y="4184040"/>
            <a:ext cx="7225347" cy="5700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91698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5076830" y="-2034499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615499" y="-699845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091840-6371-A98C-8819-22BD938B118B}"/>
                  </a:ext>
                </a:extLst>
              </p:cNvPr>
              <p:cNvSpPr txBox="1"/>
              <p:nvPr/>
            </p:nvSpPr>
            <p:spPr>
              <a:xfrm>
                <a:off x="152400" y="1073097"/>
                <a:ext cx="17983200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VN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4.14. </a:t>
                </a: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Một cuốn sách khổ 17 x 24 cm, tức là chiều rộng 17 cm, chiều dài 24 cm. Gọi </a:t>
                </a:r>
                <a14:m>
                  <m:oMath xmlns:m="http://schemas.openxmlformats.org/officeDocument/2006/math">
                    <m:r>
                      <a:rPr lang="en-VN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góc giữa đường chéo và cạnh 17 cm. Tính sin</a:t>
                </a:r>
                <a:r>
                  <a:rPr lang="en-VN" sz="40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VN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cos</a:t>
                </a:r>
                <a:r>
                  <a:rPr lang="en-VN" sz="4000" dirty="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VN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(làm tròn đến chữ số thập phân thứ hai) và tính số đo </a:t>
                </a:r>
                <a14:m>
                  <m:oMath xmlns:m="http://schemas.openxmlformats.org/officeDocument/2006/math">
                    <m:r>
                      <a:rPr lang="en-VN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(làm tròn đến độ).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091840-6371-A98C-8819-22BD938B1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073097"/>
                <a:ext cx="17983200" cy="2748253"/>
              </a:xfrm>
              <a:prstGeom prst="rect">
                <a:avLst/>
              </a:prstGeom>
              <a:blipFill>
                <a:blip r:embed="rId4"/>
                <a:stretch>
                  <a:fillRect l="-1201" r="-1695" b="-875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46E3A66-106D-03BA-89CE-13B0CC114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858" y="4285436"/>
            <a:ext cx="7806284" cy="442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034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AF1DF4-DA2D-C11A-CC30-3A3197B12ACB}"/>
                  </a:ext>
                </a:extLst>
              </p:cNvPr>
              <p:cNvSpPr txBox="1"/>
              <p:nvPr/>
            </p:nvSpPr>
            <p:spPr>
              <a:xfrm>
                <a:off x="2630490" y="1386377"/>
                <a:ext cx="13027020" cy="6844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fr-FR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ACD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Pythagore,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40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AC</m:t>
                      </m:r>
                      <m:r>
                        <a:rPr lang="fr-FR" sz="40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fr-FR" sz="40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sSup>
                            <m:sSupPr>
                              <m:ctrlPr>
                                <a:rPr lang="en-VN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40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fr-FR" sz="40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40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D</m:t>
                          </m:r>
                          <m:sSup>
                            <m:sSupPr>
                              <m:ctrlPr>
                                <a:rPr lang="en-VN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40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fr-FR" sz="40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fr-FR" sz="40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VN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40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17</m:t>
                              </m:r>
                            </m:e>
                            <m:sup>
                              <m:r>
                                <a:rPr lang="fr-FR" sz="40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VN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40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24</m:t>
                              </m:r>
                            </m:e>
                            <m:sup>
                              <m:r>
                                <a:rPr lang="fr-FR" sz="40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fr-FR" sz="40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≈29,41</m:t>
                      </m:r>
                    </m:oMath>
                  </m:oMathPara>
                </a14:m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</m:func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CAD</m:t>
                            </m:r>
                          </m:e>
                        </m:acc>
                        <m: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CD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AC</m:t>
                            </m:r>
                          </m:den>
                        </m:f>
                        <m: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≈0,82</m:t>
                        </m:r>
                      </m:e>
                    </m:func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α</m:t>
                        </m:r>
                        <m: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en-VN" sz="4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fr-FR" sz="4000" i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CAD</m:t>
                                </m:r>
                              </m:e>
                            </m:acc>
                            <m: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VN" sz="4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fr-FR" sz="4000" i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AD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fr-FR" sz="4000" i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AC</m:t>
                                </m:r>
                              </m:den>
                            </m:f>
                            <m: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≈0,58</m:t>
                            </m:r>
                          </m:e>
                        </m:func>
                      </m:e>
                    </m:func>
                  </m:oMath>
                </a14:m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≈55°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AF1DF4-DA2D-C11A-CC30-3A3197B12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90" y="1386377"/>
                <a:ext cx="13027020" cy="6844566"/>
              </a:xfrm>
              <a:prstGeom prst="rect">
                <a:avLst/>
              </a:prstGeom>
              <a:blipFill>
                <a:blip r:embed="rId4"/>
                <a:stretch>
                  <a:fillRect l="-1657" b="-2778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006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E82578-7A7C-92F8-4155-218151854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069" y="4456843"/>
            <a:ext cx="9123862" cy="48202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653307-6E6C-E0B4-34CC-A636AE74A5DE}"/>
                  </a:ext>
                </a:extLst>
              </p:cNvPr>
              <p:cNvSpPr txBox="1"/>
              <p:nvPr/>
            </p:nvSpPr>
            <p:spPr>
              <a:xfrm>
                <a:off x="952500" y="1116778"/>
                <a:ext cx="16383000" cy="2779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VN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4.15. </a:t>
                </a:r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giác ABC có chân đường cao AH nằm giữa B và C. Biết HB = 3 cm, HC = 6 cm,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a-DK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HAC</m:t>
                        </m:r>
                      </m:e>
                    </m:acc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60</a:t>
                </a:r>
                <a14:m>
                  <m:oMath xmlns:m="http://schemas.openxmlformats.org/officeDocument/2006/math">
                    <m:r>
                      <a:rPr lang="fr-FR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Hãy tính độ dài các cạnh (làm tròn đến cm), số đo các góc của tam giác ABC (làm tròn đến độ).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653307-6E6C-E0B4-34CC-A636AE74A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" y="1116778"/>
                <a:ext cx="16383000" cy="2779222"/>
              </a:xfrm>
              <a:prstGeom prst="rect">
                <a:avLst/>
              </a:prstGeom>
              <a:blipFill>
                <a:blip r:embed="rId5"/>
                <a:stretch>
                  <a:fillRect l="-1238" r="-232" b="-818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983124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2196040" y="8757002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2E4B19-B172-D1F9-C3E7-31BF116F5494}"/>
                  </a:ext>
                </a:extLst>
              </p:cNvPr>
              <p:cNvSpPr txBox="1"/>
              <p:nvPr/>
            </p:nvSpPr>
            <p:spPr>
              <a:xfrm>
                <a:off x="2309694" y="495255"/>
                <a:ext cx="13668611" cy="79496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fr-FR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BC</m:t>
                    </m:r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BH</m:t>
                    </m:r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HC</m:t>
                    </m:r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=3+8=9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(cm)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AHC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H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HAC</m:t>
                            </m:r>
                          </m:e>
                        </m:acc>
                      </m:e>
                    </m:func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CH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AC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AC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CH</m:t>
                        </m:r>
                      </m:num>
                      <m:den>
                        <m:func>
                          <m:funcPr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sin</m:t>
                            </m:r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en-VN" sz="40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fr-FR" sz="4000" i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HAC</m:t>
                                </m:r>
                              </m:e>
                            </m:acc>
                          </m:e>
                        </m:func>
                      </m:den>
                    </m:f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num>
                      <m:den>
                        <m:func>
                          <m:funcPr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60°</m:t>
                            </m:r>
                          </m:e>
                        </m:func>
                      </m:den>
                    </m:f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=4</m:t>
                    </m:r>
                    <m:rad>
                      <m:radPr>
                        <m:degHide m:val="on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cm.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AH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AC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func>
                      <m:funcPr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HAC</m:t>
                            </m:r>
                          </m:e>
                        </m:acc>
                      </m:e>
                    </m:func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=4</m:t>
                    </m:r>
                    <m:rad>
                      <m:radPr>
                        <m:degHide m:val="on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rad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func>
                      <m:funcPr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60°</m:t>
                        </m:r>
                      </m:e>
                    </m:func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cm.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AHB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H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lý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pythagore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AB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A</m:t>
                        </m:r>
                        <m:sSup>
                          <m:sSupPr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B</m:t>
                        </m:r>
                        <m:sSup>
                          <m:sSupPr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12+9</m:t>
                        </m:r>
                      </m:e>
                    </m:rad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21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cm.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2E4B19-B172-D1F9-C3E7-31BF116F5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694" y="495255"/>
                <a:ext cx="13668611" cy="7949612"/>
              </a:xfrm>
              <a:prstGeom prst="rect">
                <a:avLst/>
              </a:prstGeom>
              <a:blipFill>
                <a:blip r:embed="rId5"/>
                <a:stretch>
                  <a:fillRect l="-1577" b="-239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404283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2196040" y="8757002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2E4B19-B172-D1F9-C3E7-31BF116F5494}"/>
                  </a:ext>
                </a:extLst>
              </p:cNvPr>
              <p:cNvSpPr txBox="1"/>
              <p:nvPr/>
            </p:nvSpPr>
            <p:spPr>
              <a:xfrm>
                <a:off x="2309694" y="665701"/>
                <a:ext cx="13668611" cy="5814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fr-FR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tan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HBA</m:t>
                            </m:r>
                          </m:e>
                        </m:acc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AH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HB</m:t>
                            </m:r>
                          </m:den>
                        </m:f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  <m:rad>
                              <m:radPr>
                                <m:degHide m:val="on"/>
                                <m:ctrlPr>
                                  <a:rPr lang="en-VN" sz="40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i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B</m:t>
                        </m:r>
                      </m:e>
                    </m:acc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≈49°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HAC</m:t>
                        </m:r>
                      </m:e>
                    </m:acc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HCA</m:t>
                        </m:r>
                      </m:e>
                    </m:acc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=90°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C</m:t>
                        </m:r>
                      </m:e>
                    </m:acc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=90°−60°=30°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ABC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BAC</m:t>
                        </m:r>
                      </m:e>
                    </m:acc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B</m:t>
                        </m:r>
                      </m:e>
                    </m:acc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C</m:t>
                        </m:r>
                      </m:e>
                    </m:acc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=180°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BAC</m:t>
                        </m:r>
                      </m:e>
                    </m:acc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=180°−30°−49°=101°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2E4B19-B172-D1F9-C3E7-31BF116F5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694" y="665701"/>
                <a:ext cx="13668611" cy="5814477"/>
              </a:xfrm>
              <a:prstGeom prst="rect">
                <a:avLst/>
              </a:prstGeom>
              <a:blipFill>
                <a:blip r:embed="rId4"/>
                <a:stretch>
                  <a:fillRect l="-1577" r="-557" b="-348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400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0C455-24EA-3605-BD99-B4E71C78E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68" y="4253973"/>
            <a:ext cx="16615864" cy="37634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BF1D82-A3B0-C304-6321-6652CA090BFE}"/>
              </a:ext>
            </a:extLst>
          </p:cNvPr>
          <p:cNvSpPr txBox="1"/>
          <p:nvPr/>
        </p:nvSpPr>
        <p:spPr>
          <a:xfrm>
            <a:off x="952500" y="1777542"/>
            <a:ext cx="16383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4.17.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“?”)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4.28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83421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2209FE-E90F-7949-CEE4-FE1E2C791F48}"/>
                  </a:ext>
                </a:extLst>
              </p:cNvPr>
              <p:cNvSpPr txBox="1"/>
              <p:nvPr/>
            </p:nvSpPr>
            <p:spPr>
              <a:xfrm>
                <a:off x="3906044" y="647706"/>
                <a:ext cx="10475911" cy="75721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fr-FR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</a:t>
                </a:r>
                <a:r>
                  <a:rPr lang="fr-FR" sz="40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tan</m:t>
                        </m:r>
                      </m:fName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40°</m:t>
                        </m:r>
                      </m:e>
                    </m:func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num>
                      <m:den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=3.</m:t>
                    </m:r>
                    <m:func>
                      <m:func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tan</m:t>
                        </m:r>
                      </m:fName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40°≈2,5</m:t>
                        </m:r>
                      </m:e>
                    </m:func>
                  </m:oMath>
                </a14:m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𝛼</m:t>
                    </m:r>
                  </m:oMath>
                </a14:m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sin</m:t>
                        </m:r>
                      </m:fName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𝛼</m:t>
                        </m:r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10</m:t>
                            </m:r>
                          </m:den>
                        </m:f>
                      </m:e>
                    </m:func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=0,7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𝛼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≈44°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2209FE-E90F-7949-CEE4-FE1E2C791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044" y="647706"/>
                <a:ext cx="10475911" cy="7572138"/>
              </a:xfrm>
              <a:prstGeom prst="rect">
                <a:avLst/>
              </a:prstGeom>
              <a:blipFill>
                <a:blip r:embed="rId4"/>
                <a:stretch>
                  <a:fillRect l="-2058" b="-50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2232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2209FE-E90F-7949-CEE4-FE1E2C791F48}"/>
                  </a:ext>
                </a:extLst>
              </p:cNvPr>
              <p:cNvSpPr txBox="1"/>
              <p:nvPr/>
            </p:nvSpPr>
            <p:spPr>
              <a:xfrm>
                <a:off x="801689" y="1315609"/>
                <a:ext cx="16684621" cy="7393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𝛽</m:t>
                    </m:r>
                  </m:oMath>
                </a14:m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tan</m:t>
                        </m:r>
                      </m:fName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𝛼</m:t>
                        </m:r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</m:e>
                    </m:func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𝛽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≈54°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nhỏ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sin</m:t>
                        </m:r>
                      </m:fName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35°</m:t>
                        </m:r>
                      </m:e>
                    </m:func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</m:num>
                      <m:den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=3.</m:t>
                    </m:r>
                    <m:func>
                      <m:func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sin</m:t>
                        </m:r>
                      </m:fName>
                      <m:e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35°</m:t>
                        </m:r>
                      </m:e>
                    </m:func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≈1,7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35°</m:t>
                        </m:r>
                      </m:e>
                    </m:fun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𝑏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=5.</m:t>
                    </m:r>
                    <m:func>
                      <m:func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35°≈2,9</m:t>
                        </m:r>
                      </m:e>
                    </m:fun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2209FE-E90F-7949-CEE4-FE1E2C791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689" y="1315609"/>
                <a:ext cx="16684621" cy="7393050"/>
              </a:xfrm>
              <a:prstGeom prst="rect">
                <a:avLst/>
              </a:prstGeom>
              <a:blipFill>
                <a:blip r:embed="rId4"/>
                <a:stretch>
                  <a:fillRect l="-1294" r="-609" b="-68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443473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88600" y="4663369"/>
            <a:ext cx="9510799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6600" b="1" dirty="0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7" name="Freeform 7"/>
          <p:cNvSpPr/>
          <p:nvPr/>
        </p:nvSpPr>
        <p:spPr>
          <a:xfrm>
            <a:off x="16627735" y="4663369"/>
            <a:ext cx="691854" cy="685800"/>
          </a:xfrm>
          <a:custGeom>
            <a:avLst/>
            <a:gdLst/>
            <a:ahLst/>
            <a:cxnLst/>
            <a:rect l="l" t="t" r="r" b="b"/>
            <a:pathLst>
              <a:path w="691854" h="685800">
                <a:moveTo>
                  <a:pt x="0" y="0"/>
                </a:moveTo>
                <a:lnTo>
                  <a:pt x="691854" y="0"/>
                </a:lnTo>
                <a:lnTo>
                  <a:pt x="691854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28957" y="409277"/>
            <a:ext cx="691854" cy="685800"/>
          </a:xfrm>
          <a:custGeom>
            <a:avLst/>
            <a:gdLst/>
            <a:ahLst/>
            <a:cxnLst/>
            <a:rect l="l" t="t" r="r" b="b"/>
            <a:pathLst>
              <a:path w="691854" h="685800">
                <a:moveTo>
                  <a:pt x="0" y="0"/>
                </a:moveTo>
                <a:lnTo>
                  <a:pt x="691853" y="0"/>
                </a:lnTo>
                <a:lnTo>
                  <a:pt x="691853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09885" y="509019"/>
            <a:ext cx="691854" cy="685800"/>
          </a:xfrm>
          <a:custGeom>
            <a:avLst/>
            <a:gdLst/>
            <a:ahLst/>
            <a:cxnLst/>
            <a:rect l="l" t="t" r="r" b="b"/>
            <a:pathLst>
              <a:path w="691854" h="685800">
                <a:moveTo>
                  <a:pt x="0" y="0"/>
                </a:moveTo>
                <a:lnTo>
                  <a:pt x="691853" y="0"/>
                </a:lnTo>
                <a:lnTo>
                  <a:pt x="691853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858000" y="7958013"/>
            <a:ext cx="691854" cy="685800"/>
          </a:xfrm>
          <a:custGeom>
            <a:avLst/>
            <a:gdLst/>
            <a:ahLst/>
            <a:cxnLst/>
            <a:rect l="l" t="t" r="r" b="b"/>
            <a:pathLst>
              <a:path w="691854" h="685800">
                <a:moveTo>
                  <a:pt x="0" y="0"/>
                </a:moveTo>
                <a:lnTo>
                  <a:pt x="691854" y="0"/>
                </a:lnTo>
                <a:lnTo>
                  <a:pt x="691854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68411" y="3945331"/>
            <a:ext cx="691854" cy="685800"/>
          </a:xfrm>
          <a:custGeom>
            <a:avLst/>
            <a:gdLst/>
            <a:ahLst/>
            <a:cxnLst/>
            <a:rect l="l" t="t" r="r" b="b"/>
            <a:pathLst>
              <a:path w="691854" h="685800">
                <a:moveTo>
                  <a:pt x="0" y="0"/>
                </a:moveTo>
                <a:lnTo>
                  <a:pt x="691853" y="0"/>
                </a:lnTo>
                <a:lnTo>
                  <a:pt x="691853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12517" y="9165655"/>
            <a:ext cx="691854" cy="685800"/>
          </a:xfrm>
          <a:custGeom>
            <a:avLst/>
            <a:gdLst/>
            <a:ahLst/>
            <a:cxnLst/>
            <a:rect l="l" t="t" r="r" b="b"/>
            <a:pathLst>
              <a:path w="691854" h="685800">
                <a:moveTo>
                  <a:pt x="0" y="0"/>
                </a:moveTo>
                <a:lnTo>
                  <a:pt x="691854" y="0"/>
                </a:lnTo>
                <a:lnTo>
                  <a:pt x="691854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566762">
            <a:off x="4952414" y="2660882"/>
            <a:ext cx="1065515" cy="864399"/>
          </a:xfrm>
          <a:custGeom>
            <a:avLst/>
            <a:gdLst/>
            <a:ahLst/>
            <a:cxnLst/>
            <a:rect l="l" t="t" r="r" b="b"/>
            <a:pathLst>
              <a:path w="1065515" h="864399">
                <a:moveTo>
                  <a:pt x="0" y="0"/>
                </a:moveTo>
                <a:lnTo>
                  <a:pt x="1065515" y="0"/>
                </a:lnTo>
                <a:lnTo>
                  <a:pt x="1065515" y="864399"/>
                </a:lnTo>
                <a:lnTo>
                  <a:pt x="0" y="86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 rot="-2256505">
            <a:off x="13105757" y="7292809"/>
            <a:ext cx="1245689" cy="617113"/>
            <a:chOff x="0" y="0"/>
            <a:chExt cx="660400" cy="32716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60400" cy="327161"/>
            </a:xfrm>
            <a:custGeom>
              <a:avLst/>
              <a:gdLst/>
              <a:ahLst/>
              <a:cxnLst/>
              <a:rect l="l" t="t" r="r" b="b"/>
              <a:pathLst>
                <a:path w="660400" h="327161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715"/>
                  </a:cubicBezTo>
                  <a:lnTo>
                    <a:pt x="660400" y="327161"/>
                  </a:lnTo>
                  <a:lnTo>
                    <a:pt x="0" y="327161"/>
                  </a:lnTo>
                  <a:lnTo>
                    <a:pt x="0" y="31772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FCF7D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88900"/>
              <a:ext cx="660400" cy="238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1501289">
            <a:off x="1501860" y="8207726"/>
            <a:ext cx="1139575" cy="1139575"/>
          </a:xfrm>
          <a:custGeom>
            <a:avLst/>
            <a:gdLst/>
            <a:ahLst/>
            <a:cxnLst/>
            <a:rect l="l" t="t" r="r" b="b"/>
            <a:pathLst>
              <a:path w="1139575" h="1139575">
                <a:moveTo>
                  <a:pt x="0" y="0"/>
                </a:moveTo>
                <a:lnTo>
                  <a:pt x="1139575" y="0"/>
                </a:lnTo>
                <a:lnTo>
                  <a:pt x="1139575" y="1139574"/>
                </a:lnTo>
                <a:lnTo>
                  <a:pt x="0" y="1139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2725400" y="2414021"/>
            <a:ext cx="951551" cy="951551"/>
          </a:xfrm>
          <a:custGeom>
            <a:avLst/>
            <a:gdLst/>
            <a:ahLst/>
            <a:cxnLst/>
            <a:rect l="l" t="t" r="r" b="b"/>
            <a:pathLst>
              <a:path w="951551" h="951551">
                <a:moveTo>
                  <a:pt x="0" y="0"/>
                </a:moveTo>
                <a:lnTo>
                  <a:pt x="951551" y="0"/>
                </a:lnTo>
                <a:lnTo>
                  <a:pt x="951551" y="951550"/>
                </a:lnTo>
                <a:lnTo>
                  <a:pt x="0" y="9515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8AF570-1862-1304-8FCD-AED6F7800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5782" y="2818365"/>
            <a:ext cx="5717371" cy="45612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F24978-7DB7-02A2-2B3B-168DB186E29F}"/>
                  </a:ext>
                </a:extLst>
              </p:cNvPr>
              <p:cNvSpPr txBox="1"/>
              <p:nvPr/>
            </p:nvSpPr>
            <p:spPr>
              <a:xfrm>
                <a:off x="653143" y="2860855"/>
                <a:ext cx="10676374" cy="45652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fr-FR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fr-FR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40°</m:t>
                        </m:r>
                      </m:e>
                    </m:func>
                    <m:r>
                      <a:rPr lang="fr-FR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d</m:t>
                        </m:r>
                      </m:num>
                      <m:den>
                        <m:r>
                          <a:rPr lang="fr-FR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50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d</m:t>
                    </m:r>
                    <m:r>
                      <a:rPr lang="fr-FR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=50.</m:t>
                    </m:r>
                    <m:func>
                      <m:funcPr>
                        <m:ctrlPr>
                          <a:rPr lang="en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fr-FR" sz="40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40°</m:t>
                        </m:r>
                      </m:e>
                    </m:func>
                    <m:r>
                      <a:rPr lang="fr-FR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≈42</m:t>
                    </m:r>
                    <m:r>
                      <m:rPr>
                        <m:sty m:val="p"/>
                      </m:rPr>
                      <a:rPr lang="fr-FR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dòng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sông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42</m:t>
                    </m:r>
                    <m:r>
                      <m:rPr>
                        <m:sty m:val="p"/>
                      </m:rPr>
                      <a:rPr lang="fr-FR" sz="40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F24978-7DB7-02A2-2B3B-168DB186E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3" y="2860855"/>
                <a:ext cx="10676374" cy="4565289"/>
              </a:xfrm>
              <a:prstGeom prst="rect">
                <a:avLst/>
              </a:prstGeom>
              <a:blipFill>
                <a:blip r:embed="rId5"/>
                <a:stretch>
                  <a:fillRect l="-2019" r="-1781" b="-472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0F59D03-C043-3C73-539A-BE2B0A71D68A}"/>
              </a:ext>
            </a:extLst>
          </p:cNvPr>
          <p:cNvSpPr txBox="1"/>
          <p:nvPr/>
        </p:nvSpPr>
        <p:spPr>
          <a:xfrm>
            <a:off x="847411" y="1623044"/>
            <a:ext cx="1710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4.16.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4.27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m).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899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C8C3E-B364-E90A-A87D-D1B3E1FF1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770" y="3876164"/>
            <a:ext cx="6961995" cy="4304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BDF84B-703D-8822-E8F5-B639BD98C8CA}"/>
                  </a:ext>
                </a:extLst>
              </p:cNvPr>
              <p:cNvSpPr txBox="1"/>
              <p:nvPr/>
            </p:nvSpPr>
            <p:spPr>
              <a:xfrm>
                <a:off x="1473265" y="1006488"/>
                <a:ext cx="16225294" cy="6054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da-DK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a-DK" sz="400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ABC</m:t>
                    </m:r>
                  </m:oMath>
                </a14:m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a-DK" sz="400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a:rPr lang="da-DK" sz="400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VN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a-DK" sz="400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AC</m:t>
                          </m:r>
                        </m:num>
                        <m:den>
                          <m:func>
                            <m:funcPr>
                              <m:ctrlPr>
                                <a:rPr lang="en-VN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a-DK" sz="4000" i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VN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da-DK" sz="4000" i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B</m:t>
                                  </m:r>
                                </m:e>
                              </m:acc>
                            </m:e>
                          </m:func>
                        </m:den>
                      </m:f>
                      <m:r>
                        <a:rPr lang="da-DK" sz="400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VN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a-DK" sz="400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2,1</m:t>
                          </m:r>
                        </m:num>
                        <m:den>
                          <m:func>
                            <m:funcPr>
                              <m:ctrlPr>
                                <a:rPr lang="en-VN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a-DK" sz="4000" i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da-DK" sz="4000" i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28°</m:t>
                              </m:r>
                            </m:e>
                          </m:func>
                        </m:den>
                      </m:f>
                      <m:r>
                        <a:rPr lang="da-DK" sz="400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≈4,5</m:t>
                      </m:r>
                      <m:r>
                        <m:rPr>
                          <m:sty m:val="p"/>
                        </m:rPr>
                        <a:rPr lang="da-DK" sz="400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</m:oMath>
                  </m:oMathPara>
                </a14:m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cầu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trượt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400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4,5</m:t>
                    </m:r>
                    <m:r>
                      <m:rPr>
                        <m:sty m:val="p"/>
                      </m:rPr>
                      <a:rPr lang="da-DK" sz="400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da-DK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BDF84B-703D-8822-E8F5-B639BD98C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265" y="1006488"/>
                <a:ext cx="16225294" cy="6054927"/>
              </a:xfrm>
              <a:prstGeom prst="rect">
                <a:avLst/>
              </a:prstGeom>
              <a:blipFill>
                <a:blip r:embed="rId5"/>
                <a:stretch>
                  <a:fillRect l="-1408" b="-356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361947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38381" y="-72410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4B63DD-A8FE-EDE1-FE46-5E7D96D48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4919" y="4571646"/>
            <a:ext cx="6892164" cy="48607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830BD8-D902-E2FE-284A-6AE1E268C353}"/>
                  </a:ext>
                </a:extLst>
              </p:cNvPr>
              <p:cNvSpPr txBox="1"/>
              <p:nvPr/>
            </p:nvSpPr>
            <p:spPr>
              <a:xfrm>
                <a:off x="252107" y="1375838"/>
                <a:ext cx="17897789" cy="283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VN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4.18.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muốn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ở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khoảng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CA = 90 m, CB = 150 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a-DK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ACB</m:t>
                        </m:r>
                      </m:e>
                    </m:acc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120</a:t>
                </a:r>
                <a14:m>
                  <m:oMath xmlns:m="http://schemas.openxmlformats.org/officeDocument/2006/math">
                    <m:r>
                      <a:rPr lang="fr-FR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(H.4.29). Hãy tính AB giúp bạn.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830BD8-D902-E2FE-284A-6AE1E268C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07" y="1375838"/>
                <a:ext cx="17897789" cy="2830775"/>
              </a:xfrm>
              <a:prstGeom prst="rect">
                <a:avLst/>
              </a:prstGeom>
              <a:blipFill>
                <a:blip r:embed="rId5"/>
                <a:stretch>
                  <a:fillRect l="-1206" r="-1418" b="-625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49156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304922" y="-549721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0A7F6A-2605-130A-3AE3-7E80DEDBEE32}"/>
                  </a:ext>
                </a:extLst>
              </p:cNvPr>
              <p:cNvSpPr txBox="1"/>
              <p:nvPr/>
            </p:nvSpPr>
            <p:spPr>
              <a:xfrm>
                <a:off x="725489" y="413095"/>
                <a:ext cx="16837022" cy="92108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600" b="1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fr-FR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VN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36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BCA</m:t>
                        </m:r>
                      </m:e>
                    </m:acc>
                    <m: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VN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36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ACH</m:t>
                        </m:r>
                      </m:e>
                    </m:acc>
                    <m: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kề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bù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VN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VN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36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ACH</m:t>
                        </m:r>
                      </m:e>
                    </m:acc>
                    <m: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=180°−</m:t>
                    </m:r>
                    <m:acc>
                      <m:accPr>
                        <m:chr m:val="̂"/>
                        <m:ctrlPr>
                          <a:rPr lang="en-VN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36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ACB</m:t>
                        </m:r>
                      </m:e>
                    </m:acc>
                    <m: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=180°−120°=60°</m:t>
                    </m:r>
                  </m:oMath>
                </a14:m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AHC</m:t>
                    </m:r>
                  </m:oMath>
                </a14:m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r>
                  <a:rPr lang="en-VN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</m:t>
                    </m:r>
                    <m: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VN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6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VN" sz="36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 sz="36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ACH</m:t>
                            </m:r>
                          </m:e>
                        </m:acc>
                        <m:r>
                          <a:rPr lang="fr-FR" sz="36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=90.</m:t>
                        </m:r>
                        <m:func>
                          <m:funcPr>
                            <m:ctrlPr>
                              <a:rPr lang="en-VN" sz="36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36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36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60°</m:t>
                            </m:r>
                          </m:e>
                        </m:func>
                        <m:r>
                          <a:rPr lang="fr-FR" sz="36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=90.</m:t>
                        </m:r>
                        <m:f>
                          <m:fPr>
                            <m:ctrlPr>
                              <a:rPr lang="en-VN" sz="36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VN" sz="360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3600" i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fr-FR" sz="36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fr-FR" sz="36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=45</m:t>
                        </m:r>
                        <m:rad>
                          <m:radPr>
                            <m:degHide m:val="on"/>
                            <m:ctrlPr>
                              <a:rPr lang="en-VN" sz="36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36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  <m:d>
                          <m:dPr>
                            <m:ctrlPr>
                              <a:rPr lang="en-VN" sz="36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6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</m:d>
                      </m:e>
                    </m:func>
                  </m:oMath>
                </a14:m>
                <a:endParaRPr lang="en-VN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6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			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CH</m:t>
                    </m:r>
                    <m: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AC</m:t>
                    </m:r>
                    <m: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unc>
                      <m:funcPr>
                        <m:ctrlPr>
                          <a:rPr lang="en-VN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6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VN" sz="36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 sz="36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ACH</m:t>
                            </m:r>
                          </m:e>
                        </m:acc>
                        <m:r>
                          <a:rPr lang="fr-FR" sz="36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=90.</m:t>
                        </m:r>
                        <m:func>
                          <m:funcPr>
                            <m:ctrlPr>
                              <a:rPr lang="en-VN" sz="36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36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fr-FR" sz="36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60°</m:t>
                            </m:r>
                          </m:e>
                        </m:func>
                        <m:r>
                          <a:rPr lang="fr-FR" sz="36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VN" sz="36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36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90.1</m:t>
                            </m:r>
                          </m:num>
                          <m:den>
                            <m:r>
                              <a:rPr lang="fr-FR" sz="36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fr-FR" sz="36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=45 </m:t>
                        </m:r>
                        <m:d>
                          <m:dPr>
                            <m:ctrlPr>
                              <a:rPr lang="en-VN" sz="36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6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</m:d>
                      </m:e>
                    </m:func>
                  </m:oMath>
                </a14:m>
                <a:endParaRPr lang="en-VN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BH</m:t>
                    </m:r>
                    <m: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BC</m:t>
                    </m:r>
                    <m: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CH</m:t>
                    </m:r>
                    <m: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=150+45=195 </m:t>
                    </m:r>
                    <m:d>
                      <m:dPr>
                        <m:ctrlPr>
                          <a:rPr lang="en-VN" sz="36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36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d>
                  </m:oMath>
                </a14:m>
                <a:endParaRPr lang="en-VN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AHB</m:t>
                    </m:r>
                  </m:oMath>
                </a14:m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6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pythagore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fr-FR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VN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36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a:rPr lang="fr-FR" sz="36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VN" sz="36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fr-FR" sz="36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A</m:t>
                          </m:r>
                          <m:sSup>
                            <m:sSupPr>
                              <m:ctrlPr>
                                <a:rPr lang="en-VN" sz="36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6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fr-FR" sz="36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60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H</m:t>
                          </m:r>
                          <m:sSup>
                            <m:sSupPr>
                              <m:ctrlPr>
                                <a:rPr lang="en-VN" sz="36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6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  <m:sup>
                              <m:r>
                                <a:rPr lang="fr-FR" sz="360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fr-FR" sz="36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=210</m:t>
                      </m:r>
                      <m:r>
                        <m:rPr>
                          <m:sty m:val="p"/>
                        </m:rPr>
                        <a:rPr lang="fr-FR" sz="360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</m:oMath>
                  </m:oMathPara>
                </a14:m>
                <a:endParaRPr lang="en-VN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0A7F6A-2605-130A-3AE3-7E80DEDBE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489" y="413095"/>
                <a:ext cx="16837022" cy="9210855"/>
              </a:xfrm>
              <a:prstGeom prst="rect">
                <a:avLst/>
              </a:prstGeom>
              <a:blipFill>
                <a:blip r:embed="rId4"/>
                <a:stretch>
                  <a:fillRect l="-113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40397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63861" y="-1630571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363132" y="-373089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22ECE1-B670-0908-5CFC-2F32CDBEE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427" y="5039223"/>
            <a:ext cx="7805142" cy="4423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B0170B-8415-A27A-61E2-9393B1C5D675}"/>
              </a:ext>
            </a:extLst>
          </p:cNvPr>
          <p:cNvSpPr txBox="1"/>
          <p:nvPr/>
        </p:nvSpPr>
        <p:spPr>
          <a:xfrm>
            <a:off x="926152" y="911774"/>
            <a:ext cx="16435693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4.19.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ngắn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thang ABCD (H.4.30).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 m.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sườn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BC,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tan C = 1,5.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3,5 m.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CD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sườn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BC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dm)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3626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33604" y="937416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0C998F-4457-8094-3574-9833BEE13AD2}"/>
                  </a:ext>
                </a:extLst>
              </p:cNvPr>
              <p:cNvSpPr txBox="1"/>
              <p:nvPr/>
            </p:nvSpPr>
            <p:spPr>
              <a:xfrm>
                <a:off x="1524000" y="342900"/>
                <a:ext cx="15240000" cy="8945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Kẻ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AE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⊥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CD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BF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⊥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CD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Khi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AE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//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BF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ABCD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AB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//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CD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do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AB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//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EF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ABFE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AE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//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BF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AB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//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EF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ABEF</m:t>
                    </m:r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E</m:t>
                        </m:r>
                      </m:e>
                    </m:acc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90</m:t>
                        </m:r>
                      </m:e>
                      <m:sup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ABEF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EF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AB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=3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m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ADE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E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tan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D</m:t>
                        </m:r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AE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DE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DE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AE</m:t>
                        </m:r>
                      </m:num>
                      <m:den>
                        <m:func>
                          <m:funcPr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tan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D</m:t>
                            </m:r>
                          </m:e>
                        </m:func>
                      </m:den>
                    </m:f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3,5</m:t>
                        </m:r>
                      </m:num>
                      <m:den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1,25</m:t>
                        </m:r>
                      </m:den>
                    </m:f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=2,8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m</m:t>
                    </m:r>
                  </m:oMath>
                </a14:m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0C998F-4457-8094-3574-9833BEE13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42900"/>
                <a:ext cx="15240000" cy="8945719"/>
              </a:xfrm>
              <a:prstGeom prst="rect">
                <a:avLst/>
              </a:prstGeom>
              <a:blipFill>
                <a:blip r:embed="rId4"/>
                <a:stretch>
                  <a:fillRect l="-1417" r="-91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688500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0C998F-4457-8094-3574-9833BEE13AD2}"/>
                  </a:ext>
                </a:extLst>
              </p:cNvPr>
              <p:cNvSpPr txBox="1"/>
              <p:nvPr/>
            </p:nvSpPr>
            <p:spPr>
              <a:xfrm>
                <a:off x="1524000" y="342900"/>
                <a:ext cx="15240000" cy="83145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ABEF</m:t>
                    </m:r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BF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AE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=3,5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m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BCF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F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VN" sz="400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tan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C</m:t>
                        </m:r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BF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FC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FC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BF</m:t>
                        </m:r>
                      </m:num>
                      <m:den>
                        <m:func>
                          <m:funcPr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tan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C</m:t>
                            </m:r>
                          </m:e>
                        </m:func>
                      </m:den>
                    </m:f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3,5</m:t>
                        </m:r>
                      </m:num>
                      <m:den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1,5</m:t>
                        </m:r>
                      </m:den>
                    </m:f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(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m</m:t>
                    </m:r>
                    <m:r>
                      <a:rPr lang="en-US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DC</m:t>
                    </m:r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DE</m:t>
                    </m:r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EF</m:t>
                    </m:r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FC</m:t>
                    </m:r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=2,8+3+</m:t>
                    </m:r>
                    <m:f>
                      <m:fPr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122</m:t>
                        </m:r>
                      </m:num>
                      <m:den>
                        <m: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15</m:t>
                        </m:r>
                      </m:den>
                    </m:f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≈8,1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m</m:t>
                    </m:r>
                  </m:oMath>
                </a14:m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ADE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E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Pythagore,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AD</m:t>
                    </m:r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A</m:t>
                        </m:r>
                        <m:sSup>
                          <m:sSupPr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E</m:t>
                            </m:r>
                          </m:e>
                          <m:sup>
                            <m: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D</m:t>
                        </m:r>
                        <m:sSup>
                          <m:sSupPr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E</m:t>
                            </m:r>
                          </m:e>
                          <m:sup>
                            <m: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≈4,5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m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0C998F-4457-8094-3574-9833BEE13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42900"/>
                <a:ext cx="15240000" cy="8314584"/>
              </a:xfrm>
              <a:prstGeom prst="rect">
                <a:avLst/>
              </a:prstGeom>
              <a:blipFill>
                <a:blip r:embed="rId4"/>
                <a:stretch>
                  <a:fillRect l="-1417" b="-213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74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0C998F-4457-8094-3574-9833BEE13AD2}"/>
                  </a:ext>
                </a:extLst>
              </p:cNvPr>
              <p:cNvSpPr txBox="1"/>
              <p:nvPr/>
            </p:nvSpPr>
            <p:spPr>
              <a:xfrm>
                <a:off x="1524000" y="342900"/>
                <a:ext cx="15240000" cy="31402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∆</m:t>
                    </m:r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BCF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F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Pythagore,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3048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BC</m:t>
                    </m:r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VN" sz="400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B</m:t>
                        </m:r>
                        <m:sSup>
                          <m:sSupPr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K</m:t>
                            </m:r>
                          </m:e>
                          <m:sup>
                            <m: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fr-FR" sz="40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K</m:t>
                        </m:r>
                        <m:sSup>
                          <m:sSupPr>
                            <m:ctrlPr>
                              <a:rPr lang="en-VN" sz="400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fr-FR" sz="400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fr-FR" sz="40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≈4,2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  <a:endParaRPr lang="en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0C998F-4457-8094-3574-9833BEE13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342900"/>
                <a:ext cx="15240000" cy="3140283"/>
              </a:xfrm>
              <a:prstGeom prst="rect">
                <a:avLst/>
              </a:prstGeom>
              <a:blipFill>
                <a:blip r:embed="rId4"/>
                <a:stretch>
                  <a:fillRect l="-1417" b="-722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031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56EC22-E0A4-83AF-CE65-93D479F0FE30}"/>
              </a:ext>
            </a:extLst>
          </p:cNvPr>
          <p:cNvSpPr txBox="1"/>
          <p:nvPr/>
        </p:nvSpPr>
        <p:spPr>
          <a:xfrm>
            <a:off x="1278106" y="1369684"/>
            <a:ext cx="16435693" cy="644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4.20.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(H.4.31).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Khi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200 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m).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9 km/h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200 m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200 m)?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24783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85D9A-4EB4-978D-158E-2D8FD3DDD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227" y="1836501"/>
            <a:ext cx="9713546" cy="661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13132"/>
      </p:ext>
    </p:extLst>
  </p:cSld>
  <p:clrMapOvr>
    <a:masterClrMapping/>
  </p:clrMapOvr>
  <p:transition spd="med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2061833" y="9505155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5A5C18-1757-1B30-1434-EA1E35E375BE}"/>
                  </a:ext>
                </a:extLst>
              </p:cNvPr>
              <p:cNvSpPr txBox="1"/>
              <p:nvPr/>
            </p:nvSpPr>
            <p:spPr>
              <a:xfrm>
                <a:off x="1857061" y="419100"/>
                <a:ext cx="15619490" cy="90266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932180" algn="l"/>
                  </a:tabLst>
                </a:pPr>
                <a:r>
                  <a:rPr lang="fr-FR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𝐴𝐵𝐻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9321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𝐵𝐻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𝐴𝐻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VN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𝐵𝐴𝐻</m:t>
                              </m:r>
                            </m:e>
                          </m:acc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=200.</m:t>
                          </m:r>
                          <m:func>
                            <m:funcPr>
                              <m:ctrlPr>
                                <a:rPr lang="en-VN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21°≈72 (</m:t>
                              </m:r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932180" algn="l"/>
                  </a:tabLs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sâu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tàu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72m.</a:t>
                </a:r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932180" algn="l"/>
                  </a:tabLst>
                </a:pPr>
                <a:r>
                  <a:rPr lang="fr-FR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𝐴𝐵𝐻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:</a:t>
                </a:r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93218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40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VN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𝐵𝐴𝐻</m:t>
                              </m:r>
                            </m:e>
                          </m:acc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VN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𝐵𝐻</m:t>
                              </m:r>
                            </m:num>
                            <m:den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𝐴𝐻</m:t>
                              </m:r>
                            </m:den>
                          </m:f>
                        </m:e>
                      </m:func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𝐴𝐻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𝐵𝐻</m:t>
                          </m:r>
                        </m:num>
                        <m:den>
                          <m:func>
                            <m:funcPr>
                              <m:ctrlPr>
                                <a:rPr lang="en-VN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21°</m:t>
                              </m:r>
                            </m:e>
                          </m:func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200</m:t>
                          </m:r>
                        </m:num>
                        <m:den>
                          <m:func>
                            <m:funcPr>
                              <m:ctrlPr>
                                <a:rPr lang="en-VN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21°</m:t>
                              </m:r>
                            </m:e>
                          </m:func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≈558 </m:t>
                      </m:r>
                      <m:d>
                        <m:dPr>
                          <m:ctrlPr>
                            <a:rPr lang="en-VN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=0,588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𝑘𝑚</m:t>
                      </m:r>
                    </m:oMath>
                  </m:oMathPara>
                </a14:m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932180" algn="l"/>
                  </a:tabLs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tàu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sâu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200m là: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0,588 :9=0,062 </m:t>
                    </m:r>
                  </m:oMath>
                </a14:m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giờ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5A5C18-1757-1B30-1434-EA1E35E37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061" y="419100"/>
                <a:ext cx="15619490" cy="9026638"/>
              </a:xfrm>
              <a:prstGeom prst="rect">
                <a:avLst/>
              </a:prstGeom>
              <a:blipFill>
                <a:blip r:embed="rId4"/>
                <a:stretch>
                  <a:fillRect l="-1381" b="-196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110944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16669" y="1046188"/>
            <a:ext cx="9654661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6600" b="1" dirty="0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Freeform 7"/>
          <p:cNvSpPr/>
          <p:nvPr/>
        </p:nvSpPr>
        <p:spPr>
          <a:xfrm>
            <a:off x="16819397" y="4212803"/>
            <a:ext cx="688381" cy="685800"/>
          </a:xfrm>
          <a:custGeom>
            <a:avLst/>
            <a:gdLst/>
            <a:ahLst/>
            <a:cxnLst/>
            <a:rect l="l" t="t" r="r" b="b"/>
            <a:pathLst>
              <a:path w="688381" h="685800">
                <a:moveTo>
                  <a:pt x="0" y="0"/>
                </a:moveTo>
                <a:lnTo>
                  <a:pt x="688381" y="0"/>
                </a:lnTo>
                <a:lnTo>
                  <a:pt x="688381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6446" y="4212803"/>
            <a:ext cx="688381" cy="685800"/>
          </a:xfrm>
          <a:custGeom>
            <a:avLst/>
            <a:gdLst/>
            <a:ahLst/>
            <a:cxnLst/>
            <a:rect l="l" t="t" r="r" b="b"/>
            <a:pathLst>
              <a:path w="688381" h="685800">
                <a:moveTo>
                  <a:pt x="0" y="0"/>
                </a:moveTo>
                <a:lnTo>
                  <a:pt x="688381" y="0"/>
                </a:lnTo>
                <a:lnTo>
                  <a:pt x="688381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978065" y="9228527"/>
            <a:ext cx="688381" cy="685800"/>
          </a:xfrm>
          <a:custGeom>
            <a:avLst/>
            <a:gdLst/>
            <a:ahLst/>
            <a:cxnLst/>
            <a:rect l="l" t="t" r="r" b="b"/>
            <a:pathLst>
              <a:path w="688381" h="685800">
                <a:moveTo>
                  <a:pt x="0" y="0"/>
                </a:moveTo>
                <a:lnTo>
                  <a:pt x="688381" y="0"/>
                </a:lnTo>
                <a:lnTo>
                  <a:pt x="688381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36880" y="847463"/>
            <a:ext cx="688381" cy="685800"/>
          </a:xfrm>
          <a:custGeom>
            <a:avLst/>
            <a:gdLst/>
            <a:ahLst/>
            <a:cxnLst/>
            <a:rect l="l" t="t" r="r" b="b"/>
            <a:pathLst>
              <a:path w="688381" h="685800">
                <a:moveTo>
                  <a:pt x="0" y="0"/>
                </a:moveTo>
                <a:lnTo>
                  <a:pt x="688381" y="0"/>
                </a:lnTo>
                <a:lnTo>
                  <a:pt x="688381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404709">
            <a:off x="16005884" y="7191709"/>
            <a:ext cx="1321122" cy="1293048"/>
          </a:xfrm>
          <a:custGeom>
            <a:avLst/>
            <a:gdLst/>
            <a:ahLst/>
            <a:cxnLst/>
            <a:rect l="l" t="t" r="r" b="b"/>
            <a:pathLst>
              <a:path w="1321122" h="1293048">
                <a:moveTo>
                  <a:pt x="0" y="0"/>
                </a:moveTo>
                <a:lnTo>
                  <a:pt x="1321122" y="0"/>
                </a:lnTo>
                <a:lnTo>
                  <a:pt x="1321122" y="1293048"/>
                </a:lnTo>
                <a:lnTo>
                  <a:pt x="0" y="1293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330370">
            <a:off x="1882964" y="2116109"/>
            <a:ext cx="1935410" cy="517722"/>
          </a:xfrm>
          <a:custGeom>
            <a:avLst/>
            <a:gdLst/>
            <a:ahLst/>
            <a:cxnLst/>
            <a:rect l="l" t="t" r="r" b="b"/>
            <a:pathLst>
              <a:path w="1935410" h="517722">
                <a:moveTo>
                  <a:pt x="0" y="0"/>
                </a:moveTo>
                <a:lnTo>
                  <a:pt x="1935410" y="0"/>
                </a:lnTo>
                <a:lnTo>
                  <a:pt x="1935410" y="517722"/>
                </a:lnTo>
                <a:lnTo>
                  <a:pt x="0" y="517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82211" y="8102697"/>
            <a:ext cx="663288" cy="663288"/>
          </a:xfrm>
          <a:custGeom>
            <a:avLst/>
            <a:gdLst/>
            <a:ahLst/>
            <a:cxnLst/>
            <a:rect l="l" t="t" r="r" b="b"/>
            <a:pathLst>
              <a:path w="663288" h="663288">
                <a:moveTo>
                  <a:pt x="0" y="0"/>
                </a:moveTo>
                <a:lnTo>
                  <a:pt x="663288" y="0"/>
                </a:lnTo>
                <a:lnTo>
                  <a:pt x="663288" y="663288"/>
                </a:lnTo>
                <a:lnTo>
                  <a:pt x="0" y="6632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222109">
            <a:off x="15501639" y="1259025"/>
            <a:ext cx="1022026" cy="1022026"/>
          </a:xfrm>
          <a:custGeom>
            <a:avLst/>
            <a:gdLst/>
            <a:ahLst/>
            <a:cxnLst/>
            <a:rect l="l" t="t" r="r" b="b"/>
            <a:pathLst>
              <a:path w="1022026" h="1022026">
                <a:moveTo>
                  <a:pt x="0" y="0"/>
                </a:moveTo>
                <a:lnTo>
                  <a:pt x="1022026" y="0"/>
                </a:lnTo>
                <a:lnTo>
                  <a:pt x="1022026" y="1022026"/>
                </a:lnTo>
                <a:lnTo>
                  <a:pt x="0" y="1022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0B8D00-D1B7-90B1-9082-4A50AB4FEC75}"/>
              </a:ext>
            </a:extLst>
          </p:cNvPr>
          <p:cNvSpPr txBox="1"/>
          <p:nvPr/>
        </p:nvSpPr>
        <p:spPr>
          <a:xfrm>
            <a:off x="3136901" y="3054525"/>
            <a:ext cx="12014195" cy="4252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pt-B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pt-B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pt-B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pt-B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pt-B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pt-B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pt-B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pt-B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pt-B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pt-B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pt-B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SBT.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pt-B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pt-BR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pt-B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pt-B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pt-BR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pt-B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pt-B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pt-B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pt-BR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IV”.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85847" y="3985546"/>
            <a:ext cx="10716305" cy="2315908"/>
            <a:chOff x="0" y="0"/>
            <a:chExt cx="2235980" cy="3523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35980" cy="352360"/>
            </a:xfrm>
            <a:custGeom>
              <a:avLst/>
              <a:gdLst/>
              <a:ahLst/>
              <a:cxnLst/>
              <a:rect l="l" t="t" r="r" b="b"/>
              <a:pathLst>
                <a:path w="2235980" h="352360">
                  <a:moveTo>
                    <a:pt x="54715" y="0"/>
                  </a:moveTo>
                  <a:lnTo>
                    <a:pt x="2181265" y="0"/>
                  </a:lnTo>
                  <a:cubicBezTo>
                    <a:pt x="2211483" y="0"/>
                    <a:pt x="2235980" y="24497"/>
                    <a:pt x="2235980" y="54715"/>
                  </a:cubicBezTo>
                  <a:lnTo>
                    <a:pt x="2235980" y="297645"/>
                  </a:lnTo>
                  <a:cubicBezTo>
                    <a:pt x="2235980" y="327863"/>
                    <a:pt x="2211483" y="352360"/>
                    <a:pt x="2181265" y="352360"/>
                  </a:cubicBezTo>
                  <a:lnTo>
                    <a:pt x="54715" y="352360"/>
                  </a:lnTo>
                  <a:cubicBezTo>
                    <a:pt x="24497" y="352360"/>
                    <a:pt x="0" y="327863"/>
                    <a:pt x="0" y="297645"/>
                  </a:cubicBezTo>
                  <a:lnTo>
                    <a:pt x="0" y="54715"/>
                  </a:lnTo>
                  <a:cubicBezTo>
                    <a:pt x="0" y="24497"/>
                    <a:pt x="24497" y="0"/>
                    <a:pt x="54715" y="0"/>
                  </a:cubicBezTo>
                  <a:close/>
                </a:path>
              </a:pathLst>
            </a:custGeom>
            <a:solidFill>
              <a:srgbClr val="FFCF7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35980" cy="3904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479724">
            <a:off x="2043377" y="1982088"/>
            <a:ext cx="2030273" cy="1015136"/>
          </a:xfrm>
          <a:custGeom>
            <a:avLst/>
            <a:gdLst/>
            <a:ahLst/>
            <a:cxnLst/>
            <a:rect l="l" t="t" r="r" b="b"/>
            <a:pathLst>
              <a:path w="2030273" h="1015136">
                <a:moveTo>
                  <a:pt x="0" y="0"/>
                </a:moveTo>
                <a:lnTo>
                  <a:pt x="2030273" y="0"/>
                </a:lnTo>
                <a:lnTo>
                  <a:pt x="2030273" y="1015137"/>
                </a:lnTo>
                <a:lnTo>
                  <a:pt x="0" y="1015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1233382">
            <a:off x="14258851" y="7375110"/>
            <a:ext cx="1994968" cy="988304"/>
            <a:chOff x="0" y="0"/>
            <a:chExt cx="660400" cy="3271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327161"/>
            </a:xfrm>
            <a:custGeom>
              <a:avLst/>
              <a:gdLst/>
              <a:ahLst/>
              <a:cxnLst/>
              <a:rect l="l" t="t" r="r" b="b"/>
              <a:pathLst>
                <a:path w="660400" h="327161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715"/>
                  </a:cubicBezTo>
                  <a:lnTo>
                    <a:pt x="660400" y="327161"/>
                  </a:lnTo>
                  <a:lnTo>
                    <a:pt x="0" y="327161"/>
                  </a:lnTo>
                  <a:lnTo>
                    <a:pt x="0" y="31772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7BC29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88900"/>
              <a:ext cx="660400" cy="238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980102">
            <a:off x="2085297" y="6722252"/>
            <a:ext cx="1337674" cy="1337674"/>
          </a:xfrm>
          <a:custGeom>
            <a:avLst/>
            <a:gdLst/>
            <a:ahLst/>
            <a:cxnLst/>
            <a:rect l="l" t="t" r="r" b="b"/>
            <a:pathLst>
              <a:path w="1337674" h="1337674">
                <a:moveTo>
                  <a:pt x="0" y="0"/>
                </a:moveTo>
                <a:lnTo>
                  <a:pt x="1337674" y="0"/>
                </a:lnTo>
                <a:lnTo>
                  <a:pt x="1337674" y="1337675"/>
                </a:lnTo>
                <a:lnTo>
                  <a:pt x="0" y="13376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256335" y="2518231"/>
            <a:ext cx="1065413" cy="106541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F7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85847" y="4289983"/>
            <a:ext cx="10716305" cy="14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7200" b="1" dirty="0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53750" y="6898846"/>
            <a:ext cx="7089250" cy="3544625"/>
          </a:xfrm>
          <a:custGeom>
            <a:avLst/>
            <a:gdLst/>
            <a:ahLst/>
            <a:cxnLst/>
            <a:rect l="l" t="t" r="r" b="b"/>
            <a:pathLst>
              <a:path w="7089250" h="3544625">
                <a:moveTo>
                  <a:pt x="0" y="0"/>
                </a:moveTo>
                <a:lnTo>
                  <a:pt x="7089250" y="0"/>
                </a:lnTo>
                <a:lnTo>
                  <a:pt x="7089250" y="3544625"/>
                </a:lnTo>
                <a:lnTo>
                  <a:pt x="0" y="35446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16193">
            <a:off x="2271373" y="1282038"/>
            <a:ext cx="1267648" cy="1267648"/>
          </a:xfrm>
          <a:custGeom>
            <a:avLst/>
            <a:gdLst/>
            <a:ahLst/>
            <a:cxnLst/>
            <a:rect l="l" t="t" r="r" b="b"/>
            <a:pathLst>
              <a:path w="1267648" h="1267648">
                <a:moveTo>
                  <a:pt x="0" y="0"/>
                </a:moveTo>
                <a:lnTo>
                  <a:pt x="1267648" y="0"/>
                </a:lnTo>
                <a:lnTo>
                  <a:pt x="1267648" y="1267648"/>
                </a:lnTo>
                <a:lnTo>
                  <a:pt x="0" y="12676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813" flipV="1">
            <a:off x="14942434" y="1487298"/>
            <a:ext cx="857126" cy="857126"/>
          </a:xfrm>
          <a:custGeom>
            <a:avLst/>
            <a:gdLst/>
            <a:ahLst/>
            <a:cxnLst/>
            <a:rect l="l" t="t" r="r" b="b"/>
            <a:pathLst>
              <a:path w="857126" h="857126">
                <a:moveTo>
                  <a:pt x="0" y="857127"/>
                </a:moveTo>
                <a:lnTo>
                  <a:pt x="857127" y="857127"/>
                </a:lnTo>
                <a:lnTo>
                  <a:pt x="857127" y="0"/>
                </a:lnTo>
                <a:lnTo>
                  <a:pt x="0" y="0"/>
                </a:lnTo>
                <a:lnTo>
                  <a:pt x="0" y="85712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27297">
            <a:off x="155537" y="2432968"/>
            <a:ext cx="1118783" cy="559392"/>
          </a:xfrm>
          <a:custGeom>
            <a:avLst/>
            <a:gdLst/>
            <a:ahLst/>
            <a:cxnLst/>
            <a:rect l="l" t="t" r="r" b="b"/>
            <a:pathLst>
              <a:path w="1118783" h="559392">
                <a:moveTo>
                  <a:pt x="0" y="0"/>
                </a:moveTo>
                <a:lnTo>
                  <a:pt x="1118783" y="0"/>
                </a:lnTo>
                <a:lnTo>
                  <a:pt x="1118783" y="559392"/>
                </a:lnTo>
                <a:lnTo>
                  <a:pt x="0" y="5593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34298">
            <a:off x="1851386" y="7191990"/>
            <a:ext cx="1530215" cy="814839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73073" y="3584163"/>
            <a:ext cx="16541853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BẠN ĐÃ LẮNG NGHE, HẸN GẶP LẠI</a:t>
            </a:r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1AF06578-CE5C-ED56-AF04-5961BE4B0860}"/>
              </a:ext>
            </a:extLst>
          </p:cNvPr>
          <p:cNvSpPr/>
          <p:nvPr/>
        </p:nvSpPr>
        <p:spPr>
          <a:xfrm rot="1213630">
            <a:off x="6953815" y="841071"/>
            <a:ext cx="941117" cy="941117"/>
          </a:xfrm>
          <a:custGeom>
            <a:avLst/>
            <a:gdLst/>
            <a:ahLst/>
            <a:cxnLst/>
            <a:rect l="l" t="t" r="r" b="b"/>
            <a:pathLst>
              <a:path w="941117" h="941117">
                <a:moveTo>
                  <a:pt x="0" y="0"/>
                </a:moveTo>
                <a:lnTo>
                  <a:pt x="941118" y="0"/>
                </a:lnTo>
                <a:lnTo>
                  <a:pt x="941118" y="941118"/>
                </a:lnTo>
                <a:lnTo>
                  <a:pt x="0" y="9411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9">
            <a:extLst>
              <a:ext uri="{FF2B5EF4-FFF2-40B4-BE49-F238E27FC236}">
                <a16:creationId xmlns:a16="http://schemas.microsoft.com/office/drawing/2014/main" id="{987B276E-0906-2A81-AB16-BA0309CDDFD1}"/>
              </a:ext>
            </a:extLst>
          </p:cNvPr>
          <p:cNvGrpSpPr/>
          <p:nvPr/>
        </p:nvGrpSpPr>
        <p:grpSpPr>
          <a:xfrm rot="-873258">
            <a:off x="6466143" y="9275792"/>
            <a:ext cx="1087924" cy="538956"/>
            <a:chOff x="0" y="0"/>
            <a:chExt cx="660400" cy="327161"/>
          </a:xfrm>
        </p:grpSpPr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7F1E91BC-FCA8-183D-422C-172580571050}"/>
                </a:ext>
              </a:extLst>
            </p:cNvPr>
            <p:cNvSpPr/>
            <p:nvPr/>
          </p:nvSpPr>
          <p:spPr>
            <a:xfrm>
              <a:off x="0" y="0"/>
              <a:ext cx="660400" cy="327161"/>
            </a:xfrm>
            <a:custGeom>
              <a:avLst/>
              <a:gdLst/>
              <a:ahLst/>
              <a:cxnLst/>
              <a:rect l="l" t="t" r="r" b="b"/>
              <a:pathLst>
                <a:path w="660400" h="327161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715"/>
                  </a:cubicBezTo>
                  <a:lnTo>
                    <a:pt x="660400" y="327161"/>
                  </a:lnTo>
                  <a:lnTo>
                    <a:pt x="0" y="327161"/>
                  </a:lnTo>
                  <a:lnTo>
                    <a:pt x="0" y="317722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8988B"/>
            </a:solidFill>
          </p:spPr>
        </p:sp>
        <p:sp>
          <p:nvSpPr>
            <p:cNvPr id="14" name="TextBox 21">
              <a:extLst>
                <a:ext uri="{FF2B5EF4-FFF2-40B4-BE49-F238E27FC236}">
                  <a16:creationId xmlns:a16="http://schemas.microsoft.com/office/drawing/2014/main" id="{BD366052-D86C-F29C-52E6-390A11860253}"/>
                </a:ext>
              </a:extLst>
            </p:cNvPr>
            <p:cNvSpPr txBox="1"/>
            <p:nvPr/>
          </p:nvSpPr>
          <p:spPr>
            <a:xfrm>
              <a:off x="0" y="88900"/>
              <a:ext cx="660400" cy="238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24">
            <a:extLst>
              <a:ext uri="{FF2B5EF4-FFF2-40B4-BE49-F238E27FC236}">
                <a16:creationId xmlns:a16="http://schemas.microsoft.com/office/drawing/2014/main" id="{3FC43C2F-7DB9-E6AE-10DD-8DA08A4E398A}"/>
              </a:ext>
            </a:extLst>
          </p:cNvPr>
          <p:cNvSpPr/>
          <p:nvPr/>
        </p:nvSpPr>
        <p:spPr>
          <a:xfrm>
            <a:off x="10259395" y="556041"/>
            <a:ext cx="1553305" cy="415509"/>
          </a:xfrm>
          <a:custGeom>
            <a:avLst/>
            <a:gdLst/>
            <a:ahLst/>
            <a:cxnLst/>
            <a:rect l="l" t="t" r="r" b="b"/>
            <a:pathLst>
              <a:path w="1553305" h="415509">
                <a:moveTo>
                  <a:pt x="0" y="0"/>
                </a:moveTo>
                <a:lnTo>
                  <a:pt x="1553305" y="0"/>
                </a:lnTo>
                <a:lnTo>
                  <a:pt x="1553305" y="415509"/>
                </a:lnTo>
                <a:lnTo>
                  <a:pt x="0" y="4155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92200" y="7167067"/>
            <a:ext cx="5158606" cy="5158606"/>
          </a:xfrm>
          <a:custGeom>
            <a:avLst/>
            <a:gdLst/>
            <a:ahLst/>
            <a:cxnLst/>
            <a:rect l="l" t="t" r="r" b="b"/>
            <a:pathLst>
              <a:path w="5158606" h="5158606">
                <a:moveTo>
                  <a:pt x="0" y="0"/>
                </a:moveTo>
                <a:lnTo>
                  <a:pt x="5158605" y="0"/>
                </a:lnTo>
                <a:lnTo>
                  <a:pt x="5158605" y="5158606"/>
                </a:lnTo>
                <a:lnTo>
                  <a:pt x="0" y="5158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5622" y="11163300"/>
            <a:ext cx="2609303" cy="2159198"/>
          </a:xfrm>
          <a:custGeom>
            <a:avLst/>
            <a:gdLst/>
            <a:ahLst/>
            <a:cxnLst/>
            <a:rect l="l" t="t" r="r" b="b"/>
            <a:pathLst>
              <a:path w="2609303" h="2159198">
                <a:moveTo>
                  <a:pt x="0" y="0"/>
                </a:moveTo>
                <a:lnTo>
                  <a:pt x="2609303" y="0"/>
                </a:lnTo>
                <a:lnTo>
                  <a:pt x="2609303" y="2159198"/>
                </a:lnTo>
                <a:lnTo>
                  <a:pt x="0" y="215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79119" y="3714102"/>
            <a:ext cx="13729762" cy="2858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6600" b="1" dirty="0" err="1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6600" b="1" dirty="0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6600" b="1" dirty="0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6600" b="1" dirty="0" err="1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600" b="1" dirty="0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600" b="1" dirty="0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6600" b="1" dirty="0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6600" b="1" dirty="0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6600" b="1" dirty="0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600" b="1" dirty="0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1D2A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6600" b="1" dirty="0">
              <a:solidFill>
                <a:srgbClr val="1D2A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 rot="-1185219">
            <a:off x="2134902" y="2756544"/>
            <a:ext cx="969048" cy="739295"/>
            <a:chOff x="0" y="0"/>
            <a:chExt cx="246188" cy="1878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6188" cy="187819"/>
            </a:xfrm>
            <a:custGeom>
              <a:avLst/>
              <a:gdLst/>
              <a:ahLst/>
              <a:cxnLst/>
              <a:rect l="l" t="t" r="r" b="b"/>
              <a:pathLst>
                <a:path w="246188" h="187819">
                  <a:moveTo>
                    <a:pt x="0" y="0"/>
                  </a:moveTo>
                  <a:lnTo>
                    <a:pt x="246188" y="0"/>
                  </a:lnTo>
                  <a:lnTo>
                    <a:pt x="246188" y="187819"/>
                  </a:lnTo>
                  <a:lnTo>
                    <a:pt x="0" y="187819"/>
                  </a:lnTo>
                  <a:close/>
                </a:path>
              </a:pathLst>
            </a:custGeom>
            <a:solidFill>
              <a:srgbClr val="7BC29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46188" cy="225919"/>
            </a:xfrm>
            <a:prstGeom prst="rect">
              <a:avLst/>
            </a:prstGeom>
          </p:spPr>
          <p:txBody>
            <a:bodyPr lIns="47672" tIns="47672" rIns="47672" bIns="4767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324600" y="1576032"/>
            <a:ext cx="923471" cy="923471"/>
          </a:xfrm>
          <a:custGeom>
            <a:avLst/>
            <a:gdLst/>
            <a:ahLst/>
            <a:cxnLst/>
            <a:rect l="l" t="t" r="r" b="b"/>
            <a:pathLst>
              <a:path w="923471" h="923471">
                <a:moveTo>
                  <a:pt x="0" y="0"/>
                </a:moveTo>
                <a:lnTo>
                  <a:pt x="923471" y="0"/>
                </a:lnTo>
                <a:lnTo>
                  <a:pt x="923471" y="923471"/>
                </a:lnTo>
                <a:lnTo>
                  <a:pt x="0" y="923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201727">
            <a:off x="2194689" y="480446"/>
            <a:ext cx="782246" cy="782246"/>
          </a:xfrm>
          <a:custGeom>
            <a:avLst/>
            <a:gdLst/>
            <a:ahLst/>
            <a:cxnLst/>
            <a:rect l="l" t="t" r="r" b="b"/>
            <a:pathLst>
              <a:path w="782246" h="782246">
                <a:moveTo>
                  <a:pt x="0" y="0"/>
                </a:moveTo>
                <a:lnTo>
                  <a:pt x="782246" y="0"/>
                </a:lnTo>
                <a:lnTo>
                  <a:pt x="782246" y="782246"/>
                </a:lnTo>
                <a:lnTo>
                  <a:pt x="0" y="7822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6499756" y="588862"/>
            <a:ext cx="721895" cy="685800"/>
          </a:xfrm>
          <a:custGeom>
            <a:avLst/>
            <a:gdLst/>
            <a:ahLst/>
            <a:cxnLst/>
            <a:rect l="l" t="t" r="r" b="b"/>
            <a:pathLst>
              <a:path w="721895" h="685800">
                <a:moveTo>
                  <a:pt x="0" y="0"/>
                </a:moveTo>
                <a:lnTo>
                  <a:pt x="721895" y="0"/>
                </a:lnTo>
                <a:lnTo>
                  <a:pt x="721895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6755" y="7171803"/>
            <a:ext cx="721895" cy="685800"/>
          </a:xfrm>
          <a:custGeom>
            <a:avLst/>
            <a:gdLst/>
            <a:ahLst/>
            <a:cxnLst/>
            <a:rect l="l" t="t" r="r" b="b"/>
            <a:pathLst>
              <a:path w="721895" h="685800">
                <a:moveTo>
                  <a:pt x="0" y="0"/>
                </a:moveTo>
                <a:lnTo>
                  <a:pt x="721895" y="0"/>
                </a:lnTo>
                <a:lnTo>
                  <a:pt x="721895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95600" y="588862"/>
            <a:ext cx="721895" cy="685800"/>
          </a:xfrm>
          <a:custGeom>
            <a:avLst/>
            <a:gdLst/>
            <a:ahLst/>
            <a:cxnLst/>
            <a:rect l="l" t="t" r="r" b="b"/>
            <a:pathLst>
              <a:path w="721895" h="685800">
                <a:moveTo>
                  <a:pt x="0" y="0"/>
                </a:moveTo>
                <a:lnTo>
                  <a:pt x="721895" y="0"/>
                </a:lnTo>
                <a:lnTo>
                  <a:pt x="721895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896132">
            <a:off x="16288991" y="8399102"/>
            <a:ext cx="1093591" cy="1093591"/>
          </a:xfrm>
          <a:custGeom>
            <a:avLst/>
            <a:gdLst/>
            <a:ahLst/>
            <a:cxnLst/>
            <a:rect l="l" t="t" r="r" b="b"/>
            <a:pathLst>
              <a:path w="1093591" h="1093591">
                <a:moveTo>
                  <a:pt x="0" y="0"/>
                </a:moveTo>
                <a:lnTo>
                  <a:pt x="1093591" y="0"/>
                </a:lnTo>
                <a:lnTo>
                  <a:pt x="1093591" y="1093591"/>
                </a:lnTo>
                <a:lnTo>
                  <a:pt x="0" y="1093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472991">
            <a:off x="17158629" y="6183010"/>
            <a:ext cx="688836" cy="688836"/>
          </a:xfrm>
          <a:custGeom>
            <a:avLst/>
            <a:gdLst/>
            <a:ahLst/>
            <a:cxnLst/>
            <a:rect l="l" t="t" r="r" b="b"/>
            <a:pathLst>
              <a:path w="688836" h="688836">
                <a:moveTo>
                  <a:pt x="0" y="0"/>
                </a:moveTo>
                <a:lnTo>
                  <a:pt x="688836" y="0"/>
                </a:lnTo>
                <a:lnTo>
                  <a:pt x="688836" y="688836"/>
                </a:lnTo>
                <a:lnTo>
                  <a:pt x="0" y="688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591575">
            <a:off x="604542" y="9122230"/>
            <a:ext cx="1530215" cy="814839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5" y="0"/>
                </a:lnTo>
                <a:lnTo>
                  <a:pt x="1530215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94050">
            <a:off x="16653268" y="2589634"/>
            <a:ext cx="1104491" cy="1104491"/>
          </a:xfrm>
          <a:custGeom>
            <a:avLst/>
            <a:gdLst/>
            <a:ahLst/>
            <a:cxnLst/>
            <a:rect l="l" t="t" r="r" b="b"/>
            <a:pathLst>
              <a:path w="1104491" h="1104491">
                <a:moveTo>
                  <a:pt x="0" y="0"/>
                </a:moveTo>
                <a:lnTo>
                  <a:pt x="1104491" y="0"/>
                </a:lnTo>
                <a:lnTo>
                  <a:pt x="1104491" y="1104491"/>
                </a:lnTo>
                <a:lnTo>
                  <a:pt x="0" y="11044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255603" y="4556948"/>
            <a:ext cx="495050" cy="49505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988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638106" flipH="1" flipV="1">
            <a:off x="637868" y="383763"/>
            <a:ext cx="803535" cy="803535"/>
          </a:xfrm>
          <a:custGeom>
            <a:avLst/>
            <a:gdLst/>
            <a:ahLst/>
            <a:cxnLst/>
            <a:rect l="l" t="t" r="r" b="b"/>
            <a:pathLst>
              <a:path w="803535" h="803535">
                <a:moveTo>
                  <a:pt x="803535" y="803534"/>
                </a:moveTo>
                <a:lnTo>
                  <a:pt x="0" y="803534"/>
                </a:lnTo>
                <a:lnTo>
                  <a:pt x="0" y="0"/>
                </a:lnTo>
                <a:lnTo>
                  <a:pt x="803535" y="0"/>
                </a:lnTo>
                <a:lnTo>
                  <a:pt x="803535" y="80353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44D5F5-9294-F83A-DF16-8F96053B705A}"/>
              </a:ext>
            </a:extLst>
          </p:cNvPr>
          <p:cNvSpPr txBox="1"/>
          <p:nvPr/>
        </p:nvSpPr>
        <p:spPr>
          <a:xfrm>
            <a:off x="2819174" y="588862"/>
            <a:ext cx="12649651" cy="2151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Nhắc lại kiến thức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 tỉ số lượng giác của một góc nhọn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4E5711-8762-3389-15ED-52650B4B920B}"/>
                  </a:ext>
                </a:extLst>
              </p:cNvPr>
              <p:cNvSpPr txBox="1"/>
              <p:nvPr/>
            </p:nvSpPr>
            <p:spPr>
              <a:xfrm>
                <a:off x="1332851" y="3053100"/>
                <a:ext cx="15837493" cy="5287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 số giữa cạnh đối và cạnh huyền gọi là sin của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vi-VN" sz="4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</m:func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Tỉ số giữa cạnh kề và cạnh huyền gọi là côsin của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vi-VN" sz="4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</m:func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Tỉ số giữa cạnh đối và cạnh kề gọi là tang của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vi-VN" sz="4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</m:func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Tỉ số giữa cạnh kề và cạnh đối gọi là côtang của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α</m:t>
                    </m:r>
                    <m:r>
                      <a:rPr lang="vi-VN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VN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vi-VN" sz="4000" i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α</m:t>
                        </m:r>
                      </m:e>
                    </m:func>
                  </m:oMath>
                </a14:m>
                <a:r>
                  <a:rPr lang="vi-VN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4E5711-8762-3389-15ED-52650B4B9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851" y="3053100"/>
                <a:ext cx="15837493" cy="5287409"/>
              </a:xfrm>
              <a:prstGeom prst="rect">
                <a:avLst/>
              </a:prstGeom>
              <a:blipFill>
                <a:blip r:embed="rId14"/>
                <a:stretch>
                  <a:fillRect l="-1282" r="-240" b="-407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228970" y="-3409032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943204" y="-1172381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2300719" y="10228742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5624264" y="10813058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5CED4B-E9B3-4684-0D5B-D64E28A4C883}"/>
              </a:ext>
            </a:extLst>
          </p:cNvPr>
          <p:cNvSpPr txBox="1"/>
          <p:nvPr/>
        </p:nvSpPr>
        <p:spPr>
          <a:xfrm>
            <a:off x="697265" y="418317"/>
            <a:ext cx="13244146" cy="4133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Ví dụ 1</a:t>
            </a:r>
            <a:r>
              <a:rPr lang="en-US" sz="4000" b="1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.a</a:t>
            </a:r>
            <a:r>
              <a:rPr lang="vi-VN" sz="4000" b="1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: SGK</a:t>
            </a:r>
            <a:r>
              <a:rPr lang="da-DK" sz="4000" b="1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– tr.79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Cho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tam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giác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ABC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tại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A, AB = 5 cm,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AC = 12 cm.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4000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a) </a:t>
            </a:r>
            <a:r>
              <a:rPr lang="da-DK" sz="4000" dirty="0" err="1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da-DK" sz="4000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da-DK" sz="4000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tỉ</a:t>
            </a:r>
            <a:r>
              <a:rPr lang="da-DK" sz="4000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da-DK" sz="4000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da-DK" sz="4000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giác</a:t>
            </a:r>
            <a:r>
              <a:rPr lang="da-DK" sz="4000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da-DK" sz="4000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da-DK" sz="4000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B.</a:t>
            </a:r>
            <a:endParaRPr lang="en-VN" sz="4000" dirty="0">
              <a:effectLst/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E9B393-E6DD-7ABE-5986-9651485FEAA2}"/>
                  </a:ext>
                </a:extLst>
              </p:cNvPr>
              <p:cNvSpPr txBox="1"/>
              <p:nvPr/>
            </p:nvSpPr>
            <p:spPr>
              <a:xfrm>
                <a:off x="720125" y="4806640"/>
                <a:ext cx="15826671" cy="46017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Giải</a:t>
                </a:r>
                <a:endParaRPr lang="da-DK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Xét</a:t>
                </a:r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tam </a:t>
                </a:r>
                <a:r>
                  <a:rPr lang="da-DK" sz="40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giác</a:t>
                </a:r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ABC </a:t>
                </a:r>
                <a:r>
                  <a:rPr lang="da-DK" sz="40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vuông</a:t>
                </a:r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tại</a:t>
                </a:r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A. Theo </a:t>
                </a:r>
                <a:r>
                  <a:rPr lang="da-DK" sz="40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định</a:t>
                </a:r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lí</a:t>
                </a:r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Pythagore</a:t>
                </a:r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, ta </a:t>
                </a:r>
                <a:r>
                  <a:rPr lang="da-DK" sz="40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có</a:t>
                </a:r>
                <a:endParaRPr lang="da-DK" sz="400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BC</a:t>
                </a:r>
                <a:r>
                  <a:rPr lang="da-DK" sz="4000" baseline="30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AB</a:t>
                </a:r>
                <a:r>
                  <a:rPr lang="da-DK" sz="4000" baseline="30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+ AC</a:t>
                </a:r>
                <a:r>
                  <a:rPr lang="da-DK" sz="4000" baseline="30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5</a:t>
                </a:r>
                <a:r>
                  <a:rPr lang="da-DK" sz="4000" baseline="30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+ 12</a:t>
                </a:r>
                <a:r>
                  <a:rPr lang="da-DK" sz="4000" baseline="30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2</a:t>
                </a:r>
                <a:r>
                  <a:rPr lang="da-DK" sz="4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169, </a:t>
                </a:r>
                <a:r>
                  <a:rPr lang="da-DK" sz="40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suy</a:t>
                </a:r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ra</a:t>
                </a:r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BC = 13 cm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Ta </a:t>
                </a:r>
                <a:r>
                  <a:rPr lang="da-DK" sz="4000" dirty="0" err="1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</a:t>
                </a:r>
                <a:r>
                  <a:rPr lang="da-DK" sz="40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ó</a:t>
                </a:r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da-DK" sz="40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sinB</a:t>
                </a:r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AC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BC</m:t>
                        </m:r>
                      </m:den>
                    </m:f>
                  </m:oMath>
                </a14:m>
                <a:r>
                  <a:rPr lang="en-VN" sz="4000" dirty="0"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VN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, cosB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BC</m:t>
                        </m:r>
                      </m:den>
                    </m:f>
                  </m:oMath>
                </a14:m>
                <a:r>
                  <a:rPr lang="en-VN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VN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, tanB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AC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lang="en-US" sz="40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VN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VN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, cotB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AC</m:t>
                        </m:r>
                      </m:den>
                    </m:f>
                  </m:oMath>
                </a14:m>
                <a:r>
                  <a:rPr lang="en-VN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VN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E9B393-E6DD-7ABE-5986-9651485FE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125" y="4806640"/>
                <a:ext cx="15826671" cy="4601709"/>
              </a:xfrm>
              <a:prstGeom prst="rect">
                <a:avLst/>
              </a:prstGeom>
              <a:blipFill>
                <a:blip r:embed="rId4"/>
                <a:stretch>
                  <a:fillRect l="-1363" b="-55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7592BC32-A6FE-39A3-1F33-24124E1B3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077" y="675438"/>
            <a:ext cx="5656877" cy="460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7486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140923" y="-96416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5057096-58FE-3945-3C48-7946772AE3E4}"/>
              </a:ext>
            </a:extLst>
          </p:cNvPr>
          <p:cNvSpPr/>
          <p:nvPr/>
        </p:nvSpPr>
        <p:spPr>
          <a:xfrm>
            <a:off x="1295400" y="3361568"/>
            <a:ext cx="15697200" cy="36404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lí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hai góc phụ nhau thì sin góc này bằng côsin góc kia, tang góc này bằng côtang góc kia.</a:t>
            </a:r>
            <a:endParaRPr lang="en-VN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72430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cess 1">
            <a:extLst>
              <a:ext uri="{FF2B5EF4-FFF2-40B4-BE49-F238E27FC236}">
                <a16:creationId xmlns:a16="http://schemas.microsoft.com/office/drawing/2014/main" id="{FC9D6EFE-8262-ABE9-1504-2B2C55892D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lowChartProcess">
            <a:avLst/>
          </a:prstGeom>
          <a:solidFill>
            <a:srgbClr val="FAF6EE"/>
          </a:solidFill>
          <a:ln>
            <a:solidFill>
              <a:srgbClr val="FAF6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1972D2C8-4677-B9DB-CE9A-16910C9C5A29}"/>
              </a:ext>
            </a:extLst>
          </p:cNvPr>
          <p:cNvSpPr/>
          <p:nvPr/>
        </p:nvSpPr>
        <p:spPr>
          <a:xfrm rot="634298">
            <a:off x="14305169" y="-1412027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1FBCCABD-F5CA-CD4E-383A-FF52ED55C579}"/>
              </a:ext>
            </a:extLst>
          </p:cNvPr>
          <p:cNvSpPr/>
          <p:nvPr/>
        </p:nvSpPr>
        <p:spPr>
          <a:xfrm rot="7441192">
            <a:off x="-1644807" y="-328490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C8DFF1A-15C1-BD62-47AA-A5CB9A6FD02A}"/>
              </a:ext>
            </a:extLst>
          </p:cNvPr>
          <p:cNvSpPr/>
          <p:nvPr/>
        </p:nvSpPr>
        <p:spPr>
          <a:xfrm rot="11587693">
            <a:off x="-1508205" y="8874974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13BA67B5-3015-822B-102E-680F27D7D5DB}"/>
              </a:ext>
            </a:extLst>
          </p:cNvPr>
          <p:cNvSpPr/>
          <p:nvPr/>
        </p:nvSpPr>
        <p:spPr>
          <a:xfrm rot="7367635">
            <a:off x="14700575" y="8874973"/>
            <a:ext cx="5995968" cy="2824051"/>
          </a:xfrm>
          <a:custGeom>
            <a:avLst/>
            <a:gdLst/>
            <a:ahLst/>
            <a:cxnLst/>
            <a:rect l="l" t="t" r="r" b="b"/>
            <a:pathLst>
              <a:path w="1530215" h="814839">
                <a:moveTo>
                  <a:pt x="0" y="0"/>
                </a:moveTo>
                <a:lnTo>
                  <a:pt x="1530214" y="0"/>
                </a:lnTo>
                <a:lnTo>
                  <a:pt x="1530214" y="814839"/>
                </a:lnTo>
                <a:lnTo>
                  <a:pt x="0" y="81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VN" dirty="0"/>
              <a:t>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8B4314-3E65-3773-6CD9-F1AECE1E4F3A}"/>
              </a:ext>
            </a:extLst>
          </p:cNvPr>
          <p:cNvSpPr txBox="1"/>
          <p:nvPr/>
        </p:nvSpPr>
        <p:spPr>
          <a:xfrm>
            <a:off x="805830" y="769432"/>
            <a:ext cx="13784873" cy="4133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b="1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Ví dụ 1</a:t>
            </a:r>
            <a:r>
              <a:rPr lang="en-US" sz="4000" b="1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.b</a:t>
            </a:r>
            <a:r>
              <a:rPr lang="vi-VN" sz="4000" b="1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: SGK</a:t>
            </a:r>
            <a:r>
              <a:rPr lang="da-DK" sz="4000" b="1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– tr.79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Cho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tam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giác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ABC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tại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A,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AB = 5 cm, AC = 12 cm.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b</a:t>
            </a:r>
            <a:r>
              <a:rPr lang="da-DK" sz="4000" dirty="0">
                <a:effectLst/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)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kết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a)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suy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ra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tỉ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lượng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giác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da-DK" sz="4000" dirty="0" err="1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da-DK" sz="40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C.</a:t>
            </a:r>
            <a:endParaRPr lang="en-VN" sz="4000" dirty="0">
              <a:effectLst/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8810A9-80D6-F93D-9B53-FC45213AE01D}"/>
                  </a:ext>
                </a:extLst>
              </p:cNvPr>
              <p:cNvSpPr txBox="1"/>
              <p:nvPr/>
            </p:nvSpPr>
            <p:spPr>
              <a:xfrm>
                <a:off x="805830" y="5024291"/>
                <a:ext cx="16676337" cy="34914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Giải</a:t>
                </a:r>
                <a:endParaRPr lang="da-DK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a-DK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e>
                    </m:acc>
                  </m:oMath>
                </a14:m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e>
                    </m:acc>
                  </m:oMath>
                </a14:m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90</a:t>
                </a:r>
                <a14:m>
                  <m:oMath xmlns:m="http://schemas.openxmlformats.org/officeDocument/2006/math">
                    <m:r>
                      <a:rPr lang="da-DK" sz="4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nên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40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sinC</a:t>
                </a:r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</a:t>
                </a:r>
                <a:r>
                  <a:rPr lang="da-DK" sz="4000" dirty="0" err="1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cosB</a:t>
                </a:r>
                <a:r>
                  <a:rPr lang="da-DK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VN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, cosC = sinB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VN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 , tanC = cotB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VN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, cotC = tanB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a-DK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4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VN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8810A9-80D6-F93D-9B53-FC45213AE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30" y="5024291"/>
                <a:ext cx="16676337" cy="3491405"/>
              </a:xfrm>
              <a:prstGeom prst="rect">
                <a:avLst/>
              </a:prstGeom>
              <a:blipFill>
                <a:blip r:embed="rId4"/>
                <a:stretch>
                  <a:fillRect l="-1294" b="-2536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19FF046-6FD9-A5E1-2B85-A23A4B2E4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71" y="409494"/>
            <a:ext cx="4512324" cy="367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830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2312</Words>
  <PresentationFormat>Custom</PresentationFormat>
  <Paragraphs>275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Calibri</vt:lpstr>
      <vt:lpstr>Cambria Math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2024-06-05T09:59:26Z</dcterms:modified>
  <dc:identifier>DAGGqX3u_uY</dc:identifier>
</cp:coreProperties>
</file>