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73" r:id="rId2"/>
    <p:sldId id="377" r:id="rId3"/>
    <p:sldId id="378" r:id="rId4"/>
    <p:sldId id="379" r:id="rId5"/>
    <p:sldId id="345" r:id="rId6"/>
    <p:sldId id="348" r:id="rId7"/>
    <p:sldId id="325" r:id="rId8"/>
    <p:sldId id="389" r:id="rId9"/>
    <p:sldId id="349" r:id="rId10"/>
    <p:sldId id="354" r:id="rId11"/>
    <p:sldId id="350" r:id="rId12"/>
    <p:sldId id="355" r:id="rId13"/>
    <p:sldId id="370" r:id="rId14"/>
    <p:sldId id="357" r:id="rId15"/>
    <p:sldId id="380" r:id="rId16"/>
    <p:sldId id="381" r:id="rId17"/>
    <p:sldId id="382" r:id="rId18"/>
    <p:sldId id="383" r:id="rId19"/>
    <p:sldId id="388" r:id="rId20"/>
    <p:sldId id="3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A7AD1-3C39-4CA7-8C07-BD82D5FAE015}"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906DC-61DE-4CB4-A90A-C657E67C3327}" type="slidenum">
              <a:rPr lang="en-US" smtClean="0"/>
              <a:t>‹#›</a:t>
            </a:fld>
            <a:endParaRPr lang="en-US"/>
          </a:p>
        </p:txBody>
      </p:sp>
    </p:spTree>
    <p:extLst>
      <p:ext uri="{BB962C8B-B14F-4D97-AF65-F5344CB8AC3E}">
        <p14:creationId xmlns:p14="http://schemas.microsoft.com/office/powerpoint/2010/main" val="390763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2274" name="Google Shape;191;p:notes">
            <a:extLst>
              <a:ext uri="{FF2B5EF4-FFF2-40B4-BE49-F238E27FC236}">
                <a16:creationId xmlns:a16="http://schemas.microsoft.com/office/drawing/2014/main" xmlns="" id="{D539AD2C-9BCC-4CA6-B8D4-C919E7293012}"/>
              </a:ext>
            </a:extLst>
          </p:cNvPr>
          <p:cNvSpPr>
            <a:spLocks noGrp="1" noRot="1" noChangeAspect="1" noTextEdit="1"/>
          </p:cNvSpPr>
          <p:nvPr>
            <p:ph type="sldImg" idx="2"/>
          </p:nvPr>
        </p:nvSpPr>
        <p:spPr>
          <a:noFill/>
          <a:ln>
            <a:headEnd/>
            <a:tailEnd/>
          </a:ln>
        </p:spPr>
      </p:sp>
      <p:sp>
        <p:nvSpPr>
          <p:cNvPr id="182275" name="Google Shape;192;p:notes">
            <a:extLst>
              <a:ext uri="{FF2B5EF4-FFF2-40B4-BE49-F238E27FC236}">
                <a16:creationId xmlns:a16="http://schemas.microsoft.com/office/drawing/2014/main" xmlns="" id="{3B71FBF4-A255-49CA-A4AC-495692F62D8C}"/>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02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0466" name="Google Shape;250;ga2c33ebb14_0_7:notes">
            <a:extLst>
              <a:ext uri="{FF2B5EF4-FFF2-40B4-BE49-F238E27FC236}">
                <a16:creationId xmlns:a16="http://schemas.microsoft.com/office/drawing/2014/main" xmlns="" id="{358082F9-BF93-4287-A4FD-96C74E14824C}"/>
              </a:ext>
            </a:extLst>
          </p:cNvPr>
          <p:cNvSpPr>
            <a:spLocks noGrp="1" noRot="1" noChangeAspect="1" noTextEdit="1"/>
          </p:cNvSpPr>
          <p:nvPr>
            <p:ph type="sldImg" idx="2"/>
          </p:nvPr>
        </p:nvSpPr>
        <p:spPr>
          <a:noFill/>
          <a:ln>
            <a:headEnd/>
            <a:tailEnd/>
          </a:ln>
        </p:spPr>
      </p:sp>
      <p:sp>
        <p:nvSpPr>
          <p:cNvPr id="190467" name="Google Shape;251;ga2c33ebb14_0_7:notes">
            <a:extLst>
              <a:ext uri="{FF2B5EF4-FFF2-40B4-BE49-F238E27FC236}">
                <a16:creationId xmlns:a16="http://schemas.microsoft.com/office/drawing/2014/main" xmlns="" id="{89A72163-7A08-4700-B095-F71A12A3CA83}"/>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83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8" name="Google Shape;213;ga2c33ebb14_0_16242:notes">
            <a:extLst>
              <a:ext uri="{FF2B5EF4-FFF2-40B4-BE49-F238E27FC236}">
                <a16:creationId xmlns:a16="http://schemas.microsoft.com/office/drawing/2014/main" xmlns="" id="{A9CDCC93-69FD-4F56-9F6B-99989A80C4BC}"/>
              </a:ext>
            </a:extLst>
          </p:cNvPr>
          <p:cNvSpPr>
            <a:spLocks noGrp="1" noRot="1" noChangeAspect="1" noTextEdit="1"/>
          </p:cNvSpPr>
          <p:nvPr>
            <p:ph type="sldImg" idx="2"/>
          </p:nvPr>
        </p:nvSpPr>
        <p:spPr>
          <a:noFill/>
          <a:ln>
            <a:headEnd/>
            <a:tailEnd/>
          </a:ln>
        </p:spPr>
      </p:sp>
      <p:sp>
        <p:nvSpPr>
          <p:cNvPr id="193539" name="Google Shape;214;ga2c33ebb14_0_16242:notes">
            <a:extLst>
              <a:ext uri="{FF2B5EF4-FFF2-40B4-BE49-F238E27FC236}">
                <a16:creationId xmlns:a16="http://schemas.microsoft.com/office/drawing/2014/main" xmlns="" id="{0F8230CE-C390-445E-AF04-F85974A2B9A4}"/>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76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6" name="Google Shape;278;g9ff089b121_0_5:notes">
            <a:extLst>
              <a:ext uri="{FF2B5EF4-FFF2-40B4-BE49-F238E27FC236}">
                <a16:creationId xmlns:a16="http://schemas.microsoft.com/office/drawing/2014/main" xmlns="" id="{B3D1F57B-4847-44B1-90A3-AEE853029117}"/>
              </a:ext>
            </a:extLst>
          </p:cNvPr>
          <p:cNvSpPr>
            <a:spLocks noGrp="1" noRot="1" noChangeAspect="1" noTextEdit="1"/>
          </p:cNvSpPr>
          <p:nvPr>
            <p:ph type="sldImg" idx="2"/>
          </p:nvPr>
        </p:nvSpPr>
        <p:spPr>
          <a:noFill/>
          <a:ln>
            <a:headEnd/>
            <a:tailEnd/>
          </a:ln>
        </p:spPr>
      </p:sp>
      <p:sp>
        <p:nvSpPr>
          <p:cNvPr id="195587" name="Google Shape;279;g9ff089b121_0_5:notes">
            <a:extLst>
              <a:ext uri="{FF2B5EF4-FFF2-40B4-BE49-F238E27FC236}">
                <a16:creationId xmlns:a16="http://schemas.microsoft.com/office/drawing/2014/main" xmlns="" id="{8E278B8E-64C6-4F44-BEBD-BCE7855DB867}"/>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60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4" name="Google Shape;278;g9ff089b121_0_5:notes">
            <a:extLst>
              <a:ext uri="{FF2B5EF4-FFF2-40B4-BE49-F238E27FC236}">
                <a16:creationId xmlns:a16="http://schemas.microsoft.com/office/drawing/2014/main" xmlns="" id="{448ED24B-423E-488B-9910-1B4803E5E80A}"/>
              </a:ext>
            </a:extLst>
          </p:cNvPr>
          <p:cNvSpPr>
            <a:spLocks noGrp="1" noRot="1" noChangeAspect="1" noTextEdit="1"/>
          </p:cNvSpPr>
          <p:nvPr>
            <p:ph type="sldImg" idx="2"/>
          </p:nvPr>
        </p:nvSpPr>
        <p:spPr>
          <a:noFill/>
          <a:ln>
            <a:headEnd/>
            <a:tailEnd/>
          </a:ln>
        </p:spPr>
      </p:sp>
      <p:sp>
        <p:nvSpPr>
          <p:cNvPr id="197635" name="Google Shape;279;g9ff089b121_0_5:notes">
            <a:extLst>
              <a:ext uri="{FF2B5EF4-FFF2-40B4-BE49-F238E27FC236}">
                <a16:creationId xmlns:a16="http://schemas.microsoft.com/office/drawing/2014/main" xmlns="" id="{FCCBE028-4FEB-447A-8596-6165287C08CE}"/>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75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2" name="Google Shape;278;g9ff089b121_0_5:notes">
            <a:extLst>
              <a:ext uri="{FF2B5EF4-FFF2-40B4-BE49-F238E27FC236}">
                <a16:creationId xmlns:a16="http://schemas.microsoft.com/office/drawing/2014/main" xmlns="" id="{BCA23CAE-73D8-4986-A62E-0D266F59A77F}"/>
              </a:ext>
            </a:extLst>
          </p:cNvPr>
          <p:cNvSpPr>
            <a:spLocks noGrp="1" noRot="1" noChangeAspect="1" noTextEdit="1"/>
          </p:cNvSpPr>
          <p:nvPr>
            <p:ph type="sldImg" idx="2"/>
          </p:nvPr>
        </p:nvSpPr>
        <p:spPr>
          <a:noFill/>
          <a:ln>
            <a:headEnd/>
            <a:tailEnd/>
          </a:ln>
        </p:spPr>
      </p:sp>
      <p:sp>
        <p:nvSpPr>
          <p:cNvPr id="199683" name="Google Shape;279;g9ff089b121_0_5:notes">
            <a:extLst>
              <a:ext uri="{FF2B5EF4-FFF2-40B4-BE49-F238E27FC236}">
                <a16:creationId xmlns:a16="http://schemas.microsoft.com/office/drawing/2014/main" xmlns="" id="{7CD42E3D-65CE-4559-B363-0C35EAAF4081}"/>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88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1730" name="Google Shape;278;g9ff089b121_0_5:notes">
            <a:extLst>
              <a:ext uri="{FF2B5EF4-FFF2-40B4-BE49-F238E27FC236}">
                <a16:creationId xmlns:a16="http://schemas.microsoft.com/office/drawing/2014/main" xmlns="" id="{6808C286-17E7-4986-9D67-B07F21120794}"/>
              </a:ext>
            </a:extLst>
          </p:cNvPr>
          <p:cNvSpPr>
            <a:spLocks noGrp="1" noRot="1" noChangeAspect="1" noTextEdit="1"/>
          </p:cNvSpPr>
          <p:nvPr>
            <p:ph type="sldImg" idx="2"/>
          </p:nvPr>
        </p:nvSpPr>
        <p:spPr>
          <a:noFill/>
          <a:ln>
            <a:headEnd/>
            <a:tailEnd/>
          </a:ln>
        </p:spPr>
      </p:sp>
      <p:sp>
        <p:nvSpPr>
          <p:cNvPr id="201731" name="Google Shape;279;g9ff089b121_0_5:notes">
            <a:extLst>
              <a:ext uri="{FF2B5EF4-FFF2-40B4-BE49-F238E27FC236}">
                <a16:creationId xmlns:a16="http://schemas.microsoft.com/office/drawing/2014/main" xmlns="" id="{BE80CC58-1D86-4060-BDDC-DE49703F5AE3}"/>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92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1970" name="Google Shape;278;g9ff089b121_0_5:notes">
            <a:extLst>
              <a:ext uri="{FF2B5EF4-FFF2-40B4-BE49-F238E27FC236}">
                <a16:creationId xmlns:a16="http://schemas.microsoft.com/office/drawing/2014/main" xmlns="" id="{ED66711C-EB6D-4F60-BA97-B0222EAD81A2}"/>
              </a:ext>
            </a:extLst>
          </p:cNvPr>
          <p:cNvSpPr>
            <a:spLocks noGrp="1" noRot="1" noChangeAspect="1" noTextEdit="1"/>
          </p:cNvSpPr>
          <p:nvPr>
            <p:ph type="sldImg" idx="2"/>
          </p:nvPr>
        </p:nvSpPr>
        <p:spPr>
          <a:noFill/>
          <a:ln>
            <a:headEnd/>
            <a:tailEnd/>
          </a:ln>
        </p:spPr>
      </p:sp>
      <p:sp>
        <p:nvSpPr>
          <p:cNvPr id="211971" name="Google Shape;279;g9ff089b121_0_5:notes">
            <a:extLst>
              <a:ext uri="{FF2B5EF4-FFF2-40B4-BE49-F238E27FC236}">
                <a16:creationId xmlns:a16="http://schemas.microsoft.com/office/drawing/2014/main" xmlns="" id="{111D7D1A-733F-4B39-9820-715835487032}"/>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26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8" name="Google Shape;278;g9ff089b121_0_5:notes">
            <a:extLst>
              <a:ext uri="{FF2B5EF4-FFF2-40B4-BE49-F238E27FC236}">
                <a16:creationId xmlns:a16="http://schemas.microsoft.com/office/drawing/2014/main" xmlns="" id="{72CA3AD2-6D7B-44D2-9525-EF2E245C401F}"/>
              </a:ext>
            </a:extLst>
          </p:cNvPr>
          <p:cNvSpPr>
            <a:spLocks noGrp="1" noRot="1" noChangeAspect="1" noTextEdit="1"/>
          </p:cNvSpPr>
          <p:nvPr>
            <p:ph type="sldImg" idx="2"/>
          </p:nvPr>
        </p:nvSpPr>
        <p:spPr>
          <a:noFill/>
          <a:ln>
            <a:headEnd/>
            <a:tailEnd/>
          </a:ln>
        </p:spPr>
      </p:sp>
      <p:sp>
        <p:nvSpPr>
          <p:cNvPr id="203779" name="Google Shape;279;g9ff089b121_0_5:notes">
            <a:extLst>
              <a:ext uri="{FF2B5EF4-FFF2-40B4-BE49-F238E27FC236}">
                <a16:creationId xmlns:a16="http://schemas.microsoft.com/office/drawing/2014/main" xmlns="" id="{9ECAB728-E5C0-4E67-9BBE-61060B47EFBE}"/>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28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91018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184"/>
        <p:cNvGrpSpPr/>
        <p:nvPr/>
      </p:nvGrpSpPr>
      <p:grpSpPr>
        <a:xfrm>
          <a:off x="0" y="0"/>
          <a:ext cx="0" cy="0"/>
          <a:chOff x="0" y="0"/>
          <a:chExt cx="0" cy="0"/>
        </a:xfrm>
      </p:grpSpPr>
    </p:spTree>
    <p:extLst>
      <p:ext uri="{BB962C8B-B14F-4D97-AF65-F5344CB8AC3E}">
        <p14:creationId xmlns:p14="http://schemas.microsoft.com/office/powerpoint/2010/main" val="302396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1546173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CC8F"/>
        </a:solidFill>
        <a:effectLst/>
      </p:bgPr>
    </p:bg>
    <p:spTree>
      <p:nvGrpSpPr>
        <p:cNvPr id="1" name=""/>
        <p:cNvGrpSpPr/>
        <p:nvPr/>
      </p:nvGrpSpPr>
      <p:grpSpPr>
        <a:xfrm>
          <a:off x="0" y="0"/>
          <a:ext cx="0" cy="0"/>
          <a:chOff x="0" y="0"/>
          <a:chExt cx="0" cy="0"/>
        </a:xfrm>
      </p:grpSpPr>
      <p:sp>
        <p:nvSpPr>
          <p:cNvPr id="100355" name="Google Shape;6;p1">
            <a:extLst>
              <a:ext uri="{FF2B5EF4-FFF2-40B4-BE49-F238E27FC236}">
                <a16:creationId xmlns:a16="http://schemas.microsoft.com/office/drawing/2014/main" xmlns="" id="{B27B77B6-8202-419F-92EA-8FAEE5FDB940}"/>
              </a:ext>
            </a:extLst>
          </p:cNvPr>
          <p:cNvSpPr txBox="1">
            <a:spLocks noGrp="1"/>
          </p:cNvSpPr>
          <p:nvPr>
            <p:ph type="title"/>
          </p:nvPr>
        </p:nvSpPr>
        <p:spPr bwMode="auto">
          <a:xfrm>
            <a:off x="950385" y="592667"/>
            <a:ext cx="10291233" cy="76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vi-VN" altLang="en-US">
              <a:sym typeface="Arial" panose="020B0604020202020204" pitchFamily="34" charset="0"/>
            </a:endParaRPr>
          </a:p>
        </p:txBody>
      </p:sp>
    </p:spTree>
    <p:extLst>
      <p:ext uri="{BB962C8B-B14F-4D97-AF65-F5344CB8AC3E}">
        <p14:creationId xmlns:p14="http://schemas.microsoft.com/office/powerpoint/2010/main" val="97138954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189" indent="-457189"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marL="990575" lvl="1" indent="-380990"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marL="1523962" lvl="2" indent="-30479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marL="2133547" lvl="3" indent="-30479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marL="2743131" lvl="4" indent="-30479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50" name="Google Shape;194;p44">
            <a:extLst>
              <a:ext uri="{FF2B5EF4-FFF2-40B4-BE49-F238E27FC236}">
                <a16:creationId xmlns:a16="http://schemas.microsoft.com/office/drawing/2014/main" xmlns="" id="{2F141824-5C04-4B41-876F-F40CE2344C3D}"/>
              </a:ext>
            </a:extLst>
          </p:cNvPr>
          <p:cNvGrpSpPr>
            <a:grpSpLocks/>
          </p:cNvGrpSpPr>
          <p:nvPr/>
        </p:nvGrpSpPr>
        <p:grpSpPr bwMode="auto">
          <a:xfrm>
            <a:off x="1109134" y="747184"/>
            <a:ext cx="9937751" cy="4969933"/>
            <a:chOff x="831732" y="560738"/>
            <a:chExt cx="7453800" cy="3726731"/>
          </a:xfrm>
        </p:grpSpPr>
        <p:sp>
          <p:nvSpPr>
            <p:cNvPr id="195" name="Google Shape;195;p44">
              <a:extLst>
                <a:ext uri="{FF2B5EF4-FFF2-40B4-BE49-F238E27FC236}">
                  <a16:creationId xmlns:a16="http://schemas.microsoft.com/office/drawing/2014/main" xmlns="" id="{994A4BEC-40DE-49DD-A0FC-8F74EF860214}"/>
                </a:ext>
              </a:extLst>
            </p:cNvPr>
            <p:cNvSpPr/>
            <p:nvPr/>
          </p:nvSpPr>
          <p:spPr>
            <a:xfrm rot="-133015">
              <a:off x="890474" y="974995"/>
              <a:ext cx="7336316" cy="31712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196" name="Google Shape;196;p44">
              <a:extLst>
                <a:ext uri="{FF2B5EF4-FFF2-40B4-BE49-F238E27FC236}">
                  <a16:creationId xmlns:a16="http://schemas.microsoft.com/office/drawing/2014/main" xmlns="" id="{C836C74C-B8FC-4664-B2D7-F69D33C4D350}"/>
                </a:ext>
              </a:extLst>
            </p:cNvPr>
            <p:cNvSpPr/>
            <p:nvPr/>
          </p:nvSpPr>
          <p:spPr>
            <a:xfrm rot="-132907">
              <a:off x="6790009" y="575022"/>
              <a:ext cx="766812" cy="1130082"/>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197" name="Google Shape;197;p44">
              <a:extLst>
                <a:ext uri="{FF2B5EF4-FFF2-40B4-BE49-F238E27FC236}">
                  <a16:creationId xmlns:a16="http://schemas.microsoft.com/office/drawing/2014/main" xmlns="" id="{EC1C3708-DFFE-4071-9199-55BDB1845C09}"/>
                </a:ext>
              </a:extLst>
            </p:cNvPr>
            <p:cNvSpPr/>
            <p:nvPr/>
          </p:nvSpPr>
          <p:spPr>
            <a:xfrm rot="-121639">
              <a:off x="3924384" y="760724"/>
              <a:ext cx="1187528" cy="449175"/>
            </a:xfrm>
            <a:prstGeom prst="roundRect">
              <a:avLst>
                <a:gd name="adj" fmla="val 50000"/>
              </a:avLst>
            </a:prstGeom>
            <a:solidFill>
              <a:schemeClr val="accent3"/>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grpSp>
      <p:sp>
        <p:nvSpPr>
          <p:cNvPr id="181254" name="Google Shape;198;p44">
            <a:extLst>
              <a:ext uri="{FF2B5EF4-FFF2-40B4-BE49-F238E27FC236}">
                <a16:creationId xmlns:a16="http://schemas.microsoft.com/office/drawing/2014/main" xmlns="" id="{7D54C21B-BA54-4CBB-9963-55AD9F48FAB5}"/>
              </a:ext>
            </a:extLst>
          </p:cNvPr>
          <p:cNvSpPr txBox="1">
            <a:spLocks noGrp="1"/>
          </p:cNvSpPr>
          <p:nvPr>
            <p:ph type="ctrTitle" idx="4294967295"/>
          </p:nvPr>
        </p:nvSpPr>
        <p:spPr>
          <a:xfrm rot="21467067">
            <a:off x="531284" y="2832100"/>
            <a:ext cx="11360149" cy="1153584"/>
          </a:xfrm>
        </p:spPr>
        <p:txBody>
          <a:bodyPr anchor="b"/>
          <a:lstStyle/>
          <a:p>
            <a:pPr algn="ctr" eaLnBrk="1" hangingPunct="1">
              <a:buClr>
                <a:schemeClr val="accent1"/>
              </a:buClr>
              <a:buSzPts val="5200"/>
              <a:buFont typeface="Raleway Thin"/>
              <a:buNone/>
            </a:pPr>
            <a:r>
              <a:rPr lang="en-US" altLang="en-US" sz="4667" dirty="0" err="1" smtClean="0">
                <a:solidFill>
                  <a:srgbClr val="FF0000"/>
                </a:solidFill>
                <a:latin typeface="Arial " charset="0"/>
                <a:ea typeface="Arial " charset="0"/>
                <a:cs typeface="Arial " charset="0"/>
                <a:sym typeface="Raleway Thin"/>
              </a:rPr>
              <a:t>Tiết</a:t>
            </a:r>
            <a:r>
              <a:rPr lang="en-US" altLang="en-US" sz="4667" dirty="0" smtClean="0">
                <a:solidFill>
                  <a:srgbClr val="FF0000"/>
                </a:solidFill>
                <a:latin typeface="Arial " charset="0"/>
                <a:ea typeface="Arial " charset="0"/>
                <a:cs typeface="Arial " charset="0"/>
                <a:sym typeface="Raleway Thin"/>
              </a:rPr>
              <a:t> 12 - B</a:t>
            </a:r>
            <a:r>
              <a:rPr lang="en-US" altLang="en-US" sz="4667" dirty="0" smtClean="0">
                <a:solidFill>
                  <a:srgbClr val="FF0000"/>
                </a:solidFill>
                <a:latin typeface="Arial Unicode MS"/>
                <a:ea typeface="Arial " charset="0"/>
                <a:cs typeface="Arial " charset="0"/>
                <a:sym typeface="Raleway Thin"/>
              </a:rPr>
              <a:t>À</a:t>
            </a:r>
            <a:r>
              <a:rPr lang="en-US" altLang="en-US" sz="4667" dirty="0" smtClean="0">
                <a:solidFill>
                  <a:srgbClr val="FF0000"/>
                </a:solidFill>
                <a:latin typeface="Arial " charset="0"/>
                <a:ea typeface="Arial " charset="0"/>
                <a:cs typeface="Arial " charset="0"/>
                <a:sym typeface="Raleway Thin"/>
              </a:rPr>
              <a:t>I </a:t>
            </a:r>
            <a:r>
              <a:rPr lang="en-US" altLang="en-US" sz="4667" dirty="0">
                <a:solidFill>
                  <a:srgbClr val="FF0000"/>
                </a:solidFill>
                <a:latin typeface="Arial " charset="0"/>
                <a:ea typeface="Arial " charset="0"/>
                <a:cs typeface="Arial " charset="0"/>
                <a:sym typeface="Raleway Thin"/>
              </a:rPr>
              <a:t>5: </a:t>
            </a:r>
            <a:r>
              <a:rPr lang="en-US" altLang="en-US" sz="4667" dirty="0" smtClean="0">
                <a:solidFill>
                  <a:srgbClr val="FF0000"/>
                </a:solidFill>
                <a:latin typeface="Arial " charset="0"/>
                <a:ea typeface="Arial " charset="0"/>
                <a:cs typeface="Arial " charset="0"/>
                <a:sym typeface="Raleway Thin"/>
              </a:rPr>
              <a:t> </a:t>
            </a:r>
            <a:r>
              <a:rPr lang="en-US" altLang="en-US" sz="4667" dirty="0">
                <a:solidFill>
                  <a:srgbClr val="FF0000"/>
                </a:solidFill>
                <a:latin typeface="Arial " charset="0"/>
                <a:ea typeface="Arial " charset="0"/>
                <a:cs typeface="Arial " charset="0"/>
                <a:sym typeface="Raleway Thin"/>
              </a:rPr>
              <a:t/>
            </a:r>
            <a:br>
              <a:rPr lang="en-US" altLang="en-US" sz="4667" dirty="0">
                <a:solidFill>
                  <a:srgbClr val="FF0000"/>
                </a:solidFill>
                <a:latin typeface="Arial " charset="0"/>
                <a:ea typeface="Arial " charset="0"/>
                <a:cs typeface="Arial " charset="0"/>
                <a:sym typeface="Raleway Thin"/>
              </a:rPr>
            </a:br>
            <a:r>
              <a:rPr lang="en-US" altLang="en-US" sz="4667" dirty="0">
                <a:solidFill>
                  <a:srgbClr val="FF0000"/>
                </a:solidFill>
                <a:latin typeface="Arial " charset="0"/>
                <a:ea typeface="Arial " charset="0"/>
                <a:cs typeface="Arial " charset="0"/>
                <a:sym typeface="Raleway Thin"/>
              </a:rPr>
              <a:t>BẢO VỆ MÔI TRƯỜNG</a:t>
            </a:r>
            <a:br>
              <a:rPr lang="en-US" altLang="en-US" sz="4667" dirty="0">
                <a:solidFill>
                  <a:srgbClr val="FF0000"/>
                </a:solidFill>
                <a:latin typeface="Arial " charset="0"/>
                <a:ea typeface="Arial " charset="0"/>
                <a:cs typeface="Arial " charset="0"/>
                <a:sym typeface="Raleway Thin"/>
              </a:rPr>
            </a:br>
            <a:r>
              <a:rPr lang="en-US" altLang="en-US" sz="4667" dirty="0">
                <a:solidFill>
                  <a:srgbClr val="FF0000"/>
                </a:solidFill>
                <a:latin typeface="Arial " charset="0"/>
                <a:ea typeface="Arial " charset="0"/>
                <a:cs typeface="Arial " charset="0"/>
                <a:sym typeface="Raleway Thin"/>
              </a:rPr>
              <a:t>V</a:t>
            </a:r>
            <a:r>
              <a:rPr lang="en-US" altLang="en-US" sz="4667" dirty="0">
                <a:solidFill>
                  <a:srgbClr val="FF0000"/>
                </a:solidFill>
                <a:latin typeface="Arial Unicode MS"/>
                <a:ea typeface="Arial " charset="0"/>
                <a:cs typeface="Arial " charset="0"/>
                <a:sym typeface="Raleway Thin"/>
              </a:rPr>
              <a:t>À</a:t>
            </a:r>
            <a:r>
              <a:rPr lang="en-US" altLang="en-US" sz="4667" dirty="0">
                <a:solidFill>
                  <a:srgbClr val="FF0000"/>
                </a:solidFill>
                <a:latin typeface="Arial " charset="0"/>
                <a:ea typeface="Arial " charset="0"/>
                <a:cs typeface="Arial " charset="0"/>
                <a:sym typeface="Raleway Thin"/>
              </a:rPr>
              <a:t> T</a:t>
            </a:r>
            <a:r>
              <a:rPr lang="en-US" altLang="en-US" sz="4667" dirty="0">
                <a:solidFill>
                  <a:srgbClr val="FF0000"/>
                </a:solidFill>
                <a:latin typeface="Arial Unicode MS"/>
                <a:ea typeface="Arial " charset="0"/>
                <a:cs typeface="Arial " charset="0"/>
                <a:sym typeface="Raleway Thin"/>
              </a:rPr>
              <a:t>À</a:t>
            </a:r>
            <a:r>
              <a:rPr lang="en-US" altLang="en-US" sz="4667" dirty="0">
                <a:solidFill>
                  <a:srgbClr val="FF0000"/>
                </a:solidFill>
                <a:latin typeface="Arial " charset="0"/>
                <a:ea typeface="Arial " charset="0"/>
                <a:cs typeface="Arial " charset="0"/>
                <a:sym typeface="Raleway Thin"/>
              </a:rPr>
              <a:t>I NGYÊN THIÊN </a:t>
            </a:r>
            <a:r>
              <a:rPr lang="en-US" altLang="en-US" sz="4667" dirty="0" smtClean="0">
                <a:solidFill>
                  <a:srgbClr val="FF0000"/>
                </a:solidFill>
                <a:latin typeface="Arial " charset="0"/>
                <a:ea typeface="Arial " charset="0"/>
                <a:cs typeface="Arial " charset="0"/>
                <a:sym typeface="Raleway Thin"/>
              </a:rPr>
              <a:t>NHIÊN( </a:t>
            </a:r>
            <a:r>
              <a:rPr lang="en-US" altLang="en-US" sz="4667" dirty="0" err="1" smtClean="0">
                <a:solidFill>
                  <a:srgbClr val="FF0000"/>
                </a:solidFill>
                <a:latin typeface="Arial " charset="0"/>
                <a:ea typeface="Arial " charset="0"/>
                <a:cs typeface="Arial " charset="0"/>
                <a:sym typeface="Raleway Thin"/>
              </a:rPr>
              <a:t>Tiếp</a:t>
            </a:r>
            <a:r>
              <a:rPr lang="en-US" altLang="en-US" sz="4667" dirty="0" smtClean="0">
                <a:solidFill>
                  <a:srgbClr val="FF0000"/>
                </a:solidFill>
                <a:latin typeface="Arial " charset="0"/>
                <a:ea typeface="Arial " charset="0"/>
                <a:cs typeface="Arial " charset="0"/>
                <a:sym typeface="Raleway Thin"/>
              </a:rPr>
              <a:t>)</a:t>
            </a:r>
            <a:endParaRPr lang="vi-VN" altLang="en-US" sz="4667" dirty="0">
              <a:solidFill>
                <a:srgbClr val="FF0000"/>
              </a:solidFill>
              <a:latin typeface="Arial " charset="0"/>
              <a:ea typeface="Arial " charset="0"/>
              <a:cs typeface="Arial " charset="0"/>
              <a:sym typeface="Raleway Thin"/>
            </a:endParaRPr>
          </a:p>
        </p:txBody>
      </p:sp>
      <p:grpSp>
        <p:nvGrpSpPr>
          <p:cNvPr id="181255" name="Google Shape;200;p44">
            <a:extLst>
              <a:ext uri="{FF2B5EF4-FFF2-40B4-BE49-F238E27FC236}">
                <a16:creationId xmlns:a16="http://schemas.microsoft.com/office/drawing/2014/main" xmlns="" id="{3E526B97-ADF7-47AD-8B05-8847D0366775}"/>
              </a:ext>
            </a:extLst>
          </p:cNvPr>
          <p:cNvGrpSpPr>
            <a:grpSpLocks/>
          </p:cNvGrpSpPr>
          <p:nvPr/>
        </p:nvGrpSpPr>
        <p:grpSpPr bwMode="auto">
          <a:xfrm rot="21477594">
            <a:off x="5571067" y="1286933"/>
            <a:ext cx="905933" cy="50800"/>
            <a:chOff x="-1780650" y="1138950"/>
            <a:chExt cx="678625" cy="38025"/>
          </a:xfrm>
        </p:grpSpPr>
        <p:sp>
          <p:nvSpPr>
            <p:cNvPr id="181256" name="Google Shape;201;p44">
              <a:extLst>
                <a:ext uri="{FF2B5EF4-FFF2-40B4-BE49-F238E27FC236}">
                  <a16:creationId xmlns:a16="http://schemas.microsoft.com/office/drawing/2014/main" xmlns="" id="{86978EB2-BC7B-4852-9FA2-28531991369B}"/>
                </a:ext>
              </a:extLst>
            </p:cNvPr>
            <p:cNvSpPr>
              <a:spLocks/>
            </p:cNvSpPr>
            <p:nvPr/>
          </p:nvSpPr>
          <p:spPr bwMode="auto">
            <a:xfrm>
              <a:off x="-1780650" y="1138950"/>
              <a:ext cx="38025" cy="38025"/>
            </a:xfrm>
            <a:custGeom>
              <a:avLst/>
              <a:gdLst>
                <a:gd name="T0" fmla="*/ 761 w 1521"/>
                <a:gd name="T1" fmla="*/ 0 h 1521"/>
                <a:gd name="T2" fmla="*/ 1 w 1521"/>
                <a:gd name="T3" fmla="*/ 760 h 1521"/>
                <a:gd name="T4" fmla="*/ 761 w 1521"/>
                <a:gd name="T5" fmla="*/ 1520 h 1521"/>
                <a:gd name="T6" fmla="*/ 1521 w 1521"/>
                <a:gd name="T7" fmla="*/ 760 h 1521"/>
                <a:gd name="T8" fmla="*/ 761 w 1521"/>
                <a:gd name="T9" fmla="*/ 0 h 1521"/>
              </a:gdLst>
              <a:ahLst/>
              <a:cxnLst>
                <a:cxn ang="0">
                  <a:pos x="T0" y="T1"/>
                </a:cxn>
                <a:cxn ang="0">
                  <a:pos x="T2" y="T3"/>
                </a:cxn>
                <a:cxn ang="0">
                  <a:pos x="T4" y="T5"/>
                </a:cxn>
                <a:cxn ang="0">
                  <a:pos x="T6" y="T7"/>
                </a:cxn>
                <a:cxn ang="0">
                  <a:pos x="T8" y="T9"/>
                </a:cxn>
              </a:cxnLst>
              <a:rect l="0" t="0"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81257" name="Google Shape;202;p44">
              <a:extLst>
                <a:ext uri="{FF2B5EF4-FFF2-40B4-BE49-F238E27FC236}">
                  <a16:creationId xmlns:a16="http://schemas.microsoft.com/office/drawing/2014/main" xmlns="" id="{79CBC1A6-40B3-4251-90D5-3865FFBB0B1C}"/>
                </a:ext>
              </a:extLst>
            </p:cNvPr>
            <p:cNvSpPr>
              <a:spLocks/>
            </p:cNvSpPr>
            <p:nvPr/>
          </p:nvSpPr>
          <p:spPr bwMode="auto">
            <a:xfrm>
              <a:off x="-1620300" y="1138950"/>
              <a:ext cx="38025" cy="38025"/>
            </a:xfrm>
            <a:custGeom>
              <a:avLst/>
              <a:gdLst>
                <a:gd name="T0" fmla="*/ 760 w 1521"/>
                <a:gd name="T1" fmla="*/ 0 h 1521"/>
                <a:gd name="T2" fmla="*/ 0 w 1521"/>
                <a:gd name="T3" fmla="*/ 760 h 1521"/>
                <a:gd name="T4" fmla="*/ 760 w 1521"/>
                <a:gd name="T5" fmla="*/ 1520 h 1521"/>
                <a:gd name="T6" fmla="*/ 1520 w 1521"/>
                <a:gd name="T7" fmla="*/ 760 h 1521"/>
                <a:gd name="T8" fmla="*/ 760 w 1521"/>
                <a:gd name="T9" fmla="*/ 0 h 1521"/>
              </a:gdLst>
              <a:ahLst/>
              <a:cxnLst>
                <a:cxn ang="0">
                  <a:pos x="T0" y="T1"/>
                </a:cxn>
                <a:cxn ang="0">
                  <a:pos x="T2" y="T3"/>
                </a:cxn>
                <a:cxn ang="0">
                  <a:pos x="T4" y="T5"/>
                </a:cxn>
                <a:cxn ang="0">
                  <a:pos x="T6" y="T7"/>
                </a:cxn>
                <a:cxn ang="0">
                  <a:pos x="T8" y="T9"/>
                </a:cxn>
              </a:cxnLst>
              <a:rect l="0" t="0"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81258" name="Google Shape;203;p44">
              <a:extLst>
                <a:ext uri="{FF2B5EF4-FFF2-40B4-BE49-F238E27FC236}">
                  <a16:creationId xmlns:a16="http://schemas.microsoft.com/office/drawing/2014/main" xmlns="" id="{EF710F51-8CC4-47FA-A225-0BAD46D122D8}"/>
                </a:ext>
              </a:extLst>
            </p:cNvPr>
            <p:cNvSpPr>
              <a:spLocks/>
            </p:cNvSpPr>
            <p:nvPr/>
          </p:nvSpPr>
          <p:spPr bwMode="auto">
            <a:xfrm>
              <a:off x="-1459975" y="1138950"/>
              <a:ext cx="38025" cy="38025"/>
            </a:xfrm>
            <a:custGeom>
              <a:avLst/>
              <a:gdLst>
                <a:gd name="T0" fmla="*/ 761 w 1521"/>
                <a:gd name="T1" fmla="*/ 0 h 1521"/>
                <a:gd name="T2" fmla="*/ 1 w 1521"/>
                <a:gd name="T3" fmla="*/ 760 h 1521"/>
                <a:gd name="T4" fmla="*/ 761 w 1521"/>
                <a:gd name="T5" fmla="*/ 1520 h 1521"/>
                <a:gd name="T6" fmla="*/ 1521 w 1521"/>
                <a:gd name="T7" fmla="*/ 760 h 1521"/>
                <a:gd name="T8" fmla="*/ 761 w 1521"/>
                <a:gd name="T9" fmla="*/ 0 h 1521"/>
              </a:gdLst>
              <a:ahLst/>
              <a:cxnLst>
                <a:cxn ang="0">
                  <a:pos x="T0" y="T1"/>
                </a:cxn>
                <a:cxn ang="0">
                  <a:pos x="T2" y="T3"/>
                </a:cxn>
                <a:cxn ang="0">
                  <a:pos x="T4" y="T5"/>
                </a:cxn>
                <a:cxn ang="0">
                  <a:pos x="T6" y="T7"/>
                </a:cxn>
                <a:cxn ang="0">
                  <a:pos x="T8" y="T9"/>
                </a:cxn>
              </a:cxnLst>
              <a:rect l="0" t="0"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81259" name="Google Shape;204;p44">
              <a:extLst>
                <a:ext uri="{FF2B5EF4-FFF2-40B4-BE49-F238E27FC236}">
                  <a16:creationId xmlns:a16="http://schemas.microsoft.com/office/drawing/2014/main" xmlns="" id="{2B379114-5681-48DF-A013-57193A6B87BA}"/>
                </a:ext>
              </a:extLst>
            </p:cNvPr>
            <p:cNvSpPr>
              <a:spLocks/>
            </p:cNvSpPr>
            <p:nvPr/>
          </p:nvSpPr>
          <p:spPr bwMode="auto">
            <a:xfrm>
              <a:off x="-1299625" y="1138950"/>
              <a:ext cx="38025" cy="38025"/>
            </a:xfrm>
            <a:custGeom>
              <a:avLst/>
              <a:gdLst>
                <a:gd name="T0" fmla="*/ 760 w 1521"/>
                <a:gd name="T1" fmla="*/ 0 h 1521"/>
                <a:gd name="T2" fmla="*/ 0 w 1521"/>
                <a:gd name="T3" fmla="*/ 760 h 1521"/>
                <a:gd name="T4" fmla="*/ 760 w 1521"/>
                <a:gd name="T5" fmla="*/ 1520 h 1521"/>
                <a:gd name="T6" fmla="*/ 1520 w 1521"/>
                <a:gd name="T7" fmla="*/ 760 h 1521"/>
                <a:gd name="T8" fmla="*/ 760 w 1521"/>
                <a:gd name="T9" fmla="*/ 0 h 1521"/>
              </a:gdLst>
              <a:ahLst/>
              <a:cxnLst>
                <a:cxn ang="0">
                  <a:pos x="T0" y="T1"/>
                </a:cxn>
                <a:cxn ang="0">
                  <a:pos x="T2" y="T3"/>
                </a:cxn>
                <a:cxn ang="0">
                  <a:pos x="T4" y="T5"/>
                </a:cxn>
                <a:cxn ang="0">
                  <a:pos x="T6" y="T7"/>
                </a:cxn>
                <a:cxn ang="0">
                  <a:pos x="T8" y="T9"/>
                </a:cxn>
              </a:cxnLst>
              <a:rect l="0" t="0"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81260" name="Google Shape;205;p44">
              <a:extLst>
                <a:ext uri="{FF2B5EF4-FFF2-40B4-BE49-F238E27FC236}">
                  <a16:creationId xmlns:a16="http://schemas.microsoft.com/office/drawing/2014/main" xmlns="" id="{0C8E5916-15FC-4DBF-A5CE-0BD9F7C67846}"/>
                </a:ext>
              </a:extLst>
            </p:cNvPr>
            <p:cNvSpPr>
              <a:spLocks/>
            </p:cNvSpPr>
            <p:nvPr/>
          </p:nvSpPr>
          <p:spPr bwMode="auto">
            <a:xfrm>
              <a:off x="-1140050" y="1138950"/>
              <a:ext cx="38025" cy="38025"/>
            </a:xfrm>
            <a:custGeom>
              <a:avLst/>
              <a:gdLst>
                <a:gd name="T0" fmla="*/ 760 w 1521"/>
                <a:gd name="T1" fmla="*/ 0 h 1521"/>
                <a:gd name="T2" fmla="*/ 0 w 1521"/>
                <a:gd name="T3" fmla="*/ 760 h 1521"/>
                <a:gd name="T4" fmla="*/ 760 w 1521"/>
                <a:gd name="T5" fmla="*/ 1520 h 1521"/>
                <a:gd name="T6" fmla="*/ 1520 w 1521"/>
                <a:gd name="T7" fmla="*/ 760 h 1521"/>
                <a:gd name="T8" fmla="*/ 760 w 1521"/>
                <a:gd name="T9" fmla="*/ 0 h 1521"/>
              </a:gdLst>
              <a:ahLst/>
              <a:cxnLst>
                <a:cxn ang="0">
                  <a:pos x="T0" y="T1"/>
                </a:cxn>
                <a:cxn ang="0">
                  <a:pos x="T2" y="T3"/>
                </a:cxn>
                <a:cxn ang="0">
                  <a:pos x="T4" y="T5"/>
                </a:cxn>
                <a:cxn ang="0">
                  <a:pos x="T6" y="T7"/>
                </a:cxn>
                <a:cxn ang="0">
                  <a:pos x="T8" y="T9"/>
                </a:cxn>
              </a:cxnLst>
              <a:rect l="0" t="0"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AutoShape 2" descr="luu-y-gi-khi-luat-bao-ve-moi-truong-sap-co-hieu-luc_2812095757">
            <a:extLst>
              <a:ext uri="{FF2B5EF4-FFF2-40B4-BE49-F238E27FC236}">
                <a16:creationId xmlns:a16="http://schemas.microsoft.com/office/drawing/2014/main" xmlns="" id="{336E2B85-2098-48AF-AC18-54343225009B}"/>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50532" name="Rectangle 4">
            <a:extLst>
              <a:ext uri="{FF2B5EF4-FFF2-40B4-BE49-F238E27FC236}">
                <a16:creationId xmlns:a16="http://schemas.microsoft.com/office/drawing/2014/main" xmlns="" id="{7EAF6DDC-6EBE-4D22-9275-2408B003E025}"/>
              </a:ext>
            </a:extLst>
          </p:cNvPr>
          <p:cNvSpPr>
            <a:spLocks noChangeArrowheads="1"/>
          </p:cNvSpPr>
          <p:nvPr/>
        </p:nvSpPr>
        <p:spPr bwMode="auto">
          <a:xfrm>
            <a:off x="1511301" y="191527"/>
            <a:ext cx="10401300" cy="1077026"/>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133" b="1" dirty="0">
                <a:solidFill>
                  <a:srgbClr val="C00000"/>
                </a:solidFill>
                <a:latin typeface="Arial" panose="020B0604020202020204" pitchFamily="34" charset="0"/>
                <a:cs typeface="Arial" panose="020B0604020202020204" pitchFamily="34" charset="0"/>
                <a:sym typeface="Arial" panose="020B0604020202020204" pitchFamily="34" charset="0"/>
              </a:rPr>
              <a:t>Dựa vào thông tin 1, em hãy cho biết các chủ thể ở hai bức tranh đã thực hiện đúng hay chưa đúng các quy định của pháp luật về bảo vệ tài nguyên thiên nhiên. Vì sao? </a:t>
            </a:r>
          </a:p>
        </p:txBody>
      </p:sp>
      <p:pic>
        <p:nvPicPr>
          <p:cNvPr id="150533" name="Picture 5" descr="images">
            <a:extLst>
              <a:ext uri="{FF2B5EF4-FFF2-40B4-BE49-F238E27FC236}">
                <a16:creationId xmlns:a16="http://schemas.microsoft.com/office/drawing/2014/main" xmlns="" id="{C0F24878-EE1F-45F2-8D29-1412D9F2E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34" y="262468"/>
            <a:ext cx="1045633" cy="1045633"/>
          </a:xfrm>
          <a:prstGeom prst="rect">
            <a:avLst/>
          </a:prstGeom>
          <a:noFill/>
          <a:extLst>
            <a:ext uri="{909E8E84-426E-40DD-AFC4-6F175D3DCCD1}">
              <a14:hiddenFill xmlns:a14="http://schemas.microsoft.com/office/drawing/2010/main">
                <a:solidFill>
                  <a:srgbClr val="FFFFFF"/>
                </a:solidFill>
              </a14:hiddenFill>
            </a:ext>
          </a:extLst>
        </p:spPr>
      </p:pic>
      <p:pic>
        <p:nvPicPr>
          <p:cNvPr id="150534" name="Picture 6" descr="11111">
            <a:extLst>
              <a:ext uri="{FF2B5EF4-FFF2-40B4-BE49-F238E27FC236}">
                <a16:creationId xmlns:a16="http://schemas.microsoft.com/office/drawing/2014/main" xmlns="" id="{83417792-822D-472F-B30C-5D03D37C1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34" y="1466851"/>
            <a:ext cx="11603567" cy="3486149"/>
          </a:xfrm>
          <a:prstGeom prst="rect">
            <a:avLst/>
          </a:prstGeom>
          <a:noFill/>
          <a:extLst>
            <a:ext uri="{909E8E84-426E-40DD-AFC4-6F175D3DCCD1}">
              <a14:hiddenFill xmlns:a14="http://schemas.microsoft.com/office/drawing/2010/main">
                <a:solidFill>
                  <a:srgbClr val="FFFFFF"/>
                </a:solidFill>
              </a14:hiddenFill>
            </a:ext>
          </a:extLst>
        </p:spPr>
      </p:pic>
      <p:sp>
        <p:nvSpPr>
          <p:cNvPr id="150535" name="Rectangle 7">
            <a:extLst>
              <a:ext uri="{FF2B5EF4-FFF2-40B4-BE49-F238E27FC236}">
                <a16:creationId xmlns:a16="http://schemas.microsoft.com/office/drawing/2014/main" xmlns="" id="{72B9B091-72CB-49C8-A3A8-CA890F218ECF}"/>
              </a:ext>
            </a:extLst>
          </p:cNvPr>
          <p:cNvSpPr>
            <a:spLocks noChangeArrowheads="1"/>
          </p:cNvSpPr>
          <p:nvPr/>
        </p:nvSpPr>
        <p:spPr bwMode="auto">
          <a:xfrm>
            <a:off x="512234" y="4907524"/>
            <a:ext cx="5380567" cy="17334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133">
                <a:solidFill>
                  <a:srgbClr val="000000"/>
                </a:solidFill>
                <a:latin typeface="Arial" panose="020B0604020202020204" pitchFamily="34" charset="0"/>
                <a:cs typeface="Arial" panose="020B0604020202020204" pitchFamily="34" charset="0"/>
                <a:sym typeface="Arial" panose="020B0604020202020204" pitchFamily="34" charset="0"/>
              </a:rPr>
              <a:t>Các nhân vật trong ảnh đã thực hiện hoạt động trồng và chăm sóc cây xanh. Đây là hành động phù hợp với quy định của pháp luật, chúng ta cần khuyến khích và học tập theo. </a:t>
            </a:r>
          </a:p>
        </p:txBody>
      </p:sp>
      <p:sp>
        <p:nvSpPr>
          <p:cNvPr id="150536" name="Rectangle 8">
            <a:extLst>
              <a:ext uri="{FF2B5EF4-FFF2-40B4-BE49-F238E27FC236}">
                <a16:creationId xmlns:a16="http://schemas.microsoft.com/office/drawing/2014/main" xmlns="" id="{8E2F077F-55E6-428C-9D4D-7CA87A6D52C9}"/>
              </a:ext>
            </a:extLst>
          </p:cNvPr>
          <p:cNvSpPr>
            <a:spLocks noChangeArrowheads="1"/>
          </p:cNvSpPr>
          <p:nvPr/>
        </p:nvSpPr>
        <p:spPr bwMode="auto">
          <a:xfrm>
            <a:off x="6299201" y="4901173"/>
            <a:ext cx="5397500" cy="17334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133">
                <a:solidFill>
                  <a:srgbClr val="000000"/>
                </a:solidFill>
                <a:latin typeface="Arial" panose="020B0604020202020204" pitchFamily="34" charset="0"/>
                <a:cs typeface="Arial" panose="020B0604020202020204" pitchFamily="34" charset="0"/>
                <a:sym typeface="Arial" panose="020B0604020202020204" pitchFamily="34" charset="0"/>
              </a:rPr>
              <a:t>Nhân vật trong bức ảnh đang thực hiện hành vi săn bắt thú rừng. Hành vi này đã vi phạm khoản 3 điều 9 Luật lâm nghiệp năm 2017. Đây là hành vi đáng lên án và bị xử lí theo quy định của pháp luật.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0533"/>
                                        </p:tgtEl>
                                        <p:attrNameLst>
                                          <p:attrName>style.visibility</p:attrName>
                                        </p:attrNameLst>
                                      </p:cBhvr>
                                      <p:to>
                                        <p:strVal val="visible"/>
                                      </p:to>
                                    </p:set>
                                    <p:animEffect transition="in" filter="blinds(horizontal)">
                                      <p:cBhvr>
                                        <p:cTn id="7" dur="500"/>
                                        <p:tgtEl>
                                          <p:spTgt spid="150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0532"/>
                                        </p:tgtEl>
                                        <p:attrNameLst>
                                          <p:attrName>style.visibility</p:attrName>
                                        </p:attrNameLst>
                                      </p:cBhvr>
                                      <p:to>
                                        <p:strVal val="visible"/>
                                      </p:to>
                                    </p:set>
                                    <p:animEffect transition="in" filter="blinds(horizontal)">
                                      <p:cBhvr>
                                        <p:cTn id="12" dur="500"/>
                                        <p:tgtEl>
                                          <p:spTgt spid="150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0534"/>
                                        </p:tgtEl>
                                        <p:attrNameLst>
                                          <p:attrName>style.visibility</p:attrName>
                                        </p:attrNameLst>
                                      </p:cBhvr>
                                      <p:to>
                                        <p:strVal val="visible"/>
                                      </p:to>
                                    </p:set>
                                    <p:animEffect transition="in" filter="blinds(horizontal)">
                                      <p:cBhvr>
                                        <p:cTn id="17" dur="500"/>
                                        <p:tgtEl>
                                          <p:spTgt spid="150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0535"/>
                                        </p:tgtEl>
                                        <p:attrNameLst>
                                          <p:attrName>style.visibility</p:attrName>
                                        </p:attrNameLst>
                                      </p:cBhvr>
                                      <p:to>
                                        <p:strVal val="visible"/>
                                      </p:to>
                                    </p:set>
                                    <p:animEffect transition="in" filter="blinds(horizontal)">
                                      <p:cBhvr>
                                        <p:cTn id="22" dur="500"/>
                                        <p:tgtEl>
                                          <p:spTgt spid="1505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0536"/>
                                        </p:tgtEl>
                                        <p:attrNameLst>
                                          <p:attrName>style.visibility</p:attrName>
                                        </p:attrNameLst>
                                      </p:cBhvr>
                                      <p:to>
                                        <p:strVal val="visible"/>
                                      </p:to>
                                    </p:set>
                                    <p:animEffect transition="in" filter="blinds(horizontal)">
                                      <p:cBhvr>
                                        <p:cTn id="27" dur="500"/>
                                        <p:tgtEl>
                                          <p:spTgt spid="150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P spid="150535" grpId="0" animBg="1"/>
      <p:bldP spid="1505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xmlns="" id="{2FE0D9C6-074E-4CA9-A070-E895C569D423}"/>
              </a:ext>
            </a:extLst>
          </p:cNvPr>
          <p:cNvSpPr>
            <a:spLocks noChangeArrowheads="1"/>
          </p:cNvSpPr>
          <p:nvPr/>
        </p:nvSpPr>
        <p:spPr bwMode="auto">
          <a:xfrm>
            <a:off x="1498601" y="234318"/>
            <a:ext cx="10401300" cy="83099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400">
                <a:solidFill>
                  <a:srgbClr val="C00000"/>
                </a:solidFill>
                <a:latin typeface="Arial" panose="020B0604020202020204" pitchFamily="34" charset="0"/>
                <a:cs typeface="Arial" panose="020B0604020202020204" pitchFamily="34" charset="0"/>
                <a:sym typeface="Arial" panose="020B0604020202020204" pitchFamily="34" charset="0"/>
              </a:rPr>
              <a:t>b) Hãy kể thêm một số quy định của pháp luật về bảo vệ tài nguyên thiên nhiên mà em biết. </a:t>
            </a:r>
          </a:p>
        </p:txBody>
      </p:sp>
      <p:pic>
        <p:nvPicPr>
          <p:cNvPr id="148483" name="Picture 3" descr="images">
            <a:extLst>
              <a:ext uri="{FF2B5EF4-FFF2-40B4-BE49-F238E27FC236}">
                <a16:creationId xmlns:a16="http://schemas.microsoft.com/office/drawing/2014/main" xmlns="" id="{345DE7C8-AE84-4E72-8480-53BB8373F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1" y="120652"/>
            <a:ext cx="1045633" cy="1045633"/>
          </a:xfrm>
          <a:prstGeom prst="rect">
            <a:avLst/>
          </a:prstGeom>
          <a:noFill/>
          <a:extLst>
            <a:ext uri="{909E8E84-426E-40DD-AFC4-6F175D3DCCD1}">
              <a14:hiddenFill xmlns:a14="http://schemas.microsoft.com/office/drawing/2010/main">
                <a:solidFill>
                  <a:srgbClr val="FFFFFF"/>
                </a:solidFill>
              </a14:hiddenFill>
            </a:ext>
          </a:extLst>
        </p:spPr>
      </p:pic>
      <p:pic>
        <p:nvPicPr>
          <p:cNvPr id="148485" name="Picture 5" descr="Luật Thủy sản">
            <a:extLst>
              <a:ext uri="{FF2B5EF4-FFF2-40B4-BE49-F238E27FC236}">
                <a16:creationId xmlns:a16="http://schemas.microsoft.com/office/drawing/2014/main" xmlns="" id="{6FBB3CA2-8745-4D63-B07E-AA94158608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217" y="1382184"/>
            <a:ext cx="3604683" cy="5204883"/>
          </a:xfrm>
          <a:prstGeom prst="rect">
            <a:avLst/>
          </a:prstGeom>
          <a:noFill/>
          <a:extLst>
            <a:ext uri="{909E8E84-426E-40DD-AFC4-6F175D3DCCD1}">
              <a14:hiddenFill xmlns:a14="http://schemas.microsoft.com/office/drawing/2010/main">
                <a:solidFill>
                  <a:srgbClr val="FFFFFF"/>
                </a:solidFill>
              </a14:hiddenFill>
            </a:ext>
          </a:extLst>
        </p:spPr>
      </p:pic>
      <p:sp>
        <p:nvSpPr>
          <p:cNvPr id="148486" name="Rectangle 6">
            <a:extLst>
              <a:ext uri="{FF2B5EF4-FFF2-40B4-BE49-F238E27FC236}">
                <a16:creationId xmlns:a16="http://schemas.microsoft.com/office/drawing/2014/main" xmlns="" id="{A7BBAFF8-86E7-4030-AACB-23890F41BE0D}"/>
              </a:ext>
            </a:extLst>
          </p:cNvPr>
          <p:cNvSpPr>
            <a:spLocks noChangeArrowheads="1"/>
          </p:cNvSpPr>
          <p:nvPr/>
        </p:nvSpPr>
        <p:spPr bwMode="auto">
          <a:xfrm>
            <a:off x="4315885" y="2352144"/>
            <a:ext cx="7164916" cy="3169714"/>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3333">
                <a:solidFill>
                  <a:srgbClr val="000000"/>
                </a:solidFill>
                <a:latin typeface="Arial" panose="020B0604020202020204" pitchFamily="34" charset="0"/>
                <a:cs typeface="Arial" panose="020B0604020202020204" pitchFamily="34" charset="0"/>
                <a:sym typeface="Arial" panose="020B0604020202020204" pitchFamily="34" charset="0"/>
              </a:rPr>
              <a:t>Nghiêm cấm thực hiện hành vi: sử dụng chất, hóa chất cấm, chất độc, chất nổ, xung điện, dòng điện, phương pháp, phương tiện, ngư cụ khai thác có tính chất hủy diệt, tận diệt để khai thác nguồn lợi thủy sản.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blinds(horizontal)">
                                      <p:cBhvr>
                                        <p:cTn id="7" dur="500"/>
                                        <p:tgtEl>
                                          <p:spTgt spid="148482"/>
                                        </p:tgtEl>
                                      </p:cBhvr>
                                    </p:animEffect>
                                  </p:childTnLst>
                                </p:cTn>
                              </p:par>
                              <p:par>
                                <p:cTn id="8" presetID="3" presetClass="entr" presetSubtype="10" fill="hold" nodeType="withEffect">
                                  <p:stCondLst>
                                    <p:cond delay="0"/>
                                  </p:stCondLst>
                                  <p:childTnLst>
                                    <p:set>
                                      <p:cBhvr>
                                        <p:cTn id="9" dur="1" fill="hold">
                                          <p:stCondLst>
                                            <p:cond delay="0"/>
                                          </p:stCondLst>
                                        </p:cTn>
                                        <p:tgtEl>
                                          <p:spTgt spid="148483"/>
                                        </p:tgtEl>
                                        <p:attrNameLst>
                                          <p:attrName>style.visibility</p:attrName>
                                        </p:attrNameLst>
                                      </p:cBhvr>
                                      <p:to>
                                        <p:strVal val="visible"/>
                                      </p:to>
                                    </p:set>
                                    <p:animEffect transition="in" filter="blinds(horizontal)">
                                      <p:cBhvr>
                                        <p:cTn id="10" dur="500"/>
                                        <p:tgtEl>
                                          <p:spTgt spid="1484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48485"/>
                                        </p:tgtEl>
                                        <p:attrNameLst>
                                          <p:attrName>style.visibility</p:attrName>
                                        </p:attrNameLst>
                                      </p:cBhvr>
                                      <p:to>
                                        <p:strVal val="visible"/>
                                      </p:to>
                                    </p:set>
                                    <p:animEffect transition="in" filter="blinds(horizontal)">
                                      <p:cBhvr>
                                        <p:cTn id="15" dur="500"/>
                                        <p:tgtEl>
                                          <p:spTgt spid="1484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8486"/>
                                        </p:tgtEl>
                                        <p:attrNameLst>
                                          <p:attrName>style.visibility</p:attrName>
                                        </p:attrNameLst>
                                      </p:cBhvr>
                                      <p:to>
                                        <p:strVal val="visible"/>
                                      </p:to>
                                    </p:set>
                                    <p:animEffect transition="in" filter="blinds(horizontal)">
                                      <p:cBhvr>
                                        <p:cTn id="20" dur="500"/>
                                        <p:tgtEl>
                                          <p:spTgt spid="148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xmlns="" id="{22B7DE56-9331-404A-95B6-6E0938EEB4BA}"/>
              </a:ext>
            </a:extLst>
          </p:cNvPr>
          <p:cNvSpPr>
            <a:spLocks noChangeArrowheads="1"/>
          </p:cNvSpPr>
          <p:nvPr/>
        </p:nvSpPr>
        <p:spPr bwMode="auto">
          <a:xfrm>
            <a:off x="1498601" y="234318"/>
            <a:ext cx="10401300" cy="83099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400">
                <a:solidFill>
                  <a:srgbClr val="000000"/>
                </a:solidFill>
                <a:latin typeface="Arial" panose="020B0604020202020204" pitchFamily="34" charset="0"/>
                <a:cs typeface="Arial" panose="020B0604020202020204" pitchFamily="34" charset="0"/>
                <a:sym typeface="Arial" panose="020B0604020202020204" pitchFamily="34" charset="0"/>
              </a:rPr>
              <a:t>b) Hãy kể thêm một số quy định của pháp luật về bảo vệ tài nguyên thiên nhiên mà em biết. </a:t>
            </a:r>
          </a:p>
        </p:txBody>
      </p:sp>
      <p:pic>
        <p:nvPicPr>
          <p:cNvPr id="151555" name="Picture 3" descr="images">
            <a:extLst>
              <a:ext uri="{FF2B5EF4-FFF2-40B4-BE49-F238E27FC236}">
                <a16:creationId xmlns:a16="http://schemas.microsoft.com/office/drawing/2014/main" xmlns="" id="{EE52AF26-5238-4284-A561-5649BE496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1" y="120652"/>
            <a:ext cx="1045633" cy="1045633"/>
          </a:xfrm>
          <a:prstGeom prst="rect">
            <a:avLst/>
          </a:prstGeom>
          <a:noFill/>
          <a:extLst>
            <a:ext uri="{909E8E84-426E-40DD-AFC4-6F175D3DCCD1}">
              <a14:hiddenFill xmlns:a14="http://schemas.microsoft.com/office/drawing/2010/main">
                <a:solidFill>
                  <a:srgbClr val="FFFFFF"/>
                </a:solidFill>
              </a14:hiddenFill>
            </a:ext>
          </a:extLst>
        </p:spPr>
      </p:pic>
      <p:sp>
        <p:nvSpPr>
          <p:cNvPr id="151557" name="Rectangle 5">
            <a:extLst>
              <a:ext uri="{FF2B5EF4-FFF2-40B4-BE49-F238E27FC236}">
                <a16:creationId xmlns:a16="http://schemas.microsoft.com/office/drawing/2014/main" xmlns="" id="{2D4A9B59-3ED2-4F39-808E-88BF9384016D}"/>
              </a:ext>
            </a:extLst>
          </p:cNvPr>
          <p:cNvSpPr>
            <a:spLocks noChangeArrowheads="1"/>
          </p:cNvSpPr>
          <p:nvPr/>
        </p:nvSpPr>
        <p:spPr bwMode="auto">
          <a:xfrm>
            <a:off x="4315885" y="2352143"/>
            <a:ext cx="7164916" cy="3169714"/>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3333">
                <a:solidFill>
                  <a:srgbClr val="000000"/>
                </a:solidFill>
                <a:latin typeface="Arial" panose="020B0604020202020204" pitchFamily="34" charset="0"/>
                <a:cs typeface="Arial" panose="020B0604020202020204" pitchFamily="34" charset="0"/>
                <a:sym typeface="Arial" panose="020B0604020202020204" pitchFamily="34" charset="0"/>
              </a:rPr>
              <a:t>Luật Lâm nghiệp năm 2017 nghiêm cấm thực hiện hành vi: vi phạm quy định về phòng cháy và chữa cháy rừng; phòng, trừ sinh vật gây hại rừng; quản lí các loài ngoại lai xâm hại; dịch vụ môi trường rừng. </a:t>
            </a:r>
          </a:p>
        </p:txBody>
      </p:sp>
      <p:pic>
        <p:nvPicPr>
          <p:cNvPr id="151559" name="Picture 7" descr="Luật Lâm nghiệp 2017: Luật số 16/2017/QH14 của Quốc hội">
            <a:extLst>
              <a:ext uri="{FF2B5EF4-FFF2-40B4-BE49-F238E27FC236}">
                <a16:creationId xmlns:a16="http://schemas.microsoft.com/office/drawing/2014/main" xmlns="" id="{A9720193-A161-433F-B541-3F89295EA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377952"/>
            <a:ext cx="3520017" cy="5175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1559"/>
                                        </p:tgtEl>
                                        <p:attrNameLst>
                                          <p:attrName>style.visibility</p:attrName>
                                        </p:attrNameLst>
                                      </p:cBhvr>
                                      <p:to>
                                        <p:strVal val="visible"/>
                                      </p:to>
                                    </p:set>
                                    <p:animEffect transition="in" filter="blinds(horizontal)">
                                      <p:cBhvr>
                                        <p:cTn id="7" dur="500"/>
                                        <p:tgtEl>
                                          <p:spTgt spid="151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1557"/>
                                        </p:tgtEl>
                                        <p:attrNameLst>
                                          <p:attrName>style.visibility</p:attrName>
                                        </p:attrNameLst>
                                      </p:cBhvr>
                                      <p:to>
                                        <p:strVal val="visible"/>
                                      </p:to>
                                    </p:set>
                                    <p:animEffect transition="in" filter="blinds(horizontal)">
                                      <p:cBhvr>
                                        <p:cTn id="12" dur="5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 id="{F8DE1D6B-6458-4766-AA65-7AFDDF6784EA}"/>
              </a:ext>
            </a:extLst>
          </p:cNvPr>
          <p:cNvSpPr>
            <a:spLocks noChangeArrowheads="1"/>
          </p:cNvSpPr>
          <p:nvPr/>
        </p:nvSpPr>
        <p:spPr bwMode="auto">
          <a:xfrm>
            <a:off x="1498601" y="234318"/>
            <a:ext cx="10401300" cy="83099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400">
                <a:solidFill>
                  <a:srgbClr val="000000"/>
                </a:solidFill>
                <a:latin typeface="Arial" panose="020B0604020202020204" pitchFamily="34" charset="0"/>
                <a:cs typeface="Arial" panose="020B0604020202020204" pitchFamily="34" charset="0"/>
                <a:sym typeface="Arial" panose="020B0604020202020204" pitchFamily="34" charset="0"/>
              </a:rPr>
              <a:t>b) Hãy kể thêm một số quy định của pháp luật về bảo vệ tài nguyên thiên nhiên mà em biết. </a:t>
            </a:r>
          </a:p>
        </p:txBody>
      </p:sp>
      <p:pic>
        <p:nvPicPr>
          <p:cNvPr id="178179" name="Picture 3" descr="images">
            <a:extLst>
              <a:ext uri="{FF2B5EF4-FFF2-40B4-BE49-F238E27FC236}">
                <a16:creationId xmlns:a16="http://schemas.microsoft.com/office/drawing/2014/main" xmlns="" id="{39B97074-A050-4CDC-B9BE-515CED93E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1" y="120652"/>
            <a:ext cx="1045633" cy="1045633"/>
          </a:xfrm>
          <a:prstGeom prst="rect">
            <a:avLst/>
          </a:prstGeom>
          <a:noFill/>
          <a:extLst>
            <a:ext uri="{909E8E84-426E-40DD-AFC4-6F175D3DCCD1}">
              <a14:hiddenFill xmlns:a14="http://schemas.microsoft.com/office/drawing/2010/main">
                <a:solidFill>
                  <a:srgbClr val="FFFFFF"/>
                </a:solidFill>
              </a14:hiddenFill>
            </a:ext>
          </a:extLst>
        </p:spPr>
      </p:pic>
      <p:sp>
        <p:nvSpPr>
          <p:cNvPr id="178180" name="Rectangle 4">
            <a:extLst>
              <a:ext uri="{FF2B5EF4-FFF2-40B4-BE49-F238E27FC236}">
                <a16:creationId xmlns:a16="http://schemas.microsoft.com/office/drawing/2014/main" xmlns="" id="{ABB85C6A-835A-4FE2-B53C-9339B1E2093F}"/>
              </a:ext>
            </a:extLst>
          </p:cNvPr>
          <p:cNvSpPr>
            <a:spLocks noChangeArrowheads="1"/>
          </p:cNvSpPr>
          <p:nvPr/>
        </p:nvSpPr>
        <p:spPr bwMode="auto">
          <a:xfrm>
            <a:off x="4315885" y="3121488"/>
            <a:ext cx="7164916" cy="1631024"/>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3333">
                <a:solidFill>
                  <a:srgbClr val="000000"/>
                </a:solidFill>
                <a:latin typeface="Arial" panose="020B0604020202020204" pitchFamily="34" charset="0"/>
                <a:cs typeface="Arial" panose="020B0604020202020204" pitchFamily="34" charset="0"/>
                <a:sym typeface="Arial" panose="020B0604020202020204" pitchFamily="34" charset="0"/>
              </a:rPr>
              <a:t>Luật Khoáng sản 2010 nghiêm cấm thực hiện hành vi: lợi dụng thăm dò để khai thác khoáng sản. </a:t>
            </a:r>
          </a:p>
        </p:txBody>
      </p:sp>
      <p:pic>
        <p:nvPicPr>
          <p:cNvPr id="178181" name="Picture 5" descr="Sách Luật Khoáng Sản (Có Hiệu Lực Từ Ngày 1-7-2011)">
            <a:extLst>
              <a:ext uri="{FF2B5EF4-FFF2-40B4-BE49-F238E27FC236}">
                <a16:creationId xmlns:a16="http://schemas.microsoft.com/office/drawing/2014/main" xmlns="" id="{5F10DB87-37AD-4462-8738-580244332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1" y="1428751"/>
            <a:ext cx="3517900" cy="5115983"/>
          </a:xfrm>
          <a:prstGeom prst="rect">
            <a:avLst/>
          </a:prstGeom>
          <a:noFill/>
          <a:extLst>
            <a:ext uri="{909E8E84-426E-40DD-AFC4-6F175D3DCCD1}">
              <a14:hiddenFill xmlns:a14="http://schemas.microsoft.com/office/drawing/2010/main">
                <a:solidFill>
                  <a:srgbClr val="FFFFFF"/>
                </a:solidFill>
              </a14:hiddenFill>
            </a:ext>
          </a:extLst>
        </p:spPr>
      </p:pic>
      <p:pic>
        <p:nvPicPr>
          <p:cNvPr id="178182" name="Picture 6" descr="images">
            <a:extLst>
              <a:ext uri="{FF2B5EF4-FFF2-40B4-BE49-F238E27FC236}">
                <a16:creationId xmlns:a16="http://schemas.microsoft.com/office/drawing/2014/main" xmlns="" id="{B889FA96-B362-4137-8B8D-A071C27C7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1" y="120652"/>
            <a:ext cx="1045633" cy="1045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blinds(horizontal)">
                                      <p:cBhvr>
                                        <p:cTn id="7" dur="500"/>
                                        <p:tgtEl>
                                          <p:spTgt spid="178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8180"/>
                                        </p:tgtEl>
                                        <p:attrNameLst>
                                          <p:attrName>style.visibility</p:attrName>
                                        </p:attrNameLst>
                                      </p:cBhvr>
                                      <p:to>
                                        <p:strVal val="visible"/>
                                      </p:to>
                                    </p:set>
                                    <p:animEffect transition="in" filter="blinds(horizontal)">
                                      <p:cBhvr>
                                        <p:cTn id="12"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Arrow 3">
            <a:extLst>
              <a:ext uri="{FF2B5EF4-FFF2-40B4-BE49-F238E27FC236}">
                <a16:creationId xmlns:a16="http://schemas.microsoft.com/office/drawing/2014/main" xmlns="" id="{00B91271-8FB4-4218-84D0-E6EF2AF6E8B9}"/>
              </a:ext>
            </a:extLst>
          </p:cNvPr>
          <p:cNvSpPr>
            <a:spLocks noChangeArrowheads="1"/>
          </p:cNvSpPr>
          <p:nvPr/>
        </p:nvSpPr>
        <p:spPr bwMode="auto">
          <a:xfrm>
            <a:off x="2692401" y="637117"/>
            <a:ext cx="2188633" cy="6220883"/>
          </a:xfrm>
          <a:prstGeom prst="upArrow">
            <a:avLst>
              <a:gd name="adj1" fmla="val 66556"/>
              <a:gd name="adj2" fmla="val 43201"/>
            </a:avLst>
          </a:prstGeom>
          <a:solidFill>
            <a:srgbClr val="576868"/>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377" fontAlgn="base">
              <a:spcBef>
                <a:spcPct val="0"/>
              </a:spcBef>
              <a:spcAft>
                <a:spcPct val="0"/>
              </a:spcAft>
              <a:buClrTx/>
            </a:pPr>
            <a:endParaRPr lang="ko-KR" altLang="en-US" sz="2667">
              <a:solidFill>
                <a:srgbClr val="FFFFFF"/>
              </a:solidFill>
              <a:ea typeface="굴림" panose="020B0503020000020004" pitchFamily="34" charset="-127"/>
              <a:cs typeface="Arial " charset="0"/>
            </a:endParaRPr>
          </a:p>
        </p:txBody>
      </p:sp>
      <p:sp>
        <p:nvSpPr>
          <p:cNvPr id="6" name="Rectangle 5">
            <a:extLst>
              <a:ext uri="{FF2B5EF4-FFF2-40B4-BE49-F238E27FC236}">
                <a16:creationId xmlns:a16="http://schemas.microsoft.com/office/drawing/2014/main" xmlns="" id="{5E17B3B0-D3F2-4777-A992-6EA8ADE2BA26}"/>
              </a:ext>
            </a:extLst>
          </p:cNvPr>
          <p:cNvSpPr>
            <a:spLocks noChangeArrowheads="1"/>
          </p:cNvSpPr>
          <p:nvPr/>
        </p:nvSpPr>
        <p:spPr bwMode="auto">
          <a:xfrm>
            <a:off x="3498851" y="5856817"/>
            <a:ext cx="1703916" cy="719667"/>
          </a:xfrm>
          <a:prstGeom prst="rect">
            <a:avLst/>
          </a:prstGeom>
          <a:solidFill>
            <a:schemeClr val="accent1"/>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377" fontAlgn="base">
              <a:spcBef>
                <a:spcPct val="0"/>
              </a:spcBef>
              <a:spcAft>
                <a:spcPct val="0"/>
              </a:spcAft>
              <a:buClrTx/>
            </a:pPr>
            <a:endParaRPr lang="ko-KR" altLang="en-US" sz="2667">
              <a:solidFill>
                <a:srgbClr val="FFFFFF"/>
              </a:solidFill>
              <a:ea typeface="굴림" panose="020B0503020000020004" pitchFamily="34" charset="-127"/>
              <a:cs typeface="Arial " charset="0"/>
            </a:endParaRPr>
          </a:p>
        </p:txBody>
      </p:sp>
      <p:sp>
        <p:nvSpPr>
          <p:cNvPr id="7" name="Rectangle 6">
            <a:extLst>
              <a:ext uri="{FF2B5EF4-FFF2-40B4-BE49-F238E27FC236}">
                <a16:creationId xmlns:a16="http://schemas.microsoft.com/office/drawing/2014/main" xmlns="" id="{B5839192-9D80-41AD-80CA-F9A8D56BE746}"/>
              </a:ext>
            </a:extLst>
          </p:cNvPr>
          <p:cNvSpPr>
            <a:spLocks noChangeArrowheads="1"/>
          </p:cNvSpPr>
          <p:nvPr/>
        </p:nvSpPr>
        <p:spPr bwMode="auto">
          <a:xfrm>
            <a:off x="3498851" y="1447800"/>
            <a:ext cx="1703916" cy="721784"/>
          </a:xfrm>
          <a:prstGeom prst="rect">
            <a:avLst/>
          </a:prstGeom>
          <a:solidFill>
            <a:srgbClr val="F7A60B"/>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377" fontAlgn="base">
              <a:spcBef>
                <a:spcPct val="0"/>
              </a:spcBef>
              <a:spcAft>
                <a:spcPct val="0"/>
              </a:spcAft>
              <a:buClrTx/>
            </a:pPr>
            <a:endParaRPr lang="ko-KR" altLang="en-US" sz="2667">
              <a:solidFill>
                <a:srgbClr val="FFFFFF"/>
              </a:solidFill>
              <a:ea typeface="굴림" panose="020B0503020000020004" pitchFamily="34" charset="-127"/>
              <a:cs typeface="Arial " charset="0"/>
            </a:endParaRPr>
          </a:p>
        </p:txBody>
      </p:sp>
      <p:sp>
        <p:nvSpPr>
          <p:cNvPr id="8" name="Rectangle 7">
            <a:extLst>
              <a:ext uri="{FF2B5EF4-FFF2-40B4-BE49-F238E27FC236}">
                <a16:creationId xmlns:a16="http://schemas.microsoft.com/office/drawing/2014/main" xmlns="" id="{D72CA5CC-91D2-4492-AC86-EA5E5271CAAA}"/>
              </a:ext>
            </a:extLst>
          </p:cNvPr>
          <p:cNvSpPr>
            <a:spLocks noChangeArrowheads="1"/>
          </p:cNvSpPr>
          <p:nvPr/>
        </p:nvSpPr>
        <p:spPr bwMode="auto">
          <a:xfrm>
            <a:off x="3498851" y="2800351"/>
            <a:ext cx="1703916" cy="721783"/>
          </a:xfrm>
          <a:prstGeom prst="rect">
            <a:avLst/>
          </a:prstGeom>
          <a:solidFill>
            <a:srgbClr val="FDD247"/>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377" fontAlgn="base">
              <a:spcBef>
                <a:spcPct val="0"/>
              </a:spcBef>
              <a:spcAft>
                <a:spcPct val="0"/>
              </a:spcAft>
              <a:buClrTx/>
            </a:pPr>
            <a:endParaRPr lang="ko-KR" altLang="en-US" sz="2667">
              <a:solidFill>
                <a:srgbClr val="FFFFFF"/>
              </a:solidFill>
              <a:ea typeface="굴림" panose="020B0503020000020004" pitchFamily="34" charset="-127"/>
              <a:cs typeface="Arial " charset="0"/>
            </a:endParaRPr>
          </a:p>
        </p:txBody>
      </p:sp>
      <p:sp>
        <p:nvSpPr>
          <p:cNvPr id="9" name="Rectangle 8">
            <a:extLst>
              <a:ext uri="{FF2B5EF4-FFF2-40B4-BE49-F238E27FC236}">
                <a16:creationId xmlns:a16="http://schemas.microsoft.com/office/drawing/2014/main" xmlns="" id="{4EF6CD24-93D3-4C57-945C-A19E92E1897A}"/>
              </a:ext>
            </a:extLst>
          </p:cNvPr>
          <p:cNvSpPr>
            <a:spLocks noChangeArrowheads="1"/>
          </p:cNvSpPr>
          <p:nvPr/>
        </p:nvSpPr>
        <p:spPr bwMode="auto">
          <a:xfrm>
            <a:off x="3498851" y="4379384"/>
            <a:ext cx="1703916" cy="719667"/>
          </a:xfrm>
          <a:prstGeom prst="rect">
            <a:avLst/>
          </a:prstGeom>
          <a:solidFill>
            <a:schemeClr val="accent2"/>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377" fontAlgn="base">
              <a:spcBef>
                <a:spcPct val="0"/>
              </a:spcBef>
              <a:spcAft>
                <a:spcPct val="0"/>
              </a:spcAft>
              <a:buClrTx/>
            </a:pPr>
            <a:endParaRPr lang="ko-KR" altLang="en-US" sz="2667">
              <a:solidFill>
                <a:srgbClr val="FFFFFF"/>
              </a:solidFill>
              <a:ea typeface="굴림" panose="020B0503020000020004" pitchFamily="34" charset="-127"/>
              <a:cs typeface="Arial " charset="0"/>
            </a:endParaRPr>
          </a:p>
        </p:txBody>
      </p:sp>
      <p:grpSp>
        <p:nvGrpSpPr>
          <p:cNvPr id="153608" name="Group 9">
            <a:extLst>
              <a:ext uri="{FF2B5EF4-FFF2-40B4-BE49-F238E27FC236}">
                <a16:creationId xmlns:a16="http://schemas.microsoft.com/office/drawing/2014/main" xmlns="" id="{6933E38F-2371-4D08-A985-8B019B12C8BF}"/>
              </a:ext>
            </a:extLst>
          </p:cNvPr>
          <p:cNvGrpSpPr>
            <a:grpSpLocks/>
          </p:cNvGrpSpPr>
          <p:nvPr/>
        </p:nvGrpSpPr>
        <p:grpSpPr bwMode="auto">
          <a:xfrm>
            <a:off x="3022600" y="5645151"/>
            <a:ext cx="1492251" cy="757767"/>
            <a:chOff x="4333508" y="1848856"/>
            <a:chExt cx="1493509" cy="756162"/>
          </a:xfrm>
        </p:grpSpPr>
        <p:pic>
          <p:nvPicPr>
            <p:cNvPr id="153609" name="Picture 2" descr="E:\002-KIMS BUSINESS\007-04-1-FIVERR\01-PPT-TEMPLATE\COVER-PSD\05-cut-01.png">
              <a:extLst>
                <a:ext uri="{FF2B5EF4-FFF2-40B4-BE49-F238E27FC236}">
                  <a16:creationId xmlns:a16="http://schemas.microsoft.com/office/drawing/2014/main" xmlns="" id="{E67ECA05-6529-486D-9182-512374C91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sosceles Triangle 11">
              <a:extLst>
                <a:ext uri="{FF2B5EF4-FFF2-40B4-BE49-F238E27FC236}">
                  <a16:creationId xmlns:a16="http://schemas.microsoft.com/office/drawing/2014/main" xmlns="" id="{DE386F7F-CF64-4EB2-ABDD-D15F28FA3B50}"/>
                </a:ext>
              </a:extLst>
            </p:cNvPr>
            <p:cNvSpPr>
              <a:spLocks noChangeArrowheads="1"/>
            </p:cNvSpPr>
            <p:nvPr/>
          </p:nvSpPr>
          <p:spPr bwMode="auto">
            <a:xfrm rot="-2700000">
              <a:off x="4333508" y="1848856"/>
              <a:ext cx="1272933" cy="633311"/>
            </a:xfrm>
            <a:prstGeom prst="triangle">
              <a:avLst>
                <a:gd name="adj" fmla="val 51148"/>
              </a:avLst>
            </a:prstGeom>
            <a:solidFill>
              <a:srgbClr val="57686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377" fontAlgn="base">
                <a:spcBef>
                  <a:spcPct val="0"/>
                </a:spcBef>
                <a:spcAft>
                  <a:spcPct val="0"/>
                </a:spcAft>
                <a:buClrTx/>
              </a:pPr>
              <a:endParaRPr lang="ko-KR" altLang="en-US" sz="2667">
                <a:solidFill>
                  <a:srgbClr val="FFFFFF"/>
                </a:solidFill>
                <a:ea typeface="굴림" panose="020B0503020000020004" pitchFamily="34" charset="-127"/>
                <a:cs typeface="Arial " charset="0"/>
              </a:endParaRPr>
            </a:p>
          </p:txBody>
        </p:sp>
      </p:grpSp>
      <p:grpSp>
        <p:nvGrpSpPr>
          <p:cNvPr id="153611" name="Group 12">
            <a:extLst>
              <a:ext uri="{FF2B5EF4-FFF2-40B4-BE49-F238E27FC236}">
                <a16:creationId xmlns:a16="http://schemas.microsoft.com/office/drawing/2014/main" xmlns="" id="{161183E7-CD05-45F2-9F19-E6D19E1BB3E4}"/>
              </a:ext>
            </a:extLst>
          </p:cNvPr>
          <p:cNvGrpSpPr>
            <a:grpSpLocks/>
          </p:cNvGrpSpPr>
          <p:nvPr/>
        </p:nvGrpSpPr>
        <p:grpSpPr bwMode="auto">
          <a:xfrm>
            <a:off x="3022600" y="1242485"/>
            <a:ext cx="1492251" cy="757767"/>
            <a:chOff x="4333508" y="1848856"/>
            <a:chExt cx="1493509" cy="756162"/>
          </a:xfrm>
        </p:grpSpPr>
        <p:pic>
          <p:nvPicPr>
            <p:cNvPr id="153612" name="Picture 2" descr="E:\002-KIMS BUSINESS\007-04-1-FIVERR\01-PPT-TEMPLATE\COVER-PSD\05-cut-01.png">
              <a:extLst>
                <a:ext uri="{FF2B5EF4-FFF2-40B4-BE49-F238E27FC236}">
                  <a16:creationId xmlns:a16="http://schemas.microsoft.com/office/drawing/2014/main" xmlns="" id="{EA9965D0-5530-40E2-98E4-4A0125FE1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sosceles Triangle 14">
              <a:extLst>
                <a:ext uri="{FF2B5EF4-FFF2-40B4-BE49-F238E27FC236}">
                  <a16:creationId xmlns:a16="http://schemas.microsoft.com/office/drawing/2014/main" xmlns="" id="{58C5B734-058C-4B05-A86F-C719B61DFB49}"/>
                </a:ext>
              </a:extLst>
            </p:cNvPr>
            <p:cNvSpPr>
              <a:spLocks noChangeArrowheads="1"/>
            </p:cNvSpPr>
            <p:nvPr/>
          </p:nvSpPr>
          <p:spPr bwMode="auto">
            <a:xfrm rot="-2700000">
              <a:off x="4333508" y="1848856"/>
              <a:ext cx="1272933" cy="633311"/>
            </a:xfrm>
            <a:prstGeom prst="triangle">
              <a:avLst>
                <a:gd name="adj" fmla="val 51148"/>
              </a:avLst>
            </a:prstGeom>
            <a:solidFill>
              <a:srgbClr val="57686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377" fontAlgn="base">
                <a:spcBef>
                  <a:spcPct val="0"/>
                </a:spcBef>
                <a:spcAft>
                  <a:spcPct val="0"/>
                </a:spcAft>
                <a:buClrTx/>
              </a:pPr>
              <a:endParaRPr lang="ko-KR" altLang="en-US" sz="2667">
                <a:solidFill>
                  <a:srgbClr val="FFFFFF"/>
                </a:solidFill>
                <a:ea typeface="굴림" panose="020B0503020000020004" pitchFamily="34" charset="-127"/>
                <a:cs typeface="Arial " charset="0"/>
              </a:endParaRPr>
            </a:p>
          </p:txBody>
        </p:sp>
      </p:grpSp>
      <p:grpSp>
        <p:nvGrpSpPr>
          <p:cNvPr id="153614" name="Group 15">
            <a:extLst>
              <a:ext uri="{FF2B5EF4-FFF2-40B4-BE49-F238E27FC236}">
                <a16:creationId xmlns:a16="http://schemas.microsoft.com/office/drawing/2014/main" xmlns="" id="{E8EE159A-27A8-4943-82D9-B421253E5777}"/>
              </a:ext>
            </a:extLst>
          </p:cNvPr>
          <p:cNvGrpSpPr>
            <a:grpSpLocks/>
          </p:cNvGrpSpPr>
          <p:nvPr/>
        </p:nvGrpSpPr>
        <p:grpSpPr bwMode="auto">
          <a:xfrm>
            <a:off x="3022600" y="2603500"/>
            <a:ext cx="1492251" cy="755651"/>
            <a:chOff x="4333508" y="1848856"/>
            <a:chExt cx="1493509" cy="756162"/>
          </a:xfrm>
        </p:grpSpPr>
        <p:pic>
          <p:nvPicPr>
            <p:cNvPr id="153615" name="Picture 2" descr="E:\002-KIMS BUSINESS\007-04-1-FIVERR\01-PPT-TEMPLATE\COVER-PSD\05-cut-01.png">
              <a:extLst>
                <a:ext uri="{FF2B5EF4-FFF2-40B4-BE49-F238E27FC236}">
                  <a16:creationId xmlns:a16="http://schemas.microsoft.com/office/drawing/2014/main" xmlns="" id="{5F1341C5-97D9-4FBC-9AF9-9312159EC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Isosceles Triangle 17">
              <a:extLst>
                <a:ext uri="{FF2B5EF4-FFF2-40B4-BE49-F238E27FC236}">
                  <a16:creationId xmlns:a16="http://schemas.microsoft.com/office/drawing/2014/main" xmlns="" id="{68909C14-C31D-44EF-873A-324F41ABBB14}"/>
                </a:ext>
              </a:extLst>
            </p:cNvPr>
            <p:cNvSpPr>
              <a:spLocks noChangeArrowheads="1"/>
            </p:cNvSpPr>
            <p:nvPr/>
          </p:nvSpPr>
          <p:spPr bwMode="auto">
            <a:xfrm rot="-2700000">
              <a:off x="4333508" y="1848856"/>
              <a:ext cx="1272933" cy="633311"/>
            </a:xfrm>
            <a:prstGeom prst="triangle">
              <a:avLst>
                <a:gd name="adj" fmla="val 51148"/>
              </a:avLst>
            </a:prstGeom>
            <a:solidFill>
              <a:srgbClr val="57686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377" fontAlgn="base">
                <a:spcBef>
                  <a:spcPct val="0"/>
                </a:spcBef>
                <a:spcAft>
                  <a:spcPct val="0"/>
                </a:spcAft>
                <a:buClrTx/>
              </a:pPr>
              <a:endParaRPr lang="ko-KR" altLang="en-US" sz="2667">
                <a:solidFill>
                  <a:srgbClr val="FFFFFF"/>
                </a:solidFill>
                <a:ea typeface="굴림" panose="020B0503020000020004" pitchFamily="34" charset="-127"/>
                <a:cs typeface="Arial " charset="0"/>
              </a:endParaRPr>
            </a:p>
          </p:txBody>
        </p:sp>
      </p:grpSp>
      <p:grpSp>
        <p:nvGrpSpPr>
          <p:cNvPr id="153617" name="Group 18">
            <a:extLst>
              <a:ext uri="{FF2B5EF4-FFF2-40B4-BE49-F238E27FC236}">
                <a16:creationId xmlns:a16="http://schemas.microsoft.com/office/drawing/2014/main" xmlns="" id="{371030AA-503B-42F9-9E8B-84A064224B2D}"/>
              </a:ext>
            </a:extLst>
          </p:cNvPr>
          <p:cNvGrpSpPr>
            <a:grpSpLocks/>
          </p:cNvGrpSpPr>
          <p:nvPr/>
        </p:nvGrpSpPr>
        <p:grpSpPr bwMode="auto">
          <a:xfrm>
            <a:off x="3022600" y="4191000"/>
            <a:ext cx="1492251" cy="755651"/>
            <a:chOff x="4333508" y="1848856"/>
            <a:chExt cx="1493509" cy="756162"/>
          </a:xfrm>
        </p:grpSpPr>
        <p:pic>
          <p:nvPicPr>
            <p:cNvPr id="153618" name="Picture 2" descr="E:\002-KIMS BUSINESS\007-04-1-FIVERR\01-PPT-TEMPLATE\COVER-PSD\05-cut-01.png">
              <a:extLst>
                <a:ext uri="{FF2B5EF4-FFF2-40B4-BE49-F238E27FC236}">
                  <a16:creationId xmlns:a16="http://schemas.microsoft.com/office/drawing/2014/main" xmlns="" id="{81916C66-F7B9-4CCB-B54D-27BB8056D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Isosceles Triangle 20">
              <a:extLst>
                <a:ext uri="{FF2B5EF4-FFF2-40B4-BE49-F238E27FC236}">
                  <a16:creationId xmlns:a16="http://schemas.microsoft.com/office/drawing/2014/main" xmlns="" id="{D7D93DDC-BE12-44BC-A432-A60790C5F6B2}"/>
                </a:ext>
              </a:extLst>
            </p:cNvPr>
            <p:cNvSpPr>
              <a:spLocks noChangeArrowheads="1"/>
            </p:cNvSpPr>
            <p:nvPr/>
          </p:nvSpPr>
          <p:spPr bwMode="auto">
            <a:xfrm rot="-2700000">
              <a:off x="4333508" y="1848856"/>
              <a:ext cx="1272933" cy="633311"/>
            </a:xfrm>
            <a:prstGeom prst="triangle">
              <a:avLst>
                <a:gd name="adj" fmla="val 51148"/>
              </a:avLst>
            </a:prstGeom>
            <a:solidFill>
              <a:srgbClr val="57686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58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377" fontAlgn="base">
                <a:spcBef>
                  <a:spcPct val="0"/>
                </a:spcBef>
                <a:spcAft>
                  <a:spcPct val="0"/>
                </a:spcAft>
                <a:buClrTx/>
              </a:pPr>
              <a:endParaRPr lang="ko-KR" altLang="en-US" sz="2667">
                <a:solidFill>
                  <a:srgbClr val="FFFFFF"/>
                </a:solidFill>
                <a:ea typeface="굴림" panose="020B0503020000020004" pitchFamily="34" charset="-127"/>
                <a:cs typeface="Arial " charset="0"/>
              </a:endParaRPr>
            </a:p>
          </p:txBody>
        </p:sp>
      </p:grpSp>
      <p:sp>
        <p:nvSpPr>
          <p:cNvPr id="153640" name="Rectangle 40">
            <a:extLst>
              <a:ext uri="{FF2B5EF4-FFF2-40B4-BE49-F238E27FC236}">
                <a16:creationId xmlns:a16="http://schemas.microsoft.com/office/drawing/2014/main" xmlns="" id="{43C6A35C-B476-47DE-84D8-4C9886C4DB4D}"/>
              </a:ext>
            </a:extLst>
          </p:cNvPr>
          <p:cNvSpPr>
            <a:spLocks noChangeArrowheads="1"/>
          </p:cNvSpPr>
          <p:nvPr/>
        </p:nvSpPr>
        <p:spPr bwMode="auto">
          <a:xfrm>
            <a:off x="0" y="1"/>
            <a:ext cx="12192000" cy="46166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219170" fontAlgn="base">
              <a:spcBef>
                <a:spcPct val="0"/>
              </a:spcBef>
              <a:spcAft>
                <a:spcPct val="0"/>
              </a:spcAft>
              <a:buClr>
                <a:srgbClr val="000000"/>
              </a:buClr>
            </a:pPr>
            <a:r>
              <a:rPr lang="vi-VN" altLang="en-US" sz="2400">
                <a:solidFill>
                  <a:srgbClr val="000000"/>
                </a:solidFill>
                <a:latin typeface="Arial" panose="020B0604020202020204" pitchFamily="34" charset="0"/>
                <a:cs typeface="Arial" panose="020B0604020202020204" pitchFamily="34" charset="0"/>
                <a:sym typeface="Arial" panose="020B0604020202020204" pitchFamily="34" charset="0"/>
              </a:rPr>
              <a:t>QUY ĐỊNH CƠ BẢN CỦA PHÁP LUẬT VỀ BẢO VỆ TÀI NGUYÊN THIÊN NHIÊN</a:t>
            </a:r>
          </a:p>
        </p:txBody>
      </p:sp>
      <p:sp>
        <p:nvSpPr>
          <p:cNvPr id="153641" name="Rectangle 41">
            <a:extLst>
              <a:ext uri="{FF2B5EF4-FFF2-40B4-BE49-F238E27FC236}">
                <a16:creationId xmlns:a16="http://schemas.microsoft.com/office/drawing/2014/main" xmlns="" id="{41694AD3-64A3-4925-ACEB-82280500F74A}"/>
              </a:ext>
            </a:extLst>
          </p:cNvPr>
          <p:cNvSpPr>
            <a:spLocks noChangeArrowheads="1"/>
          </p:cNvSpPr>
          <p:nvPr/>
        </p:nvSpPr>
        <p:spPr bwMode="auto">
          <a:xfrm>
            <a:off x="116417" y="1242484"/>
            <a:ext cx="2842683" cy="497661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219170" fontAlgn="base">
              <a:spcBef>
                <a:spcPct val="0"/>
              </a:spcBef>
              <a:spcAft>
                <a:spcPct val="0"/>
              </a:spcAft>
            </a:pPr>
            <a:r>
              <a:rPr lang="vi-VN" altLang="en-US" sz="2267">
                <a:solidFill>
                  <a:srgbClr val="000000"/>
                </a:solidFill>
                <a:latin typeface="Arial" panose="020B0604020202020204" pitchFamily="34" charset="0"/>
                <a:cs typeface="Arial" panose="020B0604020202020204" pitchFamily="34" charset="0"/>
                <a:sym typeface="Arial" panose="020B0604020202020204" pitchFamily="34" charset="0"/>
              </a:rPr>
              <a:t>Bảo vệ môi trường sẽ giúp cho môi trường trong lành, sạch đẹp, bảo đảm cản bằng sinh thái, ngăn chặn, khắc phục các hậu quả xấu do con người và thiên nhiên gây ra. Bảo vệ tài nguyên thiên nhiên sẽ giúp cho nguồn tài nguyên thiên nhiên không bị cạn kiệt</a:t>
            </a:r>
          </a:p>
        </p:txBody>
      </p:sp>
      <p:sp>
        <p:nvSpPr>
          <p:cNvPr id="153642" name="Rectangle 42">
            <a:extLst>
              <a:ext uri="{FF2B5EF4-FFF2-40B4-BE49-F238E27FC236}">
                <a16:creationId xmlns:a16="http://schemas.microsoft.com/office/drawing/2014/main" xmlns="" id="{05111248-7E25-4AA6-A7EC-303A44B29960}"/>
              </a:ext>
            </a:extLst>
          </p:cNvPr>
          <p:cNvSpPr>
            <a:spLocks noChangeArrowheads="1"/>
          </p:cNvSpPr>
          <p:nvPr/>
        </p:nvSpPr>
        <p:spPr bwMode="auto">
          <a:xfrm>
            <a:off x="5454651" y="973667"/>
            <a:ext cx="6553200" cy="1323439"/>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219170" fontAlgn="base">
              <a:spcBef>
                <a:spcPct val="0"/>
              </a:spcBef>
              <a:spcAft>
                <a:spcPct val="0"/>
              </a:spcAft>
            </a:pPr>
            <a:r>
              <a:rPr lang="vi-VN" altLang="en-US" sz="2000">
                <a:solidFill>
                  <a:srgbClr val="000000"/>
                </a:solidFill>
                <a:latin typeface="Arial" panose="020B0604020202020204" pitchFamily="34" charset="0"/>
                <a:cs typeface="Arial" panose="020B0604020202020204" pitchFamily="34" charset="0"/>
                <a:sym typeface="Arial" panose="020B0604020202020204" pitchFamily="34" charset="0"/>
              </a:rPr>
              <a:t>Nghiêm cấm các hoạt động chặt phá, lần chiếm, đốt rừng; đưa chất cháy nổ, săn bắn, nuôi nhốt giết, tàng trữ, buôn bán động vật rừng trái quy định, khai thác tài nguyên thiên nhiên trái quy định của pháp luật</a:t>
            </a:r>
          </a:p>
        </p:txBody>
      </p:sp>
      <p:sp>
        <p:nvSpPr>
          <p:cNvPr id="153643" name="Rectangle 43">
            <a:extLst>
              <a:ext uri="{FF2B5EF4-FFF2-40B4-BE49-F238E27FC236}">
                <a16:creationId xmlns:a16="http://schemas.microsoft.com/office/drawing/2014/main" xmlns="" id="{71BB115B-5397-4086-B05A-C5600628FB24}"/>
              </a:ext>
            </a:extLst>
          </p:cNvPr>
          <p:cNvSpPr>
            <a:spLocks noChangeArrowheads="1"/>
          </p:cNvSpPr>
          <p:nvPr/>
        </p:nvSpPr>
        <p:spPr bwMode="auto">
          <a:xfrm>
            <a:off x="5454651" y="2565400"/>
            <a:ext cx="6553200" cy="1323439"/>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219170" fontAlgn="base">
              <a:spcBef>
                <a:spcPct val="0"/>
              </a:spcBef>
              <a:spcAft>
                <a:spcPct val="0"/>
              </a:spcAft>
            </a:pPr>
            <a:r>
              <a:rPr lang="vi-VN" altLang="en-US" sz="2000">
                <a:solidFill>
                  <a:srgbClr val="000000"/>
                </a:solidFill>
                <a:latin typeface="Arial" panose="020B0604020202020204" pitchFamily="34" charset="0"/>
                <a:cs typeface="Arial" panose="020B0604020202020204" pitchFamily="34" charset="0"/>
                <a:sym typeface="Arial" panose="020B0604020202020204" pitchFamily="34" charset="0"/>
              </a:rPr>
              <a:t>Nghiêm cấm các hoạt động chặt phá, lần chiếm, đốt rừng; đưa chất cháy nổ, săn bắn, nuôi nhốt giết, tàng trữ, buôn bán động vật rừng trái quy định, khai thác tài nguyên thiên nhiên trái quy định của pháp luật</a:t>
            </a:r>
          </a:p>
        </p:txBody>
      </p:sp>
      <p:sp>
        <p:nvSpPr>
          <p:cNvPr id="153644" name="Rectangle 44">
            <a:extLst>
              <a:ext uri="{FF2B5EF4-FFF2-40B4-BE49-F238E27FC236}">
                <a16:creationId xmlns:a16="http://schemas.microsoft.com/office/drawing/2014/main" xmlns="" id="{C1122F9A-6187-45D3-A680-9A4CCB0540F4}"/>
              </a:ext>
            </a:extLst>
          </p:cNvPr>
          <p:cNvSpPr>
            <a:spLocks noChangeArrowheads="1"/>
          </p:cNvSpPr>
          <p:nvPr/>
        </p:nvSpPr>
        <p:spPr bwMode="auto">
          <a:xfrm>
            <a:off x="5454652" y="4305301"/>
            <a:ext cx="6292849" cy="1015663"/>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219170" fontAlgn="base">
              <a:spcBef>
                <a:spcPct val="0"/>
              </a:spcBef>
              <a:spcAft>
                <a:spcPct val="0"/>
              </a:spcAft>
            </a:pPr>
            <a:r>
              <a:rPr lang="vi-VN" altLang="en-US" sz="2000">
                <a:solidFill>
                  <a:srgbClr val="000000"/>
                </a:solidFill>
                <a:latin typeface="Arial" panose="020B0604020202020204" pitchFamily="34" charset="0"/>
                <a:cs typeface="Arial" panose="020B0604020202020204" pitchFamily="34" charset="0"/>
                <a:sym typeface="Arial" panose="020B0604020202020204" pitchFamily="34" charset="0"/>
              </a:rPr>
              <a:t>Nghiêm cấm huỷ hoại nguồn lợi thuỷ sản, nơi cư trú của các loài thuỷ sản; khai thác, nuôi trồng thuỷ sản ảnh hưởng đến môi trường sống.</a:t>
            </a:r>
          </a:p>
        </p:txBody>
      </p:sp>
      <p:sp>
        <p:nvSpPr>
          <p:cNvPr id="153645" name="Rectangle 45">
            <a:extLst>
              <a:ext uri="{FF2B5EF4-FFF2-40B4-BE49-F238E27FC236}">
                <a16:creationId xmlns:a16="http://schemas.microsoft.com/office/drawing/2014/main" xmlns="" id="{63DC3A6D-4792-4B56-86B5-0BBC6387C9CC}"/>
              </a:ext>
            </a:extLst>
          </p:cNvPr>
          <p:cNvSpPr>
            <a:spLocks noChangeArrowheads="1"/>
          </p:cNvSpPr>
          <p:nvPr/>
        </p:nvSpPr>
        <p:spPr bwMode="auto">
          <a:xfrm>
            <a:off x="5492751" y="5645152"/>
            <a:ext cx="6515100" cy="1015663"/>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219170" fontAlgn="base">
              <a:spcBef>
                <a:spcPct val="0"/>
              </a:spcBef>
              <a:spcAft>
                <a:spcPct val="0"/>
              </a:spcAft>
            </a:pPr>
            <a:r>
              <a:rPr lang="vi-VN" altLang="en-US" sz="2000">
                <a:solidFill>
                  <a:srgbClr val="000000"/>
                </a:solidFill>
                <a:latin typeface="Arial" panose="020B0604020202020204" pitchFamily="34" charset="0"/>
                <a:cs typeface="Arial" panose="020B0604020202020204" pitchFamily="34" charset="0"/>
                <a:sym typeface="Arial" panose="020B0604020202020204" pitchFamily="34" charset="0"/>
              </a:rPr>
              <a:t>Nghiêm cấm huỷ hoại nguồn lợi thuỷ sản, nơi cư trú của các loài thuỷ sản; khai thác, nuôi trồng thuỷ sản ảnh hưởng đến môi trường sống.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0"/>
                                        </p:tgtEl>
                                        <p:attrNameLst>
                                          <p:attrName>style.visibility</p:attrName>
                                        </p:attrNameLst>
                                      </p:cBhvr>
                                      <p:to>
                                        <p:strVal val="visible"/>
                                      </p:to>
                                    </p:set>
                                    <p:animEffect transition="in" filter="blinds(horizontal)">
                                      <p:cBhvr>
                                        <p:cTn id="7" dur="500"/>
                                        <p:tgtEl>
                                          <p:spTgt spid="1536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41"/>
                                        </p:tgtEl>
                                        <p:attrNameLst>
                                          <p:attrName>style.visibility</p:attrName>
                                        </p:attrNameLst>
                                      </p:cBhvr>
                                      <p:to>
                                        <p:strVal val="visible"/>
                                      </p:to>
                                    </p:set>
                                    <p:animEffect transition="in" filter="blinds(horizontal)">
                                      <p:cBhvr>
                                        <p:cTn id="12" dur="500"/>
                                        <p:tgtEl>
                                          <p:spTgt spid="1536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nodeType="withEffect">
                                  <p:stCondLst>
                                    <p:cond delay="0"/>
                                  </p:stCondLst>
                                  <p:childTnLst>
                                    <p:set>
                                      <p:cBhvr>
                                        <p:cTn id="19" dur="1" fill="hold">
                                          <p:stCondLst>
                                            <p:cond delay="0"/>
                                          </p:stCondLst>
                                        </p:cTn>
                                        <p:tgtEl>
                                          <p:spTgt spid="153608"/>
                                        </p:tgtEl>
                                        <p:attrNameLst>
                                          <p:attrName>style.visibility</p:attrName>
                                        </p:attrNameLst>
                                      </p:cBhvr>
                                      <p:to>
                                        <p:strVal val="visible"/>
                                      </p:to>
                                    </p:set>
                                    <p:animEffect transition="in" filter="blinds(horizontal)">
                                      <p:cBhvr>
                                        <p:cTn id="20" dur="500"/>
                                        <p:tgtEl>
                                          <p:spTgt spid="153608"/>
                                        </p:tgtEl>
                                      </p:cBhvr>
                                    </p:animEffect>
                                  </p:childTnLst>
                                </p:cTn>
                              </p:par>
                              <p:par>
                                <p:cTn id="21" presetID="3" presetClass="entr" presetSubtype="10" fill="hold" nodeType="withEffect">
                                  <p:stCondLst>
                                    <p:cond delay="0"/>
                                  </p:stCondLst>
                                  <p:childTnLst>
                                    <p:set>
                                      <p:cBhvr>
                                        <p:cTn id="22" dur="1" fill="hold">
                                          <p:stCondLst>
                                            <p:cond delay="0"/>
                                          </p:stCondLst>
                                        </p:cTn>
                                        <p:tgtEl>
                                          <p:spTgt spid="153611"/>
                                        </p:tgtEl>
                                        <p:attrNameLst>
                                          <p:attrName>style.visibility</p:attrName>
                                        </p:attrNameLst>
                                      </p:cBhvr>
                                      <p:to>
                                        <p:strVal val="visible"/>
                                      </p:to>
                                    </p:set>
                                    <p:animEffect transition="in" filter="blinds(horizontal)">
                                      <p:cBhvr>
                                        <p:cTn id="23" dur="500"/>
                                        <p:tgtEl>
                                          <p:spTgt spid="153611"/>
                                        </p:tgtEl>
                                      </p:cBhvr>
                                    </p:animEffect>
                                  </p:childTnLst>
                                </p:cTn>
                              </p:par>
                              <p:par>
                                <p:cTn id="24" presetID="3" presetClass="entr" presetSubtype="10" fill="hold" nodeType="withEffect">
                                  <p:stCondLst>
                                    <p:cond delay="0"/>
                                  </p:stCondLst>
                                  <p:childTnLst>
                                    <p:set>
                                      <p:cBhvr>
                                        <p:cTn id="25" dur="1" fill="hold">
                                          <p:stCondLst>
                                            <p:cond delay="0"/>
                                          </p:stCondLst>
                                        </p:cTn>
                                        <p:tgtEl>
                                          <p:spTgt spid="153614"/>
                                        </p:tgtEl>
                                        <p:attrNameLst>
                                          <p:attrName>style.visibility</p:attrName>
                                        </p:attrNameLst>
                                      </p:cBhvr>
                                      <p:to>
                                        <p:strVal val="visible"/>
                                      </p:to>
                                    </p:set>
                                    <p:animEffect transition="in" filter="blinds(horizontal)">
                                      <p:cBhvr>
                                        <p:cTn id="26" dur="500"/>
                                        <p:tgtEl>
                                          <p:spTgt spid="153614"/>
                                        </p:tgtEl>
                                      </p:cBhvr>
                                    </p:animEffect>
                                  </p:childTnLst>
                                </p:cTn>
                              </p:par>
                              <p:par>
                                <p:cTn id="27" presetID="3" presetClass="entr" presetSubtype="10" fill="hold" nodeType="withEffect">
                                  <p:stCondLst>
                                    <p:cond delay="0"/>
                                  </p:stCondLst>
                                  <p:childTnLst>
                                    <p:set>
                                      <p:cBhvr>
                                        <p:cTn id="28" dur="1" fill="hold">
                                          <p:stCondLst>
                                            <p:cond delay="0"/>
                                          </p:stCondLst>
                                        </p:cTn>
                                        <p:tgtEl>
                                          <p:spTgt spid="153617"/>
                                        </p:tgtEl>
                                        <p:attrNameLst>
                                          <p:attrName>style.visibility</p:attrName>
                                        </p:attrNameLst>
                                      </p:cBhvr>
                                      <p:to>
                                        <p:strVal val="visible"/>
                                      </p:to>
                                    </p:set>
                                    <p:animEffect transition="in" filter="blinds(horizontal)">
                                      <p:cBhvr>
                                        <p:cTn id="29" dur="500"/>
                                        <p:tgtEl>
                                          <p:spTgt spid="15361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par>
                                <p:cTn id="35" presetID="3" presetClass="entr" presetSubtype="10" fill="hold" nodeType="withEffect">
                                  <p:stCondLst>
                                    <p:cond delay="0"/>
                                  </p:stCondLst>
                                  <p:childTnLst>
                                    <p:set>
                                      <p:cBhvr>
                                        <p:cTn id="36" dur="1" fill="hold">
                                          <p:stCondLst>
                                            <p:cond delay="0"/>
                                          </p:stCondLst>
                                        </p:cTn>
                                        <p:tgtEl>
                                          <p:spTgt spid="153611"/>
                                        </p:tgtEl>
                                        <p:attrNameLst>
                                          <p:attrName>style.visibility</p:attrName>
                                        </p:attrNameLst>
                                      </p:cBhvr>
                                      <p:to>
                                        <p:strVal val="visible"/>
                                      </p:to>
                                    </p:set>
                                    <p:animEffect transition="in" filter="blinds(horizontal)">
                                      <p:cBhvr>
                                        <p:cTn id="37" dur="500"/>
                                        <p:tgtEl>
                                          <p:spTgt spid="1536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3642"/>
                                        </p:tgtEl>
                                        <p:attrNameLst>
                                          <p:attrName>style.visibility</p:attrName>
                                        </p:attrNameLst>
                                      </p:cBhvr>
                                      <p:to>
                                        <p:strVal val="visible"/>
                                      </p:to>
                                    </p:set>
                                    <p:animEffect transition="in" filter="blinds(horizontal)">
                                      <p:cBhvr>
                                        <p:cTn id="40" dur="500"/>
                                        <p:tgtEl>
                                          <p:spTgt spid="15364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53643"/>
                                        </p:tgtEl>
                                        <p:attrNameLst>
                                          <p:attrName>style.visibility</p:attrName>
                                        </p:attrNameLst>
                                      </p:cBhvr>
                                      <p:to>
                                        <p:strVal val="visible"/>
                                      </p:to>
                                    </p:set>
                                    <p:animEffect transition="in" filter="blinds(horizontal)">
                                      <p:cBhvr>
                                        <p:cTn id="48" dur="500"/>
                                        <p:tgtEl>
                                          <p:spTgt spid="1536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par>
                                <p:cTn id="54" presetID="3" presetClass="entr" presetSubtype="10" fill="hold" nodeType="withEffect">
                                  <p:stCondLst>
                                    <p:cond delay="0"/>
                                  </p:stCondLst>
                                  <p:childTnLst>
                                    <p:set>
                                      <p:cBhvr>
                                        <p:cTn id="55" dur="1" fill="hold">
                                          <p:stCondLst>
                                            <p:cond delay="0"/>
                                          </p:stCondLst>
                                        </p:cTn>
                                        <p:tgtEl>
                                          <p:spTgt spid="153617"/>
                                        </p:tgtEl>
                                        <p:attrNameLst>
                                          <p:attrName>style.visibility</p:attrName>
                                        </p:attrNameLst>
                                      </p:cBhvr>
                                      <p:to>
                                        <p:strVal val="visible"/>
                                      </p:to>
                                    </p:set>
                                    <p:animEffect transition="in" filter="blinds(horizontal)">
                                      <p:cBhvr>
                                        <p:cTn id="56" dur="500"/>
                                        <p:tgtEl>
                                          <p:spTgt spid="153617"/>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53644"/>
                                        </p:tgtEl>
                                        <p:attrNameLst>
                                          <p:attrName>style.visibility</p:attrName>
                                        </p:attrNameLst>
                                      </p:cBhvr>
                                      <p:to>
                                        <p:strVal val="visible"/>
                                      </p:to>
                                    </p:set>
                                    <p:animEffect transition="in" filter="blinds(horizontal)">
                                      <p:cBhvr>
                                        <p:cTn id="59" dur="500"/>
                                        <p:tgtEl>
                                          <p:spTgt spid="15364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linds(horizontal)">
                                      <p:cBhvr>
                                        <p:cTn id="64" dur="500"/>
                                        <p:tgtEl>
                                          <p:spTgt spid="6"/>
                                        </p:tgtEl>
                                      </p:cBhvr>
                                    </p:animEffect>
                                  </p:childTnLst>
                                </p:cTn>
                              </p:par>
                              <p:par>
                                <p:cTn id="65" presetID="3" presetClass="entr" presetSubtype="10" fill="hold" nodeType="withEffect">
                                  <p:stCondLst>
                                    <p:cond delay="0"/>
                                  </p:stCondLst>
                                  <p:childTnLst>
                                    <p:set>
                                      <p:cBhvr>
                                        <p:cTn id="66" dur="1" fill="hold">
                                          <p:stCondLst>
                                            <p:cond delay="0"/>
                                          </p:stCondLst>
                                        </p:cTn>
                                        <p:tgtEl>
                                          <p:spTgt spid="153608"/>
                                        </p:tgtEl>
                                        <p:attrNameLst>
                                          <p:attrName>style.visibility</p:attrName>
                                        </p:attrNameLst>
                                      </p:cBhvr>
                                      <p:to>
                                        <p:strVal val="visible"/>
                                      </p:to>
                                    </p:set>
                                    <p:animEffect transition="in" filter="blinds(horizontal)">
                                      <p:cBhvr>
                                        <p:cTn id="67" dur="500"/>
                                        <p:tgtEl>
                                          <p:spTgt spid="15360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53645"/>
                                        </p:tgtEl>
                                        <p:attrNameLst>
                                          <p:attrName>style.visibility</p:attrName>
                                        </p:attrNameLst>
                                      </p:cBhvr>
                                      <p:to>
                                        <p:strVal val="visible"/>
                                      </p:to>
                                    </p:set>
                                    <p:animEffect transition="in" filter="blinds(horizontal)">
                                      <p:cBhvr>
                                        <p:cTn id="70" dur="500"/>
                                        <p:tgtEl>
                                          <p:spTgt spid="153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3640" grpId="0" animBg="1"/>
      <p:bldP spid="153641" grpId="0" animBg="1"/>
      <p:bldP spid="153642" grpId="0" animBg="1"/>
      <p:bldP spid="153643" grpId="0" animBg="1"/>
      <p:bldP spid="153644" grpId="0" animBg="1"/>
      <p:bldP spid="1536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Google Shape;241;p46">
            <a:extLst>
              <a:ext uri="{FF2B5EF4-FFF2-40B4-BE49-F238E27FC236}">
                <a16:creationId xmlns:a16="http://schemas.microsoft.com/office/drawing/2014/main" xmlns="" id="{1AE2DFE5-843D-4038-B645-4ED8BC9645FD}"/>
              </a:ext>
            </a:extLst>
          </p:cNvPr>
          <p:cNvSpPr>
            <a:spLocks noChangeArrowheads="1"/>
          </p:cNvSpPr>
          <p:nvPr/>
        </p:nvSpPr>
        <p:spPr bwMode="auto">
          <a:xfrm>
            <a:off x="2305318" y="1517651"/>
            <a:ext cx="8139448" cy="175358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fontAlgn="base">
              <a:spcBef>
                <a:spcPct val="0"/>
              </a:spcBef>
              <a:spcAft>
                <a:spcPct val="0"/>
              </a:spcAft>
            </a:pPr>
            <a:endParaRPr lang="vi-VN" altLang="en-US" sz="1867"/>
          </a:p>
        </p:txBody>
      </p:sp>
      <p:sp>
        <p:nvSpPr>
          <p:cNvPr id="243" name="Google Shape;243;p46">
            <a:extLst>
              <a:ext uri="{FF2B5EF4-FFF2-40B4-BE49-F238E27FC236}">
                <a16:creationId xmlns:a16="http://schemas.microsoft.com/office/drawing/2014/main" xmlns="" id="{379686B6-CC54-479F-95EB-FF82A6822C5D}"/>
              </a:ext>
            </a:extLst>
          </p:cNvPr>
          <p:cNvSpPr txBox="1">
            <a:spLocks noGrp="1"/>
          </p:cNvSpPr>
          <p:nvPr>
            <p:ph type="subTitle" idx="4294967295"/>
          </p:nvPr>
        </p:nvSpPr>
        <p:spPr>
          <a:xfrm rot="21598713">
            <a:off x="3515679" y="2110228"/>
            <a:ext cx="5679782" cy="567267"/>
          </a:xfrm>
          <a:prstGeom prst="rect">
            <a:avLst/>
          </a:prstGeom>
        </p:spPr>
        <p:txBody>
          <a:bodyPr lIns="0" tIns="0" rIns="0" bIns="0" anchor="ctr"/>
          <a:lstStyle>
            <a:lvl1pPr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eaLnBrk="1" hangingPunct="1">
              <a:buClr>
                <a:schemeClr val="accent1"/>
              </a:buClr>
              <a:buSzPts val="2100"/>
            </a:pPr>
            <a:r>
              <a:rPr lang="en-US" altLang="en-US" sz="4000" b="1" dirty="0">
                <a:solidFill>
                  <a:srgbClr val="F4F1DE"/>
                </a:solidFill>
                <a:latin typeface="Times New Roman" panose="02020603050405020304" pitchFamily="18" charset="0"/>
                <a:cs typeface="Times New Roman" panose="02020603050405020304" pitchFamily="18" charset="0"/>
                <a:sym typeface="Raleway Thin"/>
              </a:rPr>
              <a:t>LUYỆN TẬP</a:t>
            </a:r>
            <a:endParaRPr lang="vi-VN" altLang="en-US" sz="4000" b="1" dirty="0">
              <a:solidFill>
                <a:srgbClr val="F4F1DE"/>
              </a:solidFill>
              <a:latin typeface="Times New Roman" panose="02020603050405020304" pitchFamily="18" charset="0"/>
              <a:cs typeface="Times New Roman" panose="02020603050405020304" pitchFamily="18" charset="0"/>
              <a:sym typeface="Raleway Thin"/>
            </a:endParaRPr>
          </a:p>
        </p:txBody>
      </p:sp>
    </p:spTree>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xmlns="" id="{8FE10354-B107-4348-BD13-8840BD9EE408}"/>
              </a:ext>
            </a:extLst>
          </p:cNvPr>
          <p:cNvSpPr>
            <a:spLocks noChangeArrowheads="1"/>
          </p:cNvSpPr>
          <p:nvPr/>
        </p:nvSpPr>
        <p:spPr bwMode="auto">
          <a:xfrm>
            <a:off x="0" y="5718"/>
            <a:ext cx="12192000" cy="830997"/>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400" b="1">
                <a:solidFill>
                  <a:srgbClr val="000000"/>
                </a:solidFill>
                <a:latin typeface="Arial" panose="020B0604020202020204" pitchFamily="34" charset="0"/>
                <a:cs typeface="Arial" panose="020B0604020202020204" pitchFamily="34" charset="0"/>
                <a:sym typeface="Arial" panose="020B0604020202020204" pitchFamily="34" charset="0"/>
              </a:rPr>
              <a:t>Luyện tập 2 : </a:t>
            </a:r>
            <a:r>
              <a:rPr lang="vi-VN" altLang="en-US" sz="2400">
                <a:solidFill>
                  <a:srgbClr val="000000"/>
                </a:solidFill>
                <a:latin typeface="Arial" panose="020B0604020202020204" pitchFamily="34" charset="0"/>
                <a:cs typeface="Arial" panose="020B0604020202020204" pitchFamily="34" charset="0"/>
                <a:sym typeface="Arial" panose="020B0604020202020204" pitchFamily="34" charset="0"/>
              </a:rPr>
              <a:t>Hành vi nào dưới đây thực hiện đúng, hành vi nào vi phạm pháp luật về bảo vệ tài nguyên thiên nhiên? Vì sao? </a:t>
            </a:r>
          </a:p>
        </p:txBody>
      </p:sp>
      <p:graphicFrame>
        <p:nvGraphicFramePr>
          <p:cNvPr id="196611" name="Group 3">
            <a:extLst>
              <a:ext uri="{FF2B5EF4-FFF2-40B4-BE49-F238E27FC236}">
                <a16:creationId xmlns:a16="http://schemas.microsoft.com/office/drawing/2014/main" xmlns="" id="{90504A56-59F4-4E9C-B4DE-99455A4EC68E}"/>
              </a:ext>
            </a:extLst>
          </p:cNvPr>
          <p:cNvGraphicFramePr>
            <a:graphicFrameLocks noGrp="1"/>
          </p:cNvGraphicFramePr>
          <p:nvPr/>
        </p:nvGraphicFramePr>
        <p:xfrm>
          <a:off x="524933" y="1126067"/>
          <a:ext cx="11379200" cy="5318760"/>
        </p:xfrm>
        <a:graphic>
          <a:graphicData uri="http://schemas.openxmlformats.org/drawingml/2006/table">
            <a:tbl>
              <a:tblPr/>
              <a:tblGrid>
                <a:gridCol w="11379200">
                  <a:extLst>
                    <a:ext uri="{9D8B030D-6E8A-4147-A177-3AD203B41FA5}">
                      <a16:colId xmlns:a16="http://schemas.microsoft.com/office/drawing/2014/main" xmlns="" val="3573639049"/>
                    </a:ext>
                  </a:extLst>
                </a:gridCol>
              </a:tblGrid>
              <a:tr h="77216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4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a) Săn, bắn, bẫy, bắt động vật quý hiếm để bán.</a:t>
                      </a:r>
                    </a:p>
                  </a:txBody>
                  <a:tcPr marL="121920" marR="12192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183776747"/>
                  </a:ext>
                </a:extLst>
              </a:tr>
              <a:tr h="14224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4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b) Khai thác rừng trồng theo quy hoạch của Nhà nước.</a:t>
                      </a:r>
                    </a:p>
                  </a:txBody>
                  <a:tcPr marL="121920" marR="12192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2695468194"/>
                  </a:ext>
                </a:extLst>
              </a:tr>
              <a:tr h="77216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4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c) Dùng mìn, điện để đánh bắt cá.</a:t>
                      </a:r>
                    </a:p>
                  </a:txBody>
                  <a:tcPr marL="121920" marR="12192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3140761404"/>
                  </a:ext>
                </a:extLst>
              </a:tr>
              <a:tr h="77216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4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d) Tố cáo hành vi khai thác khoáng sản trái phép.</a:t>
                      </a:r>
                    </a:p>
                  </a:txBody>
                  <a:tcPr marL="121920" marR="12192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xmlns="" val="908051267"/>
                  </a:ext>
                </a:extLst>
              </a:tr>
              <a:tr h="77216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4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e) Phá rừng nguyên sinh để trồng cà phê.</a:t>
                      </a:r>
                    </a:p>
                  </a:txBody>
                  <a:tcPr marL="121920" marR="12192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3445670790"/>
                  </a:ext>
                </a:extLst>
              </a:tr>
              <a:tr h="77216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4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g) Sử dụng tiết kiệm điện, nước.</a:t>
                      </a:r>
                    </a:p>
                  </a:txBody>
                  <a:tcPr marL="121920" marR="12192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2500494363"/>
                  </a:ext>
                </a:extLst>
              </a:tr>
            </a:tbl>
          </a:graphicData>
        </a:graphic>
      </p:graphicFrame>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xmlns="" id="{60B86802-46FC-4DDB-BA10-D3BAD5457BAD}"/>
              </a:ext>
            </a:extLst>
          </p:cNvPr>
          <p:cNvSpPr>
            <a:spLocks noChangeArrowheads="1"/>
          </p:cNvSpPr>
          <p:nvPr/>
        </p:nvSpPr>
        <p:spPr bwMode="auto">
          <a:xfrm>
            <a:off x="0" y="5718"/>
            <a:ext cx="12192000" cy="830997"/>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400" b="1">
                <a:solidFill>
                  <a:srgbClr val="000000"/>
                </a:solidFill>
                <a:latin typeface="Arial" panose="020B0604020202020204" pitchFamily="34" charset="0"/>
                <a:cs typeface="Arial" panose="020B0604020202020204" pitchFamily="34" charset="0"/>
                <a:sym typeface="Arial" panose="020B0604020202020204" pitchFamily="34" charset="0"/>
              </a:rPr>
              <a:t>Luyện tập 2 : </a:t>
            </a:r>
            <a:r>
              <a:rPr lang="vi-VN" altLang="en-US" sz="2400">
                <a:solidFill>
                  <a:srgbClr val="000000"/>
                </a:solidFill>
                <a:latin typeface="Arial" panose="020B0604020202020204" pitchFamily="34" charset="0"/>
                <a:cs typeface="Arial" panose="020B0604020202020204" pitchFamily="34" charset="0"/>
                <a:sym typeface="Arial" panose="020B0604020202020204" pitchFamily="34" charset="0"/>
              </a:rPr>
              <a:t>Hành vi nào dưới đây thực hiện đúng, hành vi nào vi phạm pháp luật về bảo vệ tài nguyên thiên nhiên? Vì sao? </a:t>
            </a:r>
          </a:p>
        </p:txBody>
      </p:sp>
      <p:graphicFrame>
        <p:nvGraphicFramePr>
          <p:cNvPr id="198659" name="Group 3">
            <a:extLst>
              <a:ext uri="{FF2B5EF4-FFF2-40B4-BE49-F238E27FC236}">
                <a16:creationId xmlns:a16="http://schemas.microsoft.com/office/drawing/2014/main" xmlns="" id="{844C6839-CEEB-4EFF-9176-F971E21BF932}"/>
              </a:ext>
            </a:extLst>
          </p:cNvPr>
          <p:cNvGraphicFramePr>
            <a:graphicFrameLocks noGrp="1"/>
          </p:cNvGraphicFramePr>
          <p:nvPr/>
        </p:nvGraphicFramePr>
        <p:xfrm>
          <a:off x="355600" y="1322917"/>
          <a:ext cx="11607800" cy="5181600"/>
        </p:xfrm>
        <a:graphic>
          <a:graphicData uri="http://schemas.openxmlformats.org/drawingml/2006/table">
            <a:tbl>
              <a:tblPr/>
              <a:tblGrid>
                <a:gridCol w="5803900">
                  <a:extLst>
                    <a:ext uri="{9D8B030D-6E8A-4147-A177-3AD203B41FA5}">
                      <a16:colId xmlns:a16="http://schemas.microsoft.com/office/drawing/2014/main" xmlns="" val="3897266431"/>
                    </a:ext>
                  </a:extLst>
                </a:gridCol>
                <a:gridCol w="5803900">
                  <a:extLst>
                    <a:ext uri="{9D8B030D-6E8A-4147-A177-3AD203B41FA5}">
                      <a16:colId xmlns:a16="http://schemas.microsoft.com/office/drawing/2014/main" xmlns="" val="2633783599"/>
                    </a:ext>
                  </a:extLst>
                </a:gridCol>
              </a:tblGrid>
              <a:tr h="54864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en-US" sz="2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Các hành vi thực hiện đúng</a:t>
                      </a: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vi-VN" altLang="en-US" sz="2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Các hành vi vi phạm</a:t>
                      </a: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643746956"/>
                  </a:ext>
                </a:extLst>
              </a:tr>
              <a:tr h="140208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Khai thác rừng trồng theo quy hoạch của Nhà nước =&gt; góp phần bảo vệ tài nguyên và môi trường</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Săn, bắn, bẫy, bắt động vật quý hiếm để bán =&gt; vi phạm khoản 3 điều 9 Luật lâm nghiệp năm 2017.</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3890842498"/>
                  </a:ext>
                </a:extLst>
              </a:tr>
              <a:tr h="18288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Tố cáo hành vi khai thác khoáng sản trái phép =&gt; góp phần bảo vệ tài nguyên và môi trường</a:t>
                      </a:r>
                    </a:p>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endPar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Dùng mìn, điện để đánh bắt cá =&gt; vi phạm khoản 7 điều 7 Luật Thủy sản năm 2017</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3519320101"/>
                  </a:ext>
                </a:extLst>
              </a:tr>
              <a:tr h="140208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Sử dụng tiết kiệm điện, nước =&gt; góp phần bảo vệ tài nguyên và môi trường</a:t>
                      </a:r>
                    </a:p>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endPar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Phá rừng nguyên sinh để trồng cà phê =&gt; vi phạm khoản 1 điều 9 Luật Lâm nghiệp năm 2017.</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xmlns="" val="2970458922"/>
                  </a:ext>
                </a:extLst>
              </a:tr>
            </a:tbl>
          </a:graphicData>
        </a:graphic>
      </p:graphicFrame>
      <p:sp>
        <p:nvSpPr>
          <p:cNvPr id="10" name="Rectangle 9">
            <a:extLst>
              <a:ext uri="{FF2B5EF4-FFF2-40B4-BE49-F238E27FC236}">
                <a16:creationId xmlns:a16="http://schemas.microsoft.com/office/drawing/2014/main" xmlns="" id="{8C7894D6-0746-4CE3-A511-080B67FB3949}"/>
              </a:ext>
            </a:extLst>
          </p:cNvPr>
          <p:cNvSpPr>
            <a:spLocks noChangeArrowheads="1"/>
          </p:cNvSpPr>
          <p:nvPr/>
        </p:nvSpPr>
        <p:spPr bwMode="auto">
          <a:xfrm>
            <a:off x="478367" y="1871134"/>
            <a:ext cx="5630333" cy="1403351"/>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defTabSz="1219170">
              <a:buClr>
                <a:srgbClr val="000000"/>
              </a:buClr>
              <a:defRPr/>
            </a:pPr>
            <a:endParaRPr lang="x-none" sz="1867" kern="0">
              <a:solidFill>
                <a:srgbClr val="FFFFFF"/>
              </a:solidFill>
              <a:latin typeface="Arial"/>
              <a:cs typeface="Arial" panose="020B0604020202020204" pitchFamily="34" charset="0"/>
              <a:sym typeface="Arial"/>
            </a:endParaRPr>
          </a:p>
        </p:txBody>
      </p:sp>
      <p:sp>
        <p:nvSpPr>
          <p:cNvPr id="2" name="Rectangle 9">
            <a:extLst>
              <a:ext uri="{FF2B5EF4-FFF2-40B4-BE49-F238E27FC236}">
                <a16:creationId xmlns:a16="http://schemas.microsoft.com/office/drawing/2014/main" xmlns="" id="{173B9A3D-5AE5-4473-90E0-70101BE734B7}"/>
              </a:ext>
            </a:extLst>
          </p:cNvPr>
          <p:cNvSpPr>
            <a:spLocks noChangeArrowheads="1"/>
          </p:cNvSpPr>
          <p:nvPr/>
        </p:nvSpPr>
        <p:spPr bwMode="auto">
          <a:xfrm>
            <a:off x="440267" y="3350684"/>
            <a:ext cx="5630333" cy="1403349"/>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defTabSz="1219170">
              <a:buClr>
                <a:srgbClr val="000000"/>
              </a:buClr>
              <a:defRPr/>
            </a:pPr>
            <a:endParaRPr lang="x-none" sz="1867" kern="0">
              <a:solidFill>
                <a:srgbClr val="FFFFFF"/>
              </a:solidFill>
              <a:latin typeface="Arial"/>
              <a:cs typeface="Arial" panose="020B0604020202020204" pitchFamily="34" charset="0"/>
              <a:sym typeface="Arial"/>
            </a:endParaRPr>
          </a:p>
        </p:txBody>
      </p:sp>
      <p:sp>
        <p:nvSpPr>
          <p:cNvPr id="3" name="Rectangle 9">
            <a:extLst>
              <a:ext uri="{FF2B5EF4-FFF2-40B4-BE49-F238E27FC236}">
                <a16:creationId xmlns:a16="http://schemas.microsoft.com/office/drawing/2014/main" xmlns="" id="{9256FDEC-649F-44C3-9779-46E85E686AA9}"/>
              </a:ext>
            </a:extLst>
          </p:cNvPr>
          <p:cNvSpPr>
            <a:spLocks noChangeArrowheads="1"/>
          </p:cNvSpPr>
          <p:nvPr/>
        </p:nvSpPr>
        <p:spPr bwMode="auto">
          <a:xfrm>
            <a:off x="478367" y="5118101"/>
            <a:ext cx="5630333" cy="1234017"/>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defTabSz="1219170">
              <a:buClr>
                <a:srgbClr val="000000"/>
              </a:buClr>
              <a:defRPr/>
            </a:pPr>
            <a:endParaRPr lang="x-none" sz="1867" kern="0">
              <a:solidFill>
                <a:srgbClr val="FFFFFF"/>
              </a:solidFill>
              <a:latin typeface="Arial"/>
              <a:cs typeface="Arial" panose="020B0604020202020204" pitchFamily="34" charset="0"/>
              <a:sym typeface="Arial"/>
            </a:endParaRPr>
          </a:p>
        </p:txBody>
      </p:sp>
      <p:sp>
        <p:nvSpPr>
          <p:cNvPr id="4" name="Rectangle 9">
            <a:extLst>
              <a:ext uri="{FF2B5EF4-FFF2-40B4-BE49-F238E27FC236}">
                <a16:creationId xmlns:a16="http://schemas.microsoft.com/office/drawing/2014/main" xmlns="" id="{10EAEF28-69FF-4199-9A48-064CC3938984}"/>
              </a:ext>
            </a:extLst>
          </p:cNvPr>
          <p:cNvSpPr>
            <a:spLocks noChangeArrowheads="1"/>
          </p:cNvSpPr>
          <p:nvPr/>
        </p:nvSpPr>
        <p:spPr bwMode="auto">
          <a:xfrm>
            <a:off x="6223000" y="1871134"/>
            <a:ext cx="5630333" cy="1403351"/>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defTabSz="1219170">
              <a:buClr>
                <a:srgbClr val="000000"/>
              </a:buClr>
              <a:defRPr/>
            </a:pPr>
            <a:endParaRPr lang="x-none" sz="1867" kern="0">
              <a:solidFill>
                <a:srgbClr val="FFFFFF"/>
              </a:solidFill>
              <a:latin typeface="Arial"/>
              <a:cs typeface="Arial" panose="020B0604020202020204" pitchFamily="34" charset="0"/>
              <a:sym typeface="Arial"/>
            </a:endParaRPr>
          </a:p>
        </p:txBody>
      </p:sp>
      <p:sp>
        <p:nvSpPr>
          <p:cNvPr id="5" name="Rectangle 9">
            <a:extLst>
              <a:ext uri="{FF2B5EF4-FFF2-40B4-BE49-F238E27FC236}">
                <a16:creationId xmlns:a16="http://schemas.microsoft.com/office/drawing/2014/main" xmlns="" id="{95D5F6CC-0030-445F-AE13-58E4C1B26121}"/>
              </a:ext>
            </a:extLst>
          </p:cNvPr>
          <p:cNvSpPr>
            <a:spLocks noChangeArrowheads="1"/>
          </p:cNvSpPr>
          <p:nvPr/>
        </p:nvSpPr>
        <p:spPr bwMode="auto">
          <a:xfrm>
            <a:off x="6223000" y="3401484"/>
            <a:ext cx="5630333" cy="1403349"/>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defTabSz="1219170">
              <a:buClr>
                <a:srgbClr val="000000"/>
              </a:buClr>
              <a:defRPr/>
            </a:pPr>
            <a:endParaRPr lang="x-none" sz="1867" kern="0">
              <a:solidFill>
                <a:srgbClr val="FFFFFF"/>
              </a:solidFill>
              <a:latin typeface="Arial"/>
              <a:cs typeface="Arial" panose="020B0604020202020204" pitchFamily="34" charset="0"/>
              <a:sym typeface="Arial"/>
            </a:endParaRPr>
          </a:p>
        </p:txBody>
      </p:sp>
      <p:sp>
        <p:nvSpPr>
          <p:cNvPr id="6" name="Rectangle 9">
            <a:extLst>
              <a:ext uri="{FF2B5EF4-FFF2-40B4-BE49-F238E27FC236}">
                <a16:creationId xmlns:a16="http://schemas.microsoft.com/office/drawing/2014/main" xmlns="" id="{7E9B729E-9F93-4BBB-9015-356DCF7EE4A0}"/>
              </a:ext>
            </a:extLst>
          </p:cNvPr>
          <p:cNvSpPr>
            <a:spLocks noChangeArrowheads="1"/>
          </p:cNvSpPr>
          <p:nvPr/>
        </p:nvSpPr>
        <p:spPr bwMode="auto">
          <a:xfrm>
            <a:off x="6223000" y="5105401"/>
            <a:ext cx="5630333" cy="1403351"/>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defTabSz="1219170">
              <a:buClr>
                <a:srgbClr val="000000"/>
              </a:buClr>
              <a:defRPr/>
            </a:pPr>
            <a:endParaRPr lang="x-none" sz="1867" kern="0">
              <a:solidFill>
                <a:srgbClr val="FFFFFF"/>
              </a:solidFill>
              <a:latin typeface="Arial"/>
              <a:cs typeface="Arial" panose="020B0604020202020204" pitchFamily="34" charset="0"/>
              <a:sym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xmlns="" id="{C3DC1269-8EB3-445C-BCAD-373087E403FA}"/>
              </a:ext>
            </a:extLst>
          </p:cNvPr>
          <p:cNvSpPr>
            <a:spLocks noChangeArrowheads="1"/>
          </p:cNvSpPr>
          <p:nvPr/>
        </p:nvSpPr>
        <p:spPr bwMode="auto">
          <a:xfrm>
            <a:off x="-15956" y="13643"/>
            <a:ext cx="917591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defTabSz="1219170" fontAlgn="base">
              <a:spcBef>
                <a:spcPct val="0"/>
              </a:spcBef>
              <a:spcAft>
                <a:spcPct val="0"/>
              </a:spcAft>
              <a:buClr>
                <a:srgbClr val="000000"/>
              </a:buClr>
            </a:pPr>
            <a:r>
              <a:rPr lang="vi-VN" altLang="en-US" sz="2400" b="1">
                <a:solidFill>
                  <a:srgbClr val="000000"/>
                </a:solidFill>
                <a:latin typeface="Arial" panose="020B0604020202020204" pitchFamily="34" charset="0"/>
                <a:cs typeface="Arial" panose="020B0604020202020204" pitchFamily="34" charset="0"/>
                <a:sym typeface="Arial" panose="020B0604020202020204" pitchFamily="34" charset="0"/>
              </a:rPr>
              <a:t>Luyện tập 3 : </a:t>
            </a:r>
            <a:r>
              <a:rPr lang="vi-VN" altLang="en-US" sz="2400">
                <a:solidFill>
                  <a:srgbClr val="000000"/>
                </a:solidFill>
                <a:latin typeface="Arial" panose="020B0604020202020204" pitchFamily="34" charset="0"/>
                <a:cs typeface="Arial" panose="020B0604020202020204" pitchFamily="34" charset="0"/>
                <a:sym typeface="Arial" panose="020B0604020202020204" pitchFamily="34" charset="0"/>
              </a:rPr>
              <a:t>Em hãy đọc tình huống dưới đây và trả lời câu hỏi: </a:t>
            </a:r>
          </a:p>
        </p:txBody>
      </p:sp>
      <p:sp>
        <p:nvSpPr>
          <p:cNvPr id="200707" name="Rectangle 3">
            <a:extLst>
              <a:ext uri="{FF2B5EF4-FFF2-40B4-BE49-F238E27FC236}">
                <a16:creationId xmlns:a16="http://schemas.microsoft.com/office/drawing/2014/main" xmlns="" id="{5C9AFCAD-6110-43C1-A285-DBAAA3650F31}"/>
              </a:ext>
            </a:extLst>
          </p:cNvPr>
          <p:cNvSpPr>
            <a:spLocks noChangeArrowheads="1"/>
          </p:cNvSpPr>
          <p:nvPr/>
        </p:nvSpPr>
        <p:spPr bwMode="auto">
          <a:xfrm>
            <a:off x="243418" y="652834"/>
            <a:ext cx="11592983" cy="2144498"/>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1219170" fontAlgn="base">
              <a:spcBef>
                <a:spcPct val="0"/>
              </a:spcBef>
              <a:spcAft>
                <a:spcPct val="0"/>
              </a:spcAft>
            </a:pPr>
            <a:r>
              <a:rPr lang="vi-VN" altLang="en-US" sz="2667">
                <a:solidFill>
                  <a:srgbClr val="000000"/>
                </a:solidFill>
                <a:latin typeface="Arial" panose="020B0604020202020204" pitchFamily="34" charset="0"/>
                <a:cs typeface="Arial" panose="020B0604020202020204" pitchFamily="34" charset="0"/>
                <a:sym typeface="Arial" panose="020B0604020202020204" pitchFamily="34" charset="0"/>
              </a:rPr>
              <a:t>a) Trên đường đi học về, H và Đ phát hiện một chiếc ô tô đang đỗ phế thải xuống bờ mương thoát nước của xóm mình. H rủ Đ đi báo công an xã nhưng Đ từ chối vì cho rằng đó không phải là việc của mình.</a:t>
            </a:r>
          </a:p>
          <a:p>
            <a:pPr defTabSz="1219170" fontAlgn="base">
              <a:spcBef>
                <a:spcPct val="0"/>
              </a:spcBef>
              <a:spcAft>
                <a:spcPct val="0"/>
              </a:spcAft>
            </a:pPr>
            <a:r>
              <a:rPr lang="vi-VN" altLang="en-US" sz="2667" i="1">
                <a:solidFill>
                  <a:srgbClr val="000000"/>
                </a:solidFill>
                <a:latin typeface="Arial" panose="020B0604020202020204" pitchFamily="34" charset="0"/>
                <a:cs typeface="Arial" panose="020B0604020202020204" pitchFamily="34" charset="0"/>
                <a:sym typeface="Arial" panose="020B0604020202020204" pitchFamily="34" charset="0"/>
              </a:rPr>
              <a:t>- Em hãy nhận xét về hành vi của các nhân vật trong tình huống trên.</a:t>
            </a:r>
            <a:endParaRPr lang="vi-VN" altLang="en-US" sz="2667">
              <a:solidFill>
                <a:srgbClr val="000000"/>
              </a:solidFill>
              <a:latin typeface="Arial" panose="020B0604020202020204" pitchFamily="34" charset="0"/>
              <a:cs typeface="Arial" panose="020B0604020202020204" pitchFamily="34" charset="0"/>
              <a:sym typeface="Arial" panose="020B0604020202020204" pitchFamily="34" charset="0"/>
            </a:endParaRPr>
          </a:p>
          <a:p>
            <a:pPr defTabSz="1219170" fontAlgn="base">
              <a:spcBef>
                <a:spcPct val="0"/>
              </a:spcBef>
              <a:spcAft>
                <a:spcPct val="0"/>
              </a:spcAft>
            </a:pPr>
            <a:r>
              <a:rPr lang="vi-VN" altLang="en-US" sz="2667" i="1">
                <a:solidFill>
                  <a:srgbClr val="000000"/>
                </a:solidFill>
                <a:latin typeface="Arial" panose="020B0604020202020204" pitchFamily="34" charset="0"/>
                <a:cs typeface="Arial" panose="020B0604020202020204" pitchFamily="34" charset="0"/>
                <a:sym typeface="Arial" panose="020B0604020202020204" pitchFamily="34" charset="0"/>
              </a:rPr>
              <a:t>- Nếu là H, em sẽ làm gì?</a:t>
            </a:r>
          </a:p>
        </p:txBody>
      </p:sp>
      <p:graphicFrame>
        <p:nvGraphicFramePr>
          <p:cNvPr id="200708" name="Group 4">
            <a:extLst>
              <a:ext uri="{FF2B5EF4-FFF2-40B4-BE49-F238E27FC236}">
                <a16:creationId xmlns:a16="http://schemas.microsoft.com/office/drawing/2014/main" xmlns="" id="{18D3D6DA-DB63-4964-BA8F-A99557354405}"/>
              </a:ext>
            </a:extLst>
          </p:cNvPr>
          <p:cNvGraphicFramePr>
            <a:graphicFrameLocks noGrp="1"/>
          </p:cNvGraphicFramePr>
          <p:nvPr/>
        </p:nvGraphicFramePr>
        <p:xfrm>
          <a:off x="243418" y="3086100"/>
          <a:ext cx="11592982" cy="3428999"/>
        </p:xfrm>
        <a:graphic>
          <a:graphicData uri="http://schemas.openxmlformats.org/drawingml/2006/table">
            <a:tbl>
              <a:tblPr/>
              <a:tblGrid>
                <a:gridCol w="5797549">
                  <a:extLst>
                    <a:ext uri="{9D8B030D-6E8A-4147-A177-3AD203B41FA5}">
                      <a16:colId xmlns:a16="http://schemas.microsoft.com/office/drawing/2014/main" xmlns="" val="1635072831"/>
                    </a:ext>
                  </a:extLst>
                </a:gridCol>
                <a:gridCol w="5795433">
                  <a:extLst>
                    <a:ext uri="{9D8B030D-6E8A-4147-A177-3AD203B41FA5}">
                      <a16:colId xmlns:a16="http://schemas.microsoft.com/office/drawing/2014/main" xmlns="" val="2222029842"/>
                    </a:ext>
                  </a:extLst>
                </a:gridCol>
              </a:tblGrid>
              <a:tr h="626533">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Nhận xét: </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vi-VN"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Nếu là H, em sẽ: </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3570472227"/>
                  </a:ext>
                </a:extLst>
              </a:tr>
              <a:tr h="1401233">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Bạn H đã có ý thức bảo vệ môi trường (thể hiện qua hành vi: muốn trình báo công an để tố cáo hành vi sai phạm của chiếc ô tô)</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Bí mật dùng điện thoại để chụp ảnh/ quay lại video về hành vi đổ phế thải xuống bờ mương thoát nước.</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722767319"/>
                  </a:ext>
                </a:extLst>
              </a:tr>
              <a:tr h="1401233">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Bạn Đ chưa có ý thức bảo vệ môi trường (thể hiện qua hành vi: từ chối việc tố cáo hành vi sai phạm của chiếc ô tô)</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Nhanh chóng đến gặp lực lượng công an xã để cung cấp bằng chứng, tố cáo hành vi sai phạm của chủ chiếc ô tô.</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3576395637"/>
                  </a:ext>
                </a:extLst>
              </a:tr>
            </a:tbl>
          </a:graphicData>
        </a:graphic>
      </p:graphicFrame>
      <p:sp>
        <p:nvSpPr>
          <p:cNvPr id="10" name="Rectangle 9">
            <a:extLst>
              <a:ext uri="{FF2B5EF4-FFF2-40B4-BE49-F238E27FC236}">
                <a16:creationId xmlns:a16="http://schemas.microsoft.com/office/drawing/2014/main" xmlns="" id="{221AF44E-DDF4-40C1-AF6B-83D536910A06}"/>
              </a:ext>
            </a:extLst>
          </p:cNvPr>
          <p:cNvSpPr>
            <a:spLocks noChangeArrowheads="1"/>
          </p:cNvSpPr>
          <p:nvPr/>
        </p:nvSpPr>
        <p:spPr bwMode="auto">
          <a:xfrm>
            <a:off x="319618" y="3757084"/>
            <a:ext cx="5632449" cy="1267883"/>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defTabSz="1219170">
              <a:buClr>
                <a:srgbClr val="000000"/>
              </a:buClr>
              <a:defRPr/>
            </a:pPr>
            <a:endParaRPr lang="x-none" sz="1867" kern="0">
              <a:solidFill>
                <a:srgbClr val="FFFFFF"/>
              </a:solidFill>
              <a:latin typeface="Arial"/>
              <a:cs typeface="Arial" panose="020B0604020202020204" pitchFamily="34" charset="0"/>
              <a:sym typeface="Arial"/>
            </a:endParaRPr>
          </a:p>
        </p:txBody>
      </p:sp>
      <p:sp>
        <p:nvSpPr>
          <p:cNvPr id="2" name="Rectangle 9">
            <a:extLst>
              <a:ext uri="{FF2B5EF4-FFF2-40B4-BE49-F238E27FC236}">
                <a16:creationId xmlns:a16="http://schemas.microsoft.com/office/drawing/2014/main" xmlns="" id="{B2DE191F-CACB-4C24-9ECA-F53583F78C2C}"/>
              </a:ext>
            </a:extLst>
          </p:cNvPr>
          <p:cNvSpPr>
            <a:spLocks noChangeArrowheads="1"/>
          </p:cNvSpPr>
          <p:nvPr/>
        </p:nvSpPr>
        <p:spPr bwMode="auto">
          <a:xfrm>
            <a:off x="243418" y="5183717"/>
            <a:ext cx="5708649" cy="1267883"/>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defTabSz="1219170">
              <a:buClr>
                <a:srgbClr val="000000"/>
              </a:buClr>
              <a:defRPr/>
            </a:pPr>
            <a:endParaRPr lang="x-none" sz="1867" kern="0">
              <a:solidFill>
                <a:srgbClr val="FFFFFF"/>
              </a:solidFill>
              <a:latin typeface="Arial"/>
              <a:cs typeface="Arial" panose="020B0604020202020204" pitchFamily="34" charset="0"/>
              <a:sym typeface="Arial"/>
            </a:endParaRPr>
          </a:p>
        </p:txBody>
      </p:sp>
      <p:sp>
        <p:nvSpPr>
          <p:cNvPr id="3" name="Rectangle 9">
            <a:extLst>
              <a:ext uri="{FF2B5EF4-FFF2-40B4-BE49-F238E27FC236}">
                <a16:creationId xmlns:a16="http://schemas.microsoft.com/office/drawing/2014/main" xmlns="" id="{2F79A4FE-CD62-4850-BA8A-37D92B9E3F38}"/>
              </a:ext>
            </a:extLst>
          </p:cNvPr>
          <p:cNvSpPr>
            <a:spLocks noChangeArrowheads="1"/>
          </p:cNvSpPr>
          <p:nvPr/>
        </p:nvSpPr>
        <p:spPr bwMode="auto">
          <a:xfrm>
            <a:off x="6079067" y="3833284"/>
            <a:ext cx="5632451" cy="1267883"/>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defTabSz="1219170">
              <a:buClr>
                <a:srgbClr val="000000"/>
              </a:buClr>
              <a:defRPr/>
            </a:pPr>
            <a:endParaRPr lang="x-none" sz="1867" kern="0">
              <a:solidFill>
                <a:srgbClr val="FFFFFF"/>
              </a:solidFill>
              <a:latin typeface="Arial"/>
              <a:cs typeface="Arial" panose="020B0604020202020204" pitchFamily="34" charset="0"/>
              <a:sym typeface="Arial"/>
            </a:endParaRPr>
          </a:p>
        </p:txBody>
      </p:sp>
      <p:sp>
        <p:nvSpPr>
          <p:cNvPr id="4" name="Rectangle 9">
            <a:extLst>
              <a:ext uri="{FF2B5EF4-FFF2-40B4-BE49-F238E27FC236}">
                <a16:creationId xmlns:a16="http://schemas.microsoft.com/office/drawing/2014/main" xmlns="" id="{8E85E0DE-2A5C-4D00-B1E6-3E5CDD8B15F1}"/>
              </a:ext>
            </a:extLst>
          </p:cNvPr>
          <p:cNvSpPr>
            <a:spLocks noChangeArrowheads="1"/>
          </p:cNvSpPr>
          <p:nvPr/>
        </p:nvSpPr>
        <p:spPr bwMode="auto">
          <a:xfrm>
            <a:off x="6079067" y="5183717"/>
            <a:ext cx="5632451" cy="1267883"/>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defTabSz="1219170">
              <a:buClr>
                <a:srgbClr val="000000"/>
              </a:buClr>
              <a:defRPr/>
            </a:pPr>
            <a:endParaRPr lang="x-none" sz="1867" kern="0">
              <a:solidFill>
                <a:srgbClr val="FFFFFF"/>
              </a:solidFill>
              <a:latin typeface="Arial"/>
              <a:cs typeface="Arial" panose="020B0604020202020204" pitchFamily="34" charset="0"/>
              <a:sym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xmlns="" id="{327650BA-0AB4-4512-9373-EE7C42E575A0}"/>
              </a:ext>
            </a:extLst>
          </p:cNvPr>
          <p:cNvSpPr>
            <a:spLocks noChangeArrowheads="1"/>
          </p:cNvSpPr>
          <p:nvPr/>
        </p:nvSpPr>
        <p:spPr bwMode="auto">
          <a:xfrm>
            <a:off x="-15956" y="13643"/>
            <a:ext cx="917591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defTabSz="1219170" fontAlgn="base">
              <a:spcBef>
                <a:spcPct val="0"/>
              </a:spcBef>
              <a:spcAft>
                <a:spcPct val="0"/>
              </a:spcAft>
              <a:buClr>
                <a:srgbClr val="000000"/>
              </a:buClr>
            </a:pPr>
            <a:r>
              <a:rPr lang="vi-VN" altLang="en-US" sz="2400" b="1">
                <a:solidFill>
                  <a:srgbClr val="000000"/>
                </a:solidFill>
                <a:latin typeface="Arial" panose="020B0604020202020204" pitchFamily="34" charset="0"/>
                <a:cs typeface="Arial" panose="020B0604020202020204" pitchFamily="34" charset="0"/>
                <a:sym typeface="Arial" panose="020B0604020202020204" pitchFamily="34" charset="0"/>
              </a:rPr>
              <a:t>Luyện tập 3 : </a:t>
            </a:r>
            <a:r>
              <a:rPr lang="vi-VN" altLang="en-US" sz="2400">
                <a:solidFill>
                  <a:srgbClr val="000000"/>
                </a:solidFill>
                <a:latin typeface="Arial" panose="020B0604020202020204" pitchFamily="34" charset="0"/>
                <a:cs typeface="Arial" panose="020B0604020202020204" pitchFamily="34" charset="0"/>
                <a:sym typeface="Arial" panose="020B0604020202020204" pitchFamily="34" charset="0"/>
              </a:rPr>
              <a:t>Em hãy đọc tình huống dưới đây và trả lời câu hỏi: </a:t>
            </a:r>
          </a:p>
        </p:txBody>
      </p:sp>
      <p:sp>
        <p:nvSpPr>
          <p:cNvPr id="210947" name="Rectangle 3">
            <a:extLst>
              <a:ext uri="{FF2B5EF4-FFF2-40B4-BE49-F238E27FC236}">
                <a16:creationId xmlns:a16="http://schemas.microsoft.com/office/drawing/2014/main" xmlns="" id="{BEAAA08E-72B7-47DE-8036-F1913648DD9D}"/>
              </a:ext>
            </a:extLst>
          </p:cNvPr>
          <p:cNvSpPr>
            <a:spLocks noChangeArrowheads="1"/>
          </p:cNvSpPr>
          <p:nvPr/>
        </p:nvSpPr>
        <p:spPr bwMode="auto">
          <a:xfrm>
            <a:off x="243418" y="652835"/>
            <a:ext cx="11592983" cy="2144498"/>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1219170" fontAlgn="base">
              <a:spcBef>
                <a:spcPct val="0"/>
              </a:spcBef>
              <a:spcAft>
                <a:spcPct val="0"/>
              </a:spcAft>
            </a:pPr>
            <a:r>
              <a:rPr lang="vi-VN" altLang="en-US" sz="2667">
                <a:solidFill>
                  <a:srgbClr val="000000"/>
                </a:solidFill>
                <a:latin typeface="Times New Roman" panose="02020603050405020304" pitchFamily="18" charset="0"/>
                <a:cs typeface="Times New Roman" panose="02020603050405020304" pitchFamily="18" charset="0"/>
                <a:sym typeface="Arial" panose="020B0604020202020204" pitchFamily="34" charset="0"/>
              </a:rPr>
              <a:t>Hưởng ứng Ngày Môi trường thế giới (ngày 5 - 6), Uỷ ban nhân dân xã T đã phát động cuộc thi “Sáng kiến tiết kiệm tài nguyên thiên nhiên". Mỗi xóm sẽ chọn một sáng kiến xuất sắc để tham gia dự thi.</a:t>
            </a:r>
            <a:endParaRPr lang="vi-VN" altLang="en-US" sz="2667" i="1">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a:p>
            <a:pPr defTabSz="1219170" fontAlgn="base">
              <a:spcBef>
                <a:spcPct val="0"/>
              </a:spcBef>
              <a:spcAft>
                <a:spcPct val="0"/>
              </a:spcAft>
            </a:pPr>
            <a:r>
              <a:rPr lang="vi-VN" altLang="en-US" sz="2667" i="1">
                <a:solidFill>
                  <a:srgbClr val="000000"/>
                </a:solidFill>
                <a:latin typeface="Times New Roman" panose="02020603050405020304" pitchFamily="18" charset="0"/>
                <a:cs typeface="Times New Roman" panose="02020603050405020304" pitchFamily="18" charset="0"/>
                <a:sym typeface="Arial" panose="020B0604020202020204" pitchFamily="34" charset="0"/>
              </a:rPr>
              <a:t>Nếu là người dân trong xã T, em và gia đình sẽ đề xuất sáng kiến tiết kiệm tài nguyên nào? Vì sao?</a:t>
            </a:r>
          </a:p>
        </p:txBody>
      </p:sp>
      <p:sp>
        <p:nvSpPr>
          <p:cNvPr id="210948" name="Rectangle 4">
            <a:extLst>
              <a:ext uri="{FF2B5EF4-FFF2-40B4-BE49-F238E27FC236}">
                <a16:creationId xmlns:a16="http://schemas.microsoft.com/office/drawing/2014/main" xmlns="" id="{F3C3F167-C4A8-4657-BEB7-B03BCAEA97DD}"/>
              </a:ext>
            </a:extLst>
          </p:cNvPr>
          <p:cNvSpPr>
            <a:spLocks noChangeArrowheads="1"/>
          </p:cNvSpPr>
          <p:nvPr/>
        </p:nvSpPr>
        <p:spPr bwMode="auto">
          <a:xfrm>
            <a:off x="4334933" y="2557434"/>
            <a:ext cx="5090584" cy="502766"/>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defTabSz="1219170" fontAlgn="base">
              <a:spcBef>
                <a:spcPct val="0"/>
              </a:spcBef>
              <a:spcAft>
                <a:spcPct val="0"/>
              </a:spcAft>
              <a:buClr>
                <a:srgbClr val="000000"/>
              </a:buClr>
            </a:pPr>
            <a:r>
              <a:rPr lang="vi-VN" altLang="en-US" sz="2667">
                <a:solidFill>
                  <a:srgbClr val="000000"/>
                </a:solidFill>
                <a:latin typeface="Arial" panose="020B0604020202020204" pitchFamily="34" charset="0"/>
                <a:cs typeface="Arial" panose="020B0604020202020204" pitchFamily="34" charset="0"/>
                <a:sym typeface="Arial" panose="020B0604020202020204" pitchFamily="34" charset="0"/>
              </a:rPr>
              <a:t>Tiết kiệm tài nguyên nước </a:t>
            </a:r>
          </a:p>
        </p:txBody>
      </p:sp>
      <p:sp>
        <p:nvSpPr>
          <p:cNvPr id="210949" name="Rectangle 5">
            <a:extLst>
              <a:ext uri="{FF2B5EF4-FFF2-40B4-BE49-F238E27FC236}">
                <a16:creationId xmlns:a16="http://schemas.microsoft.com/office/drawing/2014/main" xmlns="" id="{1FB451A2-F1E1-4A86-911C-75C643F9E6A3}"/>
              </a:ext>
            </a:extLst>
          </p:cNvPr>
          <p:cNvSpPr>
            <a:spLocks noChangeArrowheads="1"/>
          </p:cNvSpPr>
          <p:nvPr/>
        </p:nvSpPr>
        <p:spPr bwMode="auto">
          <a:xfrm>
            <a:off x="243417" y="3980893"/>
            <a:ext cx="3581400" cy="24310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533">
                <a:solidFill>
                  <a:srgbClr val="000000"/>
                </a:solidFill>
                <a:latin typeface="Arial" panose="020B0604020202020204" pitchFamily="34" charset="0"/>
                <a:cs typeface="Arial" panose="020B0604020202020204" pitchFamily="34" charset="0"/>
                <a:sym typeface="Arial" panose="020B0604020202020204" pitchFamily="34" charset="0"/>
              </a:rPr>
              <a:t>+ Nước là tài nguyên quý giá, rất cần thiết cho sự sống của con người và các loài sinh vật, nhưng nước không phải là vô tận. </a:t>
            </a:r>
          </a:p>
        </p:txBody>
      </p:sp>
      <p:sp>
        <p:nvSpPr>
          <p:cNvPr id="210950" name="Rectangle 6">
            <a:extLst>
              <a:ext uri="{FF2B5EF4-FFF2-40B4-BE49-F238E27FC236}">
                <a16:creationId xmlns:a16="http://schemas.microsoft.com/office/drawing/2014/main" xmlns="" id="{5CB5784F-94D9-40E9-8D78-71230A793A1F}"/>
              </a:ext>
            </a:extLst>
          </p:cNvPr>
          <p:cNvSpPr>
            <a:spLocks noChangeArrowheads="1"/>
          </p:cNvSpPr>
          <p:nvPr/>
        </p:nvSpPr>
        <p:spPr bwMode="auto">
          <a:xfrm>
            <a:off x="4868334" y="3999943"/>
            <a:ext cx="3014133" cy="243105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533">
                <a:solidFill>
                  <a:srgbClr val="000000"/>
                </a:solidFill>
                <a:latin typeface="Arial" panose="020B0604020202020204" pitchFamily="34" charset="0"/>
                <a:cs typeface="Arial" panose="020B0604020202020204" pitchFamily="34" charset="0"/>
                <a:sym typeface="Arial" panose="020B0604020202020204" pitchFamily="34" charset="0"/>
              </a:rPr>
              <a:t>+ Việc tiết kiệm nước còn giúp ngăn ngừa cạn kiệt nguồn nước ngầm và góp phần bảo vệ môi trường. </a:t>
            </a:r>
          </a:p>
        </p:txBody>
      </p:sp>
      <p:sp>
        <p:nvSpPr>
          <p:cNvPr id="210951" name="Rectangle 7">
            <a:extLst>
              <a:ext uri="{FF2B5EF4-FFF2-40B4-BE49-F238E27FC236}">
                <a16:creationId xmlns:a16="http://schemas.microsoft.com/office/drawing/2014/main" xmlns="" id="{1336F1E2-C3E3-4B4B-A666-0CF95D348204}"/>
              </a:ext>
            </a:extLst>
          </p:cNvPr>
          <p:cNvSpPr>
            <a:spLocks noChangeArrowheads="1"/>
          </p:cNvSpPr>
          <p:nvPr/>
        </p:nvSpPr>
        <p:spPr bwMode="auto">
          <a:xfrm>
            <a:off x="9137651" y="3974543"/>
            <a:ext cx="2698749" cy="2431050"/>
          </a:xfrm>
          <a:prstGeom prst="rect">
            <a:avLst/>
          </a:prstGeom>
          <a:noFill/>
          <a:ln w="9525">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533">
                <a:solidFill>
                  <a:srgbClr val="000000"/>
                </a:solidFill>
                <a:latin typeface="Arial" panose="020B0604020202020204" pitchFamily="34" charset="0"/>
                <a:cs typeface="Arial" panose="020B0604020202020204" pitchFamily="34" charset="0"/>
                <a:sym typeface="Arial" panose="020B0604020202020204" pitchFamily="34" charset="0"/>
              </a:rPr>
              <a:t>+ Hàng triệu người trên thế giới đang phải đối mặt với tình trạng thiếu nước sinh hoạt. </a:t>
            </a:r>
          </a:p>
        </p:txBody>
      </p:sp>
      <p:sp>
        <p:nvSpPr>
          <p:cNvPr id="210952" name="Line 8">
            <a:extLst>
              <a:ext uri="{FF2B5EF4-FFF2-40B4-BE49-F238E27FC236}">
                <a16:creationId xmlns:a16="http://schemas.microsoft.com/office/drawing/2014/main" xmlns="" id="{4D83E428-D629-452E-851F-CA59C8FFD467}"/>
              </a:ext>
            </a:extLst>
          </p:cNvPr>
          <p:cNvSpPr>
            <a:spLocks noChangeShapeType="1"/>
          </p:cNvSpPr>
          <p:nvPr/>
        </p:nvSpPr>
        <p:spPr bwMode="auto">
          <a:xfrm flipH="1">
            <a:off x="2082801" y="3073401"/>
            <a:ext cx="4533900" cy="89323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10953" name="Line 9">
            <a:extLst>
              <a:ext uri="{FF2B5EF4-FFF2-40B4-BE49-F238E27FC236}">
                <a16:creationId xmlns:a16="http://schemas.microsoft.com/office/drawing/2014/main" xmlns="" id="{7CA7F87E-DA5E-4BC9-AAEB-0CB0F8884FBF}"/>
              </a:ext>
            </a:extLst>
          </p:cNvPr>
          <p:cNvSpPr>
            <a:spLocks noChangeShapeType="1"/>
          </p:cNvSpPr>
          <p:nvPr/>
        </p:nvSpPr>
        <p:spPr bwMode="auto">
          <a:xfrm>
            <a:off x="6616700" y="3073401"/>
            <a:ext cx="0" cy="91863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10954" name="Line 10">
            <a:extLst>
              <a:ext uri="{FF2B5EF4-FFF2-40B4-BE49-F238E27FC236}">
                <a16:creationId xmlns:a16="http://schemas.microsoft.com/office/drawing/2014/main" xmlns="" id="{33167BBE-761B-4D8A-83F1-92784A90C657}"/>
              </a:ext>
            </a:extLst>
          </p:cNvPr>
          <p:cNvSpPr>
            <a:spLocks noChangeShapeType="1"/>
          </p:cNvSpPr>
          <p:nvPr/>
        </p:nvSpPr>
        <p:spPr bwMode="auto">
          <a:xfrm>
            <a:off x="6616701" y="3073401"/>
            <a:ext cx="4273551" cy="893233"/>
          </a:xfrm>
          <a:prstGeom prst="line">
            <a:avLst/>
          </a:prstGeom>
          <a:noFill/>
          <a:ln w="9525">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blinds(horizontal)">
                                      <p:cBhvr>
                                        <p:cTn id="7" dur="500"/>
                                        <p:tgtEl>
                                          <p:spTgt spid="210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0952"/>
                                        </p:tgtEl>
                                        <p:attrNameLst>
                                          <p:attrName>style.visibility</p:attrName>
                                        </p:attrNameLst>
                                      </p:cBhvr>
                                      <p:to>
                                        <p:strVal val="visible"/>
                                      </p:to>
                                    </p:set>
                                    <p:animEffect transition="in" filter="blinds(horizontal)">
                                      <p:cBhvr>
                                        <p:cTn id="12" dur="500"/>
                                        <p:tgtEl>
                                          <p:spTgt spid="21095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0949"/>
                                        </p:tgtEl>
                                        <p:attrNameLst>
                                          <p:attrName>style.visibility</p:attrName>
                                        </p:attrNameLst>
                                      </p:cBhvr>
                                      <p:to>
                                        <p:strVal val="visible"/>
                                      </p:to>
                                    </p:set>
                                    <p:animEffect transition="in" filter="blinds(horizontal)">
                                      <p:cBhvr>
                                        <p:cTn id="15" dur="500"/>
                                        <p:tgtEl>
                                          <p:spTgt spid="21094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10953"/>
                                        </p:tgtEl>
                                        <p:attrNameLst>
                                          <p:attrName>style.visibility</p:attrName>
                                        </p:attrNameLst>
                                      </p:cBhvr>
                                      <p:to>
                                        <p:strVal val="visible"/>
                                      </p:to>
                                    </p:set>
                                    <p:animEffect transition="in" filter="blinds(horizontal)">
                                      <p:cBhvr>
                                        <p:cTn id="20" dur="500"/>
                                        <p:tgtEl>
                                          <p:spTgt spid="21095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0950"/>
                                        </p:tgtEl>
                                        <p:attrNameLst>
                                          <p:attrName>style.visibility</p:attrName>
                                        </p:attrNameLst>
                                      </p:cBhvr>
                                      <p:to>
                                        <p:strVal val="visible"/>
                                      </p:to>
                                    </p:set>
                                    <p:animEffect transition="in" filter="blinds(horizontal)">
                                      <p:cBhvr>
                                        <p:cTn id="23" dur="500"/>
                                        <p:tgtEl>
                                          <p:spTgt spid="21095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10954"/>
                                        </p:tgtEl>
                                        <p:attrNameLst>
                                          <p:attrName>style.visibility</p:attrName>
                                        </p:attrNameLst>
                                      </p:cBhvr>
                                      <p:to>
                                        <p:strVal val="visible"/>
                                      </p:to>
                                    </p:set>
                                    <p:animEffect transition="in" filter="blinds(horizontal)">
                                      <p:cBhvr>
                                        <p:cTn id="28" dur="500"/>
                                        <p:tgtEl>
                                          <p:spTgt spid="21095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0951"/>
                                        </p:tgtEl>
                                        <p:attrNameLst>
                                          <p:attrName>style.visibility</p:attrName>
                                        </p:attrNameLst>
                                      </p:cBhvr>
                                      <p:to>
                                        <p:strVal val="visible"/>
                                      </p:to>
                                    </p:set>
                                    <p:animEffect transition="in" filter="blinds(horizontal)">
                                      <p:cBhvr>
                                        <p:cTn id="31" dur="5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animBg="1"/>
      <p:bldP spid="210950" grpId="0" animBg="1"/>
      <p:bldP spid="2109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Google Shape;236;p46">
            <a:extLst>
              <a:ext uri="{FF2B5EF4-FFF2-40B4-BE49-F238E27FC236}">
                <a16:creationId xmlns:a16="http://schemas.microsoft.com/office/drawing/2014/main" xmlns="" id="{F0D3C87D-DCEA-45E2-BA50-8BF6CDBCB806}"/>
              </a:ext>
            </a:extLst>
          </p:cNvPr>
          <p:cNvSpPr/>
          <p:nvPr/>
        </p:nvSpPr>
        <p:spPr>
          <a:xfrm rot="519771">
            <a:off x="554567" y="63500"/>
            <a:ext cx="1117600" cy="1136651"/>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237" name="Google Shape;237;p46">
            <a:extLst>
              <a:ext uri="{FF2B5EF4-FFF2-40B4-BE49-F238E27FC236}">
                <a16:creationId xmlns:a16="http://schemas.microsoft.com/office/drawing/2014/main" xmlns="" id="{D1BA97EA-7BBA-4801-9C67-F65E526E22BF}"/>
              </a:ext>
            </a:extLst>
          </p:cNvPr>
          <p:cNvSpPr txBox="1">
            <a:spLocks/>
          </p:cNvSpPr>
          <p:nvPr/>
        </p:nvSpPr>
        <p:spPr bwMode="auto">
          <a:xfrm>
            <a:off x="745067" y="342901"/>
            <a:ext cx="713317"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9pPr>
          </a:lstStyle>
          <a:p>
            <a:pPr algn="ctr" defTabSz="1219170" eaLnBrk="1" fontAlgn="base" hangingPunct="1">
              <a:spcBef>
                <a:spcPct val="0"/>
              </a:spcBef>
              <a:spcAft>
                <a:spcPct val="0"/>
              </a:spcAft>
              <a:buClr>
                <a:srgbClr val="3D405B"/>
              </a:buClr>
              <a:buSzPts val="5900"/>
            </a:pPr>
            <a:r>
              <a:rPr lang="en-US" altLang="en-US" sz="4000">
                <a:solidFill>
                  <a:srgbClr val="F4F1DE"/>
                </a:solidFill>
                <a:latin typeface="Raleway Thin"/>
                <a:sym typeface="Raleway Thin"/>
              </a:rPr>
              <a:t>01</a:t>
            </a:r>
            <a:endParaRPr lang="vi-VN" altLang="en-US" sz="4000">
              <a:solidFill>
                <a:srgbClr val="F4F1DE"/>
              </a:solidFill>
              <a:latin typeface="Raleway Thin"/>
              <a:sym typeface="Raleway Thin"/>
            </a:endParaRPr>
          </a:p>
        </p:txBody>
      </p:sp>
      <p:sp>
        <p:nvSpPr>
          <p:cNvPr id="189444" name="Google Shape;241;p46">
            <a:extLst>
              <a:ext uri="{FF2B5EF4-FFF2-40B4-BE49-F238E27FC236}">
                <a16:creationId xmlns:a16="http://schemas.microsoft.com/office/drawing/2014/main" xmlns="" id="{CDFB363C-D962-4F45-B8E3-E544EF19A718}"/>
              </a:ext>
            </a:extLst>
          </p:cNvPr>
          <p:cNvSpPr>
            <a:spLocks noChangeArrowheads="1"/>
          </p:cNvSpPr>
          <p:nvPr/>
        </p:nvSpPr>
        <p:spPr bwMode="auto">
          <a:xfrm>
            <a:off x="65618" y="1200151"/>
            <a:ext cx="2137833" cy="56726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fontAlgn="base">
              <a:spcBef>
                <a:spcPct val="0"/>
              </a:spcBef>
              <a:spcAft>
                <a:spcPct val="0"/>
              </a:spcAft>
            </a:pPr>
            <a:endParaRPr lang="vi-VN" altLang="en-US" sz="1867"/>
          </a:p>
        </p:txBody>
      </p:sp>
      <p:sp>
        <p:nvSpPr>
          <p:cNvPr id="243" name="Google Shape;243;p46">
            <a:extLst>
              <a:ext uri="{FF2B5EF4-FFF2-40B4-BE49-F238E27FC236}">
                <a16:creationId xmlns:a16="http://schemas.microsoft.com/office/drawing/2014/main" xmlns="" id="{4801FEFD-2C8D-4D77-A7CC-12D43783E520}"/>
              </a:ext>
            </a:extLst>
          </p:cNvPr>
          <p:cNvSpPr txBox="1">
            <a:spLocks noGrp="1"/>
          </p:cNvSpPr>
          <p:nvPr>
            <p:ph type="subTitle" idx="4294967295"/>
          </p:nvPr>
        </p:nvSpPr>
        <p:spPr>
          <a:xfrm rot="21598713">
            <a:off x="55034" y="1200151"/>
            <a:ext cx="2137833" cy="567267"/>
          </a:xfrm>
          <a:prstGeom prst="rect">
            <a:avLst/>
          </a:prstGeom>
        </p:spPr>
        <p:txBody>
          <a:bodyPr lIns="0" tIns="0" rIns="0" bIns="0" anchor="ctr"/>
          <a:lstStyle>
            <a:lvl1pPr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eaLnBrk="1" hangingPunct="1">
              <a:buClr>
                <a:schemeClr val="accent1"/>
              </a:buClr>
              <a:buSzPts val="2100"/>
            </a:pPr>
            <a:r>
              <a:rPr lang="en-US" altLang="en-US" sz="3333" b="1">
                <a:solidFill>
                  <a:srgbClr val="F4F1DE"/>
                </a:solidFill>
                <a:latin typeface="Times New Roman" panose="02020603050405020304" pitchFamily="18" charset="0"/>
                <a:cs typeface="Times New Roman" panose="02020603050405020304" pitchFamily="18" charset="0"/>
                <a:sym typeface="Raleway Thin"/>
              </a:rPr>
              <a:t>MỞ ĐẦU</a:t>
            </a:r>
            <a:endParaRPr lang="vi-VN" altLang="en-US" sz="3333" b="1">
              <a:solidFill>
                <a:srgbClr val="F4F1DE"/>
              </a:solidFill>
              <a:latin typeface="Times New Roman" panose="02020603050405020304" pitchFamily="18" charset="0"/>
              <a:cs typeface="Times New Roman" panose="02020603050405020304" pitchFamily="18" charset="0"/>
              <a:sym typeface="Raleway Thin"/>
            </a:endParaRPr>
          </a:p>
        </p:txBody>
      </p:sp>
      <p:sp>
        <p:nvSpPr>
          <p:cNvPr id="5" name="Rectangle 4">
            <a:extLst>
              <a:ext uri="{FF2B5EF4-FFF2-40B4-BE49-F238E27FC236}">
                <a16:creationId xmlns:a16="http://schemas.microsoft.com/office/drawing/2014/main" xmlns="" id="{B1F17C7E-9FBD-465C-9261-0D8DE9AB48ED}"/>
              </a:ext>
            </a:extLst>
          </p:cNvPr>
          <p:cNvSpPr/>
          <p:nvPr/>
        </p:nvSpPr>
        <p:spPr>
          <a:xfrm>
            <a:off x="1828534" y="1767418"/>
            <a:ext cx="8730259" cy="2554545"/>
          </a:xfrm>
          <a:prstGeom prst="rect">
            <a:avLst/>
          </a:prstGeom>
          <a:noFill/>
        </p:spPr>
        <p:txBody>
          <a:bodyPr>
            <a:spAutoFit/>
          </a:bodyPr>
          <a:lstStyle/>
          <a:p>
            <a:pPr algn="ctr" defTabSz="1219170">
              <a:defRPr/>
            </a:pPr>
            <a:r>
              <a:rPr lang="en-US" sz="8000" b="1" dirty="0">
                <a:ln w="31550" cmpd="sng">
                  <a:gradFill>
                    <a:gsLst>
                      <a:gs pos="70000">
                        <a:srgbClr val="F2CC8F">
                          <a:shade val="50000"/>
                          <a:satMod val="190000"/>
                        </a:srgbClr>
                      </a:gs>
                      <a:gs pos="0">
                        <a:srgbClr val="F2CC8F">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sym typeface="Arial" panose="020B0604020202020204" pitchFamily="34" charset="0"/>
              </a:rPr>
              <a:t>Trò chơi ô chữ về bảo vệ môi trường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linds(horizontal)">
                                      <p:cBhvr>
                                        <p:cTn id="7" dur="500"/>
                                        <p:tgtEl>
                                          <p:spTgt spid="2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7"/>
                                        </p:tgtEl>
                                        <p:attrNameLst>
                                          <p:attrName>style.visibility</p:attrName>
                                        </p:attrNameLst>
                                      </p:cBhvr>
                                      <p:to>
                                        <p:strVal val="visible"/>
                                      </p:to>
                                    </p:set>
                                    <p:animEffect transition="in" filter="blinds(horizontal)">
                                      <p:cBhvr>
                                        <p:cTn id="10" dur="500"/>
                                        <p:tgtEl>
                                          <p:spTgt spid="2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9444"/>
                                        </p:tgtEl>
                                        <p:attrNameLst>
                                          <p:attrName>style.visibility</p:attrName>
                                        </p:attrNameLst>
                                      </p:cBhvr>
                                      <p:to>
                                        <p:strVal val="visible"/>
                                      </p:to>
                                    </p:set>
                                    <p:animEffect transition="in" filter="blinds(horizontal)">
                                      <p:cBhvr>
                                        <p:cTn id="13" dur="500"/>
                                        <p:tgtEl>
                                          <p:spTgt spid="18944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3"/>
                                        </p:tgtEl>
                                        <p:attrNameLst>
                                          <p:attrName>style.visibility</p:attrName>
                                        </p:attrNameLst>
                                      </p:cBhvr>
                                      <p:to>
                                        <p:strVal val="visible"/>
                                      </p:to>
                                    </p:set>
                                    <p:animEffect transition="in" filter="blinds(horizontal)">
                                      <p:cBhvr>
                                        <p:cTn id="16" dur="500"/>
                                        <p:tgtEl>
                                          <p:spTgt spid="243"/>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P spid="237" grpId="0"/>
      <p:bldP spid="189444" grpId="0" animBg="1"/>
      <p:bldP spid="2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Google Shape;241;p46">
            <a:extLst>
              <a:ext uri="{FF2B5EF4-FFF2-40B4-BE49-F238E27FC236}">
                <a16:creationId xmlns:a16="http://schemas.microsoft.com/office/drawing/2014/main" xmlns="" id="{4054B684-0301-4A6F-BAE2-8AED354FC1E6}"/>
              </a:ext>
            </a:extLst>
          </p:cNvPr>
          <p:cNvSpPr>
            <a:spLocks noChangeArrowheads="1"/>
          </p:cNvSpPr>
          <p:nvPr/>
        </p:nvSpPr>
        <p:spPr bwMode="auto">
          <a:xfrm>
            <a:off x="65618" y="1238251"/>
            <a:ext cx="2679700" cy="56726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fontAlgn="base">
              <a:spcBef>
                <a:spcPct val="0"/>
              </a:spcBef>
              <a:spcAft>
                <a:spcPct val="0"/>
              </a:spcAft>
            </a:pPr>
            <a:endParaRPr lang="vi-VN" altLang="en-US" sz="1867"/>
          </a:p>
        </p:txBody>
      </p:sp>
      <p:sp>
        <p:nvSpPr>
          <p:cNvPr id="243" name="Google Shape;243;p46">
            <a:extLst>
              <a:ext uri="{FF2B5EF4-FFF2-40B4-BE49-F238E27FC236}">
                <a16:creationId xmlns:a16="http://schemas.microsoft.com/office/drawing/2014/main" xmlns="" id="{95D3F37A-26CC-4675-80D6-7482D442EC36}"/>
              </a:ext>
            </a:extLst>
          </p:cNvPr>
          <p:cNvSpPr txBox="1">
            <a:spLocks noGrp="1"/>
          </p:cNvSpPr>
          <p:nvPr>
            <p:ph type="subTitle" idx="4294967295"/>
          </p:nvPr>
        </p:nvSpPr>
        <p:spPr>
          <a:xfrm rot="21598713">
            <a:off x="65618" y="1238251"/>
            <a:ext cx="2575983" cy="567267"/>
          </a:xfrm>
          <a:prstGeom prst="rect">
            <a:avLst/>
          </a:prstGeom>
        </p:spPr>
        <p:txBody>
          <a:bodyPr lIns="0" tIns="0" rIns="0" bIns="0" anchor="ctr"/>
          <a:lstStyle>
            <a:lvl1pPr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eaLnBrk="1" hangingPunct="1">
              <a:buClr>
                <a:schemeClr val="accent1"/>
              </a:buClr>
              <a:buSzPts val="2100"/>
            </a:pPr>
            <a:r>
              <a:rPr lang="en-US" altLang="en-US" sz="3333" b="1" dirty="0">
                <a:solidFill>
                  <a:srgbClr val="F4F1DE"/>
                </a:solidFill>
                <a:latin typeface="Times New Roman" panose="02020603050405020304" pitchFamily="18" charset="0"/>
                <a:cs typeface="Times New Roman" panose="02020603050405020304" pitchFamily="18" charset="0"/>
                <a:sym typeface="Raleway Thin"/>
              </a:rPr>
              <a:t>VẬN DỤNG</a:t>
            </a:r>
            <a:endParaRPr lang="vi-VN" altLang="en-US" sz="3333" b="1" dirty="0">
              <a:solidFill>
                <a:srgbClr val="F4F1DE"/>
              </a:solidFill>
              <a:latin typeface="Times New Roman" panose="02020603050405020304" pitchFamily="18" charset="0"/>
              <a:cs typeface="Times New Roman" panose="02020603050405020304" pitchFamily="18" charset="0"/>
              <a:sym typeface="Raleway Thin"/>
            </a:endParaRPr>
          </a:p>
        </p:txBody>
      </p:sp>
      <p:sp>
        <p:nvSpPr>
          <p:cNvPr id="202759" name="Rectangle 7">
            <a:extLst>
              <a:ext uri="{FF2B5EF4-FFF2-40B4-BE49-F238E27FC236}">
                <a16:creationId xmlns:a16="http://schemas.microsoft.com/office/drawing/2014/main" xmlns="" id="{F3924B94-53CC-48BB-B522-C3FF7EF0290C}"/>
              </a:ext>
            </a:extLst>
          </p:cNvPr>
          <p:cNvSpPr>
            <a:spLocks noChangeArrowheads="1"/>
          </p:cNvSpPr>
          <p:nvPr/>
        </p:nvSpPr>
        <p:spPr bwMode="auto">
          <a:xfrm>
            <a:off x="554568" y="2645238"/>
            <a:ext cx="11231033" cy="16310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3333" b="1" dirty="0">
                <a:solidFill>
                  <a:srgbClr val="FF0000"/>
                </a:solidFill>
                <a:latin typeface="Arial" panose="020B0604020202020204" pitchFamily="34" charset="0"/>
                <a:cs typeface="Arial" panose="020B0604020202020204" pitchFamily="34" charset="0"/>
                <a:sym typeface="Arial" panose="020B0604020202020204" pitchFamily="34" charset="0"/>
              </a:rPr>
              <a:t>Vận dụng 2 : </a:t>
            </a:r>
            <a:r>
              <a:rPr lang="vi-VN" altLang="en-US" sz="3333" dirty="0">
                <a:solidFill>
                  <a:srgbClr val="FF0000"/>
                </a:solidFill>
                <a:latin typeface="Arial" panose="020B0604020202020204" pitchFamily="34" charset="0"/>
                <a:cs typeface="Arial" panose="020B0604020202020204" pitchFamily="34" charset="0"/>
                <a:sym typeface="Arial" panose="020B0604020202020204" pitchFamily="34" charset="0"/>
              </a:rPr>
              <a:t>Em hãy cùng các bạn thực hiện một dự án bảo vệ môi trường hoặc tài nguyên thiên nhiên ở nơi em sinh sống.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blinds(horizontal)">
                                      <p:cBhvr>
                                        <p:cTn id="7" dur="500"/>
                                        <p:tgtEl>
                                          <p:spTgt spid="2027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blinds(horizontal)">
                                      <p:cBhvr>
                                        <p:cTn id="10"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P spid="2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1">
            <a:extLst>
              <a:ext uri="{FF2B5EF4-FFF2-40B4-BE49-F238E27FC236}">
                <a16:creationId xmlns:a16="http://schemas.microsoft.com/office/drawing/2014/main" xmlns="" id="{712763A8-9A69-427C-BC6D-4229F717E0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a:extLst>
              <a:ext uri="{FF2B5EF4-FFF2-40B4-BE49-F238E27FC236}">
                <a16:creationId xmlns:a16="http://schemas.microsoft.com/office/drawing/2014/main" xmlns="" id="{9F5C0168-E86A-4DB0-B538-04F64C6E7741}"/>
              </a:ext>
            </a:extLst>
          </p:cNvPr>
          <p:cNvSpPr/>
          <p:nvPr/>
        </p:nvSpPr>
        <p:spPr>
          <a:xfrm>
            <a:off x="823384" y="1905000"/>
            <a:ext cx="812800" cy="5334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defTabSz="1219170">
              <a:defRPr/>
            </a:pPr>
            <a:r>
              <a:rPr lang="en-US" sz="4267"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1</a:t>
            </a:r>
          </a:p>
        </p:txBody>
      </p:sp>
      <p:sp>
        <p:nvSpPr>
          <p:cNvPr id="23" name="2">
            <a:extLst>
              <a:ext uri="{FF2B5EF4-FFF2-40B4-BE49-F238E27FC236}">
                <a16:creationId xmlns:a16="http://schemas.microsoft.com/office/drawing/2014/main" xmlns="" id="{457A7FC9-7516-4E8B-BDED-98FEC4865DF7}"/>
              </a:ext>
            </a:extLst>
          </p:cNvPr>
          <p:cNvSpPr/>
          <p:nvPr/>
        </p:nvSpPr>
        <p:spPr>
          <a:xfrm>
            <a:off x="823384" y="2438400"/>
            <a:ext cx="812800" cy="5334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defTabSz="1219170">
              <a:defRPr/>
            </a:pPr>
            <a:r>
              <a:rPr lang="en-US" sz="4267"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2</a:t>
            </a:r>
          </a:p>
        </p:txBody>
      </p:sp>
      <p:sp>
        <p:nvSpPr>
          <p:cNvPr id="24" name="9">
            <a:extLst>
              <a:ext uri="{FF2B5EF4-FFF2-40B4-BE49-F238E27FC236}">
                <a16:creationId xmlns:a16="http://schemas.microsoft.com/office/drawing/2014/main" xmlns="" id="{33EA8286-EF5C-4F8C-9304-34FAD99663D9}"/>
              </a:ext>
            </a:extLst>
          </p:cNvPr>
          <p:cNvSpPr/>
          <p:nvPr/>
        </p:nvSpPr>
        <p:spPr>
          <a:xfrm>
            <a:off x="823384" y="6182784"/>
            <a:ext cx="812800" cy="5334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defTabSz="1219170">
              <a:defRPr/>
            </a:pPr>
            <a:r>
              <a:rPr lang="en-US" sz="4267"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9</a:t>
            </a:r>
          </a:p>
        </p:txBody>
      </p:sp>
      <p:sp>
        <p:nvSpPr>
          <p:cNvPr id="25" name="3">
            <a:extLst>
              <a:ext uri="{FF2B5EF4-FFF2-40B4-BE49-F238E27FC236}">
                <a16:creationId xmlns:a16="http://schemas.microsoft.com/office/drawing/2014/main" xmlns="" id="{15A97433-6149-40CA-849D-D0899AC4AF4D}"/>
              </a:ext>
            </a:extLst>
          </p:cNvPr>
          <p:cNvSpPr/>
          <p:nvPr/>
        </p:nvSpPr>
        <p:spPr>
          <a:xfrm>
            <a:off x="823384" y="2982384"/>
            <a:ext cx="812800" cy="5334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defTabSz="1219170">
              <a:defRPr/>
            </a:pPr>
            <a:r>
              <a:rPr lang="en-US" sz="4267"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3</a:t>
            </a:r>
          </a:p>
        </p:txBody>
      </p:sp>
      <p:sp>
        <p:nvSpPr>
          <p:cNvPr id="26" name="8">
            <a:extLst>
              <a:ext uri="{FF2B5EF4-FFF2-40B4-BE49-F238E27FC236}">
                <a16:creationId xmlns:a16="http://schemas.microsoft.com/office/drawing/2014/main" xmlns="" id="{AE867D7B-3E76-42AA-B363-E400936EA2CB}"/>
              </a:ext>
            </a:extLst>
          </p:cNvPr>
          <p:cNvSpPr/>
          <p:nvPr/>
        </p:nvSpPr>
        <p:spPr>
          <a:xfrm>
            <a:off x="823384" y="5649384"/>
            <a:ext cx="812800" cy="5334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defTabSz="1219170">
              <a:defRPr/>
            </a:pPr>
            <a:r>
              <a:rPr lang="en-US" sz="4267"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8</a:t>
            </a:r>
          </a:p>
        </p:txBody>
      </p:sp>
      <p:sp>
        <p:nvSpPr>
          <p:cNvPr id="27" name="4">
            <a:extLst>
              <a:ext uri="{FF2B5EF4-FFF2-40B4-BE49-F238E27FC236}">
                <a16:creationId xmlns:a16="http://schemas.microsoft.com/office/drawing/2014/main" xmlns="" id="{D9036650-4437-4AB2-A342-3269D875A5D3}"/>
              </a:ext>
            </a:extLst>
          </p:cNvPr>
          <p:cNvSpPr/>
          <p:nvPr/>
        </p:nvSpPr>
        <p:spPr>
          <a:xfrm>
            <a:off x="823384" y="3515784"/>
            <a:ext cx="812800" cy="5334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defTabSz="1219170">
              <a:defRPr/>
            </a:pPr>
            <a:r>
              <a:rPr lang="en-US" sz="4267"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4</a:t>
            </a:r>
          </a:p>
        </p:txBody>
      </p:sp>
      <p:sp>
        <p:nvSpPr>
          <p:cNvPr id="28" name="7">
            <a:extLst>
              <a:ext uri="{FF2B5EF4-FFF2-40B4-BE49-F238E27FC236}">
                <a16:creationId xmlns:a16="http://schemas.microsoft.com/office/drawing/2014/main" xmlns="" id="{EC8BADC9-D2DD-4C43-99B5-D986777C6584}"/>
              </a:ext>
            </a:extLst>
          </p:cNvPr>
          <p:cNvSpPr/>
          <p:nvPr/>
        </p:nvSpPr>
        <p:spPr>
          <a:xfrm>
            <a:off x="823384" y="5115984"/>
            <a:ext cx="812800" cy="5334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defTabSz="1219170">
              <a:defRPr/>
            </a:pPr>
            <a:r>
              <a:rPr lang="en-US" sz="4267"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7</a:t>
            </a:r>
          </a:p>
        </p:txBody>
      </p:sp>
      <p:sp>
        <p:nvSpPr>
          <p:cNvPr id="29" name="5">
            <a:extLst>
              <a:ext uri="{FF2B5EF4-FFF2-40B4-BE49-F238E27FC236}">
                <a16:creationId xmlns:a16="http://schemas.microsoft.com/office/drawing/2014/main" xmlns="" id="{F6EDC268-AA1A-4C49-8920-158F9A6EC590}"/>
              </a:ext>
            </a:extLst>
          </p:cNvPr>
          <p:cNvSpPr/>
          <p:nvPr/>
        </p:nvSpPr>
        <p:spPr>
          <a:xfrm>
            <a:off x="823384" y="4049184"/>
            <a:ext cx="812800" cy="5334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defTabSz="1219170">
              <a:defRPr/>
            </a:pPr>
            <a:r>
              <a:rPr lang="en-US" sz="4267"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5</a:t>
            </a:r>
          </a:p>
        </p:txBody>
      </p:sp>
      <p:sp>
        <p:nvSpPr>
          <p:cNvPr id="31" name="6">
            <a:extLst>
              <a:ext uri="{FF2B5EF4-FFF2-40B4-BE49-F238E27FC236}">
                <a16:creationId xmlns:a16="http://schemas.microsoft.com/office/drawing/2014/main" xmlns="" id="{3770A930-2789-4814-BA15-E6382B16C6D9}"/>
              </a:ext>
            </a:extLst>
          </p:cNvPr>
          <p:cNvSpPr/>
          <p:nvPr/>
        </p:nvSpPr>
        <p:spPr>
          <a:xfrm>
            <a:off x="823384" y="4582584"/>
            <a:ext cx="812800" cy="5334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defTabSz="1219170">
              <a:defRPr/>
            </a:pPr>
            <a:r>
              <a:rPr lang="en-US" sz="4267"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6</a:t>
            </a:r>
          </a:p>
        </p:txBody>
      </p:sp>
      <p:graphicFrame>
        <p:nvGraphicFramePr>
          <p:cNvPr id="9" name="Table 8">
            <a:extLst>
              <a:ext uri="{FF2B5EF4-FFF2-40B4-BE49-F238E27FC236}">
                <a16:creationId xmlns:a16="http://schemas.microsoft.com/office/drawing/2014/main" xmlns="" id="{774D038E-6FC4-4C25-BFA7-81DAF979AFC0}"/>
              </a:ext>
            </a:extLst>
          </p:cNvPr>
          <p:cNvGraphicFramePr>
            <a:graphicFrameLocks noGrp="1"/>
          </p:cNvGraphicFramePr>
          <p:nvPr/>
        </p:nvGraphicFramePr>
        <p:xfrm>
          <a:off x="5689601" y="1902884"/>
          <a:ext cx="1919817" cy="711200"/>
        </p:xfrm>
        <a:graphic>
          <a:graphicData uri="http://schemas.openxmlformats.org/drawingml/2006/table">
            <a:tbl>
              <a:tblPr/>
              <a:tblGrid>
                <a:gridCol w="639233">
                  <a:extLst>
                    <a:ext uri="{9D8B030D-6E8A-4147-A177-3AD203B41FA5}">
                      <a16:colId xmlns:a16="http://schemas.microsoft.com/office/drawing/2014/main" xmlns="" val="4039866592"/>
                    </a:ext>
                  </a:extLst>
                </a:gridCol>
                <a:gridCol w="641351">
                  <a:extLst>
                    <a:ext uri="{9D8B030D-6E8A-4147-A177-3AD203B41FA5}">
                      <a16:colId xmlns:a16="http://schemas.microsoft.com/office/drawing/2014/main" xmlns="" val="4193419209"/>
                    </a:ext>
                  </a:extLst>
                </a:gridCol>
                <a:gridCol w="639233">
                  <a:extLst>
                    <a:ext uri="{9D8B030D-6E8A-4147-A177-3AD203B41FA5}">
                      <a16:colId xmlns:a16="http://schemas.microsoft.com/office/drawing/2014/main" xmlns="" val="3913229704"/>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454398692"/>
                  </a:ext>
                </a:extLst>
              </a:tr>
            </a:tbl>
          </a:graphicData>
        </a:graphic>
      </p:graphicFrame>
      <p:graphicFrame>
        <p:nvGraphicFramePr>
          <p:cNvPr id="33" name="Table 32">
            <a:extLst>
              <a:ext uri="{FF2B5EF4-FFF2-40B4-BE49-F238E27FC236}">
                <a16:creationId xmlns:a16="http://schemas.microsoft.com/office/drawing/2014/main" xmlns="" id="{E818CB27-3B57-45CD-B35E-32E6E6F02E7F}"/>
              </a:ext>
            </a:extLst>
          </p:cNvPr>
          <p:cNvGraphicFramePr>
            <a:graphicFrameLocks noGrp="1"/>
          </p:cNvGraphicFramePr>
          <p:nvPr/>
        </p:nvGraphicFramePr>
        <p:xfrm>
          <a:off x="4368800" y="2436284"/>
          <a:ext cx="5206998" cy="711200"/>
        </p:xfrm>
        <a:graphic>
          <a:graphicData uri="http://schemas.openxmlformats.org/drawingml/2006/table">
            <a:tbl>
              <a:tblPr/>
              <a:tblGrid>
                <a:gridCol w="639233">
                  <a:extLst>
                    <a:ext uri="{9D8B030D-6E8A-4147-A177-3AD203B41FA5}">
                      <a16:colId xmlns:a16="http://schemas.microsoft.com/office/drawing/2014/main" xmlns="" val="2250796036"/>
                    </a:ext>
                  </a:extLst>
                </a:gridCol>
                <a:gridCol w="651933">
                  <a:extLst>
                    <a:ext uri="{9D8B030D-6E8A-4147-A177-3AD203B41FA5}">
                      <a16:colId xmlns:a16="http://schemas.microsoft.com/office/drawing/2014/main" xmlns="" val="2758986877"/>
                    </a:ext>
                  </a:extLst>
                </a:gridCol>
                <a:gridCol w="651933">
                  <a:extLst>
                    <a:ext uri="{9D8B030D-6E8A-4147-A177-3AD203B41FA5}">
                      <a16:colId xmlns:a16="http://schemas.microsoft.com/office/drawing/2014/main" xmlns="" val="2438708232"/>
                    </a:ext>
                  </a:extLst>
                </a:gridCol>
                <a:gridCol w="654051">
                  <a:extLst>
                    <a:ext uri="{9D8B030D-6E8A-4147-A177-3AD203B41FA5}">
                      <a16:colId xmlns:a16="http://schemas.microsoft.com/office/drawing/2014/main" xmlns="" val="2192215778"/>
                    </a:ext>
                  </a:extLst>
                </a:gridCol>
                <a:gridCol w="651933">
                  <a:extLst>
                    <a:ext uri="{9D8B030D-6E8A-4147-A177-3AD203B41FA5}">
                      <a16:colId xmlns:a16="http://schemas.microsoft.com/office/drawing/2014/main" xmlns="" val="4023515532"/>
                    </a:ext>
                  </a:extLst>
                </a:gridCol>
                <a:gridCol w="654049">
                  <a:extLst>
                    <a:ext uri="{9D8B030D-6E8A-4147-A177-3AD203B41FA5}">
                      <a16:colId xmlns:a16="http://schemas.microsoft.com/office/drawing/2014/main" xmlns="" val="400060530"/>
                    </a:ext>
                  </a:extLst>
                </a:gridCol>
                <a:gridCol w="651933">
                  <a:extLst>
                    <a:ext uri="{9D8B030D-6E8A-4147-A177-3AD203B41FA5}">
                      <a16:colId xmlns:a16="http://schemas.microsoft.com/office/drawing/2014/main" xmlns="" val="1747351294"/>
                    </a:ext>
                  </a:extLst>
                </a:gridCol>
                <a:gridCol w="651933">
                  <a:extLst>
                    <a:ext uri="{9D8B030D-6E8A-4147-A177-3AD203B41FA5}">
                      <a16:colId xmlns:a16="http://schemas.microsoft.com/office/drawing/2014/main" xmlns="" val="3859563570"/>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2750825591"/>
                  </a:ext>
                </a:extLst>
              </a:tr>
            </a:tbl>
          </a:graphicData>
        </a:graphic>
      </p:graphicFrame>
      <p:graphicFrame>
        <p:nvGraphicFramePr>
          <p:cNvPr id="34" name="Table 33">
            <a:extLst>
              <a:ext uri="{FF2B5EF4-FFF2-40B4-BE49-F238E27FC236}">
                <a16:creationId xmlns:a16="http://schemas.microsoft.com/office/drawing/2014/main" xmlns="" id="{86A2B12B-7E02-4381-9342-245C8CBF0F09}"/>
              </a:ext>
            </a:extLst>
          </p:cNvPr>
          <p:cNvGraphicFramePr>
            <a:graphicFrameLocks noGrp="1"/>
          </p:cNvGraphicFramePr>
          <p:nvPr/>
        </p:nvGraphicFramePr>
        <p:xfrm>
          <a:off x="4368801" y="2971800"/>
          <a:ext cx="4468282" cy="711200"/>
        </p:xfrm>
        <a:graphic>
          <a:graphicData uri="http://schemas.openxmlformats.org/drawingml/2006/table">
            <a:tbl>
              <a:tblPr/>
              <a:tblGrid>
                <a:gridCol w="639233">
                  <a:extLst>
                    <a:ext uri="{9D8B030D-6E8A-4147-A177-3AD203B41FA5}">
                      <a16:colId xmlns:a16="http://schemas.microsoft.com/office/drawing/2014/main" xmlns="" val="3848392232"/>
                    </a:ext>
                  </a:extLst>
                </a:gridCol>
                <a:gridCol w="637117">
                  <a:extLst>
                    <a:ext uri="{9D8B030D-6E8A-4147-A177-3AD203B41FA5}">
                      <a16:colId xmlns:a16="http://schemas.microsoft.com/office/drawing/2014/main" xmlns="" val="73520372"/>
                    </a:ext>
                  </a:extLst>
                </a:gridCol>
                <a:gridCol w="639233">
                  <a:extLst>
                    <a:ext uri="{9D8B030D-6E8A-4147-A177-3AD203B41FA5}">
                      <a16:colId xmlns:a16="http://schemas.microsoft.com/office/drawing/2014/main" xmlns="" val="2723153157"/>
                    </a:ext>
                  </a:extLst>
                </a:gridCol>
                <a:gridCol w="637116">
                  <a:extLst>
                    <a:ext uri="{9D8B030D-6E8A-4147-A177-3AD203B41FA5}">
                      <a16:colId xmlns:a16="http://schemas.microsoft.com/office/drawing/2014/main" xmlns="" val="2089959538"/>
                    </a:ext>
                  </a:extLst>
                </a:gridCol>
                <a:gridCol w="639233">
                  <a:extLst>
                    <a:ext uri="{9D8B030D-6E8A-4147-A177-3AD203B41FA5}">
                      <a16:colId xmlns:a16="http://schemas.microsoft.com/office/drawing/2014/main" xmlns="" val="1624273914"/>
                    </a:ext>
                  </a:extLst>
                </a:gridCol>
                <a:gridCol w="639233">
                  <a:extLst>
                    <a:ext uri="{9D8B030D-6E8A-4147-A177-3AD203B41FA5}">
                      <a16:colId xmlns:a16="http://schemas.microsoft.com/office/drawing/2014/main" xmlns="" val="3716398813"/>
                    </a:ext>
                  </a:extLst>
                </a:gridCol>
                <a:gridCol w="637117">
                  <a:extLst>
                    <a:ext uri="{9D8B030D-6E8A-4147-A177-3AD203B41FA5}">
                      <a16:colId xmlns:a16="http://schemas.microsoft.com/office/drawing/2014/main" xmlns="" val="560565065"/>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4016137433"/>
                  </a:ext>
                </a:extLst>
              </a:tr>
            </a:tbl>
          </a:graphicData>
        </a:graphic>
      </p:graphicFrame>
      <p:graphicFrame>
        <p:nvGraphicFramePr>
          <p:cNvPr id="35" name="Table 34">
            <a:extLst>
              <a:ext uri="{FF2B5EF4-FFF2-40B4-BE49-F238E27FC236}">
                <a16:creationId xmlns:a16="http://schemas.microsoft.com/office/drawing/2014/main" xmlns="" id="{E70BBA65-1119-4400-9449-DCF902E4819C}"/>
              </a:ext>
            </a:extLst>
          </p:cNvPr>
          <p:cNvGraphicFramePr>
            <a:graphicFrameLocks noGrp="1"/>
          </p:cNvGraphicFramePr>
          <p:nvPr/>
        </p:nvGraphicFramePr>
        <p:xfrm>
          <a:off x="1828801" y="3515785"/>
          <a:ext cx="4468282" cy="622300"/>
        </p:xfrm>
        <a:graphic>
          <a:graphicData uri="http://schemas.openxmlformats.org/drawingml/2006/table">
            <a:tbl>
              <a:tblPr/>
              <a:tblGrid>
                <a:gridCol w="639233">
                  <a:extLst>
                    <a:ext uri="{9D8B030D-6E8A-4147-A177-3AD203B41FA5}">
                      <a16:colId xmlns:a16="http://schemas.microsoft.com/office/drawing/2014/main" xmlns="" val="2015099082"/>
                    </a:ext>
                  </a:extLst>
                </a:gridCol>
                <a:gridCol w="637117">
                  <a:extLst>
                    <a:ext uri="{9D8B030D-6E8A-4147-A177-3AD203B41FA5}">
                      <a16:colId xmlns:a16="http://schemas.microsoft.com/office/drawing/2014/main" xmlns="" val="1200903350"/>
                    </a:ext>
                  </a:extLst>
                </a:gridCol>
                <a:gridCol w="639233">
                  <a:extLst>
                    <a:ext uri="{9D8B030D-6E8A-4147-A177-3AD203B41FA5}">
                      <a16:colId xmlns:a16="http://schemas.microsoft.com/office/drawing/2014/main" xmlns="" val="2930786663"/>
                    </a:ext>
                  </a:extLst>
                </a:gridCol>
                <a:gridCol w="637116">
                  <a:extLst>
                    <a:ext uri="{9D8B030D-6E8A-4147-A177-3AD203B41FA5}">
                      <a16:colId xmlns:a16="http://schemas.microsoft.com/office/drawing/2014/main" xmlns="" val="3421506001"/>
                    </a:ext>
                  </a:extLst>
                </a:gridCol>
                <a:gridCol w="639233">
                  <a:extLst>
                    <a:ext uri="{9D8B030D-6E8A-4147-A177-3AD203B41FA5}">
                      <a16:colId xmlns:a16="http://schemas.microsoft.com/office/drawing/2014/main" xmlns="" val="411667076"/>
                    </a:ext>
                  </a:extLst>
                </a:gridCol>
                <a:gridCol w="639233">
                  <a:extLst>
                    <a:ext uri="{9D8B030D-6E8A-4147-A177-3AD203B41FA5}">
                      <a16:colId xmlns:a16="http://schemas.microsoft.com/office/drawing/2014/main" xmlns="" val="1312987711"/>
                    </a:ext>
                  </a:extLst>
                </a:gridCol>
                <a:gridCol w="637117">
                  <a:extLst>
                    <a:ext uri="{9D8B030D-6E8A-4147-A177-3AD203B41FA5}">
                      <a16:colId xmlns:a16="http://schemas.microsoft.com/office/drawing/2014/main" xmlns="" val="2607298334"/>
                    </a:ext>
                  </a:extLst>
                </a:gridCol>
              </a:tblGrid>
              <a:tr h="6223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797064446"/>
                  </a:ext>
                </a:extLst>
              </a:tr>
            </a:tbl>
          </a:graphicData>
        </a:graphic>
      </p:graphicFrame>
      <p:graphicFrame>
        <p:nvGraphicFramePr>
          <p:cNvPr id="36" name="Table 35">
            <a:extLst>
              <a:ext uri="{FF2B5EF4-FFF2-40B4-BE49-F238E27FC236}">
                <a16:creationId xmlns:a16="http://schemas.microsoft.com/office/drawing/2014/main" xmlns="" id="{EF702BD7-3250-400E-8E80-AC2149FB29B3}"/>
              </a:ext>
            </a:extLst>
          </p:cNvPr>
          <p:cNvGraphicFramePr>
            <a:graphicFrameLocks noGrp="1"/>
          </p:cNvGraphicFramePr>
          <p:nvPr/>
        </p:nvGraphicFramePr>
        <p:xfrm>
          <a:off x="5689600" y="4049184"/>
          <a:ext cx="4480983" cy="711200"/>
        </p:xfrm>
        <a:graphic>
          <a:graphicData uri="http://schemas.openxmlformats.org/drawingml/2006/table">
            <a:tbl>
              <a:tblPr/>
              <a:tblGrid>
                <a:gridCol w="639233">
                  <a:extLst>
                    <a:ext uri="{9D8B030D-6E8A-4147-A177-3AD203B41FA5}">
                      <a16:colId xmlns:a16="http://schemas.microsoft.com/office/drawing/2014/main" xmlns="" val="2981024518"/>
                    </a:ext>
                  </a:extLst>
                </a:gridCol>
                <a:gridCol w="641351">
                  <a:extLst>
                    <a:ext uri="{9D8B030D-6E8A-4147-A177-3AD203B41FA5}">
                      <a16:colId xmlns:a16="http://schemas.microsoft.com/office/drawing/2014/main" xmlns="" val="1272707948"/>
                    </a:ext>
                  </a:extLst>
                </a:gridCol>
                <a:gridCol w="639233">
                  <a:extLst>
                    <a:ext uri="{9D8B030D-6E8A-4147-A177-3AD203B41FA5}">
                      <a16:colId xmlns:a16="http://schemas.microsoft.com/office/drawing/2014/main" xmlns="" val="3231030956"/>
                    </a:ext>
                  </a:extLst>
                </a:gridCol>
                <a:gridCol w="639233">
                  <a:extLst>
                    <a:ext uri="{9D8B030D-6E8A-4147-A177-3AD203B41FA5}">
                      <a16:colId xmlns:a16="http://schemas.microsoft.com/office/drawing/2014/main" xmlns="" val="3697504719"/>
                    </a:ext>
                  </a:extLst>
                </a:gridCol>
                <a:gridCol w="641349">
                  <a:extLst>
                    <a:ext uri="{9D8B030D-6E8A-4147-A177-3AD203B41FA5}">
                      <a16:colId xmlns:a16="http://schemas.microsoft.com/office/drawing/2014/main" xmlns="" val="2136697"/>
                    </a:ext>
                  </a:extLst>
                </a:gridCol>
                <a:gridCol w="639233">
                  <a:extLst>
                    <a:ext uri="{9D8B030D-6E8A-4147-A177-3AD203B41FA5}">
                      <a16:colId xmlns:a16="http://schemas.microsoft.com/office/drawing/2014/main" xmlns="" val="3369646378"/>
                    </a:ext>
                  </a:extLst>
                </a:gridCol>
                <a:gridCol w="641351">
                  <a:extLst>
                    <a:ext uri="{9D8B030D-6E8A-4147-A177-3AD203B41FA5}">
                      <a16:colId xmlns:a16="http://schemas.microsoft.com/office/drawing/2014/main" xmlns="" val="2873049129"/>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639257402"/>
                  </a:ext>
                </a:extLst>
              </a:tr>
            </a:tbl>
          </a:graphicData>
        </a:graphic>
      </p:graphicFrame>
      <p:graphicFrame>
        <p:nvGraphicFramePr>
          <p:cNvPr id="37" name="Table 36">
            <a:extLst>
              <a:ext uri="{FF2B5EF4-FFF2-40B4-BE49-F238E27FC236}">
                <a16:creationId xmlns:a16="http://schemas.microsoft.com/office/drawing/2014/main" xmlns="" id="{A42460B0-BEBD-4B7C-9B06-88D759032495}"/>
              </a:ext>
            </a:extLst>
          </p:cNvPr>
          <p:cNvGraphicFramePr>
            <a:graphicFrameLocks noGrp="1"/>
          </p:cNvGraphicFramePr>
          <p:nvPr/>
        </p:nvGraphicFramePr>
        <p:xfrm>
          <a:off x="3149601" y="4576233"/>
          <a:ext cx="7023097" cy="711200"/>
        </p:xfrm>
        <a:graphic>
          <a:graphicData uri="http://schemas.openxmlformats.org/drawingml/2006/table">
            <a:tbl>
              <a:tblPr/>
              <a:tblGrid>
                <a:gridCol w="639233">
                  <a:extLst>
                    <a:ext uri="{9D8B030D-6E8A-4147-A177-3AD203B41FA5}">
                      <a16:colId xmlns:a16="http://schemas.microsoft.com/office/drawing/2014/main" xmlns="" val="2891512016"/>
                    </a:ext>
                  </a:extLst>
                </a:gridCol>
                <a:gridCol w="637117">
                  <a:extLst>
                    <a:ext uri="{9D8B030D-6E8A-4147-A177-3AD203B41FA5}">
                      <a16:colId xmlns:a16="http://schemas.microsoft.com/office/drawing/2014/main" xmlns="" val="4014218099"/>
                    </a:ext>
                  </a:extLst>
                </a:gridCol>
                <a:gridCol w="639233">
                  <a:extLst>
                    <a:ext uri="{9D8B030D-6E8A-4147-A177-3AD203B41FA5}">
                      <a16:colId xmlns:a16="http://schemas.microsoft.com/office/drawing/2014/main" xmlns="" val="2423743730"/>
                    </a:ext>
                  </a:extLst>
                </a:gridCol>
                <a:gridCol w="637116">
                  <a:extLst>
                    <a:ext uri="{9D8B030D-6E8A-4147-A177-3AD203B41FA5}">
                      <a16:colId xmlns:a16="http://schemas.microsoft.com/office/drawing/2014/main" xmlns="" val="3626253368"/>
                    </a:ext>
                  </a:extLst>
                </a:gridCol>
                <a:gridCol w="639233">
                  <a:extLst>
                    <a:ext uri="{9D8B030D-6E8A-4147-A177-3AD203B41FA5}">
                      <a16:colId xmlns:a16="http://schemas.microsoft.com/office/drawing/2014/main" xmlns="" val="3121482379"/>
                    </a:ext>
                  </a:extLst>
                </a:gridCol>
                <a:gridCol w="639233">
                  <a:extLst>
                    <a:ext uri="{9D8B030D-6E8A-4147-A177-3AD203B41FA5}">
                      <a16:colId xmlns:a16="http://schemas.microsoft.com/office/drawing/2014/main" xmlns="" val="452136186"/>
                    </a:ext>
                  </a:extLst>
                </a:gridCol>
                <a:gridCol w="637117">
                  <a:extLst>
                    <a:ext uri="{9D8B030D-6E8A-4147-A177-3AD203B41FA5}">
                      <a16:colId xmlns:a16="http://schemas.microsoft.com/office/drawing/2014/main" xmlns="" val="591718630"/>
                    </a:ext>
                  </a:extLst>
                </a:gridCol>
                <a:gridCol w="639233">
                  <a:extLst>
                    <a:ext uri="{9D8B030D-6E8A-4147-A177-3AD203B41FA5}">
                      <a16:colId xmlns:a16="http://schemas.microsoft.com/office/drawing/2014/main" xmlns="" val="1087733203"/>
                    </a:ext>
                  </a:extLst>
                </a:gridCol>
                <a:gridCol w="637116">
                  <a:extLst>
                    <a:ext uri="{9D8B030D-6E8A-4147-A177-3AD203B41FA5}">
                      <a16:colId xmlns:a16="http://schemas.microsoft.com/office/drawing/2014/main" xmlns="" val="3402635799"/>
                    </a:ext>
                  </a:extLst>
                </a:gridCol>
                <a:gridCol w="639233">
                  <a:extLst>
                    <a:ext uri="{9D8B030D-6E8A-4147-A177-3AD203B41FA5}">
                      <a16:colId xmlns:a16="http://schemas.microsoft.com/office/drawing/2014/main" xmlns="" val="1056831837"/>
                    </a:ext>
                  </a:extLst>
                </a:gridCol>
                <a:gridCol w="639233">
                  <a:extLst>
                    <a:ext uri="{9D8B030D-6E8A-4147-A177-3AD203B41FA5}">
                      <a16:colId xmlns:a16="http://schemas.microsoft.com/office/drawing/2014/main" xmlns="" val="2195153185"/>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433510043"/>
                  </a:ext>
                </a:extLst>
              </a:tr>
            </a:tbl>
          </a:graphicData>
        </a:graphic>
      </p:graphicFrame>
      <p:graphicFrame>
        <p:nvGraphicFramePr>
          <p:cNvPr id="38" name="Table 37">
            <a:extLst>
              <a:ext uri="{FF2B5EF4-FFF2-40B4-BE49-F238E27FC236}">
                <a16:creationId xmlns:a16="http://schemas.microsoft.com/office/drawing/2014/main" xmlns="" id="{77E69780-4FC0-4530-BE74-E53EE6975A12}"/>
              </a:ext>
            </a:extLst>
          </p:cNvPr>
          <p:cNvGraphicFramePr>
            <a:graphicFrameLocks noGrp="1"/>
          </p:cNvGraphicFramePr>
          <p:nvPr/>
        </p:nvGraphicFramePr>
        <p:xfrm>
          <a:off x="1828801" y="5115984"/>
          <a:ext cx="5120216" cy="711200"/>
        </p:xfrm>
        <a:graphic>
          <a:graphicData uri="http://schemas.openxmlformats.org/drawingml/2006/table">
            <a:tbl>
              <a:tblPr/>
              <a:tblGrid>
                <a:gridCol w="639233">
                  <a:extLst>
                    <a:ext uri="{9D8B030D-6E8A-4147-A177-3AD203B41FA5}">
                      <a16:colId xmlns:a16="http://schemas.microsoft.com/office/drawing/2014/main" xmlns="" val="3960880353"/>
                    </a:ext>
                  </a:extLst>
                </a:gridCol>
                <a:gridCol w="641351">
                  <a:extLst>
                    <a:ext uri="{9D8B030D-6E8A-4147-A177-3AD203B41FA5}">
                      <a16:colId xmlns:a16="http://schemas.microsoft.com/office/drawing/2014/main" xmlns="" val="443105787"/>
                    </a:ext>
                  </a:extLst>
                </a:gridCol>
                <a:gridCol w="639233">
                  <a:extLst>
                    <a:ext uri="{9D8B030D-6E8A-4147-A177-3AD203B41FA5}">
                      <a16:colId xmlns:a16="http://schemas.microsoft.com/office/drawing/2014/main" xmlns="" val="3828918839"/>
                    </a:ext>
                  </a:extLst>
                </a:gridCol>
                <a:gridCol w="639233">
                  <a:extLst>
                    <a:ext uri="{9D8B030D-6E8A-4147-A177-3AD203B41FA5}">
                      <a16:colId xmlns:a16="http://schemas.microsoft.com/office/drawing/2014/main" xmlns="" val="2939456817"/>
                    </a:ext>
                  </a:extLst>
                </a:gridCol>
                <a:gridCol w="641349">
                  <a:extLst>
                    <a:ext uri="{9D8B030D-6E8A-4147-A177-3AD203B41FA5}">
                      <a16:colId xmlns:a16="http://schemas.microsoft.com/office/drawing/2014/main" xmlns="" val="2819941498"/>
                    </a:ext>
                  </a:extLst>
                </a:gridCol>
                <a:gridCol w="639233">
                  <a:extLst>
                    <a:ext uri="{9D8B030D-6E8A-4147-A177-3AD203B41FA5}">
                      <a16:colId xmlns:a16="http://schemas.microsoft.com/office/drawing/2014/main" xmlns="" val="1210681282"/>
                    </a:ext>
                  </a:extLst>
                </a:gridCol>
                <a:gridCol w="641351">
                  <a:extLst>
                    <a:ext uri="{9D8B030D-6E8A-4147-A177-3AD203B41FA5}">
                      <a16:colId xmlns:a16="http://schemas.microsoft.com/office/drawing/2014/main" xmlns="" val="118489438"/>
                    </a:ext>
                  </a:extLst>
                </a:gridCol>
                <a:gridCol w="639233">
                  <a:extLst>
                    <a:ext uri="{9D8B030D-6E8A-4147-A177-3AD203B41FA5}">
                      <a16:colId xmlns:a16="http://schemas.microsoft.com/office/drawing/2014/main" xmlns="" val="422226477"/>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3086062861"/>
                  </a:ext>
                </a:extLst>
              </a:tr>
            </a:tbl>
          </a:graphicData>
        </a:graphic>
      </p:graphicFrame>
      <p:graphicFrame>
        <p:nvGraphicFramePr>
          <p:cNvPr id="39" name="Table 38">
            <a:extLst>
              <a:ext uri="{FF2B5EF4-FFF2-40B4-BE49-F238E27FC236}">
                <a16:creationId xmlns:a16="http://schemas.microsoft.com/office/drawing/2014/main" xmlns="" id="{2E4D16FD-1328-4633-B1A1-680CD53EB8AB}"/>
              </a:ext>
            </a:extLst>
          </p:cNvPr>
          <p:cNvGraphicFramePr>
            <a:graphicFrameLocks noGrp="1"/>
          </p:cNvGraphicFramePr>
          <p:nvPr/>
        </p:nvGraphicFramePr>
        <p:xfrm>
          <a:off x="4368800" y="5649384"/>
          <a:ext cx="4480983" cy="711200"/>
        </p:xfrm>
        <a:graphic>
          <a:graphicData uri="http://schemas.openxmlformats.org/drawingml/2006/table">
            <a:tbl>
              <a:tblPr/>
              <a:tblGrid>
                <a:gridCol w="639233">
                  <a:extLst>
                    <a:ext uri="{9D8B030D-6E8A-4147-A177-3AD203B41FA5}">
                      <a16:colId xmlns:a16="http://schemas.microsoft.com/office/drawing/2014/main" xmlns="" val="2477368906"/>
                    </a:ext>
                  </a:extLst>
                </a:gridCol>
                <a:gridCol w="641351">
                  <a:extLst>
                    <a:ext uri="{9D8B030D-6E8A-4147-A177-3AD203B41FA5}">
                      <a16:colId xmlns:a16="http://schemas.microsoft.com/office/drawing/2014/main" xmlns="" val="2554870584"/>
                    </a:ext>
                  </a:extLst>
                </a:gridCol>
                <a:gridCol w="639233">
                  <a:extLst>
                    <a:ext uri="{9D8B030D-6E8A-4147-A177-3AD203B41FA5}">
                      <a16:colId xmlns:a16="http://schemas.microsoft.com/office/drawing/2014/main" xmlns="" val="4159492488"/>
                    </a:ext>
                  </a:extLst>
                </a:gridCol>
                <a:gridCol w="639233">
                  <a:extLst>
                    <a:ext uri="{9D8B030D-6E8A-4147-A177-3AD203B41FA5}">
                      <a16:colId xmlns:a16="http://schemas.microsoft.com/office/drawing/2014/main" xmlns="" val="2793450810"/>
                    </a:ext>
                  </a:extLst>
                </a:gridCol>
                <a:gridCol w="641349">
                  <a:extLst>
                    <a:ext uri="{9D8B030D-6E8A-4147-A177-3AD203B41FA5}">
                      <a16:colId xmlns:a16="http://schemas.microsoft.com/office/drawing/2014/main" xmlns="" val="2246979494"/>
                    </a:ext>
                  </a:extLst>
                </a:gridCol>
                <a:gridCol w="639233">
                  <a:extLst>
                    <a:ext uri="{9D8B030D-6E8A-4147-A177-3AD203B41FA5}">
                      <a16:colId xmlns:a16="http://schemas.microsoft.com/office/drawing/2014/main" xmlns="" val="1879787979"/>
                    </a:ext>
                  </a:extLst>
                </a:gridCol>
                <a:gridCol w="641351">
                  <a:extLst>
                    <a:ext uri="{9D8B030D-6E8A-4147-A177-3AD203B41FA5}">
                      <a16:colId xmlns:a16="http://schemas.microsoft.com/office/drawing/2014/main" xmlns="" val="615216067"/>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2565063204"/>
                  </a:ext>
                </a:extLst>
              </a:tr>
            </a:tbl>
          </a:graphicData>
        </a:graphic>
      </p:graphicFrame>
      <p:graphicFrame>
        <p:nvGraphicFramePr>
          <p:cNvPr id="40" name="Table 39">
            <a:extLst>
              <a:ext uri="{FF2B5EF4-FFF2-40B4-BE49-F238E27FC236}">
                <a16:creationId xmlns:a16="http://schemas.microsoft.com/office/drawing/2014/main" xmlns="" id="{D7B54623-7073-4E83-BB58-C543FB684AEA}"/>
              </a:ext>
            </a:extLst>
          </p:cNvPr>
          <p:cNvGraphicFramePr>
            <a:graphicFrameLocks noGrp="1"/>
          </p:cNvGraphicFramePr>
          <p:nvPr/>
        </p:nvGraphicFramePr>
        <p:xfrm>
          <a:off x="3759200" y="6182784"/>
          <a:ext cx="2559050" cy="711200"/>
        </p:xfrm>
        <a:graphic>
          <a:graphicData uri="http://schemas.openxmlformats.org/drawingml/2006/table">
            <a:tbl>
              <a:tblPr/>
              <a:tblGrid>
                <a:gridCol w="639233">
                  <a:extLst>
                    <a:ext uri="{9D8B030D-6E8A-4147-A177-3AD203B41FA5}">
                      <a16:colId xmlns:a16="http://schemas.microsoft.com/office/drawing/2014/main" xmlns="" val="309651922"/>
                    </a:ext>
                  </a:extLst>
                </a:gridCol>
                <a:gridCol w="641351">
                  <a:extLst>
                    <a:ext uri="{9D8B030D-6E8A-4147-A177-3AD203B41FA5}">
                      <a16:colId xmlns:a16="http://schemas.microsoft.com/office/drawing/2014/main" xmlns="" val="4180823207"/>
                    </a:ext>
                  </a:extLst>
                </a:gridCol>
                <a:gridCol w="639233">
                  <a:extLst>
                    <a:ext uri="{9D8B030D-6E8A-4147-A177-3AD203B41FA5}">
                      <a16:colId xmlns:a16="http://schemas.microsoft.com/office/drawing/2014/main" xmlns="" val="1686239211"/>
                    </a:ext>
                  </a:extLst>
                </a:gridCol>
                <a:gridCol w="639233">
                  <a:extLst>
                    <a:ext uri="{9D8B030D-6E8A-4147-A177-3AD203B41FA5}">
                      <a16:colId xmlns:a16="http://schemas.microsoft.com/office/drawing/2014/main" xmlns="" val="2025833901"/>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endPar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85032329"/>
                  </a:ext>
                </a:extLst>
              </a:tr>
            </a:tbl>
          </a:graphicData>
        </a:graphic>
      </p:graphicFrame>
      <p:graphicFrame>
        <p:nvGraphicFramePr>
          <p:cNvPr id="52" name="Table 51">
            <a:extLst>
              <a:ext uri="{FF2B5EF4-FFF2-40B4-BE49-F238E27FC236}">
                <a16:creationId xmlns:a16="http://schemas.microsoft.com/office/drawing/2014/main" xmlns="" id="{DC7C555B-8DCD-4698-BE7D-71E07CBE5EA5}"/>
              </a:ext>
            </a:extLst>
          </p:cNvPr>
          <p:cNvGraphicFramePr>
            <a:graphicFrameLocks noGrp="1"/>
          </p:cNvGraphicFramePr>
          <p:nvPr/>
        </p:nvGraphicFramePr>
        <p:xfrm>
          <a:off x="5687484" y="1905000"/>
          <a:ext cx="1919815" cy="711200"/>
        </p:xfrm>
        <a:graphic>
          <a:graphicData uri="http://schemas.openxmlformats.org/drawingml/2006/table">
            <a:tbl>
              <a:tblPr/>
              <a:tblGrid>
                <a:gridCol w="639233">
                  <a:extLst>
                    <a:ext uri="{9D8B030D-6E8A-4147-A177-3AD203B41FA5}">
                      <a16:colId xmlns:a16="http://schemas.microsoft.com/office/drawing/2014/main" xmlns="" val="1844921171"/>
                    </a:ext>
                  </a:extLst>
                </a:gridCol>
                <a:gridCol w="639233">
                  <a:extLst>
                    <a:ext uri="{9D8B030D-6E8A-4147-A177-3AD203B41FA5}">
                      <a16:colId xmlns:a16="http://schemas.microsoft.com/office/drawing/2014/main" xmlns="" val="2364593001"/>
                    </a:ext>
                  </a:extLst>
                </a:gridCol>
                <a:gridCol w="641349">
                  <a:extLst>
                    <a:ext uri="{9D8B030D-6E8A-4147-A177-3AD203B41FA5}">
                      <a16:colId xmlns:a16="http://schemas.microsoft.com/office/drawing/2014/main" xmlns="" val="2296547501"/>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M</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Ư</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A</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248595126"/>
                  </a:ext>
                </a:extLst>
              </a:tr>
            </a:tbl>
          </a:graphicData>
        </a:graphic>
      </p:graphicFrame>
      <p:graphicFrame>
        <p:nvGraphicFramePr>
          <p:cNvPr id="53" name="Table 52">
            <a:extLst>
              <a:ext uri="{FF2B5EF4-FFF2-40B4-BE49-F238E27FC236}">
                <a16:creationId xmlns:a16="http://schemas.microsoft.com/office/drawing/2014/main" xmlns="" id="{78C283D0-2F0A-4644-BDDA-6F6DC5369087}"/>
              </a:ext>
            </a:extLst>
          </p:cNvPr>
          <p:cNvGraphicFramePr>
            <a:graphicFrameLocks noGrp="1"/>
          </p:cNvGraphicFramePr>
          <p:nvPr/>
        </p:nvGraphicFramePr>
        <p:xfrm>
          <a:off x="4366684" y="2438400"/>
          <a:ext cx="5206999" cy="711200"/>
        </p:xfrm>
        <a:graphic>
          <a:graphicData uri="http://schemas.openxmlformats.org/drawingml/2006/table">
            <a:tbl>
              <a:tblPr/>
              <a:tblGrid>
                <a:gridCol w="637116">
                  <a:extLst>
                    <a:ext uri="{9D8B030D-6E8A-4147-A177-3AD203B41FA5}">
                      <a16:colId xmlns:a16="http://schemas.microsoft.com/office/drawing/2014/main" xmlns="" val="295192309"/>
                    </a:ext>
                  </a:extLst>
                </a:gridCol>
                <a:gridCol w="654051">
                  <a:extLst>
                    <a:ext uri="{9D8B030D-6E8A-4147-A177-3AD203B41FA5}">
                      <a16:colId xmlns:a16="http://schemas.microsoft.com/office/drawing/2014/main" xmlns="" val="2586140954"/>
                    </a:ext>
                  </a:extLst>
                </a:gridCol>
                <a:gridCol w="651933">
                  <a:extLst>
                    <a:ext uri="{9D8B030D-6E8A-4147-A177-3AD203B41FA5}">
                      <a16:colId xmlns:a16="http://schemas.microsoft.com/office/drawing/2014/main" xmlns="" val="4018135846"/>
                    </a:ext>
                  </a:extLst>
                </a:gridCol>
                <a:gridCol w="651933">
                  <a:extLst>
                    <a:ext uri="{9D8B030D-6E8A-4147-A177-3AD203B41FA5}">
                      <a16:colId xmlns:a16="http://schemas.microsoft.com/office/drawing/2014/main" xmlns="" val="3504258911"/>
                    </a:ext>
                  </a:extLst>
                </a:gridCol>
                <a:gridCol w="654049">
                  <a:extLst>
                    <a:ext uri="{9D8B030D-6E8A-4147-A177-3AD203B41FA5}">
                      <a16:colId xmlns:a16="http://schemas.microsoft.com/office/drawing/2014/main" xmlns="" val="335255706"/>
                    </a:ext>
                  </a:extLst>
                </a:gridCol>
                <a:gridCol w="651933">
                  <a:extLst>
                    <a:ext uri="{9D8B030D-6E8A-4147-A177-3AD203B41FA5}">
                      <a16:colId xmlns:a16="http://schemas.microsoft.com/office/drawing/2014/main" xmlns="" val="1096997863"/>
                    </a:ext>
                  </a:extLst>
                </a:gridCol>
                <a:gridCol w="654051">
                  <a:extLst>
                    <a:ext uri="{9D8B030D-6E8A-4147-A177-3AD203B41FA5}">
                      <a16:colId xmlns:a16="http://schemas.microsoft.com/office/drawing/2014/main" xmlns="" val="2826227371"/>
                    </a:ext>
                  </a:extLst>
                </a:gridCol>
                <a:gridCol w="651933">
                  <a:extLst>
                    <a:ext uri="{9D8B030D-6E8A-4147-A177-3AD203B41FA5}">
                      <a16:colId xmlns:a16="http://schemas.microsoft.com/office/drawing/2014/main" xmlns="" val="1264255946"/>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K</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H</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Ô</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N</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G</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K</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H</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Í</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2560796560"/>
                  </a:ext>
                </a:extLst>
              </a:tr>
            </a:tbl>
          </a:graphicData>
        </a:graphic>
      </p:graphicFrame>
      <p:graphicFrame>
        <p:nvGraphicFramePr>
          <p:cNvPr id="54" name="Table 53">
            <a:extLst>
              <a:ext uri="{FF2B5EF4-FFF2-40B4-BE49-F238E27FC236}">
                <a16:creationId xmlns:a16="http://schemas.microsoft.com/office/drawing/2014/main" xmlns="" id="{CEAC2595-C98D-49FE-B5AF-22FEACCE3BB5}"/>
              </a:ext>
            </a:extLst>
          </p:cNvPr>
          <p:cNvGraphicFramePr>
            <a:graphicFrameLocks noGrp="1"/>
          </p:cNvGraphicFramePr>
          <p:nvPr/>
        </p:nvGraphicFramePr>
        <p:xfrm>
          <a:off x="4366684" y="2973917"/>
          <a:ext cx="4468281" cy="711200"/>
        </p:xfrm>
        <a:graphic>
          <a:graphicData uri="http://schemas.openxmlformats.org/drawingml/2006/table">
            <a:tbl>
              <a:tblPr/>
              <a:tblGrid>
                <a:gridCol w="637116">
                  <a:extLst>
                    <a:ext uri="{9D8B030D-6E8A-4147-A177-3AD203B41FA5}">
                      <a16:colId xmlns:a16="http://schemas.microsoft.com/office/drawing/2014/main" xmlns="" val="224485984"/>
                    </a:ext>
                  </a:extLst>
                </a:gridCol>
                <a:gridCol w="639233">
                  <a:extLst>
                    <a:ext uri="{9D8B030D-6E8A-4147-A177-3AD203B41FA5}">
                      <a16:colId xmlns:a16="http://schemas.microsoft.com/office/drawing/2014/main" xmlns="" val="1759293833"/>
                    </a:ext>
                  </a:extLst>
                </a:gridCol>
                <a:gridCol w="637117">
                  <a:extLst>
                    <a:ext uri="{9D8B030D-6E8A-4147-A177-3AD203B41FA5}">
                      <a16:colId xmlns:a16="http://schemas.microsoft.com/office/drawing/2014/main" xmlns="" val="1768427644"/>
                    </a:ext>
                  </a:extLst>
                </a:gridCol>
                <a:gridCol w="639233">
                  <a:extLst>
                    <a:ext uri="{9D8B030D-6E8A-4147-A177-3AD203B41FA5}">
                      <a16:colId xmlns:a16="http://schemas.microsoft.com/office/drawing/2014/main" xmlns="" val="694767299"/>
                    </a:ext>
                  </a:extLst>
                </a:gridCol>
                <a:gridCol w="639233">
                  <a:extLst>
                    <a:ext uri="{9D8B030D-6E8A-4147-A177-3AD203B41FA5}">
                      <a16:colId xmlns:a16="http://schemas.microsoft.com/office/drawing/2014/main" xmlns="" val="3081496661"/>
                    </a:ext>
                  </a:extLst>
                </a:gridCol>
                <a:gridCol w="637116">
                  <a:extLst>
                    <a:ext uri="{9D8B030D-6E8A-4147-A177-3AD203B41FA5}">
                      <a16:colId xmlns:a16="http://schemas.microsoft.com/office/drawing/2014/main" xmlns="" val="824854355"/>
                    </a:ext>
                  </a:extLst>
                </a:gridCol>
                <a:gridCol w="639233">
                  <a:extLst>
                    <a:ext uri="{9D8B030D-6E8A-4147-A177-3AD203B41FA5}">
                      <a16:colId xmlns:a16="http://schemas.microsoft.com/office/drawing/2014/main" xmlns="" val="1626217957"/>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Đ</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Ờ</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I</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S</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Ố</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N</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G</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219124461"/>
                  </a:ext>
                </a:extLst>
              </a:tr>
            </a:tbl>
          </a:graphicData>
        </a:graphic>
      </p:graphicFrame>
      <p:sp>
        <p:nvSpPr>
          <p:cNvPr id="10" name="c2">
            <a:extLst>
              <a:ext uri="{FF2B5EF4-FFF2-40B4-BE49-F238E27FC236}">
                <a16:creationId xmlns:a16="http://schemas.microsoft.com/office/drawing/2014/main" xmlns="" id="{6468C789-4055-4E6B-AF96-4C5179749C68}"/>
              </a:ext>
            </a:extLst>
          </p:cNvPr>
          <p:cNvSpPr/>
          <p:nvPr/>
        </p:nvSpPr>
        <p:spPr>
          <a:xfrm>
            <a:off x="7897285" y="848784"/>
            <a:ext cx="4133849" cy="177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1219170">
              <a:defRPr/>
            </a:pPr>
            <a:r>
              <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Câu 2 (8 chữ cái): Loại tài nguyên thiên nhiên bao bọc xung quanh Trái Đất.</a:t>
            </a:r>
          </a:p>
        </p:txBody>
      </p:sp>
      <p:sp>
        <p:nvSpPr>
          <p:cNvPr id="42" name="c3">
            <a:extLst>
              <a:ext uri="{FF2B5EF4-FFF2-40B4-BE49-F238E27FC236}">
                <a16:creationId xmlns:a16="http://schemas.microsoft.com/office/drawing/2014/main" xmlns="" id="{B445C60A-4E45-4B9F-9B66-D00333FE0AA9}"/>
              </a:ext>
            </a:extLst>
          </p:cNvPr>
          <p:cNvSpPr/>
          <p:nvPr/>
        </p:nvSpPr>
        <p:spPr>
          <a:xfrm>
            <a:off x="7897285" y="848784"/>
            <a:ext cx="4133849" cy="177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1219170">
              <a:defRPr/>
            </a:pPr>
            <a:r>
              <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Câu 3 (8 chữ cái): </a:t>
            </a:r>
            <a:r>
              <a:rPr lang="vi-VN"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Môi trường bị ô nhiễm sẽ ảnh hưởng xấu đến .......... của con người.</a:t>
            </a:r>
            <a:endPar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4" name="c4">
            <a:extLst>
              <a:ext uri="{FF2B5EF4-FFF2-40B4-BE49-F238E27FC236}">
                <a16:creationId xmlns:a16="http://schemas.microsoft.com/office/drawing/2014/main" xmlns="" id="{23058D1C-8DB8-45F2-B4EF-2E8A10B7CEF5}"/>
              </a:ext>
            </a:extLst>
          </p:cNvPr>
          <p:cNvSpPr/>
          <p:nvPr/>
        </p:nvSpPr>
        <p:spPr>
          <a:xfrm>
            <a:off x="7897285" y="848784"/>
            <a:ext cx="4133849" cy="177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1219170">
              <a:defRPr/>
            </a:pPr>
            <a:r>
              <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Câu 4 (7 chữ cái): </a:t>
            </a:r>
            <a:r>
              <a:rPr lang="vi-VN"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Loại tài nguyên thiên nhiên có khả năng di chuyển.</a:t>
            </a:r>
            <a:endPar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5" name="c5">
            <a:extLst>
              <a:ext uri="{FF2B5EF4-FFF2-40B4-BE49-F238E27FC236}">
                <a16:creationId xmlns:a16="http://schemas.microsoft.com/office/drawing/2014/main" xmlns="" id="{7924BEC5-8289-441D-905F-B571B087767C}"/>
              </a:ext>
            </a:extLst>
          </p:cNvPr>
          <p:cNvSpPr/>
          <p:nvPr/>
        </p:nvSpPr>
        <p:spPr>
          <a:xfrm>
            <a:off x="7897285" y="848784"/>
            <a:ext cx="4133849" cy="177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1219170">
              <a:defRPr/>
            </a:pPr>
            <a:r>
              <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Câu 5 (7 chữ cái): </a:t>
            </a:r>
            <a:r>
              <a:rPr lang="vi-VN"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Loại chất rắn mà môi trường tiếp nhận từ con người</a:t>
            </a:r>
            <a:endPar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7" name="c7">
            <a:extLst>
              <a:ext uri="{FF2B5EF4-FFF2-40B4-BE49-F238E27FC236}">
                <a16:creationId xmlns:a16="http://schemas.microsoft.com/office/drawing/2014/main" xmlns="" id="{8CAA8A8E-12F8-499B-92BE-ED9783C17FF3}"/>
              </a:ext>
            </a:extLst>
          </p:cNvPr>
          <p:cNvSpPr/>
          <p:nvPr/>
        </p:nvSpPr>
        <p:spPr>
          <a:xfrm>
            <a:off x="7897285" y="848784"/>
            <a:ext cx="4133849" cy="177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1219170">
              <a:defRPr/>
            </a:pPr>
            <a:r>
              <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Câu 7 (7 chữ cái): </a:t>
            </a:r>
            <a:r>
              <a:rPr lang="vi-VN"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không thể tồn t</a:t>
            </a:r>
            <a:r>
              <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ạ</a:t>
            </a:r>
            <a:r>
              <a:rPr lang="vi-VN"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i tách rời môi trường.</a:t>
            </a:r>
            <a:endPar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8" name="c8">
            <a:extLst>
              <a:ext uri="{FF2B5EF4-FFF2-40B4-BE49-F238E27FC236}">
                <a16:creationId xmlns:a16="http://schemas.microsoft.com/office/drawing/2014/main" xmlns="" id="{983D2212-1E7D-4236-89D6-6AC40FCBDFA6}"/>
              </a:ext>
            </a:extLst>
          </p:cNvPr>
          <p:cNvSpPr/>
          <p:nvPr/>
        </p:nvSpPr>
        <p:spPr>
          <a:xfrm>
            <a:off x="7620000" y="848784"/>
            <a:ext cx="4411133" cy="2032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1219170">
              <a:defRPr/>
            </a:pPr>
            <a:r>
              <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Câu 8 (7 chữ cái): Nếu không có ý thức sử dụng tiết kiệm thì nhiều tài nguyên thiên nhiên sẽ bị .......................</a:t>
            </a:r>
          </a:p>
        </p:txBody>
      </p:sp>
      <p:sp>
        <p:nvSpPr>
          <p:cNvPr id="49" name="c9">
            <a:extLst>
              <a:ext uri="{FF2B5EF4-FFF2-40B4-BE49-F238E27FC236}">
                <a16:creationId xmlns:a16="http://schemas.microsoft.com/office/drawing/2014/main" xmlns="" id="{E3777535-4589-4D9E-99F7-0F05E99A4FDE}"/>
              </a:ext>
            </a:extLst>
          </p:cNvPr>
          <p:cNvSpPr/>
          <p:nvPr/>
        </p:nvSpPr>
        <p:spPr>
          <a:xfrm>
            <a:off x="7897285" y="848784"/>
            <a:ext cx="4133849" cy="177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1219170">
              <a:defRPr/>
            </a:pPr>
            <a:r>
              <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Câu 9 (4 chữ cái): </a:t>
            </a:r>
            <a:r>
              <a:rPr lang="vi-VN"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Loại tài nguyên được coi là lá phổi xanh của Trái Đất.</a:t>
            </a:r>
            <a:endPar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0" name="c1">
            <a:extLst>
              <a:ext uri="{FF2B5EF4-FFF2-40B4-BE49-F238E27FC236}">
                <a16:creationId xmlns:a16="http://schemas.microsoft.com/office/drawing/2014/main" xmlns="" id="{2163EB25-3D75-4338-BA08-524205A0609E}"/>
              </a:ext>
            </a:extLst>
          </p:cNvPr>
          <p:cNvSpPr/>
          <p:nvPr/>
        </p:nvSpPr>
        <p:spPr>
          <a:xfrm>
            <a:off x="7897285" y="848784"/>
            <a:ext cx="4133849" cy="177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1219170">
              <a:defRPr/>
            </a:pPr>
            <a:r>
              <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Câu 1 (8 chữ cái): L</a:t>
            </a:r>
            <a:r>
              <a:rPr lang="vi-VN"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à một dạng ngưng tụ của hơi nước khi gặp điều kiện lạnh.</a:t>
            </a:r>
            <a:endPar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graphicFrame>
        <p:nvGraphicFramePr>
          <p:cNvPr id="55" name="Table 54">
            <a:extLst>
              <a:ext uri="{FF2B5EF4-FFF2-40B4-BE49-F238E27FC236}">
                <a16:creationId xmlns:a16="http://schemas.microsoft.com/office/drawing/2014/main" xmlns="" id="{F0805D53-5B40-4AA3-9AE9-65EF6044D443}"/>
              </a:ext>
            </a:extLst>
          </p:cNvPr>
          <p:cNvGraphicFramePr>
            <a:graphicFrameLocks noGrp="1"/>
          </p:cNvGraphicFramePr>
          <p:nvPr/>
        </p:nvGraphicFramePr>
        <p:xfrm>
          <a:off x="1826684" y="3515785"/>
          <a:ext cx="4468281" cy="622300"/>
        </p:xfrm>
        <a:graphic>
          <a:graphicData uri="http://schemas.openxmlformats.org/drawingml/2006/table">
            <a:tbl>
              <a:tblPr/>
              <a:tblGrid>
                <a:gridCol w="637116">
                  <a:extLst>
                    <a:ext uri="{9D8B030D-6E8A-4147-A177-3AD203B41FA5}">
                      <a16:colId xmlns:a16="http://schemas.microsoft.com/office/drawing/2014/main" xmlns="" val="458165110"/>
                    </a:ext>
                  </a:extLst>
                </a:gridCol>
                <a:gridCol w="639233">
                  <a:extLst>
                    <a:ext uri="{9D8B030D-6E8A-4147-A177-3AD203B41FA5}">
                      <a16:colId xmlns:a16="http://schemas.microsoft.com/office/drawing/2014/main" xmlns="" val="102279599"/>
                    </a:ext>
                  </a:extLst>
                </a:gridCol>
                <a:gridCol w="637117">
                  <a:extLst>
                    <a:ext uri="{9D8B030D-6E8A-4147-A177-3AD203B41FA5}">
                      <a16:colId xmlns:a16="http://schemas.microsoft.com/office/drawing/2014/main" xmlns="" val="4070392841"/>
                    </a:ext>
                  </a:extLst>
                </a:gridCol>
                <a:gridCol w="639233">
                  <a:extLst>
                    <a:ext uri="{9D8B030D-6E8A-4147-A177-3AD203B41FA5}">
                      <a16:colId xmlns:a16="http://schemas.microsoft.com/office/drawing/2014/main" xmlns="" val="4063636864"/>
                    </a:ext>
                  </a:extLst>
                </a:gridCol>
                <a:gridCol w="639233">
                  <a:extLst>
                    <a:ext uri="{9D8B030D-6E8A-4147-A177-3AD203B41FA5}">
                      <a16:colId xmlns:a16="http://schemas.microsoft.com/office/drawing/2014/main" xmlns="" val="1708828771"/>
                    </a:ext>
                  </a:extLst>
                </a:gridCol>
                <a:gridCol w="637116">
                  <a:extLst>
                    <a:ext uri="{9D8B030D-6E8A-4147-A177-3AD203B41FA5}">
                      <a16:colId xmlns:a16="http://schemas.microsoft.com/office/drawing/2014/main" xmlns="" val="2030713965"/>
                    </a:ext>
                  </a:extLst>
                </a:gridCol>
                <a:gridCol w="639233">
                  <a:extLst>
                    <a:ext uri="{9D8B030D-6E8A-4147-A177-3AD203B41FA5}">
                      <a16:colId xmlns:a16="http://schemas.microsoft.com/office/drawing/2014/main" xmlns="" val="4194073999"/>
                    </a:ext>
                  </a:extLst>
                </a:gridCol>
              </a:tblGrid>
              <a:tr h="6223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Đ</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Ộ</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N</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G</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V</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Ậ</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T</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3948926139"/>
                  </a:ext>
                </a:extLst>
              </a:tr>
            </a:tbl>
          </a:graphicData>
        </a:graphic>
      </p:graphicFrame>
      <p:graphicFrame>
        <p:nvGraphicFramePr>
          <p:cNvPr id="56" name="Table 55">
            <a:extLst>
              <a:ext uri="{FF2B5EF4-FFF2-40B4-BE49-F238E27FC236}">
                <a16:creationId xmlns:a16="http://schemas.microsoft.com/office/drawing/2014/main" xmlns="" id="{05201A3F-2B55-47CB-B1E8-2E5B83B0A299}"/>
              </a:ext>
            </a:extLst>
          </p:cNvPr>
          <p:cNvGraphicFramePr>
            <a:graphicFrameLocks noGrp="1"/>
          </p:cNvGraphicFramePr>
          <p:nvPr/>
        </p:nvGraphicFramePr>
        <p:xfrm>
          <a:off x="5687484" y="4049184"/>
          <a:ext cx="4478865" cy="711200"/>
        </p:xfrm>
        <a:graphic>
          <a:graphicData uri="http://schemas.openxmlformats.org/drawingml/2006/table">
            <a:tbl>
              <a:tblPr/>
              <a:tblGrid>
                <a:gridCol w="639233">
                  <a:extLst>
                    <a:ext uri="{9D8B030D-6E8A-4147-A177-3AD203B41FA5}">
                      <a16:colId xmlns:a16="http://schemas.microsoft.com/office/drawing/2014/main" xmlns="" val="4266276246"/>
                    </a:ext>
                  </a:extLst>
                </a:gridCol>
                <a:gridCol w="639233">
                  <a:extLst>
                    <a:ext uri="{9D8B030D-6E8A-4147-A177-3AD203B41FA5}">
                      <a16:colId xmlns:a16="http://schemas.microsoft.com/office/drawing/2014/main" xmlns="" val="198408325"/>
                    </a:ext>
                  </a:extLst>
                </a:gridCol>
                <a:gridCol w="641349">
                  <a:extLst>
                    <a:ext uri="{9D8B030D-6E8A-4147-A177-3AD203B41FA5}">
                      <a16:colId xmlns:a16="http://schemas.microsoft.com/office/drawing/2014/main" xmlns="" val="4117729643"/>
                    </a:ext>
                  </a:extLst>
                </a:gridCol>
                <a:gridCol w="639233">
                  <a:extLst>
                    <a:ext uri="{9D8B030D-6E8A-4147-A177-3AD203B41FA5}">
                      <a16:colId xmlns:a16="http://schemas.microsoft.com/office/drawing/2014/main" xmlns="" val="975016631"/>
                    </a:ext>
                  </a:extLst>
                </a:gridCol>
                <a:gridCol w="639233">
                  <a:extLst>
                    <a:ext uri="{9D8B030D-6E8A-4147-A177-3AD203B41FA5}">
                      <a16:colId xmlns:a16="http://schemas.microsoft.com/office/drawing/2014/main" xmlns="" val="466445694"/>
                    </a:ext>
                  </a:extLst>
                </a:gridCol>
                <a:gridCol w="641351">
                  <a:extLst>
                    <a:ext uri="{9D8B030D-6E8A-4147-A177-3AD203B41FA5}">
                      <a16:colId xmlns:a16="http://schemas.microsoft.com/office/drawing/2014/main" xmlns="" val="430950488"/>
                    </a:ext>
                  </a:extLst>
                </a:gridCol>
                <a:gridCol w="639233">
                  <a:extLst>
                    <a:ext uri="{9D8B030D-6E8A-4147-A177-3AD203B41FA5}">
                      <a16:colId xmlns:a16="http://schemas.microsoft.com/office/drawing/2014/main" xmlns="" val="32979869"/>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R</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Á</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C</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T</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H</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Ả</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I</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212130241"/>
                  </a:ext>
                </a:extLst>
              </a:tr>
            </a:tbl>
          </a:graphicData>
        </a:graphic>
      </p:graphicFrame>
      <p:graphicFrame>
        <p:nvGraphicFramePr>
          <p:cNvPr id="57" name="Table 56">
            <a:extLst>
              <a:ext uri="{FF2B5EF4-FFF2-40B4-BE49-F238E27FC236}">
                <a16:creationId xmlns:a16="http://schemas.microsoft.com/office/drawing/2014/main" xmlns="" id="{BDDCB8F0-A59E-4AD8-9533-A56889F79A1E}"/>
              </a:ext>
            </a:extLst>
          </p:cNvPr>
          <p:cNvGraphicFramePr>
            <a:graphicFrameLocks noGrp="1"/>
          </p:cNvGraphicFramePr>
          <p:nvPr/>
        </p:nvGraphicFramePr>
        <p:xfrm>
          <a:off x="3147485" y="4576233"/>
          <a:ext cx="7020980" cy="711200"/>
        </p:xfrm>
        <a:graphic>
          <a:graphicData uri="http://schemas.openxmlformats.org/drawingml/2006/table">
            <a:tbl>
              <a:tblPr/>
              <a:tblGrid>
                <a:gridCol w="637116">
                  <a:extLst>
                    <a:ext uri="{9D8B030D-6E8A-4147-A177-3AD203B41FA5}">
                      <a16:colId xmlns:a16="http://schemas.microsoft.com/office/drawing/2014/main" xmlns="" val="2933777959"/>
                    </a:ext>
                  </a:extLst>
                </a:gridCol>
                <a:gridCol w="639233">
                  <a:extLst>
                    <a:ext uri="{9D8B030D-6E8A-4147-A177-3AD203B41FA5}">
                      <a16:colId xmlns:a16="http://schemas.microsoft.com/office/drawing/2014/main" xmlns="" val="1161250526"/>
                    </a:ext>
                  </a:extLst>
                </a:gridCol>
                <a:gridCol w="637117">
                  <a:extLst>
                    <a:ext uri="{9D8B030D-6E8A-4147-A177-3AD203B41FA5}">
                      <a16:colId xmlns:a16="http://schemas.microsoft.com/office/drawing/2014/main" xmlns="" val="3854608134"/>
                    </a:ext>
                  </a:extLst>
                </a:gridCol>
                <a:gridCol w="639233">
                  <a:extLst>
                    <a:ext uri="{9D8B030D-6E8A-4147-A177-3AD203B41FA5}">
                      <a16:colId xmlns:a16="http://schemas.microsoft.com/office/drawing/2014/main" xmlns="" val="2928693868"/>
                    </a:ext>
                  </a:extLst>
                </a:gridCol>
                <a:gridCol w="639233">
                  <a:extLst>
                    <a:ext uri="{9D8B030D-6E8A-4147-A177-3AD203B41FA5}">
                      <a16:colId xmlns:a16="http://schemas.microsoft.com/office/drawing/2014/main" xmlns="" val="3687008720"/>
                    </a:ext>
                  </a:extLst>
                </a:gridCol>
                <a:gridCol w="637116">
                  <a:extLst>
                    <a:ext uri="{9D8B030D-6E8A-4147-A177-3AD203B41FA5}">
                      <a16:colId xmlns:a16="http://schemas.microsoft.com/office/drawing/2014/main" xmlns="" val="3063912593"/>
                    </a:ext>
                  </a:extLst>
                </a:gridCol>
                <a:gridCol w="639233">
                  <a:extLst>
                    <a:ext uri="{9D8B030D-6E8A-4147-A177-3AD203B41FA5}">
                      <a16:colId xmlns:a16="http://schemas.microsoft.com/office/drawing/2014/main" xmlns="" val="1319074976"/>
                    </a:ext>
                  </a:extLst>
                </a:gridCol>
                <a:gridCol w="637117">
                  <a:extLst>
                    <a:ext uri="{9D8B030D-6E8A-4147-A177-3AD203B41FA5}">
                      <a16:colId xmlns:a16="http://schemas.microsoft.com/office/drawing/2014/main" xmlns="" val="2596633821"/>
                    </a:ext>
                  </a:extLst>
                </a:gridCol>
                <a:gridCol w="639233">
                  <a:extLst>
                    <a:ext uri="{9D8B030D-6E8A-4147-A177-3AD203B41FA5}">
                      <a16:colId xmlns:a16="http://schemas.microsoft.com/office/drawing/2014/main" xmlns="" val="41568400"/>
                    </a:ext>
                  </a:extLst>
                </a:gridCol>
                <a:gridCol w="639233">
                  <a:extLst>
                    <a:ext uri="{9D8B030D-6E8A-4147-A177-3AD203B41FA5}">
                      <a16:colId xmlns:a16="http://schemas.microsoft.com/office/drawing/2014/main" xmlns="" val="3864995092"/>
                    </a:ext>
                  </a:extLst>
                </a:gridCol>
                <a:gridCol w="637116">
                  <a:extLst>
                    <a:ext uri="{9D8B030D-6E8A-4147-A177-3AD203B41FA5}">
                      <a16:colId xmlns:a16="http://schemas.microsoft.com/office/drawing/2014/main" xmlns="" val="2977745968"/>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Ả</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N</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H</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H</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Ư</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Ở</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N</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G</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T</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Ố</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T</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810607151"/>
                  </a:ext>
                </a:extLst>
              </a:tr>
            </a:tbl>
          </a:graphicData>
        </a:graphic>
      </p:graphicFrame>
      <p:graphicFrame>
        <p:nvGraphicFramePr>
          <p:cNvPr id="58" name="Table 57">
            <a:extLst>
              <a:ext uri="{FF2B5EF4-FFF2-40B4-BE49-F238E27FC236}">
                <a16:creationId xmlns:a16="http://schemas.microsoft.com/office/drawing/2014/main" xmlns="" id="{0833D58E-3A5F-4D06-AD61-42AEB0828C40}"/>
              </a:ext>
            </a:extLst>
          </p:cNvPr>
          <p:cNvGraphicFramePr>
            <a:graphicFrameLocks noGrp="1"/>
          </p:cNvGraphicFramePr>
          <p:nvPr/>
        </p:nvGraphicFramePr>
        <p:xfrm>
          <a:off x="1826685" y="5115984"/>
          <a:ext cx="5118098" cy="711200"/>
        </p:xfrm>
        <a:graphic>
          <a:graphicData uri="http://schemas.openxmlformats.org/drawingml/2006/table">
            <a:tbl>
              <a:tblPr/>
              <a:tblGrid>
                <a:gridCol w="639233">
                  <a:extLst>
                    <a:ext uri="{9D8B030D-6E8A-4147-A177-3AD203B41FA5}">
                      <a16:colId xmlns:a16="http://schemas.microsoft.com/office/drawing/2014/main" xmlns="" val="2037906514"/>
                    </a:ext>
                  </a:extLst>
                </a:gridCol>
                <a:gridCol w="639233">
                  <a:extLst>
                    <a:ext uri="{9D8B030D-6E8A-4147-A177-3AD203B41FA5}">
                      <a16:colId xmlns:a16="http://schemas.microsoft.com/office/drawing/2014/main" xmlns="" val="1981123465"/>
                    </a:ext>
                  </a:extLst>
                </a:gridCol>
                <a:gridCol w="641349">
                  <a:extLst>
                    <a:ext uri="{9D8B030D-6E8A-4147-A177-3AD203B41FA5}">
                      <a16:colId xmlns:a16="http://schemas.microsoft.com/office/drawing/2014/main" xmlns="" val="3497441520"/>
                    </a:ext>
                  </a:extLst>
                </a:gridCol>
                <a:gridCol w="639233">
                  <a:extLst>
                    <a:ext uri="{9D8B030D-6E8A-4147-A177-3AD203B41FA5}">
                      <a16:colId xmlns:a16="http://schemas.microsoft.com/office/drawing/2014/main" xmlns="" val="3741071588"/>
                    </a:ext>
                  </a:extLst>
                </a:gridCol>
                <a:gridCol w="639233">
                  <a:extLst>
                    <a:ext uri="{9D8B030D-6E8A-4147-A177-3AD203B41FA5}">
                      <a16:colId xmlns:a16="http://schemas.microsoft.com/office/drawing/2014/main" xmlns="" val="2822133346"/>
                    </a:ext>
                  </a:extLst>
                </a:gridCol>
                <a:gridCol w="641351">
                  <a:extLst>
                    <a:ext uri="{9D8B030D-6E8A-4147-A177-3AD203B41FA5}">
                      <a16:colId xmlns:a16="http://schemas.microsoft.com/office/drawing/2014/main" xmlns="" val="2085848739"/>
                    </a:ext>
                  </a:extLst>
                </a:gridCol>
                <a:gridCol w="639233">
                  <a:extLst>
                    <a:ext uri="{9D8B030D-6E8A-4147-A177-3AD203B41FA5}">
                      <a16:colId xmlns:a16="http://schemas.microsoft.com/office/drawing/2014/main" xmlns="" val="1851483382"/>
                    </a:ext>
                  </a:extLst>
                </a:gridCol>
                <a:gridCol w="639233">
                  <a:extLst>
                    <a:ext uri="{9D8B030D-6E8A-4147-A177-3AD203B41FA5}">
                      <a16:colId xmlns:a16="http://schemas.microsoft.com/office/drawing/2014/main" xmlns="" val="2804189661"/>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C</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O</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N</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N</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G</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vi-VN"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Ư</a:t>
                      </a:r>
                      <a:endPar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Ờ</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I</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3439530314"/>
                  </a:ext>
                </a:extLst>
              </a:tr>
            </a:tbl>
          </a:graphicData>
        </a:graphic>
      </p:graphicFrame>
      <p:graphicFrame>
        <p:nvGraphicFramePr>
          <p:cNvPr id="59" name="Table 58">
            <a:extLst>
              <a:ext uri="{FF2B5EF4-FFF2-40B4-BE49-F238E27FC236}">
                <a16:creationId xmlns:a16="http://schemas.microsoft.com/office/drawing/2014/main" xmlns="" id="{A2BA633D-ED1B-4EDB-9C2C-C66A4844D1A6}"/>
              </a:ext>
            </a:extLst>
          </p:cNvPr>
          <p:cNvGraphicFramePr>
            <a:graphicFrameLocks noGrp="1"/>
          </p:cNvGraphicFramePr>
          <p:nvPr/>
        </p:nvGraphicFramePr>
        <p:xfrm>
          <a:off x="4366684" y="5649384"/>
          <a:ext cx="4478865" cy="711200"/>
        </p:xfrm>
        <a:graphic>
          <a:graphicData uri="http://schemas.openxmlformats.org/drawingml/2006/table">
            <a:tbl>
              <a:tblPr/>
              <a:tblGrid>
                <a:gridCol w="639233">
                  <a:extLst>
                    <a:ext uri="{9D8B030D-6E8A-4147-A177-3AD203B41FA5}">
                      <a16:colId xmlns:a16="http://schemas.microsoft.com/office/drawing/2014/main" xmlns="" val="4199147638"/>
                    </a:ext>
                  </a:extLst>
                </a:gridCol>
                <a:gridCol w="639233">
                  <a:extLst>
                    <a:ext uri="{9D8B030D-6E8A-4147-A177-3AD203B41FA5}">
                      <a16:colId xmlns:a16="http://schemas.microsoft.com/office/drawing/2014/main" xmlns="" val="3697243177"/>
                    </a:ext>
                  </a:extLst>
                </a:gridCol>
                <a:gridCol w="641349">
                  <a:extLst>
                    <a:ext uri="{9D8B030D-6E8A-4147-A177-3AD203B41FA5}">
                      <a16:colId xmlns:a16="http://schemas.microsoft.com/office/drawing/2014/main" xmlns="" val="2397391625"/>
                    </a:ext>
                  </a:extLst>
                </a:gridCol>
                <a:gridCol w="639233">
                  <a:extLst>
                    <a:ext uri="{9D8B030D-6E8A-4147-A177-3AD203B41FA5}">
                      <a16:colId xmlns:a16="http://schemas.microsoft.com/office/drawing/2014/main" xmlns="" val="1491992363"/>
                    </a:ext>
                  </a:extLst>
                </a:gridCol>
                <a:gridCol w="639233">
                  <a:extLst>
                    <a:ext uri="{9D8B030D-6E8A-4147-A177-3AD203B41FA5}">
                      <a16:colId xmlns:a16="http://schemas.microsoft.com/office/drawing/2014/main" xmlns="" val="1882684105"/>
                    </a:ext>
                  </a:extLst>
                </a:gridCol>
                <a:gridCol w="641351">
                  <a:extLst>
                    <a:ext uri="{9D8B030D-6E8A-4147-A177-3AD203B41FA5}">
                      <a16:colId xmlns:a16="http://schemas.microsoft.com/office/drawing/2014/main" xmlns="" val="1742571853"/>
                    </a:ext>
                  </a:extLst>
                </a:gridCol>
                <a:gridCol w="639233">
                  <a:extLst>
                    <a:ext uri="{9D8B030D-6E8A-4147-A177-3AD203B41FA5}">
                      <a16:colId xmlns:a16="http://schemas.microsoft.com/office/drawing/2014/main" xmlns="" val="1694630847"/>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C</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Ạ</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N</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K</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I</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Ệ</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T</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44692292"/>
                  </a:ext>
                </a:extLst>
              </a:tr>
            </a:tbl>
          </a:graphicData>
        </a:graphic>
      </p:graphicFrame>
      <p:graphicFrame>
        <p:nvGraphicFramePr>
          <p:cNvPr id="60" name="Table 59">
            <a:extLst>
              <a:ext uri="{FF2B5EF4-FFF2-40B4-BE49-F238E27FC236}">
                <a16:creationId xmlns:a16="http://schemas.microsoft.com/office/drawing/2014/main" xmlns="" id="{062E02EB-CE89-4028-935A-1B2866ECCFD8}"/>
              </a:ext>
            </a:extLst>
          </p:cNvPr>
          <p:cNvGraphicFramePr>
            <a:graphicFrameLocks noGrp="1"/>
          </p:cNvGraphicFramePr>
          <p:nvPr/>
        </p:nvGraphicFramePr>
        <p:xfrm>
          <a:off x="3759200" y="6182784"/>
          <a:ext cx="2559050" cy="711200"/>
        </p:xfrm>
        <a:graphic>
          <a:graphicData uri="http://schemas.openxmlformats.org/drawingml/2006/table">
            <a:tbl>
              <a:tblPr/>
              <a:tblGrid>
                <a:gridCol w="639233">
                  <a:extLst>
                    <a:ext uri="{9D8B030D-6E8A-4147-A177-3AD203B41FA5}">
                      <a16:colId xmlns:a16="http://schemas.microsoft.com/office/drawing/2014/main" xmlns="" val="926735062"/>
                    </a:ext>
                  </a:extLst>
                </a:gridCol>
                <a:gridCol w="641351">
                  <a:extLst>
                    <a:ext uri="{9D8B030D-6E8A-4147-A177-3AD203B41FA5}">
                      <a16:colId xmlns:a16="http://schemas.microsoft.com/office/drawing/2014/main" xmlns="" val="3906158918"/>
                    </a:ext>
                  </a:extLst>
                </a:gridCol>
                <a:gridCol w="639233">
                  <a:extLst>
                    <a:ext uri="{9D8B030D-6E8A-4147-A177-3AD203B41FA5}">
                      <a16:colId xmlns:a16="http://schemas.microsoft.com/office/drawing/2014/main" xmlns="" val="639605609"/>
                    </a:ext>
                  </a:extLst>
                </a:gridCol>
                <a:gridCol w="639233">
                  <a:extLst>
                    <a:ext uri="{9D8B030D-6E8A-4147-A177-3AD203B41FA5}">
                      <a16:colId xmlns:a16="http://schemas.microsoft.com/office/drawing/2014/main" xmlns="" val="3087915587"/>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R</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Ừ</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N</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Tx/>
                        <a:buNone/>
                        <a:tabLst/>
                      </a:pPr>
                      <a:r>
                        <a:rPr kumimoji="0" lang="en-US" altLang="en-US"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Arial" panose="020B0604020202020204" pitchFamily="34" charset="0"/>
                        </a:rPr>
                        <a:t>G</a:t>
                      </a:r>
                    </a:p>
                  </a:txBody>
                  <a:tcPr marL="121920" marR="12192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2644038604"/>
                  </a:ext>
                </a:extLst>
              </a:tr>
            </a:tbl>
          </a:graphicData>
        </a:graphic>
      </p:graphicFrame>
      <p:sp>
        <p:nvSpPr>
          <p:cNvPr id="46" name="c6">
            <a:extLst>
              <a:ext uri="{FF2B5EF4-FFF2-40B4-BE49-F238E27FC236}">
                <a16:creationId xmlns:a16="http://schemas.microsoft.com/office/drawing/2014/main" xmlns="" id="{73C9FE67-C8EF-425C-99B3-C8240A916DD9}"/>
              </a:ext>
            </a:extLst>
          </p:cNvPr>
          <p:cNvSpPr/>
          <p:nvPr/>
        </p:nvSpPr>
        <p:spPr>
          <a:xfrm>
            <a:off x="7579784" y="848785"/>
            <a:ext cx="4451349" cy="27559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1219170">
              <a:defRPr/>
            </a:pPr>
            <a:r>
              <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Câu 6 (11 chữ cái): </a:t>
            </a:r>
            <a:r>
              <a:rPr lang="vi-VN"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Nếu con người có ý thức bảo vệ và khai thác tài nguyên thiên nhiên một cách hợp lí thì môi trường sẽ  ........ đến đời sống của con người.</a:t>
            </a:r>
            <a:endParaRPr lang="en-US" sz="3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6" fill="hold" grpId="1" nodeType="clickEffect">
                                  <p:stCondLst>
                                    <p:cond delay="0"/>
                                  </p:stCondLst>
                                  <p:childTnLst>
                                    <p:anim calcmode="lin" valueType="num">
                                      <p:cBhvr additive="base">
                                        <p:cTn id="12" dur="500"/>
                                        <p:tgtEl>
                                          <p:spTgt spid="50"/>
                                        </p:tgtEl>
                                        <p:attrNameLst>
                                          <p:attrName>ppt_x</p:attrName>
                                        </p:attrNameLst>
                                      </p:cBhvr>
                                      <p:tavLst>
                                        <p:tav tm="0">
                                          <p:val>
                                            <p:strVal val="ppt_x"/>
                                          </p:val>
                                        </p:tav>
                                        <p:tav tm="100000">
                                          <p:val>
                                            <p:strVal val="1+ppt_w/2"/>
                                          </p:val>
                                        </p:tav>
                                      </p:tavLst>
                                    </p:anim>
                                    <p:anim calcmode="lin" valueType="num">
                                      <p:cBhvr additive="base">
                                        <p:cTn id="13" dur="500"/>
                                        <p:tgtEl>
                                          <p:spTgt spid="50"/>
                                        </p:tgtEl>
                                        <p:attrNameLst>
                                          <p:attrName>ppt_y</p:attrName>
                                        </p:attrNameLst>
                                      </p:cBhvr>
                                      <p:tavLst>
                                        <p:tav tm="0">
                                          <p:val>
                                            <p:strVal val="ppt_y"/>
                                          </p:val>
                                        </p:tav>
                                        <p:tav tm="100000">
                                          <p:val>
                                            <p:strVal val="1+ppt_h/2"/>
                                          </p:val>
                                        </p:tav>
                                      </p:tavLst>
                                    </p:anim>
                                    <p:set>
                                      <p:cBhvr>
                                        <p:cTn id="14" dur="1" fill="hold">
                                          <p:stCondLst>
                                            <p:cond delay="499"/>
                                          </p:stCondLst>
                                        </p:cTn>
                                        <p:tgtEl>
                                          <p:spTgt spid="50"/>
                                        </p:tgtEl>
                                        <p:attrNameLst>
                                          <p:attrName>style.visibility</p:attrName>
                                        </p:attrNameLst>
                                      </p:cBhvr>
                                      <p:to>
                                        <p:strVal val="hidden"/>
                                      </p:to>
                                    </p:set>
                                  </p:childTnLst>
                                </p:cTn>
                              </p:par>
                              <p:par>
                                <p:cTn id="15" presetID="19" presetClass="emph" presetSubtype="0" fill="hold" grpId="0" nodeType="withEffect">
                                  <p:stCondLst>
                                    <p:cond delay="0"/>
                                  </p:stCondLst>
                                  <p:childTnLst>
                                    <p:animClr clrSpc="rgb" dir="cw">
                                      <p:cBhvr override="childStyle">
                                        <p:cTn id="16" dur="500" fill="hold"/>
                                        <p:tgtEl>
                                          <p:spTgt spid="8"/>
                                        </p:tgtEl>
                                        <p:attrNameLst>
                                          <p:attrName>style.color</p:attrName>
                                        </p:attrNameLst>
                                      </p:cBhvr>
                                      <p:to>
                                        <a:srgbClr val="00B050"/>
                                      </p:to>
                                    </p:animClr>
                                    <p:animClr clrSpc="rgb" dir="cw">
                                      <p:cBhvr>
                                        <p:cTn id="17" dur="500" fill="hold"/>
                                        <p:tgtEl>
                                          <p:spTgt spid="8"/>
                                        </p:tgtEl>
                                        <p:attrNameLst>
                                          <p:attrName>fillcolor</p:attrName>
                                        </p:attrNameLst>
                                      </p:cBhvr>
                                      <p:to>
                                        <a:srgbClr val="00B050"/>
                                      </p:to>
                                    </p:animClr>
                                    <p:set>
                                      <p:cBhvr>
                                        <p:cTn id="18" dur="500" fill="hold"/>
                                        <p:tgtEl>
                                          <p:spTgt spid="8"/>
                                        </p:tgtEl>
                                        <p:attrNameLst>
                                          <p:attrName>fill.type</p:attrName>
                                        </p:attrNameLst>
                                      </p:cBhvr>
                                      <p:to>
                                        <p:strVal val="solid"/>
                                      </p:to>
                                    </p:set>
                                    <p:set>
                                      <p:cBhvr>
                                        <p:cTn id="19"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6" fill="hold" grpId="1"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1+ppt_w/2"/>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par>
                                <p:cTn id="33" presetID="19" presetClass="emph" presetSubtype="0" fill="hold" grpId="0" nodeType="withEffect">
                                  <p:stCondLst>
                                    <p:cond delay="0"/>
                                  </p:stCondLst>
                                  <p:childTnLst>
                                    <p:animClr clrSpc="rgb" dir="cw">
                                      <p:cBhvr override="childStyle">
                                        <p:cTn id="34" dur="500" fill="hold"/>
                                        <p:tgtEl>
                                          <p:spTgt spid="24"/>
                                        </p:tgtEl>
                                        <p:attrNameLst>
                                          <p:attrName>style.color</p:attrName>
                                        </p:attrNameLst>
                                      </p:cBhvr>
                                      <p:to>
                                        <a:srgbClr val="00B050"/>
                                      </p:to>
                                    </p:animClr>
                                    <p:animClr clrSpc="rgb" dir="cw">
                                      <p:cBhvr>
                                        <p:cTn id="35" dur="500" fill="hold"/>
                                        <p:tgtEl>
                                          <p:spTgt spid="24"/>
                                        </p:tgtEl>
                                        <p:attrNameLst>
                                          <p:attrName>fillcolor</p:attrName>
                                        </p:attrNameLst>
                                      </p:cBhvr>
                                      <p:to>
                                        <a:srgbClr val="00B050"/>
                                      </p:to>
                                    </p:animClr>
                                    <p:set>
                                      <p:cBhvr>
                                        <p:cTn id="36" dur="500" fill="hold"/>
                                        <p:tgtEl>
                                          <p:spTgt spid="24"/>
                                        </p:tgtEl>
                                        <p:attrNameLst>
                                          <p:attrName>fill.type</p:attrName>
                                        </p:attrNameLst>
                                      </p:cBhvr>
                                      <p:to>
                                        <p:strVal val="solid"/>
                                      </p:to>
                                    </p:set>
                                    <p:set>
                                      <p:cBhvr>
                                        <p:cTn id="37" dur="5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0-#ppt_w/2"/>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6" fill="hold" grpId="1" nodeType="clickEffect">
                                  <p:stCondLst>
                                    <p:cond delay="0"/>
                                  </p:stCondLst>
                                  <p:childTnLst>
                                    <p:anim calcmode="lin" valueType="num">
                                      <p:cBhvr additive="base">
                                        <p:cTn id="48" dur="500"/>
                                        <p:tgtEl>
                                          <p:spTgt spid="48"/>
                                        </p:tgtEl>
                                        <p:attrNameLst>
                                          <p:attrName>ppt_x</p:attrName>
                                        </p:attrNameLst>
                                      </p:cBhvr>
                                      <p:tavLst>
                                        <p:tav tm="0">
                                          <p:val>
                                            <p:strVal val="ppt_x"/>
                                          </p:val>
                                        </p:tav>
                                        <p:tav tm="100000">
                                          <p:val>
                                            <p:strVal val="1+ppt_w/2"/>
                                          </p:val>
                                        </p:tav>
                                      </p:tavLst>
                                    </p:anim>
                                    <p:anim calcmode="lin" valueType="num">
                                      <p:cBhvr additive="base">
                                        <p:cTn id="49" dur="500"/>
                                        <p:tgtEl>
                                          <p:spTgt spid="48"/>
                                        </p:tgtEl>
                                        <p:attrNameLst>
                                          <p:attrName>ppt_y</p:attrName>
                                        </p:attrNameLst>
                                      </p:cBhvr>
                                      <p:tavLst>
                                        <p:tav tm="0">
                                          <p:val>
                                            <p:strVal val="ppt_y"/>
                                          </p:val>
                                        </p:tav>
                                        <p:tav tm="100000">
                                          <p:val>
                                            <p:strVal val="1+ppt_h/2"/>
                                          </p:val>
                                        </p:tav>
                                      </p:tavLst>
                                    </p:anim>
                                    <p:set>
                                      <p:cBhvr>
                                        <p:cTn id="50" dur="1" fill="hold">
                                          <p:stCondLst>
                                            <p:cond delay="499"/>
                                          </p:stCondLst>
                                        </p:cTn>
                                        <p:tgtEl>
                                          <p:spTgt spid="48"/>
                                        </p:tgtEl>
                                        <p:attrNameLst>
                                          <p:attrName>style.visibility</p:attrName>
                                        </p:attrNameLst>
                                      </p:cBhvr>
                                      <p:to>
                                        <p:strVal val="hidden"/>
                                      </p:to>
                                    </p:set>
                                  </p:childTnLst>
                                </p:cTn>
                              </p:par>
                              <p:par>
                                <p:cTn id="51" presetID="19" presetClass="emph" presetSubtype="0" fill="hold" grpId="0" nodeType="withEffect">
                                  <p:stCondLst>
                                    <p:cond delay="0"/>
                                  </p:stCondLst>
                                  <p:childTnLst>
                                    <p:animClr clrSpc="rgb" dir="cw">
                                      <p:cBhvr override="childStyle">
                                        <p:cTn id="52" dur="500" fill="hold"/>
                                        <p:tgtEl>
                                          <p:spTgt spid="26"/>
                                        </p:tgtEl>
                                        <p:attrNameLst>
                                          <p:attrName>style.color</p:attrName>
                                        </p:attrNameLst>
                                      </p:cBhvr>
                                      <p:to>
                                        <a:srgbClr val="00B050"/>
                                      </p:to>
                                    </p:animClr>
                                    <p:animClr clrSpc="rgb" dir="cw">
                                      <p:cBhvr>
                                        <p:cTn id="53" dur="500" fill="hold"/>
                                        <p:tgtEl>
                                          <p:spTgt spid="26"/>
                                        </p:tgtEl>
                                        <p:attrNameLst>
                                          <p:attrName>fillcolor</p:attrName>
                                        </p:attrNameLst>
                                      </p:cBhvr>
                                      <p:to>
                                        <a:srgbClr val="00B050"/>
                                      </p:to>
                                    </p:animClr>
                                    <p:set>
                                      <p:cBhvr>
                                        <p:cTn id="54" dur="500" fill="hold"/>
                                        <p:tgtEl>
                                          <p:spTgt spid="26"/>
                                        </p:tgtEl>
                                        <p:attrNameLst>
                                          <p:attrName>fill.type</p:attrName>
                                        </p:attrNameLst>
                                      </p:cBhvr>
                                      <p:to>
                                        <p:strVal val="solid"/>
                                      </p:to>
                                    </p:set>
                                    <p:set>
                                      <p:cBhvr>
                                        <p:cTn id="55"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0-#ppt_w/2"/>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xit" presetSubtype="6" fill="hold" grpId="1" nodeType="clickEffect">
                                  <p:stCondLst>
                                    <p:cond delay="0"/>
                                  </p:stCondLst>
                                  <p:childTnLst>
                                    <p:anim calcmode="lin" valueType="num">
                                      <p:cBhvr additive="base">
                                        <p:cTn id="66" dur="500"/>
                                        <p:tgtEl>
                                          <p:spTgt spid="47"/>
                                        </p:tgtEl>
                                        <p:attrNameLst>
                                          <p:attrName>ppt_x</p:attrName>
                                        </p:attrNameLst>
                                      </p:cBhvr>
                                      <p:tavLst>
                                        <p:tav tm="0">
                                          <p:val>
                                            <p:strVal val="ppt_x"/>
                                          </p:val>
                                        </p:tav>
                                        <p:tav tm="100000">
                                          <p:val>
                                            <p:strVal val="1+ppt_w/2"/>
                                          </p:val>
                                        </p:tav>
                                      </p:tavLst>
                                    </p:anim>
                                    <p:anim calcmode="lin" valueType="num">
                                      <p:cBhvr additive="base">
                                        <p:cTn id="67" dur="500"/>
                                        <p:tgtEl>
                                          <p:spTgt spid="47"/>
                                        </p:tgtEl>
                                        <p:attrNameLst>
                                          <p:attrName>ppt_y</p:attrName>
                                        </p:attrNameLst>
                                      </p:cBhvr>
                                      <p:tavLst>
                                        <p:tav tm="0">
                                          <p:val>
                                            <p:strVal val="ppt_y"/>
                                          </p:val>
                                        </p:tav>
                                        <p:tav tm="100000">
                                          <p:val>
                                            <p:strVal val="1+ppt_h/2"/>
                                          </p:val>
                                        </p:tav>
                                      </p:tavLst>
                                    </p:anim>
                                    <p:set>
                                      <p:cBhvr>
                                        <p:cTn id="68" dur="1" fill="hold">
                                          <p:stCondLst>
                                            <p:cond delay="499"/>
                                          </p:stCondLst>
                                        </p:cTn>
                                        <p:tgtEl>
                                          <p:spTgt spid="47"/>
                                        </p:tgtEl>
                                        <p:attrNameLst>
                                          <p:attrName>style.visibility</p:attrName>
                                        </p:attrNameLst>
                                      </p:cBhvr>
                                      <p:to>
                                        <p:strVal val="hidden"/>
                                      </p:to>
                                    </p:set>
                                  </p:childTnLst>
                                </p:cTn>
                              </p:par>
                              <p:par>
                                <p:cTn id="69" presetID="19" presetClass="emph" presetSubtype="0" fill="hold" grpId="0" nodeType="withEffect">
                                  <p:stCondLst>
                                    <p:cond delay="0"/>
                                  </p:stCondLst>
                                  <p:childTnLst>
                                    <p:animClr clrSpc="rgb" dir="cw">
                                      <p:cBhvr override="childStyle">
                                        <p:cTn id="70" dur="500" fill="hold"/>
                                        <p:tgtEl>
                                          <p:spTgt spid="28"/>
                                        </p:tgtEl>
                                        <p:attrNameLst>
                                          <p:attrName>style.color</p:attrName>
                                        </p:attrNameLst>
                                      </p:cBhvr>
                                      <p:to>
                                        <a:srgbClr val="00B050"/>
                                      </p:to>
                                    </p:animClr>
                                    <p:animClr clrSpc="rgb" dir="cw">
                                      <p:cBhvr>
                                        <p:cTn id="71" dur="500" fill="hold"/>
                                        <p:tgtEl>
                                          <p:spTgt spid="28"/>
                                        </p:tgtEl>
                                        <p:attrNameLst>
                                          <p:attrName>fillcolor</p:attrName>
                                        </p:attrNameLst>
                                      </p:cBhvr>
                                      <p:to>
                                        <a:srgbClr val="00B050"/>
                                      </p:to>
                                    </p:animClr>
                                    <p:set>
                                      <p:cBhvr>
                                        <p:cTn id="72" dur="500" fill="hold"/>
                                        <p:tgtEl>
                                          <p:spTgt spid="28"/>
                                        </p:tgtEl>
                                        <p:attrNameLst>
                                          <p:attrName>fill.type</p:attrName>
                                        </p:attrNameLst>
                                      </p:cBhvr>
                                      <p:to>
                                        <p:strVal val="solid"/>
                                      </p:to>
                                    </p:set>
                                    <p:set>
                                      <p:cBhvr>
                                        <p:cTn id="73"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2" presetClass="entr" presetSubtype="12"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0-#ppt_w/2"/>
                                          </p:val>
                                        </p:tav>
                                        <p:tav tm="100000">
                                          <p:val>
                                            <p:strVal val="#ppt_x"/>
                                          </p:val>
                                        </p:tav>
                                      </p:tavLst>
                                    </p:anim>
                                    <p:anim calcmode="lin" valueType="num">
                                      <p:cBhvr additive="base">
                                        <p:cTn id="8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xit" presetSubtype="6" fill="hold" grpId="1" nodeType="clickEffect">
                                  <p:stCondLst>
                                    <p:cond delay="0"/>
                                  </p:stCondLst>
                                  <p:childTnLst>
                                    <p:anim calcmode="lin" valueType="num">
                                      <p:cBhvr additive="base">
                                        <p:cTn id="84" dur="500"/>
                                        <p:tgtEl>
                                          <p:spTgt spid="46"/>
                                        </p:tgtEl>
                                        <p:attrNameLst>
                                          <p:attrName>ppt_x</p:attrName>
                                        </p:attrNameLst>
                                      </p:cBhvr>
                                      <p:tavLst>
                                        <p:tav tm="0">
                                          <p:val>
                                            <p:strVal val="ppt_x"/>
                                          </p:val>
                                        </p:tav>
                                        <p:tav tm="100000">
                                          <p:val>
                                            <p:strVal val="1+ppt_w/2"/>
                                          </p:val>
                                        </p:tav>
                                      </p:tavLst>
                                    </p:anim>
                                    <p:anim calcmode="lin" valueType="num">
                                      <p:cBhvr additive="base">
                                        <p:cTn id="85" dur="500"/>
                                        <p:tgtEl>
                                          <p:spTgt spid="46"/>
                                        </p:tgtEl>
                                        <p:attrNameLst>
                                          <p:attrName>ppt_y</p:attrName>
                                        </p:attrNameLst>
                                      </p:cBhvr>
                                      <p:tavLst>
                                        <p:tav tm="0">
                                          <p:val>
                                            <p:strVal val="ppt_y"/>
                                          </p:val>
                                        </p:tav>
                                        <p:tav tm="100000">
                                          <p:val>
                                            <p:strVal val="1+ppt_h/2"/>
                                          </p:val>
                                        </p:tav>
                                      </p:tavLst>
                                    </p:anim>
                                    <p:set>
                                      <p:cBhvr>
                                        <p:cTn id="86" dur="1" fill="hold">
                                          <p:stCondLst>
                                            <p:cond delay="499"/>
                                          </p:stCondLst>
                                        </p:cTn>
                                        <p:tgtEl>
                                          <p:spTgt spid="46"/>
                                        </p:tgtEl>
                                        <p:attrNameLst>
                                          <p:attrName>style.visibility</p:attrName>
                                        </p:attrNameLst>
                                      </p:cBhvr>
                                      <p:to>
                                        <p:strVal val="hidden"/>
                                      </p:to>
                                    </p:set>
                                  </p:childTnLst>
                                </p:cTn>
                              </p:par>
                              <p:par>
                                <p:cTn id="87" presetID="19" presetClass="emph" presetSubtype="0" fill="hold" grpId="0" nodeType="withEffect">
                                  <p:stCondLst>
                                    <p:cond delay="0"/>
                                  </p:stCondLst>
                                  <p:childTnLst>
                                    <p:animClr clrSpc="rgb" dir="cw">
                                      <p:cBhvr override="childStyle">
                                        <p:cTn id="88" dur="500" fill="hold"/>
                                        <p:tgtEl>
                                          <p:spTgt spid="31"/>
                                        </p:tgtEl>
                                        <p:attrNameLst>
                                          <p:attrName>style.color</p:attrName>
                                        </p:attrNameLst>
                                      </p:cBhvr>
                                      <p:to>
                                        <a:srgbClr val="00B050"/>
                                      </p:to>
                                    </p:animClr>
                                    <p:animClr clrSpc="rgb" dir="cw">
                                      <p:cBhvr>
                                        <p:cTn id="89" dur="500" fill="hold"/>
                                        <p:tgtEl>
                                          <p:spTgt spid="31"/>
                                        </p:tgtEl>
                                        <p:attrNameLst>
                                          <p:attrName>fillcolor</p:attrName>
                                        </p:attrNameLst>
                                      </p:cBhvr>
                                      <p:to>
                                        <a:srgbClr val="00B050"/>
                                      </p:to>
                                    </p:animClr>
                                    <p:set>
                                      <p:cBhvr>
                                        <p:cTn id="90" dur="500" fill="hold"/>
                                        <p:tgtEl>
                                          <p:spTgt spid="31"/>
                                        </p:tgtEl>
                                        <p:attrNameLst>
                                          <p:attrName>fill.type</p:attrName>
                                        </p:attrNameLst>
                                      </p:cBhvr>
                                      <p:to>
                                        <p:strVal val="solid"/>
                                      </p:to>
                                    </p:set>
                                    <p:set>
                                      <p:cBhvr>
                                        <p:cTn id="91" dur="5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92" restart="whenNotActive" fill="hold" evtFilter="cancelBubble" nodeType="interactiveSeq">
                <p:stCondLst>
                  <p:cond evt="onClick" delay="0">
                    <p:tgtEl>
                      <p:spTgt spid="29"/>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 presetClass="entr" presetSubtype="12"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additive="base">
                                        <p:cTn id="97" dur="500" fill="hold"/>
                                        <p:tgtEl>
                                          <p:spTgt spid="45"/>
                                        </p:tgtEl>
                                        <p:attrNameLst>
                                          <p:attrName>ppt_x</p:attrName>
                                        </p:attrNameLst>
                                      </p:cBhvr>
                                      <p:tavLst>
                                        <p:tav tm="0">
                                          <p:val>
                                            <p:strVal val="0-#ppt_w/2"/>
                                          </p:val>
                                        </p:tav>
                                        <p:tav tm="100000">
                                          <p:val>
                                            <p:strVal val="#ppt_x"/>
                                          </p:val>
                                        </p:tav>
                                      </p:tavLst>
                                    </p:anim>
                                    <p:anim calcmode="lin" valueType="num">
                                      <p:cBhvr additive="base">
                                        <p:cTn id="9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xit" presetSubtype="6" fill="hold" grpId="1" nodeType="clickEffect">
                                  <p:stCondLst>
                                    <p:cond delay="0"/>
                                  </p:stCondLst>
                                  <p:childTnLst>
                                    <p:anim calcmode="lin" valueType="num">
                                      <p:cBhvr additive="base">
                                        <p:cTn id="102" dur="500"/>
                                        <p:tgtEl>
                                          <p:spTgt spid="45"/>
                                        </p:tgtEl>
                                        <p:attrNameLst>
                                          <p:attrName>ppt_x</p:attrName>
                                        </p:attrNameLst>
                                      </p:cBhvr>
                                      <p:tavLst>
                                        <p:tav tm="0">
                                          <p:val>
                                            <p:strVal val="ppt_x"/>
                                          </p:val>
                                        </p:tav>
                                        <p:tav tm="100000">
                                          <p:val>
                                            <p:strVal val="1+ppt_w/2"/>
                                          </p:val>
                                        </p:tav>
                                      </p:tavLst>
                                    </p:anim>
                                    <p:anim calcmode="lin" valueType="num">
                                      <p:cBhvr additive="base">
                                        <p:cTn id="103" dur="500"/>
                                        <p:tgtEl>
                                          <p:spTgt spid="45"/>
                                        </p:tgtEl>
                                        <p:attrNameLst>
                                          <p:attrName>ppt_y</p:attrName>
                                        </p:attrNameLst>
                                      </p:cBhvr>
                                      <p:tavLst>
                                        <p:tav tm="0">
                                          <p:val>
                                            <p:strVal val="ppt_y"/>
                                          </p:val>
                                        </p:tav>
                                        <p:tav tm="100000">
                                          <p:val>
                                            <p:strVal val="1+ppt_h/2"/>
                                          </p:val>
                                        </p:tav>
                                      </p:tavLst>
                                    </p:anim>
                                    <p:set>
                                      <p:cBhvr>
                                        <p:cTn id="104" dur="1" fill="hold">
                                          <p:stCondLst>
                                            <p:cond delay="499"/>
                                          </p:stCondLst>
                                        </p:cTn>
                                        <p:tgtEl>
                                          <p:spTgt spid="45"/>
                                        </p:tgtEl>
                                        <p:attrNameLst>
                                          <p:attrName>style.visibility</p:attrName>
                                        </p:attrNameLst>
                                      </p:cBhvr>
                                      <p:to>
                                        <p:strVal val="hidden"/>
                                      </p:to>
                                    </p:set>
                                  </p:childTnLst>
                                </p:cTn>
                              </p:par>
                              <p:par>
                                <p:cTn id="105" presetID="19" presetClass="emph" presetSubtype="0" fill="hold" grpId="0" nodeType="withEffect">
                                  <p:stCondLst>
                                    <p:cond delay="0"/>
                                  </p:stCondLst>
                                  <p:childTnLst>
                                    <p:animClr clrSpc="rgb" dir="cw">
                                      <p:cBhvr override="childStyle">
                                        <p:cTn id="106" dur="500" fill="hold"/>
                                        <p:tgtEl>
                                          <p:spTgt spid="29"/>
                                        </p:tgtEl>
                                        <p:attrNameLst>
                                          <p:attrName>style.color</p:attrName>
                                        </p:attrNameLst>
                                      </p:cBhvr>
                                      <p:to>
                                        <a:srgbClr val="00B050"/>
                                      </p:to>
                                    </p:animClr>
                                    <p:animClr clrSpc="rgb" dir="cw">
                                      <p:cBhvr>
                                        <p:cTn id="107" dur="500" fill="hold"/>
                                        <p:tgtEl>
                                          <p:spTgt spid="29"/>
                                        </p:tgtEl>
                                        <p:attrNameLst>
                                          <p:attrName>fillcolor</p:attrName>
                                        </p:attrNameLst>
                                      </p:cBhvr>
                                      <p:to>
                                        <a:srgbClr val="00B050"/>
                                      </p:to>
                                    </p:animClr>
                                    <p:set>
                                      <p:cBhvr>
                                        <p:cTn id="108" dur="500" fill="hold"/>
                                        <p:tgtEl>
                                          <p:spTgt spid="29"/>
                                        </p:tgtEl>
                                        <p:attrNameLst>
                                          <p:attrName>fill.type</p:attrName>
                                        </p:attrNameLst>
                                      </p:cBhvr>
                                      <p:to>
                                        <p:strVal val="solid"/>
                                      </p:to>
                                    </p:set>
                                    <p:set>
                                      <p:cBhvr>
                                        <p:cTn id="109"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10" restart="whenNotActive" fill="hold" evtFilter="cancelBubble" nodeType="interactiveSeq">
                <p:stCondLst>
                  <p:cond evt="onClick" delay="0">
                    <p:tgtEl>
                      <p:spTgt spid="27"/>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2" presetClass="entr" presetSubtype="12"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additive="base">
                                        <p:cTn id="115" dur="500" fill="hold"/>
                                        <p:tgtEl>
                                          <p:spTgt spid="44"/>
                                        </p:tgtEl>
                                        <p:attrNameLst>
                                          <p:attrName>ppt_x</p:attrName>
                                        </p:attrNameLst>
                                      </p:cBhvr>
                                      <p:tavLst>
                                        <p:tav tm="0">
                                          <p:val>
                                            <p:strVal val="0-#ppt_w/2"/>
                                          </p:val>
                                        </p:tav>
                                        <p:tav tm="100000">
                                          <p:val>
                                            <p:strVal val="#ppt_x"/>
                                          </p:val>
                                        </p:tav>
                                      </p:tavLst>
                                    </p:anim>
                                    <p:anim calcmode="lin" valueType="num">
                                      <p:cBhvr additive="base">
                                        <p:cTn id="1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xit" presetSubtype="6" fill="hold" grpId="1" nodeType="clickEffect">
                                  <p:stCondLst>
                                    <p:cond delay="0"/>
                                  </p:stCondLst>
                                  <p:childTnLst>
                                    <p:anim calcmode="lin" valueType="num">
                                      <p:cBhvr additive="base">
                                        <p:cTn id="120" dur="500"/>
                                        <p:tgtEl>
                                          <p:spTgt spid="44"/>
                                        </p:tgtEl>
                                        <p:attrNameLst>
                                          <p:attrName>ppt_x</p:attrName>
                                        </p:attrNameLst>
                                      </p:cBhvr>
                                      <p:tavLst>
                                        <p:tav tm="0">
                                          <p:val>
                                            <p:strVal val="ppt_x"/>
                                          </p:val>
                                        </p:tav>
                                        <p:tav tm="100000">
                                          <p:val>
                                            <p:strVal val="1+ppt_w/2"/>
                                          </p:val>
                                        </p:tav>
                                      </p:tavLst>
                                    </p:anim>
                                    <p:anim calcmode="lin" valueType="num">
                                      <p:cBhvr additive="base">
                                        <p:cTn id="121" dur="500"/>
                                        <p:tgtEl>
                                          <p:spTgt spid="44"/>
                                        </p:tgtEl>
                                        <p:attrNameLst>
                                          <p:attrName>ppt_y</p:attrName>
                                        </p:attrNameLst>
                                      </p:cBhvr>
                                      <p:tavLst>
                                        <p:tav tm="0">
                                          <p:val>
                                            <p:strVal val="ppt_y"/>
                                          </p:val>
                                        </p:tav>
                                        <p:tav tm="100000">
                                          <p:val>
                                            <p:strVal val="1+ppt_h/2"/>
                                          </p:val>
                                        </p:tav>
                                      </p:tavLst>
                                    </p:anim>
                                    <p:set>
                                      <p:cBhvr>
                                        <p:cTn id="122" dur="1" fill="hold">
                                          <p:stCondLst>
                                            <p:cond delay="499"/>
                                          </p:stCondLst>
                                        </p:cTn>
                                        <p:tgtEl>
                                          <p:spTgt spid="44"/>
                                        </p:tgtEl>
                                        <p:attrNameLst>
                                          <p:attrName>style.visibility</p:attrName>
                                        </p:attrNameLst>
                                      </p:cBhvr>
                                      <p:to>
                                        <p:strVal val="hidden"/>
                                      </p:to>
                                    </p:set>
                                  </p:childTnLst>
                                </p:cTn>
                              </p:par>
                              <p:par>
                                <p:cTn id="123" presetID="19" presetClass="emph" presetSubtype="0" fill="hold" grpId="0" nodeType="withEffect">
                                  <p:stCondLst>
                                    <p:cond delay="0"/>
                                  </p:stCondLst>
                                  <p:childTnLst>
                                    <p:animClr clrSpc="rgb" dir="cw">
                                      <p:cBhvr override="childStyle">
                                        <p:cTn id="124" dur="500" fill="hold"/>
                                        <p:tgtEl>
                                          <p:spTgt spid="27"/>
                                        </p:tgtEl>
                                        <p:attrNameLst>
                                          <p:attrName>style.color</p:attrName>
                                        </p:attrNameLst>
                                      </p:cBhvr>
                                      <p:to>
                                        <a:srgbClr val="00B050"/>
                                      </p:to>
                                    </p:animClr>
                                    <p:animClr clrSpc="rgb" dir="cw">
                                      <p:cBhvr>
                                        <p:cTn id="125" dur="500" fill="hold"/>
                                        <p:tgtEl>
                                          <p:spTgt spid="27"/>
                                        </p:tgtEl>
                                        <p:attrNameLst>
                                          <p:attrName>fillcolor</p:attrName>
                                        </p:attrNameLst>
                                      </p:cBhvr>
                                      <p:to>
                                        <a:srgbClr val="00B050"/>
                                      </p:to>
                                    </p:animClr>
                                    <p:set>
                                      <p:cBhvr>
                                        <p:cTn id="126" dur="500" fill="hold"/>
                                        <p:tgtEl>
                                          <p:spTgt spid="27"/>
                                        </p:tgtEl>
                                        <p:attrNameLst>
                                          <p:attrName>fill.type</p:attrName>
                                        </p:attrNameLst>
                                      </p:cBhvr>
                                      <p:to>
                                        <p:strVal val="solid"/>
                                      </p:to>
                                    </p:set>
                                    <p:set>
                                      <p:cBhvr>
                                        <p:cTn id="127"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5"/>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2" presetClass="entr" presetSubtype="12" fill="hold" grpId="0" nodeType="click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additive="base">
                                        <p:cTn id="133" dur="500" fill="hold"/>
                                        <p:tgtEl>
                                          <p:spTgt spid="42"/>
                                        </p:tgtEl>
                                        <p:attrNameLst>
                                          <p:attrName>ppt_x</p:attrName>
                                        </p:attrNameLst>
                                      </p:cBhvr>
                                      <p:tavLst>
                                        <p:tav tm="0">
                                          <p:val>
                                            <p:strVal val="0-#ppt_w/2"/>
                                          </p:val>
                                        </p:tav>
                                        <p:tav tm="100000">
                                          <p:val>
                                            <p:strVal val="#ppt_x"/>
                                          </p:val>
                                        </p:tav>
                                      </p:tavLst>
                                    </p:anim>
                                    <p:anim calcmode="lin" valueType="num">
                                      <p:cBhvr additive="base">
                                        <p:cTn id="1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xit" presetSubtype="6" fill="hold" grpId="1" nodeType="clickEffect">
                                  <p:stCondLst>
                                    <p:cond delay="0"/>
                                  </p:stCondLst>
                                  <p:childTnLst>
                                    <p:anim calcmode="lin" valueType="num">
                                      <p:cBhvr additive="base">
                                        <p:cTn id="138" dur="500"/>
                                        <p:tgtEl>
                                          <p:spTgt spid="42"/>
                                        </p:tgtEl>
                                        <p:attrNameLst>
                                          <p:attrName>ppt_x</p:attrName>
                                        </p:attrNameLst>
                                      </p:cBhvr>
                                      <p:tavLst>
                                        <p:tav tm="0">
                                          <p:val>
                                            <p:strVal val="ppt_x"/>
                                          </p:val>
                                        </p:tav>
                                        <p:tav tm="100000">
                                          <p:val>
                                            <p:strVal val="1+ppt_w/2"/>
                                          </p:val>
                                        </p:tav>
                                      </p:tavLst>
                                    </p:anim>
                                    <p:anim calcmode="lin" valueType="num">
                                      <p:cBhvr additive="base">
                                        <p:cTn id="139" dur="500"/>
                                        <p:tgtEl>
                                          <p:spTgt spid="42"/>
                                        </p:tgtEl>
                                        <p:attrNameLst>
                                          <p:attrName>ppt_y</p:attrName>
                                        </p:attrNameLst>
                                      </p:cBhvr>
                                      <p:tavLst>
                                        <p:tav tm="0">
                                          <p:val>
                                            <p:strVal val="ppt_y"/>
                                          </p:val>
                                        </p:tav>
                                        <p:tav tm="100000">
                                          <p:val>
                                            <p:strVal val="1+ppt_h/2"/>
                                          </p:val>
                                        </p:tav>
                                      </p:tavLst>
                                    </p:anim>
                                    <p:set>
                                      <p:cBhvr>
                                        <p:cTn id="140" dur="1" fill="hold">
                                          <p:stCondLst>
                                            <p:cond delay="499"/>
                                          </p:stCondLst>
                                        </p:cTn>
                                        <p:tgtEl>
                                          <p:spTgt spid="42"/>
                                        </p:tgtEl>
                                        <p:attrNameLst>
                                          <p:attrName>style.visibility</p:attrName>
                                        </p:attrNameLst>
                                      </p:cBhvr>
                                      <p:to>
                                        <p:strVal val="hidden"/>
                                      </p:to>
                                    </p:set>
                                  </p:childTnLst>
                                </p:cTn>
                              </p:par>
                              <p:par>
                                <p:cTn id="141" presetID="19" presetClass="emph" presetSubtype="0" fill="hold" grpId="0" nodeType="withEffect">
                                  <p:stCondLst>
                                    <p:cond delay="0"/>
                                  </p:stCondLst>
                                  <p:childTnLst>
                                    <p:animClr clrSpc="rgb" dir="cw">
                                      <p:cBhvr override="childStyle">
                                        <p:cTn id="142" dur="500" fill="hold"/>
                                        <p:tgtEl>
                                          <p:spTgt spid="25"/>
                                        </p:tgtEl>
                                        <p:attrNameLst>
                                          <p:attrName>style.color</p:attrName>
                                        </p:attrNameLst>
                                      </p:cBhvr>
                                      <p:to>
                                        <a:srgbClr val="00B050"/>
                                      </p:to>
                                    </p:animClr>
                                    <p:animClr clrSpc="rgb" dir="cw">
                                      <p:cBhvr>
                                        <p:cTn id="143" dur="500" fill="hold"/>
                                        <p:tgtEl>
                                          <p:spTgt spid="25"/>
                                        </p:tgtEl>
                                        <p:attrNameLst>
                                          <p:attrName>fillcolor</p:attrName>
                                        </p:attrNameLst>
                                      </p:cBhvr>
                                      <p:to>
                                        <a:srgbClr val="00B050"/>
                                      </p:to>
                                    </p:animClr>
                                    <p:set>
                                      <p:cBhvr>
                                        <p:cTn id="144" dur="500" fill="hold"/>
                                        <p:tgtEl>
                                          <p:spTgt spid="25"/>
                                        </p:tgtEl>
                                        <p:attrNameLst>
                                          <p:attrName>fill.type</p:attrName>
                                        </p:attrNameLst>
                                      </p:cBhvr>
                                      <p:to>
                                        <p:strVal val="solid"/>
                                      </p:to>
                                    </p:set>
                                    <p:set>
                                      <p:cBhvr>
                                        <p:cTn id="145" dur="5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146" restart="whenNotActive" fill="hold" evtFilter="cancelBubble" nodeType="interactiveSeq">
                <p:stCondLst>
                  <p:cond evt="onClick" delay="0">
                    <p:tgtEl>
                      <p:spTgt spid="23"/>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2" presetClass="entr" presetSubtype="12" fill="hold" grpId="0" nodeType="clickEffect">
                                  <p:stCondLst>
                                    <p:cond delay="0"/>
                                  </p:stCondLst>
                                  <p:childTnLst>
                                    <p:set>
                                      <p:cBhvr>
                                        <p:cTn id="150" dur="1" fill="hold">
                                          <p:stCondLst>
                                            <p:cond delay="0"/>
                                          </p:stCondLst>
                                        </p:cTn>
                                        <p:tgtEl>
                                          <p:spTgt spid="10"/>
                                        </p:tgtEl>
                                        <p:attrNameLst>
                                          <p:attrName>style.visibility</p:attrName>
                                        </p:attrNameLst>
                                      </p:cBhvr>
                                      <p:to>
                                        <p:strVal val="visible"/>
                                      </p:to>
                                    </p:set>
                                    <p:anim calcmode="lin" valueType="num">
                                      <p:cBhvr additive="base">
                                        <p:cTn id="151" dur="500" fill="hold"/>
                                        <p:tgtEl>
                                          <p:spTgt spid="10"/>
                                        </p:tgtEl>
                                        <p:attrNameLst>
                                          <p:attrName>ppt_x</p:attrName>
                                        </p:attrNameLst>
                                      </p:cBhvr>
                                      <p:tavLst>
                                        <p:tav tm="0">
                                          <p:val>
                                            <p:strVal val="0-#ppt_w/2"/>
                                          </p:val>
                                        </p:tav>
                                        <p:tav tm="100000">
                                          <p:val>
                                            <p:strVal val="#ppt_x"/>
                                          </p:val>
                                        </p:tav>
                                      </p:tavLst>
                                    </p:anim>
                                    <p:anim calcmode="lin" valueType="num">
                                      <p:cBhvr additive="base">
                                        <p:cTn id="1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xit" presetSubtype="6" fill="hold" grpId="1" nodeType="clickEffect">
                                  <p:stCondLst>
                                    <p:cond delay="0"/>
                                  </p:stCondLst>
                                  <p:childTnLst>
                                    <p:anim calcmode="lin" valueType="num">
                                      <p:cBhvr additive="base">
                                        <p:cTn id="156" dur="500"/>
                                        <p:tgtEl>
                                          <p:spTgt spid="10"/>
                                        </p:tgtEl>
                                        <p:attrNameLst>
                                          <p:attrName>ppt_x</p:attrName>
                                        </p:attrNameLst>
                                      </p:cBhvr>
                                      <p:tavLst>
                                        <p:tav tm="0">
                                          <p:val>
                                            <p:strVal val="ppt_x"/>
                                          </p:val>
                                        </p:tav>
                                        <p:tav tm="100000">
                                          <p:val>
                                            <p:strVal val="1+ppt_w/2"/>
                                          </p:val>
                                        </p:tav>
                                      </p:tavLst>
                                    </p:anim>
                                    <p:anim calcmode="lin" valueType="num">
                                      <p:cBhvr additive="base">
                                        <p:cTn id="157" dur="500"/>
                                        <p:tgtEl>
                                          <p:spTgt spid="10"/>
                                        </p:tgtEl>
                                        <p:attrNameLst>
                                          <p:attrName>ppt_y</p:attrName>
                                        </p:attrNameLst>
                                      </p:cBhvr>
                                      <p:tavLst>
                                        <p:tav tm="0">
                                          <p:val>
                                            <p:strVal val="ppt_y"/>
                                          </p:val>
                                        </p:tav>
                                        <p:tav tm="100000">
                                          <p:val>
                                            <p:strVal val="1+ppt_h/2"/>
                                          </p:val>
                                        </p:tav>
                                      </p:tavLst>
                                    </p:anim>
                                    <p:set>
                                      <p:cBhvr>
                                        <p:cTn id="158" dur="1" fill="hold">
                                          <p:stCondLst>
                                            <p:cond delay="499"/>
                                          </p:stCondLst>
                                        </p:cTn>
                                        <p:tgtEl>
                                          <p:spTgt spid="10"/>
                                        </p:tgtEl>
                                        <p:attrNameLst>
                                          <p:attrName>style.visibility</p:attrName>
                                        </p:attrNameLst>
                                      </p:cBhvr>
                                      <p:to>
                                        <p:strVal val="hidden"/>
                                      </p:to>
                                    </p:set>
                                  </p:childTnLst>
                                </p:cTn>
                              </p:par>
                              <p:par>
                                <p:cTn id="159" presetID="19" presetClass="emph" presetSubtype="0" fill="hold" grpId="0" nodeType="withEffect">
                                  <p:stCondLst>
                                    <p:cond delay="0"/>
                                  </p:stCondLst>
                                  <p:childTnLst>
                                    <p:animClr clrSpc="rgb" dir="cw">
                                      <p:cBhvr override="childStyle">
                                        <p:cTn id="160" dur="500" fill="hold"/>
                                        <p:tgtEl>
                                          <p:spTgt spid="23"/>
                                        </p:tgtEl>
                                        <p:attrNameLst>
                                          <p:attrName>style.color</p:attrName>
                                        </p:attrNameLst>
                                      </p:cBhvr>
                                      <p:to>
                                        <a:srgbClr val="00B050"/>
                                      </p:to>
                                    </p:animClr>
                                    <p:animClr clrSpc="rgb" dir="cw">
                                      <p:cBhvr>
                                        <p:cTn id="161" dur="500" fill="hold"/>
                                        <p:tgtEl>
                                          <p:spTgt spid="23"/>
                                        </p:tgtEl>
                                        <p:attrNameLst>
                                          <p:attrName>fillcolor</p:attrName>
                                        </p:attrNameLst>
                                      </p:cBhvr>
                                      <p:to>
                                        <a:srgbClr val="00B050"/>
                                      </p:to>
                                    </p:animClr>
                                    <p:set>
                                      <p:cBhvr>
                                        <p:cTn id="162" dur="500" fill="hold"/>
                                        <p:tgtEl>
                                          <p:spTgt spid="23"/>
                                        </p:tgtEl>
                                        <p:attrNameLst>
                                          <p:attrName>fill.type</p:attrName>
                                        </p:attrNameLst>
                                      </p:cBhvr>
                                      <p:to>
                                        <p:strVal val="solid"/>
                                      </p:to>
                                    </p:set>
                                    <p:set>
                                      <p:cBhvr>
                                        <p:cTn id="163" dur="5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164" restart="whenNotActive" fill="hold" evtFilter="cancelBubble" nodeType="interactiveSeq">
                <p:stCondLst>
                  <p:cond evt="onClick" delay="0">
                    <p:tgtEl>
                      <p:spTgt spid="50"/>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53" presetClass="exit" presetSubtype="32" fill="hold" grpId="2" nodeType="afterEffect">
                                  <p:stCondLst>
                                    <p:cond delay="0"/>
                                  </p:stCondLst>
                                  <p:childTnLst>
                                    <p:anim calcmode="lin" valueType="num">
                                      <p:cBhvr>
                                        <p:cTn id="168" dur="500"/>
                                        <p:tgtEl>
                                          <p:spTgt spid="50"/>
                                        </p:tgtEl>
                                        <p:attrNameLst>
                                          <p:attrName>ppt_w</p:attrName>
                                        </p:attrNameLst>
                                      </p:cBhvr>
                                      <p:tavLst>
                                        <p:tav tm="0">
                                          <p:val>
                                            <p:strVal val="ppt_w"/>
                                          </p:val>
                                        </p:tav>
                                        <p:tav tm="100000">
                                          <p:val>
                                            <p:fltVal val="0"/>
                                          </p:val>
                                        </p:tav>
                                      </p:tavLst>
                                    </p:anim>
                                    <p:anim calcmode="lin" valueType="num">
                                      <p:cBhvr>
                                        <p:cTn id="169" dur="500"/>
                                        <p:tgtEl>
                                          <p:spTgt spid="50"/>
                                        </p:tgtEl>
                                        <p:attrNameLst>
                                          <p:attrName>ppt_h</p:attrName>
                                        </p:attrNameLst>
                                      </p:cBhvr>
                                      <p:tavLst>
                                        <p:tav tm="0">
                                          <p:val>
                                            <p:strVal val="ppt_h"/>
                                          </p:val>
                                        </p:tav>
                                        <p:tav tm="100000">
                                          <p:val>
                                            <p:fltVal val="0"/>
                                          </p:val>
                                        </p:tav>
                                      </p:tavLst>
                                    </p:anim>
                                    <p:animEffect transition="out" filter="fade">
                                      <p:cBhvr>
                                        <p:cTn id="170" dur="500"/>
                                        <p:tgtEl>
                                          <p:spTgt spid="50"/>
                                        </p:tgtEl>
                                      </p:cBhvr>
                                    </p:animEffect>
                                    <p:set>
                                      <p:cBhvr>
                                        <p:cTn id="171" dur="1" fill="hold">
                                          <p:stCondLst>
                                            <p:cond delay="499"/>
                                          </p:stCondLst>
                                        </p:cTn>
                                        <p:tgtEl>
                                          <p:spTgt spid="50"/>
                                        </p:tgtEl>
                                        <p:attrNameLst>
                                          <p:attrName>style.visibility</p:attrName>
                                        </p:attrNameLst>
                                      </p:cBhvr>
                                      <p:to>
                                        <p:strVal val="hidden"/>
                                      </p:to>
                                    </p:set>
                                  </p:childTnLst>
                                </p:cTn>
                              </p:par>
                              <p:par>
                                <p:cTn id="172" presetID="18" presetClass="entr" presetSubtype="12" fill="hold" nodeType="withEffect">
                                  <p:stCondLst>
                                    <p:cond delay="0"/>
                                  </p:stCondLst>
                                  <p:childTnLst>
                                    <p:set>
                                      <p:cBhvr>
                                        <p:cTn id="173" dur="1" fill="hold">
                                          <p:stCondLst>
                                            <p:cond delay="0"/>
                                          </p:stCondLst>
                                        </p:cTn>
                                        <p:tgtEl>
                                          <p:spTgt spid="52"/>
                                        </p:tgtEl>
                                        <p:attrNameLst>
                                          <p:attrName>style.visibility</p:attrName>
                                        </p:attrNameLst>
                                      </p:cBhvr>
                                      <p:to>
                                        <p:strVal val="visible"/>
                                      </p:to>
                                    </p:set>
                                    <p:animEffect transition="in" filter="strips(downLeft)">
                                      <p:cBhvr>
                                        <p:cTn id="174" dur="500"/>
                                        <p:tgtEl>
                                          <p:spTgt spid="52"/>
                                        </p:tgtEl>
                                      </p:cBhvr>
                                    </p:animEffect>
                                  </p:childTnLst>
                                </p:cTn>
                              </p:par>
                            </p:childTnLst>
                          </p:cTn>
                        </p:par>
                      </p:childTnLst>
                    </p:cTn>
                  </p:par>
                </p:childTnLst>
              </p:cTn>
              <p:nextCondLst>
                <p:cond evt="onClick" delay="0">
                  <p:tgtEl>
                    <p:spTgt spid="50"/>
                  </p:tgtEl>
                </p:cond>
              </p:nextCondLst>
            </p:seq>
            <p:seq concurrent="1" nextAc="seek">
              <p:cTn id="175" restart="whenNotActive" fill="hold" evtFilter="cancelBubble" nodeType="interactiveSeq">
                <p:stCondLst>
                  <p:cond evt="onClick" delay="0">
                    <p:tgtEl>
                      <p:spTgt spid="10"/>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2" presetClass="exit" presetSubtype="4" fill="hold" grpId="2" nodeType="clickEffect">
                                  <p:stCondLst>
                                    <p:cond delay="0"/>
                                  </p:stCondLst>
                                  <p:childTnLst>
                                    <p:anim calcmode="lin" valueType="num">
                                      <p:cBhvr additive="base">
                                        <p:cTn id="179" dur="500"/>
                                        <p:tgtEl>
                                          <p:spTgt spid="10"/>
                                        </p:tgtEl>
                                        <p:attrNameLst>
                                          <p:attrName>ppt_x</p:attrName>
                                        </p:attrNameLst>
                                      </p:cBhvr>
                                      <p:tavLst>
                                        <p:tav tm="0">
                                          <p:val>
                                            <p:strVal val="ppt_x"/>
                                          </p:val>
                                        </p:tav>
                                        <p:tav tm="100000">
                                          <p:val>
                                            <p:strVal val="ppt_x"/>
                                          </p:val>
                                        </p:tav>
                                      </p:tavLst>
                                    </p:anim>
                                    <p:anim calcmode="lin" valueType="num">
                                      <p:cBhvr additive="base">
                                        <p:cTn id="180" dur="500"/>
                                        <p:tgtEl>
                                          <p:spTgt spid="10"/>
                                        </p:tgtEl>
                                        <p:attrNameLst>
                                          <p:attrName>ppt_y</p:attrName>
                                        </p:attrNameLst>
                                      </p:cBhvr>
                                      <p:tavLst>
                                        <p:tav tm="0">
                                          <p:val>
                                            <p:strVal val="ppt_y"/>
                                          </p:val>
                                        </p:tav>
                                        <p:tav tm="100000">
                                          <p:val>
                                            <p:strVal val="1+ppt_h/2"/>
                                          </p:val>
                                        </p:tav>
                                      </p:tavLst>
                                    </p:anim>
                                    <p:set>
                                      <p:cBhvr>
                                        <p:cTn id="181" dur="1" fill="hold">
                                          <p:stCondLst>
                                            <p:cond delay="499"/>
                                          </p:stCondLst>
                                        </p:cTn>
                                        <p:tgtEl>
                                          <p:spTgt spid="10"/>
                                        </p:tgtEl>
                                        <p:attrNameLst>
                                          <p:attrName>style.visibility</p:attrName>
                                        </p:attrNameLst>
                                      </p:cBhvr>
                                      <p:to>
                                        <p:strVal val="hidden"/>
                                      </p:to>
                                    </p:set>
                                  </p:childTnLst>
                                </p:cTn>
                              </p:par>
                              <p:par>
                                <p:cTn id="182" presetID="18" presetClass="entr" presetSubtype="12" fill="hold" nodeType="withEffect">
                                  <p:stCondLst>
                                    <p:cond delay="0"/>
                                  </p:stCondLst>
                                  <p:childTnLst>
                                    <p:set>
                                      <p:cBhvr>
                                        <p:cTn id="183" dur="1" fill="hold">
                                          <p:stCondLst>
                                            <p:cond delay="0"/>
                                          </p:stCondLst>
                                        </p:cTn>
                                        <p:tgtEl>
                                          <p:spTgt spid="53"/>
                                        </p:tgtEl>
                                        <p:attrNameLst>
                                          <p:attrName>style.visibility</p:attrName>
                                        </p:attrNameLst>
                                      </p:cBhvr>
                                      <p:to>
                                        <p:strVal val="visible"/>
                                      </p:to>
                                    </p:set>
                                    <p:animEffect transition="in" filter="strips(downLeft)">
                                      <p:cBhvr>
                                        <p:cTn id="184" dur="500"/>
                                        <p:tgtEl>
                                          <p:spTgt spid="53"/>
                                        </p:tgtEl>
                                      </p:cBhvr>
                                    </p:animEffect>
                                  </p:childTnLst>
                                </p:cTn>
                              </p:par>
                            </p:childTnLst>
                          </p:cTn>
                        </p:par>
                      </p:childTnLst>
                    </p:cTn>
                  </p:par>
                </p:childTnLst>
              </p:cTn>
              <p:nextCondLst>
                <p:cond evt="onClick" delay="0">
                  <p:tgtEl>
                    <p:spTgt spid="10"/>
                  </p:tgtEl>
                </p:cond>
              </p:nextCondLst>
            </p:seq>
            <p:seq concurrent="1" nextAc="seek">
              <p:cTn id="185" restart="whenNotActive" fill="hold" evtFilter="cancelBubble" nodeType="interactiveSeq">
                <p:stCondLst>
                  <p:cond evt="onClick" delay="0">
                    <p:tgtEl>
                      <p:spTgt spid="42"/>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2" presetClass="exit" presetSubtype="4" fill="hold" grpId="2" nodeType="clickEffect">
                                  <p:stCondLst>
                                    <p:cond delay="0"/>
                                  </p:stCondLst>
                                  <p:childTnLst>
                                    <p:anim calcmode="lin" valueType="num">
                                      <p:cBhvr additive="base">
                                        <p:cTn id="189" dur="500"/>
                                        <p:tgtEl>
                                          <p:spTgt spid="42"/>
                                        </p:tgtEl>
                                        <p:attrNameLst>
                                          <p:attrName>ppt_x</p:attrName>
                                        </p:attrNameLst>
                                      </p:cBhvr>
                                      <p:tavLst>
                                        <p:tav tm="0">
                                          <p:val>
                                            <p:strVal val="ppt_x"/>
                                          </p:val>
                                        </p:tav>
                                        <p:tav tm="100000">
                                          <p:val>
                                            <p:strVal val="ppt_x"/>
                                          </p:val>
                                        </p:tav>
                                      </p:tavLst>
                                    </p:anim>
                                    <p:anim calcmode="lin" valueType="num">
                                      <p:cBhvr additive="base">
                                        <p:cTn id="190" dur="500"/>
                                        <p:tgtEl>
                                          <p:spTgt spid="42"/>
                                        </p:tgtEl>
                                        <p:attrNameLst>
                                          <p:attrName>ppt_y</p:attrName>
                                        </p:attrNameLst>
                                      </p:cBhvr>
                                      <p:tavLst>
                                        <p:tav tm="0">
                                          <p:val>
                                            <p:strVal val="ppt_y"/>
                                          </p:val>
                                        </p:tav>
                                        <p:tav tm="100000">
                                          <p:val>
                                            <p:strVal val="1+ppt_h/2"/>
                                          </p:val>
                                        </p:tav>
                                      </p:tavLst>
                                    </p:anim>
                                    <p:set>
                                      <p:cBhvr>
                                        <p:cTn id="191" dur="1" fill="hold">
                                          <p:stCondLst>
                                            <p:cond delay="499"/>
                                          </p:stCondLst>
                                        </p:cTn>
                                        <p:tgtEl>
                                          <p:spTgt spid="42"/>
                                        </p:tgtEl>
                                        <p:attrNameLst>
                                          <p:attrName>style.visibility</p:attrName>
                                        </p:attrNameLst>
                                      </p:cBhvr>
                                      <p:to>
                                        <p:strVal val="hidden"/>
                                      </p:to>
                                    </p:set>
                                  </p:childTnLst>
                                </p:cTn>
                              </p:par>
                              <p:par>
                                <p:cTn id="192" presetID="18" presetClass="entr" presetSubtype="12" fill="hold" nodeType="withEffect">
                                  <p:stCondLst>
                                    <p:cond delay="0"/>
                                  </p:stCondLst>
                                  <p:childTnLst>
                                    <p:set>
                                      <p:cBhvr>
                                        <p:cTn id="193" dur="1" fill="hold">
                                          <p:stCondLst>
                                            <p:cond delay="0"/>
                                          </p:stCondLst>
                                        </p:cTn>
                                        <p:tgtEl>
                                          <p:spTgt spid="54"/>
                                        </p:tgtEl>
                                        <p:attrNameLst>
                                          <p:attrName>style.visibility</p:attrName>
                                        </p:attrNameLst>
                                      </p:cBhvr>
                                      <p:to>
                                        <p:strVal val="visible"/>
                                      </p:to>
                                    </p:set>
                                    <p:animEffect transition="in" filter="strips(downLeft)">
                                      <p:cBhvr>
                                        <p:cTn id="194" dur="500"/>
                                        <p:tgtEl>
                                          <p:spTgt spid="54"/>
                                        </p:tgtEl>
                                      </p:cBhvr>
                                    </p:animEffect>
                                  </p:childTnLst>
                                </p:cTn>
                              </p:par>
                            </p:childTnLst>
                          </p:cTn>
                        </p:par>
                      </p:childTnLst>
                    </p:cTn>
                  </p:par>
                </p:childTnLst>
              </p:cTn>
              <p:nextCondLst>
                <p:cond evt="onClick" delay="0">
                  <p:tgtEl>
                    <p:spTgt spid="42"/>
                  </p:tgtEl>
                </p:cond>
              </p:nextCondLst>
            </p:seq>
            <p:seq concurrent="1" nextAc="seek">
              <p:cTn id="195" restart="whenNotActive" fill="hold" evtFilter="cancelBubble" nodeType="interactiveSeq">
                <p:stCondLst>
                  <p:cond evt="onClick" delay="0">
                    <p:tgtEl>
                      <p:spTgt spid="44"/>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2" presetClass="exit" presetSubtype="4" fill="hold" grpId="2" nodeType="clickEffect">
                                  <p:stCondLst>
                                    <p:cond delay="0"/>
                                  </p:stCondLst>
                                  <p:childTnLst>
                                    <p:anim calcmode="lin" valueType="num">
                                      <p:cBhvr additive="base">
                                        <p:cTn id="199" dur="500"/>
                                        <p:tgtEl>
                                          <p:spTgt spid="44"/>
                                        </p:tgtEl>
                                        <p:attrNameLst>
                                          <p:attrName>ppt_x</p:attrName>
                                        </p:attrNameLst>
                                      </p:cBhvr>
                                      <p:tavLst>
                                        <p:tav tm="0">
                                          <p:val>
                                            <p:strVal val="ppt_x"/>
                                          </p:val>
                                        </p:tav>
                                        <p:tav tm="100000">
                                          <p:val>
                                            <p:strVal val="ppt_x"/>
                                          </p:val>
                                        </p:tav>
                                      </p:tavLst>
                                    </p:anim>
                                    <p:anim calcmode="lin" valueType="num">
                                      <p:cBhvr additive="base">
                                        <p:cTn id="200" dur="500"/>
                                        <p:tgtEl>
                                          <p:spTgt spid="44"/>
                                        </p:tgtEl>
                                        <p:attrNameLst>
                                          <p:attrName>ppt_y</p:attrName>
                                        </p:attrNameLst>
                                      </p:cBhvr>
                                      <p:tavLst>
                                        <p:tav tm="0">
                                          <p:val>
                                            <p:strVal val="ppt_y"/>
                                          </p:val>
                                        </p:tav>
                                        <p:tav tm="100000">
                                          <p:val>
                                            <p:strVal val="1+ppt_h/2"/>
                                          </p:val>
                                        </p:tav>
                                      </p:tavLst>
                                    </p:anim>
                                    <p:set>
                                      <p:cBhvr>
                                        <p:cTn id="201" dur="1" fill="hold">
                                          <p:stCondLst>
                                            <p:cond delay="499"/>
                                          </p:stCondLst>
                                        </p:cTn>
                                        <p:tgtEl>
                                          <p:spTgt spid="44"/>
                                        </p:tgtEl>
                                        <p:attrNameLst>
                                          <p:attrName>style.visibility</p:attrName>
                                        </p:attrNameLst>
                                      </p:cBhvr>
                                      <p:to>
                                        <p:strVal val="hidden"/>
                                      </p:to>
                                    </p:set>
                                  </p:childTnLst>
                                </p:cTn>
                              </p:par>
                              <p:par>
                                <p:cTn id="202" presetID="18" presetClass="entr" presetSubtype="12" fill="hold" nodeType="withEffect">
                                  <p:stCondLst>
                                    <p:cond delay="0"/>
                                  </p:stCondLst>
                                  <p:childTnLst>
                                    <p:set>
                                      <p:cBhvr>
                                        <p:cTn id="203" dur="1" fill="hold">
                                          <p:stCondLst>
                                            <p:cond delay="0"/>
                                          </p:stCondLst>
                                        </p:cTn>
                                        <p:tgtEl>
                                          <p:spTgt spid="55"/>
                                        </p:tgtEl>
                                        <p:attrNameLst>
                                          <p:attrName>style.visibility</p:attrName>
                                        </p:attrNameLst>
                                      </p:cBhvr>
                                      <p:to>
                                        <p:strVal val="visible"/>
                                      </p:to>
                                    </p:set>
                                    <p:animEffect transition="in" filter="strips(downLeft)">
                                      <p:cBhvr>
                                        <p:cTn id="204" dur="500"/>
                                        <p:tgtEl>
                                          <p:spTgt spid="55"/>
                                        </p:tgtEl>
                                      </p:cBhvr>
                                    </p:animEffect>
                                  </p:childTnLst>
                                </p:cTn>
                              </p:par>
                            </p:childTnLst>
                          </p:cTn>
                        </p:par>
                      </p:childTnLst>
                    </p:cTn>
                  </p:par>
                </p:childTnLst>
              </p:cTn>
              <p:nextCondLst>
                <p:cond evt="onClick" delay="0">
                  <p:tgtEl>
                    <p:spTgt spid="44"/>
                  </p:tgtEl>
                </p:cond>
              </p:nextCondLst>
            </p:seq>
            <p:seq concurrent="1" nextAc="seek">
              <p:cTn id="205" restart="whenNotActive" fill="hold" evtFilter="cancelBubble" nodeType="interactiveSeq">
                <p:stCondLst>
                  <p:cond evt="onClick" delay="0">
                    <p:tgtEl>
                      <p:spTgt spid="45"/>
                    </p:tgtEl>
                  </p:cond>
                </p:stCondLst>
                <p:endSync evt="end" delay="0">
                  <p:rtn val="all"/>
                </p:endSync>
                <p:childTnLst>
                  <p:par>
                    <p:cTn id="206" fill="hold" nodeType="clickPar">
                      <p:stCondLst>
                        <p:cond delay="0"/>
                      </p:stCondLst>
                      <p:childTnLst>
                        <p:par>
                          <p:cTn id="207" fill="hold" nodeType="withGroup">
                            <p:stCondLst>
                              <p:cond delay="0"/>
                            </p:stCondLst>
                            <p:childTnLst>
                              <p:par>
                                <p:cTn id="208" presetID="2" presetClass="exit" presetSubtype="4" fill="hold" grpId="2" nodeType="clickEffect">
                                  <p:stCondLst>
                                    <p:cond delay="0"/>
                                  </p:stCondLst>
                                  <p:childTnLst>
                                    <p:anim calcmode="lin" valueType="num">
                                      <p:cBhvr additive="base">
                                        <p:cTn id="209" dur="500"/>
                                        <p:tgtEl>
                                          <p:spTgt spid="45"/>
                                        </p:tgtEl>
                                        <p:attrNameLst>
                                          <p:attrName>ppt_x</p:attrName>
                                        </p:attrNameLst>
                                      </p:cBhvr>
                                      <p:tavLst>
                                        <p:tav tm="0">
                                          <p:val>
                                            <p:strVal val="ppt_x"/>
                                          </p:val>
                                        </p:tav>
                                        <p:tav tm="100000">
                                          <p:val>
                                            <p:strVal val="ppt_x"/>
                                          </p:val>
                                        </p:tav>
                                      </p:tavLst>
                                    </p:anim>
                                    <p:anim calcmode="lin" valueType="num">
                                      <p:cBhvr additive="base">
                                        <p:cTn id="210" dur="500"/>
                                        <p:tgtEl>
                                          <p:spTgt spid="45"/>
                                        </p:tgtEl>
                                        <p:attrNameLst>
                                          <p:attrName>ppt_y</p:attrName>
                                        </p:attrNameLst>
                                      </p:cBhvr>
                                      <p:tavLst>
                                        <p:tav tm="0">
                                          <p:val>
                                            <p:strVal val="ppt_y"/>
                                          </p:val>
                                        </p:tav>
                                        <p:tav tm="100000">
                                          <p:val>
                                            <p:strVal val="1+ppt_h/2"/>
                                          </p:val>
                                        </p:tav>
                                      </p:tavLst>
                                    </p:anim>
                                    <p:set>
                                      <p:cBhvr>
                                        <p:cTn id="211" dur="1" fill="hold">
                                          <p:stCondLst>
                                            <p:cond delay="499"/>
                                          </p:stCondLst>
                                        </p:cTn>
                                        <p:tgtEl>
                                          <p:spTgt spid="45"/>
                                        </p:tgtEl>
                                        <p:attrNameLst>
                                          <p:attrName>style.visibility</p:attrName>
                                        </p:attrNameLst>
                                      </p:cBhvr>
                                      <p:to>
                                        <p:strVal val="hidden"/>
                                      </p:to>
                                    </p:set>
                                  </p:childTnLst>
                                </p:cTn>
                              </p:par>
                              <p:par>
                                <p:cTn id="212" presetID="18" presetClass="entr" presetSubtype="12" fill="hold" nodeType="withEffect">
                                  <p:stCondLst>
                                    <p:cond delay="0"/>
                                  </p:stCondLst>
                                  <p:childTnLst>
                                    <p:set>
                                      <p:cBhvr>
                                        <p:cTn id="213" dur="1" fill="hold">
                                          <p:stCondLst>
                                            <p:cond delay="0"/>
                                          </p:stCondLst>
                                        </p:cTn>
                                        <p:tgtEl>
                                          <p:spTgt spid="56"/>
                                        </p:tgtEl>
                                        <p:attrNameLst>
                                          <p:attrName>style.visibility</p:attrName>
                                        </p:attrNameLst>
                                      </p:cBhvr>
                                      <p:to>
                                        <p:strVal val="visible"/>
                                      </p:to>
                                    </p:set>
                                    <p:animEffect transition="in" filter="strips(downLeft)">
                                      <p:cBhvr>
                                        <p:cTn id="214" dur="500"/>
                                        <p:tgtEl>
                                          <p:spTgt spid="56"/>
                                        </p:tgtEl>
                                      </p:cBhvr>
                                    </p:animEffect>
                                  </p:childTnLst>
                                </p:cTn>
                              </p:par>
                            </p:childTnLst>
                          </p:cTn>
                        </p:par>
                      </p:childTnLst>
                    </p:cTn>
                  </p:par>
                </p:childTnLst>
              </p:cTn>
              <p:nextCondLst>
                <p:cond evt="onClick" delay="0">
                  <p:tgtEl>
                    <p:spTgt spid="45"/>
                  </p:tgtEl>
                </p:cond>
              </p:nextCondLst>
            </p:seq>
            <p:seq concurrent="1" nextAc="seek">
              <p:cTn id="215" restart="whenNotActive" fill="hold" evtFilter="cancelBubble" nodeType="interactiveSeq">
                <p:stCondLst>
                  <p:cond evt="onClick" delay="0">
                    <p:tgtEl>
                      <p:spTgt spid="46"/>
                    </p:tgtEl>
                  </p:cond>
                </p:stCondLst>
                <p:endSync evt="end" delay="0">
                  <p:rtn val="all"/>
                </p:endSync>
                <p:childTnLst>
                  <p:par>
                    <p:cTn id="216" fill="hold" nodeType="clickPar">
                      <p:stCondLst>
                        <p:cond delay="0"/>
                      </p:stCondLst>
                      <p:childTnLst>
                        <p:par>
                          <p:cTn id="217" fill="hold" nodeType="withGroup">
                            <p:stCondLst>
                              <p:cond delay="0"/>
                            </p:stCondLst>
                            <p:childTnLst>
                              <p:par>
                                <p:cTn id="218" presetID="2" presetClass="exit" presetSubtype="4" fill="hold" grpId="2" nodeType="clickEffect">
                                  <p:stCondLst>
                                    <p:cond delay="0"/>
                                  </p:stCondLst>
                                  <p:childTnLst>
                                    <p:anim calcmode="lin" valueType="num">
                                      <p:cBhvr additive="base">
                                        <p:cTn id="219" dur="500"/>
                                        <p:tgtEl>
                                          <p:spTgt spid="46"/>
                                        </p:tgtEl>
                                        <p:attrNameLst>
                                          <p:attrName>ppt_x</p:attrName>
                                        </p:attrNameLst>
                                      </p:cBhvr>
                                      <p:tavLst>
                                        <p:tav tm="0">
                                          <p:val>
                                            <p:strVal val="ppt_x"/>
                                          </p:val>
                                        </p:tav>
                                        <p:tav tm="100000">
                                          <p:val>
                                            <p:strVal val="ppt_x"/>
                                          </p:val>
                                        </p:tav>
                                      </p:tavLst>
                                    </p:anim>
                                    <p:anim calcmode="lin" valueType="num">
                                      <p:cBhvr additive="base">
                                        <p:cTn id="220" dur="500"/>
                                        <p:tgtEl>
                                          <p:spTgt spid="46"/>
                                        </p:tgtEl>
                                        <p:attrNameLst>
                                          <p:attrName>ppt_y</p:attrName>
                                        </p:attrNameLst>
                                      </p:cBhvr>
                                      <p:tavLst>
                                        <p:tav tm="0">
                                          <p:val>
                                            <p:strVal val="ppt_y"/>
                                          </p:val>
                                        </p:tav>
                                        <p:tav tm="100000">
                                          <p:val>
                                            <p:strVal val="1+ppt_h/2"/>
                                          </p:val>
                                        </p:tav>
                                      </p:tavLst>
                                    </p:anim>
                                    <p:set>
                                      <p:cBhvr>
                                        <p:cTn id="221" dur="1" fill="hold">
                                          <p:stCondLst>
                                            <p:cond delay="499"/>
                                          </p:stCondLst>
                                        </p:cTn>
                                        <p:tgtEl>
                                          <p:spTgt spid="46"/>
                                        </p:tgtEl>
                                        <p:attrNameLst>
                                          <p:attrName>style.visibility</p:attrName>
                                        </p:attrNameLst>
                                      </p:cBhvr>
                                      <p:to>
                                        <p:strVal val="hidden"/>
                                      </p:to>
                                    </p:set>
                                  </p:childTnLst>
                                </p:cTn>
                              </p:par>
                              <p:par>
                                <p:cTn id="222" presetID="18" presetClass="entr" presetSubtype="12" fill="hold" nodeType="withEffect">
                                  <p:stCondLst>
                                    <p:cond delay="0"/>
                                  </p:stCondLst>
                                  <p:childTnLst>
                                    <p:set>
                                      <p:cBhvr>
                                        <p:cTn id="223" dur="1" fill="hold">
                                          <p:stCondLst>
                                            <p:cond delay="0"/>
                                          </p:stCondLst>
                                        </p:cTn>
                                        <p:tgtEl>
                                          <p:spTgt spid="57"/>
                                        </p:tgtEl>
                                        <p:attrNameLst>
                                          <p:attrName>style.visibility</p:attrName>
                                        </p:attrNameLst>
                                      </p:cBhvr>
                                      <p:to>
                                        <p:strVal val="visible"/>
                                      </p:to>
                                    </p:set>
                                    <p:animEffect transition="in" filter="strips(downLeft)">
                                      <p:cBhvr>
                                        <p:cTn id="224" dur="500"/>
                                        <p:tgtEl>
                                          <p:spTgt spid="57"/>
                                        </p:tgtEl>
                                      </p:cBhvr>
                                    </p:animEffect>
                                  </p:childTnLst>
                                </p:cTn>
                              </p:par>
                            </p:childTnLst>
                          </p:cTn>
                        </p:par>
                      </p:childTnLst>
                    </p:cTn>
                  </p:par>
                </p:childTnLst>
              </p:cTn>
              <p:nextCondLst>
                <p:cond evt="onClick" delay="0">
                  <p:tgtEl>
                    <p:spTgt spid="46"/>
                  </p:tgtEl>
                </p:cond>
              </p:nextCondLst>
            </p:seq>
            <p:seq concurrent="1" nextAc="seek">
              <p:cTn id="225" restart="whenNotActive" fill="hold" evtFilter="cancelBubble" nodeType="interactiveSeq">
                <p:stCondLst>
                  <p:cond evt="onClick" delay="0">
                    <p:tgtEl>
                      <p:spTgt spid="47"/>
                    </p:tgtEl>
                  </p:cond>
                </p:stCondLst>
                <p:endSync evt="end" delay="0">
                  <p:rtn val="all"/>
                </p:endSync>
                <p:childTnLst>
                  <p:par>
                    <p:cTn id="226" fill="hold" nodeType="clickPar">
                      <p:stCondLst>
                        <p:cond delay="0"/>
                      </p:stCondLst>
                      <p:childTnLst>
                        <p:par>
                          <p:cTn id="227" fill="hold" nodeType="withGroup">
                            <p:stCondLst>
                              <p:cond delay="0"/>
                            </p:stCondLst>
                            <p:childTnLst>
                              <p:par>
                                <p:cTn id="228" presetID="2" presetClass="exit" presetSubtype="4" fill="hold" grpId="2" nodeType="clickEffect">
                                  <p:stCondLst>
                                    <p:cond delay="0"/>
                                  </p:stCondLst>
                                  <p:childTnLst>
                                    <p:anim calcmode="lin" valueType="num">
                                      <p:cBhvr additive="base">
                                        <p:cTn id="229" dur="500"/>
                                        <p:tgtEl>
                                          <p:spTgt spid="47"/>
                                        </p:tgtEl>
                                        <p:attrNameLst>
                                          <p:attrName>ppt_x</p:attrName>
                                        </p:attrNameLst>
                                      </p:cBhvr>
                                      <p:tavLst>
                                        <p:tav tm="0">
                                          <p:val>
                                            <p:strVal val="ppt_x"/>
                                          </p:val>
                                        </p:tav>
                                        <p:tav tm="100000">
                                          <p:val>
                                            <p:strVal val="ppt_x"/>
                                          </p:val>
                                        </p:tav>
                                      </p:tavLst>
                                    </p:anim>
                                    <p:anim calcmode="lin" valueType="num">
                                      <p:cBhvr additive="base">
                                        <p:cTn id="230" dur="500"/>
                                        <p:tgtEl>
                                          <p:spTgt spid="47"/>
                                        </p:tgtEl>
                                        <p:attrNameLst>
                                          <p:attrName>ppt_y</p:attrName>
                                        </p:attrNameLst>
                                      </p:cBhvr>
                                      <p:tavLst>
                                        <p:tav tm="0">
                                          <p:val>
                                            <p:strVal val="ppt_y"/>
                                          </p:val>
                                        </p:tav>
                                        <p:tav tm="100000">
                                          <p:val>
                                            <p:strVal val="1+ppt_h/2"/>
                                          </p:val>
                                        </p:tav>
                                      </p:tavLst>
                                    </p:anim>
                                    <p:set>
                                      <p:cBhvr>
                                        <p:cTn id="231" dur="1" fill="hold">
                                          <p:stCondLst>
                                            <p:cond delay="499"/>
                                          </p:stCondLst>
                                        </p:cTn>
                                        <p:tgtEl>
                                          <p:spTgt spid="47"/>
                                        </p:tgtEl>
                                        <p:attrNameLst>
                                          <p:attrName>style.visibility</p:attrName>
                                        </p:attrNameLst>
                                      </p:cBhvr>
                                      <p:to>
                                        <p:strVal val="hidden"/>
                                      </p:to>
                                    </p:set>
                                  </p:childTnLst>
                                </p:cTn>
                              </p:par>
                              <p:par>
                                <p:cTn id="232" presetID="18" presetClass="entr" presetSubtype="12" fill="hold" nodeType="withEffect">
                                  <p:stCondLst>
                                    <p:cond delay="0"/>
                                  </p:stCondLst>
                                  <p:childTnLst>
                                    <p:set>
                                      <p:cBhvr>
                                        <p:cTn id="233" dur="1" fill="hold">
                                          <p:stCondLst>
                                            <p:cond delay="0"/>
                                          </p:stCondLst>
                                        </p:cTn>
                                        <p:tgtEl>
                                          <p:spTgt spid="58"/>
                                        </p:tgtEl>
                                        <p:attrNameLst>
                                          <p:attrName>style.visibility</p:attrName>
                                        </p:attrNameLst>
                                      </p:cBhvr>
                                      <p:to>
                                        <p:strVal val="visible"/>
                                      </p:to>
                                    </p:set>
                                    <p:animEffect transition="in" filter="strips(downLeft)">
                                      <p:cBhvr>
                                        <p:cTn id="234" dur="500"/>
                                        <p:tgtEl>
                                          <p:spTgt spid="58"/>
                                        </p:tgtEl>
                                      </p:cBhvr>
                                    </p:animEffect>
                                  </p:childTnLst>
                                </p:cTn>
                              </p:par>
                            </p:childTnLst>
                          </p:cTn>
                        </p:par>
                      </p:childTnLst>
                    </p:cTn>
                  </p:par>
                </p:childTnLst>
              </p:cTn>
              <p:nextCondLst>
                <p:cond evt="onClick" delay="0">
                  <p:tgtEl>
                    <p:spTgt spid="47"/>
                  </p:tgtEl>
                </p:cond>
              </p:nextCondLst>
            </p:seq>
            <p:seq concurrent="1" nextAc="seek">
              <p:cTn id="235" restart="whenNotActive" fill="hold" evtFilter="cancelBubble" nodeType="interactiveSeq">
                <p:stCondLst>
                  <p:cond evt="onClick" delay="0">
                    <p:tgtEl>
                      <p:spTgt spid="48"/>
                    </p:tgtEl>
                  </p:cond>
                </p:stCondLst>
                <p:endSync evt="end" delay="0">
                  <p:rtn val="all"/>
                </p:endSync>
                <p:childTnLst>
                  <p:par>
                    <p:cTn id="236" fill="hold" nodeType="clickPar">
                      <p:stCondLst>
                        <p:cond delay="0"/>
                      </p:stCondLst>
                      <p:childTnLst>
                        <p:par>
                          <p:cTn id="237" fill="hold" nodeType="withGroup">
                            <p:stCondLst>
                              <p:cond delay="0"/>
                            </p:stCondLst>
                            <p:childTnLst>
                              <p:par>
                                <p:cTn id="238" presetID="2" presetClass="exit" presetSubtype="4" fill="hold" grpId="2" nodeType="clickEffect">
                                  <p:stCondLst>
                                    <p:cond delay="0"/>
                                  </p:stCondLst>
                                  <p:childTnLst>
                                    <p:anim calcmode="lin" valueType="num">
                                      <p:cBhvr additive="base">
                                        <p:cTn id="239" dur="500"/>
                                        <p:tgtEl>
                                          <p:spTgt spid="48"/>
                                        </p:tgtEl>
                                        <p:attrNameLst>
                                          <p:attrName>ppt_x</p:attrName>
                                        </p:attrNameLst>
                                      </p:cBhvr>
                                      <p:tavLst>
                                        <p:tav tm="0">
                                          <p:val>
                                            <p:strVal val="ppt_x"/>
                                          </p:val>
                                        </p:tav>
                                        <p:tav tm="100000">
                                          <p:val>
                                            <p:strVal val="ppt_x"/>
                                          </p:val>
                                        </p:tav>
                                      </p:tavLst>
                                    </p:anim>
                                    <p:anim calcmode="lin" valueType="num">
                                      <p:cBhvr additive="base">
                                        <p:cTn id="240" dur="500"/>
                                        <p:tgtEl>
                                          <p:spTgt spid="48"/>
                                        </p:tgtEl>
                                        <p:attrNameLst>
                                          <p:attrName>ppt_y</p:attrName>
                                        </p:attrNameLst>
                                      </p:cBhvr>
                                      <p:tavLst>
                                        <p:tav tm="0">
                                          <p:val>
                                            <p:strVal val="ppt_y"/>
                                          </p:val>
                                        </p:tav>
                                        <p:tav tm="100000">
                                          <p:val>
                                            <p:strVal val="1+ppt_h/2"/>
                                          </p:val>
                                        </p:tav>
                                      </p:tavLst>
                                    </p:anim>
                                    <p:set>
                                      <p:cBhvr>
                                        <p:cTn id="241" dur="1" fill="hold">
                                          <p:stCondLst>
                                            <p:cond delay="499"/>
                                          </p:stCondLst>
                                        </p:cTn>
                                        <p:tgtEl>
                                          <p:spTgt spid="48"/>
                                        </p:tgtEl>
                                        <p:attrNameLst>
                                          <p:attrName>style.visibility</p:attrName>
                                        </p:attrNameLst>
                                      </p:cBhvr>
                                      <p:to>
                                        <p:strVal val="hidden"/>
                                      </p:to>
                                    </p:set>
                                  </p:childTnLst>
                                </p:cTn>
                              </p:par>
                              <p:par>
                                <p:cTn id="242" presetID="18" presetClass="entr" presetSubtype="12" fill="hold" nodeType="withEffect">
                                  <p:stCondLst>
                                    <p:cond delay="0"/>
                                  </p:stCondLst>
                                  <p:childTnLst>
                                    <p:set>
                                      <p:cBhvr>
                                        <p:cTn id="243" dur="1" fill="hold">
                                          <p:stCondLst>
                                            <p:cond delay="0"/>
                                          </p:stCondLst>
                                        </p:cTn>
                                        <p:tgtEl>
                                          <p:spTgt spid="59"/>
                                        </p:tgtEl>
                                        <p:attrNameLst>
                                          <p:attrName>style.visibility</p:attrName>
                                        </p:attrNameLst>
                                      </p:cBhvr>
                                      <p:to>
                                        <p:strVal val="visible"/>
                                      </p:to>
                                    </p:set>
                                    <p:animEffect transition="in" filter="strips(downLeft)">
                                      <p:cBhvr>
                                        <p:cTn id="244" dur="500"/>
                                        <p:tgtEl>
                                          <p:spTgt spid="59"/>
                                        </p:tgtEl>
                                      </p:cBhvr>
                                    </p:animEffect>
                                  </p:childTnLst>
                                </p:cTn>
                              </p:par>
                            </p:childTnLst>
                          </p:cTn>
                        </p:par>
                      </p:childTnLst>
                    </p:cTn>
                  </p:par>
                </p:childTnLst>
              </p:cTn>
              <p:nextCondLst>
                <p:cond evt="onClick" delay="0">
                  <p:tgtEl>
                    <p:spTgt spid="48"/>
                  </p:tgtEl>
                </p:cond>
              </p:nextCondLst>
            </p:seq>
            <p:seq concurrent="1" nextAc="seek">
              <p:cTn id="245" restart="whenNotActive" fill="hold" evtFilter="cancelBubble" nodeType="interactiveSeq">
                <p:stCondLst>
                  <p:cond evt="onClick" delay="0">
                    <p:tgtEl>
                      <p:spTgt spid="49"/>
                    </p:tgtEl>
                  </p:cond>
                </p:stCondLst>
                <p:endSync evt="end" delay="0">
                  <p:rtn val="all"/>
                </p:endSync>
                <p:childTnLst>
                  <p:par>
                    <p:cTn id="246" fill="hold" nodeType="clickPar">
                      <p:stCondLst>
                        <p:cond delay="0"/>
                      </p:stCondLst>
                      <p:childTnLst>
                        <p:par>
                          <p:cTn id="247" fill="hold" nodeType="withGroup">
                            <p:stCondLst>
                              <p:cond delay="0"/>
                            </p:stCondLst>
                            <p:childTnLst>
                              <p:par>
                                <p:cTn id="248" presetID="53" presetClass="exit" presetSubtype="32" fill="hold" grpId="2" nodeType="clickEffect">
                                  <p:stCondLst>
                                    <p:cond delay="0"/>
                                  </p:stCondLst>
                                  <p:childTnLst>
                                    <p:anim calcmode="lin" valueType="num">
                                      <p:cBhvr>
                                        <p:cTn id="249" dur="500"/>
                                        <p:tgtEl>
                                          <p:spTgt spid="49"/>
                                        </p:tgtEl>
                                        <p:attrNameLst>
                                          <p:attrName>ppt_w</p:attrName>
                                        </p:attrNameLst>
                                      </p:cBhvr>
                                      <p:tavLst>
                                        <p:tav tm="0">
                                          <p:val>
                                            <p:strVal val="ppt_w"/>
                                          </p:val>
                                        </p:tav>
                                        <p:tav tm="100000">
                                          <p:val>
                                            <p:fltVal val="0"/>
                                          </p:val>
                                        </p:tav>
                                      </p:tavLst>
                                    </p:anim>
                                    <p:anim calcmode="lin" valueType="num">
                                      <p:cBhvr>
                                        <p:cTn id="250" dur="500"/>
                                        <p:tgtEl>
                                          <p:spTgt spid="49"/>
                                        </p:tgtEl>
                                        <p:attrNameLst>
                                          <p:attrName>ppt_h</p:attrName>
                                        </p:attrNameLst>
                                      </p:cBhvr>
                                      <p:tavLst>
                                        <p:tav tm="0">
                                          <p:val>
                                            <p:strVal val="ppt_h"/>
                                          </p:val>
                                        </p:tav>
                                        <p:tav tm="100000">
                                          <p:val>
                                            <p:fltVal val="0"/>
                                          </p:val>
                                        </p:tav>
                                      </p:tavLst>
                                    </p:anim>
                                    <p:animEffect transition="out" filter="fade">
                                      <p:cBhvr>
                                        <p:cTn id="251" dur="500"/>
                                        <p:tgtEl>
                                          <p:spTgt spid="49"/>
                                        </p:tgtEl>
                                      </p:cBhvr>
                                    </p:animEffect>
                                    <p:set>
                                      <p:cBhvr>
                                        <p:cTn id="252" dur="1" fill="hold">
                                          <p:stCondLst>
                                            <p:cond delay="499"/>
                                          </p:stCondLst>
                                        </p:cTn>
                                        <p:tgtEl>
                                          <p:spTgt spid="49"/>
                                        </p:tgtEl>
                                        <p:attrNameLst>
                                          <p:attrName>style.visibility</p:attrName>
                                        </p:attrNameLst>
                                      </p:cBhvr>
                                      <p:to>
                                        <p:strVal val="hidden"/>
                                      </p:to>
                                    </p:set>
                                  </p:childTnLst>
                                </p:cTn>
                              </p:par>
                              <p:par>
                                <p:cTn id="253" presetID="18" presetClass="entr" presetSubtype="12" fill="hold" nodeType="withEffect">
                                  <p:stCondLst>
                                    <p:cond delay="0"/>
                                  </p:stCondLst>
                                  <p:childTnLst>
                                    <p:set>
                                      <p:cBhvr>
                                        <p:cTn id="254" dur="1" fill="hold">
                                          <p:stCondLst>
                                            <p:cond delay="0"/>
                                          </p:stCondLst>
                                        </p:cTn>
                                        <p:tgtEl>
                                          <p:spTgt spid="60"/>
                                        </p:tgtEl>
                                        <p:attrNameLst>
                                          <p:attrName>style.visibility</p:attrName>
                                        </p:attrNameLst>
                                      </p:cBhvr>
                                      <p:to>
                                        <p:strVal val="visible"/>
                                      </p:to>
                                    </p:set>
                                    <p:animEffect transition="in" filter="strips(downLeft)">
                                      <p:cBhvr>
                                        <p:cTn id="255" dur="500"/>
                                        <p:tgtEl>
                                          <p:spTgt spid="60"/>
                                        </p:tgtEl>
                                      </p:cBhvr>
                                    </p:animEffect>
                                  </p:childTnLst>
                                </p:cTn>
                              </p:par>
                            </p:childTnLst>
                          </p:cTn>
                        </p:par>
                      </p:childTnLst>
                    </p:cTn>
                  </p:par>
                </p:childTnLst>
              </p:cTn>
              <p:nextCondLst>
                <p:cond evt="onClick" delay="0">
                  <p:tgtEl>
                    <p:spTgt spid="49"/>
                  </p:tgtEl>
                </p:cond>
              </p:nextCondLst>
            </p:seq>
          </p:childTnLst>
        </p:cTn>
      </p:par>
    </p:tnLst>
    <p:bldLst>
      <p:bldP spid="8" grpId="0" animBg="1"/>
      <p:bldP spid="23" grpId="0" animBg="1"/>
      <p:bldP spid="24" grpId="0" animBg="1"/>
      <p:bldP spid="25" grpId="0" animBg="1"/>
      <p:bldP spid="26" grpId="0" animBg="1"/>
      <p:bldP spid="27" grpId="0" animBg="1"/>
      <p:bldP spid="28" grpId="0" animBg="1"/>
      <p:bldP spid="29" grpId="0" animBg="1"/>
      <p:bldP spid="31" grpId="0" animBg="1"/>
      <p:bldP spid="10" grpId="0" animBg="1"/>
      <p:bldP spid="10" grpId="1" animBg="1"/>
      <p:bldP spid="10" grpId="2" animBg="1"/>
      <p:bldP spid="42" grpId="0" animBg="1"/>
      <p:bldP spid="42" grpId="1" animBg="1"/>
      <p:bldP spid="42" grpId="2" animBg="1"/>
      <p:bldP spid="44" grpId="0" animBg="1"/>
      <p:bldP spid="44" grpId="1" animBg="1"/>
      <p:bldP spid="44" grpId="2" animBg="1"/>
      <p:bldP spid="45" grpId="0" animBg="1"/>
      <p:bldP spid="45" grpId="1" animBg="1"/>
      <p:bldP spid="45"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46" grpId="0" animBg="1"/>
      <p:bldP spid="46" grpId="1" animBg="1"/>
      <p:bldP spid="4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Google Shape;236;p46">
            <a:extLst>
              <a:ext uri="{FF2B5EF4-FFF2-40B4-BE49-F238E27FC236}">
                <a16:creationId xmlns:a16="http://schemas.microsoft.com/office/drawing/2014/main" xmlns="" id="{9A961B2F-ACBA-40BF-9442-956958C4F468}"/>
              </a:ext>
            </a:extLst>
          </p:cNvPr>
          <p:cNvSpPr/>
          <p:nvPr/>
        </p:nvSpPr>
        <p:spPr>
          <a:xfrm rot="519771">
            <a:off x="5317067" y="452967"/>
            <a:ext cx="1117600" cy="1136651"/>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237" name="Google Shape;237;p46">
            <a:extLst>
              <a:ext uri="{FF2B5EF4-FFF2-40B4-BE49-F238E27FC236}">
                <a16:creationId xmlns:a16="http://schemas.microsoft.com/office/drawing/2014/main" xmlns="" id="{0E6B7DC7-06AA-4472-97C5-493DC58BFD62}"/>
              </a:ext>
            </a:extLst>
          </p:cNvPr>
          <p:cNvSpPr txBox="1">
            <a:spLocks/>
          </p:cNvSpPr>
          <p:nvPr/>
        </p:nvSpPr>
        <p:spPr bwMode="auto">
          <a:xfrm>
            <a:off x="5507567" y="732367"/>
            <a:ext cx="713317"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Times New Roman" panose="02020603050405020304" pitchFamily="18" charset="0"/>
                <a:cs typeface="Times New Roman" panose="02020603050405020304" pitchFamily="18" charset="0"/>
                <a:sym typeface="Arial" panose="020B0604020202020204" pitchFamily="34" charset="0"/>
              </a:defRPr>
            </a:lvl9pPr>
          </a:lstStyle>
          <a:p>
            <a:pPr algn="ctr" defTabSz="1219170" eaLnBrk="1" fontAlgn="base" hangingPunct="1">
              <a:spcBef>
                <a:spcPct val="0"/>
              </a:spcBef>
              <a:spcAft>
                <a:spcPct val="0"/>
              </a:spcAft>
              <a:buClr>
                <a:srgbClr val="3D405B"/>
              </a:buClr>
              <a:buSzPts val="5900"/>
            </a:pPr>
            <a:r>
              <a:rPr lang="en-US" altLang="en-US" sz="4000">
                <a:solidFill>
                  <a:srgbClr val="F4F1DE"/>
                </a:solidFill>
                <a:latin typeface="Raleway Thin"/>
                <a:sym typeface="Raleway Thin"/>
              </a:rPr>
              <a:t>02</a:t>
            </a:r>
            <a:endParaRPr lang="vi-VN" altLang="en-US" sz="4000">
              <a:solidFill>
                <a:srgbClr val="F4F1DE"/>
              </a:solidFill>
              <a:latin typeface="Raleway Thin"/>
              <a:sym typeface="Raleway Thin"/>
            </a:endParaRPr>
          </a:p>
        </p:txBody>
      </p:sp>
      <p:sp>
        <p:nvSpPr>
          <p:cNvPr id="192516" name="Google Shape;241;p46">
            <a:extLst>
              <a:ext uri="{FF2B5EF4-FFF2-40B4-BE49-F238E27FC236}">
                <a16:creationId xmlns:a16="http://schemas.microsoft.com/office/drawing/2014/main" xmlns="" id="{665A05EF-D58E-4DFB-B75C-2885CAC15355}"/>
              </a:ext>
            </a:extLst>
          </p:cNvPr>
          <p:cNvSpPr>
            <a:spLocks noChangeArrowheads="1"/>
          </p:cNvSpPr>
          <p:nvPr/>
        </p:nvSpPr>
        <p:spPr bwMode="auto">
          <a:xfrm>
            <a:off x="4828118" y="1589617"/>
            <a:ext cx="2679700" cy="56726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fontAlgn="base">
              <a:spcBef>
                <a:spcPct val="0"/>
              </a:spcBef>
              <a:spcAft>
                <a:spcPct val="0"/>
              </a:spcAft>
            </a:pPr>
            <a:endParaRPr lang="vi-VN" altLang="en-US" sz="1867"/>
          </a:p>
        </p:txBody>
      </p:sp>
      <p:sp>
        <p:nvSpPr>
          <p:cNvPr id="243" name="Google Shape;243;p46">
            <a:extLst>
              <a:ext uri="{FF2B5EF4-FFF2-40B4-BE49-F238E27FC236}">
                <a16:creationId xmlns:a16="http://schemas.microsoft.com/office/drawing/2014/main" xmlns="" id="{BB483486-7798-4CA0-8ACA-A98E2A0EB43B}"/>
              </a:ext>
            </a:extLst>
          </p:cNvPr>
          <p:cNvSpPr txBox="1">
            <a:spLocks noGrp="1"/>
          </p:cNvSpPr>
          <p:nvPr>
            <p:ph type="subTitle" idx="4294967295"/>
          </p:nvPr>
        </p:nvSpPr>
        <p:spPr>
          <a:xfrm rot="21598713">
            <a:off x="4828118" y="1589617"/>
            <a:ext cx="2575983" cy="567267"/>
          </a:xfrm>
          <a:prstGeom prst="rect">
            <a:avLst/>
          </a:prstGeom>
        </p:spPr>
        <p:txBody>
          <a:bodyPr lIns="0" tIns="0" rIns="0" bIns="0" anchor="ctr"/>
          <a:lstStyle>
            <a:lvl1pPr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lgn="ct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ctr"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eaLnBrk="1" hangingPunct="1">
              <a:buClr>
                <a:schemeClr val="accent1"/>
              </a:buClr>
              <a:buSzPts val="2100"/>
            </a:pPr>
            <a:r>
              <a:rPr lang="en-US" altLang="en-US" sz="3333" b="1">
                <a:solidFill>
                  <a:srgbClr val="F4F1DE"/>
                </a:solidFill>
                <a:latin typeface="Times New Roman" panose="02020603050405020304" pitchFamily="18" charset="0"/>
                <a:cs typeface="Times New Roman" panose="02020603050405020304" pitchFamily="18" charset="0"/>
                <a:sym typeface="Raleway Thin"/>
              </a:rPr>
              <a:t>KHÁM PHÁ</a:t>
            </a:r>
            <a:endParaRPr lang="vi-VN" altLang="en-US" sz="3333" b="1">
              <a:solidFill>
                <a:srgbClr val="F4F1DE"/>
              </a:solidFill>
              <a:latin typeface="Times New Roman" panose="02020603050405020304" pitchFamily="18" charset="0"/>
              <a:cs typeface="Times New Roman" panose="02020603050405020304" pitchFamily="18" charset="0"/>
              <a:sym typeface="Raleway Thin"/>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linds(horizontal)">
                                      <p:cBhvr>
                                        <p:cTn id="7" dur="500"/>
                                        <p:tgtEl>
                                          <p:spTgt spid="2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7"/>
                                        </p:tgtEl>
                                        <p:attrNameLst>
                                          <p:attrName>style.visibility</p:attrName>
                                        </p:attrNameLst>
                                      </p:cBhvr>
                                      <p:to>
                                        <p:strVal val="visible"/>
                                      </p:to>
                                    </p:set>
                                    <p:animEffect transition="in" filter="blinds(horizontal)">
                                      <p:cBhvr>
                                        <p:cTn id="10" dur="500"/>
                                        <p:tgtEl>
                                          <p:spTgt spid="2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2516"/>
                                        </p:tgtEl>
                                        <p:attrNameLst>
                                          <p:attrName>style.visibility</p:attrName>
                                        </p:attrNameLst>
                                      </p:cBhvr>
                                      <p:to>
                                        <p:strVal val="visible"/>
                                      </p:to>
                                    </p:set>
                                    <p:animEffect transition="in" filter="blinds(horizontal)">
                                      <p:cBhvr>
                                        <p:cTn id="13" dur="500"/>
                                        <p:tgtEl>
                                          <p:spTgt spid="1925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3"/>
                                        </p:tgtEl>
                                        <p:attrNameLst>
                                          <p:attrName>style.visibility</p:attrName>
                                        </p:attrNameLst>
                                      </p:cBhvr>
                                      <p:to>
                                        <p:strVal val="visible"/>
                                      </p:to>
                                    </p:set>
                                    <p:animEffect transition="in" filter="blinds(horizontal)">
                                      <p:cBhvr>
                                        <p:cTn id="16"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P spid="237" grpId="0"/>
      <p:bldP spid="192516" grpId="0" animBg="1"/>
      <p:bldP spid="2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descr="000">
            <a:extLst>
              <a:ext uri="{FF2B5EF4-FFF2-40B4-BE49-F238E27FC236}">
                <a16:creationId xmlns:a16="http://schemas.microsoft.com/office/drawing/2014/main" xmlns="" id="{19AC60D3-35ED-43A9-B21B-3B4649804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29" y="1210614"/>
            <a:ext cx="11496973" cy="3554569"/>
          </a:xfrm>
          <a:prstGeom prst="rect">
            <a:avLst/>
          </a:prstGeom>
          <a:noFill/>
          <a:extLst>
            <a:ext uri="{909E8E84-426E-40DD-AFC4-6F175D3DCCD1}">
              <a14:hiddenFill xmlns:a14="http://schemas.microsoft.com/office/drawing/2010/main">
                <a:solidFill>
                  <a:srgbClr val="FFFFFF"/>
                </a:solidFill>
              </a14:hiddenFill>
            </a:ext>
          </a:extLst>
        </p:spPr>
      </p:pic>
      <p:sp>
        <p:nvSpPr>
          <p:cNvPr id="138244" name="Rectangle 4">
            <a:extLst>
              <a:ext uri="{FF2B5EF4-FFF2-40B4-BE49-F238E27FC236}">
                <a16:creationId xmlns:a16="http://schemas.microsoft.com/office/drawing/2014/main" xmlns="" id="{32354500-239A-4823-B11F-7FCFDA126ADC}"/>
              </a:ext>
            </a:extLst>
          </p:cNvPr>
          <p:cNvSpPr>
            <a:spLocks noChangeArrowheads="1"/>
          </p:cNvSpPr>
          <p:nvPr/>
        </p:nvSpPr>
        <p:spPr bwMode="auto">
          <a:xfrm>
            <a:off x="296333" y="5099894"/>
            <a:ext cx="11338984" cy="1200329"/>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en-US" altLang="en-US" sz="2400"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a. </a:t>
            </a:r>
            <a:r>
              <a:rPr lang="vi-VN" altLang="en-US" sz="2400"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Căn </a:t>
            </a:r>
            <a:r>
              <a:rPr lang="vi-VN" altLang="en-US" sz="24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cứ vào các quy định của pháp luật, em hãy cho biết trong các bức tranh trên, chủ thể nào thực hiện đúng, chủ thể nào vi phạm các quy định của pháp luật về bảo vệ môi trường. Vì sao? </a:t>
            </a:r>
          </a:p>
        </p:txBody>
      </p:sp>
      <p:sp>
        <p:nvSpPr>
          <p:cNvPr id="5" name="Title 1"/>
          <p:cNvSpPr txBox="1">
            <a:spLocks/>
          </p:cNvSpPr>
          <p:nvPr/>
        </p:nvSpPr>
        <p:spPr>
          <a:xfrm>
            <a:off x="3490174" y="115910"/>
            <a:ext cx="4043967" cy="914399"/>
          </a:xfrm>
          <a:prstGeom prst="rect">
            <a:avLst/>
          </a:prstGeom>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00" b="1" kern="0" dirty="0" smtClean="0">
                <a:solidFill>
                  <a:srgbClr val="C00000"/>
                </a:solidFill>
                <a:latin typeface="Times New Roman" panose="02020603050405020304" pitchFamily="18" charset="0"/>
                <a:cs typeface="Times New Roman" panose="02020603050405020304" pitchFamily="18" charset="0"/>
              </a:rPr>
              <a:t>THẢO LUẬN CẶP ĐÔI</a:t>
            </a:r>
            <a:br>
              <a:rPr lang="en-US" sz="2400" b="1" kern="0" dirty="0" smtClean="0">
                <a:solidFill>
                  <a:srgbClr val="C00000"/>
                </a:solidFill>
                <a:latin typeface="Times New Roman" panose="02020603050405020304" pitchFamily="18" charset="0"/>
                <a:cs typeface="Times New Roman" panose="02020603050405020304" pitchFamily="18" charset="0"/>
              </a:rPr>
            </a:br>
            <a:r>
              <a:rPr lang="en-US" sz="2400" b="1" kern="0" dirty="0" smtClean="0">
                <a:solidFill>
                  <a:srgbClr val="C00000"/>
                </a:solidFill>
                <a:latin typeface="Times New Roman" panose="02020603050405020304" pitchFamily="18" charset="0"/>
                <a:cs typeface="Times New Roman" panose="02020603050405020304" pitchFamily="18" charset="0"/>
              </a:rPr>
              <a:t>(</a:t>
            </a:r>
            <a:r>
              <a:rPr lang="en-US" sz="2400" b="1" kern="0" dirty="0" err="1" smtClean="0">
                <a:solidFill>
                  <a:srgbClr val="C00000"/>
                </a:solidFill>
                <a:latin typeface="Times New Roman" panose="02020603050405020304" pitchFamily="18" charset="0"/>
                <a:cs typeface="Times New Roman" panose="02020603050405020304" pitchFamily="18" charset="0"/>
              </a:rPr>
              <a:t>Thời</a:t>
            </a:r>
            <a:r>
              <a:rPr lang="en-US" sz="2400" b="1" kern="0" dirty="0" smtClean="0">
                <a:solidFill>
                  <a:srgbClr val="C00000"/>
                </a:solidFill>
                <a:latin typeface="Times New Roman" panose="02020603050405020304" pitchFamily="18" charset="0"/>
                <a:cs typeface="Times New Roman" panose="02020603050405020304" pitchFamily="18" charset="0"/>
              </a:rPr>
              <a:t> </a:t>
            </a:r>
            <a:r>
              <a:rPr lang="en-US" sz="2400" b="1" kern="0" dirty="0" err="1" smtClean="0">
                <a:solidFill>
                  <a:srgbClr val="C00000"/>
                </a:solidFill>
                <a:latin typeface="Times New Roman" panose="02020603050405020304" pitchFamily="18" charset="0"/>
                <a:cs typeface="Times New Roman" panose="02020603050405020304" pitchFamily="18" charset="0"/>
              </a:rPr>
              <a:t>gian</a:t>
            </a:r>
            <a:r>
              <a:rPr lang="en-US" sz="2400" b="1" kern="0" dirty="0" smtClean="0">
                <a:solidFill>
                  <a:srgbClr val="C00000"/>
                </a:solidFill>
                <a:latin typeface="Times New Roman" panose="02020603050405020304" pitchFamily="18" charset="0"/>
                <a:cs typeface="Times New Roman" panose="02020603050405020304" pitchFamily="18" charset="0"/>
              </a:rPr>
              <a:t>: 4 </a:t>
            </a:r>
            <a:r>
              <a:rPr lang="en-US" sz="2400" b="1" kern="0" dirty="0" err="1" smtClean="0">
                <a:solidFill>
                  <a:srgbClr val="C00000"/>
                </a:solidFill>
                <a:latin typeface="Times New Roman" panose="02020603050405020304" pitchFamily="18" charset="0"/>
                <a:cs typeface="Times New Roman" panose="02020603050405020304" pitchFamily="18" charset="0"/>
              </a:rPr>
              <a:t>phút</a:t>
            </a:r>
            <a:r>
              <a:rPr lang="en-US" sz="2400" b="1" kern="0" dirty="0" smtClean="0">
                <a:solidFill>
                  <a:srgbClr val="C00000"/>
                </a:solidFill>
                <a:latin typeface="Times New Roman" panose="02020603050405020304" pitchFamily="18" charset="0"/>
                <a:cs typeface="Times New Roman" panose="02020603050405020304" pitchFamily="18" charset="0"/>
              </a:rPr>
              <a:t>)</a:t>
            </a:r>
            <a:endParaRPr lang="en-US" sz="2400" b="1" kern="0" dirty="0" smtClean="0">
              <a:solidFill>
                <a:srgbClr val="C00000"/>
              </a:solidFill>
              <a:latin typeface="Times New Roman" panose="02020603050405020304" pitchFamily="18" charset="0"/>
              <a:cs typeface="Times New Roman" panose="02020603050405020304" pitchFamily="18" charset="0"/>
            </a:endParaRPr>
          </a:p>
        </p:txBody>
      </p:sp>
      <p:sp>
        <p:nvSpPr>
          <p:cNvPr id="6" name="Rectangle 50">
            <a:extLst>
              <a:ext uri="{FF2B5EF4-FFF2-40B4-BE49-F238E27FC236}">
                <a16:creationId xmlns:a16="http://schemas.microsoft.com/office/drawing/2014/main" xmlns="" id="{A9138C06-400A-4AB2-878D-EE629A5AEE75}"/>
              </a:ext>
            </a:extLst>
          </p:cNvPr>
          <p:cNvSpPr>
            <a:spLocks noChangeArrowheads="1"/>
          </p:cNvSpPr>
          <p:nvPr/>
        </p:nvSpPr>
        <p:spPr bwMode="auto">
          <a:xfrm>
            <a:off x="309331" y="6300223"/>
            <a:ext cx="114839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defTabSz="1219170" fontAlgn="base">
              <a:spcBef>
                <a:spcPct val="0"/>
              </a:spcBef>
              <a:spcAft>
                <a:spcPct val="0"/>
              </a:spcAft>
              <a:buClr>
                <a:srgbClr val="000000"/>
              </a:buClr>
            </a:pPr>
            <a:r>
              <a:rPr lang="en-US" altLang="en-US" sz="2400" dirty="0" smtClean="0">
                <a:latin typeface="Times New Roman" panose="02020603050405020304" pitchFamily="18" charset="0"/>
                <a:cs typeface="Times New Roman" panose="02020603050405020304" pitchFamily="18" charset="0"/>
                <a:sym typeface="Arial" panose="020B0604020202020204" pitchFamily="34" charset="0"/>
              </a:rPr>
              <a:t>b. </a:t>
            </a:r>
            <a:r>
              <a:rPr lang="vi-VN" altLang="en-US" sz="2400" dirty="0" smtClean="0">
                <a:latin typeface="Times New Roman" panose="02020603050405020304" pitchFamily="18" charset="0"/>
                <a:cs typeface="Times New Roman" panose="02020603050405020304" pitchFamily="18" charset="0"/>
                <a:sym typeface="Arial" panose="020B0604020202020204" pitchFamily="34" charset="0"/>
              </a:rPr>
              <a:t>Hãy </a:t>
            </a:r>
            <a:r>
              <a:rPr lang="vi-VN" altLang="en-US" sz="2400" dirty="0">
                <a:latin typeface="Times New Roman" panose="02020603050405020304" pitchFamily="18" charset="0"/>
                <a:cs typeface="Times New Roman" panose="02020603050405020304" pitchFamily="18" charset="0"/>
                <a:sym typeface="Arial" panose="020B0604020202020204" pitchFamily="34" charset="0"/>
              </a:rPr>
              <a:t>kể thêm một số quy định của pháp luật về bảo vệ môi trường mà em </a:t>
            </a:r>
            <a:r>
              <a:rPr lang="vi-VN" altLang="en-US" sz="2400" dirty="0" smtClean="0">
                <a:latin typeface="Times New Roman" panose="02020603050405020304" pitchFamily="18" charset="0"/>
                <a:cs typeface="Times New Roman" panose="02020603050405020304" pitchFamily="18" charset="0"/>
                <a:sym typeface="Arial" panose="020B0604020202020204" pitchFamily="34" charset="0"/>
              </a:rPr>
              <a:t>biết</a:t>
            </a:r>
            <a:r>
              <a:rPr lang="en-US" altLang="en-US" sz="2400" dirty="0" smtClean="0">
                <a:latin typeface="Times New Roman" panose="02020603050405020304" pitchFamily="18" charset="0"/>
                <a:cs typeface="Times New Roman" panose="02020603050405020304" pitchFamily="18" charset="0"/>
                <a:sym typeface="Arial" panose="020B0604020202020204" pitchFamily="34" charset="0"/>
              </a:rPr>
              <a:t>?</a:t>
            </a:r>
            <a:r>
              <a:rPr lang="vi-VN" altLang="en-US" sz="2400" dirty="0" smtClean="0">
                <a:latin typeface="Times New Roman" panose="02020603050405020304" pitchFamily="18" charset="0"/>
                <a:cs typeface="Times New Roman" panose="02020603050405020304" pitchFamily="18" charset="0"/>
                <a:sym typeface="Arial" panose="020B0604020202020204" pitchFamily="34" charset="0"/>
              </a:rPr>
              <a:t> </a:t>
            </a:r>
            <a:endParaRPr lang="vi-VN" altLang="en-US" sz="2400" dirty="0">
              <a:latin typeface="Times New Roman" panose="02020603050405020304" pitchFamily="18" charset="0"/>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descr="000">
            <a:extLst>
              <a:ext uri="{FF2B5EF4-FFF2-40B4-BE49-F238E27FC236}">
                <a16:creationId xmlns:a16="http://schemas.microsoft.com/office/drawing/2014/main" xmlns="" id="{6116A51B-5D43-4B27-9E59-C0A337B87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34" y="177800"/>
            <a:ext cx="11628967" cy="3860800"/>
          </a:xfrm>
          <a:prstGeom prst="rect">
            <a:avLst/>
          </a:prstGeom>
          <a:noFill/>
          <a:extLst>
            <a:ext uri="{909E8E84-426E-40DD-AFC4-6F175D3DCCD1}">
              <a14:hiddenFill xmlns:a14="http://schemas.microsoft.com/office/drawing/2010/main">
                <a:solidFill>
                  <a:srgbClr val="FFFFFF"/>
                </a:solidFill>
              </a14:hiddenFill>
            </a:ext>
          </a:extLst>
        </p:spPr>
      </p:pic>
      <p:sp>
        <p:nvSpPr>
          <p:cNvPr id="144389" name="Rectangle 5">
            <a:extLst>
              <a:ext uri="{FF2B5EF4-FFF2-40B4-BE49-F238E27FC236}">
                <a16:creationId xmlns:a16="http://schemas.microsoft.com/office/drawing/2014/main" xmlns="" id="{5BBA90F2-105F-44C2-AC8F-0A9109D13352}"/>
              </a:ext>
            </a:extLst>
          </p:cNvPr>
          <p:cNvSpPr>
            <a:spLocks noChangeArrowheads="1"/>
          </p:cNvSpPr>
          <p:nvPr/>
        </p:nvSpPr>
        <p:spPr bwMode="auto">
          <a:xfrm>
            <a:off x="522818" y="3862505"/>
            <a:ext cx="3388783" cy="2534476"/>
          </a:xfrm>
          <a:prstGeom prst="rect">
            <a:avLst/>
          </a:prstGeom>
          <a:solidFill>
            <a:srgbClr val="FFCC99"/>
          </a:solidFill>
          <a:ln>
            <a:noFill/>
          </a:ln>
          <a:effectLst/>
          <a:extLs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267">
                <a:solidFill>
                  <a:srgbClr val="000000"/>
                </a:solidFill>
                <a:latin typeface="Arial" panose="020B0604020202020204" pitchFamily="34" charset="0"/>
                <a:cs typeface="Arial" panose="020B0604020202020204" pitchFamily="34" charset="0"/>
                <a:sym typeface="Arial" panose="020B0604020202020204" pitchFamily="34" charset="0"/>
              </a:rPr>
              <a:t>Phân loại và vứt rác đúng nơi quy định =&gt; đây là hành động đúng với quy định của pháp luật. Chúng ta cần khuyến khích và học tập theo hành động này. </a:t>
            </a:r>
          </a:p>
        </p:txBody>
      </p:sp>
      <p:sp>
        <p:nvSpPr>
          <p:cNvPr id="144390" name="Rectangle 6">
            <a:extLst>
              <a:ext uri="{FF2B5EF4-FFF2-40B4-BE49-F238E27FC236}">
                <a16:creationId xmlns:a16="http://schemas.microsoft.com/office/drawing/2014/main" xmlns="" id="{57A00D01-6358-4E30-8E35-69314BEB8A25}"/>
              </a:ext>
            </a:extLst>
          </p:cNvPr>
          <p:cNvSpPr>
            <a:spLocks noChangeArrowheads="1"/>
          </p:cNvSpPr>
          <p:nvPr/>
        </p:nvSpPr>
        <p:spPr bwMode="auto">
          <a:xfrm>
            <a:off x="4301068" y="3862505"/>
            <a:ext cx="3661833" cy="2534476"/>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267">
                <a:solidFill>
                  <a:srgbClr val="000000"/>
                </a:solidFill>
                <a:latin typeface="Arial" panose="020B0604020202020204" pitchFamily="34" charset="0"/>
                <a:cs typeface="Arial" panose="020B0604020202020204" pitchFamily="34" charset="0"/>
                <a:sym typeface="Arial" panose="020B0604020202020204" pitchFamily="34" charset="0"/>
              </a:rPr>
              <a:t>Đổ chất thải chưa qua xử lí ra môi trường =&gt; vi phạm Luật bảo vệ môi trường năm 2020. Đây là hình vi đáng lên án và cần phải xử lí nghiêm theo quy định của pháp luật </a:t>
            </a:r>
          </a:p>
        </p:txBody>
      </p:sp>
      <p:sp>
        <p:nvSpPr>
          <p:cNvPr id="144391" name="Rectangle 7">
            <a:extLst>
              <a:ext uri="{FF2B5EF4-FFF2-40B4-BE49-F238E27FC236}">
                <a16:creationId xmlns:a16="http://schemas.microsoft.com/office/drawing/2014/main" xmlns="" id="{C3B08C9E-778D-4E11-AFCE-0122D97C7B56}"/>
              </a:ext>
            </a:extLst>
          </p:cNvPr>
          <p:cNvSpPr>
            <a:spLocks noChangeArrowheads="1"/>
          </p:cNvSpPr>
          <p:nvPr/>
        </p:nvSpPr>
        <p:spPr bwMode="auto">
          <a:xfrm>
            <a:off x="8250768" y="3932355"/>
            <a:ext cx="3661833" cy="2534476"/>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267">
                <a:solidFill>
                  <a:srgbClr val="000000"/>
                </a:solidFill>
                <a:latin typeface="Arial" panose="020B0604020202020204" pitchFamily="34" charset="0"/>
                <a:cs typeface="Arial" panose="020B0604020202020204" pitchFamily="34" charset="0"/>
                <a:sym typeface="Arial" panose="020B0604020202020204" pitchFamily="34" charset="0"/>
              </a:rPr>
              <a:t>Xe tải làm rơi, chất thải ra môi trường =&gt; vi phạm Luật bảo vệ môi trường năm 2020. Đây là hình vi đáng lên án và cần phải xử lí nghiêm theo quy định của pháp luật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animEffect transition="in" filter="blinds(horizontal)">
                                      <p:cBhvr>
                                        <p:cTn id="7" dur="500"/>
                                        <p:tgtEl>
                                          <p:spTgt spid="144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4390"/>
                                        </p:tgtEl>
                                        <p:attrNameLst>
                                          <p:attrName>style.visibility</p:attrName>
                                        </p:attrNameLst>
                                      </p:cBhvr>
                                      <p:to>
                                        <p:strVal val="visible"/>
                                      </p:to>
                                    </p:set>
                                    <p:animEffect transition="in" filter="blinds(horizontal)">
                                      <p:cBhvr>
                                        <p:cTn id="12" dur="500"/>
                                        <p:tgtEl>
                                          <p:spTgt spid="144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4391"/>
                                        </p:tgtEl>
                                        <p:attrNameLst>
                                          <p:attrName>style.visibility</p:attrName>
                                        </p:attrNameLst>
                                      </p:cBhvr>
                                      <p:to>
                                        <p:strVal val="visible"/>
                                      </p:to>
                                    </p:set>
                                    <p:animEffect transition="in" filter="blinds(horizontal)">
                                      <p:cBhvr>
                                        <p:cTn id="17" dur="500"/>
                                        <p:tgtEl>
                                          <p:spTgt spid="144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nimBg="1"/>
      <p:bldP spid="144390" grpId="0" animBg="1"/>
      <p:bldP spid="1443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13" name="AutoShape 41" descr="luu y khi luat bao ve moi truong co hieu luc">
            <a:extLst>
              <a:ext uri="{FF2B5EF4-FFF2-40B4-BE49-F238E27FC236}">
                <a16:creationId xmlns:a16="http://schemas.microsoft.com/office/drawing/2014/main" xmlns="" id="{BE0D19A2-73F1-4D5E-8296-976B8D90F087}"/>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05515" name="AutoShape 43" descr="luu-y-gi-khi-luat-bao-ve-moi-truong-sap-co-hieu-luc_2812095757">
            <a:extLst>
              <a:ext uri="{FF2B5EF4-FFF2-40B4-BE49-F238E27FC236}">
                <a16:creationId xmlns:a16="http://schemas.microsoft.com/office/drawing/2014/main" xmlns="" id="{8677CBCB-0DA3-4E3F-B1DA-BDFF885B1713}"/>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105516" name="Picture 44" descr="thay-info">
            <a:extLst>
              <a:ext uri="{FF2B5EF4-FFF2-40B4-BE49-F238E27FC236}">
                <a16:creationId xmlns:a16="http://schemas.microsoft.com/office/drawing/2014/main" xmlns="" id="{0B6995C6-B97E-404C-A067-4E05D28EE0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550756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5520" name="AutoShape 48" descr="Ban hành Kế hoạch triển khai thi hành Luật Bảo vệ môi trường.">
            <a:extLst>
              <a:ext uri="{FF2B5EF4-FFF2-40B4-BE49-F238E27FC236}">
                <a16:creationId xmlns:a16="http://schemas.microsoft.com/office/drawing/2014/main" xmlns="" id="{C975D088-B302-4D35-B3E9-E1F07D28A763}"/>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105521" name="Picture 49" descr="0607_5791c4679861f2e729a677c058ad54af">
            <a:extLst>
              <a:ext uri="{FF2B5EF4-FFF2-40B4-BE49-F238E27FC236}">
                <a16:creationId xmlns:a16="http://schemas.microsoft.com/office/drawing/2014/main" xmlns="" id="{1FFA85CC-D6A7-4EB1-9BBA-DE04D8A2A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568" y="1130301"/>
            <a:ext cx="6684433" cy="5338233"/>
          </a:xfrm>
          <a:prstGeom prst="rect">
            <a:avLst/>
          </a:prstGeom>
          <a:noFill/>
          <a:extLst>
            <a:ext uri="{909E8E84-426E-40DD-AFC4-6F175D3DCCD1}">
              <a14:hiddenFill xmlns:a14="http://schemas.microsoft.com/office/drawing/2010/main">
                <a:solidFill>
                  <a:srgbClr val="FFFFFF"/>
                </a:solidFill>
              </a14:hiddenFill>
            </a:ext>
          </a:extLst>
        </p:spPr>
      </p:pic>
      <p:sp>
        <p:nvSpPr>
          <p:cNvPr id="105522" name="Rectangle 50">
            <a:extLst>
              <a:ext uri="{FF2B5EF4-FFF2-40B4-BE49-F238E27FC236}">
                <a16:creationId xmlns:a16="http://schemas.microsoft.com/office/drawing/2014/main" xmlns="" id="{A9138C06-400A-4AB2-878D-EE629A5AEE75}"/>
              </a:ext>
            </a:extLst>
          </p:cNvPr>
          <p:cNvSpPr>
            <a:spLocks noChangeArrowheads="1"/>
          </p:cNvSpPr>
          <p:nvPr/>
        </p:nvSpPr>
        <p:spPr bwMode="auto">
          <a:xfrm>
            <a:off x="5698067" y="287236"/>
            <a:ext cx="6493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en-US" altLang="en-US" sz="2400" dirty="0" smtClean="0">
                <a:latin typeface="Arial" panose="020B0604020202020204" pitchFamily="34" charset="0"/>
                <a:cs typeface="Arial" panose="020B0604020202020204" pitchFamily="34" charset="0"/>
                <a:sym typeface="Arial" panose="020B0604020202020204" pitchFamily="34" charset="0"/>
              </a:rPr>
              <a:t>b. </a:t>
            </a:r>
            <a:r>
              <a:rPr lang="vi-VN" altLang="en-US" sz="2400" dirty="0" smtClean="0">
                <a:latin typeface="Arial" panose="020B0604020202020204" pitchFamily="34" charset="0"/>
                <a:cs typeface="Arial" panose="020B0604020202020204" pitchFamily="34" charset="0"/>
                <a:sym typeface="Arial" panose="020B0604020202020204" pitchFamily="34" charset="0"/>
              </a:rPr>
              <a:t>Hãy </a:t>
            </a:r>
            <a:r>
              <a:rPr lang="vi-VN" altLang="en-US" sz="2400" dirty="0">
                <a:latin typeface="Arial" panose="020B0604020202020204" pitchFamily="34" charset="0"/>
                <a:cs typeface="Arial" panose="020B0604020202020204" pitchFamily="34" charset="0"/>
                <a:sym typeface="Arial" panose="020B0604020202020204" pitchFamily="34" charset="0"/>
              </a:rPr>
              <a:t>kể thêm một số quy định của pháp luật về bảo vệ môi trường mà em biết.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522"/>
                                        </p:tgtEl>
                                        <p:attrNameLst>
                                          <p:attrName>style.visibility</p:attrName>
                                        </p:attrNameLst>
                                      </p:cBhvr>
                                      <p:to>
                                        <p:strVal val="visible"/>
                                      </p:to>
                                    </p:set>
                                    <p:animEffect transition="in" filter="blinds(horizontal)">
                                      <p:cBhvr>
                                        <p:cTn id="7" dur="500"/>
                                        <p:tgtEl>
                                          <p:spTgt spid="105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5521"/>
                                        </p:tgtEl>
                                        <p:attrNameLst>
                                          <p:attrName>style.visibility</p:attrName>
                                        </p:attrNameLst>
                                      </p:cBhvr>
                                      <p:to>
                                        <p:strVal val="visible"/>
                                      </p:to>
                                    </p:set>
                                    <p:animEffect transition="in" filter="blinds(horizontal)">
                                      <p:cBhvr>
                                        <p:cTn id="12" dur="500"/>
                                        <p:tgtEl>
                                          <p:spTgt spid="1055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5516"/>
                                        </p:tgtEl>
                                        <p:attrNameLst>
                                          <p:attrName>style.visibility</p:attrName>
                                        </p:attrNameLst>
                                      </p:cBhvr>
                                      <p:to>
                                        <p:strVal val="visible"/>
                                      </p:to>
                                    </p:set>
                                    <p:animEffect transition="in" filter="blinds(horizontal)">
                                      <p:cBhvr>
                                        <p:cTn id="17" dur="500"/>
                                        <p:tgtEl>
                                          <p:spTgt spid="105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09" y="528034"/>
            <a:ext cx="10895527" cy="60273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Nhóm </a:t>
            </a:r>
            <a:r>
              <a:rPr lang="vi-VN" sz="2800" b="1" dirty="0">
                <a:latin typeface="Times New Roman" panose="02020603050405020304" pitchFamily="18" charset="0"/>
                <a:cs typeface="Times New Roman" panose="02020603050405020304" pitchFamily="18" charset="0"/>
              </a:rPr>
              <a:t>1,2</a:t>
            </a:r>
            <a:r>
              <a:rPr lang="vi-VN" sz="2800" dirty="0">
                <a:latin typeface="Times New Roman" panose="02020603050405020304" pitchFamily="18" charset="0"/>
                <a:cs typeface="Times New Roman" panose="02020603050405020304" pitchFamily="18" charset="0"/>
              </a:rPr>
              <a:t>:  Dựa vào thông tin 1, em hãy cho biết các chủ thể ở trường hợp 2 và hai bức tranh đã thực hiện đúng hay chưa đúng các quy định của pháp luật về bảo vệ tài nguyên thiên nhiên. Vì sao?.</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Nhóm </a:t>
            </a:r>
            <a:r>
              <a:rPr lang="vi-VN" sz="2800" b="1" dirty="0">
                <a:latin typeface="Times New Roman" panose="02020603050405020304" pitchFamily="18" charset="0"/>
                <a:cs typeface="Times New Roman" panose="02020603050405020304" pitchFamily="18" charset="0"/>
              </a:rPr>
              <a:t>3,4</a:t>
            </a:r>
            <a:r>
              <a:rPr lang="vi-VN" sz="2800" dirty="0">
                <a:latin typeface="Times New Roman" panose="02020603050405020304" pitchFamily="18" charset="0"/>
                <a:cs typeface="Times New Roman" panose="02020603050405020304" pitchFamily="18" charset="0"/>
              </a:rPr>
              <a:t>:   Hãy kể thêm một số quy định của pháp luật về bảo vệ tài nguyên thiên nhiên mà em </a:t>
            </a:r>
            <a:r>
              <a:rPr lang="vi-VN" sz="2800" dirty="0"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Down Ribbon 2"/>
          <p:cNvSpPr/>
          <p:nvPr/>
        </p:nvSpPr>
        <p:spPr>
          <a:xfrm>
            <a:off x="2485621" y="141668"/>
            <a:ext cx="7328079" cy="1571222"/>
          </a:xfrm>
          <a:prstGeom prst="ribb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THẢO LUẬN NHÓM </a:t>
            </a:r>
          </a:p>
          <a:p>
            <a:pPr algn="ct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Thời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gian</a:t>
            </a:r>
            <a:r>
              <a:rPr lang="en-US" sz="2800" b="1" dirty="0" smtClean="0">
                <a:solidFill>
                  <a:schemeClr val="tx1"/>
                </a:solidFill>
                <a:latin typeface="Times New Roman" panose="02020603050405020304" pitchFamily="18" charset="0"/>
                <a:cs typeface="Times New Roman" panose="02020603050405020304" pitchFamily="18" charset="0"/>
              </a:rPr>
              <a:t>: 5 </a:t>
            </a:r>
            <a:r>
              <a:rPr lang="en-US" sz="2800" b="1" dirty="0" err="1" smtClean="0">
                <a:solidFill>
                  <a:schemeClr val="tx1"/>
                </a:solidFill>
                <a:latin typeface="Times New Roman" panose="02020603050405020304" pitchFamily="18" charset="0"/>
                <a:cs typeface="Times New Roman" panose="02020603050405020304" pitchFamily="18" charset="0"/>
              </a:rPr>
              <a:t>phút</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13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AutoShape 3" descr="luu-y-gi-khi-luat-bao-ve-moi-truong-sap-co-hieu-luc_2812095757">
            <a:extLst>
              <a:ext uri="{FF2B5EF4-FFF2-40B4-BE49-F238E27FC236}">
                <a16:creationId xmlns:a16="http://schemas.microsoft.com/office/drawing/2014/main" xmlns="" id="{6408B7F8-4200-4931-B727-676E09537AF3}"/>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49509" name="Rectangle 5">
            <a:extLst>
              <a:ext uri="{FF2B5EF4-FFF2-40B4-BE49-F238E27FC236}">
                <a16:creationId xmlns:a16="http://schemas.microsoft.com/office/drawing/2014/main" xmlns="" id="{BAFF885F-CB99-4604-9E80-FA94FE141636}"/>
              </a:ext>
            </a:extLst>
          </p:cNvPr>
          <p:cNvSpPr>
            <a:spLocks noChangeArrowheads="1"/>
          </p:cNvSpPr>
          <p:nvPr/>
        </p:nvSpPr>
        <p:spPr bwMode="auto">
          <a:xfrm>
            <a:off x="1511300" y="199483"/>
            <a:ext cx="10401300" cy="1077026"/>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133" b="1" dirty="0">
                <a:solidFill>
                  <a:srgbClr val="C00000"/>
                </a:solidFill>
                <a:latin typeface="Arial" panose="020B0604020202020204" pitchFamily="34" charset="0"/>
                <a:cs typeface="Arial" panose="020B0604020202020204" pitchFamily="34" charset="0"/>
                <a:sym typeface="Arial" panose="020B0604020202020204" pitchFamily="34" charset="0"/>
              </a:rPr>
              <a:t>Dựa vào thông tin 1, em hãy cho biết các chủ thể ở trường hợp 2 sau đã thực hiện đúng hay chưa đúng các quy định của pháp luật về bảo vệ tài nguyên thiên nhiên. Vì sao? </a:t>
            </a:r>
          </a:p>
        </p:txBody>
      </p:sp>
      <p:pic>
        <p:nvPicPr>
          <p:cNvPr id="149510" name="Picture 6" descr="images">
            <a:extLst>
              <a:ext uri="{FF2B5EF4-FFF2-40B4-BE49-F238E27FC236}">
                <a16:creationId xmlns:a16="http://schemas.microsoft.com/office/drawing/2014/main" xmlns="" id="{351F467F-D048-46DF-B017-CAD0A1F1A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34" y="567268"/>
            <a:ext cx="1045633" cy="1045633"/>
          </a:xfrm>
          <a:prstGeom prst="rect">
            <a:avLst/>
          </a:prstGeom>
          <a:noFill/>
          <a:extLst>
            <a:ext uri="{909E8E84-426E-40DD-AFC4-6F175D3DCCD1}">
              <a14:hiddenFill xmlns:a14="http://schemas.microsoft.com/office/drawing/2010/main">
                <a:solidFill>
                  <a:srgbClr val="FFFFFF"/>
                </a:solidFill>
              </a14:hiddenFill>
            </a:ext>
          </a:extLst>
        </p:spPr>
      </p:pic>
      <p:sp>
        <p:nvSpPr>
          <p:cNvPr id="149511" name="Rectangle 7">
            <a:extLst>
              <a:ext uri="{FF2B5EF4-FFF2-40B4-BE49-F238E27FC236}">
                <a16:creationId xmlns:a16="http://schemas.microsoft.com/office/drawing/2014/main" xmlns="" id="{BD4E3ACA-E49F-43DF-91F8-6DD8A89BC627}"/>
              </a:ext>
            </a:extLst>
          </p:cNvPr>
          <p:cNvSpPr>
            <a:spLocks noChangeArrowheads="1"/>
          </p:cNvSpPr>
          <p:nvPr/>
        </p:nvSpPr>
        <p:spPr bwMode="auto">
          <a:xfrm>
            <a:off x="309034" y="2017142"/>
            <a:ext cx="11603567" cy="206171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1219170" fontAlgn="base">
              <a:spcBef>
                <a:spcPct val="0"/>
              </a:spcBef>
              <a:spcAft>
                <a:spcPct val="0"/>
              </a:spcAft>
              <a:buClr>
                <a:srgbClr val="000000"/>
              </a:buClr>
            </a:pPr>
            <a:r>
              <a:rPr lang="vi-VN" altLang="en-US" sz="2133">
                <a:solidFill>
                  <a:srgbClr val="000000"/>
                </a:solidFill>
                <a:latin typeface="Arial" panose="020B0604020202020204" pitchFamily="34" charset="0"/>
                <a:cs typeface="Arial" panose="020B0604020202020204" pitchFamily="34" charset="0"/>
                <a:sym typeface="Arial" panose="020B0604020202020204" pitchFamily="34" charset="0"/>
              </a:rPr>
              <a:t>Từ khi công ty T về khu vực làng chài X khai thác cát trái phép, môi trường nơi đây bị ảnh hưởng nghiêm trọng, cuộc sống của người dẫn gặp nhiều khó khăn Tài nguyên cát nơi đây ngày một cạn kiệt sông bị lệch dòng chảy, xói mòn, sạt lở, gây sút lún, diện tích canh tác và nuôi trồng thuỷ sản bị thu hẹp. Đêm đêm, tiếng ồn lớn từ máy khai thác cát khiến nhiều người bị mất ngủ, Trước thực trạng đó. Hải và một số người dân trong làng chài đã tố cáo hành vi của Công ty T. Chính quyền đã xử lí sai phạm của Công ty T theo đúng quy định của pháp luật. </a:t>
            </a:r>
          </a:p>
        </p:txBody>
      </p:sp>
      <p:sp>
        <p:nvSpPr>
          <p:cNvPr id="149512" name="Rectangle 8">
            <a:extLst>
              <a:ext uri="{FF2B5EF4-FFF2-40B4-BE49-F238E27FC236}">
                <a16:creationId xmlns:a16="http://schemas.microsoft.com/office/drawing/2014/main" xmlns="" id="{7E99583A-04B3-4B28-B160-EB44337CC525}"/>
              </a:ext>
            </a:extLst>
          </p:cNvPr>
          <p:cNvSpPr>
            <a:spLocks noChangeArrowheads="1"/>
          </p:cNvSpPr>
          <p:nvPr/>
        </p:nvSpPr>
        <p:spPr bwMode="auto">
          <a:xfrm>
            <a:off x="309034" y="4610058"/>
            <a:ext cx="6568017" cy="2061718"/>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133">
                <a:solidFill>
                  <a:srgbClr val="000000"/>
                </a:solidFill>
                <a:latin typeface="Arial" panose="020B0604020202020204" pitchFamily="34" charset="0"/>
                <a:cs typeface="Arial" panose="020B0604020202020204" pitchFamily="34" charset="0"/>
                <a:sym typeface="Arial" panose="020B0604020202020204" pitchFamily="34" charset="0"/>
              </a:rPr>
              <a:t>+ Công ty T đã thực hiện hoạt động khai thác cát trái phép khiến môi trường sống của người dân làng chài X bị ảnh hưởng nghiêm trọng. Đây là hành vi vi phạm quy định của pháp luật (khoản 5 điều 9 Luật Tài nguyên nước năm 2012, sửa đổi bổ sung năm 2018). </a:t>
            </a:r>
          </a:p>
        </p:txBody>
      </p:sp>
      <p:sp>
        <p:nvSpPr>
          <p:cNvPr id="149513" name="Rectangle 9">
            <a:extLst>
              <a:ext uri="{FF2B5EF4-FFF2-40B4-BE49-F238E27FC236}">
                <a16:creationId xmlns:a16="http://schemas.microsoft.com/office/drawing/2014/main" xmlns="" id="{65181DB4-C65F-40AB-888F-3AD2F9864343}"/>
              </a:ext>
            </a:extLst>
          </p:cNvPr>
          <p:cNvSpPr>
            <a:spLocks noChangeArrowheads="1"/>
          </p:cNvSpPr>
          <p:nvPr/>
        </p:nvSpPr>
        <p:spPr bwMode="auto">
          <a:xfrm>
            <a:off x="7368117" y="4603708"/>
            <a:ext cx="4544483" cy="2061718"/>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defTabSz="1219170" fontAlgn="base">
              <a:spcBef>
                <a:spcPct val="0"/>
              </a:spcBef>
              <a:spcAft>
                <a:spcPct val="0"/>
              </a:spcAft>
              <a:buClr>
                <a:srgbClr val="000000"/>
              </a:buClr>
            </a:pPr>
            <a:r>
              <a:rPr lang="vi-VN" altLang="en-US" sz="2133">
                <a:solidFill>
                  <a:srgbClr val="000000"/>
                </a:solidFill>
                <a:latin typeface="Arial" panose="020B0604020202020204" pitchFamily="34" charset="0"/>
                <a:cs typeface="Arial" panose="020B0604020202020204" pitchFamily="34" charset="0"/>
                <a:sym typeface="Arial" panose="020B0604020202020204" pitchFamily="34" charset="0"/>
              </a:rPr>
              <a:t>+ Hải và người dân làng chài X đã thu thập chứng cứ và tố cáo những sai phạm của công ty T. Hành vi của anh Hải và người dân trong làng chài là đúng pháp luật, đáng được khuyến khích. </a:t>
            </a:r>
          </a:p>
        </p:txBody>
      </p:sp>
      <p:sp>
        <p:nvSpPr>
          <p:cNvPr id="149514" name="Line 10">
            <a:extLst>
              <a:ext uri="{FF2B5EF4-FFF2-40B4-BE49-F238E27FC236}">
                <a16:creationId xmlns:a16="http://schemas.microsoft.com/office/drawing/2014/main" xmlns="" id="{1199194B-DFE9-4DFC-ACED-48C9E999736F}"/>
              </a:ext>
            </a:extLst>
          </p:cNvPr>
          <p:cNvSpPr>
            <a:spLocks noChangeShapeType="1"/>
          </p:cNvSpPr>
          <p:nvPr/>
        </p:nvSpPr>
        <p:spPr bwMode="auto">
          <a:xfrm flipH="1">
            <a:off x="2844800" y="4256618"/>
            <a:ext cx="2794000" cy="33231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49515" name="Line 11">
            <a:extLst>
              <a:ext uri="{FF2B5EF4-FFF2-40B4-BE49-F238E27FC236}">
                <a16:creationId xmlns:a16="http://schemas.microsoft.com/office/drawing/2014/main" xmlns="" id="{73A2BF0D-0CE6-4304-BE4A-971EAE90B1AA}"/>
              </a:ext>
            </a:extLst>
          </p:cNvPr>
          <p:cNvSpPr>
            <a:spLocks noChangeShapeType="1"/>
          </p:cNvSpPr>
          <p:nvPr/>
        </p:nvSpPr>
        <p:spPr bwMode="auto">
          <a:xfrm>
            <a:off x="5638800" y="4256618"/>
            <a:ext cx="4191000" cy="33231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1867">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510"/>
                                        </p:tgtEl>
                                        <p:attrNameLst>
                                          <p:attrName>style.visibility</p:attrName>
                                        </p:attrNameLst>
                                      </p:cBhvr>
                                      <p:to>
                                        <p:strVal val="visible"/>
                                      </p:to>
                                    </p:set>
                                    <p:animEffect transition="in" filter="blinds(horizontal)">
                                      <p:cBhvr>
                                        <p:cTn id="7" dur="500"/>
                                        <p:tgtEl>
                                          <p:spTgt spid="149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9509"/>
                                        </p:tgtEl>
                                        <p:attrNameLst>
                                          <p:attrName>style.visibility</p:attrName>
                                        </p:attrNameLst>
                                      </p:cBhvr>
                                      <p:to>
                                        <p:strVal val="visible"/>
                                      </p:to>
                                    </p:set>
                                    <p:animEffect transition="in" filter="blinds(horizontal)">
                                      <p:cBhvr>
                                        <p:cTn id="12" dur="500"/>
                                        <p:tgtEl>
                                          <p:spTgt spid="149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9507"/>
                                        </p:tgtEl>
                                        <p:attrNameLst>
                                          <p:attrName>style.visibility</p:attrName>
                                        </p:attrNameLst>
                                      </p:cBhvr>
                                      <p:to>
                                        <p:strVal val="visible"/>
                                      </p:to>
                                    </p:set>
                                    <p:animEffect transition="in" filter="blinds(horizontal)">
                                      <p:cBhvr>
                                        <p:cTn id="17" dur="500"/>
                                        <p:tgtEl>
                                          <p:spTgt spid="14950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9511"/>
                                        </p:tgtEl>
                                        <p:attrNameLst>
                                          <p:attrName>style.visibility</p:attrName>
                                        </p:attrNameLst>
                                      </p:cBhvr>
                                      <p:to>
                                        <p:strVal val="visible"/>
                                      </p:to>
                                    </p:set>
                                    <p:animEffect transition="in" filter="blinds(horizontal)">
                                      <p:cBhvr>
                                        <p:cTn id="20" dur="500"/>
                                        <p:tgtEl>
                                          <p:spTgt spid="1495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49514"/>
                                        </p:tgtEl>
                                        <p:attrNameLst>
                                          <p:attrName>style.visibility</p:attrName>
                                        </p:attrNameLst>
                                      </p:cBhvr>
                                      <p:to>
                                        <p:strVal val="visible"/>
                                      </p:to>
                                    </p:set>
                                    <p:animEffect transition="in" filter="blinds(horizontal)">
                                      <p:cBhvr>
                                        <p:cTn id="25" dur="500"/>
                                        <p:tgtEl>
                                          <p:spTgt spid="1495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9512"/>
                                        </p:tgtEl>
                                        <p:attrNameLst>
                                          <p:attrName>style.visibility</p:attrName>
                                        </p:attrNameLst>
                                      </p:cBhvr>
                                      <p:to>
                                        <p:strVal val="visible"/>
                                      </p:to>
                                    </p:set>
                                    <p:animEffect transition="in" filter="blinds(horizontal)">
                                      <p:cBhvr>
                                        <p:cTn id="28" dur="500"/>
                                        <p:tgtEl>
                                          <p:spTgt spid="1495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49515"/>
                                        </p:tgtEl>
                                        <p:attrNameLst>
                                          <p:attrName>style.visibility</p:attrName>
                                        </p:attrNameLst>
                                      </p:cBhvr>
                                      <p:to>
                                        <p:strVal val="visible"/>
                                      </p:to>
                                    </p:set>
                                    <p:animEffect transition="in" filter="blinds(horizontal)">
                                      <p:cBhvr>
                                        <p:cTn id="33" dur="500"/>
                                        <p:tgtEl>
                                          <p:spTgt spid="14951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9513"/>
                                        </p:tgtEl>
                                        <p:attrNameLst>
                                          <p:attrName>style.visibility</p:attrName>
                                        </p:attrNameLst>
                                      </p:cBhvr>
                                      <p:to>
                                        <p:strVal val="visible"/>
                                      </p:to>
                                    </p:set>
                                    <p:animEffect transition="in" filter="blinds(horizontal)">
                                      <p:cBhvr>
                                        <p:cTn id="36" dur="500"/>
                                        <p:tgtEl>
                                          <p:spTgt spid="149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animBg="1"/>
      <p:bldP spid="149511" grpId="0" animBg="1"/>
      <p:bldP spid="149512" grpId="0" animBg="1"/>
      <p:bldP spid="149513" grpId="0" animBg="1"/>
    </p:bldLst>
  </p:timing>
</p:sld>
</file>

<file path=ppt/theme/theme1.xml><?xml version="1.0" encoding="utf-8"?>
<a:theme xmlns:a="http://schemas.openxmlformats.org/drawingml/2006/main" name="1_Introducing Myself by Slidesgo">
  <a:themeElements>
    <a:clrScheme name="Simple Light">
      <a:dk1>
        <a:srgbClr val="000000"/>
      </a:dk1>
      <a:lt1>
        <a:srgbClr val="FFFFFF"/>
      </a:lt1>
      <a:dk2>
        <a:srgbClr val="595959"/>
      </a:dk2>
      <a:lt2>
        <a:srgbClr val="EEEEEE"/>
      </a:lt2>
      <a:accent1>
        <a:srgbClr val="3D405B"/>
      </a:accent1>
      <a:accent2>
        <a:srgbClr val="73877B"/>
      </a:accent2>
      <a:accent3>
        <a:srgbClr val="E07A5F"/>
      </a:accent3>
      <a:accent4>
        <a:srgbClr val="D2ECC8"/>
      </a:accent4>
      <a:accent5>
        <a:srgbClr val="F4F1DE"/>
      </a:accent5>
      <a:accent6>
        <a:srgbClr val="F2CC8F"/>
      </a:accent6>
      <a:hlink>
        <a:srgbClr val="3D4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1999</Words>
  <PresentationFormat>Widescreen</PresentationFormat>
  <Paragraphs>152</Paragraphs>
  <Slides>20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 Unicode MS</vt:lpstr>
      <vt:lpstr>Gulim</vt:lpstr>
      <vt:lpstr>Arial</vt:lpstr>
      <vt:lpstr>Arial </vt:lpstr>
      <vt:lpstr>Calibri</vt:lpstr>
      <vt:lpstr>Raleway Thin</vt:lpstr>
      <vt:lpstr>Times New Roman</vt:lpstr>
      <vt:lpstr>1_Introducing Myself by Slidesgo</vt:lpstr>
      <vt:lpstr>Tiết 12 - BÀI 5:   BẢO VỆ MÔI TRƯỜNG VÀ TÀI NGYÊN THIÊN NHIÊN(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2023-08-06T13:46:10Z</dcterms:created>
  <dcterms:modified xsi:type="dcterms:W3CDTF">2023-08-17T13:30:19Z</dcterms:modified>
</cp:coreProperties>
</file>