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516" r:id="rId2"/>
    <p:sldId id="287" r:id="rId3"/>
    <p:sldId id="288" r:id="rId4"/>
    <p:sldId id="369" r:id="rId5"/>
    <p:sldId id="370" r:id="rId6"/>
    <p:sldId id="371" r:id="rId7"/>
    <p:sldId id="372" r:id="rId8"/>
    <p:sldId id="496" r:id="rId9"/>
    <p:sldId id="517" r:id="rId10"/>
    <p:sldId id="497" r:id="rId11"/>
    <p:sldId id="500" r:id="rId12"/>
    <p:sldId id="519" r:id="rId13"/>
    <p:sldId id="501" r:id="rId14"/>
    <p:sldId id="328" r:id="rId15"/>
    <p:sldId id="499" r:id="rId16"/>
    <p:sldId id="551" r:id="rId17"/>
    <p:sldId id="547" r:id="rId18"/>
    <p:sldId id="554" r:id="rId19"/>
    <p:sldId id="507" r:id="rId20"/>
    <p:sldId id="509" r:id="rId21"/>
    <p:sldId id="510" r:id="rId22"/>
    <p:sldId id="511" r:id="rId23"/>
    <p:sldId id="512" r:id="rId24"/>
    <p:sldId id="513" r:id="rId25"/>
    <p:sldId id="514"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632" y="304"/>
      </p:cViewPr>
      <p:guideLst>
        <p:guide orient="horz" pos="2160"/>
        <p:guide pos="3840"/>
      </p:guideLst>
    </p:cSldViewPr>
  </p:slideViewPr>
  <p:notesTextViewPr>
    <p:cViewPr>
      <p:scale>
        <a:sx n="1" d="1"/>
        <a:sy n="1" d="1"/>
      </p:scale>
      <p:origin x="0" y="0"/>
    </p:cViewPr>
  </p:notesTextViewPr>
  <p:sorterViewPr>
    <p:cViewPr>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D5D6F-CDBF-4E2F-B396-D8F661505F59}"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6ACE6-B1FB-4DB9-80DB-AC20698281EB}" type="slidenum">
              <a:rPr lang="en-US" smtClean="0"/>
              <a:t>‹#›</a:t>
            </a:fld>
            <a:endParaRPr lang="en-US"/>
          </a:p>
        </p:txBody>
      </p:sp>
    </p:spTree>
    <p:extLst>
      <p:ext uri="{BB962C8B-B14F-4D97-AF65-F5344CB8AC3E}">
        <p14:creationId xmlns:p14="http://schemas.microsoft.com/office/powerpoint/2010/main" val="373339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3</a:t>
            </a:fld>
            <a:endParaRPr lang="en-US"/>
          </a:p>
        </p:txBody>
      </p:sp>
    </p:spTree>
    <p:extLst>
      <p:ext uri="{BB962C8B-B14F-4D97-AF65-F5344CB8AC3E}">
        <p14:creationId xmlns:p14="http://schemas.microsoft.com/office/powerpoint/2010/main" val="146220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4</a:t>
            </a:fld>
            <a:endParaRPr lang="en-US"/>
          </a:p>
        </p:txBody>
      </p:sp>
    </p:spTree>
    <p:extLst>
      <p:ext uri="{BB962C8B-B14F-4D97-AF65-F5344CB8AC3E}">
        <p14:creationId xmlns:p14="http://schemas.microsoft.com/office/powerpoint/2010/main" val="349394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427562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92883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70532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8963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413654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5368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48F41-61BA-44AB-9C09-1757113D1C4E}"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59851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48F41-61BA-44AB-9C09-1757113D1C4E}"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48687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48F41-61BA-44AB-9C09-1757113D1C4E}"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26075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33953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11446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48F41-61BA-44AB-9C09-1757113D1C4E}" type="datetimeFigureOut">
              <a:rPr lang="en-US" smtClean="0"/>
              <a:t>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5E4B-7911-4D6C-9BB2-8BA484EC3CB5}" type="slidenum">
              <a:rPr lang="en-US" smtClean="0"/>
              <a:t>‹#›</a:t>
            </a:fld>
            <a:endParaRPr lang="en-US"/>
          </a:p>
        </p:txBody>
      </p:sp>
    </p:spTree>
    <p:extLst>
      <p:ext uri="{BB962C8B-B14F-4D97-AF65-F5344CB8AC3E}">
        <p14:creationId xmlns:p14="http://schemas.microsoft.com/office/powerpoint/2010/main" val="165458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jpeg"/><Relationship Id="rId5" Type="http://schemas.openxmlformats.org/officeDocument/2006/relationships/hyperlink" Target="http://tmjpainandtreatment.com/2014/09/answers-to-questions-about-tmj-disorders/"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7.jpeg"/><Relationship Id="rId7" Type="http://schemas.openxmlformats.org/officeDocument/2006/relationships/image" Target="../media/image25.pn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20.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7.jpeg"/><Relationship Id="rId5" Type="http://schemas.openxmlformats.org/officeDocument/2006/relationships/hyperlink" Target="http://tmjpainandtreatment.com/2014/09/answers-to-questions-about-tmj-disorders/" TargetMode="External"/><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7.jpeg"/><Relationship Id="rId4" Type="http://schemas.openxmlformats.org/officeDocument/2006/relationships/tags" Target="../tags/tag10.xml"/><Relationship Id="rId9" Type="http://schemas.openxmlformats.org/officeDocument/2006/relationships/hyperlink" Target="http://tmjpainandtreatment.com/2014/09/answers-to-questions-about-tmj-disorders/" TargetMode="External"/></Relationships>
</file>

<file path=ppt/slides/_rels/slide1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image" Target="../media/image31.jpe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slideLayout" Target="../slideLayouts/slideLayout2.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image" Target="../media/image27.jpe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hyperlink" Target="http://tmjpainandtreatment.com/2014/09/answers-to-questions-about-tmj-disorders/" TargetMode="Externa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tmjpainandtreatment.com/2014/09/answers-to-questions-about-tmj-disorders/"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s, spring, stack&#10;&#10;Description automatically generated">
            <a:extLst>
              <a:ext uri="{FF2B5EF4-FFF2-40B4-BE49-F238E27FC236}">
                <a16:creationId xmlns:a16="http://schemas.microsoft.com/office/drawing/2014/main" id="{E4098A54-68E5-4DF1-8930-54BC09D6D9F1}"/>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8">
            <a:extLst>
              <a:ext uri="{FF2B5EF4-FFF2-40B4-BE49-F238E27FC236}">
                <a16:creationId xmlns:a16="http://schemas.microsoft.com/office/drawing/2014/main" id="{1D86A2D3-786A-47E9-B22A-44C26F50DA8D}"/>
              </a:ext>
            </a:extLst>
          </p:cNvPr>
          <p:cNvSpPr>
            <a:spLocks noChangeArrowheads="1"/>
          </p:cNvSpPr>
          <p:nvPr/>
        </p:nvSpPr>
        <p:spPr bwMode="auto">
          <a:xfrm>
            <a:off x="15665" y="2590800"/>
            <a:ext cx="12176335" cy="1318263"/>
          </a:xfrm>
          <a:prstGeom prst="rect">
            <a:avLst/>
          </a:prstGeom>
          <a:solidFill>
            <a:schemeClr val="bg1">
              <a:alpha val="31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00"/>
              </a:solidFill>
            </a:endParaRPr>
          </a:p>
        </p:txBody>
      </p:sp>
      <p:sp>
        <p:nvSpPr>
          <p:cNvPr id="6" name="TextBox 10">
            <a:extLst>
              <a:ext uri="{FF2B5EF4-FFF2-40B4-BE49-F238E27FC236}">
                <a16:creationId xmlns:a16="http://schemas.microsoft.com/office/drawing/2014/main" id="{D66F7FB0-2948-4E62-898C-D33528A47F16}"/>
              </a:ext>
            </a:extLst>
          </p:cNvPr>
          <p:cNvSpPr>
            <a:spLocks noChangeArrowheads="1"/>
          </p:cNvSpPr>
          <p:nvPr>
            <p:custDataLst>
              <p:tags r:id="rId1"/>
            </p:custDataLst>
          </p:nvPr>
        </p:nvSpPr>
        <p:spPr bwMode="auto">
          <a:xfrm>
            <a:off x="41065" y="2918861"/>
            <a:ext cx="12191979" cy="71508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7030A0"/>
                </a:solidFill>
                <a:ea typeface="ＭＳ Ｐゴシック" panose="020B0600070205080204" pitchFamily="50" charset="-128"/>
              </a:rPr>
              <a:t>Năng lượng liên kết hạt nhân. Phản ứng hạt nhân</a:t>
            </a:r>
            <a:endParaRPr lang="en-US" altLang="en-US" sz="3600" b="1">
              <a:solidFill>
                <a:srgbClr val="7030A0"/>
              </a:solidFill>
            </a:endParaRPr>
          </a:p>
        </p:txBody>
      </p:sp>
      <p:sp>
        <p:nvSpPr>
          <p:cNvPr id="7" name="TextBox 11">
            <a:extLst>
              <a:ext uri="{FF2B5EF4-FFF2-40B4-BE49-F238E27FC236}">
                <a16:creationId xmlns:a16="http://schemas.microsoft.com/office/drawing/2014/main" id="{E2978501-6066-45B5-BC75-56DEAEA6C4AD}"/>
              </a:ext>
            </a:extLst>
          </p:cNvPr>
          <p:cNvSpPr>
            <a:spLocks noChangeArrowheads="1"/>
          </p:cNvSpPr>
          <p:nvPr>
            <p:custDataLst>
              <p:tags r:id="rId2"/>
            </p:custDataLst>
          </p:nvPr>
        </p:nvSpPr>
        <p:spPr bwMode="auto">
          <a:xfrm>
            <a:off x="-331740" y="2536430"/>
            <a:ext cx="1875640"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solidFill>
                  <a:srgbClr val="002060"/>
                </a:solidFill>
                <a:latin typeface="Times New Roman" panose="02020603050405020304" pitchFamily="18" charset="0"/>
                <a:cs typeface="Times New Roman" panose="02020603050405020304" pitchFamily="18" charset="0"/>
              </a:rPr>
              <a:t>Bài 36</a:t>
            </a:r>
          </a:p>
        </p:txBody>
      </p:sp>
    </p:spTree>
    <p:extLst>
      <p:ext uri="{BB962C8B-B14F-4D97-AF65-F5344CB8AC3E}">
        <p14:creationId xmlns:p14="http://schemas.microsoft.com/office/powerpoint/2010/main" val="410816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140DEA2-8395-400F-99BE-CB21CF263793}"/>
              </a:ext>
            </a:extLst>
          </p:cNvPr>
          <p:cNvSpPr txBox="1">
            <a:spLocks/>
          </p:cNvSpPr>
          <p:nvPr/>
        </p:nvSpPr>
        <p:spPr bwMode="auto">
          <a:xfrm>
            <a:off x="369231" y="588789"/>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1. Định nghĩa và đặc tính</a:t>
            </a:r>
          </a:p>
        </p:txBody>
      </p:sp>
      <p:grpSp>
        <p:nvGrpSpPr>
          <p:cNvPr id="18" name="Group 17">
            <a:extLst>
              <a:ext uri="{FF2B5EF4-FFF2-40B4-BE49-F238E27FC236}">
                <a16:creationId xmlns:a16="http://schemas.microsoft.com/office/drawing/2014/main" id="{C5581DFF-2377-4D4A-A64F-ED47E40F7AE8}"/>
              </a:ext>
            </a:extLst>
          </p:cNvPr>
          <p:cNvGrpSpPr/>
          <p:nvPr/>
        </p:nvGrpSpPr>
        <p:grpSpPr>
          <a:xfrm>
            <a:off x="-152400" y="104590"/>
            <a:ext cx="6519524" cy="505010"/>
            <a:chOff x="38033" y="2282878"/>
            <a:chExt cx="8112157" cy="704958"/>
          </a:xfrm>
        </p:grpSpPr>
        <p:grpSp>
          <p:nvGrpSpPr>
            <p:cNvPr id="19" name="Group 70">
              <a:extLst>
                <a:ext uri="{FF2B5EF4-FFF2-40B4-BE49-F238E27FC236}">
                  <a16:creationId xmlns:a16="http://schemas.microsoft.com/office/drawing/2014/main" id="{4EFFE435-ED0F-4F42-A424-081E96E5824F}"/>
                </a:ext>
              </a:extLst>
            </p:cNvPr>
            <p:cNvGrpSpPr>
              <a:grpSpLocks/>
            </p:cNvGrpSpPr>
            <p:nvPr/>
          </p:nvGrpSpPr>
          <p:grpSpPr bwMode="auto">
            <a:xfrm>
              <a:off x="368181" y="2294628"/>
              <a:ext cx="7782009" cy="693208"/>
              <a:chOff x="607011" y="3430752"/>
              <a:chExt cx="4007371" cy="1335216"/>
            </a:xfrm>
          </p:grpSpPr>
          <p:pic>
            <p:nvPicPr>
              <p:cNvPr id="25" name="Picture 24" descr="empty-green-rectangle">
                <a:extLst>
                  <a:ext uri="{FF2B5EF4-FFF2-40B4-BE49-F238E27FC236}">
                    <a16:creationId xmlns:a16="http://schemas.microsoft.com/office/drawing/2014/main" id="{820B4C8B-BD8D-47E4-9483-D83DF81C1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green-top-faded">
                <a:extLst>
                  <a:ext uri="{FF2B5EF4-FFF2-40B4-BE49-F238E27FC236}">
                    <a16:creationId xmlns:a16="http://schemas.microsoft.com/office/drawing/2014/main" id="{3039792D-AE9B-4199-A50F-A6F718D68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a16="http://schemas.microsoft.com/office/drawing/2014/main" id="{897B5E21-A58E-44FD-888E-0209C957FAF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4" name="Rectangle 1026060">
              <a:extLst>
                <a:ext uri="{FF2B5EF4-FFF2-40B4-BE49-F238E27FC236}">
                  <a16:creationId xmlns:a16="http://schemas.microsoft.com/office/drawing/2014/main" id="{BA52808F-018C-4752-8059-8E030EC6F2A1}"/>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Phản ứng hạt nhân</a:t>
              </a:r>
              <a:endParaRPr lang="en-US" sz="2500" i="1" dirty="0">
                <a:cs typeface="Arial" panose="020B0604020202020204" pitchFamily="34" charset="0"/>
              </a:endParaRPr>
            </a:p>
          </p:txBody>
        </p:sp>
      </p:grpSp>
      <p:sp>
        <p:nvSpPr>
          <p:cNvPr id="27" name="Rectangle 2">
            <a:extLst>
              <a:ext uri="{FF2B5EF4-FFF2-40B4-BE49-F238E27FC236}">
                <a16:creationId xmlns:a16="http://schemas.microsoft.com/office/drawing/2014/main" id="{A9F35927-632D-4BDC-A7EC-5AA39EA3A4D1}"/>
              </a:ext>
            </a:extLst>
          </p:cNvPr>
          <p:cNvSpPr txBox="1">
            <a:spLocks noChangeArrowheads="1"/>
          </p:cNvSpPr>
          <p:nvPr/>
        </p:nvSpPr>
        <p:spPr>
          <a:xfrm>
            <a:off x="644715" y="7086600"/>
            <a:ext cx="8229600" cy="585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buFont typeface="Arial" panose="020B0604020202020204" pitchFamily="34" charset="0"/>
              <a:buNone/>
            </a:pPr>
            <a:r>
              <a:rPr lang="en-US" altLang="vi-VN" sz="2500">
                <a:solidFill>
                  <a:srgbClr val="FF0000"/>
                </a:solidFill>
                <a:latin typeface="Arial" panose="020B0604020202020204" pitchFamily="34" charset="0"/>
                <a:cs typeface="Arial" panose="020B0604020202020204" pitchFamily="34" charset="0"/>
              </a:rPr>
              <a:t>3. Năng lượng liên kết riêng</a:t>
            </a:r>
          </a:p>
          <a:p>
            <a:pPr>
              <a:lnSpc>
                <a:spcPct val="80000"/>
              </a:lnSpc>
              <a:buFont typeface="Arial" panose="020B0604020202020204" pitchFamily="34" charset="0"/>
              <a:buNone/>
            </a:pPr>
            <a:r>
              <a:rPr lang="en-US" altLang="vi-VN" sz="2500">
                <a:latin typeface="Arial" panose="020B0604020202020204" pitchFamily="34" charset="0"/>
                <a:cs typeface="Arial" panose="020B0604020202020204" pitchFamily="34" charset="0"/>
                <a:sym typeface="Wingdings" panose="05000000000000000000" pitchFamily="2" charset="2"/>
              </a:rPr>
              <a:t></a:t>
            </a:r>
            <a:endParaRPr lang="en-US" altLang="vi-VN" sz="2500">
              <a:latin typeface="Arial" panose="020B0604020202020204" pitchFamily="34" charset="0"/>
              <a:cs typeface="Arial" panose="020B0604020202020204" pitchFamily="34" charset="0"/>
            </a:endParaRPr>
          </a:p>
          <a:p>
            <a:pPr>
              <a:lnSpc>
                <a:spcPct val="80000"/>
              </a:lnSpc>
            </a:pPr>
            <a:endParaRPr lang="en-US" altLang="vi-VN" sz="2500">
              <a:latin typeface="Arial" panose="020B0604020202020204" pitchFamily="34" charset="0"/>
              <a:cs typeface="Arial" panose="020B0604020202020204" pitchFamily="34" charset="0"/>
            </a:endParaRPr>
          </a:p>
          <a:p>
            <a:pPr>
              <a:lnSpc>
                <a:spcPct val="80000"/>
              </a:lnSpc>
              <a:buFont typeface="Arial" panose="020B0604020202020204" pitchFamily="34" charset="0"/>
              <a:buNone/>
            </a:pPr>
            <a:r>
              <a:rPr lang="en-US" altLang="vi-VN" sz="2500">
                <a:latin typeface="Arial" panose="020B0604020202020204" pitchFamily="34" charset="0"/>
                <a:cs typeface="Arial" panose="020B0604020202020204" pitchFamily="34" charset="0"/>
                <a:sym typeface="Arial Black" panose="020B0A04020102020204" pitchFamily="34" charset="0"/>
              </a:rPr>
              <a:t>♦</a:t>
            </a:r>
            <a:endParaRPr lang="en-US" altLang="vi-VN" sz="25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AB369D9-69DD-4BBD-BB30-63C59CD97B7A}"/>
              </a:ext>
            </a:extLst>
          </p:cNvPr>
          <p:cNvGrpSpPr/>
          <p:nvPr/>
        </p:nvGrpSpPr>
        <p:grpSpPr>
          <a:xfrm>
            <a:off x="4127669" y="1110976"/>
            <a:ext cx="3982996" cy="561505"/>
            <a:chOff x="4419600" y="2409730"/>
            <a:chExt cx="3982996" cy="561505"/>
          </a:xfrm>
        </p:grpSpPr>
        <p:grpSp>
          <p:nvGrpSpPr>
            <p:cNvPr id="37" name="Group 36">
              <a:extLst>
                <a:ext uri="{FF2B5EF4-FFF2-40B4-BE49-F238E27FC236}">
                  <a16:creationId xmlns:a16="http://schemas.microsoft.com/office/drawing/2014/main" id="{6C44E423-1296-4FC2-AB68-D9D38A58646F}"/>
                </a:ext>
              </a:extLst>
            </p:cNvPr>
            <p:cNvGrpSpPr/>
            <p:nvPr/>
          </p:nvGrpSpPr>
          <p:grpSpPr>
            <a:xfrm>
              <a:off x="4419600" y="2409730"/>
              <a:ext cx="3879888" cy="561505"/>
              <a:chOff x="1314997" y="2125361"/>
              <a:chExt cx="2231091" cy="780121"/>
            </a:xfrm>
          </p:grpSpPr>
          <p:pic>
            <p:nvPicPr>
              <p:cNvPr id="38" name="Picture 4" descr="empty-blue-rectangle">
                <a:extLst>
                  <a:ext uri="{FF2B5EF4-FFF2-40B4-BE49-F238E27FC236}">
                    <a16:creationId xmlns:a16="http://schemas.microsoft.com/office/drawing/2014/main" id="{2A6D799D-8276-495D-ADFC-5EBF7DAEE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026060">
                <a:extLst>
                  <a:ext uri="{FF2B5EF4-FFF2-40B4-BE49-F238E27FC236}">
                    <a16:creationId xmlns:a16="http://schemas.microsoft.com/office/drawing/2014/main" id="{D8E13F12-FF47-4CEF-A49D-08B58E214E4B}"/>
                  </a:ext>
                </a:extLst>
              </p:cNvPr>
              <p:cNvSpPr>
                <a:spLocks noChangeArrowheads="1"/>
              </p:cNvSpPr>
              <p:nvPr/>
            </p:nvSpPr>
            <p:spPr bwMode="auto">
              <a:xfrm>
                <a:off x="1418774" y="2179131"/>
                <a:ext cx="2026953" cy="388583"/>
              </a:xfrm>
              <a:prstGeom prst="rect">
                <a:avLst/>
              </a:prstGeom>
              <a:noFill/>
              <a:ln w="9525" algn="ctr">
                <a:noFill/>
                <a:miter lim="800000"/>
                <a:headEnd/>
                <a:tailEnd/>
              </a:ln>
            </p:spPr>
            <p:txBody>
              <a:bodyPr wrap="square" lIns="109728" tIns="54864" rIns="109728" bIns="54864">
                <a:spAutoFit/>
              </a:bodyPr>
              <a:lstStyle/>
              <a:p>
                <a:pPr algn="ctr"/>
                <a:endParaRPr lang="en-US" sz="2500" i="1">
                  <a:latin typeface="Arial" panose="020B0604020202020204" pitchFamily="34" charset="0"/>
                  <a:cs typeface="Arial" panose="020B0604020202020204" pitchFamily="34" charset="0"/>
                </a:endParaRPr>
              </a:p>
            </p:txBody>
          </p:sp>
        </p:grpSp>
        <p:sp>
          <p:nvSpPr>
            <p:cNvPr id="40" name="Text Box 8">
              <a:extLst>
                <a:ext uri="{FF2B5EF4-FFF2-40B4-BE49-F238E27FC236}">
                  <a16:creationId xmlns:a16="http://schemas.microsoft.com/office/drawing/2014/main" id="{C7384DA8-7B9F-4E04-BAAB-06287F8A701A}"/>
                </a:ext>
              </a:extLst>
            </p:cNvPr>
            <p:cNvSpPr txBox="1">
              <a:spLocks noChangeArrowheads="1"/>
            </p:cNvSpPr>
            <p:nvPr/>
          </p:nvSpPr>
          <p:spPr bwMode="auto">
            <a:xfrm>
              <a:off x="4759515" y="2441782"/>
              <a:ext cx="364308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a:solidFill>
                    <a:srgbClr val="00B050"/>
                  </a:solidFill>
                  <a:latin typeface="Arial" panose="020B0604020202020204" pitchFamily="34" charset="0"/>
                  <a:cs typeface="Arial" panose="020B0604020202020204" pitchFamily="34" charset="0"/>
                </a:rPr>
                <a:t> Phản ứng hạt nhân</a:t>
              </a:r>
            </a:p>
          </p:txBody>
        </p:sp>
      </p:grpSp>
      <p:grpSp>
        <p:nvGrpSpPr>
          <p:cNvPr id="41" name="Group 40">
            <a:extLst>
              <a:ext uri="{FF2B5EF4-FFF2-40B4-BE49-F238E27FC236}">
                <a16:creationId xmlns:a16="http://schemas.microsoft.com/office/drawing/2014/main" id="{82852DBD-4540-4BCF-8014-3D5D3D69AC8C}"/>
              </a:ext>
            </a:extLst>
          </p:cNvPr>
          <p:cNvGrpSpPr/>
          <p:nvPr/>
        </p:nvGrpSpPr>
        <p:grpSpPr>
          <a:xfrm>
            <a:off x="25273" y="2103818"/>
            <a:ext cx="6496735" cy="4670994"/>
            <a:chOff x="1314997" y="2125361"/>
            <a:chExt cx="2231091" cy="780121"/>
          </a:xfrm>
        </p:grpSpPr>
        <p:pic>
          <p:nvPicPr>
            <p:cNvPr id="42" name="Picture 4" descr="empty-blue-rectangle">
              <a:extLst>
                <a:ext uri="{FF2B5EF4-FFF2-40B4-BE49-F238E27FC236}">
                  <a16:creationId xmlns:a16="http://schemas.microsoft.com/office/drawing/2014/main" id="{D280F7DB-A7F7-4B0E-B6FF-9D2C25878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026060">
              <a:extLst>
                <a:ext uri="{FF2B5EF4-FFF2-40B4-BE49-F238E27FC236}">
                  <a16:creationId xmlns:a16="http://schemas.microsoft.com/office/drawing/2014/main" id="{A31D3C8A-F5D7-4639-BD2F-291B6E6BEB8C}"/>
                </a:ext>
              </a:extLst>
            </p:cNvPr>
            <p:cNvSpPr>
              <a:spLocks noChangeArrowheads="1"/>
            </p:cNvSpPr>
            <p:nvPr/>
          </p:nvSpPr>
          <p:spPr bwMode="auto">
            <a:xfrm>
              <a:off x="1418774" y="2179131"/>
              <a:ext cx="2026953" cy="388583"/>
            </a:xfrm>
            <a:prstGeom prst="rect">
              <a:avLst/>
            </a:prstGeom>
            <a:noFill/>
            <a:ln w="9525" algn="ctr">
              <a:noFill/>
              <a:miter lim="800000"/>
              <a:headEnd/>
              <a:tailEnd/>
            </a:ln>
          </p:spPr>
          <p:txBody>
            <a:bodyPr wrap="square" lIns="109728" tIns="54864" rIns="109728" bIns="54864">
              <a:spAutoFit/>
            </a:bodyPr>
            <a:lstStyle/>
            <a:p>
              <a:pPr algn="ctr"/>
              <a:endParaRPr lang="en-US" sz="2500" i="1">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81F105EB-6245-4BE2-913F-967792EDCA4E}"/>
              </a:ext>
            </a:extLst>
          </p:cNvPr>
          <p:cNvGrpSpPr/>
          <p:nvPr/>
        </p:nvGrpSpPr>
        <p:grpSpPr>
          <a:xfrm>
            <a:off x="6405183" y="2080362"/>
            <a:ext cx="5613855" cy="4670994"/>
            <a:chOff x="1314997" y="2125361"/>
            <a:chExt cx="2231091" cy="780121"/>
          </a:xfrm>
        </p:grpSpPr>
        <p:pic>
          <p:nvPicPr>
            <p:cNvPr id="45" name="Picture 4" descr="empty-blue-rectangle">
              <a:extLst>
                <a:ext uri="{FF2B5EF4-FFF2-40B4-BE49-F238E27FC236}">
                  <a16:creationId xmlns:a16="http://schemas.microsoft.com/office/drawing/2014/main" id="{440B128D-53C8-429C-B10F-5AB8FEC3E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026060">
              <a:extLst>
                <a:ext uri="{FF2B5EF4-FFF2-40B4-BE49-F238E27FC236}">
                  <a16:creationId xmlns:a16="http://schemas.microsoft.com/office/drawing/2014/main" id="{897049AE-4F5C-4562-943E-349D762FE2C9}"/>
                </a:ext>
              </a:extLst>
            </p:cNvPr>
            <p:cNvSpPr>
              <a:spLocks noChangeArrowheads="1"/>
            </p:cNvSpPr>
            <p:nvPr/>
          </p:nvSpPr>
          <p:spPr bwMode="auto">
            <a:xfrm>
              <a:off x="1418774" y="2179131"/>
              <a:ext cx="2026953" cy="388583"/>
            </a:xfrm>
            <a:prstGeom prst="rect">
              <a:avLst/>
            </a:prstGeom>
            <a:noFill/>
            <a:ln w="9525" algn="ctr">
              <a:noFill/>
              <a:miter lim="800000"/>
              <a:headEnd/>
              <a:tailEnd/>
            </a:ln>
          </p:spPr>
          <p:txBody>
            <a:bodyPr wrap="square" lIns="109728" tIns="54864" rIns="109728" bIns="54864">
              <a:spAutoFit/>
            </a:bodyPr>
            <a:lstStyle/>
            <a:p>
              <a:pPr algn="ctr"/>
              <a:endParaRPr lang="en-US" sz="2500" i="1">
                <a:latin typeface="Arial" panose="020B0604020202020204" pitchFamily="34" charset="0"/>
                <a:cs typeface="Arial" panose="020B0604020202020204" pitchFamily="34" charset="0"/>
              </a:endParaRPr>
            </a:p>
          </p:txBody>
        </p:sp>
      </p:grpSp>
      <p:sp>
        <p:nvSpPr>
          <p:cNvPr id="57" name="Text Box 9">
            <a:extLst>
              <a:ext uri="{FF2B5EF4-FFF2-40B4-BE49-F238E27FC236}">
                <a16:creationId xmlns:a16="http://schemas.microsoft.com/office/drawing/2014/main" id="{1F4BB9DB-E97C-4DAA-AE46-F0B6DF5D1F20}"/>
              </a:ext>
            </a:extLst>
          </p:cNvPr>
          <p:cNvSpPr txBox="1">
            <a:spLocks noChangeArrowheads="1"/>
          </p:cNvSpPr>
          <p:nvPr/>
        </p:nvSpPr>
        <p:spPr bwMode="auto">
          <a:xfrm>
            <a:off x="279009" y="2295216"/>
            <a:ext cx="610729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500">
                <a:solidFill>
                  <a:srgbClr val="002060"/>
                </a:solidFill>
                <a:latin typeface="Arial" panose="020B0604020202020204" pitchFamily="34" charset="0"/>
                <a:cs typeface="Arial" panose="020B0604020202020204" pitchFamily="34" charset="0"/>
              </a:rPr>
              <a:t>a. </a:t>
            </a:r>
            <a:r>
              <a:rPr lang="en-US" altLang="en-US" sz="2500" i="1">
                <a:solidFill>
                  <a:srgbClr val="002060"/>
                </a:solidFill>
                <a:latin typeface="Arial" panose="020B0604020202020204" pitchFamily="34" charset="0"/>
                <a:cs typeface="Arial" panose="020B0604020202020204" pitchFamily="34" charset="0"/>
              </a:rPr>
              <a:t>Phản ứng hạt nhân tự phát.</a:t>
            </a:r>
            <a:endParaRPr lang="en-US" altLang="en-US" sz="2500">
              <a:solidFill>
                <a:srgbClr val="002060"/>
              </a:solidFill>
              <a:latin typeface="Arial" panose="020B0604020202020204" pitchFamily="34" charset="0"/>
              <a:cs typeface="Arial" panose="020B0604020202020204" pitchFamily="34" charset="0"/>
            </a:endParaRPr>
          </a:p>
          <a:p>
            <a:r>
              <a:rPr lang="en-US" altLang="en-US" sz="2500">
                <a:solidFill>
                  <a:srgbClr val="000000"/>
                </a:solidFill>
                <a:latin typeface="Arial" panose="020B0604020202020204" pitchFamily="34" charset="0"/>
                <a:cs typeface="Arial" panose="020B0604020202020204" pitchFamily="34" charset="0"/>
              </a:rPr>
              <a:t> </a:t>
            </a:r>
            <a:r>
              <a:rPr lang="en-US" altLang="en-US" sz="2400">
                <a:solidFill>
                  <a:srgbClr val="000000"/>
                </a:solidFill>
                <a:latin typeface="Arial" panose="020B0604020202020204" pitchFamily="34" charset="0"/>
                <a:cs typeface="Arial" panose="020B0604020202020204" pitchFamily="34" charset="0"/>
              </a:rPr>
              <a:t>Là quá trình tự phân rã của một hạt nhân không bền vững thành các hạt nhân khác.</a:t>
            </a:r>
          </a:p>
        </p:txBody>
      </p:sp>
      <p:sp>
        <p:nvSpPr>
          <p:cNvPr id="58" name="Text Box 10">
            <a:extLst>
              <a:ext uri="{FF2B5EF4-FFF2-40B4-BE49-F238E27FC236}">
                <a16:creationId xmlns:a16="http://schemas.microsoft.com/office/drawing/2014/main" id="{D71E23DC-0129-4624-A6D9-6BD5F424B5E9}"/>
              </a:ext>
            </a:extLst>
          </p:cNvPr>
          <p:cNvSpPr txBox="1">
            <a:spLocks noChangeArrowheads="1"/>
          </p:cNvSpPr>
          <p:nvPr/>
        </p:nvSpPr>
        <p:spPr bwMode="auto">
          <a:xfrm>
            <a:off x="1778241" y="6188578"/>
            <a:ext cx="3833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i="1">
                <a:latin typeface="Arial" panose="020B0604020202020204" pitchFamily="34" charset="0"/>
                <a:cs typeface="Arial" panose="020B0604020202020204" pitchFamily="34" charset="0"/>
              </a:rPr>
              <a:t>VD: Quá trình phóng xạ.</a:t>
            </a:r>
          </a:p>
        </p:txBody>
      </p:sp>
      <p:sp>
        <p:nvSpPr>
          <p:cNvPr id="59" name="Text Box 2">
            <a:extLst>
              <a:ext uri="{FF2B5EF4-FFF2-40B4-BE49-F238E27FC236}">
                <a16:creationId xmlns:a16="http://schemas.microsoft.com/office/drawing/2014/main" id="{D9B78164-25B9-46C9-98E1-A1FE32B867E4}"/>
              </a:ext>
            </a:extLst>
          </p:cNvPr>
          <p:cNvSpPr txBox="1">
            <a:spLocks noChangeArrowheads="1"/>
          </p:cNvSpPr>
          <p:nvPr/>
        </p:nvSpPr>
        <p:spPr bwMode="auto">
          <a:xfrm>
            <a:off x="6688495" y="2210905"/>
            <a:ext cx="5100204"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500">
                <a:solidFill>
                  <a:srgbClr val="7030A0"/>
                </a:solidFill>
                <a:latin typeface="Arial" panose="020B0604020202020204" pitchFamily="34" charset="0"/>
                <a:cs typeface="Arial" panose="020B0604020202020204" pitchFamily="34" charset="0"/>
              </a:rPr>
              <a:t>b. </a:t>
            </a:r>
            <a:r>
              <a:rPr lang="en-US" altLang="en-US" sz="2500" i="1">
                <a:solidFill>
                  <a:srgbClr val="7030A0"/>
                </a:solidFill>
                <a:latin typeface="Arial" panose="020B0604020202020204" pitchFamily="34" charset="0"/>
                <a:cs typeface="Arial" panose="020B0604020202020204" pitchFamily="34" charset="0"/>
              </a:rPr>
              <a:t>Phản ứng hạt nhân kích thích</a:t>
            </a:r>
            <a:endParaRPr lang="en-US" altLang="en-US" sz="2500">
              <a:solidFill>
                <a:srgbClr val="7030A0"/>
              </a:solidFill>
              <a:latin typeface="Arial" panose="020B0604020202020204" pitchFamily="34" charset="0"/>
              <a:cs typeface="Arial" panose="020B0604020202020204" pitchFamily="34" charset="0"/>
            </a:endParaRPr>
          </a:p>
          <a:p>
            <a:r>
              <a:rPr lang="en-US" altLang="en-US" sz="2500">
                <a:solidFill>
                  <a:srgbClr val="000000"/>
                </a:solidFill>
                <a:latin typeface="Arial" panose="020B0604020202020204" pitchFamily="34" charset="0"/>
                <a:cs typeface="Arial" panose="020B0604020202020204" pitchFamily="34" charset="0"/>
              </a:rPr>
              <a:t>Quá trình các hạt nhân tương tác với nhau tạo ra các hạt nhân khác.</a:t>
            </a:r>
          </a:p>
        </p:txBody>
      </p:sp>
      <p:sp>
        <p:nvSpPr>
          <p:cNvPr id="60" name="Text Box 5">
            <a:extLst>
              <a:ext uri="{FF2B5EF4-FFF2-40B4-BE49-F238E27FC236}">
                <a16:creationId xmlns:a16="http://schemas.microsoft.com/office/drawing/2014/main" id="{A94D73C7-BFE0-4019-90E0-8ED71A25A907}"/>
              </a:ext>
            </a:extLst>
          </p:cNvPr>
          <p:cNvSpPr txBox="1">
            <a:spLocks noChangeArrowheads="1"/>
          </p:cNvSpPr>
          <p:nvPr/>
        </p:nvSpPr>
        <p:spPr bwMode="auto">
          <a:xfrm>
            <a:off x="7179827" y="6275625"/>
            <a:ext cx="746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i="1">
                <a:latin typeface="Arial" panose="020B0604020202020204" pitchFamily="34" charset="0"/>
                <a:cs typeface="Arial" panose="020B0604020202020204" pitchFamily="34" charset="0"/>
              </a:rPr>
              <a:t>VD: phản ứng nhiệt hạch, phân hạch </a:t>
            </a:r>
          </a:p>
        </p:txBody>
      </p:sp>
      <p:sp>
        <p:nvSpPr>
          <p:cNvPr id="14" name="Right Brace 13">
            <a:extLst>
              <a:ext uri="{FF2B5EF4-FFF2-40B4-BE49-F238E27FC236}">
                <a16:creationId xmlns:a16="http://schemas.microsoft.com/office/drawing/2014/main" id="{C308843C-608B-4C8C-9578-FB013E740D8E}"/>
              </a:ext>
            </a:extLst>
          </p:cNvPr>
          <p:cNvSpPr/>
          <p:nvPr/>
        </p:nvSpPr>
        <p:spPr>
          <a:xfrm rot="16200000">
            <a:off x="5923673" y="-488708"/>
            <a:ext cx="287880" cy="48971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2" name="Picture 61" descr="Diagram&#10;&#10;Description automatically generated">
            <a:extLst>
              <a:ext uri="{FF2B5EF4-FFF2-40B4-BE49-F238E27FC236}">
                <a16:creationId xmlns:a16="http://schemas.microsoft.com/office/drawing/2014/main" id="{E8C7BB6D-1725-4B02-9F4D-7251571F712A}"/>
              </a:ext>
            </a:extLst>
          </p:cNvPr>
          <p:cNvPicPr>
            <a:picLocks noChangeAspect="1"/>
          </p:cNvPicPr>
          <p:nvPr/>
        </p:nvPicPr>
        <p:blipFill rotWithShape="1">
          <a:blip r:embed="rId5">
            <a:extLst>
              <a:ext uri="{28A0092B-C50C-407E-A947-70E740481C1C}">
                <a14:useLocalDpi xmlns:a14="http://schemas.microsoft.com/office/drawing/2010/main" val="0"/>
              </a:ext>
            </a:extLst>
          </a:blip>
          <a:srcRect l="7185" t="5802" r="4146" b="6479"/>
          <a:stretch/>
        </p:blipFill>
        <p:spPr>
          <a:xfrm>
            <a:off x="1752985" y="3483780"/>
            <a:ext cx="2645307" cy="2616972"/>
          </a:xfrm>
          <a:prstGeom prst="rect">
            <a:avLst/>
          </a:prstGeom>
        </p:spPr>
      </p:pic>
      <p:sp>
        <p:nvSpPr>
          <p:cNvPr id="33" name="TextBox 32">
            <a:extLst>
              <a:ext uri="{FF2B5EF4-FFF2-40B4-BE49-F238E27FC236}">
                <a16:creationId xmlns:a16="http://schemas.microsoft.com/office/drawing/2014/main" id="{2CF809FF-9F9E-47E0-AE8D-04C5D966F10B}"/>
              </a:ext>
            </a:extLst>
          </p:cNvPr>
          <p:cNvSpPr txBox="1"/>
          <p:nvPr/>
        </p:nvSpPr>
        <p:spPr>
          <a:xfrm>
            <a:off x="619315" y="1195572"/>
            <a:ext cx="2087032" cy="492443"/>
          </a:xfrm>
          <a:prstGeom prst="rect">
            <a:avLst/>
          </a:prstGeom>
          <a:noFill/>
        </p:spPr>
        <p:txBody>
          <a:bodyPr wrap="square">
            <a:spAutoFit/>
          </a:bodyPr>
          <a:lstStyle/>
          <a:p>
            <a:r>
              <a:rPr lang="en-US" altLang="en-US" sz="2600" i="1" u="sng">
                <a:solidFill>
                  <a:srgbClr val="7030A0"/>
                </a:solidFill>
                <a:latin typeface="Arial" panose="020B0604020202020204" pitchFamily="34" charset="0"/>
                <a:cs typeface="Arial" panose="020B0604020202020204" pitchFamily="34" charset="0"/>
              </a:rPr>
              <a:t>Phân loại</a:t>
            </a:r>
            <a:endParaRPr lang="en-US" sz="2600" i="1" u="sng">
              <a:solidFill>
                <a:srgbClr val="7030A0"/>
              </a:solidFill>
            </a:endParaRPr>
          </a:p>
        </p:txBody>
      </p:sp>
      <p:pic>
        <p:nvPicPr>
          <p:cNvPr id="34" name="Content Placeholder 4" descr="A picture containing text, watch, clock, clipart&#10;&#10;Description automatically generated">
            <a:extLst>
              <a:ext uri="{FF2B5EF4-FFF2-40B4-BE49-F238E27FC236}">
                <a16:creationId xmlns:a16="http://schemas.microsoft.com/office/drawing/2014/main" id="{FFB0CF78-2F78-4339-8E79-B43E6906E53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628206" y="3648806"/>
            <a:ext cx="5100204" cy="2177556"/>
          </a:xfrm>
        </p:spPr>
      </p:pic>
    </p:spTree>
    <p:extLst>
      <p:ext uri="{BB962C8B-B14F-4D97-AF65-F5344CB8AC3E}">
        <p14:creationId xmlns:p14="http://schemas.microsoft.com/office/powerpoint/2010/main" val="35211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heckerboard(down)">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checkerboard(down)">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checkerboard(down)">
                                      <p:cBhvr>
                                        <p:cTn id="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5581DFF-2377-4D4A-A64F-ED47E40F7AE8}"/>
              </a:ext>
            </a:extLst>
          </p:cNvPr>
          <p:cNvGrpSpPr/>
          <p:nvPr/>
        </p:nvGrpSpPr>
        <p:grpSpPr>
          <a:xfrm>
            <a:off x="-152400" y="104590"/>
            <a:ext cx="6519524" cy="505010"/>
            <a:chOff x="38033" y="2282878"/>
            <a:chExt cx="8112157" cy="704958"/>
          </a:xfrm>
        </p:grpSpPr>
        <p:grpSp>
          <p:nvGrpSpPr>
            <p:cNvPr id="19" name="Group 70">
              <a:extLst>
                <a:ext uri="{FF2B5EF4-FFF2-40B4-BE49-F238E27FC236}">
                  <a16:creationId xmlns:a16="http://schemas.microsoft.com/office/drawing/2014/main" id="{4EFFE435-ED0F-4F42-A424-081E96E5824F}"/>
                </a:ext>
              </a:extLst>
            </p:cNvPr>
            <p:cNvGrpSpPr>
              <a:grpSpLocks/>
            </p:cNvGrpSpPr>
            <p:nvPr/>
          </p:nvGrpSpPr>
          <p:grpSpPr bwMode="auto">
            <a:xfrm>
              <a:off x="368181" y="2294628"/>
              <a:ext cx="7782009" cy="693208"/>
              <a:chOff x="607011" y="3430752"/>
              <a:chExt cx="4007371" cy="1335216"/>
            </a:xfrm>
          </p:grpSpPr>
          <p:pic>
            <p:nvPicPr>
              <p:cNvPr id="25" name="Picture 24" descr="empty-green-rectangle">
                <a:extLst>
                  <a:ext uri="{FF2B5EF4-FFF2-40B4-BE49-F238E27FC236}">
                    <a16:creationId xmlns:a16="http://schemas.microsoft.com/office/drawing/2014/main" id="{820B4C8B-BD8D-47E4-9483-D83DF81C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green-top-faded">
                <a:extLst>
                  <a:ext uri="{FF2B5EF4-FFF2-40B4-BE49-F238E27FC236}">
                    <a16:creationId xmlns:a16="http://schemas.microsoft.com/office/drawing/2014/main" id="{3039792D-AE9B-4199-A50F-A6F718D68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a16="http://schemas.microsoft.com/office/drawing/2014/main" id="{897B5E21-A58E-44FD-888E-0209C957FAF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4" name="Rectangle 1026060">
              <a:extLst>
                <a:ext uri="{FF2B5EF4-FFF2-40B4-BE49-F238E27FC236}">
                  <a16:creationId xmlns:a16="http://schemas.microsoft.com/office/drawing/2014/main" id="{BA52808F-018C-4752-8059-8E030EC6F2A1}"/>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Phản ứng hạt nhân</a:t>
              </a:r>
              <a:endParaRPr lang="en-US" sz="2500" i="1" dirty="0">
                <a:cs typeface="Arial" panose="020B0604020202020204" pitchFamily="34" charset="0"/>
              </a:endParaRPr>
            </a:p>
          </p:txBody>
        </p:sp>
      </p:grpSp>
      <p:sp>
        <p:nvSpPr>
          <p:cNvPr id="27" name="Rectangle 2">
            <a:extLst>
              <a:ext uri="{FF2B5EF4-FFF2-40B4-BE49-F238E27FC236}">
                <a16:creationId xmlns:a16="http://schemas.microsoft.com/office/drawing/2014/main" id="{A9F35927-632D-4BDC-A7EC-5AA39EA3A4D1}"/>
              </a:ext>
            </a:extLst>
          </p:cNvPr>
          <p:cNvSpPr txBox="1">
            <a:spLocks noChangeArrowheads="1"/>
          </p:cNvSpPr>
          <p:nvPr/>
        </p:nvSpPr>
        <p:spPr>
          <a:xfrm>
            <a:off x="644715" y="7086600"/>
            <a:ext cx="8229600" cy="585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buFont typeface="Arial" panose="020B0604020202020204" pitchFamily="34" charset="0"/>
              <a:buNone/>
            </a:pPr>
            <a:r>
              <a:rPr lang="en-US" altLang="vi-VN" sz="2500">
                <a:solidFill>
                  <a:srgbClr val="FF0000"/>
                </a:solidFill>
                <a:latin typeface="Arial" panose="020B0604020202020204" pitchFamily="34" charset="0"/>
                <a:cs typeface="Arial" panose="020B0604020202020204" pitchFamily="34" charset="0"/>
              </a:rPr>
              <a:t>3. Năng lượng liên kết riêng</a:t>
            </a:r>
          </a:p>
          <a:p>
            <a:pPr>
              <a:lnSpc>
                <a:spcPct val="80000"/>
              </a:lnSpc>
              <a:buFont typeface="Arial" panose="020B0604020202020204" pitchFamily="34" charset="0"/>
              <a:buNone/>
            </a:pPr>
            <a:r>
              <a:rPr lang="en-US" altLang="vi-VN" sz="2500">
                <a:latin typeface="Arial" panose="020B0604020202020204" pitchFamily="34" charset="0"/>
                <a:cs typeface="Arial" panose="020B0604020202020204" pitchFamily="34" charset="0"/>
                <a:sym typeface="Wingdings" panose="05000000000000000000" pitchFamily="2" charset="2"/>
              </a:rPr>
              <a:t></a:t>
            </a:r>
            <a:endParaRPr lang="en-US" altLang="vi-VN" sz="2500">
              <a:latin typeface="Arial" panose="020B0604020202020204" pitchFamily="34" charset="0"/>
              <a:cs typeface="Arial" panose="020B0604020202020204" pitchFamily="34" charset="0"/>
            </a:endParaRPr>
          </a:p>
          <a:p>
            <a:pPr>
              <a:lnSpc>
                <a:spcPct val="80000"/>
              </a:lnSpc>
            </a:pPr>
            <a:endParaRPr lang="en-US" altLang="vi-VN" sz="2500">
              <a:latin typeface="Arial" panose="020B0604020202020204" pitchFamily="34" charset="0"/>
              <a:cs typeface="Arial" panose="020B0604020202020204" pitchFamily="34" charset="0"/>
            </a:endParaRPr>
          </a:p>
          <a:p>
            <a:pPr>
              <a:lnSpc>
                <a:spcPct val="80000"/>
              </a:lnSpc>
              <a:buFont typeface="Arial" panose="020B0604020202020204" pitchFamily="34" charset="0"/>
              <a:buNone/>
            </a:pPr>
            <a:r>
              <a:rPr lang="en-US" altLang="vi-VN" sz="2500">
                <a:latin typeface="Arial" panose="020B0604020202020204" pitchFamily="34" charset="0"/>
                <a:cs typeface="Arial" panose="020B0604020202020204" pitchFamily="34" charset="0"/>
                <a:sym typeface="Arial Black" panose="020B0A04020102020204" pitchFamily="34" charset="0"/>
              </a:rPr>
              <a:t>♦</a:t>
            </a:r>
            <a:endParaRPr lang="en-US" altLang="vi-VN" sz="25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83D3E1D-85DD-4A0B-B95A-C5F27A846CB7}"/>
              </a:ext>
            </a:extLst>
          </p:cNvPr>
          <p:cNvSpPr txBox="1"/>
          <p:nvPr>
            <p:custDataLst>
              <p:tags r:id="rId1"/>
            </p:custDataLst>
          </p:nvPr>
        </p:nvSpPr>
        <p:spPr>
          <a:xfrm>
            <a:off x="419249" y="982249"/>
            <a:ext cx="11353502" cy="492443"/>
          </a:xfrm>
          <a:prstGeom prst="rect">
            <a:avLst/>
          </a:prstGeom>
          <a:noFill/>
        </p:spPr>
        <p:txBody>
          <a:bodyPr wrap="square">
            <a:spAutoFit/>
          </a:bodyPr>
          <a:lstStyle/>
          <a:p>
            <a:pPr algn="ctr">
              <a:spcBef>
                <a:spcPct val="50000"/>
              </a:spcBef>
              <a:defRPr/>
            </a:pPr>
            <a:r>
              <a:rPr lang="en-US" sz="2600" i="1">
                <a:solidFill>
                  <a:srgbClr val="0070C0"/>
                </a:solidFill>
                <a:latin typeface="Arial" panose="020B0604020202020204" pitchFamily="34" charset="0"/>
                <a:cs typeface="Arial" panose="020B0604020202020204" pitchFamily="34" charset="0"/>
              </a:rPr>
              <a:t>Phản ứng hạt nhân khác phản ứng hóa học như thế nào?</a:t>
            </a:r>
          </a:p>
        </p:txBody>
      </p:sp>
      <p:pic>
        <p:nvPicPr>
          <p:cNvPr id="33" name="Picture 14" descr="http://tmjpainandtreatment.com/wp-content/uploads/2014/09/little-man-with-red-question-mark.jpg">
            <a:hlinkClick r:id="rId5"/>
            <a:extLst>
              <a:ext uri="{FF2B5EF4-FFF2-40B4-BE49-F238E27FC236}">
                <a16:creationId xmlns:a16="http://schemas.microsoft.com/office/drawing/2014/main" id="{9C95EBE4-7367-4F0A-A49A-242C8CD40A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502" y="763252"/>
            <a:ext cx="669674" cy="94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E77DB3C-D3CA-4B25-8445-B17408DBB83A}"/>
              </a:ext>
            </a:extLst>
          </p:cNvPr>
          <p:cNvPicPr>
            <a:picLocks noChangeAspect="1"/>
          </p:cNvPicPr>
          <p:nvPr/>
        </p:nvPicPr>
        <p:blipFill rotWithShape="1">
          <a:blip r:embed="rId7"/>
          <a:srcRect l="6877" t="6310" r="7636" b="6310"/>
          <a:stretch/>
        </p:blipFill>
        <p:spPr>
          <a:xfrm>
            <a:off x="292034" y="1941686"/>
            <a:ext cx="11607932" cy="3185938"/>
          </a:xfrm>
          <a:prstGeom prst="rect">
            <a:avLst/>
          </a:prstGeom>
        </p:spPr>
      </p:pic>
    </p:spTree>
    <p:extLst>
      <p:ext uri="{BB962C8B-B14F-4D97-AF65-F5344CB8AC3E}">
        <p14:creationId xmlns:p14="http://schemas.microsoft.com/office/powerpoint/2010/main" val="262548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FFC91A-4903-4C23-A3BB-A88EEA7B182C}"/>
              </a:ext>
            </a:extLst>
          </p:cNvPr>
          <p:cNvSpPr txBox="1"/>
          <p:nvPr/>
        </p:nvSpPr>
        <p:spPr>
          <a:xfrm>
            <a:off x="762000" y="749914"/>
            <a:ext cx="11049000" cy="892552"/>
          </a:xfrm>
          <a:prstGeom prst="rect">
            <a:avLst/>
          </a:prstGeom>
          <a:noFill/>
        </p:spPr>
        <p:txBody>
          <a:bodyPr wrap="square">
            <a:spAutoFit/>
          </a:bodyPr>
          <a:lstStyle/>
          <a:p>
            <a:pPr algn="ctr"/>
            <a:r>
              <a:rPr lang="en-US" altLang="en-US" sz="2600" i="1">
                <a:solidFill>
                  <a:srgbClr val="0070C0"/>
                </a:solidFill>
                <a:latin typeface="Arial" panose="020B0604020202020204" pitchFamily="34" charset="0"/>
                <a:cs typeface="Arial" panose="020B0604020202020204" pitchFamily="34" charset="0"/>
              </a:rPr>
              <a:t>Trong phản ứng hạt nhân, một hạt nhân có thể biến đổi thành hạt nhân khác, vậy có thể biến chì thành vàng không?</a:t>
            </a:r>
          </a:p>
        </p:txBody>
      </p:sp>
      <p:grpSp>
        <p:nvGrpSpPr>
          <p:cNvPr id="5" name="Group 56">
            <a:extLst>
              <a:ext uri="{FF2B5EF4-FFF2-40B4-BE49-F238E27FC236}">
                <a16:creationId xmlns:a16="http://schemas.microsoft.com/office/drawing/2014/main" id="{76045D90-E9D1-4137-A38F-E708D79C50E9}"/>
              </a:ext>
            </a:extLst>
          </p:cNvPr>
          <p:cNvGrpSpPr/>
          <p:nvPr/>
        </p:nvGrpSpPr>
        <p:grpSpPr>
          <a:xfrm>
            <a:off x="4419600" y="131170"/>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6408"/>
            <a:ext cx="769335" cy="10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42888EE3-25A5-4A77-A437-6F0BE7FB1ACF}"/>
              </a:ext>
            </a:extLst>
          </p:cNvPr>
          <p:cNvSpPr txBox="1"/>
          <p:nvPr/>
        </p:nvSpPr>
        <p:spPr>
          <a:xfrm>
            <a:off x="8825135" y="2640255"/>
            <a:ext cx="3062065" cy="2308324"/>
          </a:xfrm>
          <a:prstGeom prst="rect">
            <a:avLst/>
          </a:prstGeom>
          <a:noFill/>
        </p:spPr>
        <p:txBody>
          <a:bodyPr wrap="square">
            <a:spAutoFit/>
          </a:bodyPr>
          <a:lstStyle/>
          <a:p>
            <a:pPr algn="ctr"/>
            <a:r>
              <a:rPr lang="en-US" altLang="en-US" sz="2400" i="1">
                <a:latin typeface="Arial" panose="020B0604020202020204" pitchFamily="34" charset="0"/>
                <a:cs typeface="Arial" panose="020B0604020202020204" pitchFamily="34" charset="0"/>
              </a:rPr>
              <a:t>Về mặt lý thuyết là có thể, tuy nhiên chi phí để thực hiện điều đó quá đắt so với giá trị thực của lượng vàng tạo được</a:t>
            </a:r>
          </a:p>
        </p:txBody>
      </p:sp>
      <p:grpSp>
        <p:nvGrpSpPr>
          <p:cNvPr id="25" name="Group 24">
            <a:extLst>
              <a:ext uri="{FF2B5EF4-FFF2-40B4-BE49-F238E27FC236}">
                <a16:creationId xmlns:a16="http://schemas.microsoft.com/office/drawing/2014/main" id="{2BED0C70-4C84-4F94-8BB0-584DF09E85AE}"/>
              </a:ext>
            </a:extLst>
          </p:cNvPr>
          <p:cNvGrpSpPr/>
          <p:nvPr/>
        </p:nvGrpSpPr>
        <p:grpSpPr>
          <a:xfrm>
            <a:off x="752883" y="1680128"/>
            <a:ext cx="3230647" cy="3307557"/>
            <a:chOff x="477428" y="1685265"/>
            <a:chExt cx="3230647" cy="3307557"/>
          </a:xfrm>
        </p:grpSpPr>
        <p:pic>
          <p:nvPicPr>
            <p:cNvPr id="19" name="Picture 18" descr="A picture containing primate, mammal&#10;&#10;Description automatically generated">
              <a:extLst>
                <a:ext uri="{FF2B5EF4-FFF2-40B4-BE49-F238E27FC236}">
                  <a16:creationId xmlns:a16="http://schemas.microsoft.com/office/drawing/2014/main" id="{254AD47D-DAEA-4E67-B4D8-380E8B2A1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640" y="1785401"/>
              <a:ext cx="1827435" cy="1027016"/>
            </a:xfrm>
            <a:prstGeom prst="rect">
              <a:avLst/>
            </a:prstGeom>
          </p:spPr>
        </p:pic>
        <p:pic>
          <p:nvPicPr>
            <p:cNvPr id="20" name="Picture 19" descr="Diagram, schematic&#10;&#10;Description automatically generated">
              <a:extLst>
                <a:ext uri="{FF2B5EF4-FFF2-40B4-BE49-F238E27FC236}">
                  <a16:creationId xmlns:a16="http://schemas.microsoft.com/office/drawing/2014/main" id="{495ACE94-D159-42FE-8AAA-B47FE8D3A6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042" t="9013" r="-3382" b="23721"/>
            <a:stretch/>
          </p:blipFill>
          <p:spPr>
            <a:xfrm>
              <a:off x="477428" y="1685265"/>
              <a:ext cx="1223016" cy="1304681"/>
            </a:xfrm>
            <a:prstGeom prst="rect">
              <a:avLst/>
            </a:prstGeom>
          </p:spPr>
        </p:pic>
        <p:pic>
          <p:nvPicPr>
            <p:cNvPr id="21" name="Picture 20" descr="Diagram, schematic&#10;&#10;Description automatically generated">
              <a:extLst>
                <a:ext uri="{FF2B5EF4-FFF2-40B4-BE49-F238E27FC236}">
                  <a16:creationId xmlns:a16="http://schemas.microsoft.com/office/drawing/2014/main" id="{882E7FD8-2638-41BA-863E-A09E333519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583" r="46908" b="19023"/>
            <a:stretch/>
          </p:blipFill>
          <p:spPr>
            <a:xfrm>
              <a:off x="930908" y="2853549"/>
              <a:ext cx="2061217" cy="2139273"/>
            </a:xfrm>
            <a:prstGeom prst="rect">
              <a:avLst/>
            </a:prstGeom>
          </p:spPr>
        </p:pic>
      </p:grpSp>
      <p:grpSp>
        <p:nvGrpSpPr>
          <p:cNvPr id="24" name="Group 23">
            <a:extLst>
              <a:ext uri="{FF2B5EF4-FFF2-40B4-BE49-F238E27FC236}">
                <a16:creationId xmlns:a16="http://schemas.microsoft.com/office/drawing/2014/main" id="{783D1CED-69DC-4641-8C23-C90507490A8E}"/>
              </a:ext>
            </a:extLst>
          </p:cNvPr>
          <p:cNvGrpSpPr/>
          <p:nvPr/>
        </p:nvGrpSpPr>
        <p:grpSpPr>
          <a:xfrm>
            <a:off x="4953000" y="1788661"/>
            <a:ext cx="3808635" cy="3162373"/>
            <a:chOff x="4724400" y="2031309"/>
            <a:chExt cx="3808635" cy="3162373"/>
          </a:xfrm>
        </p:grpSpPr>
        <p:pic>
          <p:nvPicPr>
            <p:cNvPr id="15" name="Picture 14" descr="A pile of gold bars&#10;&#10;Description automatically generated">
              <a:extLst>
                <a:ext uri="{FF2B5EF4-FFF2-40B4-BE49-F238E27FC236}">
                  <a16:creationId xmlns:a16="http://schemas.microsoft.com/office/drawing/2014/main" id="{6E50D67D-1E50-4F92-A262-594411F546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600" y="2031309"/>
              <a:ext cx="1827435" cy="115107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76F44AF-3ACD-4CB9-8E27-E220DABB9D1A}"/>
                </a:ext>
              </a:extLst>
            </p:cNvPr>
            <p:cNvPicPr>
              <a:picLocks noChangeAspect="1"/>
            </p:cNvPicPr>
            <p:nvPr/>
          </p:nvPicPr>
          <p:blipFill rotWithShape="1">
            <a:blip r:embed="rId8">
              <a:extLst>
                <a:ext uri="{28A0092B-C50C-407E-A947-70E740481C1C}">
                  <a14:useLocalDpi xmlns:a14="http://schemas.microsoft.com/office/drawing/2010/main" val="0"/>
                </a:ext>
              </a:extLst>
            </a:blip>
            <a:srcRect r="52381"/>
            <a:stretch/>
          </p:blipFill>
          <p:spPr>
            <a:xfrm>
              <a:off x="5393594" y="3163865"/>
              <a:ext cx="2053981" cy="2029817"/>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7E1B0BF4-2CF8-4FC2-96C9-D8BE637EE3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000"/>
            <a:stretch/>
          </p:blipFill>
          <p:spPr>
            <a:xfrm>
              <a:off x="4724400" y="2031309"/>
              <a:ext cx="1223016" cy="1151074"/>
            </a:xfrm>
            <a:prstGeom prst="rect">
              <a:avLst/>
            </a:prstGeom>
          </p:spPr>
        </p:pic>
      </p:grpSp>
      <p:sp>
        <p:nvSpPr>
          <p:cNvPr id="23" name="Arrow: Right 22">
            <a:extLst>
              <a:ext uri="{FF2B5EF4-FFF2-40B4-BE49-F238E27FC236}">
                <a16:creationId xmlns:a16="http://schemas.microsoft.com/office/drawing/2014/main" id="{B3414F3B-5381-4AA1-905F-315277B8ABCA}"/>
              </a:ext>
            </a:extLst>
          </p:cNvPr>
          <p:cNvSpPr/>
          <p:nvPr/>
        </p:nvSpPr>
        <p:spPr>
          <a:xfrm>
            <a:off x="4419600" y="2948767"/>
            <a:ext cx="533400" cy="88977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utoShape 1">
            <a:extLst>
              <a:ext uri="{FF2B5EF4-FFF2-40B4-BE49-F238E27FC236}">
                <a16:creationId xmlns:a16="http://schemas.microsoft.com/office/drawing/2014/main" id="{6B459F60-22A8-4BC5-91F4-49510C190110}"/>
              </a:ext>
            </a:extLst>
          </p:cNvPr>
          <p:cNvSpPr>
            <a:spLocks noChangeAspect="1" noChangeArrowheads="1"/>
          </p:cNvSpPr>
          <p:nvPr/>
        </p:nvSpPr>
        <p:spPr bwMode="auto">
          <a:xfrm>
            <a:off x="3277854" y="57779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
            <a:extLst>
              <a:ext uri="{FF2B5EF4-FFF2-40B4-BE49-F238E27FC236}">
                <a16:creationId xmlns:a16="http://schemas.microsoft.com/office/drawing/2014/main" id="{A645A83C-6C79-4FDF-AF17-786F99D2C3C9}"/>
              </a:ext>
            </a:extLst>
          </p:cNvPr>
          <p:cNvSpPr>
            <a:spLocks noChangeArrowheads="1"/>
          </p:cNvSpPr>
          <p:nvPr/>
        </p:nvSpPr>
        <p:spPr bwMode="auto">
          <a:xfrm>
            <a:off x="3511668" y="5091686"/>
            <a:ext cx="860934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1. Đốt nóng chì trong chân không.</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2. Ở nhiệt độ 300 độ C, chì nóng chảy và bốc hơi.</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3. Lấy bớt electron trong các nguyên tử chì bằng một điện từ trường mạnh.</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4. Các ion chì chuyển động với vận tốc cực lớn trong máy gia tốc cộng hưởng từ.</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5. Hạt nhân chì bị bắn phá.</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6. Một số rất ít ion chì bị mất 3 proton và 8 neutron chuyển thành vàng</a:t>
            </a:r>
          </a:p>
        </p:txBody>
      </p:sp>
      <p:sp>
        <p:nvSpPr>
          <p:cNvPr id="29" name="TextBox 28">
            <a:extLst>
              <a:ext uri="{FF2B5EF4-FFF2-40B4-BE49-F238E27FC236}">
                <a16:creationId xmlns:a16="http://schemas.microsoft.com/office/drawing/2014/main" id="{70CF1A71-8E4D-4444-B6D0-F9544DD9C796}"/>
              </a:ext>
            </a:extLst>
          </p:cNvPr>
          <p:cNvSpPr txBox="1"/>
          <p:nvPr/>
        </p:nvSpPr>
        <p:spPr>
          <a:xfrm>
            <a:off x="180861" y="5695261"/>
            <a:ext cx="2625170" cy="646331"/>
          </a:xfrm>
          <a:prstGeom prst="rect">
            <a:avLst/>
          </a:prstGeom>
          <a:noFill/>
        </p:spPr>
        <p:txBody>
          <a:bodyPr wrap="square">
            <a:spAutoFit/>
          </a:bodyPr>
          <a:lstStyle/>
          <a:p>
            <a:pPr algn="ctr"/>
            <a:r>
              <a:rPr lang="en-US" altLang="en-US" sz="1800" b="1" i="1">
                <a:latin typeface="Arial" panose="020B0604020202020204" pitchFamily="34" charset="0"/>
                <a:cs typeface="Arial" panose="020B0604020202020204" pitchFamily="34" charset="0"/>
              </a:rPr>
              <a:t>Có thể biến Pb Au theo quy trình sau:</a:t>
            </a:r>
            <a:endParaRPr lang="en-US" b="1"/>
          </a:p>
        </p:txBody>
      </p:sp>
    </p:spTree>
    <p:extLst>
      <p:ext uri="{BB962C8B-B14F-4D97-AF65-F5344CB8AC3E}">
        <p14:creationId xmlns:p14="http://schemas.microsoft.com/office/powerpoint/2010/main" val="26307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EC71A7-1F1E-4EE2-9156-40E385F5DA68}"/>
              </a:ext>
            </a:extLst>
          </p:cNvPr>
          <p:cNvSpPr txBox="1">
            <a:spLocks/>
          </p:cNvSpPr>
          <p:nvPr/>
        </p:nvSpPr>
        <p:spPr bwMode="auto">
          <a:xfrm>
            <a:off x="228600" y="646553"/>
            <a:ext cx="800100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600" i="1">
                <a:solidFill>
                  <a:srgbClr val="0070C0"/>
                </a:solidFill>
                <a:latin typeface="Arial" panose="020B0604020202020204" pitchFamily="34" charset="0"/>
                <a:cs typeface="Arial" panose="020B0604020202020204" pitchFamily="34" charset="0"/>
              </a:rPr>
              <a:t>2. Các định luật bảo toàn trong phản ứng hạt nhân</a:t>
            </a:r>
          </a:p>
        </p:txBody>
      </p:sp>
      <p:grpSp>
        <p:nvGrpSpPr>
          <p:cNvPr id="5" name="Group 4">
            <a:extLst>
              <a:ext uri="{FF2B5EF4-FFF2-40B4-BE49-F238E27FC236}">
                <a16:creationId xmlns:a16="http://schemas.microsoft.com/office/drawing/2014/main" id="{F7A6C704-F994-42AD-A21C-3FD6189803D5}"/>
              </a:ext>
            </a:extLst>
          </p:cNvPr>
          <p:cNvGrpSpPr/>
          <p:nvPr/>
        </p:nvGrpSpPr>
        <p:grpSpPr>
          <a:xfrm>
            <a:off x="-152400" y="104589"/>
            <a:ext cx="6519524" cy="510909"/>
            <a:chOff x="38033" y="2282878"/>
            <a:chExt cx="8112157" cy="713193"/>
          </a:xfrm>
        </p:grpSpPr>
        <p:grpSp>
          <p:nvGrpSpPr>
            <p:cNvPr id="6" name="Group 70">
              <a:extLst>
                <a:ext uri="{FF2B5EF4-FFF2-40B4-BE49-F238E27FC236}">
                  <a16:creationId xmlns:a16="http://schemas.microsoft.com/office/drawing/2014/main" id="{4E81DB22-FA88-4D3C-A04E-9372707220E6}"/>
                </a:ext>
              </a:extLst>
            </p:cNvPr>
            <p:cNvGrpSpPr>
              <a:grpSpLocks/>
            </p:cNvGrpSpPr>
            <p:nvPr/>
          </p:nvGrpSpPr>
          <p:grpSpPr bwMode="auto">
            <a:xfrm>
              <a:off x="368181" y="2294628"/>
              <a:ext cx="7782009" cy="693208"/>
              <a:chOff x="607011" y="3430752"/>
              <a:chExt cx="4007371" cy="1335216"/>
            </a:xfrm>
          </p:grpSpPr>
          <p:pic>
            <p:nvPicPr>
              <p:cNvPr id="9" name="Picture 8" descr="empty-green-rectangle">
                <a:extLst>
                  <a:ext uri="{FF2B5EF4-FFF2-40B4-BE49-F238E27FC236}">
                    <a16:creationId xmlns:a16="http://schemas.microsoft.com/office/drawing/2014/main" id="{064F23CF-D26F-44C9-A9D3-5FEF0BB44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F843B4C1-B40D-405C-B1F0-42D016DC8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2F25EE4F-07E9-430F-887B-0E7A1E78A0D6}"/>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39B3849A-5F25-4AAC-A541-1A742DE3F42E}"/>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i="1">
                  <a:cs typeface="Arial" panose="020B0604020202020204" pitchFamily="34" charset="0"/>
                </a:rPr>
                <a:t>Phản ứng hạt nhân</a:t>
              </a:r>
              <a:endParaRPr lang="en-US" sz="2600" i="1" dirty="0">
                <a:cs typeface="Arial" panose="020B0604020202020204" pitchFamily="34" charset="0"/>
              </a:endParaRPr>
            </a:p>
          </p:txBody>
        </p:sp>
      </p:grpSp>
      <p:sp>
        <p:nvSpPr>
          <p:cNvPr id="11" name="Text Box 8">
            <a:extLst>
              <a:ext uri="{FF2B5EF4-FFF2-40B4-BE49-F238E27FC236}">
                <a16:creationId xmlns:a16="http://schemas.microsoft.com/office/drawing/2014/main" id="{787EC0B1-0610-4E51-BD20-9572994F230F}"/>
              </a:ext>
            </a:extLst>
          </p:cNvPr>
          <p:cNvSpPr txBox="1">
            <a:spLocks noChangeArrowheads="1"/>
          </p:cNvSpPr>
          <p:nvPr/>
        </p:nvSpPr>
        <p:spPr bwMode="auto">
          <a:xfrm>
            <a:off x="457200" y="1184095"/>
            <a:ext cx="746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00"/>
                </a:solidFill>
                <a:latin typeface="Arial" panose="020B0604020202020204" pitchFamily="34" charset="0"/>
                <a:cs typeface="Arial" panose="020B0604020202020204" pitchFamily="34" charset="0"/>
              </a:rPr>
              <a:t> </a:t>
            </a:r>
            <a:r>
              <a:rPr lang="en-US" altLang="en-US" sz="2600">
                <a:solidFill>
                  <a:srgbClr val="CC3300"/>
                </a:solidFill>
                <a:latin typeface="Arial" panose="020B0604020202020204" pitchFamily="34" charset="0"/>
                <a:cs typeface="Arial" panose="020B0604020202020204" pitchFamily="34" charset="0"/>
              </a:rPr>
              <a:t>Bốn định luật bảo toàn cơ bản nhất:</a:t>
            </a:r>
          </a:p>
        </p:txBody>
      </p:sp>
      <p:sp>
        <p:nvSpPr>
          <p:cNvPr id="12" name="Text Box 9">
            <a:extLst>
              <a:ext uri="{FF2B5EF4-FFF2-40B4-BE49-F238E27FC236}">
                <a16:creationId xmlns:a16="http://schemas.microsoft.com/office/drawing/2014/main" id="{83913D1A-8A01-4AF6-85CE-9BFD13C95A52}"/>
              </a:ext>
            </a:extLst>
          </p:cNvPr>
          <p:cNvSpPr txBox="1">
            <a:spLocks noChangeArrowheads="1"/>
          </p:cNvSpPr>
          <p:nvPr/>
        </p:nvSpPr>
        <p:spPr bwMode="auto">
          <a:xfrm>
            <a:off x="609600" y="1717495"/>
            <a:ext cx="746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00"/>
                </a:solidFill>
                <a:latin typeface="Arial" panose="020B0604020202020204" pitchFamily="34" charset="0"/>
                <a:cs typeface="Arial" panose="020B0604020202020204" pitchFamily="34" charset="0"/>
              </a:rPr>
              <a:t>a. Bảo toàn điện tích (bảo toàn số Z).</a:t>
            </a:r>
          </a:p>
        </p:txBody>
      </p:sp>
      <p:sp>
        <p:nvSpPr>
          <p:cNvPr id="13" name="Text Box 10">
            <a:extLst>
              <a:ext uri="{FF2B5EF4-FFF2-40B4-BE49-F238E27FC236}">
                <a16:creationId xmlns:a16="http://schemas.microsoft.com/office/drawing/2014/main" id="{7A133002-62AE-4E27-AD00-7D8706F89DD5}"/>
              </a:ext>
            </a:extLst>
          </p:cNvPr>
          <p:cNvSpPr txBox="1">
            <a:spLocks noChangeArrowheads="1"/>
          </p:cNvSpPr>
          <p:nvPr/>
        </p:nvSpPr>
        <p:spPr bwMode="auto">
          <a:xfrm>
            <a:off x="609600" y="2327095"/>
            <a:ext cx="7086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600">
                <a:solidFill>
                  <a:srgbClr val="000000"/>
                </a:solidFill>
                <a:latin typeface="Arial" panose="020B0604020202020204" pitchFamily="34" charset="0"/>
                <a:cs typeface="Arial" panose="020B0604020202020204" pitchFamily="34" charset="0"/>
              </a:rPr>
              <a:t>b. Bảo toàn số nuclôn (bảo toàn số A). </a:t>
            </a:r>
          </a:p>
        </p:txBody>
      </p:sp>
      <p:sp>
        <p:nvSpPr>
          <p:cNvPr id="14" name="Text Box 11">
            <a:extLst>
              <a:ext uri="{FF2B5EF4-FFF2-40B4-BE49-F238E27FC236}">
                <a16:creationId xmlns:a16="http://schemas.microsoft.com/office/drawing/2014/main" id="{6F6FAD4E-FA2E-4413-B2DB-D39079A97CF5}"/>
              </a:ext>
            </a:extLst>
          </p:cNvPr>
          <p:cNvSpPr txBox="1">
            <a:spLocks noChangeArrowheads="1"/>
          </p:cNvSpPr>
          <p:nvPr/>
        </p:nvSpPr>
        <p:spPr bwMode="auto">
          <a:xfrm>
            <a:off x="609600" y="2860495"/>
            <a:ext cx="7391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600">
                <a:solidFill>
                  <a:srgbClr val="000000"/>
                </a:solidFill>
                <a:latin typeface="Arial" panose="020B0604020202020204" pitchFamily="34" charset="0"/>
                <a:cs typeface="Arial" panose="020B0604020202020204" pitchFamily="34" charset="0"/>
              </a:rPr>
              <a:t>c. Bảo toàn năng lượng toàn phần.</a:t>
            </a:r>
          </a:p>
        </p:txBody>
      </p:sp>
      <p:sp>
        <p:nvSpPr>
          <p:cNvPr id="15" name="Text Box 12">
            <a:extLst>
              <a:ext uri="{FF2B5EF4-FFF2-40B4-BE49-F238E27FC236}">
                <a16:creationId xmlns:a16="http://schemas.microsoft.com/office/drawing/2014/main" id="{CB07D689-8D33-4D34-A895-D37D55825F60}"/>
              </a:ext>
            </a:extLst>
          </p:cNvPr>
          <p:cNvSpPr txBox="1">
            <a:spLocks noChangeArrowheads="1"/>
          </p:cNvSpPr>
          <p:nvPr/>
        </p:nvSpPr>
        <p:spPr bwMode="auto">
          <a:xfrm>
            <a:off x="533400" y="3393895"/>
            <a:ext cx="7391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600">
                <a:solidFill>
                  <a:srgbClr val="000000"/>
                </a:solidFill>
                <a:latin typeface="Arial" panose="020B0604020202020204" pitchFamily="34" charset="0"/>
                <a:cs typeface="Arial" panose="020B0604020202020204" pitchFamily="34" charset="0"/>
              </a:rPr>
              <a:t>d. Bảo toàn động lượng. </a:t>
            </a:r>
          </a:p>
        </p:txBody>
      </p:sp>
      <p:sp>
        <p:nvSpPr>
          <p:cNvPr id="16" name="Text Box 3">
            <a:extLst>
              <a:ext uri="{FF2B5EF4-FFF2-40B4-BE49-F238E27FC236}">
                <a16:creationId xmlns:a16="http://schemas.microsoft.com/office/drawing/2014/main" id="{BB48FC25-6CE6-4AB8-A566-B5C9E49DC1F2}"/>
              </a:ext>
            </a:extLst>
          </p:cNvPr>
          <p:cNvSpPr txBox="1">
            <a:spLocks noChangeArrowheads="1"/>
          </p:cNvSpPr>
          <p:nvPr/>
        </p:nvSpPr>
        <p:spPr bwMode="auto">
          <a:xfrm>
            <a:off x="1726945" y="5316516"/>
            <a:ext cx="7772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00"/>
                </a:solidFill>
                <a:latin typeface="Arial" panose="020B0604020202020204" pitchFamily="34" charset="0"/>
                <a:cs typeface="Arial" panose="020B0604020202020204" pitchFamily="34" charset="0"/>
              </a:rPr>
              <a:t>* Z</a:t>
            </a:r>
            <a:r>
              <a:rPr lang="en-US" altLang="en-US" sz="2600" baseline="-25000">
                <a:solidFill>
                  <a:srgbClr val="000000"/>
                </a:solidFill>
                <a:latin typeface="Arial" panose="020B0604020202020204" pitchFamily="34" charset="0"/>
                <a:cs typeface="Arial" panose="020B0604020202020204" pitchFamily="34" charset="0"/>
              </a:rPr>
              <a:t>1</a:t>
            </a:r>
            <a:r>
              <a:rPr lang="en-US" altLang="en-US" sz="2600">
                <a:solidFill>
                  <a:srgbClr val="000000"/>
                </a:solidFill>
                <a:latin typeface="Arial" panose="020B0604020202020204" pitchFamily="34" charset="0"/>
                <a:cs typeface="Arial" panose="020B0604020202020204" pitchFamily="34" charset="0"/>
              </a:rPr>
              <a:t> + Z</a:t>
            </a:r>
            <a:r>
              <a:rPr lang="en-US" altLang="en-US" sz="2600" baseline="-25000">
                <a:solidFill>
                  <a:srgbClr val="000000"/>
                </a:solidFill>
                <a:latin typeface="Arial" panose="020B0604020202020204" pitchFamily="34" charset="0"/>
                <a:cs typeface="Arial" panose="020B0604020202020204" pitchFamily="34" charset="0"/>
              </a:rPr>
              <a:t>2</a:t>
            </a:r>
            <a:r>
              <a:rPr lang="en-US" altLang="en-US" sz="2600">
                <a:solidFill>
                  <a:srgbClr val="000000"/>
                </a:solidFill>
                <a:latin typeface="Arial" panose="020B0604020202020204" pitchFamily="34" charset="0"/>
                <a:cs typeface="Arial" panose="020B0604020202020204" pitchFamily="34" charset="0"/>
              </a:rPr>
              <a:t> = Z</a:t>
            </a:r>
            <a:r>
              <a:rPr lang="en-US" altLang="en-US" sz="2600" baseline="-25000">
                <a:solidFill>
                  <a:srgbClr val="000000"/>
                </a:solidFill>
                <a:latin typeface="Arial" panose="020B0604020202020204" pitchFamily="34" charset="0"/>
                <a:cs typeface="Arial" panose="020B0604020202020204" pitchFamily="34" charset="0"/>
              </a:rPr>
              <a:t>3</a:t>
            </a:r>
            <a:r>
              <a:rPr lang="en-US" altLang="en-US" sz="2600">
                <a:solidFill>
                  <a:srgbClr val="000000"/>
                </a:solidFill>
                <a:latin typeface="Arial" panose="020B0604020202020204" pitchFamily="34" charset="0"/>
                <a:cs typeface="Arial" panose="020B0604020202020204" pitchFamily="34" charset="0"/>
              </a:rPr>
              <a:t> + Z</a:t>
            </a:r>
            <a:r>
              <a:rPr lang="en-US" altLang="en-US" sz="2600" baseline="-25000">
                <a:solidFill>
                  <a:srgbClr val="000000"/>
                </a:solidFill>
                <a:latin typeface="Arial" panose="020B0604020202020204" pitchFamily="34" charset="0"/>
                <a:cs typeface="Arial" panose="020B0604020202020204" pitchFamily="34" charset="0"/>
              </a:rPr>
              <a:t>4</a:t>
            </a:r>
            <a:r>
              <a:rPr lang="en-US" altLang="en-US" sz="2600">
                <a:solidFill>
                  <a:srgbClr val="000000"/>
                </a:solidFill>
                <a:latin typeface="Arial" panose="020B0604020202020204" pitchFamily="34" charset="0"/>
                <a:cs typeface="Arial" panose="020B0604020202020204" pitchFamily="34" charset="0"/>
              </a:rPr>
              <a:t>.   (Các số Z có thể âm)</a:t>
            </a:r>
          </a:p>
        </p:txBody>
      </p:sp>
      <p:sp>
        <p:nvSpPr>
          <p:cNvPr id="17" name="Text Box 4">
            <a:extLst>
              <a:ext uri="{FF2B5EF4-FFF2-40B4-BE49-F238E27FC236}">
                <a16:creationId xmlns:a16="http://schemas.microsoft.com/office/drawing/2014/main" id="{1DCADAC1-4241-46C6-9563-02AB654CE4C1}"/>
              </a:ext>
            </a:extLst>
          </p:cNvPr>
          <p:cNvSpPr txBox="1">
            <a:spLocks noChangeArrowheads="1"/>
          </p:cNvSpPr>
          <p:nvPr/>
        </p:nvSpPr>
        <p:spPr bwMode="auto">
          <a:xfrm>
            <a:off x="1726945" y="4824073"/>
            <a:ext cx="688365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en-US" sz="2600">
                <a:solidFill>
                  <a:srgbClr val="000000"/>
                </a:solidFill>
                <a:latin typeface="Arial" panose="020B0604020202020204" pitchFamily="34" charset="0"/>
                <a:cs typeface="Arial" panose="020B0604020202020204" pitchFamily="34" charset="0"/>
              </a:rPr>
              <a:t>* A</a:t>
            </a:r>
            <a:r>
              <a:rPr lang="pt-BR" altLang="en-US" sz="2600" baseline="-25000">
                <a:solidFill>
                  <a:srgbClr val="000000"/>
                </a:solidFill>
                <a:latin typeface="Arial" panose="020B0604020202020204" pitchFamily="34" charset="0"/>
                <a:cs typeface="Arial" panose="020B0604020202020204" pitchFamily="34" charset="0"/>
              </a:rPr>
              <a:t>1</a:t>
            </a:r>
            <a:r>
              <a:rPr lang="pt-BR" altLang="en-US" sz="2600">
                <a:solidFill>
                  <a:srgbClr val="000000"/>
                </a:solidFill>
                <a:latin typeface="Arial" panose="020B0604020202020204" pitchFamily="34" charset="0"/>
                <a:cs typeface="Arial" panose="020B0604020202020204" pitchFamily="34" charset="0"/>
              </a:rPr>
              <a:t> + A</a:t>
            </a:r>
            <a:r>
              <a:rPr lang="pt-BR" altLang="en-US" sz="2600" baseline="-25000">
                <a:solidFill>
                  <a:srgbClr val="000000"/>
                </a:solidFill>
                <a:latin typeface="Arial" panose="020B0604020202020204" pitchFamily="34" charset="0"/>
                <a:cs typeface="Arial" panose="020B0604020202020204" pitchFamily="34" charset="0"/>
              </a:rPr>
              <a:t>2</a:t>
            </a:r>
            <a:r>
              <a:rPr lang="pt-BR" altLang="en-US" sz="2600">
                <a:solidFill>
                  <a:srgbClr val="000000"/>
                </a:solidFill>
                <a:latin typeface="Arial" panose="020B0604020202020204" pitchFamily="34" charset="0"/>
                <a:cs typeface="Arial" panose="020B0604020202020204" pitchFamily="34" charset="0"/>
              </a:rPr>
              <a:t> = A</a:t>
            </a:r>
            <a:r>
              <a:rPr lang="pt-BR" altLang="en-US" sz="2600" baseline="-25000">
                <a:solidFill>
                  <a:srgbClr val="000000"/>
                </a:solidFill>
                <a:latin typeface="Arial" panose="020B0604020202020204" pitchFamily="34" charset="0"/>
                <a:cs typeface="Arial" panose="020B0604020202020204" pitchFamily="34" charset="0"/>
              </a:rPr>
              <a:t>3</a:t>
            </a:r>
            <a:r>
              <a:rPr lang="pt-BR" altLang="en-US" sz="2600">
                <a:solidFill>
                  <a:srgbClr val="000000"/>
                </a:solidFill>
                <a:latin typeface="Arial" panose="020B0604020202020204" pitchFamily="34" charset="0"/>
                <a:cs typeface="Arial" panose="020B0604020202020204" pitchFamily="34" charset="0"/>
              </a:rPr>
              <a:t> + A</a:t>
            </a:r>
            <a:r>
              <a:rPr lang="pt-BR" altLang="en-US" sz="2600" baseline="-25000">
                <a:solidFill>
                  <a:srgbClr val="000000"/>
                </a:solidFill>
                <a:latin typeface="Arial" panose="020B0604020202020204" pitchFamily="34" charset="0"/>
                <a:cs typeface="Arial" panose="020B0604020202020204" pitchFamily="34" charset="0"/>
              </a:rPr>
              <a:t>4</a:t>
            </a:r>
            <a:r>
              <a:rPr lang="pt-BR" altLang="en-US" sz="2600">
                <a:solidFill>
                  <a:srgbClr val="000000"/>
                </a:solidFill>
                <a:latin typeface="Arial" panose="020B0604020202020204" pitchFamily="34" charset="0"/>
                <a:cs typeface="Arial" panose="020B0604020202020204" pitchFamily="34" charset="0"/>
              </a:rPr>
              <a:t>.   (các số khối A &gt; 0). </a:t>
            </a:r>
            <a:endParaRPr lang="en-US" altLang="en-US" sz="2600">
              <a:solidFill>
                <a:srgbClr val="000000"/>
              </a:solidFill>
              <a:latin typeface="Arial" panose="020B0604020202020204" pitchFamily="34" charset="0"/>
              <a:cs typeface="Arial" panose="020B0604020202020204" pitchFamily="34" charset="0"/>
            </a:endParaRPr>
          </a:p>
        </p:txBody>
      </p:sp>
      <p:sp>
        <p:nvSpPr>
          <p:cNvPr id="18" name="Text Box 5">
            <a:extLst>
              <a:ext uri="{FF2B5EF4-FFF2-40B4-BE49-F238E27FC236}">
                <a16:creationId xmlns:a16="http://schemas.microsoft.com/office/drawing/2014/main" id="{93325999-DF79-4446-B1DD-CBD89F658D0B}"/>
              </a:ext>
            </a:extLst>
          </p:cNvPr>
          <p:cNvSpPr txBox="1">
            <a:spLocks noChangeArrowheads="1"/>
          </p:cNvSpPr>
          <p:nvPr/>
        </p:nvSpPr>
        <p:spPr bwMode="auto">
          <a:xfrm>
            <a:off x="651553" y="5877117"/>
            <a:ext cx="10515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en-US" sz="2600">
                <a:solidFill>
                  <a:srgbClr val="CC3300"/>
                </a:solidFill>
                <a:latin typeface="Arial" panose="020B0604020202020204" pitchFamily="34" charset="0"/>
                <a:cs typeface="Arial" panose="020B0604020202020204" pitchFamily="34" charset="0"/>
              </a:rPr>
              <a:t>- Chú ý:  </a:t>
            </a:r>
            <a:r>
              <a:rPr lang="pt-BR" altLang="en-US" sz="2600">
                <a:solidFill>
                  <a:srgbClr val="000000"/>
                </a:solidFill>
                <a:latin typeface="Arial" panose="020B0604020202020204" pitchFamily="34" charset="0"/>
                <a:cs typeface="Arial" panose="020B0604020202020204" pitchFamily="34" charset="0"/>
              </a:rPr>
              <a:t>Trong phản ứng hạt nhân không bảo toàn số nơtrôn (A - Z).</a:t>
            </a:r>
          </a:p>
        </p:txBody>
      </p:sp>
      <p:sp>
        <p:nvSpPr>
          <p:cNvPr id="19" name="Text Box 6">
            <a:extLst>
              <a:ext uri="{FF2B5EF4-FFF2-40B4-BE49-F238E27FC236}">
                <a16:creationId xmlns:a16="http://schemas.microsoft.com/office/drawing/2014/main" id="{E39DDE5D-8C42-4C43-AFDD-C51B8830AB9D}"/>
              </a:ext>
            </a:extLst>
          </p:cNvPr>
          <p:cNvSpPr txBox="1">
            <a:spLocks noChangeArrowheads="1"/>
          </p:cNvSpPr>
          <p:nvPr/>
        </p:nvSpPr>
        <p:spPr bwMode="auto">
          <a:xfrm>
            <a:off x="609600" y="4159761"/>
            <a:ext cx="1828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CC3300"/>
                </a:solidFill>
                <a:latin typeface="Arial" panose="020B0604020202020204" pitchFamily="34" charset="0"/>
                <a:cs typeface="Arial" panose="020B0604020202020204" pitchFamily="34" charset="0"/>
              </a:rPr>
              <a:t>-Ví dụ: </a:t>
            </a:r>
          </a:p>
        </p:txBody>
      </p:sp>
      <p:pic>
        <p:nvPicPr>
          <p:cNvPr id="23" name="Picture 22" descr="empty-red-rectangle">
            <a:extLst>
              <a:ext uri="{FF2B5EF4-FFF2-40B4-BE49-F238E27FC236}">
                <a16:creationId xmlns:a16="http://schemas.microsoft.com/office/drawing/2014/main" id="{338E6505-857F-4487-A8A6-3BE52F3E7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915" y="4044451"/>
            <a:ext cx="4212085" cy="77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4" name="Object 7">
                <a:extLst>
                  <a:ext uri="{FF2B5EF4-FFF2-40B4-BE49-F238E27FC236}">
                    <a16:creationId xmlns:a16="http://schemas.microsoft.com/office/drawing/2014/main" id="{EB673CBD-29A9-4275-A666-036EB5188E79}"/>
                  </a:ext>
                </a:extLst>
              </p:cNvPr>
              <p:cNvSpPr txBox="1"/>
              <p:nvPr/>
            </p:nvSpPr>
            <p:spPr bwMode="auto">
              <a:xfrm>
                <a:off x="2480924" y="4114800"/>
                <a:ext cx="3886200" cy="96361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Pre>
                        <m:sPrePr>
                          <m:ctrlPr>
                            <a:rPr lang="en-US" sz="2600" i="1">
                              <a:solidFill>
                                <a:srgbClr val="000000"/>
                              </a:solidFill>
                              <a:latin typeface="Cambria Math" panose="02040503050406030204" pitchFamily="18" charset="0"/>
                            </a:rPr>
                          </m:ctrlPr>
                        </m:sPrePr>
                        <m:sub>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𝑍</m:t>
                              </m:r>
                            </m:e>
                            <m:sub>
                              <m:r>
                                <a:rPr lang="en-US" sz="2600" i="1">
                                  <a:solidFill>
                                    <a:srgbClr val="000000"/>
                                  </a:solidFill>
                                  <a:latin typeface="Cambria Math" panose="02040503050406030204" pitchFamily="18" charset="0"/>
                                </a:rPr>
                                <m:t>1</m:t>
                              </m:r>
                            </m:sub>
                          </m:sSub>
                        </m:sub>
                        <m:sup>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𝐴</m:t>
                              </m:r>
                            </m:e>
                            <m:sub>
                              <m:r>
                                <a:rPr lang="en-US" sz="2600" i="1">
                                  <a:solidFill>
                                    <a:srgbClr val="000000"/>
                                  </a:solidFill>
                                  <a:latin typeface="Cambria Math" panose="02040503050406030204" pitchFamily="18" charset="0"/>
                                </a:rPr>
                                <m:t>1</m:t>
                              </m:r>
                            </m:sub>
                          </m:sSub>
                        </m:sup>
                        <m:e>
                          <m:r>
                            <a:rPr lang="en-US" sz="2600" i="1">
                              <a:solidFill>
                                <a:srgbClr val="000000"/>
                              </a:solidFill>
                              <a:latin typeface="Cambria Math" panose="02040503050406030204" pitchFamily="18" charset="0"/>
                            </a:rPr>
                            <m:t>𝐴</m:t>
                          </m:r>
                        </m:e>
                      </m:sPre>
                      <m:r>
                        <a:rPr lang="en-US" sz="2600" i="1">
                          <a:solidFill>
                            <a:srgbClr val="000000"/>
                          </a:solidFill>
                          <a:latin typeface="Cambria Math" panose="02040503050406030204" pitchFamily="18" charset="0"/>
                        </a:rPr>
                        <m:t>+</m:t>
                      </m:r>
                      <m:sPre>
                        <m:sPrePr>
                          <m:ctrlPr>
                            <a:rPr lang="en-US" sz="2600" i="1">
                              <a:solidFill>
                                <a:srgbClr val="000000"/>
                              </a:solidFill>
                              <a:latin typeface="Cambria Math" panose="02040503050406030204" pitchFamily="18" charset="0"/>
                            </a:rPr>
                          </m:ctrlPr>
                        </m:sPrePr>
                        <m:sub>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𝑍</m:t>
                              </m:r>
                            </m:e>
                            <m:sub>
                              <m:r>
                                <a:rPr lang="en-US" sz="2600" i="1">
                                  <a:solidFill>
                                    <a:srgbClr val="000000"/>
                                  </a:solidFill>
                                  <a:latin typeface="Cambria Math" panose="02040503050406030204" pitchFamily="18" charset="0"/>
                                </a:rPr>
                                <m:t>2</m:t>
                              </m:r>
                            </m:sub>
                          </m:sSub>
                        </m:sub>
                        <m:sup>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𝐴</m:t>
                              </m:r>
                            </m:e>
                            <m:sub>
                              <m:r>
                                <a:rPr lang="en-US" sz="2600" i="1">
                                  <a:solidFill>
                                    <a:srgbClr val="000000"/>
                                  </a:solidFill>
                                  <a:latin typeface="Cambria Math" panose="02040503050406030204" pitchFamily="18" charset="0"/>
                                </a:rPr>
                                <m:t>2</m:t>
                              </m:r>
                            </m:sub>
                          </m:sSub>
                        </m:sup>
                        <m:e>
                          <m:r>
                            <a:rPr lang="en-US" sz="2600" i="1">
                              <a:solidFill>
                                <a:srgbClr val="000000"/>
                              </a:solidFill>
                              <a:latin typeface="Cambria Math" panose="02040503050406030204" pitchFamily="18" charset="0"/>
                            </a:rPr>
                            <m:t>𝐵</m:t>
                          </m:r>
                        </m:e>
                      </m:sPre>
                      <m:r>
                        <a:rPr lang="en-US" sz="2600" i="1">
                          <a:solidFill>
                            <a:srgbClr val="000000"/>
                          </a:solidFill>
                          <a:latin typeface="Cambria Math" panose="02040503050406030204" pitchFamily="18" charset="0"/>
                        </a:rPr>
                        <m:t>=</m:t>
                      </m:r>
                      <m:sPre>
                        <m:sPrePr>
                          <m:ctrlPr>
                            <a:rPr lang="en-US" sz="2600" i="1">
                              <a:solidFill>
                                <a:srgbClr val="000000"/>
                              </a:solidFill>
                              <a:latin typeface="Cambria Math" panose="02040503050406030204" pitchFamily="18" charset="0"/>
                            </a:rPr>
                          </m:ctrlPr>
                        </m:sPrePr>
                        <m:sub>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𝑍</m:t>
                              </m:r>
                            </m:e>
                            <m:sub>
                              <m:r>
                                <a:rPr lang="en-US" sz="2600" i="1">
                                  <a:solidFill>
                                    <a:srgbClr val="000000"/>
                                  </a:solidFill>
                                  <a:latin typeface="Cambria Math" panose="02040503050406030204" pitchFamily="18" charset="0"/>
                                </a:rPr>
                                <m:t>3</m:t>
                              </m:r>
                            </m:sub>
                          </m:sSub>
                        </m:sub>
                        <m:sup>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𝐴</m:t>
                              </m:r>
                            </m:e>
                            <m:sub>
                              <m:r>
                                <a:rPr lang="en-US" sz="2600" i="1">
                                  <a:solidFill>
                                    <a:srgbClr val="000000"/>
                                  </a:solidFill>
                                  <a:latin typeface="Cambria Math" panose="02040503050406030204" pitchFamily="18" charset="0"/>
                                </a:rPr>
                                <m:t>3</m:t>
                              </m:r>
                            </m:sub>
                          </m:sSub>
                        </m:sup>
                        <m:e>
                          <m:r>
                            <a:rPr lang="en-US" sz="2600" i="1">
                              <a:solidFill>
                                <a:srgbClr val="000000"/>
                              </a:solidFill>
                              <a:latin typeface="Cambria Math" panose="02040503050406030204" pitchFamily="18" charset="0"/>
                            </a:rPr>
                            <m:t>𝑋</m:t>
                          </m:r>
                        </m:e>
                      </m:sPre>
                      <m:r>
                        <a:rPr lang="en-US" sz="2600" i="1">
                          <a:solidFill>
                            <a:srgbClr val="000000"/>
                          </a:solidFill>
                          <a:latin typeface="Cambria Math" panose="02040503050406030204" pitchFamily="18" charset="0"/>
                        </a:rPr>
                        <m:t>+</m:t>
                      </m:r>
                      <m:sPre>
                        <m:sPrePr>
                          <m:ctrlPr>
                            <a:rPr lang="en-US" sz="2600" i="1">
                              <a:solidFill>
                                <a:srgbClr val="000000"/>
                              </a:solidFill>
                              <a:latin typeface="Cambria Math" panose="02040503050406030204" pitchFamily="18" charset="0"/>
                            </a:rPr>
                          </m:ctrlPr>
                        </m:sPrePr>
                        <m:sub>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𝑍</m:t>
                              </m:r>
                            </m:e>
                            <m:sub>
                              <m:r>
                                <a:rPr lang="en-US" sz="2600" i="1">
                                  <a:solidFill>
                                    <a:srgbClr val="000000"/>
                                  </a:solidFill>
                                  <a:latin typeface="Cambria Math" panose="02040503050406030204" pitchFamily="18" charset="0"/>
                                </a:rPr>
                                <m:t>4</m:t>
                              </m:r>
                            </m:sub>
                          </m:sSub>
                        </m:sub>
                        <m:sup>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𝐴</m:t>
                              </m:r>
                            </m:e>
                            <m:sub>
                              <m:r>
                                <a:rPr lang="en-US" sz="2600" i="1">
                                  <a:solidFill>
                                    <a:srgbClr val="000000"/>
                                  </a:solidFill>
                                  <a:latin typeface="Cambria Math" panose="02040503050406030204" pitchFamily="18" charset="0"/>
                                </a:rPr>
                                <m:t>4</m:t>
                              </m:r>
                            </m:sub>
                          </m:sSub>
                        </m:sup>
                        <m:e>
                          <m:r>
                            <a:rPr lang="en-US" sz="2600" i="1">
                              <a:solidFill>
                                <a:srgbClr val="000000"/>
                              </a:solidFill>
                              <a:latin typeface="Cambria Math" panose="02040503050406030204" pitchFamily="18" charset="0"/>
                            </a:rPr>
                            <m:t>𝑌</m:t>
                          </m:r>
                        </m:e>
                      </m:sPre>
                    </m:oMath>
                  </m:oMathPara>
                </a14:m>
                <a:endParaRPr lang="en-US" sz="2600"/>
              </a:p>
            </p:txBody>
          </p:sp>
        </mc:Choice>
        <mc:Fallback xmlns="">
          <p:sp>
            <p:nvSpPr>
              <p:cNvPr id="24" name="Object 7">
                <a:extLst>
                  <a:ext uri="{FF2B5EF4-FFF2-40B4-BE49-F238E27FC236}">
                    <a16:creationId xmlns:a16="http://schemas.microsoft.com/office/drawing/2014/main" id="{EB673CBD-29A9-4275-A666-036EB5188E79}"/>
                  </a:ext>
                </a:extLst>
              </p:cNvPr>
              <p:cNvSpPr txBox="1">
                <a:spLocks noRot="1" noChangeAspect="1" noMove="1" noResize="1" noEditPoints="1" noAdjustHandles="1" noChangeArrowheads="1" noChangeShapeType="1" noTextEdit="1"/>
              </p:cNvSpPr>
              <p:nvPr/>
            </p:nvSpPr>
            <p:spPr bwMode="auto">
              <a:xfrm>
                <a:off x="2480924" y="4114800"/>
                <a:ext cx="3886200" cy="96361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064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92354"/>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Object 7">
                <a:extLst>
                  <a:ext uri="{FF2B5EF4-FFF2-40B4-BE49-F238E27FC236}">
                    <a16:creationId xmlns:a16="http://schemas.microsoft.com/office/drawing/2014/main" id="{E455DBFF-C635-4FF1-BC7E-3433529DB090}"/>
                  </a:ext>
                </a:extLst>
              </p:cNvPr>
              <p:cNvSpPr txBox="1"/>
              <p:nvPr/>
            </p:nvSpPr>
            <p:spPr bwMode="auto">
              <a:xfrm>
                <a:off x="457200" y="2287651"/>
                <a:ext cx="5410200" cy="11430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sz="4000" i="1" smtClean="0">
                              <a:solidFill>
                                <a:srgbClr val="000000"/>
                              </a:solidFill>
                              <a:latin typeface="Cambria Math" panose="02040503050406030204" pitchFamily="18" charset="0"/>
                            </a:rPr>
                          </m:ctrlPr>
                        </m:sSubSupPr>
                        <m:e>
                          <m:sPre>
                            <m:sPrePr>
                              <m:ctrlPr>
                                <a:rPr lang="en-US" sz="4000" i="1">
                                  <a:solidFill>
                                    <a:srgbClr val="000000"/>
                                  </a:solidFill>
                                  <a:latin typeface="Cambria Math" panose="02040503050406030204" pitchFamily="18" charset="0"/>
                                </a:rPr>
                              </m:ctrlPr>
                            </m:sPrePr>
                            <m:sub>
                              <m:r>
                                <a:rPr lang="en-US" sz="4000" b="0" i="1" smtClean="0">
                                  <a:solidFill>
                                    <a:srgbClr val="000000"/>
                                  </a:solidFill>
                                  <a:latin typeface="Cambria Math" panose="02040503050406030204" pitchFamily="18" charset="0"/>
                                </a:rPr>
                                <m:t>0</m:t>
                              </m:r>
                            </m:sub>
                            <m:sup>
                              <m:r>
                                <a:rPr lang="en-US" sz="4000" b="0" i="1" smtClean="0">
                                  <a:solidFill>
                                    <a:srgbClr val="000000"/>
                                  </a:solidFill>
                                  <a:latin typeface="Cambria Math" panose="02040503050406030204" pitchFamily="18" charset="0"/>
                                </a:rPr>
                                <m:t>1</m:t>
                              </m:r>
                            </m:sup>
                            <m:e>
                              <m:r>
                                <a:rPr lang="en-US" sz="4000" b="0" i="1" smtClean="0">
                                  <a:solidFill>
                                    <a:srgbClr val="000000"/>
                                  </a:solidFill>
                                  <a:latin typeface="Cambria Math" panose="02040503050406030204" pitchFamily="18" charset="0"/>
                                </a:rPr>
                                <m:t>𝑛</m:t>
                              </m:r>
                            </m:e>
                          </m:sPre>
                          <m:r>
                            <a:rPr lang="en-US" sz="4000" i="1">
                              <a:solidFill>
                                <a:srgbClr val="000000"/>
                              </a:solidFill>
                              <a:latin typeface="Cambria Math" panose="02040503050406030204" pitchFamily="18" charset="0"/>
                            </a:rPr>
                            <m:t>+</m:t>
                          </m:r>
                          <m:r>
                            <a:rPr lang="en-US" sz="4000" b="0" i="1" smtClean="0">
                              <a:solidFill>
                                <a:srgbClr val="000000"/>
                              </a:solidFill>
                              <a:latin typeface="Cambria Math" panose="02040503050406030204" pitchFamily="18" charset="0"/>
                            </a:rPr>
                            <m:t> </m:t>
                          </m:r>
                        </m:e>
                        <m:sub>
                          <m:r>
                            <a:rPr lang="en-US" sz="4000" i="1">
                              <a:solidFill>
                                <a:srgbClr val="000000"/>
                              </a:solidFill>
                              <a:latin typeface="Cambria Math" panose="02040503050406030204" pitchFamily="18" charset="0"/>
                            </a:rPr>
                            <m:t>7</m:t>
                          </m:r>
                        </m:sub>
                        <m:sup>
                          <m:r>
                            <a:rPr lang="en-US" sz="4000" i="1">
                              <a:solidFill>
                                <a:srgbClr val="000000"/>
                              </a:solidFill>
                              <a:latin typeface="Cambria Math" panose="02040503050406030204" pitchFamily="18" charset="0"/>
                            </a:rPr>
                            <m:t>14</m:t>
                          </m:r>
                        </m:sup>
                      </m:sSubSup>
                      <m:r>
                        <a:rPr lang="en-US" sz="4000" i="1">
                          <a:solidFill>
                            <a:srgbClr val="000000"/>
                          </a:solidFill>
                          <a:latin typeface="Cambria Math" panose="02040503050406030204" pitchFamily="18" charset="0"/>
                        </a:rPr>
                        <m:t>𝑁</m:t>
                      </m:r>
                      <m:r>
                        <a:rPr lang="en-US" sz="4000" i="1">
                          <a:solidFill>
                            <a:srgbClr val="000000"/>
                          </a:solidFill>
                          <a:latin typeface="Cambria Math" panose="02040503050406030204" pitchFamily="18" charset="0"/>
                        </a:rPr>
                        <m:t>→</m:t>
                      </m:r>
                      <m:r>
                        <a:rPr lang="en-US" sz="4000" i="1" smtClean="0">
                          <a:solidFill>
                            <a:srgbClr val="FF0000"/>
                          </a:solidFill>
                          <a:latin typeface="Cambria Math" panose="02040503050406030204" pitchFamily="18" charset="0"/>
                        </a:rPr>
                        <m:t>𝑋</m:t>
                      </m:r>
                      <m:sSubSup>
                        <m:sSubSupPr>
                          <m:ctrlPr>
                            <a:rPr lang="en-US" sz="4000" i="1">
                              <a:solidFill>
                                <a:srgbClr val="000000"/>
                              </a:solidFill>
                              <a:latin typeface="Cambria Math" panose="02040503050406030204" pitchFamily="18" charset="0"/>
                            </a:rPr>
                          </m:ctrlPr>
                        </m:sSubSupPr>
                        <m:e>
                          <m:r>
                            <a:rPr lang="en-US" sz="4000" i="1">
                              <a:solidFill>
                                <a:srgbClr val="000000"/>
                              </a:solidFill>
                              <a:latin typeface="Cambria Math" panose="02040503050406030204" pitchFamily="18" charset="0"/>
                            </a:rPr>
                            <m:t>+</m:t>
                          </m:r>
                        </m:e>
                        <m:sub>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1</m:t>
                          </m:r>
                        </m:sup>
                      </m:sSubSup>
                      <m:r>
                        <a:rPr lang="en-US" sz="4000" i="1">
                          <a:solidFill>
                            <a:srgbClr val="000000"/>
                          </a:solidFill>
                          <a:latin typeface="Cambria Math" panose="02040503050406030204" pitchFamily="18" charset="0"/>
                        </a:rPr>
                        <m:t>𝑝</m:t>
                      </m:r>
                    </m:oMath>
                  </m:oMathPara>
                </a14:m>
                <a:endParaRPr lang="en-US" sz="4000">
                  <a:latin typeface="Arial" panose="020B0604020202020204" pitchFamily="34" charset="0"/>
                  <a:cs typeface="Arial" panose="020B0604020202020204" pitchFamily="34" charset="0"/>
                </a:endParaRPr>
              </a:p>
            </p:txBody>
          </p:sp>
        </mc:Choice>
        <mc:Fallback xmlns="">
          <p:sp>
            <p:nvSpPr>
              <p:cNvPr id="13" name="Object 7">
                <a:extLst>
                  <a:ext uri="{FF2B5EF4-FFF2-40B4-BE49-F238E27FC236}">
                    <a16:creationId xmlns:a16="http://schemas.microsoft.com/office/drawing/2014/main" id="{E455DBFF-C635-4FF1-BC7E-3433529DB090}"/>
                  </a:ext>
                </a:extLst>
              </p:cNvPr>
              <p:cNvSpPr txBox="1">
                <a:spLocks noRot="1" noChangeAspect="1" noMove="1" noResize="1" noEditPoints="1" noAdjustHandles="1" noChangeArrowheads="1" noChangeShapeType="1" noTextEdit="1"/>
              </p:cNvSpPr>
              <p:nvPr/>
            </p:nvSpPr>
            <p:spPr bwMode="auto">
              <a:xfrm>
                <a:off x="457200" y="2287651"/>
                <a:ext cx="5410200" cy="1143000"/>
              </a:xfrm>
              <a:prstGeom prst="rect">
                <a:avLst/>
              </a:prstGeom>
              <a:blipFill>
                <a:blip r:embed="rId4"/>
                <a:stretch>
                  <a:fillRect/>
                </a:stretch>
              </a:blipFill>
            </p:spPr>
            <p:txBody>
              <a:bodyPr/>
              <a:lstStyle/>
              <a:p>
                <a:r>
                  <a:rPr lang="en-US">
                    <a:noFill/>
                  </a:rPr>
                  <a:t> </a:t>
                </a:r>
              </a:p>
            </p:txBody>
          </p:sp>
        </mc:Fallback>
      </mc:AlternateContent>
      <p:sp>
        <p:nvSpPr>
          <p:cNvPr id="16" name="Text Box 10">
            <a:extLst>
              <a:ext uri="{FF2B5EF4-FFF2-40B4-BE49-F238E27FC236}">
                <a16:creationId xmlns:a16="http://schemas.microsoft.com/office/drawing/2014/main" id="{87A91CDE-B89A-4569-85E0-275AC1A272E2}"/>
              </a:ext>
            </a:extLst>
          </p:cNvPr>
          <p:cNvSpPr txBox="1">
            <a:spLocks noChangeArrowheads="1"/>
          </p:cNvSpPr>
          <p:nvPr/>
        </p:nvSpPr>
        <p:spPr bwMode="auto">
          <a:xfrm>
            <a:off x="2872333" y="1149604"/>
            <a:ext cx="6663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a:solidFill>
                  <a:srgbClr val="0070C0"/>
                </a:solidFill>
                <a:latin typeface="Arial" panose="020B0604020202020204" pitchFamily="34" charset="0"/>
                <a:cs typeface="Arial" panose="020B0604020202020204" pitchFamily="34" charset="0"/>
              </a:rPr>
              <a:t>Hãy hoàn chỉnh các phản ứng sau:</a:t>
            </a:r>
          </a:p>
        </p:txBody>
      </p:sp>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9A94A6A0-592B-4D1B-B2D2-9B451E9F6581}"/>
                  </a:ext>
                </a:extLst>
              </p:cNvPr>
              <p:cNvSpPr txBox="1">
                <a:spLocks/>
              </p:cNvSpPr>
              <p:nvPr/>
            </p:nvSpPr>
            <p:spPr bwMode="auto">
              <a:xfrm>
                <a:off x="438364" y="3550178"/>
                <a:ext cx="5588000" cy="990600"/>
              </a:xfrm>
              <a:prstGeom prst="rect">
                <a:avLst/>
              </a:prstGeom>
              <a:noFill/>
              <a:ln>
                <a:noFill/>
              </a:ln>
              <a:effec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14:m>
                  <m:oMathPara xmlns:m="http://schemas.openxmlformats.org/officeDocument/2006/math">
                    <m:oMathParaPr>
                      <m:jc m:val="left"/>
                    </m:oMathParaPr>
                    <m:oMath xmlns:m="http://schemas.openxmlformats.org/officeDocument/2006/math">
                      <m:sPre>
                        <m:sPrePr>
                          <m:ctrlPr>
                            <a:rPr lang="en-US" sz="4000" i="1" smtClean="0">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2</m:t>
                          </m:r>
                        </m:sup>
                        <m:e>
                          <m:r>
                            <a:rPr lang="en-US" sz="4000" i="1">
                              <a:solidFill>
                                <a:srgbClr val="000000"/>
                              </a:solidFill>
                              <a:latin typeface="Cambria Math" panose="02040503050406030204" pitchFamily="18" charset="0"/>
                            </a:rPr>
                            <m:t>𝐻</m:t>
                          </m:r>
                        </m:e>
                      </m:sPre>
                      <m:r>
                        <a:rPr lang="en-US" sz="4000" i="1">
                          <a:solidFill>
                            <a:srgbClr val="000000"/>
                          </a:solidFill>
                          <a:latin typeface="Cambria Math" panose="02040503050406030204" pitchFamily="18" charset="0"/>
                        </a:rPr>
                        <m:t>+</m:t>
                      </m:r>
                      <m:r>
                        <a:rPr lang="en-US" sz="4000" i="1" smtClean="0">
                          <a:solidFill>
                            <a:srgbClr val="FF0000"/>
                          </a:solidFill>
                          <a:latin typeface="Cambria Math" panose="02040503050406030204" pitchFamily="18" charset="0"/>
                        </a:rPr>
                        <m:t>𝑋</m:t>
                      </m:r>
                      <m:r>
                        <a:rPr lang="en-US" sz="4000" i="1">
                          <a:solidFill>
                            <a:srgbClr val="000000"/>
                          </a:solidFill>
                          <a:latin typeface="Cambria Math" panose="02040503050406030204" pitchFamily="18" charset="0"/>
                        </a:rPr>
                        <m:t>→</m:t>
                      </m:r>
                      <m:sPre>
                        <m:sPrePr>
                          <m:ctrlPr>
                            <a:rPr lang="en-US" sz="4000" i="1">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2</m:t>
                          </m:r>
                        </m:sub>
                        <m:sup>
                          <m:r>
                            <a:rPr lang="en-US" sz="4000" i="1">
                              <a:solidFill>
                                <a:srgbClr val="000000"/>
                              </a:solidFill>
                              <a:latin typeface="Cambria Math" panose="02040503050406030204" pitchFamily="18" charset="0"/>
                            </a:rPr>
                            <m:t>4</m:t>
                          </m:r>
                        </m:sup>
                        <m:e>
                          <m:r>
                            <a:rPr lang="en-US" sz="4000" i="1">
                              <a:solidFill>
                                <a:srgbClr val="000000"/>
                              </a:solidFill>
                              <a:latin typeface="Cambria Math" panose="02040503050406030204" pitchFamily="18" charset="0"/>
                            </a:rPr>
                            <m:t>𝐻</m:t>
                          </m:r>
                        </m:e>
                      </m:sPre>
                      <m:r>
                        <a:rPr lang="en-US" sz="4000" i="1">
                          <a:solidFill>
                            <a:srgbClr val="000000"/>
                          </a:solidFill>
                          <a:latin typeface="Cambria Math" panose="02040503050406030204" pitchFamily="18" charset="0"/>
                        </a:rPr>
                        <m:t>𝑒</m:t>
                      </m:r>
                      <m:r>
                        <a:rPr lang="en-US" sz="4000" i="1">
                          <a:solidFill>
                            <a:srgbClr val="000000"/>
                          </a:solidFill>
                          <a:latin typeface="Cambria Math" panose="02040503050406030204" pitchFamily="18" charset="0"/>
                        </a:rPr>
                        <m:t>+</m:t>
                      </m:r>
                      <m:sPre>
                        <m:sPrePr>
                          <m:ctrlPr>
                            <a:rPr lang="en-US" sz="4000" i="1">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0</m:t>
                          </m:r>
                        </m:sub>
                        <m:sup>
                          <m:r>
                            <a:rPr lang="en-US" sz="4000" i="1">
                              <a:solidFill>
                                <a:srgbClr val="000000"/>
                              </a:solidFill>
                              <a:latin typeface="Cambria Math" panose="02040503050406030204" pitchFamily="18" charset="0"/>
                            </a:rPr>
                            <m:t>1</m:t>
                          </m:r>
                        </m:sup>
                        <m:e>
                          <m:r>
                            <a:rPr lang="en-US" sz="4000" i="1">
                              <a:solidFill>
                                <a:srgbClr val="000000"/>
                              </a:solidFill>
                              <a:latin typeface="Cambria Math" panose="02040503050406030204" pitchFamily="18" charset="0"/>
                            </a:rPr>
                            <m:t>𝑛</m:t>
                          </m:r>
                        </m:e>
                      </m:sPre>
                    </m:oMath>
                  </m:oMathPara>
                </a14:m>
                <a:endParaRPr lang="en-US" sz="4000">
                  <a:latin typeface="Arial" panose="020B0604020202020204" pitchFamily="34" charset="0"/>
                  <a:cs typeface="Arial" panose="020B0604020202020204" pitchFamily="34" charset="0"/>
                </a:endParaRPr>
              </a:p>
            </p:txBody>
          </p:sp>
        </mc:Choice>
        <mc:Fallback xmlns="">
          <p:sp>
            <p:nvSpPr>
              <p:cNvPr id="18" name="Object 17">
                <a:extLst>
                  <a:ext uri="{FF2B5EF4-FFF2-40B4-BE49-F238E27FC236}">
                    <a16:creationId xmlns:a16="http://schemas.microsoft.com/office/drawing/2014/main" id="{9A94A6A0-592B-4D1B-B2D2-9B451E9F6581}"/>
                  </a:ext>
                </a:extLst>
              </p:cNvPr>
              <p:cNvSpPr txBox="1">
                <a:spLocks noRot="1" noChangeAspect="1" noMove="1" noResize="1" noEditPoints="1" noAdjustHandles="1" noChangeArrowheads="1" noChangeShapeType="1" noTextEdit="1"/>
              </p:cNvSpPr>
              <p:nvPr/>
            </p:nvSpPr>
            <p:spPr bwMode="auto">
              <a:xfrm>
                <a:off x="438364" y="3550178"/>
                <a:ext cx="5588000" cy="9906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bject 21">
                <a:extLst>
                  <a:ext uri="{FF2B5EF4-FFF2-40B4-BE49-F238E27FC236}">
                    <a16:creationId xmlns:a16="http://schemas.microsoft.com/office/drawing/2014/main" id="{AD92297B-0BE6-43DA-9489-74889D9B9F39}"/>
                  </a:ext>
                </a:extLst>
              </p:cNvPr>
              <p:cNvSpPr txBox="1">
                <a:spLocks noGrp="1"/>
              </p:cNvSpPr>
              <p:nvPr>
                <p:ph sz="half" idx="1"/>
              </p:nvPr>
            </p:nvSpPr>
            <p:spPr bwMode="auto">
              <a:xfrm>
                <a:off x="422097" y="4806198"/>
                <a:ext cx="5867400" cy="944563"/>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sPre>
                        <m:sPrePr>
                          <m:ctrlPr>
                            <a:rPr lang="en-US" sz="4000" i="1">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2</m:t>
                          </m:r>
                        </m:sub>
                        <m:sup>
                          <m:r>
                            <a:rPr lang="en-US" sz="4000" i="1">
                              <a:solidFill>
                                <a:srgbClr val="000000"/>
                              </a:solidFill>
                              <a:latin typeface="Cambria Math" panose="02040503050406030204" pitchFamily="18" charset="0"/>
                            </a:rPr>
                            <m:t>4</m:t>
                          </m:r>
                        </m:sup>
                        <m:e>
                          <m:r>
                            <a:rPr lang="en-US" sz="4000" i="1">
                              <a:solidFill>
                                <a:srgbClr val="000000"/>
                              </a:solidFill>
                              <a:latin typeface="Cambria Math" panose="02040503050406030204" pitchFamily="18" charset="0"/>
                            </a:rPr>
                            <m:t>𝐻</m:t>
                          </m:r>
                        </m:e>
                      </m:sPre>
                      <m:r>
                        <a:rPr lang="en-US" sz="4000" i="1">
                          <a:solidFill>
                            <a:srgbClr val="000000"/>
                          </a:solidFill>
                          <a:latin typeface="Cambria Math" panose="02040503050406030204" pitchFamily="18" charset="0"/>
                        </a:rPr>
                        <m:t>𝑒</m:t>
                      </m:r>
                      <m:sSubSup>
                        <m:sSubSupPr>
                          <m:ctrlPr>
                            <a:rPr lang="en-US" sz="4000" i="1">
                              <a:solidFill>
                                <a:srgbClr val="000000"/>
                              </a:solidFill>
                              <a:latin typeface="Cambria Math" panose="02040503050406030204" pitchFamily="18" charset="0"/>
                            </a:rPr>
                          </m:ctrlPr>
                        </m:sSubSupPr>
                        <m:e>
                          <m:r>
                            <a:rPr lang="en-US" sz="4000" i="1">
                              <a:solidFill>
                                <a:srgbClr val="000000"/>
                              </a:solidFill>
                              <a:latin typeface="Cambria Math" panose="02040503050406030204" pitchFamily="18" charset="0"/>
                            </a:rPr>
                            <m:t>+</m:t>
                          </m:r>
                        </m:e>
                        <m:sub>
                          <m:r>
                            <a:rPr lang="en-US" sz="4000" i="1">
                              <a:solidFill>
                                <a:srgbClr val="000000"/>
                              </a:solidFill>
                              <a:latin typeface="Cambria Math" panose="02040503050406030204" pitchFamily="18" charset="0"/>
                            </a:rPr>
                            <m:t>13</m:t>
                          </m:r>
                        </m:sub>
                        <m:sup>
                          <m:r>
                            <a:rPr lang="en-US" sz="4000" i="1">
                              <a:solidFill>
                                <a:srgbClr val="000000"/>
                              </a:solidFill>
                              <a:latin typeface="Cambria Math" panose="02040503050406030204" pitchFamily="18" charset="0"/>
                            </a:rPr>
                            <m:t>27</m:t>
                          </m:r>
                        </m:sup>
                      </m:sSubSup>
                      <m:r>
                        <a:rPr lang="en-US" sz="4000" i="1">
                          <a:solidFill>
                            <a:srgbClr val="000000"/>
                          </a:solidFill>
                          <a:latin typeface="Cambria Math" panose="02040503050406030204" pitchFamily="18" charset="0"/>
                        </a:rPr>
                        <m:t>𝐴𝑙</m:t>
                      </m:r>
                      <m:r>
                        <a:rPr lang="en-US" sz="4000" i="1">
                          <a:solidFill>
                            <a:srgbClr val="000000"/>
                          </a:solidFill>
                          <a:latin typeface="Cambria Math" panose="02040503050406030204" pitchFamily="18" charset="0"/>
                        </a:rPr>
                        <m:t>→</m:t>
                      </m:r>
                      <m:r>
                        <a:rPr lang="en-US" sz="4000" i="1" smtClean="0">
                          <a:solidFill>
                            <a:srgbClr val="FF0000"/>
                          </a:solidFill>
                          <a:latin typeface="Cambria Math" panose="02040503050406030204" pitchFamily="18" charset="0"/>
                        </a:rPr>
                        <m:t>𝑋</m:t>
                      </m:r>
                      <m:sSubSup>
                        <m:sSubSupPr>
                          <m:ctrlPr>
                            <a:rPr lang="en-US" sz="4000" i="1">
                              <a:solidFill>
                                <a:srgbClr val="000000"/>
                              </a:solidFill>
                              <a:latin typeface="Cambria Math" panose="02040503050406030204" pitchFamily="18" charset="0"/>
                            </a:rPr>
                          </m:ctrlPr>
                        </m:sSubSupPr>
                        <m:e>
                          <m:r>
                            <a:rPr lang="en-US" sz="4000" i="1">
                              <a:solidFill>
                                <a:srgbClr val="000000"/>
                              </a:solidFill>
                              <a:latin typeface="Cambria Math" panose="02040503050406030204" pitchFamily="18" charset="0"/>
                            </a:rPr>
                            <m:t>+</m:t>
                          </m:r>
                        </m:e>
                        <m:sub>
                          <m:r>
                            <a:rPr lang="en-US" sz="4000" i="1">
                              <a:solidFill>
                                <a:srgbClr val="000000"/>
                              </a:solidFill>
                              <a:latin typeface="Cambria Math" panose="02040503050406030204" pitchFamily="18" charset="0"/>
                            </a:rPr>
                            <m:t>0</m:t>
                          </m:r>
                        </m:sub>
                        <m:sup>
                          <m:r>
                            <a:rPr lang="en-US" sz="4000" i="1">
                              <a:solidFill>
                                <a:srgbClr val="000000"/>
                              </a:solidFill>
                              <a:latin typeface="Cambria Math" panose="02040503050406030204" pitchFamily="18" charset="0"/>
                            </a:rPr>
                            <m:t>1</m:t>
                          </m:r>
                        </m:sup>
                      </m:sSubSup>
                      <m:r>
                        <a:rPr lang="en-US" sz="4000" i="1">
                          <a:solidFill>
                            <a:srgbClr val="000000"/>
                          </a:solidFill>
                          <a:latin typeface="Cambria Math" panose="02040503050406030204" pitchFamily="18" charset="0"/>
                        </a:rPr>
                        <m:t>𝑛</m:t>
                      </m:r>
                    </m:oMath>
                  </m:oMathPara>
                </a14:m>
                <a:endParaRPr lang="en-US" sz="4000">
                  <a:latin typeface="Arial" panose="020B0604020202020204" pitchFamily="34" charset="0"/>
                  <a:cs typeface="Arial" panose="020B0604020202020204" pitchFamily="34" charset="0"/>
                </a:endParaRPr>
              </a:p>
            </p:txBody>
          </p:sp>
        </mc:Choice>
        <mc:Fallback xmlns="">
          <p:sp>
            <p:nvSpPr>
              <p:cNvPr id="19" name="Object 21">
                <a:extLst>
                  <a:ext uri="{FF2B5EF4-FFF2-40B4-BE49-F238E27FC236}">
                    <a16:creationId xmlns:a16="http://schemas.microsoft.com/office/drawing/2014/main" id="{AD92297B-0BE6-43DA-9489-74889D9B9F39}"/>
                  </a:ext>
                </a:extLst>
              </p:cNvPr>
              <p:cNvSpPr txBox="1">
                <a:spLocks noGrp="1" noRot="1" noChangeAspect="1" noMove="1" noResize="1" noEditPoints="1" noAdjustHandles="1" noChangeArrowheads="1" noChangeShapeType="1" noTextEdit="1"/>
              </p:cNvSpPr>
              <p:nvPr>
                <p:ph sz="half" idx="1"/>
              </p:nvPr>
            </p:nvSpPr>
            <p:spPr bwMode="auto">
              <a:xfrm>
                <a:off x="422097" y="4806198"/>
                <a:ext cx="5867400" cy="944563"/>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ject 7">
                <a:extLst>
                  <a:ext uri="{FF2B5EF4-FFF2-40B4-BE49-F238E27FC236}">
                    <a16:creationId xmlns:a16="http://schemas.microsoft.com/office/drawing/2014/main" id="{0183AEFC-D945-41E3-9A45-B31FEAF34999}"/>
                  </a:ext>
                </a:extLst>
              </p:cNvPr>
              <p:cNvSpPr txBox="1"/>
              <p:nvPr/>
            </p:nvSpPr>
            <p:spPr bwMode="auto">
              <a:xfrm>
                <a:off x="6629400" y="2453549"/>
                <a:ext cx="5410200" cy="11430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sz="4000" i="1" smtClean="0">
                              <a:solidFill>
                                <a:srgbClr val="000000"/>
                              </a:solidFill>
                              <a:latin typeface="Cambria Math" panose="02040503050406030204" pitchFamily="18" charset="0"/>
                            </a:rPr>
                          </m:ctrlPr>
                        </m:sSubSupPr>
                        <m:e>
                          <m:sPre>
                            <m:sPrePr>
                              <m:ctrlPr>
                                <a:rPr lang="en-US" sz="4000" i="1">
                                  <a:solidFill>
                                    <a:srgbClr val="000000"/>
                                  </a:solidFill>
                                  <a:latin typeface="Cambria Math" panose="02040503050406030204" pitchFamily="18" charset="0"/>
                                </a:rPr>
                              </m:ctrlPr>
                            </m:sPrePr>
                            <m:sub>
                              <m:r>
                                <a:rPr lang="en-US" sz="4000" b="0" i="1" smtClean="0">
                                  <a:solidFill>
                                    <a:srgbClr val="000000"/>
                                  </a:solidFill>
                                  <a:latin typeface="Cambria Math" panose="02040503050406030204" pitchFamily="18" charset="0"/>
                                </a:rPr>
                                <m:t>0</m:t>
                              </m:r>
                            </m:sub>
                            <m:sup>
                              <m:r>
                                <a:rPr lang="en-US" sz="4000" b="0" i="1" smtClean="0">
                                  <a:solidFill>
                                    <a:srgbClr val="000000"/>
                                  </a:solidFill>
                                  <a:latin typeface="Cambria Math" panose="02040503050406030204" pitchFamily="18" charset="0"/>
                                </a:rPr>
                                <m:t>1</m:t>
                              </m:r>
                            </m:sup>
                            <m:e>
                              <m:r>
                                <a:rPr lang="en-US" sz="4000" b="0" i="1" smtClean="0">
                                  <a:solidFill>
                                    <a:srgbClr val="000000"/>
                                  </a:solidFill>
                                  <a:latin typeface="Cambria Math" panose="02040503050406030204" pitchFamily="18" charset="0"/>
                                </a:rPr>
                                <m:t>𝑛</m:t>
                              </m:r>
                            </m:e>
                          </m:sPre>
                          <m:r>
                            <a:rPr lang="en-US" sz="4000" i="1">
                              <a:solidFill>
                                <a:srgbClr val="000000"/>
                              </a:solidFill>
                              <a:latin typeface="Cambria Math" panose="02040503050406030204" pitchFamily="18" charset="0"/>
                            </a:rPr>
                            <m:t>+</m:t>
                          </m:r>
                          <m:r>
                            <a:rPr lang="en-US" sz="4000" b="0" i="1" smtClean="0">
                              <a:solidFill>
                                <a:srgbClr val="000000"/>
                              </a:solidFill>
                              <a:latin typeface="Cambria Math" panose="02040503050406030204" pitchFamily="18" charset="0"/>
                            </a:rPr>
                            <m:t> </m:t>
                          </m:r>
                        </m:e>
                        <m:sub>
                          <m:r>
                            <a:rPr lang="en-US" sz="4000" i="1">
                              <a:solidFill>
                                <a:srgbClr val="000000"/>
                              </a:solidFill>
                              <a:latin typeface="Cambria Math" panose="02040503050406030204" pitchFamily="18" charset="0"/>
                            </a:rPr>
                            <m:t>7</m:t>
                          </m:r>
                        </m:sub>
                        <m:sup>
                          <m:r>
                            <a:rPr lang="en-US" sz="4000" i="1">
                              <a:solidFill>
                                <a:srgbClr val="000000"/>
                              </a:solidFill>
                              <a:latin typeface="Cambria Math" panose="02040503050406030204" pitchFamily="18" charset="0"/>
                            </a:rPr>
                            <m:t>14</m:t>
                          </m:r>
                        </m:sup>
                      </m:sSubSup>
                      <m:r>
                        <a:rPr lang="en-US" sz="4000" i="1">
                          <a:solidFill>
                            <a:srgbClr val="000000"/>
                          </a:solidFill>
                          <a:latin typeface="Cambria Math" panose="02040503050406030204" pitchFamily="18" charset="0"/>
                        </a:rPr>
                        <m:t>𝑁</m:t>
                      </m:r>
                      <m:sSubSup>
                        <m:sSubSupPr>
                          <m:ctrlPr>
                            <a:rPr lang="en-US" sz="4000" i="1" smtClean="0">
                              <a:solidFill>
                                <a:srgbClr val="C00000"/>
                              </a:solidFill>
                              <a:latin typeface="Cambria Math" panose="02040503050406030204" pitchFamily="18" charset="0"/>
                            </a:rPr>
                          </m:ctrlPr>
                        </m:sSubSupPr>
                        <m:e>
                          <m:r>
                            <a:rPr lang="en-US" sz="4000" i="1" smtClean="0">
                              <a:solidFill>
                                <a:srgbClr val="C00000"/>
                              </a:solidFill>
                              <a:latin typeface="Cambria Math" panose="02040503050406030204" pitchFamily="18" charset="0"/>
                            </a:rPr>
                            <m:t>→</m:t>
                          </m:r>
                        </m:e>
                        <m:sub>
                          <m:r>
                            <a:rPr lang="en-US" sz="4000" i="1">
                              <a:solidFill>
                                <a:srgbClr val="C00000"/>
                              </a:solidFill>
                              <a:latin typeface="Cambria Math" panose="02040503050406030204" pitchFamily="18" charset="0"/>
                            </a:rPr>
                            <m:t>6</m:t>
                          </m:r>
                        </m:sub>
                        <m:sup>
                          <m:r>
                            <a:rPr lang="en-US" sz="4000" i="1">
                              <a:solidFill>
                                <a:srgbClr val="C00000"/>
                              </a:solidFill>
                              <a:latin typeface="Cambria Math" panose="02040503050406030204" pitchFamily="18" charset="0"/>
                            </a:rPr>
                            <m:t>14</m:t>
                          </m:r>
                        </m:sup>
                      </m:sSubSup>
                      <m:r>
                        <a:rPr lang="en-US" sz="4000" i="1">
                          <a:solidFill>
                            <a:srgbClr val="C00000"/>
                          </a:solidFill>
                          <a:latin typeface="Cambria Math" panose="02040503050406030204" pitchFamily="18" charset="0"/>
                        </a:rPr>
                        <m:t>𝐶</m:t>
                      </m:r>
                      <m:sSubSup>
                        <m:sSubSupPr>
                          <m:ctrlPr>
                            <a:rPr lang="en-US" sz="4000" i="1">
                              <a:solidFill>
                                <a:srgbClr val="000000"/>
                              </a:solidFill>
                              <a:latin typeface="Cambria Math" panose="02040503050406030204" pitchFamily="18" charset="0"/>
                            </a:rPr>
                          </m:ctrlPr>
                        </m:sSubSupPr>
                        <m:e>
                          <m:r>
                            <a:rPr lang="en-US" sz="4000" i="1">
                              <a:solidFill>
                                <a:srgbClr val="000000"/>
                              </a:solidFill>
                              <a:latin typeface="Cambria Math" panose="02040503050406030204" pitchFamily="18" charset="0"/>
                            </a:rPr>
                            <m:t>+</m:t>
                          </m:r>
                        </m:e>
                        <m:sub>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1</m:t>
                          </m:r>
                        </m:sup>
                      </m:sSubSup>
                      <m:r>
                        <a:rPr lang="en-US" sz="4000" i="1">
                          <a:solidFill>
                            <a:srgbClr val="000000"/>
                          </a:solidFill>
                          <a:latin typeface="Cambria Math" panose="02040503050406030204" pitchFamily="18" charset="0"/>
                        </a:rPr>
                        <m:t>𝑝</m:t>
                      </m:r>
                    </m:oMath>
                  </m:oMathPara>
                </a14:m>
                <a:endParaRPr lang="en-US" sz="4000">
                  <a:latin typeface="Arial" panose="020B0604020202020204" pitchFamily="34" charset="0"/>
                  <a:cs typeface="Arial" panose="020B0604020202020204" pitchFamily="34" charset="0"/>
                </a:endParaRPr>
              </a:p>
            </p:txBody>
          </p:sp>
        </mc:Choice>
        <mc:Fallback xmlns="">
          <p:sp>
            <p:nvSpPr>
              <p:cNvPr id="15" name="Object 7">
                <a:extLst>
                  <a:ext uri="{FF2B5EF4-FFF2-40B4-BE49-F238E27FC236}">
                    <a16:creationId xmlns:a16="http://schemas.microsoft.com/office/drawing/2014/main" id="{0183AEFC-D945-41E3-9A45-B31FEAF34999}"/>
                  </a:ext>
                </a:extLst>
              </p:cNvPr>
              <p:cNvSpPr txBox="1">
                <a:spLocks noRot="1" noChangeAspect="1" noMove="1" noResize="1" noEditPoints="1" noAdjustHandles="1" noChangeArrowheads="1" noChangeShapeType="1" noTextEdit="1"/>
              </p:cNvSpPr>
              <p:nvPr/>
            </p:nvSpPr>
            <p:spPr bwMode="auto">
              <a:xfrm>
                <a:off x="6629400" y="2453549"/>
                <a:ext cx="5410200" cy="11430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bject 17">
                <a:extLst>
                  <a:ext uri="{FF2B5EF4-FFF2-40B4-BE49-F238E27FC236}">
                    <a16:creationId xmlns:a16="http://schemas.microsoft.com/office/drawing/2014/main" id="{1D913B15-2E0D-4EE0-8162-64719A7B866E}"/>
                  </a:ext>
                </a:extLst>
              </p:cNvPr>
              <p:cNvSpPr txBox="1">
                <a:spLocks/>
              </p:cNvSpPr>
              <p:nvPr/>
            </p:nvSpPr>
            <p:spPr bwMode="auto">
              <a:xfrm>
                <a:off x="6842522" y="3591937"/>
                <a:ext cx="5588000" cy="990600"/>
              </a:xfrm>
              <a:prstGeom prst="rect">
                <a:avLst/>
              </a:prstGeom>
              <a:noFill/>
              <a:ln>
                <a:noFill/>
              </a:ln>
              <a:effec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14:m>
                  <m:oMathPara xmlns:m="http://schemas.openxmlformats.org/officeDocument/2006/math">
                    <m:oMathParaPr>
                      <m:jc m:val="left"/>
                    </m:oMathParaPr>
                    <m:oMath xmlns:m="http://schemas.openxmlformats.org/officeDocument/2006/math">
                      <m:sPre>
                        <m:sPrePr>
                          <m:ctrlPr>
                            <a:rPr lang="en-US" sz="4000" i="1" smtClean="0">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2</m:t>
                          </m:r>
                        </m:sup>
                        <m:e>
                          <m:r>
                            <a:rPr lang="en-US" sz="4000" i="1">
                              <a:solidFill>
                                <a:srgbClr val="000000"/>
                              </a:solidFill>
                              <a:latin typeface="Cambria Math" panose="02040503050406030204" pitchFamily="18" charset="0"/>
                            </a:rPr>
                            <m:t>𝐻</m:t>
                          </m:r>
                        </m:e>
                      </m:sPre>
                      <m:r>
                        <a:rPr lang="en-US" sz="4000" i="1">
                          <a:solidFill>
                            <a:srgbClr val="000000"/>
                          </a:solidFill>
                          <a:latin typeface="Cambria Math" panose="02040503050406030204" pitchFamily="18" charset="0"/>
                        </a:rPr>
                        <m:t>+</m:t>
                      </m:r>
                      <m:sPre>
                        <m:sPrePr>
                          <m:ctrlPr>
                            <a:rPr lang="en-US" sz="4000" i="1" smtClean="0">
                              <a:solidFill>
                                <a:srgbClr val="C00000"/>
                              </a:solidFill>
                              <a:latin typeface="Cambria Math" panose="02040503050406030204" pitchFamily="18" charset="0"/>
                            </a:rPr>
                          </m:ctrlPr>
                        </m:sPrePr>
                        <m:sub>
                          <m:r>
                            <a:rPr lang="en-US" sz="4000" i="1">
                              <a:solidFill>
                                <a:srgbClr val="C00000"/>
                              </a:solidFill>
                              <a:latin typeface="Cambria Math" panose="02040503050406030204" pitchFamily="18" charset="0"/>
                            </a:rPr>
                            <m:t>1</m:t>
                          </m:r>
                        </m:sub>
                        <m:sup>
                          <m:r>
                            <a:rPr lang="en-US" sz="4000" i="1">
                              <a:solidFill>
                                <a:srgbClr val="C00000"/>
                              </a:solidFill>
                              <a:latin typeface="Cambria Math" panose="02040503050406030204" pitchFamily="18" charset="0"/>
                            </a:rPr>
                            <m:t>3</m:t>
                          </m:r>
                        </m:sup>
                        <m:e>
                          <m:r>
                            <a:rPr lang="en-US" sz="4000" i="1">
                              <a:solidFill>
                                <a:srgbClr val="C00000"/>
                              </a:solidFill>
                              <a:latin typeface="Cambria Math" panose="02040503050406030204" pitchFamily="18" charset="0"/>
                            </a:rPr>
                            <m:t>𝐻</m:t>
                          </m:r>
                        </m:e>
                      </m:sPre>
                      <m:r>
                        <a:rPr lang="en-US" sz="4000" i="1">
                          <a:solidFill>
                            <a:srgbClr val="000000"/>
                          </a:solidFill>
                          <a:latin typeface="Cambria Math" panose="02040503050406030204" pitchFamily="18" charset="0"/>
                        </a:rPr>
                        <m:t>→</m:t>
                      </m:r>
                      <m:sPre>
                        <m:sPrePr>
                          <m:ctrlPr>
                            <a:rPr lang="en-US" sz="4000" i="1">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2</m:t>
                          </m:r>
                        </m:sub>
                        <m:sup>
                          <m:r>
                            <a:rPr lang="en-US" sz="4000" i="1">
                              <a:solidFill>
                                <a:srgbClr val="000000"/>
                              </a:solidFill>
                              <a:latin typeface="Cambria Math" panose="02040503050406030204" pitchFamily="18" charset="0"/>
                            </a:rPr>
                            <m:t>4</m:t>
                          </m:r>
                        </m:sup>
                        <m:e>
                          <m:r>
                            <a:rPr lang="en-US" sz="4000" i="1">
                              <a:solidFill>
                                <a:srgbClr val="000000"/>
                              </a:solidFill>
                              <a:latin typeface="Cambria Math" panose="02040503050406030204" pitchFamily="18" charset="0"/>
                            </a:rPr>
                            <m:t>𝐻</m:t>
                          </m:r>
                        </m:e>
                      </m:sPre>
                      <m:r>
                        <a:rPr lang="en-US" sz="4000" i="1">
                          <a:solidFill>
                            <a:srgbClr val="000000"/>
                          </a:solidFill>
                          <a:latin typeface="Cambria Math" panose="02040503050406030204" pitchFamily="18" charset="0"/>
                        </a:rPr>
                        <m:t>𝑒</m:t>
                      </m:r>
                      <m:r>
                        <a:rPr lang="en-US" sz="4000" i="1">
                          <a:solidFill>
                            <a:srgbClr val="000000"/>
                          </a:solidFill>
                          <a:latin typeface="Cambria Math" panose="02040503050406030204" pitchFamily="18" charset="0"/>
                        </a:rPr>
                        <m:t>+</m:t>
                      </m:r>
                      <m:sPre>
                        <m:sPrePr>
                          <m:ctrlPr>
                            <a:rPr lang="en-US" sz="4000" i="1">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0</m:t>
                          </m:r>
                        </m:sub>
                        <m:sup>
                          <m:r>
                            <a:rPr lang="en-US" sz="4000" i="1">
                              <a:solidFill>
                                <a:srgbClr val="000000"/>
                              </a:solidFill>
                              <a:latin typeface="Cambria Math" panose="02040503050406030204" pitchFamily="18" charset="0"/>
                            </a:rPr>
                            <m:t>1</m:t>
                          </m:r>
                        </m:sup>
                        <m:e>
                          <m:r>
                            <a:rPr lang="en-US" sz="4000" i="1">
                              <a:solidFill>
                                <a:srgbClr val="000000"/>
                              </a:solidFill>
                              <a:latin typeface="Cambria Math" panose="02040503050406030204" pitchFamily="18" charset="0"/>
                            </a:rPr>
                            <m:t>𝑛</m:t>
                          </m:r>
                        </m:e>
                      </m:sPre>
                    </m:oMath>
                  </m:oMathPara>
                </a14:m>
                <a:endParaRPr lang="en-US" sz="4000">
                  <a:latin typeface="Arial" panose="020B0604020202020204" pitchFamily="34" charset="0"/>
                  <a:cs typeface="Arial" panose="020B0604020202020204" pitchFamily="34" charset="0"/>
                </a:endParaRPr>
              </a:p>
            </p:txBody>
          </p:sp>
        </mc:Choice>
        <mc:Fallback xmlns="">
          <p:sp>
            <p:nvSpPr>
              <p:cNvPr id="17" name="Object 17">
                <a:extLst>
                  <a:ext uri="{FF2B5EF4-FFF2-40B4-BE49-F238E27FC236}">
                    <a16:creationId xmlns:a16="http://schemas.microsoft.com/office/drawing/2014/main" id="{1D913B15-2E0D-4EE0-8162-64719A7B866E}"/>
                  </a:ext>
                </a:extLst>
              </p:cNvPr>
              <p:cNvSpPr txBox="1">
                <a:spLocks noRot="1" noChangeAspect="1" noMove="1" noResize="1" noEditPoints="1" noAdjustHandles="1" noChangeArrowheads="1" noChangeShapeType="1" noTextEdit="1"/>
              </p:cNvSpPr>
              <p:nvPr/>
            </p:nvSpPr>
            <p:spPr bwMode="auto">
              <a:xfrm>
                <a:off x="6842522" y="3591937"/>
                <a:ext cx="5588000" cy="99060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bject 21">
                <a:extLst>
                  <a:ext uri="{FF2B5EF4-FFF2-40B4-BE49-F238E27FC236}">
                    <a16:creationId xmlns:a16="http://schemas.microsoft.com/office/drawing/2014/main" id="{9BC76C86-9184-41FE-80F8-2572549E8A21}"/>
                  </a:ext>
                </a:extLst>
              </p:cNvPr>
              <p:cNvSpPr txBox="1">
                <a:spLocks/>
              </p:cNvSpPr>
              <p:nvPr/>
            </p:nvSpPr>
            <p:spPr bwMode="auto">
              <a:xfrm>
                <a:off x="6702822" y="4820511"/>
                <a:ext cx="5867400" cy="944563"/>
              </a:xfrm>
              <a:prstGeom prst="rect">
                <a:avLst/>
              </a:prstGeom>
              <a:no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14:m>
                  <m:oMathPara xmlns:m="http://schemas.openxmlformats.org/officeDocument/2006/math">
                    <m:oMathParaPr>
                      <m:jc m:val="left"/>
                    </m:oMathParaPr>
                    <m:oMath xmlns:m="http://schemas.openxmlformats.org/officeDocument/2006/math">
                      <m:sPre>
                        <m:sPrePr>
                          <m:ctrlPr>
                            <a:rPr lang="en-US" sz="4000" i="1" smtClean="0">
                              <a:solidFill>
                                <a:srgbClr val="000000"/>
                              </a:solidFill>
                              <a:latin typeface="Cambria Math" panose="02040503050406030204" pitchFamily="18" charset="0"/>
                            </a:rPr>
                          </m:ctrlPr>
                        </m:sPrePr>
                        <m:sub>
                          <m:r>
                            <a:rPr lang="en-US" sz="4000" i="1">
                              <a:solidFill>
                                <a:srgbClr val="000000"/>
                              </a:solidFill>
                              <a:latin typeface="Cambria Math" panose="02040503050406030204" pitchFamily="18" charset="0"/>
                            </a:rPr>
                            <m:t>2</m:t>
                          </m:r>
                        </m:sub>
                        <m:sup>
                          <m:r>
                            <a:rPr lang="en-US" sz="4000" i="1">
                              <a:solidFill>
                                <a:srgbClr val="000000"/>
                              </a:solidFill>
                              <a:latin typeface="Cambria Math" panose="02040503050406030204" pitchFamily="18" charset="0"/>
                            </a:rPr>
                            <m:t>4</m:t>
                          </m:r>
                        </m:sup>
                        <m:e>
                          <m:r>
                            <a:rPr lang="en-US" sz="4000" i="1">
                              <a:solidFill>
                                <a:srgbClr val="000000"/>
                              </a:solidFill>
                              <a:latin typeface="Cambria Math" panose="02040503050406030204" pitchFamily="18" charset="0"/>
                            </a:rPr>
                            <m:t>𝐻</m:t>
                          </m:r>
                        </m:e>
                      </m:sPre>
                      <m:r>
                        <a:rPr lang="en-US" sz="4000" i="1">
                          <a:solidFill>
                            <a:srgbClr val="000000"/>
                          </a:solidFill>
                          <a:latin typeface="Cambria Math" panose="02040503050406030204" pitchFamily="18" charset="0"/>
                        </a:rPr>
                        <m:t>𝑒</m:t>
                      </m:r>
                      <m:sSubSup>
                        <m:sSubSupPr>
                          <m:ctrlPr>
                            <a:rPr lang="en-US" sz="4000" i="1">
                              <a:solidFill>
                                <a:srgbClr val="000000"/>
                              </a:solidFill>
                              <a:latin typeface="Cambria Math" panose="02040503050406030204" pitchFamily="18" charset="0"/>
                            </a:rPr>
                          </m:ctrlPr>
                        </m:sSubSupPr>
                        <m:e>
                          <m:r>
                            <a:rPr lang="en-US" sz="4000" i="1">
                              <a:solidFill>
                                <a:srgbClr val="000000"/>
                              </a:solidFill>
                              <a:latin typeface="Cambria Math" panose="02040503050406030204" pitchFamily="18" charset="0"/>
                            </a:rPr>
                            <m:t>+</m:t>
                          </m:r>
                        </m:e>
                        <m:sub>
                          <m:r>
                            <a:rPr lang="en-US" sz="4000" i="1">
                              <a:solidFill>
                                <a:srgbClr val="000000"/>
                              </a:solidFill>
                              <a:latin typeface="Cambria Math" panose="02040503050406030204" pitchFamily="18" charset="0"/>
                            </a:rPr>
                            <m:t>13</m:t>
                          </m:r>
                        </m:sub>
                        <m:sup>
                          <m:r>
                            <a:rPr lang="en-US" sz="4000" i="1">
                              <a:solidFill>
                                <a:srgbClr val="000000"/>
                              </a:solidFill>
                              <a:latin typeface="Cambria Math" panose="02040503050406030204" pitchFamily="18" charset="0"/>
                            </a:rPr>
                            <m:t>27</m:t>
                          </m:r>
                        </m:sup>
                      </m:sSubSup>
                      <m:r>
                        <a:rPr lang="en-US" sz="4000" i="1">
                          <a:solidFill>
                            <a:srgbClr val="000000"/>
                          </a:solidFill>
                          <a:latin typeface="Cambria Math" panose="02040503050406030204" pitchFamily="18" charset="0"/>
                        </a:rPr>
                        <m:t>𝐴𝑙</m:t>
                      </m:r>
                      <m:sSubSup>
                        <m:sSubSupPr>
                          <m:ctrlPr>
                            <a:rPr lang="en-US" sz="4000" i="1" smtClean="0">
                              <a:solidFill>
                                <a:srgbClr val="C00000"/>
                              </a:solidFill>
                              <a:latin typeface="Cambria Math" panose="02040503050406030204" pitchFamily="18" charset="0"/>
                            </a:rPr>
                          </m:ctrlPr>
                        </m:sSubSupPr>
                        <m:e>
                          <m:r>
                            <a:rPr lang="en-US" sz="4000" i="1">
                              <a:solidFill>
                                <a:srgbClr val="C00000"/>
                              </a:solidFill>
                              <a:latin typeface="Cambria Math" panose="02040503050406030204" pitchFamily="18" charset="0"/>
                            </a:rPr>
                            <m:t>→</m:t>
                          </m:r>
                        </m:e>
                        <m:sub>
                          <m:r>
                            <a:rPr lang="en-US" sz="4000" i="1">
                              <a:solidFill>
                                <a:srgbClr val="C00000"/>
                              </a:solidFill>
                              <a:latin typeface="Cambria Math" panose="02040503050406030204" pitchFamily="18" charset="0"/>
                            </a:rPr>
                            <m:t>15</m:t>
                          </m:r>
                        </m:sub>
                        <m:sup>
                          <m:r>
                            <a:rPr lang="en-US" sz="4000" i="1">
                              <a:solidFill>
                                <a:srgbClr val="C00000"/>
                              </a:solidFill>
                              <a:latin typeface="Cambria Math" panose="02040503050406030204" pitchFamily="18" charset="0"/>
                            </a:rPr>
                            <m:t>30</m:t>
                          </m:r>
                        </m:sup>
                      </m:sSubSup>
                      <m:r>
                        <a:rPr lang="en-US" sz="4000" i="1">
                          <a:solidFill>
                            <a:srgbClr val="C00000"/>
                          </a:solidFill>
                          <a:latin typeface="Cambria Math" panose="02040503050406030204" pitchFamily="18" charset="0"/>
                        </a:rPr>
                        <m:t>𝑃</m:t>
                      </m:r>
                      <m:sSubSup>
                        <m:sSubSupPr>
                          <m:ctrlPr>
                            <a:rPr lang="en-US" sz="4000" i="1">
                              <a:solidFill>
                                <a:srgbClr val="000000"/>
                              </a:solidFill>
                              <a:latin typeface="Cambria Math" panose="02040503050406030204" pitchFamily="18" charset="0"/>
                            </a:rPr>
                          </m:ctrlPr>
                        </m:sSubSupPr>
                        <m:e>
                          <m:r>
                            <a:rPr lang="en-US" sz="4000" i="1">
                              <a:solidFill>
                                <a:srgbClr val="000000"/>
                              </a:solidFill>
                              <a:latin typeface="Cambria Math" panose="02040503050406030204" pitchFamily="18" charset="0"/>
                            </a:rPr>
                            <m:t>+</m:t>
                          </m:r>
                        </m:e>
                        <m:sub>
                          <m:r>
                            <a:rPr lang="en-US" sz="4000" i="1">
                              <a:solidFill>
                                <a:srgbClr val="000000"/>
                              </a:solidFill>
                              <a:latin typeface="Cambria Math" panose="02040503050406030204" pitchFamily="18" charset="0"/>
                            </a:rPr>
                            <m:t>0</m:t>
                          </m:r>
                        </m:sub>
                        <m:sup>
                          <m:r>
                            <a:rPr lang="en-US" sz="4000" i="1">
                              <a:solidFill>
                                <a:srgbClr val="000000"/>
                              </a:solidFill>
                              <a:latin typeface="Cambria Math" panose="02040503050406030204" pitchFamily="18" charset="0"/>
                            </a:rPr>
                            <m:t>1</m:t>
                          </m:r>
                        </m:sup>
                      </m:sSubSup>
                      <m:r>
                        <a:rPr lang="en-US" sz="4000" i="1">
                          <a:solidFill>
                            <a:srgbClr val="000000"/>
                          </a:solidFill>
                          <a:latin typeface="Cambria Math" panose="02040503050406030204" pitchFamily="18" charset="0"/>
                        </a:rPr>
                        <m:t>𝑛</m:t>
                      </m:r>
                    </m:oMath>
                  </m:oMathPara>
                </a14:m>
                <a:endParaRPr lang="en-US" sz="4000">
                  <a:latin typeface="Arial" panose="020B0604020202020204" pitchFamily="34" charset="0"/>
                  <a:cs typeface="Arial" panose="020B0604020202020204" pitchFamily="34" charset="0"/>
                </a:endParaRPr>
              </a:p>
            </p:txBody>
          </p:sp>
        </mc:Choice>
        <mc:Fallback xmlns="">
          <p:sp>
            <p:nvSpPr>
              <p:cNvPr id="20" name="Object 21">
                <a:extLst>
                  <a:ext uri="{FF2B5EF4-FFF2-40B4-BE49-F238E27FC236}">
                    <a16:creationId xmlns:a16="http://schemas.microsoft.com/office/drawing/2014/main" id="{9BC76C86-9184-41FE-80F8-2572549E8A21}"/>
                  </a:ext>
                </a:extLst>
              </p:cNvPr>
              <p:cNvSpPr txBox="1">
                <a:spLocks noRot="1" noChangeAspect="1" noMove="1" noResize="1" noEditPoints="1" noAdjustHandles="1" noChangeArrowheads="1" noChangeShapeType="1" noTextEdit="1"/>
              </p:cNvSpPr>
              <p:nvPr/>
            </p:nvSpPr>
            <p:spPr bwMode="auto">
              <a:xfrm>
                <a:off x="6702822" y="4820511"/>
                <a:ext cx="5867400" cy="944563"/>
              </a:xfrm>
              <a:prstGeom prst="rect">
                <a:avLst/>
              </a:prstGeom>
              <a:blipFill>
                <a:blip r:embed="rId9"/>
                <a:stretch>
                  <a:fillRect/>
                </a:stretch>
              </a:blipFill>
              <a:ln>
                <a:noFill/>
              </a:ln>
              <a:effectLst/>
            </p:spPr>
            <p:txBody>
              <a:bodyPr/>
              <a:lstStyle/>
              <a:p>
                <a:r>
                  <a:rPr lang="en-US">
                    <a:noFill/>
                  </a:rPr>
                  <a:t> </a:t>
                </a:r>
              </a:p>
            </p:txBody>
          </p:sp>
        </mc:Fallback>
      </mc:AlternateContent>
      <p:sp>
        <p:nvSpPr>
          <p:cNvPr id="14" name="Arrow: Right 13">
            <a:extLst>
              <a:ext uri="{FF2B5EF4-FFF2-40B4-BE49-F238E27FC236}">
                <a16:creationId xmlns:a16="http://schemas.microsoft.com/office/drawing/2014/main" id="{57F4E55D-1972-4A49-84A2-55111677BA5A}"/>
              </a:ext>
            </a:extLst>
          </p:cNvPr>
          <p:cNvSpPr/>
          <p:nvPr/>
        </p:nvSpPr>
        <p:spPr>
          <a:xfrm>
            <a:off x="5600700" y="2248471"/>
            <a:ext cx="533400" cy="88977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1C320839-160A-40C2-9F7A-6AA9DCAF05B8}"/>
              </a:ext>
            </a:extLst>
          </p:cNvPr>
          <p:cNvSpPr/>
          <p:nvPr/>
        </p:nvSpPr>
        <p:spPr>
          <a:xfrm>
            <a:off x="5600700" y="3541332"/>
            <a:ext cx="533400" cy="88977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8ACA3DB1-00AA-44B9-8267-5A13611C2315}"/>
              </a:ext>
            </a:extLst>
          </p:cNvPr>
          <p:cNvSpPr/>
          <p:nvPr/>
        </p:nvSpPr>
        <p:spPr>
          <a:xfrm>
            <a:off x="5613614" y="4900767"/>
            <a:ext cx="533400" cy="88977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2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14"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985EEB1-A461-47A9-9145-276A8A9D06A3}"/>
              </a:ext>
            </a:extLst>
          </p:cNvPr>
          <p:cNvSpPr txBox="1">
            <a:spLocks/>
          </p:cNvSpPr>
          <p:nvPr/>
        </p:nvSpPr>
        <p:spPr bwMode="auto">
          <a:xfrm>
            <a:off x="228600" y="646553"/>
            <a:ext cx="800100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600" i="1">
                <a:solidFill>
                  <a:srgbClr val="0070C0"/>
                </a:solidFill>
                <a:latin typeface="Arial" panose="020B0604020202020204" pitchFamily="34" charset="0"/>
                <a:cs typeface="Arial" panose="020B0604020202020204" pitchFamily="34" charset="0"/>
              </a:rPr>
              <a:t>3. Năng lượng trong phản ứng hạt nhân</a:t>
            </a:r>
          </a:p>
        </p:txBody>
      </p:sp>
      <p:grpSp>
        <p:nvGrpSpPr>
          <p:cNvPr id="5" name="Group 4">
            <a:extLst>
              <a:ext uri="{FF2B5EF4-FFF2-40B4-BE49-F238E27FC236}">
                <a16:creationId xmlns:a16="http://schemas.microsoft.com/office/drawing/2014/main" id="{E90CB0DC-4D39-4DE6-93E1-2ED376023DF4}"/>
              </a:ext>
            </a:extLst>
          </p:cNvPr>
          <p:cNvGrpSpPr/>
          <p:nvPr/>
        </p:nvGrpSpPr>
        <p:grpSpPr>
          <a:xfrm>
            <a:off x="-152400" y="104589"/>
            <a:ext cx="6519524" cy="510909"/>
            <a:chOff x="38033" y="2282878"/>
            <a:chExt cx="8112157" cy="713193"/>
          </a:xfrm>
        </p:grpSpPr>
        <p:grpSp>
          <p:nvGrpSpPr>
            <p:cNvPr id="6" name="Group 70">
              <a:extLst>
                <a:ext uri="{FF2B5EF4-FFF2-40B4-BE49-F238E27FC236}">
                  <a16:creationId xmlns:a16="http://schemas.microsoft.com/office/drawing/2014/main" id="{ED480737-3B60-4F3D-B3CF-30607A513422}"/>
                </a:ext>
              </a:extLst>
            </p:cNvPr>
            <p:cNvGrpSpPr>
              <a:grpSpLocks/>
            </p:cNvGrpSpPr>
            <p:nvPr/>
          </p:nvGrpSpPr>
          <p:grpSpPr bwMode="auto">
            <a:xfrm>
              <a:off x="368181" y="2294628"/>
              <a:ext cx="7782009" cy="693208"/>
              <a:chOff x="607011" y="3430752"/>
              <a:chExt cx="4007371" cy="1335216"/>
            </a:xfrm>
          </p:grpSpPr>
          <p:pic>
            <p:nvPicPr>
              <p:cNvPr id="9" name="Picture 8" descr="empty-green-rectangle">
                <a:extLst>
                  <a:ext uri="{FF2B5EF4-FFF2-40B4-BE49-F238E27FC236}">
                    <a16:creationId xmlns:a16="http://schemas.microsoft.com/office/drawing/2014/main" id="{0712F6B4-F4D8-40FA-B63A-FD7C89148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CBFBE6E1-688C-402B-B1C5-62652C0C6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5417778-25F0-4732-B86A-E74193D108C5}"/>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A4898B15-A156-432B-81B8-BAB4C4531593}"/>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i="1">
                  <a:cs typeface="Arial" panose="020B0604020202020204" pitchFamily="34" charset="0"/>
                </a:rPr>
                <a:t>Phản ứng hạt nhân</a:t>
              </a:r>
              <a:endParaRPr lang="en-US" sz="2600" i="1" dirty="0">
                <a:cs typeface="Arial" panose="020B0604020202020204" pitchFamily="34" charset="0"/>
              </a:endParaRPr>
            </a:p>
          </p:txBody>
        </p:sp>
      </p:grpSp>
      <p:sp>
        <p:nvSpPr>
          <p:cNvPr id="12" name="Text Box 9">
            <a:extLst>
              <a:ext uri="{FF2B5EF4-FFF2-40B4-BE49-F238E27FC236}">
                <a16:creationId xmlns:a16="http://schemas.microsoft.com/office/drawing/2014/main" id="{9FFE394D-1F70-4F51-A907-9EF6DA4831EB}"/>
              </a:ext>
            </a:extLst>
          </p:cNvPr>
          <p:cNvSpPr txBox="1">
            <a:spLocks noChangeArrowheads="1"/>
          </p:cNvSpPr>
          <p:nvPr/>
        </p:nvSpPr>
        <p:spPr bwMode="auto">
          <a:xfrm>
            <a:off x="450888" y="1440361"/>
            <a:ext cx="10668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a:solidFill>
                  <a:srgbClr val="000000"/>
                </a:solidFill>
                <a:latin typeface="Arial" panose="020B0604020202020204" pitchFamily="34" charset="0"/>
                <a:cs typeface="Arial" panose="020B0604020202020204" pitchFamily="34" charset="0"/>
              </a:rPr>
              <a:t>Phản ứng hạt nhân có thể toả năng lượng hoặc thu năng lượng.</a:t>
            </a:r>
          </a:p>
        </p:txBody>
      </p:sp>
      <p:sp>
        <p:nvSpPr>
          <p:cNvPr id="13" name="Text Box 11">
            <a:extLst>
              <a:ext uri="{FF2B5EF4-FFF2-40B4-BE49-F238E27FC236}">
                <a16:creationId xmlns:a16="http://schemas.microsoft.com/office/drawing/2014/main" id="{2F7250E5-2D3F-429B-973F-F7870D0947C8}"/>
              </a:ext>
            </a:extLst>
          </p:cNvPr>
          <p:cNvSpPr txBox="1">
            <a:spLocks noChangeArrowheads="1"/>
          </p:cNvSpPr>
          <p:nvPr/>
        </p:nvSpPr>
        <p:spPr bwMode="auto">
          <a:xfrm>
            <a:off x="593069" y="2287953"/>
            <a:ext cx="7696200" cy="49244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00"/>
                </a:solidFill>
                <a:latin typeface="Arial" panose="020B0604020202020204" pitchFamily="34" charset="0"/>
                <a:cs typeface="Arial" panose="020B0604020202020204" pitchFamily="34" charset="0"/>
              </a:rPr>
              <a:t>+ Nếu m</a:t>
            </a:r>
            <a:r>
              <a:rPr lang="en-US" altLang="en-US" sz="2600" baseline="-25000">
                <a:solidFill>
                  <a:srgbClr val="000000"/>
                </a:solidFill>
                <a:latin typeface="Arial" panose="020B0604020202020204" pitchFamily="34" charset="0"/>
                <a:cs typeface="Arial" panose="020B0604020202020204" pitchFamily="34" charset="0"/>
              </a:rPr>
              <a:t>trước</a:t>
            </a:r>
            <a:r>
              <a:rPr lang="en-US" altLang="en-US" sz="2600">
                <a:solidFill>
                  <a:srgbClr val="000000"/>
                </a:solidFill>
                <a:latin typeface="Arial" panose="020B0604020202020204" pitchFamily="34" charset="0"/>
                <a:cs typeface="Arial" panose="020B0604020202020204" pitchFamily="34" charset="0"/>
              </a:rPr>
              <a:t> &gt;  m</a:t>
            </a:r>
            <a:r>
              <a:rPr lang="en-US" altLang="en-US" sz="2600" baseline="-25000">
                <a:solidFill>
                  <a:srgbClr val="000000"/>
                </a:solidFill>
                <a:latin typeface="Arial" panose="020B0604020202020204" pitchFamily="34" charset="0"/>
                <a:cs typeface="Arial" panose="020B0604020202020204" pitchFamily="34" charset="0"/>
              </a:rPr>
              <a:t>sau</a:t>
            </a:r>
            <a:r>
              <a:rPr lang="en-US" altLang="en-US" sz="2600">
                <a:solidFill>
                  <a:srgbClr val="000000"/>
                </a:solidFill>
                <a:latin typeface="Arial" panose="020B0604020202020204" pitchFamily="34" charset="0"/>
                <a:cs typeface="Arial" panose="020B0604020202020204" pitchFamily="34" charset="0"/>
              </a:rPr>
              <a:t>: PỨ tỏa năng lượng.</a:t>
            </a:r>
          </a:p>
        </p:txBody>
      </p:sp>
      <p:sp>
        <p:nvSpPr>
          <p:cNvPr id="17" name="Text Box 9">
            <a:extLst>
              <a:ext uri="{FF2B5EF4-FFF2-40B4-BE49-F238E27FC236}">
                <a16:creationId xmlns:a16="http://schemas.microsoft.com/office/drawing/2014/main" id="{7E6A0337-D748-4BDE-8F7D-D40D734A81B3}"/>
              </a:ext>
            </a:extLst>
          </p:cNvPr>
          <p:cNvSpPr txBox="1">
            <a:spLocks noChangeArrowheads="1"/>
          </p:cNvSpPr>
          <p:nvPr/>
        </p:nvSpPr>
        <p:spPr bwMode="auto">
          <a:xfrm>
            <a:off x="414928" y="3815571"/>
            <a:ext cx="8763000" cy="49244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a:solidFill>
                  <a:srgbClr val="000000"/>
                </a:solidFill>
                <a:latin typeface="Arial" panose="020B0604020202020204" pitchFamily="34" charset="0"/>
                <a:cs typeface="Arial" panose="020B0604020202020204" pitchFamily="34" charset="0"/>
              </a:rPr>
              <a:t>+ Nếu m</a:t>
            </a:r>
            <a:r>
              <a:rPr lang="en-US" altLang="en-US" sz="2600" baseline="-25000">
                <a:solidFill>
                  <a:srgbClr val="000000"/>
                </a:solidFill>
                <a:latin typeface="Arial" panose="020B0604020202020204" pitchFamily="34" charset="0"/>
                <a:cs typeface="Arial" panose="020B0604020202020204" pitchFamily="34" charset="0"/>
              </a:rPr>
              <a:t>trước</a:t>
            </a:r>
            <a:r>
              <a:rPr lang="en-US" altLang="en-US" sz="2600">
                <a:solidFill>
                  <a:srgbClr val="000000"/>
                </a:solidFill>
                <a:latin typeface="Arial" panose="020B0604020202020204" pitchFamily="34" charset="0"/>
                <a:cs typeface="Arial" panose="020B0604020202020204" pitchFamily="34" charset="0"/>
              </a:rPr>
              <a:t> &lt;  m</a:t>
            </a:r>
            <a:r>
              <a:rPr lang="en-US" altLang="en-US" sz="2600" baseline="-25000">
                <a:solidFill>
                  <a:srgbClr val="000000"/>
                </a:solidFill>
                <a:latin typeface="Arial" panose="020B0604020202020204" pitchFamily="34" charset="0"/>
                <a:cs typeface="Arial" panose="020B0604020202020204" pitchFamily="34" charset="0"/>
              </a:rPr>
              <a:t>sau</a:t>
            </a:r>
            <a:r>
              <a:rPr lang="en-US" altLang="en-US" sz="2600">
                <a:solidFill>
                  <a:srgbClr val="000000"/>
                </a:solidFill>
                <a:latin typeface="Arial" panose="020B0604020202020204" pitchFamily="34" charset="0"/>
                <a:cs typeface="Arial" panose="020B0604020202020204" pitchFamily="34" charset="0"/>
              </a:rPr>
              <a:t>: W &lt; 0.</a:t>
            </a:r>
            <a:r>
              <a:rPr lang="en-US" altLang="en-US" sz="2600">
                <a:latin typeface="Arial" panose="020B0604020202020204" pitchFamily="34" charset="0"/>
                <a:cs typeface="Arial" panose="020B0604020202020204" pitchFamily="34" charset="0"/>
              </a:rPr>
              <a:t> </a:t>
            </a:r>
            <a:r>
              <a:rPr lang="en-US" altLang="en-US" sz="2600">
                <a:solidFill>
                  <a:srgbClr val="000000"/>
                </a:solidFill>
                <a:latin typeface="Arial" panose="020B0604020202020204" pitchFamily="34" charset="0"/>
                <a:cs typeface="Arial" panose="020B0604020202020204" pitchFamily="34" charset="0"/>
              </a:rPr>
              <a:t>PỨ thu năng lượng.</a:t>
            </a:r>
          </a:p>
        </p:txBody>
      </p:sp>
      <p:grpSp>
        <p:nvGrpSpPr>
          <p:cNvPr id="2" name="Group 1">
            <a:extLst>
              <a:ext uri="{FF2B5EF4-FFF2-40B4-BE49-F238E27FC236}">
                <a16:creationId xmlns:a16="http://schemas.microsoft.com/office/drawing/2014/main" id="{B2977696-E499-4159-853E-F1BF29F08B24}"/>
              </a:ext>
            </a:extLst>
          </p:cNvPr>
          <p:cNvGrpSpPr/>
          <p:nvPr/>
        </p:nvGrpSpPr>
        <p:grpSpPr>
          <a:xfrm>
            <a:off x="7086599" y="2187434"/>
            <a:ext cx="5083139" cy="779622"/>
            <a:chOff x="1371600" y="2392133"/>
            <a:chExt cx="5334000" cy="779622"/>
          </a:xfrm>
        </p:grpSpPr>
        <p:pic>
          <p:nvPicPr>
            <p:cNvPr id="20" name="Picture 19" descr="empty-red-rectangle">
              <a:extLst>
                <a:ext uri="{FF2B5EF4-FFF2-40B4-BE49-F238E27FC236}">
                  <a16:creationId xmlns:a16="http://schemas.microsoft.com/office/drawing/2014/main" id="{44D43D2A-69E3-4C26-8720-2FE38029F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92133"/>
              <a:ext cx="5334000" cy="77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3">
              <a:extLst>
                <a:ext uri="{FF2B5EF4-FFF2-40B4-BE49-F238E27FC236}">
                  <a16:creationId xmlns:a16="http://schemas.microsoft.com/office/drawing/2014/main" id="{CD6D9D1C-A266-4890-8BEC-D3943F566E73}"/>
                </a:ext>
              </a:extLst>
            </p:cNvPr>
            <p:cNvSpPr txBox="1">
              <a:spLocks noChangeArrowheads="1"/>
            </p:cNvSpPr>
            <p:nvPr/>
          </p:nvSpPr>
          <p:spPr bwMode="auto">
            <a:xfrm>
              <a:off x="1556057" y="2492652"/>
              <a:ext cx="5149543" cy="52322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000000"/>
                  </a:solidFill>
                  <a:latin typeface="Arial" panose="020B0604020202020204" pitchFamily="34" charset="0"/>
                  <a:cs typeface="Arial" panose="020B0604020202020204" pitchFamily="34" charset="0"/>
                </a:rPr>
                <a:t>  W</a:t>
              </a:r>
              <a:r>
                <a:rPr lang="en-US" altLang="en-US" sz="2800" baseline="-25000">
                  <a:solidFill>
                    <a:srgbClr val="000000"/>
                  </a:solidFill>
                  <a:latin typeface="Arial" panose="020B0604020202020204" pitchFamily="34" charset="0"/>
                  <a:cs typeface="Arial" panose="020B0604020202020204" pitchFamily="34" charset="0"/>
                </a:rPr>
                <a:t>tỏa</a:t>
              </a:r>
              <a:r>
                <a:rPr lang="en-US" altLang="en-US" sz="2800">
                  <a:solidFill>
                    <a:srgbClr val="000000"/>
                  </a:solidFill>
                  <a:latin typeface="Arial" panose="020B0604020202020204" pitchFamily="34" charset="0"/>
                  <a:cs typeface="Arial" panose="020B0604020202020204" pitchFamily="34" charset="0"/>
                </a:rPr>
                <a:t> = W = (m</a:t>
              </a:r>
              <a:r>
                <a:rPr lang="en-US" altLang="en-US" sz="2800" baseline="-25000">
                  <a:solidFill>
                    <a:srgbClr val="000000"/>
                  </a:solidFill>
                  <a:latin typeface="Arial" panose="020B0604020202020204" pitchFamily="34" charset="0"/>
                  <a:cs typeface="Arial" panose="020B0604020202020204" pitchFamily="34" charset="0"/>
                </a:rPr>
                <a:t>trước</a:t>
              </a:r>
              <a:r>
                <a:rPr lang="en-US" altLang="en-US" sz="2800">
                  <a:solidFill>
                    <a:srgbClr val="000000"/>
                  </a:solidFill>
                  <a:latin typeface="Arial" panose="020B0604020202020204" pitchFamily="34" charset="0"/>
                  <a:cs typeface="Arial" panose="020B0604020202020204" pitchFamily="34" charset="0"/>
                </a:rPr>
                <a:t> - m</a:t>
              </a:r>
              <a:r>
                <a:rPr lang="en-US" altLang="en-US" sz="2800" baseline="-25000">
                  <a:solidFill>
                    <a:srgbClr val="000000"/>
                  </a:solidFill>
                  <a:latin typeface="Arial" panose="020B0604020202020204" pitchFamily="34" charset="0"/>
                  <a:cs typeface="Arial" panose="020B0604020202020204" pitchFamily="34" charset="0"/>
                </a:rPr>
                <a:t>sau</a:t>
              </a:r>
              <a:r>
                <a:rPr lang="en-US" altLang="en-US" sz="2800">
                  <a:solidFill>
                    <a:srgbClr val="000000"/>
                  </a:solidFill>
                  <a:latin typeface="Arial" panose="020B0604020202020204" pitchFamily="34" charset="0"/>
                  <a:cs typeface="Arial" panose="020B0604020202020204" pitchFamily="34" charset="0"/>
                </a:rPr>
                <a:t>)c</a:t>
              </a:r>
              <a:r>
                <a:rPr lang="en-US" altLang="en-US" sz="2800" baseline="30000">
                  <a:solidFill>
                    <a:srgbClr val="000000"/>
                  </a:solidFill>
                  <a:latin typeface="Arial" panose="020B0604020202020204" pitchFamily="34" charset="0"/>
                  <a:cs typeface="Arial" panose="020B0604020202020204" pitchFamily="34" charset="0"/>
                </a:rPr>
                <a:t>2   </a:t>
              </a:r>
              <a:endParaRPr lang="en-US" altLang="en-US" sz="2800">
                <a:solidFill>
                  <a:srgbClr val="000000"/>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C359F3D2-DFD6-42D1-B9D1-C441B213D0B4}"/>
              </a:ext>
            </a:extLst>
          </p:cNvPr>
          <p:cNvGrpSpPr/>
          <p:nvPr/>
        </p:nvGrpSpPr>
        <p:grpSpPr>
          <a:xfrm>
            <a:off x="7772400" y="3731645"/>
            <a:ext cx="4212085" cy="779622"/>
            <a:chOff x="1432418" y="3718997"/>
            <a:chExt cx="4212085" cy="779622"/>
          </a:xfrm>
        </p:grpSpPr>
        <p:pic>
          <p:nvPicPr>
            <p:cNvPr id="19" name="Picture 18" descr="empty-red-rectangle">
              <a:extLst>
                <a:ext uri="{FF2B5EF4-FFF2-40B4-BE49-F238E27FC236}">
                  <a16:creationId xmlns:a16="http://schemas.microsoft.com/office/drawing/2014/main" id="{CB5590C7-6CF3-4C31-8BF2-9C69D64C6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418" y="3718997"/>
              <a:ext cx="4212085" cy="77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 Box 10">
                  <a:extLst>
                    <a:ext uri="{FF2B5EF4-FFF2-40B4-BE49-F238E27FC236}">
                      <a16:creationId xmlns:a16="http://schemas.microsoft.com/office/drawing/2014/main" id="{8B56602F-F37A-42E2-95FA-6F1A7F6AA4A7}"/>
                    </a:ext>
                  </a:extLst>
                </p:cNvPr>
                <p:cNvSpPr txBox="1">
                  <a:spLocks noChangeArrowheads="1"/>
                </p:cNvSpPr>
                <p:nvPr/>
              </p:nvSpPr>
              <p:spPr bwMode="auto">
                <a:xfrm>
                  <a:off x="1986903" y="3889463"/>
                  <a:ext cx="3581400" cy="523220"/>
                </a:xfrm>
                <a:prstGeom prst="rect">
                  <a:avLst/>
                </a:prstGeom>
                <a:noFill/>
                <a:ln w="2857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00"/>
                      </a:solidFill>
                      <a:latin typeface="Arial" panose="020B0604020202020204" pitchFamily="34" charset="0"/>
                      <a:cs typeface="Arial" panose="020B0604020202020204" pitchFamily="34" charset="0"/>
                    </a:rPr>
                    <a:t>  W</a:t>
                  </a:r>
                  <a:r>
                    <a:rPr lang="en-US" altLang="en-US" sz="2800" baseline="-25000">
                      <a:solidFill>
                        <a:srgbClr val="000000"/>
                      </a:solidFill>
                      <a:latin typeface="Arial" panose="020B0604020202020204" pitchFamily="34" charset="0"/>
                      <a:cs typeface="Arial" panose="020B0604020202020204" pitchFamily="34" charset="0"/>
                    </a:rPr>
                    <a:t>thu</a:t>
                  </a:r>
                  <a:r>
                    <a:rPr lang="en-US" altLang="en-US" sz="2800">
                      <a:solidFill>
                        <a:srgbClr val="000000"/>
                      </a:solidFill>
                      <a:latin typeface="Arial" panose="020B0604020202020204" pitchFamily="34" charset="0"/>
                      <a:cs typeface="Arial" panose="020B0604020202020204" pitchFamily="34" charset="0"/>
                    </a:rPr>
                    <a:t> = </a:t>
                  </a:r>
                  <a14:m>
                    <m:oMath xmlns:m="http://schemas.openxmlformats.org/officeDocument/2006/math">
                      <m:d>
                        <m:dPr>
                          <m:begChr m:val="|"/>
                          <m:endChr m:val="|"/>
                          <m:ctrlPr>
                            <a:rPr lang="en-US" altLang="en-US" sz="2800" i="1" smtClean="0">
                              <a:solidFill>
                                <a:srgbClr val="000000"/>
                              </a:solidFill>
                              <a:latin typeface="Cambria Math" panose="02040503050406030204" pitchFamily="18" charset="0"/>
                              <a:cs typeface="Arial" panose="020B0604020202020204" pitchFamily="34" charset="0"/>
                            </a:rPr>
                          </m:ctrlPr>
                        </m:dPr>
                        <m:e>
                          <m:r>
                            <a:rPr lang="en-US" altLang="en-US" sz="2800" b="0" i="1" smtClean="0">
                              <a:solidFill>
                                <a:srgbClr val="000000"/>
                              </a:solidFill>
                              <a:latin typeface="Cambria Math" panose="02040503050406030204" pitchFamily="18" charset="0"/>
                              <a:cs typeface="Arial" panose="020B0604020202020204" pitchFamily="34" charset="0"/>
                            </a:rPr>
                            <m:t>𝑊</m:t>
                          </m:r>
                        </m:e>
                      </m:d>
                      <m:r>
                        <a:rPr lang="en-US" altLang="en-US" sz="2800" i="1" smtClean="0">
                          <a:solidFill>
                            <a:srgbClr val="000000"/>
                          </a:solidFill>
                          <a:latin typeface="Cambria Math" panose="02040503050406030204" pitchFamily="18" charset="0"/>
                          <a:cs typeface="Arial" panose="020B0604020202020204" pitchFamily="34" charset="0"/>
                        </a:rPr>
                        <m:t> </m:t>
                      </m:r>
                    </m:oMath>
                  </a14:m>
                  <a:r>
                    <a:rPr lang="en-US" altLang="en-US" sz="2800">
                      <a:solidFill>
                        <a:srgbClr val="000000"/>
                      </a:solidFill>
                      <a:latin typeface="Arial" panose="020B0604020202020204" pitchFamily="34" charset="0"/>
                      <a:cs typeface="Arial" panose="020B0604020202020204" pitchFamily="34" charset="0"/>
                    </a:rPr>
                    <a:t>= - W</a:t>
                  </a:r>
                </a:p>
              </p:txBody>
            </p:sp>
          </mc:Choice>
          <mc:Fallback xmlns="">
            <p:sp>
              <p:nvSpPr>
                <p:cNvPr id="22" name="Text Box 10">
                  <a:extLst>
                    <a:ext uri="{FF2B5EF4-FFF2-40B4-BE49-F238E27FC236}">
                      <a16:creationId xmlns:a16="http://schemas.microsoft.com/office/drawing/2014/main" id="{8B56602F-F37A-42E2-95FA-6F1A7F6AA4A7}"/>
                    </a:ext>
                  </a:extLst>
                </p:cNvPr>
                <p:cNvSpPr txBox="1">
                  <a:spLocks noRot="1" noChangeAspect="1" noMove="1" noResize="1" noEditPoints="1" noAdjustHandles="1" noChangeArrowheads="1" noChangeShapeType="1" noTextEdit="1"/>
                </p:cNvSpPr>
                <p:nvPr/>
              </p:nvSpPr>
              <p:spPr bwMode="auto">
                <a:xfrm>
                  <a:off x="1986903" y="3889463"/>
                  <a:ext cx="3581400" cy="523220"/>
                </a:xfrm>
                <a:prstGeom prst="rect">
                  <a:avLst/>
                </a:prstGeom>
                <a:blipFill>
                  <a:blip r:embed="rId5"/>
                  <a:stretch>
                    <a:fillRect t="-11628" b="-31395"/>
                  </a:stretch>
                </a:blip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Object 5">
                <a:extLst>
                  <a:ext uri="{FF2B5EF4-FFF2-40B4-BE49-F238E27FC236}">
                    <a16:creationId xmlns:a16="http://schemas.microsoft.com/office/drawing/2014/main" id="{01B0D12D-FB86-40C2-9047-831153E9C5D6}"/>
                  </a:ext>
                </a:extLst>
              </p:cNvPr>
              <p:cNvSpPr txBox="1"/>
              <p:nvPr/>
            </p:nvSpPr>
            <p:spPr bwMode="auto">
              <a:xfrm>
                <a:off x="2429137" y="5470083"/>
                <a:ext cx="4876800" cy="107315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Pre>
                        <m:sPrePr>
                          <m:ctrlPr>
                            <a:rPr lang="en-US" sz="2500" i="1">
                              <a:solidFill>
                                <a:srgbClr val="000000"/>
                              </a:solidFill>
                              <a:latin typeface="Cambria Math" panose="02040503050406030204" pitchFamily="18" charset="0"/>
                            </a:rPr>
                          </m:ctrlPr>
                        </m:sPrePr>
                        <m:sub>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1</m:t>
                              </m:r>
                            </m:sub>
                          </m:sSub>
                        </m:sub>
                        <m:sup>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𝐴</m:t>
                              </m:r>
                            </m:e>
                            <m:sub>
                              <m:r>
                                <a:rPr lang="en-US" sz="2500" i="1">
                                  <a:solidFill>
                                    <a:srgbClr val="000000"/>
                                  </a:solidFill>
                                  <a:latin typeface="Cambria Math" panose="02040503050406030204" pitchFamily="18" charset="0"/>
                                </a:rPr>
                                <m:t>1</m:t>
                              </m:r>
                            </m:sub>
                          </m:sSub>
                        </m:sup>
                        <m:e>
                          <m:r>
                            <a:rPr lang="en-US" sz="2500" i="1">
                              <a:solidFill>
                                <a:srgbClr val="000000"/>
                              </a:solidFill>
                              <a:latin typeface="Cambria Math" panose="02040503050406030204" pitchFamily="18" charset="0"/>
                            </a:rPr>
                            <m:t>𝐴</m:t>
                          </m:r>
                        </m:e>
                      </m:sPre>
                      <m:r>
                        <a:rPr lang="en-US" sz="2500" i="1">
                          <a:solidFill>
                            <a:srgbClr val="000000"/>
                          </a:solidFill>
                          <a:latin typeface="Cambria Math" panose="02040503050406030204" pitchFamily="18" charset="0"/>
                        </a:rPr>
                        <m:t>+</m:t>
                      </m:r>
                      <m:sPre>
                        <m:sPrePr>
                          <m:ctrlPr>
                            <a:rPr lang="en-US" sz="2500" i="1">
                              <a:solidFill>
                                <a:srgbClr val="000000"/>
                              </a:solidFill>
                              <a:latin typeface="Cambria Math" panose="02040503050406030204" pitchFamily="18" charset="0"/>
                            </a:rPr>
                          </m:ctrlPr>
                        </m:sPrePr>
                        <m:sub>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2</m:t>
                              </m:r>
                            </m:sub>
                          </m:sSub>
                        </m:sub>
                        <m:sup>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𝐴</m:t>
                              </m:r>
                            </m:e>
                            <m:sub>
                              <m:r>
                                <a:rPr lang="en-US" sz="2500" i="1">
                                  <a:solidFill>
                                    <a:srgbClr val="000000"/>
                                  </a:solidFill>
                                  <a:latin typeface="Cambria Math" panose="02040503050406030204" pitchFamily="18" charset="0"/>
                                </a:rPr>
                                <m:t>2</m:t>
                              </m:r>
                            </m:sub>
                          </m:sSub>
                        </m:sup>
                        <m:e>
                          <m:r>
                            <a:rPr lang="en-US" sz="2500" i="1">
                              <a:solidFill>
                                <a:srgbClr val="000000"/>
                              </a:solidFill>
                              <a:latin typeface="Cambria Math" panose="02040503050406030204" pitchFamily="18" charset="0"/>
                            </a:rPr>
                            <m:t>𝐵</m:t>
                          </m:r>
                        </m:e>
                      </m:sPre>
                      <m:r>
                        <a:rPr lang="en-US" sz="2500" i="1">
                          <a:solidFill>
                            <a:srgbClr val="000000"/>
                          </a:solidFill>
                          <a:latin typeface="Cambria Math" panose="02040503050406030204" pitchFamily="18" charset="0"/>
                        </a:rPr>
                        <m:t>=</m:t>
                      </m:r>
                      <m:sPre>
                        <m:sPrePr>
                          <m:ctrlPr>
                            <a:rPr lang="en-US" sz="2500" i="1">
                              <a:solidFill>
                                <a:srgbClr val="000000"/>
                              </a:solidFill>
                              <a:latin typeface="Cambria Math" panose="02040503050406030204" pitchFamily="18" charset="0"/>
                            </a:rPr>
                          </m:ctrlPr>
                        </m:sPrePr>
                        <m:sub>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3</m:t>
                              </m:r>
                            </m:sub>
                          </m:sSub>
                        </m:sub>
                        <m:sup>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𝐴</m:t>
                              </m:r>
                            </m:e>
                            <m:sub>
                              <m:r>
                                <a:rPr lang="en-US" sz="2500" i="1">
                                  <a:solidFill>
                                    <a:srgbClr val="000000"/>
                                  </a:solidFill>
                                  <a:latin typeface="Cambria Math" panose="02040503050406030204" pitchFamily="18" charset="0"/>
                                </a:rPr>
                                <m:t>3</m:t>
                              </m:r>
                            </m:sub>
                          </m:sSub>
                        </m:sup>
                        <m:e>
                          <m:r>
                            <a:rPr lang="en-US" sz="2500" i="1">
                              <a:solidFill>
                                <a:srgbClr val="000000"/>
                              </a:solidFill>
                              <a:latin typeface="Cambria Math" panose="02040503050406030204" pitchFamily="18" charset="0"/>
                            </a:rPr>
                            <m:t>𝑋</m:t>
                          </m:r>
                        </m:e>
                      </m:sPre>
                      <m:r>
                        <a:rPr lang="en-US" sz="2500" i="1">
                          <a:solidFill>
                            <a:srgbClr val="000000"/>
                          </a:solidFill>
                          <a:latin typeface="Cambria Math" panose="02040503050406030204" pitchFamily="18" charset="0"/>
                        </a:rPr>
                        <m:t>+</m:t>
                      </m:r>
                      <m:sPre>
                        <m:sPrePr>
                          <m:ctrlPr>
                            <a:rPr lang="en-US" sz="2500" i="1">
                              <a:solidFill>
                                <a:srgbClr val="000000"/>
                              </a:solidFill>
                              <a:latin typeface="Cambria Math" panose="02040503050406030204" pitchFamily="18" charset="0"/>
                            </a:rPr>
                          </m:ctrlPr>
                        </m:sPrePr>
                        <m:sub>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4</m:t>
                              </m:r>
                            </m:sub>
                          </m:sSub>
                        </m:sub>
                        <m:sup>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𝐴</m:t>
                              </m:r>
                            </m:e>
                            <m:sub>
                              <m:r>
                                <a:rPr lang="en-US" sz="2500" i="1">
                                  <a:solidFill>
                                    <a:srgbClr val="000000"/>
                                  </a:solidFill>
                                  <a:latin typeface="Cambria Math" panose="02040503050406030204" pitchFamily="18" charset="0"/>
                                </a:rPr>
                                <m:t>4</m:t>
                              </m:r>
                            </m:sub>
                          </m:sSub>
                        </m:sup>
                        <m:e>
                          <m:r>
                            <a:rPr lang="en-US" sz="2500" i="1">
                              <a:solidFill>
                                <a:srgbClr val="000000"/>
                              </a:solidFill>
                              <a:latin typeface="Cambria Math" panose="02040503050406030204" pitchFamily="18" charset="0"/>
                            </a:rPr>
                            <m:t>𝑌</m:t>
                          </m:r>
                        </m:e>
                      </m:sPre>
                    </m:oMath>
                  </m:oMathPara>
                </a14:m>
                <a:endParaRPr lang="en-US" sz="2500"/>
              </a:p>
            </p:txBody>
          </p:sp>
        </mc:Choice>
        <mc:Fallback xmlns="">
          <p:sp>
            <p:nvSpPr>
              <p:cNvPr id="27" name="Object 5">
                <a:extLst>
                  <a:ext uri="{FF2B5EF4-FFF2-40B4-BE49-F238E27FC236}">
                    <a16:creationId xmlns:a16="http://schemas.microsoft.com/office/drawing/2014/main" id="{01B0D12D-FB86-40C2-9047-831153E9C5D6}"/>
                  </a:ext>
                </a:extLst>
              </p:cNvPr>
              <p:cNvSpPr txBox="1">
                <a:spLocks noRot="1" noChangeAspect="1" noMove="1" noResize="1" noEditPoints="1" noAdjustHandles="1" noChangeArrowheads="1" noChangeShapeType="1" noTextEdit="1"/>
              </p:cNvSpPr>
              <p:nvPr/>
            </p:nvSpPr>
            <p:spPr bwMode="auto">
              <a:xfrm>
                <a:off x="2429137" y="5470083"/>
                <a:ext cx="4876800" cy="1073150"/>
              </a:xfrm>
              <a:prstGeom prst="rect">
                <a:avLst/>
              </a:prstGeom>
              <a:blipFill>
                <a:blip r:embed="rId6"/>
                <a:stretch>
                  <a:fillRect/>
                </a:stretch>
              </a:blipFill>
            </p:spPr>
            <p:txBody>
              <a:bodyPr/>
              <a:lstStyle/>
              <a:p>
                <a:r>
                  <a:rPr lang="en-US">
                    <a:noFill/>
                  </a:rPr>
                  <a:t> </a:t>
                </a:r>
              </a:p>
            </p:txBody>
          </p:sp>
        </mc:Fallback>
      </mc:AlternateContent>
      <p:sp>
        <p:nvSpPr>
          <p:cNvPr id="28" name="Text Box 6">
            <a:extLst>
              <a:ext uri="{FF2B5EF4-FFF2-40B4-BE49-F238E27FC236}">
                <a16:creationId xmlns:a16="http://schemas.microsoft.com/office/drawing/2014/main" id="{DDE780AB-DD5A-4CF5-ADFA-D8F43C655C79}"/>
              </a:ext>
            </a:extLst>
          </p:cNvPr>
          <p:cNvSpPr txBox="1">
            <a:spLocks noChangeArrowheads="1"/>
          </p:cNvSpPr>
          <p:nvPr/>
        </p:nvSpPr>
        <p:spPr bwMode="auto">
          <a:xfrm>
            <a:off x="1362337" y="5492092"/>
            <a:ext cx="1828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i="1">
                <a:latin typeface="Arial" panose="020B0604020202020204" pitchFamily="34" charset="0"/>
                <a:cs typeface="Arial" panose="020B0604020202020204" pitchFamily="34" charset="0"/>
              </a:rPr>
              <a:t>VD:</a:t>
            </a:r>
          </a:p>
        </p:txBody>
      </p:sp>
      <p:sp>
        <p:nvSpPr>
          <p:cNvPr id="29" name="Text Box 7">
            <a:extLst>
              <a:ext uri="{FF2B5EF4-FFF2-40B4-BE49-F238E27FC236}">
                <a16:creationId xmlns:a16="http://schemas.microsoft.com/office/drawing/2014/main" id="{B96EBA62-834A-4AA0-9960-3484588C0DFB}"/>
              </a:ext>
            </a:extLst>
          </p:cNvPr>
          <p:cNvSpPr txBox="1">
            <a:spLocks noChangeArrowheads="1"/>
          </p:cNvSpPr>
          <p:nvPr/>
        </p:nvSpPr>
        <p:spPr bwMode="auto">
          <a:xfrm>
            <a:off x="6096000" y="5096964"/>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solidFill>
                  <a:srgbClr val="000000"/>
                </a:solidFill>
                <a:latin typeface="Times New Roman" panose="02020603050405020304" pitchFamily="18" charset="0"/>
              </a:rPr>
              <a:t> </a:t>
            </a:r>
            <a:r>
              <a:rPr lang="en-US" altLang="en-US" sz="3600" i="1">
                <a:solidFill>
                  <a:srgbClr val="000000"/>
                </a:solidFill>
                <a:latin typeface="Times New Roman" panose="02020603050405020304" pitchFamily="18" charset="0"/>
              </a:rPr>
              <a:t>m</a:t>
            </a:r>
            <a:r>
              <a:rPr lang="en-US" altLang="en-US" sz="3600" i="1" baseline="-25000">
                <a:solidFill>
                  <a:srgbClr val="000000"/>
                </a:solidFill>
                <a:latin typeface="Times New Roman" panose="02020603050405020304" pitchFamily="18" charset="0"/>
              </a:rPr>
              <a:t>trước</a:t>
            </a:r>
            <a:r>
              <a:rPr lang="en-US" altLang="en-US" sz="3600" i="1">
                <a:solidFill>
                  <a:srgbClr val="000000"/>
                </a:solidFill>
                <a:latin typeface="Times New Roman" panose="02020603050405020304" pitchFamily="18" charset="0"/>
              </a:rPr>
              <a:t> =  m</a:t>
            </a:r>
            <a:r>
              <a:rPr lang="en-US" altLang="en-US" sz="3600" i="1" baseline="-25000">
                <a:solidFill>
                  <a:srgbClr val="000000"/>
                </a:solidFill>
                <a:latin typeface="Times New Roman" panose="02020603050405020304" pitchFamily="18" charset="0"/>
              </a:rPr>
              <a:t>A</a:t>
            </a:r>
            <a:r>
              <a:rPr lang="en-US" altLang="en-US" sz="3600" i="1">
                <a:solidFill>
                  <a:srgbClr val="000000"/>
                </a:solidFill>
                <a:latin typeface="Times New Roman" panose="02020603050405020304" pitchFamily="18" charset="0"/>
              </a:rPr>
              <a:t> + m</a:t>
            </a:r>
            <a:r>
              <a:rPr lang="en-US" altLang="en-US" sz="3600" i="1" baseline="-25000">
                <a:solidFill>
                  <a:srgbClr val="000000"/>
                </a:solidFill>
                <a:latin typeface="Times New Roman" panose="02020603050405020304" pitchFamily="18" charset="0"/>
              </a:rPr>
              <a:t>B</a:t>
            </a:r>
          </a:p>
        </p:txBody>
      </p:sp>
      <p:sp>
        <p:nvSpPr>
          <p:cNvPr id="30" name="Text Box 8">
            <a:extLst>
              <a:ext uri="{FF2B5EF4-FFF2-40B4-BE49-F238E27FC236}">
                <a16:creationId xmlns:a16="http://schemas.microsoft.com/office/drawing/2014/main" id="{E2115B2A-D550-4A6B-8901-247AE381623F}"/>
              </a:ext>
            </a:extLst>
          </p:cNvPr>
          <p:cNvSpPr txBox="1">
            <a:spLocks noChangeArrowheads="1"/>
          </p:cNvSpPr>
          <p:nvPr/>
        </p:nvSpPr>
        <p:spPr bwMode="auto">
          <a:xfrm>
            <a:off x="6150938" y="5606223"/>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solidFill>
                  <a:srgbClr val="CC3300"/>
                </a:solidFill>
                <a:latin typeface="Times New Roman" panose="02020603050405020304" pitchFamily="18" charset="0"/>
              </a:rPr>
              <a:t>  </a:t>
            </a:r>
            <a:r>
              <a:rPr lang="en-US" altLang="en-US" sz="3600" i="1">
                <a:solidFill>
                  <a:srgbClr val="000000"/>
                </a:solidFill>
                <a:latin typeface="Times New Roman" panose="02020603050405020304" pitchFamily="18" charset="0"/>
              </a:rPr>
              <a:t>m</a:t>
            </a:r>
            <a:r>
              <a:rPr lang="en-US" altLang="en-US" sz="3600" i="1" baseline="-25000">
                <a:solidFill>
                  <a:srgbClr val="000000"/>
                </a:solidFill>
                <a:latin typeface="Times New Roman" panose="02020603050405020304" pitchFamily="18" charset="0"/>
              </a:rPr>
              <a:t>sau</a:t>
            </a:r>
            <a:r>
              <a:rPr lang="en-US" altLang="en-US" sz="3600" i="1">
                <a:solidFill>
                  <a:srgbClr val="000000"/>
                </a:solidFill>
                <a:latin typeface="Times New Roman" panose="02020603050405020304" pitchFamily="18" charset="0"/>
              </a:rPr>
              <a:t> = m</a:t>
            </a:r>
            <a:r>
              <a:rPr lang="en-US" altLang="en-US" sz="3600" i="1" baseline="-25000">
                <a:solidFill>
                  <a:srgbClr val="000000"/>
                </a:solidFill>
                <a:latin typeface="Times New Roman" panose="02020603050405020304" pitchFamily="18" charset="0"/>
              </a:rPr>
              <a:t>X</a:t>
            </a:r>
            <a:r>
              <a:rPr lang="en-US" altLang="en-US" sz="3600" i="1">
                <a:solidFill>
                  <a:srgbClr val="000000"/>
                </a:solidFill>
                <a:latin typeface="Times New Roman" panose="02020603050405020304" pitchFamily="18" charset="0"/>
              </a:rPr>
              <a:t> + m</a:t>
            </a:r>
            <a:r>
              <a:rPr lang="en-US" altLang="en-US" sz="3600" i="1" baseline="-25000">
                <a:solidFill>
                  <a:srgbClr val="000000"/>
                </a:solidFill>
                <a:latin typeface="Times New Roman" panose="02020603050405020304" pitchFamily="18" charset="0"/>
              </a:rPr>
              <a:t>Y</a:t>
            </a:r>
            <a:endParaRPr lang="en-US" altLang="en-US" sz="3600" i="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848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9264D03-191F-4FB6-BD69-88CB5C8DD3F8}"/>
              </a:ext>
            </a:extLst>
          </p:cNvPr>
          <p:cNvSpPr txBox="1">
            <a:spLocks/>
          </p:cNvSpPr>
          <p:nvPr/>
        </p:nvSpPr>
        <p:spPr bwMode="gray">
          <a:xfrm>
            <a:off x="1671638" y="195263"/>
            <a:ext cx="8520112" cy="647700"/>
          </a:xfrm>
          <a:prstGeom prst="rect">
            <a:avLst/>
          </a:prstGeom>
          <a:noFill/>
          <a:ln w="9525">
            <a:noFill/>
            <a:miter lim="800000"/>
            <a:headEnd/>
            <a:tailEnd/>
          </a:ln>
        </p:spPr>
        <p:txBody>
          <a:bodyPr lIns="0" rIns="0"/>
          <a:lstStyle/>
          <a:p>
            <a:pPr eaLnBrk="0" hangingPunct="0">
              <a:lnSpc>
                <a:spcPct val="90000"/>
              </a:lnSpc>
              <a:defRPr/>
            </a:pPr>
            <a:r>
              <a:rPr lang="en-US" sz="2800" b="1" kern="0">
                <a:solidFill>
                  <a:schemeClr val="bg1"/>
                </a:solidFill>
                <a:latin typeface="+mj-lt"/>
                <a:ea typeface="+mj-ea"/>
                <a:cs typeface="+mj-cs"/>
              </a:rPr>
              <a:t>III. Lò phản ứng hạt nhân</a:t>
            </a:r>
            <a:br>
              <a:rPr lang="en-US" sz="2800" b="1" kern="0">
                <a:solidFill>
                  <a:schemeClr val="bg1"/>
                </a:solidFill>
                <a:latin typeface="+mj-lt"/>
                <a:ea typeface="+mj-ea"/>
                <a:cs typeface="+mj-cs"/>
              </a:rPr>
            </a:br>
            <a:endParaRPr lang="en-US" sz="2800" b="1" kern="0">
              <a:solidFill>
                <a:schemeClr val="bg1"/>
              </a:solidFill>
              <a:latin typeface="+mj-lt"/>
              <a:ea typeface="+mj-ea"/>
              <a:cs typeface="+mj-cs"/>
            </a:endParaRPr>
          </a:p>
        </p:txBody>
      </p:sp>
      <p:pic>
        <p:nvPicPr>
          <p:cNvPr id="23" name="Picture 22" descr="A picture containing sky, outdoor, smoke, factory&#10;&#10;Description automatically generated">
            <a:extLst>
              <a:ext uri="{FF2B5EF4-FFF2-40B4-BE49-F238E27FC236}">
                <a16:creationId xmlns:a16="http://schemas.microsoft.com/office/drawing/2014/main" id="{1130755F-50B0-4EE0-B864-BA12A9881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238" y="1828801"/>
            <a:ext cx="5855076" cy="3659422"/>
          </a:xfrm>
          <a:prstGeom prst="rect">
            <a:avLst/>
          </a:prstGeom>
          <a:ln>
            <a:noFill/>
          </a:ln>
          <a:effectLst>
            <a:softEdge rad="112500"/>
          </a:effectLst>
        </p:spPr>
      </p:pic>
      <p:pic>
        <p:nvPicPr>
          <p:cNvPr id="36" name="Picture 3" descr="reactor vessel.gif">
            <a:extLst>
              <a:ext uri="{FF2B5EF4-FFF2-40B4-BE49-F238E27FC236}">
                <a16:creationId xmlns:a16="http://schemas.microsoft.com/office/drawing/2014/main" id="{FE52B86F-F17A-4347-86FF-7C5EE9DD3680}"/>
              </a:ext>
            </a:extLst>
          </p:cNvPr>
          <p:cNvPicPr>
            <a:picLocks noChangeAspect="1"/>
          </p:cNvPicPr>
          <p:nvPr/>
        </p:nvPicPr>
        <p:blipFill>
          <a:blip r:embed="rId4"/>
          <a:srcRect/>
          <a:stretch>
            <a:fillRect/>
          </a:stretch>
        </p:blipFill>
        <p:spPr bwMode="auto">
          <a:xfrm>
            <a:off x="135482" y="1583124"/>
            <a:ext cx="5844756" cy="3930499"/>
          </a:xfrm>
          <a:prstGeom prst="rect">
            <a:avLst/>
          </a:prstGeom>
          <a:noFill/>
          <a:ln w="19050">
            <a:noFill/>
            <a:miter lim="800000"/>
            <a:headEnd/>
            <a:tailEnd/>
          </a:ln>
        </p:spPr>
      </p:pic>
      <p:sp>
        <p:nvSpPr>
          <p:cNvPr id="24" name="TextBox 23">
            <a:extLst>
              <a:ext uri="{FF2B5EF4-FFF2-40B4-BE49-F238E27FC236}">
                <a16:creationId xmlns:a16="http://schemas.microsoft.com/office/drawing/2014/main" id="{894F5925-743B-48BD-BA7C-97B9C42317CD}"/>
              </a:ext>
            </a:extLst>
          </p:cNvPr>
          <p:cNvSpPr txBox="1"/>
          <p:nvPr>
            <p:custDataLst>
              <p:tags r:id="rId1"/>
            </p:custDataLst>
          </p:nvPr>
        </p:nvSpPr>
        <p:spPr bwMode="auto">
          <a:xfrm>
            <a:off x="122782" y="5708390"/>
            <a:ext cx="11463216" cy="953453"/>
          </a:xfrm>
          <a:prstGeom prst="roundRect">
            <a:avLst/>
          </a:prstGeom>
          <a:noFill/>
        </p:spPr>
        <p:txBody>
          <a:bodyPr wrap="square">
            <a:spAutoFit/>
          </a:bodyPr>
          <a:lstStyle/>
          <a:p>
            <a:pPr marL="342900" indent="-342900" algn="ctr">
              <a:defRPr/>
            </a:pPr>
            <a:r>
              <a:rPr lang="en-US" sz="2500">
                <a:latin typeface="Arial" panose="020B0604020202020204" pitchFamily="34" charset="0"/>
                <a:cs typeface="Arial" panose="020B0604020202020204" pitchFamily="34" charset="0"/>
              </a:rPr>
              <a:t>Năng lượng từ phản ứng được truyền ra làm quay tuabin. Khi tuabin quay sẽ làm quay máy phát điện tạo ra điện năng trong các nhà máy điện hạt nhân</a:t>
            </a:r>
          </a:p>
        </p:txBody>
      </p:sp>
      <p:grpSp>
        <p:nvGrpSpPr>
          <p:cNvPr id="26" name="Group 56">
            <a:extLst>
              <a:ext uri="{FF2B5EF4-FFF2-40B4-BE49-F238E27FC236}">
                <a16:creationId xmlns:a16="http://schemas.microsoft.com/office/drawing/2014/main" id="{F085CC1A-5A3A-4B10-9FCF-0100A9DE5156}"/>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29" name="Rounded Rectangle 57">
              <a:extLst>
                <a:ext uri="{FF2B5EF4-FFF2-40B4-BE49-F238E27FC236}">
                  <a16:creationId xmlns:a16="http://schemas.microsoft.com/office/drawing/2014/main" id="{62F0C14B-EBC6-484F-BB4A-8D4503DB75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0" name="Rounded Rectangle 4">
              <a:extLst>
                <a:ext uri="{FF2B5EF4-FFF2-40B4-BE49-F238E27FC236}">
                  <a16:creationId xmlns:a16="http://schemas.microsoft.com/office/drawing/2014/main" id="{A7FE4D50-D841-4EB2-BBAE-8D2A5DD8CEB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pic>
        <p:nvPicPr>
          <p:cNvPr id="31" name="Picture 14" descr="http://tmjpainandtreatment.com/wp-content/uploads/2014/09/little-man-with-red-question-mark.jpg">
            <a:hlinkClick r:id="rId5"/>
            <a:extLst>
              <a:ext uri="{FF2B5EF4-FFF2-40B4-BE49-F238E27FC236}">
                <a16:creationId xmlns:a16="http://schemas.microsoft.com/office/drawing/2014/main" id="{DE478852-AD6A-414B-BB5C-31B7550DAF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692354"/>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0">
            <a:extLst>
              <a:ext uri="{FF2B5EF4-FFF2-40B4-BE49-F238E27FC236}">
                <a16:creationId xmlns:a16="http://schemas.microsoft.com/office/drawing/2014/main" id="{78345971-A2D4-4238-9468-283D4401E56D}"/>
              </a:ext>
            </a:extLst>
          </p:cNvPr>
          <p:cNvSpPr txBox="1">
            <a:spLocks noChangeArrowheads="1"/>
          </p:cNvSpPr>
          <p:nvPr/>
        </p:nvSpPr>
        <p:spPr bwMode="auto">
          <a:xfrm>
            <a:off x="1499666" y="1028027"/>
            <a:ext cx="106796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a:solidFill>
                  <a:srgbClr val="0070C0"/>
                </a:solidFill>
                <a:latin typeface="Arial" panose="020B0604020202020204" pitchFamily="34" charset="0"/>
                <a:cs typeface="Arial" panose="020B0604020202020204" pitchFamily="34" charset="0"/>
              </a:rPr>
              <a:t>Năng lượng của phản ứng hạt nhân được ứng dụng như thế nào?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raphic : Nuclear power around the world"/>
          <p:cNvPicPr>
            <a:picLocks noChangeAspect="1" noChangeArrowheads="1"/>
          </p:cNvPicPr>
          <p:nvPr/>
        </p:nvPicPr>
        <p:blipFill>
          <a:blip r:embed="rId8"/>
          <a:srcRect t="4214"/>
          <a:stretch>
            <a:fillRect/>
          </a:stretch>
        </p:blipFill>
        <p:spPr bwMode="auto">
          <a:xfrm>
            <a:off x="1187463" y="2274271"/>
            <a:ext cx="7294560" cy="4578872"/>
          </a:xfrm>
          <a:prstGeom prst="rect">
            <a:avLst/>
          </a:prstGeom>
          <a:noFill/>
          <a:ln w="9525">
            <a:noFill/>
            <a:miter lim="800000"/>
            <a:headEnd/>
            <a:tailEnd/>
          </a:ln>
        </p:spPr>
      </p:pic>
      <p:sp>
        <p:nvSpPr>
          <p:cNvPr id="5" name="Title 1"/>
          <p:cNvSpPr txBox="1">
            <a:spLocks/>
          </p:cNvSpPr>
          <p:nvPr>
            <p:custDataLst>
              <p:tags r:id="rId1"/>
            </p:custDataLst>
          </p:nvPr>
        </p:nvSpPr>
        <p:spPr bwMode="gray">
          <a:xfrm>
            <a:off x="1671638" y="195263"/>
            <a:ext cx="8520112" cy="647700"/>
          </a:xfrm>
          <a:prstGeom prst="rect">
            <a:avLst/>
          </a:prstGeom>
          <a:noFill/>
          <a:ln w="9525">
            <a:noFill/>
            <a:miter lim="800000"/>
            <a:headEnd/>
            <a:tailEnd/>
          </a:ln>
        </p:spPr>
        <p:txBody>
          <a:bodyPr lIns="0" rIns="0"/>
          <a:lstStyle/>
          <a:p>
            <a:pPr eaLnBrk="0" hangingPunct="0">
              <a:lnSpc>
                <a:spcPct val="90000"/>
              </a:lnSpc>
              <a:defRPr/>
            </a:pPr>
            <a:r>
              <a:rPr lang="en-US" sz="2800" b="1" kern="0">
                <a:solidFill>
                  <a:schemeClr val="bg1"/>
                </a:solidFill>
                <a:latin typeface="+mj-lt"/>
                <a:ea typeface="+mj-ea"/>
                <a:cs typeface="+mj-cs"/>
              </a:rPr>
              <a:t>IV. Nhà máy điện hạt nhân</a:t>
            </a:r>
          </a:p>
        </p:txBody>
      </p:sp>
      <p:sp>
        <p:nvSpPr>
          <p:cNvPr id="16" name="TextBox 15"/>
          <p:cNvSpPr txBox="1"/>
          <p:nvPr>
            <p:custDataLst>
              <p:tags r:id="rId2"/>
            </p:custDataLst>
          </p:nvPr>
        </p:nvSpPr>
        <p:spPr bwMode="auto">
          <a:xfrm>
            <a:off x="8991600" y="4038600"/>
            <a:ext cx="2997200" cy="1975009"/>
          </a:xfrm>
          <a:prstGeom prst="roundRect">
            <a:avLst/>
          </a:prstGeom>
          <a:noFill/>
        </p:spPr>
        <p:txBody>
          <a:bodyPr wrap="square">
            <a:spAutoFit/>
          </a:bodyPr>
          <a:lstStyle/>
          <a:p>
            <a:pPr algn="ctr">
              <a:defRPr/>
            </a:pPr>
            <a:r>
              <a:rPr lang="en-US" sz="2200">
                <a:latin typeface="Arial" panose="020B0604020202020204" pitchFamily="34" charset="0"/>
                <a:cs typeface="Arial" panose="020B0604020202020204" pitchFamily="34" charset="0"/>
              </a:rPr>
              <a:t>Các nước phát triển như Mỹ, Pháp, Nhật, Nga đang đứng đầu về sử dụng năng lượng hạt nhân</a:t>
            </a:r>
          </a:p>
        </p:txBody>
      </p:sp>
      <p:sp>
        <p:nvSpPr>
          <p:cNvPr id="40965" name="Oval 9"/>
          <p:cNvSpPr>
            <a:spLocks noChangeArrowheads="1"/>
          </p:cNvSpPr>
          <p:nvPr>
            <p:custDataLst>
              <p:tags r:id="rId3"/>
            </p:custDataLst>
          </p:nvPr>
        </p:nvSpPr>
        <p:spPr bwMode="auto">
          <a:xfrm>
            <a:off x="8856663" y="2268023"/>
            <a:ext cx="363537" cy="320675"/>
          </a:xfrm>
          <a:prstGeom prst="ellipse">
            <a:avLst/>
          </a:prstGeom>
          <a:solidFill>
            <a:srgbClr val="C00000"/>
          </a:solidFill>
          <a:ln w="9525" algn="ctr">
            <a:noFill/>
            <a:round/>
            <a:headEnd/>
            <a:tailEnd/>
          </a:ln>
        </p:spPr>
        <p:txBody>
          <a:bodyPr wrap="none" lIns="90000" tIns="46800" rIns="90000" bIns="46800" anchor="ctr"/>
          <a:lstStyle/>
          <a:p>
            <a:endParaRPr lang="en-US">
              <a:latin typeface="Arial" panose="020B0604020202020204" pitchFamily="34" charset="0"/>
              <a:cs typeface="Arial" panose="020B0604020202020204" pitchFamily="34" charset="0"/>
            </a:endParaRPr>
          </a:p>
        </p:txBody>
      </p:sp>
      <p:sp>
        <p:nvSpPr>
          <p:cNvPr id="13" name="Oval 12"/>
          <p:cNvSpPr/>
          <p:nvPr>
            <p:custDataLst>
              <p:tags r:id="rId4"/>
            </p:custDataLst>
          </p:nvPr>
        </p:nvSpPr>
        <p:spPr bwMode="auto">
          <a:xfrm>
            <a:off x="8856663" y="2693473"/>
            <a:ext cx="363537" cy="322263"/>
          </a:xfrm>
          <a:prstGeom prst="ellipse">
            <a:avLst/>
          </a:prstGeom>
          <a:solidFill>
            <a:schemeClr val="bg1">
              <a:lumMod val="50000"/>
            </a:schemeClr>
          </a:solidFill>
          <a:ln w="9525" cap="flat" cmpd="sng" algn="ctr">
            <a:noFill/>
            <a:prstDash val="solid"/>
            <a:round/>
            <a:headEnd type="none" w="med" len="med"/>
            <a:tailEnd type="none" w="med" len="med"/>
          </a:ln>
          <a:effectLst/>
        </p:spPr>
        <p:txBody>
          <a:bodyPr wrap="none" lIns="90000" tIns="46800" rIns="90000" bIns="46800" anchor="ctr"/>
          <a:lstStyle/>
          <a:p>
            <a:pPr>
              <a:defRPr/>
            </a:pPr>
            <a:endParaRPr lang="en-US">
              <a:latin typeface="Arial" panose="020B0604020202020204" pitchFamily="34" charset="0"/>
              <a:cs typeface="Arial" panose="020B0604020202020204" pitchFamily="34" charset="0"/>
            </a:endParaRPr>
          </a:p>
        </p:txBody>
      </p:sp>
      <p:sp>
        <p:nvSpPr>
          <p:cNvPr id="40967" name="TextBox 13"/>
          <p:cNvSpPr txBox="1">
            <a:spLocks noChangeArrowheads="1"/>
          </p:cNvSpPr>
          <p:nvPr>
            <p:custDataLst>
              <p:tags r:id="rId5"/>
            </p:custDataLst>
          </p:nvPr>
        </p:nvSpPr>
        <p:spPr bwMode="auto">
          <a:xfrm>
            <a:off x="9347199" y="2268022"/>
            <a:ext cx="2413000" cy="368300"/>
          </a:xfrm>
          <a:prstGeom prst="rect">
            <a:avLst/>
          </a:prstGeom>
          <a:noFill/>
          <a:ln w="9525">
            <a:noFill/>
            <a:miter lim="800000"/>
            <a:headEnd/>
            <a:tailEnd/>
          </a:ln>
        </p:spPr>
        <p:txBody>
          <a:bodyPr>
            <a:spAutoFit/>
          </a:bodyPr>
          <a:lstStyle/>
          <a:p>
            <a:r>
              <a:rPr lang="en-US" b="1">
                <a:latin typeface="Arial" panose="020B0604020202020204" pitchFamily="34" charset="0"/>
                <a:cs typeface="Arial" panose="020B0604020202020204" pitchFamily="34" charset="0"/>
              </a:rPr>
              <a:t>Đang hoạt động</a:t>
            </a:r>
          </a:p>
        </p:txBody>
      </p:sp>
      <p:sp>
        <p:nvSpPr>
          <p:cNvPr id="40968" name="TextBox 14"/>
          <p:cNvSpPr txBox="1">
            <a:spLocks noChangeArrowheads="1"/>
          </p:cNvSpPr>
          <p:nvPr>
            <p:custDataLst>
              <p:tags r:id="rId6"/>
            </p:custDataLst>
          </p:nvPr>
        </p:nvSpPr>
        <p:spPr bwMode="auto">
          <a:xfrm>
            <a:off x="9347199" y="2695061"/>
            <a:ext cx="2413000" cy="646331"/>
          </a:xfrm>
          <a:prstGeom prst="rect">
            <a:avLst/>
          </a:prstGeom>
          <a:noFill/>
          <a:ln w="9525">
            <a:noFill/>
            <a:miter lim="800000"/>
            <a:headEnd/>
            <a:tailEnd/>
          </a:ln>
        </p:spPr>
        <p:txBody>
          <a:bodyPr>
            <a:spAutoFit/>
          </a:bodyPr>
          <a:lstStyle/>
          <a:p>
            <a:r>
              <a:rPr lang="en-US" b="1">
                <a:latin typeface="Arial" panose="020B0604020202020204" pitchFamily="34" charset="0"/>
                <a:cs typeface="Arial" panose="020B0604020202020204" pitchFamily="34" charset="0"/>
              </a:rPr>
              <a:t>Dự kiến hoặc đang xây dựng</a:t>
            </a:r>
          </a:p>
        </p:txBody>
      </p:sp>
      <p:grpSp>
        <p:nvGrpSpPr>
          <p:cNvPr id="12" name="Group 56">
            <a:extLst>
              <a:ext uri="{FF2B5EF4-FFF2-40B4-BE49-F238E27FC236}">
                <a16:creationId xmlns:a16="http://schemas.microsoft.com/office/drawing/2014/main" id="{103B19FC-3583-4689-9BCB-40301BF6748C}"/>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14" name="Rounded Rectangle 57">
              <a:extLst>
                <a:ext uri="{FF2B5EF4-FFF2-40B4-BE49-F238E27FC236}">
                  <a16:creationId xmlns:a16="http://schemas.microsoft.com/office/drawing/2014/main" id="{737923BC-4B22-4A00-B071-76B01715A82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3D98554A-637D-4905-8CF9-ECE25B61644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pic>
        <p:nvPicPr>
          <p:cNvPr id="17" name="Picture 14" descr="http://tmjpainandtreatment.com/wp-content/uploads/2014/09/little-man-with-red-question-mark.jpg">
            <a:hlinkClick r:id="rId9"/>
            <a:extLst>
              <a:ext uri="{FF2B5EF4-FFF2-40B4-BE49-F238E27FC236}">
                <a16:creationId xmlns:a16="http://schemas.microsoft.com/office/drawing/2014/main" id="{511DAFD3-A5DE-42EE-BBF9-E8D0BEE983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495" y="245680"/>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
            <a:extLst>
              <a:ext uri="{FF2B5EF4-FFF2-40B4-BE49-F238E27FC236}">
                <a16:creationId xmlns:a16="http://schemas.microsoft.com/office/drawing/2014/main" id="{7BED3447-E4D8-43F7-8565-02A1215D1F80}"/>
              </a:ext>
            </a:extLst>
          </p:cNvPr>
          <p:cNvSpPr txBox="1">
            <a:spLocks noChangeArrowheads="1"/>
          </p:cNvSpPr>
          <p:nvPr/>
        </p:nvSpPr>
        <p:spPr bwMode="auto">
          <a:xfrm>
            <a:off x="1499666" y="1028027"/>
            <a:ext cx="106796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a:solidFill>
                  <a:srgbClr val="0070C0"/>
                </a:solidFill>
                <a:latin typeface="Arial" panose="020B0604020202020204" pitchFamily="34" charset="0"/>
                <a:cs typeface="Arial" panose="020B0604020202020204" pitchFamily="34" charset="0"/>
              </a:rPr>
              <a:t>Năng lượng của phản ứng hạt nhân được ứng dụng như thế nào?</a:t>
            </a:r>
          </a:p>
        </p:txBody>
      </p:sp>
      <p:sp>
        <p:nvSpPr>
          <p:cNvPr id="21" name="TextBox 20">
            <a:extLst>
              <a:ext uri="{FF2B5EF4-FFF2-40B4-BE49-F238E27FC236}">
                <a16:creationId xmlns:a16="http://schemas.microsoft.com/office/drawing/2014/main" id="{28CB40D5-953D-4903-9098-9120CAA0542E}"/>
              </a:ext>
            </a:extLst>
          </p:cNvPr>
          <p:cNvSpPr txBox="1"/>
          <p:nvPr/>
        </p:nvSpPr>
        <p:spPr>
          <a:xfrm>
            <a:off x="314095" y="1601234"/>
            <a:ext cx="6096000" cy="523220"/>
          </a:xfrm>
          <a:prstGeom prst="rect">
            <a:avLst/>
          </a:prstGeom>
          <a:noFill/>
        </p:spPr>
        <p:txBody>
          <a:bodyPr wrap="square">
            <a:spAutoFit/>
          </a:bodyPr>
          <a:lstStyle/>
          <a:p>
            <a:pPr marL="285750" indent="-285750">
              <a:buFont typeface="Wingdings" panose="05000000000000000000" pitchFamily="2" charset="2"/>
              <a:buChar char="v"/>
            </a:pPr>
            <a:r>
              <a:rPr lang="en-US" sz="2800" b="1" u="sng">
                <a:latin typeface="Arial" panose="020B0604020202020204" pitchFamily="34" charset="0"/>
                <a:cs typeface="Arial" panose="020B0604020202020204" pitchFamily="34" charset="0"/>
              </a:rPr>
              <a:t>Trên thế giới</a:t>
            </a:r>
            <a:endParaRPr lang="en-US" sz="2800" b="1"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bwMode="gray">
          <a:xfrm>
            <a:off x="1671638" y="195263"/>
            <a:ext cx="8520112" cy="647700"/>
          </a:xfrm>
          <a:prstGeom prst="rect">
            <a:avLst/>
          </a:prstGeom>
          <a:noFill/>
          <a:ln w="9525">
            <a:noFill/>
            <a:miter lim="800000"/>
            <a:headEnd/>
            <a:tailEnd/>
          </a:ln>
        </p:spPr>
        <p:txBody>
          <a:bodyPr lIns="0" rIns="0"/>
          <a:lstStyle/>
          <a:p>
            <a:pPr eaLnBrk="0" hangingPunct="0">
              <a:lnSpc>
                <a:spcPct val="90000"/>
              </a:lnSpc>
              <a:defRPr/>
            </a:pPr>
            <a:r>
              <a:rPr lang="en-US" sz="2800" b="1" kern="0">
                <a:solidFill>
                  <a:schemeClr val="bg1"/>
                </a:solidFill>
                <a:latin typeface="Arial" panose="020B0604020202020204" pitchFamily="34" charset="0"/>
                <a:ea typeface="+mj-ea"/>
                <a:cs typeface="Arial" panose="020B0604020202020204" pitchFamily="34" charset="0"/>
              </a:rPr>
              <a:t>IV. Nhà máy điện hạt nhân</a:t>
            </a:r>
          </a:p>
        </p:txBody>
      </p:sp>
      <p:pic>
        <p:nvPicPr>
          <p:cNvPr id="51" name="Picture 2" descr="http://lotuspro.com.vn/Uploads/images/hatnhandalat.jpg"/>
          <p:cNvPicPr>
            <a:picLocks noChangeAspect="1" noChangeArrowheads="1"/>
          </p:cNvPicPr>
          <p:nvPr/>
        </p:nvPicPr>
        <p:blipFill rotWithShape="1">
          <a:blip r:embed="rId18" cstate="print"/>
          <a:srcRect l="-1145" t="8671"/>
          <a:stretch/>
        </p:blipFill>
        <p:spPr bwMode="auto">
          <a:xfrm>
            <a:off x="3505200" y="2290457"/>
            <a:ext cx="5850651" cy="3927268"/>
          </a:xfrm>
          <a:prstGeom prst="rect">
            <a:avLst/>
          </a:prstGeom>
          <a:ln>
            <a:noFill/>
          </a:ln>
          <a:effectLst>
            <a:softEdge rad="112500"/>
          </a:effectLst>
        </p:spPr>
      </p:pic>
      <p:sp>
        <p:nvSpPr>
          <p:cNvPr id="24" name="Title 1">
            <a:extLst>
              <a:ext uri="{FF2B5EF4-FFF2-40B4-BE49-F238E27FC236}">
                <a16:creationId xmlns:a16="http://schemas.microsoft.com/office/drawing/2014/main" id="{6A991181-A11F-44A3-954C-79A2A8B49848}"/>
              </a:ext>
            </a:extLst>
          </p:cNvPr>
          <p:cNvSpPr txBox="1">
            <a:spLocks/>
          </p:cNvSpPr>
          <p:nvPr>
            <p:custDataLst>
              <p:tags r:id="rId2"/>
            </p:custDataLst>
          </p:nvPr>
        </p:nvSpPr>
        <p:spPr bwMode="gray">
          <a:xfrm>
            <a:off x="1671638" y="195263"/>
            <a:ext cx="8520112" cy="647700"/>
          </a:xfrm>
          <a:prstGeom prst="rect">
            <a:avLst/>
          </a:prstGeom>
          <a:noFill/>
          <a:ln w="9525">
            <a:noFill/>
            <a:miter lim="800000"/>
            <a:headEnd/>
            <a:tailEnd/>
          </a:ln>
        </p:spPr>
        <p:txBody>
          <a:bodyPr lIns="0" rIns="0"/>
          <a:lstStyle/>
          <a:p>
            <a:pPr eaLnBrk="0" hangingPunct="0">
              <a:lnSpc>
                <a:spcPct val="90000"/>
              </a:lnSpc>
              <a:defRPr/>
            </a:pPr>
            <a:r>
              <a:rPr lang="en-US" sz="2800" b="1" kern="0">
                <a:solidFill>
                  <a:schemeClr val="bg1"/>
                </a:solidFill>
                <a:latin typeface="Arial" panose="020B0604020202020204" pitchFamily="34" charset="0"/>
                <a:ea typeface="+mj-ea"/>
                <a:cs typeface="Arial" panose="020B0604020202020204" pitchFamily="34" charset="0"/>
              </a:rPr>
              <a:t>IV. Nhà máy điện hạt nhân</a:t>
            </a:r>
          </a:p>
        </p:txBody>
      </p:sp>
      <p:pic>
        <p:nvPicPr>
          <p:cNvPr id="25" name="Picture 14" descr="http://tmjpainandtreatment.com/wp-content/uploads/2014/09/little-man-with-red-question-mark.jpg">
            <a:hlinkClick r:id="rId19"/>
            <a:extLst>
              <a:ext uri="{FF2B5EF4-FFF2-40B4-BE49-F238E27FC236}">
                <a16:creationId xmlns:a16="http://schemas.microsoft.com/office/drawing/2014/main" id="{29F16AAC-4AB1-4A7B-AFB1-227A742AA6F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9495" y="245680"/>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0">
            <a:extLst>
              <a:ext uri="{FF2B5EF4-FFF2-40B4-BE49-F238E27FC236}">
                <a16:creationId xmlns:a16="http://schemas.microsoft.com/office/drawing/2014/main" id="{114DE76B-3C48-4CF0-9F1E-3D11C005DBC7}"/>
              </a:ext>
            </a:extLst>
          </p:cNvPr>
          <p:cNvSpPr txBox="1">
            <a:spLocks noChangeArrowheads="1"/>
          </p:cNvSpPr>
          <p:nvPr/>
        </p:nvSpPr>
        <p:spPr bwMode="auto">
          <a:xfrm>
            <a:off x="1200163" y="799867"/>
            <a:ext cx="106796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a:solidFill>
                  <a:srgbClr val="0070C0"/>
                </a:solidFill>
                <a:latin typeface="Arial" panose="020B0604020202020204" pitchFamily="34" charset="0"/>
                <a:cs typeface="Arial" panose="020B0604020202020204" pitchFamily="34" charset="0"/>
              </a:rPr>
              <a:t>Năng lượng của phản ứng hạt nhân được ứng dụng như thế nào?</a:t>
            </a:r>
          </a:p>
        </p:txBody>
      </p:sp>
      <p:grpSp>
        <p:nvGrpSpPr>
          <p:cNvPr id="27" name="Group 56">
            <a:extLst>
              <a:ext uri="{FF2B5EF4-FFF2-40B4-BE49-F238E27FC236}">
                <a16:creationId xmlns:a16="http://schemas.microsoft.com/office/drawing/2014/main" id="{902B85C5-438E-4B6B-8DD5-02AFCAA5BA81}"/>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28" name="Rounded Rectangle 57">
              <a:extLst>
                <a:ext uri="{FF2B5EF4-FFF2-40B4-BE49-F238E27FC236}">
                  <a16:creationId xmlns:a16="http://schemas.microsoft.com/office/drawing/2014/main" id="{34A428ED-4A69-4B8E-B37B-16983910CCC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9" name="Rounded Rectangle 4">
              <a:extLst>
                <a:ext uri="{FF2B5EF4-FFF2-40B4-BE49-F238E27FC236}">
                  <a16:creationId xmlns:a16="http://schemas.microsoft.com/office/drawing/2014/main" id="{707C6946-97FD-4FF5-ABEC-24A1B50B25F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sp>
        <p:nvSpPr>
          <p:cNvPr id="31" name="TextBox 30">
            <a:extLst>
              <a:ext uri="{FF2B5EF4-FFF2-40B4-BE49-F238E27FC236}">
                <a16:creationId xmlns:a16="http://schemas.microsoft.com/office/drawing/2014/main" id="{7D05EE04-859A-4371-B3B8-C9B3432D60E2}"/>
              </a:ext>
            </a:extLst>
          </p:cNvPr>
          <p:cNvSpPr txBox="1"/>
          <p:nvPr/>
        </p:nvSpPr>
        <p:spPr>
          <a:xfrm>
            <a:off x="1371600" y="1374265"/>
            <a:ext cx="8204200" cy="477054"/>
          </a:xfrm>
          <a:prstGeom prst="rect">
            <a:avLst/>
          </a:prstGeom>
          <a:noFill/>
        </p:spPr>
        <p:txBody>
          <a:bodyPr wrap="square">
            <a:spAutoFit/>
          </a:bodyPr>
          <a:lstStyle/>
          <a:p>
            <a:pPr marL="342900" indent="-342900" algn="ctr">
              <a:buFont typeface="Wingdings" panose="05000000000000000000" pitchFamily="2" charset="2"/>
              <a:buChar char="v"/>
              <a:defRPr/>
            </a:pPr>
            <a:r>
              <a:rPr lang="en-US" sz="2500" b="1" i="1" u="sng">
                <a:latin typeface="Arial" panose="020B0604020202020204" pitchFamily="34" charset="0"/>
                <a:cs typeface="Arial" panose="020B0604020202020204" pitchFamily="34" charset="0"/>
              </a:rPr>
              <a:t>Tại Việt Nam: </a:t>
            </a:r>
            <a:r>
              <a:rPr lang="en-US" sz="2500">
                <a:latin typeface="Arial" panose="020B0604020202020204" pitchFamily="34" charset="0"/>
                <a:cs typeface="Arial" panose="020B0604020202020204" pitchFamily="34" charset="0"/>
              </a:rPr>
              <a:t>có Viện nghiên cứu hạt nhân Đà Lạt</a:t>
            </a:r>
          </a:p>
        </p:txBody>
      </p:sp>
      <p:grpSp>
        <p:nvGrpSpPr>
          <p:cNvPr id="32" name="Group 40">
            <a:extLst>
              <a:ext uri="{FF2B5EF4-FFF2-40B4-BE49-F238E27FC236}">
                <a16:creationId xmlns:a16="http://schemas.microsoft.com/office/drawing/2014/main" id="{AA69A5FB-B45C-4C11-A9FB-FBFC0D9F14C6}"/>
              </a:ext>
            </a:extLst>
          </p:cNvPr>
          <p:cNvGrpSpPr/>
          <p:nvPr>
            <p:custDataLst>
              <p:tags r:id="rId3"/>
            </p:custDataLst>
          </p:nvPr>
        </p:nvGrpSpPr>
        <p:grpSpPr>
          <a:xfrm>
            <a:off x="793553" y="5301167"/>
            <a:ext cx="2841727" cy="1264875"/>
            <a:chOff x="147644" y="4357018"/>
            <a:chExt cx="5338756" cy="862234"/>
          </a:xfrm>
          <a:solidFill>
            <a:schemeClr val="tx2">
              <a:lumMod val="50000"/>
            </a:schemeClr>
          </a:solidFill>
        </p:grpSpPr>
        <p:grpSp>
          <p:nvGrpSpPr>
            <p:cNvPr id="33" name="Group 41">
              <a:extLst>
                <a:ext uri="{FF2B5EF4-FFF2-40B4-BE49-F238E27FC236}">
                  <a16:creationId xmlns:a16="http://schemas.microsoft.com/office/drawing/2014/main" id="{0198F940-E1AB-49AA-ADB6-ABA9E26A042D}"/>
                </a:ext>
              </a:extLst>
            </p:cNvPr>
            <p:cNvGrpSpPr/>
            <p:nvPr/>
          </p:nvGrpSpPr>
          <p:grpSpPr>
            <a:xfrm>
              <a:off x="147644" y="4357018"/>
              <a:ext cx="5338756" cy="862234"/>
              <a:chOff x="0" y="0"/>
              <a:chExt cx="7600950" cy="2381250"/>
            </a:xfrm>
            <a:grpFill/>
            <a:scene3d>
              <a:camera prst="orthographicFront">
                <a:rot lat="0" lon="0" rev="0"/>
              </a:camera>
              <a:lightRig rig="contrasting" dir="t">
                <a:rot lat="0" lon="0" rev="1200000"/>
              </a:lightRig>
            </a:scene3d>
          </p:grpSpPr>
          <p:sp>
            <p:nvSpPr>
              <p:cNvPr id="35" name="Rounded Rectangle 37">
                <a:extLst>
                  <a:ext uri="{FF2B5EF4-FFF2-40B4-BE49-F238E27FC236}">
                    <a16:creationId xmlns:a16="http://schemas.microsoft.com/office/drawing/2014/main" id="{5F27C0BE-E9A0-4475-A13C-1DF99F13FD93}"/>
                  </a:ext>
                </a:extLst>
              </p:cNvPr>
              <p:cNvSpPr/>
              <p:nvPr>
                <p:custDataLst>
                  <p:tags r:id="rId15"/>
                </p:custDataLst>
              </p:nvPr>
            </p:nvSpPr>
            <p:spPr>
              <a:xfrm>
                <a:off x="0" y="0"/>
                <a:ext cx="7600950" cy="2381250"/>
              </a:xfrm>
              <a:prstGeom prst="roundRect">
                <a:avLst>
                  <a:gd name="adj" fmla="val 10000"/>
                </a:avLst>
              </a:prstGeom>
              <a:grpFill/>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defRPr/>
                </a:pPr>
                <a:r>
                  <a:rPr lang="en-US" sz="2200">
                    <a:solidFill>
                      <a:schemeClr val="tx1"/>
                    </a:solidFill>
                    <a:latin typeface="Arial" panose="020B0604020202020204" pitchFamily="34" charset="0"/>
                    <a:cs typeface="Arial" panose="020B0604020202020204" pitchFamily="34" charset="0"/>
                  </a:rPr>
                  <a:t>otro2n</a:t>
                </a:r>
              </a:p>
            </p:txBody>
          </p:sp>
          <p:sp>
            <p:nvSpPr>
              <p:cNvPr id="36" name="Rounded Rectangle 4">
                <a:extLst>
                  <a:ext uri="{FF2B5EF4-FFF2-40B4-BE49-F238E27FC236}">
                    <a16:creationId xmlns:a16="http://schemas.microsoft.com/office/drawing/2014/main" id="{BAEC49E6-0CEA-429C-B95A-3630C8AF0CAA}"/>
                  </a:ext>
                </a:extLst>
              </p:cNvPr>
              <p:cNvSpPr/>
              <p:nvPr>
                <p:custDataLst>
                  <p:tags r:id="rId16"/>
                </p:custDataLst>
              </p:nvPr>
            </p:nvSpPr>
            <p:spPr>
              <a:xfrm>
                <a:off x="0" y="351325"/>
                <a:ext cx="7253016" cy="1500871"/>
              </a:xfrm>
              <a:prstGeom prst="rect">
                <a:avLst/>
              </a:prstGeom>
              <a:grpFill/>
              <a:sp3d/>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endParaRPr lang="en-US" sz="2200">
                  <a:solidFill>
                    <a:schemeClr val="tx1"/>
                  </a:solidFill>
                  <a:latin typeface="Arial" panose="020B0604020202020204" pitchFamily="34" charset="0"/>
                  <a:cs typeface="Arial" panose="020B0604020202020204" pitchFamily="34" charset="0"/>
                </a:endParaRPr>
              </a:p>
            </p:txBody>
          </p:sp>
        </p:grpSp>
        <p:sp>
          <p:nvSpPr>
            <p:cNvPr id="34" name="Rounded Rectangle 4">
              <a:extLst>
                <a:ext uri="{FF2B5EF4-FFF2-40B4-BE49-F238E27FC236}">
                  <a16:creationId xmlns:a16="http://schemas.microsoft.com/office/drawing/2014/main" id="{3F64B5A6-E745-4F2F-8EB0-D7738886D1F0}"/>
                </a:ext>
              </a:extLst>
            </p:cNvPr>
            <p:cNvSpPr/>
            <p:nvPr>
              <p:custDataLst>
                <p:tags r:id="rId14"/>
              </p:custDataLst>
            </p:nvPr>
          </p:nvSpPr>
          <p:spPr>
            <a:xfrm>
              <a:off x="147644" y="4440609"/>
              <a:ext cx="5094375" cy="558038"/>
            </a:xfrm>
            <a:prstGeom prst="rect">
              <a:avLst/>
            </a:prstGeom>
            <a:grp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r>
                <a:rPr lang="en-US" sz="2200" b="1" u="sng">
                  <a:solidFill>
                    <a:schemeClr val="bg1"/>
                  </a:solidFill>
                  <a:latin typeface="Arial" panose="020B0604020202020204" pitchFamily="34" charset="0"/>
                  <a:cs typeface="Arial" panose="020B0604020202020204" pitchFamily="34" charset="0"/>
                </a:rPr>
                <a:t>Địa  điểm</a:t>
              </a:r>
              <a:r>
                <a:rPr lang="en-US" sz="2200" b="1">
                  <a:solidFill>
                    <a:schemeClr val="bg1"/>
                  </a:solidFill>
                  <a:latin typeface="Arial" panose="020B0604020202020204" pitchFamily="34" charset="0"/>
                  <a:cs typeface="Arial" panose="020B0604020202020204" pitchFamily="34" charset="0"/>
                </a:rPr>
                <a:t>: </a:t>
              </a:r>
            </a:p>
            <a:p>
              <a:pPr algn="ctr" defTabSz="1778000">
                <a:lnSpc>
                  <a:spcPct val="90000"/>
                </a:lnSpc>
                <a:spcAft>
                  <a:spcPct val="35000"/>
                </a:spcAft>
                <a:defRPr/>
              </a:pPr>
              <a:r>
                <a:rPr lang="en-US" sz="2200">
                  <a:solidFill>
                    <a:schemeClr val="bg1"/>
                  </a:solidFill>
                  <a:latin typeface="Arial" panose="020B0604020202020204" pitchFamily="34" charset="0"/>
                  <a:cs typeface="Arial" panose="020B0604020202020204" pitchFamily="34" charset="0"/>
                </a:rPr>
                <a:t>Nguyễn Tự Lực, Đà lạt, Lâm đồng</a:t>
              </a:r>
            </a:p>
          </p:txBody>
        </p:sp>
      </p:grpSp>
      <p:grpSp>
        <p:nvGrpSpPr>
          <p:cNvPr id="40" name="Group 40">
            <a:extLst>
              <a:ext uri="{FF2B5EF4-FFF2-40B4-BE49-F238E27FC236}">
                <a16:creationId xmlns:a16="http://schemas.microsoft.com/office/drawing/2014/main" id="{0B927EF7-8EAB-4AD6-B571-9CE8B6FDE8D8}"/>
              </a:ext>
            </a:extLst>
          </p:cNvPr>
          <p:cNvGrpSpPr/>
          <p:nvPr>
            <p:custDataLst>
              <p:tags r:id="rId4"/>
            </p:custDataLst>
          </p:nvPr>
        </p:nvGrpSpPr>
        <p:grpSpPr>
          <a:xfrm>
            <a:off x="705783" y="2092121"/>
            <a:ext cx="3070029" cy="1518360"/>
            <a:chOff x="147644" y="4357018"/>
            <a:chExt cx="5338758" cy="862234"/>
          </a:xfrm>
          <a:solidFill>
            <a:schemeClr val="tx2">
              <a:lumMod val="50000"/>
            </a:schemeClr>
          </a:solidFill>
        </p:grpSpPr>
        <p:grpSp>
          <p:nvGrpSpPr>
            <p:cNvPr id="41" name="Group 41">
              <a:extLst>
                <a:ext uri="{FF2B5EF4-FFF2-40B4-BE49-F238E27FC236}">
                  <a16:creationId xmlns:a16="http://schemas.microsoft.com/office/drawing/2014/main" id="{7E37B126-C65B-4CE4-96E4-13BB58BFC74E}"/>
                </a:ext>
              </a:extLst>
            </p:cNvPr>
            <p:cNvGrpSpPr/>
            <p:nvPr/>
          </p:nvGrpSpPr>
          <p:grpSpPr>
            <a:xfrm>
              <a:off x="147644" y="4357018"/>
              <a:ext cx="5338756" cy="862234"/>
              <a:chOff x="0" y="0"/>
              <a:chExt cx="7600950" cy="2381250"/>
            </a:xfrm>
            <a:grpFill/>
            <a:scene3d>
              <a:camera prst="orthographicFront">
                <a:rot lat="0" lon="0" rev="0"/>
              </a:camera>
              <a:lightRig rig="contrasting" dir="t">
                <a:rot lat="0" lon="0" rev="1200000"/>
              </a:lightRig>
            </a:scene3d>
          </p:grpSpPr>
          <p:sp>
            <p:nvSpPr>
              <p:cNvPr id="48" name="Rounded Rectangle 42">
                <a:extLst>
                  <a:ext uri="{FF2B5EF4-FFF2-40B4-BE49-F238E27FC236}">
                    <a16:creationId xmlns:a16="http://schemas.microsoft.com/office/drawing/2014/main" id="{93FECADC-5504-4739-8FC9-29BD9FC262F3}"/>
                  </a:ext>
                </a:extLst>
              </p:cNvPr>
              <p:cNvSpPr/>
              <p:nvPr>
                <p:custDataLst>
                  <p:tags r:id="rId12"/>
                </p:custDataLst>
              </p:nvPr>
            </p:nvSpPr>
            <p:spPr>
              <a:xfrm>
                <a:off x="0" y="0"/>
                <a:ext cx="7600950" cy="2381250"/>
              </a:xfrm>
              <a:prstGeom prst="roundRect">
                <a:avLst>
                  <a:gd name="adj" fmla="val 10000"/>
                </a:avLst>
              </a:prstGeom>
              <a:grpFill/>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defRPr/>
                </a:pPr>
                <a:endParaRPr lang="en-US" sz="2200">
                  <a:latin typeface="Arial" panose="020B0604020202020204" pitchFamily="34" charset="0"/>
                  <a:cs typeface="Arial" panose="020B0604020202020204" pitchFamily="34" charset="0"/>
                </a:endParaRPr>
              </a:p>
            </p:txBody>
          </p:sp>
          <p:sp>
            <p:nvSpPr>
              <p:cNvPr id="52" name="Rounded Rectangle 4">
                <a:extLst>
                  <a:ext uri="{FF2B5EF4-FFF2-40B4-BE49-F238E27FC236}">
                    <a16:creationId xmlns:a16="http://schemas.microsoft.com/office/drawing/2014/main" id="{16A50CC0-6B81-4A9D-8C76-E830AFEFB1D2}"/>
                  </a:ext>
                </a:extLst>
              </p:cNvPr>
              <p:cNvSpPr/>
              <p:nvPr>
                <p:custDataLst>
                  <p:tags r:id="rId13"/>
                </p:custDataLst>
              </p:nvPr>
            </p:nvSpPr>
            <p:spPr>
              <a:xfrm>
                <a:off x="0" y="351325"/>
                <a:ext cx="7253016" cy="1500871"/>
              </a:xfrm>
              <a:prstGeom prst="rect">
                <a:avLst/>
              </a:prstGeom>
              <a:grpFill/>
              <a:sp3d/>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endParaRPr lang="en-US" sz="2200">
                  <a:solidFill>
                    <a:schemeClr val="bg1"/>
                  </a:solidFill>
                  <a:latin typeface="Arial" panose="020B0604020202020204" pitchFamily="34" charset="0"/>
                  <a:cs typeface="Arial" panose="020B0604020202020204" pitchFamily="34" charset="0"/>
                </a:endParaRPr>
              </a:p>
            </p:txBody>
          </p:sp>
        </p:grpSp>
        <p:sp>
          <p:nvSpPr>
            <p:cNvPr id="45" name="Rounded Rectangle 4">
              <a:extLst>
                <a:ext uri="{FF2B5EF4-FFF2-40B4-BE49-F238E27FC236}">
                  <a16:creationId xmlns:a16="http://schemas.microsoft.com/office/drawing/2014/main" id="{B06DE392-05FE-42C7-8FE4-C7C0EC6152D6}"/>
                </a:ext>
              </a:extLst>
            </p:cNvPr>
            <p:cNvSpPr/>
            <p:nvPr>
              <p:custDataLst>
                <p:tags r:id="rId11"/>
              </p:custDataLst>
            </p:nvPr>
          </p:nvSpPr>
          <p:spPr>
            <a:xfrm>
              <a:off x="147644" y="4473834"/>
              <a:ext cx="5338758" cy="558038"/>
            </a:xfrm>
            <a:prstGeom prst="rect">
              <a:avLst/>
            </a:prstGeom>
            <a:grp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r>
                <a:rPr lang="en-US" sz="2200" b="1" u="sng">
                  <a:solidFill>
                    <a:schemeClr val="bg1"/>
                  </a:solidFill>
                  <a:latin typeface="Arial" panose="020B0604020202020204" pitchFamily="34" charset="0"/>
                  <a:cs typeface="Arial" panose="020B0604020202020204" pitchFamily="34" charset="0"/>
                </a:rPr>
                <a:t>Thời gian</a:t>
              </a:r>
              <a:r>
                <a:rPr lang="en-US" sz="2200">
                  <a:solidFill>
                    <a:schemeClr val="bg1"/>
                  </a:solidFill>
                  <a:latin typeface="Arial" panose="020B0604020202020204" pitchFamily="34" charset="0"/>
                  <a:cs typeface="Arial" panose="020B0604020202020204" pitchFamily="34" charset="0"/>
                </a:rPr>
                <a:t>: </a:t>
              </a:r>
            </a:p>
            <a:p>
              <a:pPr algn="ctr" defTabSz="1778000">
                <a:lnSpc>
                  <a:spcPct val="90000"/>
                </a:lnSpc>
                <a:spcAft>
                  <a:spcPct val="35000"/>
                </a:spcAft>
                <a:defRPr/>
              </a:pPr>
              <a:r>
                <a:rPr lang="en-US" sz="2200">
                  <a:solidFill>
                    <a:schemeClr val="bg1"/>
                  </a:solidFill>
                  <a:latin typeface="Arial" panose="020B0604020202020204" pitchFamily="34" charset="0"/>
                  <a:cs typeface="Arial" panose="020B0604020202020204" pitchFamily="34" charset="0"/>
                </a:rPr>
                <a:t>hoạt động từ 1963, lò phản ứng đầu tiên ở Đông nam Á </a:t>
              </a:r>
            </a:p>
          </p:txBody>
        </p:sp>
      </p:grpSp>
      <p:grpSp>
        <p:nvGrpSpPr>
          <p:cNvPr id="55" name="Group 41">
            <a:extLst>
              <a:ext uri="{FF2B5EF4-FFF2-40B4-BE49-F238E27FC236}">
                <a16:creationId xmlns:a16="http://schemas.microsoft.com/office/drawing/2014/main" id="{0DF5800E-8511-40D9-B00B-707EE9233CC4}"/>
              </a:ext>
            </a:extLst>
          </p:cNvPr>
          <p:cNvGrpSpPr/>
          <p:nvPr>
            <p:custDataLst>
              <p:tags r:id="rId5"/>
            </p:custDataLst>
          </p:nvPr>
        </p:nvGrpSpPr>
        <p:grpSpPr>
          <a:xfrm>
            <a:off x="8849101" y="5434152"/>
            <a:ext cx="2971256" cy="1321728"/>
            <a:chOff x="0" y="0"/>
            <a:chExt cx="7600950" cy="2381250"/>
          </a:xfrm>
          <a:solidFill>
            <a:schemeClr val="tx2">
              <a:lumMod val="50000"/>
            </a:schemeClr>
          </a:solidFill>
          <a:scene3d>
            <a:camera prst="orthographicFront">
              <a:rot lat="0" lon="0" rev="0"/>
            </a:camera>
            <a:lightRig rig="contrasting" dir="t">
              <a:rot lat="0" lon="0" rev="1200000"/>
            </a:lightRig>
          </a:scene3d>
        </p:grpSpPr>
        <p:sp>
          <p:nvSpPr>
            <p:cNvPr id="56" name="Rounded Rectangle 45">
              <a:extLst>
                <a:ext uri="{FF2B5EF4-FFF2-40B4-BE49-F238E27FC236}">
                  <a16:creationId xmlns:a16="http://schemas.microsoft.com/office/drawing/2014/main" id="{902DB44E-40C8-4612-9BCF-A68115E50484}"/>
                </a:ext>
              </a:extLst>
            </p:cNvPr>
            <p:cNvSpPr/>
            <p:nvPr>
              <p:custDataLst>
                <p:tags r:id="rId9"/>
              </p:custDataLst>
            </p:nvPr>
          </p:nvSpPr>
          <p:spPr>
            <a:xfrm>
              <a:off x="0" y="0"/>
              <a:ext cx="7600950" cy="2381250"/>
            </a:xfrm>
            <a:prstGeom prst="roundRect">
              <a:avLst>
                <a:gd name="adj" fmla="val 10000"/>
              </a:avLst>
            </a:prstGeom>
            <a:grpFill/>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lgn="ctr">
                <a:defRPr/>
              </a:pPr>
              <a:r>
                <a:rPr lang="en-US" sz="2200" b="1" u="sng">
                  <a:latin typeface="Arial" panose="020B0604020202020204" pitchFamily="34" charset="0"/>
                  <a:cs typeface="Arial" panose="020B0604020202020204" pitchFamily="34" charset="0"/>
                </a:rPr>
                <a:t>Mục tiêu</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là nghiên cứu , huấn luyện và sản xuất đồng vị</a:t>
              </a:r>
            </a:p>
          </p:txBody>
        </p:sp>
        <p:sp>
          <p:nvSpPr>
            <p:cNvPr id="57" name="Rounded Rectangle 4">
              <a:extLst>
                <a:ext uri="{FF2B5EF4-FFF2-40B4-BE49-F238E27FC236}">
                  <a16:creationId xmlns:a16="http://schemas.microsoft.com/office/drawing/2014/main" id="{85F5C5BD-B353-4F5A-904F-04110A0170EF}"/>
                </a:ext>
              </a:extLst>
            </p:cNvPr>
            <p:cNvSpPr/>
            <p:nvPr>
              <p:custDataLst>
                <p:tags r:id="rId10"/>
              </p:custDataLst>
            </p:nvPr>
          </p:nvSpPr>
          <p:spPr>
            <a:xfrm>
              <a:off x="0" y="351325"/>
              <a:ext cx="7253016" cy="1500871"/>
            </a:xfrm>
            <a:prstGeom prst="rect">
              <a:avLst/>
            </a:prstGeom>
            <a:grpFill/>
            <a:sp3d/>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endParaRPr lang="en-US" sz="2200">
                <a:solidFill>
                  <a:schemeClr val="bg1"/>
                </a:solidFill>
                <a:latin typeface="Arial" panose="020B0604020202020204" pitchFamily="34" charset="0"/>
                <a:cs typeface="Arial" panose="020B0604020202020204" pitchFamily="34" charset="0"/>
              </a:endParaRPr>
            </a:p>
          </p:txBody>
        </p:sp>
      </p:grpSp>
      <p:grpSp>
        <p:nvGrpSpPr>
          <p:cNvPr id="58" name="Group 41">
            <a:extLst>
              <a:ext uri="{FF2B5EF4-FFF2-40B4-BE49-F238E27FC236}">
                <a16:creationId xmlns:a16="http://schemas.microsoft.com/office/drawing/2014/main" id="{E64EF1DC-E962-4EBA-BFBD-EA0DFBE45DB6}"/>
              </a:ext>
            </a:extLst>
          </p:cNvPr>
          <p:cNvGrpSpPr/>
          <p:nvPr>
            <p:custDataLst>
              <p:tags r:id="rId6"/>
            </p:custDataLst>
          </p:nvPr>
        </p:nvGrpSpPr>
        <p:grpSpPr>
          <a:xfrm>
            <a:off x="9027421" y="1966403"/>
            <a:ext cx="2852376" cy="1306737"/>
            <a:chOff x="0" y="0"/>
            <a:chExt cx="7600950" cy="2381250"/>
          </a:xfrm>
          <a:solidFill>
            <a:schemeClr val="tx2">
              <a:lumMod val="50000"/>
            </a:schemeClr>
          </a:solidFill>
          <a:scene3d>
            <a:camera prst="orthographicFront">
              <a:rot lat="0" lon="0" rev="0"/>
            </a:camera>
            <a:lightRig rig="contrasting" dir="t">
              <a:rot lat="0" lon="0" rev="1200000"/>
            </a:lightRig>
          </a:scene3d>
        </p:grpSpPr>
        <p:sp>
          <p:nvSpPr>
            <p:cNvPr id="59" name="Rounded Rectangle 48">
              <a:extLst>
                <a:ext uri="{FF2B5EF4-FFF2-40B4-BE49-F238E27FC236}">
                  <a16:creationId xmlns:a16="http://schemas.microsoft.com/office/drawing/2014/main" id="{772014CE-F097-431C-AC7A-B7219E9BB85A}"/>
                </a:ext>
              </a:extLst>
            </p:cNvPr>
            <p:cNvSpPr/>
            <p:nvPr>
              <p:custDataLst>
                <p:tags r:id="rId7"/>
              </p:custDataLst>
            </p:nvPr>
          </p:nvSpPr>
          <p:spPr>
            <a:xfrm>
              <a:off x="0" y="0"/>
              <a:ext cx="7600950" cy="2381250"/>
            </a:xfrm>
            <a:prstGeom prst="roundRect">
              <a:avLst>
                <a:gd name="adj" fmla="val 10000"/>
              </a:avLst>
            </a:prstGeom>
            <a:grpFill/>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lgn="ctr">
                <a:defRPr/>
              </a:pPr>
              <a:r>
                <a:rPr lang="en-US" sz="2200" b="1" u="sng">
                  <a:latin typeface="Arial" panose="020B0604020202020204" pitchFamily="34" charset="0"/>
                  <a:cs typeface="Arial" panose="020B0604020202020204" pitchFamily="34" charset="0"/>
                </a:rPr>
                <a:t>Hoạt động</a:t>
              </a:r>
              <a:r>
                <a:rPr lang="en-US" sz="2200">
                  <a:latin typeface="Arial" panose="020B0604020202020204" pitchFamily="34" charset="0"/>
                  <a:cs typeface="Arial" panose="020B0604020202020204" pitchFamily="34" charset="0"/>
                </a:rPr>
                <a:t>: nguyên liệu là uranium U235.  </a:t>
              </a:r>
            </a:p>
          </p:txBody>
        </p:sp>
        <p:sp>
          <p:nvSpPr>
            <p:cNvPr id="60" name="Rounded Rectangle 4">
              <a:extLst>
                <a:ext uri="{FF2B5EF4-FFF2-40B4-BE49-F238E27FC236}">
                  <a16:creationId xmlns:a16="http://schemas.microsoft.com/office/drawing/2014/main" id="{D10FE51B-DD32-4F56-8B2C-4C98AA2C519D}"/>
                </a:ext>
              </a:extLst>
            </p:cNvPr>
            <p:cNvSpPr/>
            <p:nvPr>
              <p:custDataLst>
                <p:tags r:id="rId8"/>
              </p:custDataLst>
            </p:nvPr>
          </p:nvSpPr>
          <p:spPr>
            <a:xfrm>
              <a:off x="0" y="351325"/>
              <a:ext cx="7253016" cy="1500871"/>
            </a:xfrm>
            <a:prstGeom prst="rect">
              <a:avLst/>
            </a:prstGeom>
            <a:grpFill/>
            <a:sp3d/>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endParaRPr lang="en-US" sz="2200">
                <a:solidFill>
                  <a:schemeClr val="bg1"/>
                </a:solidFill>
                <a:latin typeface="Arial" panose="020B0604020202020204" pitchFamily="34" charset="0"/>
                <a:cs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981200" y="3483075"/>
            <a:ext cx="487166" cy="539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B4A329D1-D902-4A0C-8047-9769BDB08DFE}"/>
              </a:ext>
            </a:extLst>
          </p:cNvPr>
          <p:cNvSpPr txBox="1">
            <a:spLocks noChangeArrowheads="1"/>
          </p:cNvSpPr>
          <p:nvPr/>
        </p:nvSpPr>
        <p:spPr>
          <a:xfrm>
            <a:off x="1981200" y="1487990"/>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a:t>
            </a:r>
            <a:r>
              <a:rPr lang="en-US" altLang="vi-VN" sz="2800">
                <a:latin typeface="Arial" panose="020B0604020202020204" pitchFamily="34" charset="0"/>
                <a:cs typeface="Arial" panose="020B0604020202020204" pitchFamily="34" charset="0"/>
              </a:rPr>
              <a:t>1. Lực hạt nhân là:</a:t>
            </a:r>
          </a:p>
          <a:p>
            <a:pPr>
              <a:buFont typeface="Arial" pitchFamily="34" charset="0"/>
              <a:buNone/>
            </a:pPr>
            <a:r>
              <a:rPr lang="en-US" altLang="vi-VN" sz="2800">
                <a:latin typeface="Arial" panose="020B0604020202020204" pitchFamily="34" charset="0"/>
                <a:cs typeface="Arial" panose="020B0604020202020204" pitchFamily="34" charset="0"/>
              </a:rPr>
              <a:t>a. Lực hấp dẫn.</a:t>
            </a:r>
          </a:p>
          <a:p>
            <a:pPr>
              <a:buFont typeface="Arial" pitchFamily="34" charset="0"/>
              <a:buNone/>
            </a:pPr>
            <a:r>
              <a:rPr lang="en-US" altLang="vi-VN" sz="2800">
                <a:latin typeface="Arial" panose="020B0604020202020204" pitchFamily="34" charset="0"/>
                <a:cs typeface="Arial" panose="020B0604020202020204" pitchFamily="34" charset="0"/>
              </a:rPr>
              <a:t>b. Lực tĩnh điện.</a:t>
            </a:r>
          </a:p>
          <a:p>
            <a:pPr>
              <a:buFont typeface="Arial" pitchFamily="34" charset="0"/>
              <a:buNone/>
            </a:pPr>
            <a:r>
              <a:rPr lang="en-US" altLang="vi-VN" sz="2800">
                <a:latin typeface="Arial" panose="020B0604020202020204" pitchFamily="34" charset="0"/>
                <a:cs typeface="Arial" panose="020B0604020202020204" pitchFamily="34" charset="0"/>
              </a:rPr>
              <a:t>c. Lực tương tác giữa các electron.</a:t>
            </a:r>
          </a:p>
          <a:p>
            <a:pPr>
              <a:buFont typeface="Arial" pitchFamily="34" charset="0"/>
              <a:buNone/>
            </a:pPr>
            <a:r>
              <a:rPr lang="en-US" altLang="vi-VN" sz="2800">
                <a:latin typeface="Arial" panose="020B0604020202020204" pitchFamily="34" charset="0"/>
                <a:cs typeface="Arial" panose="020B0604020202020204" pitchFamily="34" charset="0"/>
              </a:rPr>
              <a:t>d. Lực tương tác mạnh giữa các nuclon.</a:t>
            </a:r>
          </a:p>
          <a:p>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3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FFC91A-4903-4C23-A3BB-A88EEA7B182C}"/>
              </a:ext>
            </a:extLst>
          </p:cNvPr>
          <p:cNvSpPr txBox="1"/>
          <p:nvPr/>
        </p:nvSpPr>
        <p:spPr>
          <a:xfrm>
            <a:off x="990600" y="839955"/>
            <a:ext cx="11049000" cy="892552"/>
          </a:xfrm>
          <a:prstGeom prst="rect">
            <a:avLst/>
          </a:prstGeom>
          <a:noFill/>
        </p:spPr>
        <p:txBody>
          <a:bodyPr wrap="square">
            <a:spAutoFit/>
          </a:bodyPr>
          <a:lstStyle/>
          <a:p>
            <a:pPr algn="ctr"/>
            <a:r>
              <a:rPr lang="en-US" altLang="en-US" sz="2600" i="1">
                <a:solidFill>
                  <a:srgbClr val="0070C0"/>
                </a:solidFill>
                <a:latin typeface="Arial" panose="020B0604020202020204" pitchFamily="34" charset="0"/>
                <a:cs typeface="Arial" panose="020B0604020202020204" pitchFamily="34" charset="0"/>
              </a:rPr>
              <a:t>Do cơ chế nào các nuclon liên kết chặt chẽ với nhau tạo thành hạt nhân bền vững? Các hạt nhân có thể biến đổi thành hạt nhân khác hay không? </a:t>
            </a:r>
          </a:p>
        </p:txBody>
      </p:sp>
      <p:grpSp>
        <p:nvGrpSpPr>
          <p:cNvPr id="5" name="Group 56">
            <a:extLst>
              <a:ext uri="{FF2B5EF4-FFF2-40B4-BE49-F238E27FC236}">
                <a16:creationId xmlns:a16="http://schemas.microsoft.com/office/drawing/2014/main" id="{76045D90-E9D1-4137-A38F-E708D79C50E9}"/>
              </a:ext>
            </a:extLst>
          </p:cNvPr>
          <p:cNvGrpSpPr/>
          <p:nvPr/>
        </p:nvGrpSpPr>
        <p:grpSpPr>
          <a:xfrm>
            <a:off x="4297085" y="189414"/>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6408"/>
            <a:ext cx="769335" cy="10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ainting of a group of people&#10;&#10;Description automatically generated with low confidence">
            <a:extLst>
              <a:ext uri="{FF2B5EF4-FFF2-40B4-BE49-F238E27FC236}">
                <a16:creationId xmlns:a16="http://schemas.microsoft.com/office/drawing/2014/main" id="{683D6D14-8EC9-4A86-AC19-3DDE42788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81014"/>
            <a:ext cx="5105400" cy="3403600"/>
          </a:xfrm>
          <a:prstGeom prst="rect">
            <a:avLst/>
          </a:prstGeom>
          <a:ln>
            <a:noFill/>
          </a:ln>
          <a:effectLst>
            <a:softEdge rad="112500"/>
          </a:effectLst>
        </p:spPr>
      </p:pic>
      <p:pic>
        <p:nvPicPr>
          <p:cNvPr id="13" name="Picture 12" descr="Painting of a person sitting in a chair&#10;&#10;Description automatically generated with low confidence">
            <a:extLst>
              <a:ext uri="{FF2B5EF4-FFF2-40B4-BE49-F238E27FC236}">
                <a16:creationId xmlns:a16="http://schemas.microsoft.com/office/drawing/2014/main" id="{963DD2E1-2C52-42BF-9FFC-133C2F3B1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081014"/>
            <a:ext cx="4997624" cy="3329186"/>
          </a:xfrm>
          <a:prstGeom prst="rect">
            <a:avLst/>
          </a:prstGeom>
          <a:ln>
            <a:noFill/>
          </a:ln>
          <a:effectLst>
            <a:softEdge rad="112500"/>
          </a:effectLst>
        </p:spPr>
      </p:pic>
      <p:sp>
        <p:nvSpPr>
          <p:cNvPr id="16" name="TextBox 15">
            <a:extLst>
              <a:ext uri="{FF2B5EF4-FFF2-40B4-BE49-F238E27FC236}">
                <a16:creationId xmlns:a16="http://schemas.microsoft.com/office/drawing/2014/main" id="{42888EE3-25A5-4A77-A437-6F0BE7FB1ACF}"/>
              </a:ext>
            </a:extLst>
          </p:cNvPr>
          <p:cNvSpPr txBox="1"/>
          <p:nvPr/>
        </p:nvSpPr>
        <p:spPr>
          <a:xfrm>
            <a:off x="667159" y="5571769"/>
            <a:ext cx="10857682" cy="892552"/>
          </a:xfrm>
          <a:prstGeom prst="rect">
            <a:avLst/>
          </a:prstGeom>
          <a:noFill/>
        </p:spPr>
        <p:txBody>
          <a:bodyPr wrap="square">
            <a:spAutoFit/>
          </a:bodyPr>
          <a:lstStyle/>
          <a:p>
            <a:pPr algn="ctr"/>
            <a:r>
              <a:rPr lang="en-US" altLang="en-US" sz="2600" i="1">
                <a:latin typeface="Arial" panose="020B0604020202020204" pitchFamily="34" charset="0"/>
                <a:cs typeface="Arial" panose="020B0604020202020204" pitchFamily="34" charset="0"/>
              </a:rPr>
              <a:t>Trong quá khứ đã có rất nhiều các nhà giả kim cố gắng biến chì thành vàng nhưng đều thất bại. Liệu chúng ta có thể thực hiện được điều này?</a:t>
            </a:r>
          </a:p>
        </p:txBody>
      </p:sp>
    </p:spTree>
    <p:extLst>
      <p:ext uri="{BB962C8B-B14F-4D97-AF65-F5344CB8AC3E}">
        <p14:creationId xmlns:p14="http://schemas.microsoft.com/office/powerpoint/2010/main" val="2860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96766" y="1104900"/>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2057400" y="2889585"/>
            <a:ext cx="487166" cy="539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75B898FB-7415-44AD-8E98-A443FD2EA88D}"/>
              </a:ext>
            </a:extLst>
          </p:cNvPr>
          <p:cNvSpPr txBox="1">
            <a:spLocks noChangeArrowheads="1"/>
          </p:cNvSpPr>
          <p:nvPr/>
        </p:nvSpPr>
        <p:spPr>
          <a:xfrm>
            <a:off x="2165304" y="1425278"/>
            <a:ext cx="807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Câu </a:t>
            </a:r>
            <a:r>
              <a:rPr lang="en-US" altLang="vi-VN" sz="2800">
                <a:latin typeface="Arial" panose="020B0604020202020204" pitchFamily="34" charset="0"/>
                <a:cs typeface="Arial" panose="020B0604020202020204" pitchFamily="34" charset="0"/>
              </a:rPr>
              <a:t>2. Chọn câu sai khi nào về các định luật về phản ứng hạt nhân.</a:t>
            </a:r>
          </a:p>
          <a:p>
            <a:pPr>
              <a:buFont typeface="Arial" pitchFamily="34" charset="0"/>
              <a:buNone/>
            </a:pPr>
            <a:r>
              <a:rPr lang="en-US" altLang="vi-VN" sz="2800">
                <a:latin typeface="Arial" panose="020B0604020202020204" pitchFamily="34" charset="0"/>
                <a:cs typeface="Arial" panose="020B0604020202020204" pitchFamily="34" charset="0"/>
              </a:rPr>
              <a:t>a. Bảo toàn điện tích.</a:t>
            </a:r>
          </a:p>
          <a:p>
            <a:pPr>
              <a:buFont typeface="Arial" pitchFamily="34" charset="0"/>
              <a:buNone/>
            </a:pPr>
            <a:r>
              <a:rPr lang="en-US" altLang="vi-VN" sz="2800">
                <a:latin typeface="Arial" panose="020B0604020202020204" pitchFamily="34" charset="0"/>
                <a:cs typeface="Arial" panose="020B0604020202020204" pitchFamily="34" charset="0"/>
              </a:rPr>
              <a:t>b. Bảo toàn khối lượng.</a:t>
            </a:r>
          </a:p>
          <a:p>
            <a:pPr>
              <a:buFont typeface="Arial" pitchFamily="34" charset="0"/>
              <a:buNone/>
            </a:pPr>
            <a:r>
              <a:rPr lang="en-US" altLang="vi-VN" sz="2800">
                <a:latin typeface="Arial" panose="020B0604020202020204" pitchFamily="34" charset="0"/>
                <a:cs typeface="Arial" panose="020B0604020202020204" pitchFamily="34" charset="0"/>
              </a:rPr>
              <a:t>c. Bảo toàn năng lượng và động lượng. </a:t>
            </a:r>
          </a:p>
          <a:p>
            <a:pPr>
              <a:buFont typeface="Arial" pitchFamily="34" charset="0"/>
              <a:buNone/>
            </a:pPr>
            <a:r>
              <a:rPr lang="en-US" altLang="vi-VN" sz="2800">
                <a:latin typeface="Arial" panose="020B0604020202020204" pitchFamily="34" charset="0"/>
                <a:cs typeface="Arial" panose="020B0604020202020204" pitchFamily="34" charset="0"/>
              </a:rPr>
              <a:t>d. Bảo toàn số nuclon.</a:t>
            </a:r>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4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104900"/>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742678" y="2889585"/>
            <a:ext cx="487166" cy="539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4AE1513E-B714-4465-AE47-D077AE9DC4D5}"/>
              </a:ext>
            </a:extLst>
          </p:cNvPr>
          <p:cNvSpPr txBox="1">
            <a:spLocks noChangeArrowheads="1"/>
          </p:cNvSpPr>
          <p:nvPr/>
        </p:nvSpPr>
        <p:spPr>
          <a:xfrm>
            <a:off x="1742678" y="1588125"/>
            <a:ext cx="9601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Câu </a:t>
            </a:r>
            <a:r>
              <a:rPr lang="en-US" altLang="vi-VN" sz="2800">
                <a:latin typeface="Arial" panose="020B0604020202020204" pitchFamily="34" charset="0"/>
                <a:cs typeface="Arial" panose="020B0604020202020204" pitchFamily="34" charset="0"/>
              </a:rPr>
              <a:t>3. Hai hạt nhân X và Y có cùng độ hụt khối, số nuclon hạt X lớn hơn hạt Y thì:</a:t>
            </a:r>
          </a:p>
          <a:p>
            <a:pPr>
              <a:lnSpc>
                <a:spcPct val="90000"/>
              </a:lnSpc>
              <a:buFont typeface="Arial" pitchFamily="34" charset="0"/>
              <a:buNone/>
            </a:pPr>
            <a:r>
              <a:rPr lang="en-US" altLang="vi-VN" sz="2800">
                <a:latin typeface="Arial" panose="020B0604020202020204" pitchFamily="34" charset="0"/>
                <a:cs typeface="Arial" panose="020B0604020202020204" pitchFamily="34" charset="0"/>
              </a:rPr>
              <a:t>a. Hạt nhân X bền vững hơn hạt nhân Y.</a:t>
            </a:r>
          </a:p>
          <a:p>
            <a:pPr>
              <a:lnSpc>
                <a:spcPct val="90000"/>
              </a:lnSpc>
              <a:buFont typeface="Arial" pitchFamily="34" charset="0"/>
              <a:buNone/>
            </a:pPr>
            <a:r>
              <a:rPr lang="en-US" altLang="vi-VN" sz="2800">
                <a:latin typeface="Arial" panose="020B0604020202020204" pitchFamily="34" charset="0"/>
                <a:cs typeface="Arial" panose="020B0604020202020204" pitchFamily="34" charset="0"/>
              </a:rPr>
              <a:t>b. Hạt nhân Y bền vững hơn hạt nhân X.</a:t>
            </a:r>
          </a:p>
          <a:p>
            <a:pPr>
              <a:lnSpc>
                <a:spcPct val="90000"/>
              </a:lnSpc>
              <a:buFont typeface="Arial" pitchFamily="34" charset="0"/>
              <a:buNone/>
            </a:pPr>
            <a:r>
              <a:rPr lang="en-US" altLang="vi-VN" sz="2800">
                <a:latin typeface="Arial" panose="020B0604020202020204" pitchFamily="34" charset="0"/>
                <a:cs typeface="Arial" panose="020B0604020202020204" pitchFamily="34" charset="0"/>
              </a:rPr>
              <a:t>c. Năng lượng liên kết riêng của 2 hạt bằng nhau. </a:t>
            </a:r>
          </a:p>
          <a:p>
            <a:pPr>
              <a:lnSpc>
                <a:spcPct val="90000"/>
              </a:lnSpc>
              <a:buFont typeface="Arial" pitchFamily="34" charset="0"/>
              <a:buNone/>
            </a:pPr>
            <a:r>
              <a:rPr lang="en-US" altLang="vi-VN" sz="2800">
                <a:latin typeface="Arial" panose="020B0604020202020204" pitchFamily="34" charset="0"/>
                <a:cs typeface="Arial" panose="020B0604020202020204" pitchFamily="34" charset="0"/>
              </a:rPr>
              <a:t>d. Năng liên liên kết của hạt nhân X lớn hơn hạt nhân Y.</a:t>
            </a:r>
          </a:p>
          <a:p>
            <a:pPr>
              <a:lnSpc>
                <a:spcPct val="90000"/>
              </a:lnSpc>
              <a:buFont typeface="Arial" pitchFamily="34" charset="0"/>
              <a:buNone/>
            </a:pPr>
            <a:r>
              <a:rPr lang="en-US" altLang="vi-VN" sz="2800">
                <a:latin typeface="Arial" panose="020B0604020202020204" pitchFamily="34" charset="0"/>
                <a:cs typeface="Arial" panose="020B0604020202020204" pitchFamily="34" charset="0"/>
              </a:rPr>
              <a:t> </a:t>
            </a:r>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5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2057400" y="2667000"/>
            <a:ext cx="487166" cy="539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060B31C4-8E33-4203-9899-0CDBDD6D0CB4}"/>
              </a:ext>
            </a:extLst>
          </p:cNvPr>
          <p:cNvSpPr txBox="1">
            <a:spLocks noChangeArrowheads="1"/>
          </p:cNvSpPr>
          <p:nvPr/>
        </p:nvSpPr>
        <p:spPr>
          <a:xfrm>
            <a:off x="2133600" y="1588125"/>
            <a:ext cx="9144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Câu </a:t>
            </a:r>
            <a:r>
              <a:rPr lang="en-US" altLang="vi-VN" sz="2800">
                <a:latin typeface="Arial" panose="020B0604020202020204" pitchFamily="34" charset="0"/>
                <a:cs typeface="Arial" panose="020B0604020202020204" pitchFamily="34" charset="0"/>
              </a:rPr>
              <a:t>4. Một hạt nhân có năng lượng liên kết càng lớn thì:</a:t>
            </a:r>
          </a:p>
          <a:p>
            <a:pPr>
              <a:buFont typeface="Arial" pitchFamily="34" charset="0"/>
              <a:buNone/>
            </a:pPr>
            <a:r>
              <a:rPr lang="en-US" altLang="vi-VN" sz="2800">
                <a:latin typeface="Arial" panose="020B0604020202020204" pitchFamily="34" charset="0"/>
                <a:cs typeface="Arial" panose="020B0604020202020204" pitchFamily="34" charset="0"/>
              </a:rPr>
              <a:t>a. Càng dễ bị phá vỡ.</a:t>
            </a:r>
          </a:p>
          <a:p>
            <a:pPr>
              <a:buFont typeface="Arial" pitchFamily="34" charset="0"/>
              <a:buNone/>
            </a:pPr>
            <a:r>
              <a:rPr lang="en-US" altLang="vi-VN" sz="2800">
                <a:latin typeface="Arial" panose="020B0604020202020204" pitchFamily="34" charset="0"/>
                <a:cs typeface="Arial" panose="020B0604020202020204" pitchFamily="34" charset="0"/>
              </a:rPr>
              <a:t>b. Độ hụt khối càng lớn.</a:t>
            </a:r>
          </a:p>
          <a:p>
            <a:pPr>
              <a:buFont typeface="Arial" pitchFamily="34" charset="0"/>
              <a:buNone/>
            </a:pPr>
            <a:r>
              <a:rPr lang="en-US" altLang="vi-VN" sz="2800">
                <a:latin typeface="Arial" panose="020B0604020202020204" pitchFamily="34" charset="0"/>
                <a:cs typeface="Arial" panose="020B0604020202020204" pitchFamily="34" charset="0"/>
              </a:rPr>
              <a:t>c. Năng lượng liên kết riêng càng lớn.</a:t>
            </a:r>
          </a:p>
          <a:p>
            <a:pPr>
              <a:buFont typeface="Arial" pitchFamily="34" charset="0"/>
              <a:buNone/>
            </a:pPr>
            <a:r>
              <a:rPr lang="en-US" altLang="vi-VN" sz="2800">
                <a:latin typeface="Arial" panose="020B0604020202020204" pitchFamily="34" charset="0"/>
                <a:cs typeface="Arial" panose="020B0604020202020204" pitchFamily="34" charset="0"/>
              </a:rPr>
              <a:t>d. Năng lượng liên kết riêng càng nhỏ.</a:t>
            </a:r>
          </a:p>
          <a:p>
            <a:pPr>
              <a:buFont typeface="Arial" pitchFamily="34" charset="0"/>
              <a:buNone/>
            </a:pPr>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8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871609" y="3752782"/>
            <a:ext cx="487166" cy="539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30612B32-21C5-49E9-AF78-E7F9C0840E54}"/>
              </a:ext>
            </a:extLst>
          </p:cNvPr>
          <p:cNvSpPr txBox="1">
            <a:spLocks noChangeArrowheads="1"/>
          </p:cNvSpPr>
          <p:nvPr/>
        </p:nvSpPr>
        <p:spPr>
          <a:xfrm>
            <a:off x="1892508" y="1394007"/>
            <a:ext cx="9601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Câu </a:t>
            </a:r>
            <a:r>
              <a:rPr lang="en-US" altLang="vi-VN" sz="2800">
                <a:latin typeface="Arial" panose="020B0604020202020204" pitchFamily="34" charset="0"/>
                <a:cs typeface="Arial" panose="020B0604020202020204" pitchFamily="34" charset="0"/>
              </a:rPr>
              <a:t>5. Một hạt nhân có khối lượng m = 5,0675.10</a:t>
            </a:r>
            <a:r>
              <a:rPr lang="en-US" altLang="vi-VN" sz="2800" baseline="50000">
                <a:latin typeface="Arial" panose="020B0604020202020204" pitchFamily="34" charset="0"/>
                <a:cs typeface="Arial" panose="020B0604020202020204" pitchFamily="34" charset="0"/>
              </a:rPr>
              <a:t>-27</a:t>
            </a:r>
            <a:r>
              <a:rPr lang="en-US" altLang="vi-VN" sz="2800">
                <a:latin typeface="Arial" panose="020B0604020202020204" pitchFamily="34" charset="0"/>
                <a:cs typeface="Arial" panose="020B0604020202020204" pitchFamily="34" charset="0"/>
              </a:rPr>
              <a:t>kg đang chuyển động với động năng bằng 4,78 MeV. (bỏ qua hiệu ứng tương đối tính). Động lượng của vật là:</a:t>
            </a:r>
          </a:p>
          <a:p>
            <a:pPr>
              <a:buFont typeface="Arial" pitchFamily="34" charset="0"/>
              <a:buNone/>
            </a:pPr>
            <a:r>
              <a:rPr lang="en-US" altLang="vi-VN" sz="2800">
                <a:latin typeface="Arial" panose="020B0604020202020204" pitchFamily="34" charset="0"/>
                <a:cs typeface="Arial" panose="020B0604020202020204" pitchFamily="34" charset="0"/>
              </a:rPr>
              <a:t>a. 2,4.10</a:t>
            </a:r>
            <a:r>
              <a:rPr lang="en-US" altLang="vi-VN" sz="2800" baseline="50000">
                <a:latin typeface="Arial" panose="020B0604020202020204" pitchFamily="34" charset="0"/>
                <a:cs typeface="Arial" panose="020B0604020202020204" pitchFamily="34" charset="0"/>
              </a:rPr>
              <a:t>-20 </a:t>
            </a:r>
            <a:r>
              <a:rPr lang="en-US" altLang="vi-VN" sz="2800">
                <a:latin typeface="Arial" panose="020B0604020202020204" pitchFamily="34" charset="0"/>
                <a:cs typeface="Arial" panose="020B0604020202020204" pitchFamily="34" charset="0"/>
              </a:rPr>
              <a:t>kg.m/s.</a:t>
            </a:r>
            <a:endParaRPr lang="en-US" altLang="vi-VN" sz="2800" baseline="50000">
              <a:latin typeface="Arial" panose="020B0604020202020204" pitchFamily="34" charset="0"/>
              <a:cs typeface="Arial" panose="020B0604020202020204" pitchFamily="34" charset="0"/>
            </a:endParaRPr>
          </a:p>
          <a:p>
            <a:pPr>
              <a:buFont typeface="Arial" pitchFamily="34" charset="0"/>
              <a:buNone/>
            </a:pPr>
            <a:r>
              <a:rPr lang="en-US" altLang="vi-VN" sz="2800">
                <a:latin typeface="Arial" panose="020B0604020202020204" pitchFamily="34" charset="0"/>
                <a:cs typeface="Arial" panose="020B0604020202020204" pitchFamily="34" charset="0"/>
              </a:rPr>
              <a:t>b. 3,875.10</a:t>
            </a:r>
            <a:r>
              <a:rPr lang="en-US" altLang="vi-VN" sz="2800" baseline="50000">
                <a:latin typeface="Arial" panose="020B0604020202020204" pitchFamily="34" charset="0"/>
                <a:cs typeface="Arial" panose="020B0604020202020204" pitchFamily="34" charset="0"/>
              </a:rPr>
              <a:t>-20 </a:t>
            </a:r>
            <a:r>
              <a:rPr lang="en-US" altLang="vi-VN" sz="2800">
                <a:latin typeface="Arial" panose="020B0604020202020204" pitchFamily="34" charset="0"/>
                <a:cs typeface="Arial" panose="020B0604020202020204" pitchFamily="34" charset="0"/>
              </a:rPr>
              <a:t>kg.m/s.</a:t>
            </a:r>
          </a:p>
          <a:p>
            <a:pPr>
              <a:buFont typeface="Arial" pitchFamily="34" charset="0"/>
              <a:buNone/>
            </a:pPr>
            <a:r>
              <a:rPr lang="en-US" altLang="vi-VN" sz="2800">
                <a:latin typeface="Arial" panose="020B0604020202020204" pitchFamily="34" charset="0"/>
                <a:cs typeface="Arial" panose="020B0604020202020204" pitchFamily="34" charset="0"/>
              </a:rPr>
              <a:t>c. 8,8.10</a:t>
            </a:r>
            <a:r>
              <a:rPr lang="en-US" altLang="vi-VN" sz="2800" baseline="50000">
                <a:latin typeface="Arial" panose="020B0604020202020204" pitchFamily="34" charset="0"/>
                <a:cs typeface="Arial" panose="020B0604020202020204" pitchFamily="34" charset="0"/>
              </a:rPr>
              <a:t>-20 </a:t>
            </a:r>
            <a:r>
              <a:rPr lang="en-US" altLang="vi-VN" sz="2800">
                <a:latin typeface="Arial" panose="020B0604020202020204" pitchFamily="34" charset="0"/>
                <a:cs typeface="Arial" panose="020B0604020202020204" pitchFamily="34" charset="0"/>
              </a:rPr>
              <a:t>kg.m/s.</a:t>
            </a:r>
          </a:p>
          <a:p>
            <a:pPr>
              <a:buFont typeface="Arial" pitchFamily="34" charset="0"/>
              <a:buNone/>
            </a:pPr>
            <a:r>
              <a:rPr lang="en-US" altLang="vi-VN" sz="2800">
                <a:latin typeface="Arial" panose="020B0604020202020204" pitchFamily="34" charset="0"/>
                <a:cs typeface="Arial" panose="020B0604020202020204" pitchFamily="34" charset="0"/>
              </a:rPr>
              <a:t>d. 7,75.10</a:t>
            </a:r>
            <a:r>
              <a:rPr lang="en-US" altLang="vi-VN" sz="2800" baseline="50000">
                <a:latin typeface="Arial" panose="020B0604020202020204" pitchFamily="34" charset="0"/>
                <a:cs typeface="Arial" panose="020B0604020202020204" pitchFamily="34" charset="0"/>
              </a:rPr>
              <a:t>-20 </a:t>
            </a:r>
            <a:r>
              <a:rPr lang="en-US" altLang="vi-VN" sz="2800">
                <a:latin typeface="Arial" panose="020B0604020202020204" pitchFamily="34" charset="0"/>
                <a:cs typeface="Arial" panose="020B0604020202020204" pitchFamily="34" charset="0"/>
              </a:rPr>
              <a:t>kg.m/s.</a:t>
            </a:r>
          </a:p>
        </p:txBody>
      </p:sp>
    </p:spTree>
    <p:extLst>
      <p:ext uri="{BB962C8B-B14F-4D97-AF65-F5344CB8AC3E}">
        <p14:creationId xmlns:p14="http://schemas.microsoft.com/office/powerpoint/2010/main" val="24410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109712" y="1167423"/>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862846" y="2952108"/>
            <a:ext cx="487166" cy="539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2A69A52A-FD48-4AA5-B83C-F604D3D7DC4A}"/>
              </a:ext>
            </a:extLst>
          </p:cNvPr>
          <p:cNvSpPr txBox="1">
            <a:spLocks noChangeArrowheads="1"/>
          </p:cNvSpPr>
          <p:nvPr/>
        </p:nvSpPr>
        <p:spPr>
          <a:xfrm>
            <a:off x="1862846" y="1487801"/>
            <a:ext cx="975609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Câu </a:t>
            </a:r>
            <a:r>
              <a:rPr lang="en-US" altLang="vi-VN" sz="2800">
                <a:latin typeface="Arial" panose="020B0604020202020204" pitchFamily="34" charset="0"/>
                <a:cs typeface="Arial" panose="020B0604020202020204" pitchFamily="34" charset="0"/>
              </a:rPr>
              <a:t>6. Cho m</a:t>
            </a:r>
            <a:r>
              <a:rPr lang="en-US" altLang="vi-VN" sz="2800" baseline="-25000">
                <a:latin typeface="Arial" panose="020B0604020202020204" pitchFamily="34" charset="0"/>
                <a:cs typeface="Arial" panose="020B0604020202020204" pitchFamily="34" charset="0"/>
              </a:rPr>
              <a:t>p</a:t>
            </a:r>
            <a:r>
              <a:rPr lang="en-US" altLang="vi-VN" sz="2800">
                <a:latin typeface="Arial" panose="020B0604020202020204" pitchFamily="34" charset="0"/>
                <a:cs typeface="Arial" panose="020B0604020202020204" pitchFamily="34" charset="0"/>
              </a:rPr>
              <a:t>= 1,0073u, m</a:t>
            </a:r>
            <a:r>
              <a:rPr lang="en-US" altLang="vi-VN" sz="2800" baseline="-25000">
                <a:latin typeface="Arial" panose="020B0604020202020204" pitchFamily="34" charset="0"/>
                <a:cs typeface="Arial" panose="020B0604020202020204" pitchFamily="34" charset="0"/>
              </a:rPr>
              <a:t>n</a:t>
            </a:r>
            <a:r>
              <a:rPr lang="en-US" altLang="vi-VN" sz="2800">
                <a:latin typeface="Arial" panose="020B0604020202020204" pitchFamily="34" charset="0"/>
                <a:cs typeface="Arial" panose="020B0604020202020204" pitchFamily="34" charset="0"/>
              </a:rPr>
              <a:t>= 1,0087u. Khối lượng hạt </a:t>
            </a:r>
            <a:r>
              <a:rPr lang="en-US" altLang="vi-VN" sz="2800" baseline="30000">
                <a:latin typeface="Arial" panose="020B0604020202020204" pitchFamily="34" charset="0"/>
                <a:cs typeface="Arial" panose="020B0604020202020204" pitchFamily="34" charset="0"/>
              </a:rPr>
              <a:t>4</a:t>
            </a:r>
            <a:r>
              <a:rPr lang="en-US" altLang="vi-VN" sz="2800" baseline="-25000">
                <a:latin typeface="Arial" panose="020B0604020202020204" pitchFamily="34" charset="0"/>
                <a:cs typeface="Arial" panose="020B0604020202020204" pitchFamily="34" charset="0"/>
              </a:rPr>
              <a:t>2</a:t>
            </a:r>
            <a:r>
              <a:rPr lang="en-US" altLang="vi-VN" sz="2800">
                <a:latin typeface="Arial" panose="020B0604020202020204" pitchFamily="34" charset="0"/>
                <a:cs typeface="Arial" panose="020B0604020202020204" pitchFamily="34" charset="0"/>
              </a:rPr>
              <a:t>He là 4,0015u. Tìm năng lượng liên kết riêng của hạt nhân Heli</a:t>
            </a:r>
          </a:p>
          <a:p>
            <a:pPr>
              <a:buFont typeface="Arial" pitchFamily="34" charset="0"/>
              <a:buNone/>
            </a:pPr>
            <a:r>
              <a:rPr lang="en-US" altLang="vi-VN" sz="2800">
                <a:latin typeface="Arial" panose="020B0604020202020204" pitchFamily="34" charset="0"/>
                <a:cs typeface="Arial" panose="020B0604020202020204" pitchFamily="34" charset="0"/>
              </a:rPr>
              <a:t>a. </a:t>
            </a:r>
            <a:r>
              <a:rPr lang="en-US" altLang="vi-VN" sz="2800">
                <a:latin typeface="Arial" panose="020B0604020202020204" pitchFamily="34" charset="0"/>
                <a:cs typeface="Arial" panose="020B0604020202020204" pitchFamily="34" charset="0"/>
                <a:sym typeface="Arial" panose="020B0604020202020204" pitchFamily="34" charset="0"/>
              </a:rPr>
              <a:t>≈ </a:t>
            </a:r>
            <a:r>
              <a:rPr lang="en-US" altLang="vi-VN" sz="2800">
                <a:latin typeface="Arial" panose="020B0604020202020204" pitchFamily="34" charset="0"/>
                <a:cs typeface="Arial" panose="020B0604020202020204" pitchFamily="34" charset="0"/>
              </a:rPr>
              <a:t>28,4MeV.</a:t>
            </a:r>
          </a:p>
          <a:p>
            <a:pPr>
              <a:buFont typeface="Arial" pitchFamily="34" charset="0"/>
              <a:buNone/>
            </a:pPr>
            <a:r>
              <a:rPr lang="en-US" altLang="vi-VN" sz="2800">
                <a:latin typeface="Arial" panose="020B0604020202020204" pitchFamily="34" charset="0"/>
                <a:cs typeface="Arial" panose="020B0604020202020204" pitchFamily="34" charset="0"/>
              </a:rPr>
              <a:t>b. </a:t>
            </a:r>
            <a:r>
              <a:rPr lang="en-US" altLang="vi-VN" sz="2800">
                <a:latin typeface="Arial" panose="020B0604020202020204" pitchFamily="34" charset="0"/>
                <a:cs typeface="Arial" panose="020B0604020202020204" pitchFamily="34" charset="0"/>
                <a:sym typeface="Arial" panose="020B0604020202020204" pitchFamily="34" charset="0"/>
              </a:rPr>
              <a:t>≈ </a:t>
            </a:r>
            <a:r>
              <a:rPr lang="en-US" altLang="vi-VN" sz="2800">
                <a:latin typeface="Arial" panose="020B0604020202020204" pitchFamily="34" charset="0"/>
                <a:cs typeface="Arial" panose="020B0604020202020204" pitchFamily="34" charset="0"/>
              </a:rPr>
              <a:t>7,1MeV.</a:t>
            </a:r>
          </a:p>
          <a:p>
            <a:pPr>
              <a:buFont typeface="Arial" pitchFamily="34" charset="0"/>
              <a:buNone/>
            </a:pPr>
            <a:r>
              <a:rPr lang="en-US" altLang="vi-VN" sz="2800">
                <a:latin typeface="Arial" panose="020B0604020202020204" pitchFamily="34" charset="0"/>
                <a:cs typeface="Arial" panose="020B0604020202020204" pitchFamily="34" charset="0"/>
              </a:rPr>
              <a:t>c. </a:t>
            </a:r>
            <a:r>
              <a:rPr lang="en-US" altLang="vi-VN" sz="2800">
                <a:latin typeface="Arial" panose="020B0604020202020204" pitchFamily="34" charset="0"/>
                <a:cs typeface="Arial" panose="020B0604020202020204" pitchFamily="34" charset="0"/>
                <a:sym typeface="Arial" panose="020B0604020202020204" pitchFamily="34" charset="0"/>
              </a:rPr>
              <a:t>≈ </a:t>
            </a:r>
            <a:r>
              <a:rPr lang="en-US" altLang="vi-VN" sz="2800">
                <a:latin typeface="Arial" panose="020B0604020202020204" pitchFamily="34" charset="0"/>
                <a:cs typeface="Arial" panose="020B0604020202020204" pitchFamily="34" charset="0"/>
              </a:rPr>
              <a:t>3MeV.</a:t>
            </a:r>
          </a:p>
          <a:p>
            <a:pPr>
              <a:buFont typeface="Arial" pitchFamily="34" charset="0"/>
              <a:buNone/>
            </a:pPr>
            <a:r>
              <a:rPr lang="en-US" altLang="vi-VN" sz="2800">
                <a:latin typeface="Arial" panose="020B0604020202020204" pitchFamily="34" charset="0"/>
                <a:cs typeface="Arial" panose="020B0604020202020204" pitchFamily="34" charset="0"/>
              </a:rPr>
              <a:t>d. </a:t>
            </a:r>
            <a:r>
              <a:rPr lang="en-US" altLang="vi-VN" sz="2800">
                <a:latin typeface="Arial" panose="020B0604020202020204" pitchFamily="34" charset="0"/>
                <a:cs typeface="Arial" panose="020B0604020202020204" pitchFamily="34" charset="0"/>
                <a:sym typeface="Arial" panose="020B0604020202020204" pitchFamily="34" charset="0"/>
              </a:rPr>
              <a:t>≈ </a:t>
            </a:r>
            <a:r>
              <a:rPr lang="en-US" altLang="vi-VN" sz="2800">
                <a:latin typeface="Arial" panose="020B0604020202020204" pitchFamily="34" charset="0"/>
                <a:cs typeface="Arial" panose="020B0604020202020204" pitchFamily="34" charset="0"/>
              </a:rPr>
              <a:t>0,325MeV.</a:t>
            </a:r>
          </a:p>
        </p:txBody>
      </p:sp>
    </p:spTree>
    <p:extLst>
      <p:ext uri="{BB962C8B-B14F-4D97-AF65-F5344CB8AC3E}">
        <p14:creationId xmlns:p14="http://schemas.microsoft.com/office/powerpoint/2010/main" val="32075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966242" y="3974641"/>
            <a:ext cx="487166" cy="539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9E89E731-979B-4E40-B6FF-BEBA9AEE025C}"/>
              </a:ext>
            </a:extLst>
          </p:cNvPr>
          <p:cNvSpPr txBox="1">
            <a:spLocks noChangeArrowheads="1"/>
          </p:cNvSpPr>
          <p:nvPr/>
        </p:nvSpPr>
        <p:spPr>
          <a:xfrm>
            <a:off x="1974804" y="1464114"/>
            <a:ext cx="8458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Câu </a:t>
            </a:r>
            <a:r>
              <a:rPr lang="en-US" altLang="vi-VN" sz="2800">
                <a:latin typeface="Arial" panose="020B0604020202020204" pitchFamily="34" charset="0"/>
                <a:cs typeface="Arial" panose="020B0604020202020204" pitchFamily="34" charset="0"/>
              </a:rPr>
              <a:t>7. m</a:t>
            </a:r>
            <a:r>
              <a:rPr lang="en-US" altLang="vi-VN" sz="2800" baseline="-25000">
                <a:latin typeface="Arial" panose="020B0604020202020204" pitchFamily="34" charset="0"/>
                <a:cs typeface="Arial" panose="020B0604020202020204" pitchFamily="34" charset="0"/>
              </a:rPr>
              <a:t>Al</a:t>
            </a:r>
            <a:r>
              <a:rPr lang="en-US" altLang="vi-VN" sz="2800">
                <a:latin typeface="Arial" panose="020B0604020202020204" pitchFamily="34" charset="0"/>
                <a:cs typeface="Arial" panose="020B0604020202020204" pitchFamily="34" charset="0"/>
              </a:rPr>
              <a:t>= 26,974u, m</a:t>
            </a:r>
            <a:r>
              <a:rPr lang="en-US" altLang="vi-VN" sz="2800" baseline="-25000">
                <a:latin typeface="Arial" panose="020B0604020202020204" pitchFamily="34" charset="0"/>
                <a:cs typeface="Arial" panose="020B0604020202020204" pitchFamily="34" charset="0"/>
                <a:sym typeface="Sitka Subheading" panose="02000505000000020004" pitchFamily="2" charset="0"/>
              </a:rPr>
              <a:t>α</a:t>
            </a:r>
            <a:r>
              <a:rPr lang="en-US" altLang="vi-VN" sz="2800">
                <a:latin typeface="Arial" panose="020B0604020202020204" pitchFamily="34" charset="0"/>
                <a:cs typeface="Arial" panose="020B0604020202020204" pitchFamily="34" charset="0"/>
                <a:sym typeface="Sitka Subheading" panose="02000505000000020004" pitchFamily="2" charset="0"/>
              </a:rPr>
              <a:t>= 4,0015u, m</a:t>
            </a:r>
            <a:r>
              <a:rPr lang="en-US" altLang="vi-VN" sz="2800" baseline="-25000">
                <a:latin typeface="Arial" panose="020B0604020202020204" pitchFamily="34" charset="0"/>
                <a:cs typeface="Arial" panose="020B0604020202020204" pitchFamily="34" charset="0"/>
                <a:sym typeface="Sitka Subheading" panose="02000505000000020004" pitchFamily="2" charset="0"/>
              </a:rPr>
              <a:t>P</a:t>
            </a:r>
            <a:r>
              <a:rPr lang="en-US" altLang="vi-VN" sz="2800">
                <a:latin typeface="Arial" panose="020B0604020202020204" pitchFamily="34" charset="0"/>
                <a:cs typeface="Arial" panose="020B0604020202020204" pitchFamily="34" charset="0"/>
                <a:sym typeface="Sitka Subheading" panose="02000505000000020004" pitchFamily="2" charset="0"/>
              </a:rPr>
              <a:t>=29,970u,</a:t>
            </a:r>
          </a:p>
          <a:p>
            <a:pPr>
              <a:buFont typeface="Arial" pitchFamily="34" charset="0"/>
              <a:buNone/>
            </a:pPr>
            <a:r>
              <a:rPr lang="en-US" altLang="vi-VN" sz="2800">
                <a:latin typeface="Arial" panose="020B0604020202020204" pitchFamily="34" charset="0"/>
                <a:cs typeface="Arial" panose="020B0604020202020204" pitchFamily="34" charset="0"/>
                <a:sym typeface="Sitka Subheading" panose="02000505000000020004" pitchFamily="2" charset="0"/>
              </a:rPr>
              <a:t>m</a:t>
            </a:r>
            <a:r>
              <a:rPr lang="en-US" altLang="vi-VN" sz="2800" baseline="-25000">
                <a:latin typeface="Arial" panose="020B0604020202020204" pitchFamily="34" charset="0"/>
                <a:cs typeface="Arial" panose="020B0604020202020204" pitchFamily="34" charset="0"/>
                <a:sym typeface="Sitka Subheading" panose="02000505000000020004" pitchFamily="2" charset="0"/>
              </a:rPr>
              <a:t>n</a:t>
            </a:r>
            <a:r>
              <a:rPr lang="en-US" altLang="vi-VN" sz="2800">
                <a:latin typeface="Arial" panose="020B0604020202020204" pitchFamily="34" charset="0"/>
                <a:cs typeface="Arial" panose="020B0604020202020204" pitchFamily="34" charset="0"/>
                <a:sym typeface="Sitka Subheading" panose="02000505000000020004" pitchFamily="2" charset="0"/>
              </a:rPr>
              <a:t>=1,0087u. Phản ứng: </a:t>
            </a:r>
            <a:r>
              <a:rPr lang="en-US" altLang="vi-VN" sz="2800" baseline="30000">
                <a:latin typeface="Arial" panose="020B0604020202020204" pitchFamily="34" charset="0"/>
                <a:cs typeface="Arial" panose="020B0604020202020204" pitchFamily="34" charset="0"/>
                <a:sym typeface="Sitka Subheading" panose="02000505000000020004" pitchFamily="2" charset="0"/>
              </a:rPr>
              <a:t>27</a:t>
            </a:r>
            <a:r>
              <a:rPr lang="en-US" altLang="vi-VN" sz="2800" baseline="-25000">
                <a:latin typeface="Arial" panose="020B0604020202020204" pitchFamily="34" charset="0"/>
                <a:cs typeface="Arial" panose="020B0604020202020204" pitchFamily="34" charset="0"/>
                <a:sym typeface="Sitka Subheading" panose="02000505000000020004" pitchFamily="2" charset="0"/>
              </a:rPr>
              <a:t>13</a:t>
            </a:r>
            <a:r>
              <a:rPr lang="en-US" altLang="vi-VN" sz="2800">
                <a:latin typeface="Arial" panose="020B0604020202020204" pitchFamily="34" charset="0"/>
                <a:cs typeface="Arial" panose="020B0604020202020204" pitchFamily="34" charset="0"/>
                <a:sym typeface="Sitka Subheading" panose="02000505000000020004" pitchFamily="2" charset="0"/>
              </a:rPr>
              <a:t>Al + α</a:t>
            </a:r>
            <a:r>
              <a:rPr lang="en-US" altLang="vi-VN" sz="2800">
                <a:latin typeface="Arial" panose="020B0604020202020204" pitchFamily="34" charset="0"/>
                <a:cs typeface="Arial" panose="020B0604020202020204" pitchFamily="34" charset="0"/>
                <a:sym typeface="Arial" panose="020B0604020202020204" pitchFamily="34" charset="0"/>
              </a:rPr>
              <a:t>→ </a:t>
            </a:r>
            <a:r>
              <a:rPr lang="en-US" altLang="vi-VN" sz="2800" baseline="30000">
                <a:latin typeface="Arial" panose="020B0604020202020204" pitchFamily="34" charset="0"/>
                <a:cs typeface="Arial" panose="020B0604020202020204" pitchFamily="34" charset="0"/>
                <a:sym typeface="Arial" panose="020B0604020202020204" pitchFamily="34" charset="0"/>
              </a:rPr>
              <a:t>30</a:t>
            </a:r>
            <a:r>
              <a:rPr lang="en-US" altLang="vi-VN" sz="2800" baseline="-25000">
                <a:latin typeface="Arial" panose="020B0604020202020204" pitchFamily="34" charset="0"/>
                <a:cs typeface="Arial" panose="020B0604020202020204" pitchFamily="34" charset="0"/>
                <a:sym typeface="Arial" panose="020B0604020202020204" pitchFamily="34" charset="0"/>
              </a:rPr>
              <a:t>15</a:t>
            </a:r>
            <a:r>
              <a:rPr lang="en-US" altLang="vi-VN" sz="2800">
                <a:latin typeface="Arial" panose="020B0604020202020204" pitchFamily="34" charset="0"/>
                <a:cs typeface="Arial" panose="020B0604020202020204" pitchFamily="34" charset="0"/>
                <a:sym typeface="Arial" panose="020B0604020202020204" pitchFamily="34" charset="0"/>
              </a:rPr>
              <a:t>P + n sẽ tỏa hay thu bao nhiêu năng lượng?</a:t>
            </a:r>
          </a:p>
          <a:p>
            <a:pPr>
              <a:buFont typeface="Arial" pitchFamily="34" charset="0"/>
              <a:buNone/>
            </a:pPr>
            <a:r>
              <a:rPr lang="en-US" altLang="vi-VN" sz="2800">
                <a:latin typeface="Arial" panose="020B0604020202020204" pitchFamily="34" charset="0"/>
                <a:cs typeface="Arial" panose="020B0604020202020204" pitchFamily="34" charset="0"/>
                <a:sym typeface="Arial" panose="020B0604020202020204" pitchFamily="34" charset="0"/>
              </a:rPr>
              <a:t>a. Tỏa năng lượng ≈ 2,98MeV.</a:t>
            </a:r>
          </a:p>
          <a:p>
            <a:pPr>
              <a:buFont typeface="Arial" pitchFamily="34" charset="0"/>
              <a:buNone/>
            </a:pPr>
            <a:r>
              <a:rPr lang="en-US" altLang="vi-VN" sz="2800">
                <a:latin typeface="Arial" panose="020B0604020202020204" pitchFamily="34" charset="0"/>
                <a:cs typeface="Arial" panose="020B0604020202020204" pitchFamily="34" charset="0"/>
                <a:sym typeface="Arial" panose="020B0604020202020204" pitchFamily="34" charset="0"/>
              </a:rPr>
              <a:t>b. Thu năng lượng ≈ 2,98J.</a:t>
            </a:r>
          </a:p>
          <a:p>
            <a:pPr>
              <a:buFont typeface="Arial" pitchFamily="34" charset="0"/>
              <a:buNone/>
            </a:pPr>
            <a:r>
              <a:rPr lang="en-US" altLang="vi-VN" sz="2800">
                <a:latin typeface="Arial" panose="020B0604020202020204" pitchFamily="34" charset="0"/>
                <a:cs typeface="Arial" panose="020B0604020202020204" pitchFamily="34" charset="0"/>
                <a:sym typeface="Arial" panose="020B0604020202020204" pitchFamily="34" charset="0"/>
              </a:rPr>
              <a:t>c. Thu năng lượng ≈ 2,98MeV.</a:t>
            </a:r>
          </a:p>
          <a:p>
            <a:pPr>
              <a:buFont typeface="Arial" pitchFamily="34" charset="0"/>
              <a:buNone/>
            </a:pPr>
            <a:r>
              <a:rPr lang="en-US" altLang="vi-VN" sz="2800">
                <a:latin typeface="Arial" panose="020B0604020202020204" pitchFamily="34" charset="0"/>
                <a:cs typeface="Arial" panose="020B0604020202020204" pitchFamily="34" charset="0"/>
                <a:sym typeface="Arial" panose="020B0604020202020204" pitchFamily="34" charset="0"/>
              </a:rPr>
              <a:t>d. Tỏa năng lượng ≈ 2,98J.</a:t>
            </a:r>
          </a:p>
        </p:txBody>
      </p:sp>
    </p:spTree>
    <p:extLst>
      <p:ext uri="{BB962C8B-B14F-4D97-AF65-F5344CB8AC3E}">
        <p14:creationId xmlns:p14="http://schemas.microsoft.com/office/powerpoint/2010/main" val="10045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917492" y="3887761"/>
            <a:ext cx="533399" cy="5296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D64A1141-3050-4804-867C-DD53FE85DDE8}"/>
              </a:ext>
            </a:extLst>
          </p:cNvPr>
          <p:cNvSpPr txBox="1">
            <a:spLocks noChangeArrowheads="1"/>
          </p:cNvSpPr>
          <p:nvPr/>
        </p:nvSpPr>
        <p:spPr>
          <a:xfrm>
            <a:off x="1981200" y="1439130"/>
            <a:ext cx="9448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vi-VN" sz="2800">
                <a:latin typeface="Arial" panose="020B0604020202020204" pitchFamily="34" charset="0"/>
                <a:cs typeface="Arial" panose="020B0604020202020204" pitchFamily="34" charset="0"/>
                <a:sym typeface="Wingdings" panose="05000000000000000000" pitchFamily="2" charset="2"/>
              </a:rPr>
              <a:t>Câu </a:t>
            </a:r>
            <a:r>
              <a:rPr lang="en-US" altLang="vi-VN" sz="2800">
                <a:latin typeface="Arial" panose="020B0604020202020204" pitchFamily="34" charset="0"/>
                <a:cs typeface="Arial" panose="020B0604020202020204" pitchFamily="34" charset="0"/>
              </a:rPr>
              <a:t>8. Năng lượng liên kết của hạt nhân Đơteri là 2,2 MeV, của Heli là 28 MeV. Nếu 2 hạt nhân Đơteri tổng hợp thành hạt nhân Heli thì năng lượng tỏa ra là:</a:t>
            </a:r>
          </a:p>
          <a:p>
            <a:pPr>
              <a:buFont typeface="Arial" pitchFamily="34" charset="0"/>
              <a:buNone/>
            </a:pPr>
            <a:r>
              <a:rPr lang="en-US" altLang="vi-VN" sz="2800">
                <a:latin typeface="Arial" panose="020B0604020202020204" pitchFamily="34" charset="0"/>
                <a:cs typeface="Arial" panose="020B0604020202020204" pitchFamily="34" charset="0"/>
              </a:rPr>
              <a:t>a. 30,2MeV.</a:t>
            </a:r>
          </a:p>
          <a:p>
            <a:pPr>
              <a:buFont typeface="Arial" pitchFamily="34" charset="0"/>
              <a:buNone/>
            </a:pPr>
            <a:r>
              <a:rPr lang="en-US" altLang="vi-VN" sz="2800">
                <a:latin typeface="Arial" panose="020B0604020202020204" pitchFamily="34" charset="0"/>
                <a:cs typeface="Arial" panose="020B0604020202020204" pitchFamily="34" charset="0"/>
              </a:rPr>
              <a:t>b. 25,8MeV.</a:t>
            </a:r>
          </a:p>
          <a:p>
            <a:pPr>
              <a:buFont typeface="Arial" pitchFamily="34" charset="0"/>
              <a:buNone/>
            </a:pPr>
            <a:r>
              <a:rPr lang="en-US" altLang="vi-VN" sz="2800">
                <a:latin typeface="Arial" panose="020B0604020202020204" pitchFamily="34" charset="0"/>
                <a:cs typeface="Arial" panose="020B0604020202020204" pitchFamily="34" charset="0"/>
              </a:rPr>
              <a:t>c. 23,6MeV.</a:t>
            </a:r>
          </a:p>
          <a:p>
            <a:pPr>
              <a:buFont typeface="Arial" pitchFamily="34" charset="0"/>
              <a:buNone/>
            </a:pPr>
            <a:r>
              <a:rPr lang="en-US" altLang="vi-VN" sz="2800">
                <a:latin typeface="Arial" panose="020B0604020202020204" pitchFamily="34" charset="0"/>
                <a:cs typeface="Arial" panose="020B0604020202020204" pitchFamily="34" charset="0"/>
              </a:rPr>
              <a:t>d. 19,2MeV.</a:t>
            </a:r>
          </a:p>
        </p:txBody>
      </p:sp>
    </p:spTree>
    <p:extLst>
      <p:ext uri="{BB962C8B-B14F-4D97-AF65-F5344CB8AC3E}">
        <p14:creationId xmlns:p14="http://schemas.microsoft.com/office/powerpoint/2010/main" val="3965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5909924" cy="505010"/>
            <a:chOff x="38033" y="2282878"/>
            <a:chExt cx="7353640"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81" y="2294628"/>
              <a:ext cx="6200747" cy="693208"/>
              <a:chOff x="607011" y="3430752"/>
              <a:chExt cx="3193095"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3193095"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Lực hạt nhân</a:t>
              </a:r>
              <a:endParaRPr lang="en-US" sz="2500" b="0" i="1" dirty="0">
                <a:cs typeface="Arial" panose="020B0604020202020204" pitchFamily="34" charset="0"/>
              </a:endParaRPr>
            </a:p>
          </p:txBody>
        </p:sp>
      </p:grpSp>
      <p:grpSp>
        <p:nvGrpSpPr>
          <p:cNvPr id="14" name="Group 13">
            <a:extLst>
              <a:ext uri="{FF2B5EF4-FFF2-40B4-BE49-F238E27FC236}">
                <a16:creationId xmlns:a16="http://schemas.microsoft.com/office/drawing/2014/main" id="{13B0587C-2BF4-4B99-A6F7-671B5366830A}"/>
              </a:ext>
            </a:extLst>
          </p:cNvPr>
          <p:cNvGrpSpPr/>
          <p:nvPr/>
        </p:nvGrpSpPr>
        <p:grpSpPr>
          <a:xfrm>
            <a:off x="17834" y="844385"/>
            <a:ext cx="7830766" cy="5628894"/>
            <a:chOff x="1314997" y="2125361"/>
            <a:chExt cx="2231091"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0" name="Rectangle 1026060">
            <a:extLst>
              <a:ext uri="{FF2B5EF4-FFF2-40B4-BE49-F238E27FC236}">
                <a16:creationId xmlns:a16="http://schemas.microsoft.com/office/drawing/2014/main" id="{33BC6D5A-8DEB-4D4B-AE5E-7FEA2ED12107}"/>
              </a:ext>
            </a:extLst>
          </p:cNvPr>
          <p:cNvSpPr>
            <a:spLocks noChangeArrowheads="1"/>
          </p:cNvSpPr>
          <p:nvPr/>
        </p:nvSpPr>
        <p:spPr bwMode="auto">
          <a:xfrm>
            <a:off x="557084" y="976390"/>
            <a:ext cx="6300916" cy="5496889"/>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6"/>
              </a:buBlip>
            </a:pPr>
            <a:r>
              <a:rPr lang="en-US" altLang="en-US" sz="2500">
                <a:latin typeface="Arial" panose="020B0604020202020204" pitchFamily="34" charset="0"/>
                <a:cs typeface="Arial" panose="020B0604020202020204" pitchFamily="34" charset="0"/>
              </a:rPr>
              <a:t>Các nuclon trong hạt nhân hút nhau bằng các lực rất mạnh gọi là </a:t>
            </a:r>
            <a:r>
              <a:rPr lang="en-US" altLang="en-US" sz="2500" u="sng">
                <a:latin typeface="Arial" panose="020B0604020202020204" pitchFamily="34" charset="0"/>
                <a:cs typeface="Arial" panose="020B0604020202020204" pitchFamily="34" charset="0"/>
              </a:rPr>
              <a:t>lực hạt nhân.</a:t>
            </a:r>
          </a:p>
          <a:p>
            <a:pPr marL="287338" indent="-287338" algn="just" defTabSz="1095375">
              <a:buClr>
                <a:schemeClr val="tx2"/>
              </a:buClr>
              <a:buSzPct val="95000"/>
              <a:buBlip>
                <a:blip r:embed="rId6"/>
              </a:buBlip>
            </a:pPr>
            <a:r>
              <a:rPr lang="en-US" altLang="en-US" sz="2500">
                <a:latin typeface="Arial" panose="020B0604020202020204" pitchFamily="34" charset="0"/>
                <a:cs typeface="Arial" panose="020B0604020202020204" pitchFamily="34" charset="0"/>
              </a:rPr>
              <a:t>Lực hạt nhân </a:t>
            </a:r>
            <a:r>
              <a:rPr lang="en-US" altLang="en-US" sz="2500" u="sng">
                <a:solidFill>
                  <a:srgbClr val="FF0000"/>
                </a:solidFill>
                <a:latin typeface="Arial" panose="020B0604020202020204" pitchFamily="34" charset="0"/>
                <a:cs typeface="Arial" panose="020B0604020202020204" pitchFamily="34" charset="0"/>
              </a:rPr>
              <a:t>không có cùng bản chất</a:t>
            </a:r>
            <a:r>
              <a:rPr lang="en-US" altLang="en-US" sz="2500">
                <a:latin typeface="Arial" panose="020B0604020202020204" pitchFamily="34" charset="0"/>
                <a:cs typeface="Arial" panose="020B0604020202020204" pitchFamily="34" charset="0"/>
              </a:rPr>
              <a:t> với lực tĩnh điện</a:t>
            </a:r>
            <a:r>
              <a:rPr lang="en-US" altLang="vi-VN" sz="2500">
                <a:latin typeface="Arial" panose="020B0604020202020204" pitchFamily="34" charset="0"/>
                <a:cs typeface="Arial" panose="020B0604020202020204" pitchFamily="34" charset="0"/>
              </a:rPr>
              <a:t>(không phụ thuộc vào điện tích) </a:t>
            </a:r>
            <a:r>
              <a:rPr lang="en-US" altLang="en-US" sz="2500">
                <a:latin typeface="Arial" panose="020B0604020202020204" pitchFamily="34" charset="0"/>
                <a:cs typeface="Arial" panose="020B0604020202020204" pitchFamily="34" charset="0"/>
              </a:rPr>
              <a:t>hay lực hấp dẫn</a:t>
            </a:r>
            <a:r>
              <a:rPr lang="en-US" altLang="vi-VN" sz="2500">
                <a:latin typeface="Arial" panose="020B0604020202020204" pitchFamily="34" charset="0"/>
                <a:cs typeface="Arial" panose="020B0604020202020204" pitchFamily="34" charset="0"/>
              </a:rPr>
              <a:t>(cường độ của lực hấp dẫn giữa các nuclon trong hạt nhân là rất nhỏ).</a:t>
            </a:r>
          </a:p>
          <a:p>
            <a:pPr marL="287338" indent="-287338" algn="just" defTabSz="1095375">
              <a:buClr>
                <a:schemeClr val="tx2"/>
              </a:buClr>
              <a:buSzPct val="95000"/>
              <a:buBlip>
                <a:blip r:embed="rId6"/>
              </a:buBlip>
            </a:pPr>
            <a:r>
              <a:rPr lang="en-US" altLang="en-US" sz="2500">
                <a:latin typeface="Arial" panose="020B0604020202020204" pitchFamily="34" charset="0"/>
                <a:cs typeface="Arial" panose="020B0604020202020204" pitchFamily="34" charset="0"/>
              </a:rPr>
              <a:t>Lực hạt nhân </a:t>
            </a:r>
            <a:r>
              <a:rPr lang="en-US" altLang="en-US" sz="2500" u="sng">
                <a:latin typeface="Arial" panose="020B0604020202020204" pitchFamily="34" charset="0"/>
                <a:cs typeface="Arial" panose="020B0604020202020204" pitchFamily="34" charset="0"/>
              </a:rPr>
              <a:t>lớn hơn</a:t>
            </a:r>
            <a:r>
              <a:rPr lang="en-US" altLang="en-US" sz="2500">
                <a:latin typeface="Arial" panose="020B0604020202020204" pitchFamily="34" charset="0"/>
                <a:cs typeface="Arial" panose="020B0604020202020204" pitchFamily="34" charset="0"/>
              </a:rPr>
              <a:t> rất nhiều so với các loại lực khác nên gọi là </a:t>
            </a:r>
            <a:r>
              <a:rPr lang="en-US" altLang="en-US" sz="2500" u="sng">
                <a:solidFill>
                  <a:srgbClr val="FF0000"/>
                </a:solidFill>
                <a:latin typeface="Arial" panose="020B0604020202020204" pitchFamily="34" charset="0"/>
                <a:cs typeface="Arial" panose="020B0604020202020204" pitchFamily="34" charset="0"/>
              </a:rPr>
              <a:t>lực tương tác mạnh.</a:t>
            </a:r>
          </a:p>
          <a:p>
            <a:pPr marL="287338" indent="-287338" algn="just" defTabSz="1095375">
              <a:buClr>
                <a:schemeClr val="tx2"/>
              </a:buClr>
              <a:buSzPct val="95000"/>
              <a:buBlip>
                <a:blip r:embed="rId6"/>
              </a:buBlip>
            </a:pPr>
            <a:r>
              <a:rPr lang="en-US" altLang="en-US" sz="2500">
                <a:latin typeface="Arial" panose="020B0604020202020204" pitchFamily="34" charset="0"/>
                <a:cs typeface="Arial" panose="020B0604020202020204" pitchFamily="34" charset="0"/>
              </a:rPr>
              <a:t>Lực hạt nhân chỉ phát huy tác dụng trong phạm vi kích thước hạt nhân (</a:t>
            </a:r>
            <a:r>
              <a:rPr lang="en-US" altLang="vi-VN" sz="2500">
                <a:latin typeface="Arial" panose="020B0604020202020204" pitchFamily="34" charset="0"/>
                <a:cs typeface="Arial" panose="020B0604020202020204" pitchFamily="34" charset="0"/>
                <a:sym typeface="Arial" panose="020B0604020202020204" pitchFamily="34" charset="0"/>
              </a:rPr>
              <a:t>≈</a:t>
            </a:r>
            <a:r>
              <a:rPr lang="en-US" altLang="en-US" sz="2500">
                <a:latin typeface="Arial" panose="020B0604020202020204" pitchFamily="34" charset="0"/>
                <a:cs typeface="Arial" panose="020B0604020202020204" pitchFamily="34" charset="0"/>
              </a:rPr>
              <a:t>10</a:t>
            </a:r>
            <a:r>
              <a:rPr lang="en-US" altLang="en-US" sz="2500" baseline="30000">
                <a:latin typeface="Arial" panose="020B0604020202020204" pitchFamily="34" charset="0"/>
                <a:cs typeface="Arial" panose="020B0604020202020204" pitchFamily="34" charset="0"/>
              </a:rPr>
              <a:t>−15</a:t>
            </a:r>
            <a:r>
              <a:rPr lang="en-US" altLang="en-US" sz="2500">
                <a:latin typeface="Arial" panose="020B0604020202020204" pitchFamily="34" charset="0"/>
                <a:cs typeface="Arial" panose="020B0604020202020204" pitchFamily="34" charset="0"/>
              </a:rPr>
              <a:t>m).</a:t>
            </a:r>
          </a:p>
          <a:p>
            <a:pPr marL="287338" indent="-287338" algn="just" defTabSz="1095375">
              <a:buClr>
                <a:schemeClr val="tx2"/>
              </a:buClr>
              <a:buSzPct val="95000"/>
              <a:buBlip>
                <a:blip r:embed="rId6"/>
              </a:buBlip>
            </a:pPr>
            <a:endParaRPr lang="en-US" sz="2500" i="1">
              <a:latin typeface="Arial" panose="020B0604020202020204" pitchFamily="34" charset="0"/>
              <a:cs typeface="Arial" panose="020B0604020202020204" pitchFamily="34" charset="0"/>
            </a:endParaRPr>
          </a:p>
        </p:txBody>
      </p:sp>
      <p:pic>
        <p:nvPicPr>
          <p:cNvPr id="3" name="Picture 2" descr="A group of balloons&#10;&#10;Description automatically generated with medium confidence">
            <a:extLst>
              <a:ext uri="{FF2B5EF4-FFF2-40B4-BE49-F238E27FC236}">
                <a16:creationId xmlns:a16="http://schemas.microsoft.com/office/drawing/2014/main" id="{60A920BA-0385-4CC2-B40A-27A112219038}"/>
              </a:ext>
            </a:extLst>
          </p:cNvPr>
          <p:cNvPicPr>
            <a:picLocks noChangeAspect="1"/>
          </p:cNvPicPr>
          <p:nvPr/>
        </p:nvPicPr>
        <p:blipFill rotWithShape="1">
          <a:blip r:embed="rId7">
            <a:extLst>
              <a:ext uri="{28A0092B-C50C-407E-A947-70E740481C1C}">
                <a14:useLocalDpi xmlns:a14="http://schemas.microsoft.com/office/drawing/2010/main" val="0"/>
              </a:ext>
            </a:extLst>
          </a:blip>
          <a:srcRect l="1960" t="2126" r="2276" b="815"/>
          <a:stretch/>
        </p:blipFill>
        <p:spPr>
          <a:xfrm>
            <a:off x="8480810" y="1007212"/>
            <a:ext cx="3329116" cy="5029200"/>
          </a:xfrm>
          <a:prstGeom prst="rect">
            <a:avLst/>
          </a:prstGeom>
        </p:spPr>
      </p:pic>
    </p:spTree>
    <p:extLst>
      <p:ext uri="{BB962C8B-B14F-4D97-AF65-F5344CB8AC3E}">
        <p14:creationId xmlns:p14="http://schemas.microsoft.com/office/powerpoint/2010/main" val="380525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519524" cy="505010"/>
            <a:chOff x="38033" y="2282878"/>
            <a:chExt cx="8112157"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81" y="2294628"/>
              <a:ext cx="7782009" cy="693208"/>
              <a:chOff x="607011" y="3430752"/>
              <a:chExt cx="400737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Năng lượng liên kết hạt nhân</a:t>
              </a:r>
              <a:endParaRPr lang="en-US" sz="2500" b="0" i="1" dirty="0">
                <a:cs typeface="Arial" panose="020B0604020202020204" pitchFamily="34" charset="0"/>
              </a:endParaRPr>
            </a:p>
          </p:txBody>
        </p:sp>
      </p:grpSp>
      <p:grpSp>
        <p:nvGrpSpPr>
          <p:cNvPr id="14" name="Group 13">
            <a:extLst>
              <a:ext uri="{FF2B5EF4-FFF2-40B4-BE49-F238E27FC236}">
                <a16:creationId xmlns:a16="http://schemas.microsoft.com/office/drawing/2014/main" id="{13B0587C-2BF4-4B99-A6F7-671B5366830A}"/>
              </a:ext>
            </a:extLst>
          </p:cNvPr>
          <p:cNvGrpSpPr/>
          <p:nvPr/>
        </p:nvGrpSpPr>
        <p:grpSpPr>
          <a:xfrm>
            <a:off x="276905" y="3352692"/>
            <a:ext cx="11551927" cy="1148575"/>
            <a:chOff x="1314997" y="2125361"/>
            <a:chExt cx="2231091"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0" name="Rectangle 1026060">
            <a:extLst>
              <a:ext uri="{FF2B5EF4-FFF2-40B4-BE49-F238E27FC236}">
                <a16:creationId xmlns:a16="http://schemas.microsoft.com/office/drawing/2014/main" id="{33BC6D5A-8DEB-4D4B-AE5E-7FEA2ED12107}"/>
              </a:ext>
            </a:extLst>
          </p:cNvPr>
          <p:cNvSpPr>
            <a:spLocks noChangeArrowheads="1"/>
          </p:cNvSpPr>
          <p:nvPr/>
        </p:nvSpPr>
        <p:spPr bwMode="auto">
          <a:xfrm>
            <a:off x="645245" y="1166616"/>
            <a:ext cx="7291517" cy="1264962"/>
          </a:xfrm>
          <a:prstGeom prst="rect">
            <a:avLst/>
          </a:prstGeom>
          <a:noFill/>
          <a:ln w="9525" algn="ctr">
            <a:noFill/>
            <a:miter lim="800000"/>
            <a:headEnd/>
            <a:tailEnd/>
          </a:ln>
        </p:spPr>
        <p:txBody>
          <a:bodyPr wrap="square" lIns="109728" tIns="54864" rIns="109728" bIns="54864">
            <a:spAutoFit/>
          </a:bodyPr>
          <a:lstStyle/>
          <a:p>
            <a:pPr algn="just" defTabSz="1095375">
              <a:buClr>
                <a:schemeClr val="tx2"/>
              </a:buClr>
              <a:buSzPct val="95000"/>
            </a:pPr>
            <a:r>
              <a:rPr lang="en-US" altLang="vi-VN" sz="2500">
                <a:solidFill>
                  <a:srgbClr val="141414"/>
                </a:solidFill>
                <a:latin typeface="Arial" panose="020B0604020202020204" pitchFamily="34" charset="0"/>
                <a:cs typeface="Arial" panose="020B0604020202020204" pitchFamily="34" charset="0"/>
                <a:sym typeface="Georgia" panose="02040502050405020303" pitchFamily="18" charset="0"/>
              </a:rPr>
              <a:t>Xét hạt nhân </a:t>
            </a:r>
            <a:r>
              <a:rPr lang="en-US" altLang="vi-VN" sz="2500" baseline="30000">
                <a:solidFill>
                  <a:srgbClr val="141414"/>
                </a:solidFill>
                <a:latin typeface="Arial" panose="020B0604020202020204" pitchFamily="34" charset="0"/>
                <a:cs typeface="Arial" panose="020B0604020202020204" pitchFamily="34" charset="0"/>
                <a:sym typeface="Georgia" panose="02040502050405020303" pitchFamily="18" charset="0"/>
              </a:rPr>
              <a:t>4</a:t>
            </a:r>
            <a:r>
              <a:rPr lang="en-US" altLang="vi-VN" sz="2500" baseline="-25000">
                <a:solidFill>
                  <a:srgbClr val="141414"/>
                </a:solidFill>
                <a:latin typeface="Arial" panose="020B0604020202020204" pitchFamily="34" charset="0"/>
                <a:cs typeface="Arial" panose="020B0604020202020204" pitchFamily="34" charset="0"/>
                <a:sym typeface="Georgia" panose="02040502050405020303" pitchFamily="18" charset="0"/>
              </a:rPr>
              <a:t>2</a:t>
            </a:r>
            <a:r>
              <a:rPr lang="en-US" altLang="vi-VN" sz="2500">
                <a:solidFill>
                  <a:srgbClr val="141414"/>
                </a:solidFill>
                <a:latin typeface="Arial" panose="020B0604020202020204" pitchFamily="34" charset="0"/>
                <a:cs typeface="Arial" panose="020B0604020202020204" pitchFamily="34" charset="0"/>
                <a:sym typeface="Georgia" panose="02040502050405020303" pitchFamily="18" charset="0"/>
              </a:rPr>
              <a:t>He: </a:t>
            </a:r>
          </a:p>
          <a:p>
            <a:pPr algn="ctr" defTabSz="1095375">
              <a:buClr>
                <a:schemeClr val="tx2"/>
              </a:buClr>
              <a:buSzPct val="95000"/>
            </a:pPr>
            <a:r>
              <a:rPr lang="en-US" altLang="vi-VN" sz="2500">
                <a:solidFill>
                  <a:srgbClr val="141414"/>
                </a:solidFill>
                <a:latin typeface="Arial" panose="020B0604020202020204" pitchFamily="34" charset="0"/>
                <a:cs typeface="Arial" panose="020B0604020202020204" pitchFamily="34" charset="0"/>
                <a:sym typeface="Georgia" panose="02040502050405020303" pitchFamily="18" charset="0"/>
              </a:rPr>
              <a:t>m</a:t>
            </a:r>
            <a:r>
              <a:rPr lang="en-US" altLang="vi-VN" sz="2500" baseline="-25000">
                <a:solidFill>
                  <a:srgbClr val="141414"/>
                </a:solidFill>
                <a:latin typeface="Arial" panose="020B0604020202020204" pitchFamily="34" charset="0"/>
                <a:cs typeface="Arial" panose="020B0604020202020204" pitchFamily="34" charset="0"/>
                <a:sym typeface="Georgia" panose="02040502050405020303" pitchFamily="18" charset="0"/>
              </a:rPr>
              <a:t>He</a:t>
            </a:r>
            <a:r>
              <a:rPr lang="en-US" altLang="vi-VN" sz="2500">
                <a:solidFill>
                  <a:srgbClr val="141414"/>
                </a:solidFill>
                <a:latin typeface="Arial" panose="020B0604020202020204" pitchFamily="34" charset="0"/>
                <a:cs typeface="Arial" panose="020B0604020202020204" pitchFamily="34" charset="0"/>
                <a:sym typeface="Georgia" panose="02040502050405020303" pitchFamily="18" charset="0"/>
              </a:rPr>
              <a:t>= 4,0015u &lt;  2m</a:t>
            </a:r>
            <a:r>
              <a:rPr lang="en-US" altLang="vi-VN" sz="2500" baseline="-25000">
                <a:solidFill>
                  <a:srgbClr val="141414"/>
                </a:solidFill>
                <a:latin typeface="Arial" panose="020B0604020202020204" pitchFamily="34" charset="0"/>
                <a:cs typeface="Arial" panose="020B0604020202020204" pitchFamily="34" charset="0"/>
                <a:sym typeface="Georgia" panose="02040502050405020303" pitchFamily="18" charset="0"/>
              </a:rPr>
              <a:t>p</a:t>
            </a:r>
            <a:r>
              <a:rPr lang="en-US" altLang="vi-VN" sz="2500">
                <a:solidFill>
                  <a:srgbClr val="141414"/>
                </a:solidFill>
                <a:latin typeface="Arial" panose="020B0604020202020204" pitchFamily="34" charset="0"/>
                <a:cs typeface="Arial" panose="020B0604020202020204" pitchFamily="34" charset="0"/>
                <a:sym typeface="Georgia" panose="02040502050405020303" pitchFamily="18" charset="0"/>
              </a:rPr>
              <a:t>+2m</a:t>
            </a:r>
            <a:r>
              <a:rPr lang="en-US" altLang="vi-VN" sz="2500" baseline="-25000">
                <a:solidFill>
                  <a:srgbClr val="141414"/>
                </a:solidFill>
                <a:latin typeface="Arial" panose="020B0604020202020204" pitchFamily="34" charset="0"/>
                <a:cs typeface="Arial" panose="020B0604020202020204" pitchFamily="34" charset="0"/>
                <a:sym typeface="Georgia" panose="02040502050405020303" pitchFamily="18" charset="0"/>
              </a:rPr>
              <a:t>n</a:t>
            </a:r>
            <a:r>
              <a:rPr lang="en-US" altLang="vi-VN" sz="2500">
                <a:solidFill>
                  <a:srgbClr val="141414"/>
                </a:solidFill>
                <a:latin typeface="Arial" panose="020B0604020202020204" pitchFamily="34" charset="0"/>
                <a:cs typeface="Arial" panose="020B0604020202020204" pitchFamily="34" charset="0"/>
                <a:sym typeface="Georgia" panose="02040502050405020303" pitchFamily="18" charset="0"/>
              </a:rPr>
              <a:t>= 4,03188u </a:t>
            </a:r>
          </a:p>
          <a:p>
            <a:pPr algn="ctr" defTabSz="1095375">
              <a:buClr>
                <a:schemeClr val="tx2"/>
              </a:buClr>
              <a:buSzPct val="95000"/>
            </a:pPr>
            <a:r>
              <a:rPr lang="en-US" altLang="vi-VN" sz="2500">
                <a:solidFill>
                  <a:srgbClr val="141414"/>
                </a:solidFill>
                <a:latin typeface="Arial" panose="020B0604020202020204" pitchFamily="34" charset="0"/>
                <a:cs typeface="Arial" panose="020B0604020202020204" pitchFamily="34" charset="0"/>
                <a:sym typeface="Arial" panose="020B0604020202020204" pitchFamily="34" charset="0"/>
              </a:rPr>
              <a:t>→</a:t>
            </a:r>
            <a:r>
              <a:rPr lang="en-US" altLang="vi-VN" sz="2500">
                <a:latin typeface="Arial" panose="020B0604020202020204" pitchFamily="34" charset="0"/>
                <a:cs typeface="Arial" panose="020B0604020202020204" pitchFamily="34" charset="0"/>
              </a:rPr>
              <a:t> </a:t>
            </a:r>
            <a:r>
              <a:rPr lang="en-US" altLang="vi-VN" sz="2500">
                <a:latin typeface="Arial" panose="020B0604020202020204" pitchFamily="34" charset="0"/>
                <a:cs typeface="Arial" panose="020B0604020202020204" pitchFamily="34" charset="0"/>
                <a:sym typeface="Georgia" panose="02040502050405020303" pitchFamily="18" charset="0"/>
              </a:rPr>
              <a:t>m</a:t>
            </a:r>
            <a:r>
              <a:rPr lang="en-US" altLang="vi-VN" sz="2500" baseline="-25000">
                <a:latin typeface="Arial" panose="020B0604020202020204" pitchFamily="34" charset="0"/>
                <a:cs typeface="Arial" panose="020B0604020202020204" pitchFamily="34" charset="0"/>
                <a:sym typeface="Georgia" panose="02040502050405020303" pitchFamily="18" charset="0"/>
              </a:rPr>
              <a:t>He</a:t>
            </a:r>
            <a:r>
              <a:rPr lang="en-US" altLang="vi-VN" sz="2500">
                <a:latin typeface="Arial" panose="020B0604020202020204" pitchFamily="34" charset="0"/>
                <a:cs typeface="Arial" panose="020B0604020202020204" pitchFamily="34" charset="0"/>
                <a:sym typeface="Georgia" panose="02040502050405020303" pitchFamily="18" charset="0"/>
              </a:rPr>
              <a:t> &lt;</a:t>
            </a:r>
            <a:r>
              <a:rPr lang="en-US" altLang="vi-VN" sz="2500">
                <a:latin typeface="Arial" panose="020B0604020202020204" pitchFamily="34" charset="0"/>
                <a:cs typeface="Arial" panose="020B0604020202020204" pitchFamily="34" charset="0"/>
              </a:rPr>
              <a:t> </a:t>
            </a:r>
            <a:r>
              <a:rPr lang="en-US" altLang="vi-VN" sz="2500">
                <a:latin typeface="Arial" panose="020B0604020202020204" pitchFamily="34" charset="0"/>
                <a:cs typeface="Arial" panose="020B0604020202020204" pitchFamily="34" charset="0"/>
                <a:sym typeface="Georgia" panose="02040502050405020303" pitchFamily="18" charset="0"/>
              </a:rPr>
              <a:t>m</a:t>
            </a:r>
            <a:r>
              <a:rPr lang="en-US" altLang="vi-VN" sz="2500" baseline="-25000">
                <a:latin typeface="Arial" panose="020B0604020202020204" pitchFamily="34" charset="0"/>
                <a:cs typeface="Arial" panose="020B0604020202020204" pitchFamily="34" charset="0"/>
                <a:sym typeface="Georgia" panose="02040502050405020303" pitchFamily="18" charset="0"/>
              </a:rPr>
              <a:t>p</a:t>
            </a:r>
            <a:r>
              <a:rPr lang="en-US" altLang="vi-VN" sz="2500">
                <a:latin typeface="Arial" panose="020B0604020202020204" pitchFamily="34" charset="0"/>
                <a:cs typeface="Arial" panose="020B0604020202020204" pitchFamily="34" charset="0"/>
                <a:sym typeface="Georgia" panose="02040502050405020303" pitchFamily="18" charset="0"/>
              </a:rPr>
              <a:t>+2m</a:t>
            </a:r>
            <a:r>
              <a:rPr lang="en-US" altLang="vi-VN" sz="2500" baseline="-25000">
                <a:latin typeface="Arial" panose="020B0604020202020204" pitchFamily="34" charset="0"/>
                <a:cs typeface="Arial" panose="020B0604020202020204" pitchFamily="34" charset="0"/>
                <a:sym typeface="Georgia" panose="02040502050405020303" pitchFamily="18" charset="0"/>
              </a:rPr>
              <a:t>n</a:t>
            </a:r>
            <a:r>
              <a:rPr lang="en-US" altLang="vi-VN" sz="2500">
                <a:latin typeface="Arial" panose="020B0604020202020204" pitchFamily="34" charset="0"/>
                <a:cs typeface="Arial" panose="020B0604020202020204" pitchFamily="34" charset="0"/>
                <a:sym typeface="Georgia" panose="02040502050405020303" pitchFamily="18" charset="0"/>
              </a:rPr>
              <a:t> </a:t>
            </a:r>
            <a:endParaRPr lang="en-US" altLang="vi-VN" sz="2500" baseline="-25000">
              <a:latin typeface="Arial" panose="020B0604020202020204" pitchFamily="34" charset="0"/>
              <a:cs typeface="Arial" panose="020B0604020202020204" pitchFamily="34" charset="0"/>
              <a:sym typeface="Georgia" panose="02040502050405020303" pitchFamily="18" charset="0"/>
            </a:endParaRPr>
          </a:p>
        </p:txBody>
      </p:sp>
      <p:sp>
        <p:nvSpPr>
          <p:cNvPr id="13" name="Content Placeholder 2">
            <a:extLst>
              <a:ext uri="{FF2B5EF4-FFF2-40B4-BE49-F238E27FC236}">
                <a16:creationId xmlns:a16="http://schemas.microsoft.com/office/drawing/2014/main" id="{2BD5AA8C-7FFE-4ADE-ACA8-B9848D59A983}"/>
              </a:ext>
            </a:extLst>
          </p:cNvPr>
          <p:cNvSpPr txBox="1">
            <a:spLocks/>
          </p:cNvSpPr>
          <p:nvPr/>
        </p:nvSpPr>
        <p:spPr bwMode="auto">
          <a:xfrm>
            <a:off x="369231" y="588789"/>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1. Độ hụt khối</a:t>
            </a:r>
          </a:p>
        </p:txBody>
      </p:sp>
      <p:sp>
        <p:nvSpPr>
          <p:cNvPr id="19" name="TextBox 18">
            <a:extLst>
              <a:ext uri="{FF2B5EF4-FFF2-40B4-BE49-F238E27FC236}">
                <a16:creationId xmlns:a16="http://schemas.microsoft.com/office/drawing/2014/main" id="{5B7CCD5E-6739-4045-98A3-14037AA27FFD}"/>
              </a:ext>
            </a:extLst>
          </p:cNvPr>
          <p:cNvSpPr txBox="1"/>
          <p:nvPr/>
        </p:nvSpPr>
        <p:spPr>
          <a:xfrm>
            <a:off x="689281" y="4734257"/>
            <a:ext cx="10494960" cy="892552"/>
          </a:xfrm>
          <a:prstGeom prst="rect">
            <a:avLst/>
          </a:prstGeom>
          <a:noFill/>
        </p:spPr>
        <p:txBody>
          <a:bodyPr wrap="square">
            <a:spAutoFit/>
          </a:bodyPr>
          <a:lstStyle/>
          <a:p>
            <a:pPr>
              <a:buFont typeface="Arial" panose="020B0604020202020204" pitchFamily="34" charset="0"/>
              <a:buNone/>
            </a:pPr>
            <a:r>
              <a:rPr lang="en-US" altLang="en-US" sz="2600">
                <a:solidFill>
                  <a:srgbClr val="141414"/>
                </a:solidFill>
                <a:latin typeface="Arial" panose="020B0604020202020204" pitchFamily="34" charset="0"/>
                <a:cs typeface="Arial" panose="020B0604020202020204" pitchFamily="34" charset="0"/>
                <a:sym typeface="Georgia" panose="02040502050405020303" pitchFamily="18" charset="0"/>
              </a:rPr>
              <a:t>Độ chênh lệch của khối lượng hạt nhân và tổng khối lượng của nucl</a:t>
            </a:r>
            <a:r>
              <a:rPr lang="en-US" altLang="vi-VN" sz="2600">
                <a:solidFill>
                  <a:srgbClr val="141414"/>
                </a:solidFill>
                <a:latin typeface="Arial" panose="020B0604020202020204" pitchFamily="34" charset="0"/>
                <a:cs typeface="Arial" panose="020B0604020202020204" pitchFamily="34" charset="0"/>
                <a:sym typeface="Georgia" panose="02040502050405020303" pitchFamily="18" charset="0"/>
              </a:rPr>
              <a:t>o</a:t>
            </a:r>
            <a:r>
              <a:rPr lang="en-US" altLang="en-US" sz="2600">
                <a:solidFill>
                  <a:srgbClr val="141414"/>
                </a:solidFill>
                <a:latin typeface="Arial" panose="020B0604020202020204" pitchFamily="34" charset="0"/>
                <a:cs typeface="Arial" panose="020B0604020202020204" pitchFamily="34" charset="0"/>
                <a:sym typeface="Georgia" panose="02040502050405020303" pitchFamily="18" charset="0"/>
              </a:rPr>
              <a:t>n tạo thành hạt nhân gọi là </a:t>
            </a:r>
            <a:r>
              <a:rPr lang="en-US" altLang="en-US" sz="2600">
                <a:solidFill>
                  <a:srgbClr val="FF0000"/>
                </a:solidFill>
                <a:latin typeface="Arial" panose="020B0604020202020204" pitchFamily="34" charset="0"/>
                <a:cs typeface="Arial" panose="020B0604020202020204" pitchFamily="34" charset="0"/>
                <a:sym typeface="Georgia" panose="02040502050405020303" pitchFamily="18" charset="0"/>
              </a:rPr>
              <a:t>độ hụt khối</a:t>
            </a:r>
            <a:r>
              <a:rPr lang="en-US" altLang="en-US" sz="2600">
                <a:solidFill>
                  <a:srgbClr val="141414"/>
                </a:solidFill>
                <a:latin typeface="Arial" panose="020B0604020202020204" pitchFamily="34" charset="0"/>
                <a:cs typeface="Arial" panose="020B0604020202020204" pitchFamily="34" charset="0"/>
                <a:sym typeface="Georgia" panose="02040502050405020303" pitchFamily="18" charset="0"/>
              </a:rPr>
              <a:t> của hạt nhân:</a:t>
            </a:r>
          </a:p>
        </p:txBody>
      </p:sp>
      <p:grpSp>
        <p:nvGrpSpPr>
          <p:cNvPr id="12" name="Group 11">
            <a:extLst>
              <a:ext uri="{FF2B5EF4-FFF2-40B4-BE49-F238E27FC236}">
                <a16:creationId xmlns:a16="http://schemas.microsoft.com/office/drawing/2014/main" id="{BF05AF46-5AC4-485D-B91F-6755DC54687E}"/>
              </a:ext>
            </a:extLst>
          </p:cNvPr>
          <p:cNvGrpSpPr/>
          <p:nvPr/>
        </p:nvGrpSpPr>
        <p:grpSpPr>
          <a:xfrm>
            <a:off x="2743200" y="5839792"/>
            <a:ext cx="5660126" cy="825659"/>
            <a:chOff x="3255274" y="4508341"/>
            <a:chExt cx="5660126" cy="825659"/>
          </a:xfrm>
        </p:grpSpPr>
        <p:pic>
          <p:nvPicPr>
            <p:cNvPr id="23" name="Picture 22" descr="empty-red-rectangle">
              <a:extLst>
                <a:ext uri="{FF2B5EF4-FFF2-40B4-BE49-F238E27FC236}">
                  <a16:creationId xmlns:a16="http://schemas.microsoft.com/office/drawing/2014/main" id="{59B8847C-6FD7-4356-AF93-EED2FDE83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274" y="4508341"/>
              <a:ext cx="5660126" cy="82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0CBA6298-F072-483B-89C6-0B726AC3531B}"/>
                </a:ext>
              </a:extLst>
            </p:cNvPr>
            <p:cNvSpPr txBox="1"/>
            <p:nvPr/>
          </p:nvSpPr>
          <p:spPr>
            <a:xfrm>
              <a:off x="3619500" y="4636112"/>
              <a:ext cx="4953000" cy="461665"/>
            </a:xfrm>
            <a:prstGeom prst="rect">
              <a:avLst/>
            </a:prstGeom>
            <a:noFill/>
          </p:spPr>
          <p:txBody>
            <a:bodyPr wrap="square">
              <a:spAutoFit/>
            </a:bodyPr>
            <a:lstStyle/>
            <a:p>
              <a:pPr>
                <a:lnSpc>
                  <a:spcPct val="80000"/>
                </a:lnSpc>
                <a:buFont typeface="Arial" panose="020B0604020202020204" pitchFamily="34" charset="0"/>
                <a:buNone/>
              </a:pPr>
              <a:r>
                <a:rPr lang="en-US" altLang="en-US" sz="3000" b="1">
                  <a:solidFill>
                    <a:srgbClr val="7030A0"/>
                  </a:solidFill>
                  <a:latin typeface="Arial" panose="020B0604020202020204" pitchFamily="34" charset="0"/>
                  <a:cs typeface="Arial" panose="020B0604020202020204" pitchFamily="34" charset="0"/>
                  <a:sym typeface="Georgia" panose="02040502050405020303" pitchFamily="18" charset="0"/>
                </a:rPr>
                <a:t>Δm = Zm</a:t>
              </a:r>
              <a:r>
                <a:rPr lang="en-US" altLang="en-US" sz="3000" b="1" baseline="-25000">
                  <a:solidFill>
                    <a:srgbClr val="7030A0"/>
                  </a:solidFill>
                  <a:latin typeface="Arial" panose="020B0604020202020204" pitchFamily="34" charset="0"/>
                  <a:cs typeface="Arial" panose="020B0604020202020204" pitchFamily="34" charset="0"/>
                  <a:sym typeface="Georgia" panose="02040502050405020303" pitchFamily="18" charset="0"/>
                </a:rPr>
                <a:t>p</a:t>
              </a:r>
              <a:r>
                <a:rPr lang="en-US" altLang="vi-VN" sz="3000" b="1" baseline="-25000">
                  <a:solidFill>
                    <a:srgbClr val="7030A0"/>
                  </a:solidFill>
                  <a:latin typeface="Arial" panose="020B0604020202020204" pitchFamily="34" charset="0"/>
                  <a:cs typeface="Arial" panose="020B0604020202020204" pitchFamily="34" charset="0"/>
                  <a:sym typeface="Georgia" panose="02040502050405020303" pitchFamily="18" charset="0"/>
                </a:rPr>
                <a:t> </a:t>
              </a:r>
              <a:r>
                <a:rPr lang="en-US" altLang="en-US" sz="3000" b="1">
                  <a:solidFill>
                    <a:srgbClr val="7030A0"/>
                  </a:solidFill>
                  <a:latin typeface="Arial" panose="020B0604020202020204" pitchFamily="34" charset="0"/>
                  <a:cs typeface="Arial" panose="020B0604020202020204" pitchFamily="34" charset="0"/>
                  <a:sym typeface="Georgia" panose="02040502050405020303" pitchFamily="18" charset="0"/>
                </a:rPr>
                <a:t>+ (A – Z)m</a:t>
              </a:r>
              <a:r>
                <a:rPr lang="en-US" altLang="en-US" sz="3000" b="1" baseline="-25000">
                  <a:solidFill>
                    <a:srgbClr val="7030A0"/>
                  </a:solidFill>
                  <a:latin typeface="Arial" panose="020B0604020202020204" pitchFamily="34" charset="0"/>
                  <a:cs typeface="Arial" panose="020B0604020202020204" pitchFamily="34" charset="0"/>
                  <a:sym typeface="Georgia" panose="02040502050405020303" pitchFamily="18" charset="0"/>
                </a:rPr>
                <a:t>n</a:t>
              </a:r>
              <a:r>
                <a:rPr lang="en-US" altLang="en-US" sz="3000" b="1">
                  <a:solidFill>
                    <a:srgbClr val="7030A0"/>
                  </a:solidFill>
                  <a:latin typeface="Arial" panose="020B0604020202020204" pitchFamily="34" charset="0"/>
                  <a:cs typeface="Arial" panose="020B0604020202020204" pitchFamily="34" charset="0"/>
                  <a:sym typeface="Georgia" panose="02040502050405020303" pitchFamily="18" charset="0"/>
                </a:rPr>
                <a:t>– m</a:t>
              </a:r>
              <a:r>
                <a:rPr lang="en-US" altLang="en-US" sz="3000" b="1" baseline="-25000">
                  <a:solidFill>
                    <a:srgbClr val="7030A0"/>
                  </a:solidFill>
                  <a:latin typeface="Arial" panose="020B0604020202020204" pitchFamily="34" charset="0"/>
                  <a:cs typeface="Arial" panose="020B0604020202020204" pitchFamily="34" charset="0"/>
                  <a:sym typeface="Georgia" panose="02040502050405020303" pitchFamily="18" charset="0"/>
                </a:rPr>
                <a:t>X</a:t>
              </a:r>
              <a:r>
                <a:rPr lang="en-US" altLang="vi-VN" sz="3000" b="1" baseline="-25000">
                  <a:solidFill>
                    <a:srgbClr val="7030A0"/>
                  </a:solidFill>
                  <a:latin typeface="Arial" panose="020B0604020202020204" pitchFamily="34" charset="0"/>
                  <a:cs typeface="Arial" panose="020B0604020202020204" pitchFamily="34" charset="0"/>
                  <a:sym typeface="Georgia" panose="02040502050405020303" pitchFamily="18" charset="0"/>
                </a:rPr>
                <a:t> </a:t>
              </a:r>
              <a:r>
                <a:rPr lang="en-US" altLang="vi-VN" sz="3000" b="1">
                  <a:solidFill>
                    <a:srgbClr val="7030A0"/>
                  </a:solidFill>
                  <a:latin typeface="Arial" panose="020B0604020202020204" pitchFamily="34" charset="0"/>
                  <a:cs typeface="Arial" panose="020B0604020202020204" pitchFamily="34" charset="0"/>
                  <a:sym typeface="Georgia" panose="02040502050405020303" pitchFamily="18" charset="0"/>
                </a:rPr>
                <a:t>  </a:t>
              </a:r>
            </a:p>
          </p:txBody>
        </p:sp>
      </p:grpSp>
      <p:sp>
        <p:nvSpPr>
          <p:cNvPr id="27" name="TextBox 26">
            <a:extLst>
              <a:ext uri="{FF2B5EF4-FFF2-40B4-BE49-F238E27FC236}">
                <a16:creationId xmlns:a16="http://schemas.microsoft.com/office/drawing/2014/main" id="{0BA45DFE-1BDB-41BC-9B5E-13BAC0651DC2}"/>
              </a:ext>
            </a:extLst>
          </p:cNvPr>
          <p:cNvSpPr txBox="1"/>
          <p:nvPr/>
        </p:nvSpPr>
        <p:spPr>
          <a:xfrm>
            <a:off x="689281" y="3429000"/>
            <a:ext cx="9951819" cy="892552"/>
          </a:xfrm>
          <a:prstGeom prst="rect">
            <a:avLst/>
          </a:prstGeom>
          <a:noFill/>
        </p:spPr>
        <p:txBody>
          <a:bodyPr wrap="square">
            <a:spAutoFit/>
          </a:bodyPr>
          <a:lstStyle/>
          <a:p>
            <a:pPr algn="ctr">
              <a:buFont typeface="Arial" panose="020B0604020202020204" pitchFamily="34" charset="0"/>
              <a:buNone/>
            </a:pPr>
            <a:r>
              <a:rPr lang="en-US" altLang="en-US" sz="2600">
                <a:solidFill>
                  <a:srgbClr val="141414"/>
                </a:solidFill>
                <a:latin typeface="Arial" panose="020B0604020202020204" pitchFamily="34" charset="0"/>
                <a:cs typeface="Arial" panose="020B0604020202020204" pitchFamily="34" charset="0"/>
                <a:sym typeface="Georgia" panose="02040502050405020303" pitchFamily="18" charset="0"/>
              </a:rPr>
              <a:t>Khối lượng của một hạt nhân luôn luôn </a:t>
            </a:r>
            <a:r>
              <a:rPr lang="en-US" altLang="en-US" sz="2600">
                <a:solidFill>
                  <a:srgbClr val="FF0000"/>
                </a:solidFill>
                <a:latin typeface="Arial" panose="020B0604020202020204" pitchFamily="34" charset="0"/>
                <a:cs typeface="Arial" panose="020B0604020202020204" pitchFamily="34" charset="0"/>
                <a:sym typeface="Georgia" panose="02040502050405020303" pitchFamily="18" charset="0"/>
              </a:rPr>
              <a:t>nhỏ </a:t>
            </a:r>
            <a:r>
              <a:rPr lang="en-US" altLang="vi-VN" sz="2600">
                <a:solidFill>
                  <a:srgbClr val="FF0000"/>
                </a:solidFill>
                <a:latin typeface="Arial" panose="020B0604020202020204" pitchFamily="34" charset="0"/>
                <a:cs typeface="Arial" panose="020B0604020202020204" pitchFamily="34" charset="0"/>
                <a:sym typeface="Georgia" panose="02040502050405020303" pitchFamily="18" charset="0"/>
              </a:rPr>
              <a:t>hơn </a:t>
            </a:r>
            <a:r>
              <a:rPr lang="en-US" altLang="vi-VN" sz="2600">
                <a:latin typeface="Arial" panose="020B0604020202020204" pitchFamily="34" charset="0"/>
                <a:cs typeface="Arial" panose="020B0604020202020204" pitchFamily="34" charset="0"/>
                <a:sym typeface="Georgia" panose="02040502050405020303" pitchFamily="18" charset="0"/>
              </a:rPr>
              <a:t>(hoặc bằng) </a:t>
            </a:r>
            <a:r>
              <a:rPr lang="en-US" altLang="en-US" sz="2600">
                <a:solidFill>
                  <a:srgbClr val="141414"/>
                </a:solidFill>
                <a:latin typeface="Arial" panose="020B0604020202020204" pitchFamily="34" charset="0"/>
                <a:cs typeface="Arial" panose="020B0604020202020204" pitchFamily="34" charset="0"/>
                <a:sym typeface="Georgia" panose="02040502050405020303" pitchFamily="18" charset="0"/>
              </a:rPr>
              <a:t>tổng khối lượng của các nucl</a:t>
            </a:r>
            <a:r>
              <a:rPr lang="en-US" altLang="vi-VN" sz="2600">
                <a:solidFill>
                  <a:srgbClr val="141414"/>
                </a:solidFill>
                <a:latin typeface="Arial" panose="020B0604020202020204" pitchFamily="34" charset="0"/>
                <a:cs typeface="Arial" panose="020B0604020202020204" pitchFamily="34" charset="0"/>
                <a:sym typeface="Georgia" panose="02040502050405020303" pitchFamily="18" charset="0"/>
              </a:rPr>
              <a:t>o</a:t>
            </a:r>
            <a:r>
              <a:rPr lang="en-US" altLang="en-US" sz="2600">
                <a:solidFill>
                  <a:srgbClr val="141414"/>
                </a:solidFill>
                <a:latin typeface="Arial" panose="020B0604020202020204" pitchFamily="34" charset="0"/>
                <a:cs typeface="Arial" panose="020B0604020202020204" pitchFamily="34" charset="0"/>
                <a:sym typeface="Georgia" panose="02040502050405020303" pitchFamily="18" charset="0"/>
              </a:rPr>
              <a:t>n tạo thành hạt nhân đó.)</a:t>
            </a:r>
          </a:p>
        </p:txBody>
      </p:sp>
      <p:pic>
        <p:nvPicPr>
          <p:cNvPr id="29" name="Picture 28" descr="Diagram&#10;&#10;Description automatically generated">
            <a:extLst>
              <a:ext uri="{FF2B5EF4-FFF2-40B4-BE49-F238E27FC236}">
                <a16:creationId xmlns:a16="http://schemas.microsoft.com/office/drawing/2014/main" id="{8589DA11-EADE-4E56-9DE9-3C07AD3E29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1300" y="363409"/>
            <a:ext cx="2959100" cy="2959100"/>
          </a:xfrm>
          <a:prstGeom prst="rect">
            <a:avLst/>
          </a:prstGeom>
        </p:spPr>
      </p:pic>
      <p:sp>
        <p:nvSpPr>
          <p:cNvPr id="33" name="TextBox 32">
            <a:extLst>
              <a:ext uri="{FF2B5EF4-FFF2-40B4-BE49-F238E27FC236}">
                <a16:creationId xmlns:a16="http://schemas.microsoft.com/office/drawing/2014/main" id="{3058E2E7-355D-452F-B603-B27537E5C63A}"/>
              </a:ext>
            </a:extLst>
          </p:cNvPr>
          <p:cNvSpPr txBox="1"/>
          <p:nvPr/>
        </p:nvSpPr>
        <p:spPr>
          <a:xfrm>
            <a:off x="10203454" y="607958"/>
            <a:ext cx="1839756" cy="861774"/>
          </a:xfrm>
          <a:prstGeom prst="rect">
            <a:avLst/>
          </a:prstGeom>
          <a:noFill/>
        </p:spPr>
        <p:txBody>
          <a:bodyPr wrap="square">
            <a:spAutoFit/>
          </a:bodyPr>
          <a:lstStyle/>
          <a:p>
            <a:r>
              <a:rPr lang="en-US" altLang="vi-VN" sz="5000" baseline="30000">
                <a:solidFill>
                  <a:srgbClr val="0070C0"/>
                </a:solidFill>
                <a:latin typeface="Arial" panose="020B0604020202020204" pitchFamily="34" charset="0"/>
                <a:cs typeface="Arial" panose="020B0604020202020204" pitchFamily="34" charset="0"/>
                <a:sym typeface="Georgia" panose="02040502050405020303" pitchFamily="18" charset="0"/>
              </a:rPr>
              <a:t>Helium</a:t>
            </a:r>
            <a:endParaRPr lang="en-US" sz="5000">
              <a:solidFill>
                <a:srgbClr val="0070C0"/>
              </a:solidFill>
            </a:endParaRPr>
          </a:p>
        </p:txBody>
      </p:sp>
    </p:spTree>
    <p:extLst>
      <p:ext uri="{BB962C8B-B14F-4D97-AF65-F5344CB8AC3E}">
        <p14:creationId xmlns:p14="http://schemas.microsoft.com/office/powerpoint/2010/main" val="252280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0CF0A7A-AEAD-4BC8-9C01-E3154F29B1A4}"/>
              </a:ext>
            </a:extLst>
          </p:cNvPr>
          <p:cNvSpPr txBox="1">
            <a:spLocks/>
          </p:cNvSpPr>
          <p:nvPr/>
        </p:nvSpPr>
        <p:spPr bwMode="auto">
          <a:xfrm>
            <a:off x="369231" y="588789"/>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Năng lượng liên kết</a:t>
            </a:r>
          </a:p>
        </p:txBody>
      </p:sp>
      <p:pic>
        <p:nvPicPr>
          <p:cNvPr id="12" name="Picture 11" descr="Diagram&#10;&#10;Description automatically generated">
            <a:extLst>
              <a:ext uri="{FF2B5EF4-FFF2-40B4-BE49-F238E27FC236}">
                <a16:creationId xmlns:a16="http://schemas.microsoft.com/office/drawing/2014/main" id="{6EA1E95F-2306-46C2-A33C-68ADD0E18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3893" y="1011617"/>
            <a:ext cx="2959100" cy="2959100"/>
          </a:xfrm>
          <a:prstGeom prst="rect">
            <a:avLst/>
          </a:prstGeom>
        </p:spPr>
      </p:pic>
      <p:sp>
        <p:nvSpPr>
          <p:cNvPr id="13" name="TextBox 12">
            <a:extLst>
              <a:ext uri="{FF2B5EF4-FFF2-40B4-BE49-F238E27FC236}">
                <a16:creationId xmlns:a16="http://schemas.microsoft.com/office/drawing/2014/main" id="{1BFD5B7F-BF72-4946-82A7-056D10637EB3}"/>
              </a:ext>
            </a:extLst>
          </p:cNvPr>
          <p:cNvSpPr txBox="1"/>
          <p:nvPr/>
        </p:nvSpPr>
        <p:spPr>
          <a:xfrm>
            <a:off x="10563115" y="928085"/>
            <a:ext cx="1839756" cy="861774"/>
          </a:xfrm>
          <a:prstGeom prst="rect">
            <a:avLst/>
          </a:prstGeom>
          <a:noFill/>
        </p:spPr>
        <p:txBody>
          <a:bodyPr wrap="square">
            <a:spAutoFit/>
          </a:bodyPr>
          <a:lstStyle/>
          <a:p>
            <a:r>
              <a:rPr lang="en-US" altLang="vi-VN" sz="5000" baseline="30000">
                <a:solidFill>
                  <a:srgbClr val="0070C0"/>
                </a:solidFill>
                <a:latin typeface="Arial" panose="020B0604020202020204" pitchFamily="34" charset="0"/>
                <a:cs typeface="Arial" panose="020B0604020202020204" pitchFamily="34" charset="0"/>
                <a:sym typeface="Georgia" panose="02040502050405020303" pitchFamily="18" charset="0"/>
              </a:rPr>
              <a:t>Helium</a:t>
            </a:r>
            <a:endParaRPr lang="en-US" sz="5000">
              <a:solidFill>
                <a:srgbClr val="0070C0"/>
              </a:solidFill>
            </a:endParaRPr>
          </a:p>
        </p:txBody>
      </p:sp>
      <p:pic>
        <p:nvPicPr>
          <p:cNvPr id="16" name="Picture 15">
            <a:extLst>
              <a:ext uri="{FF2B5EF4-FFF2-40B4-BE49-F238E27FC236}">
                <a16:creationId xmlns:a16="http://schemas.microsoft.com/office/drawing/2014/main" id="{9FBFBEFA-2577-4804-A34D-E75B69CF897E}"/>
              </a:ext>
            </a:extLst>
          </p:cNvPr>
          <p:cNvPicPr>
            <a:picLocks noChangeAspect="1"/>
          </p:cNvPicPr>
          <p:nvPr/>
        </p:nvPicPr>
        <p:blipFill>
          <a:blip r:embed="rId3"/>
          <a:stretch>
            <a:fillRect/>
          </a:stretch>
        </p:blipFill>
        <p:spPr>
          <a:xfrm>
            <a:off x="1143000" y="935697"/>
            <a:ext cx="7033429" cy="3110940"/>
          </a:xfrm>
          <a:prstGeom prst="rect">
            <a:avLst/>
          </a:prstGeom>
        </p:spPr>
      </p:pic>
      <p:sp>
        <p:nvSpPr>
          <p:cNvPr id="17" name="Rectangle 1026060">
            <a:extLst>
              <a:ext uri="{FF2B5EF4-FFF2-40B4-BE49-F238E27FC236}">
                <a16:creationId xmlns:a16="http://schemas.microsoft.com/office/drawing/2014/main" id="{A986F7D4-CB72-4071-8A64-D85F67AEFE28}"/>
              </a:ext>
            </a:extLst>
          </p:cNvPr>
          <p:cNvSpPr>
            <a:spLocks noChangeArrowheads="1"/>
          </p:cNvSpPr>
          <p:nvPr/>
        </p:nvSpPr>
        <p:spPr bwMode="auto">
          <a:xfrm>
            <a:off x="381930" y="3986861"/>
            <a:ext cx="11505269" cy="1649682"/>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4"/>
              </a:buBlip>
            </a:pPr>
            <a:r>
              <a:rPr lang="en-US" altLang="vi-VN" sz="2500">
                <a:latin typeface="Arial" panose="020B0604020202020204" pitchFamily="34" charset="0"/>
                <a:cs typeface="Arial" panose="020B0604020202020204" pitchFamily="34" charset="0"/>
                <a:sym typeface="Arial" panose="020B0604020202020204" pitchFamily="34" charset="0"/>
              </a:rPr>
              <a:t>Khi chuyển từ trạng thái (1) → (2) : hạt nhân cần cung cấp thêm năng lượng để thắng lực liên kết giữa các nuclon.</a:t>
            </a:r>
          </a:p>
          <a:p>
            <a:pPr marL="287338" indent="-287338" algn="just" defTabSz="1095375">
              <a:buClr>
                <a:schemeClr val="tx2"/>
              </a:buClr>
              <a:buSzPct val="95000"/>
              <a:buBlip>
                <a:blip r:embed="rId4"/>
              </a:buBlip>
            </a:pPr>
            <a:endParaRPr lang="en-US" altLang="en-US" sz="2500" u="sng">
              <a:latin typeface="Arial" panose="020B0604020202020204" pitchFamily="34" charset="0"/>
              <a:cs typeface="Arial" panose="020B0604020202020204" pitchFamily="34" charset="0"/>
            </a:endParaRPr>
          </a:p>
          <a:p>
            <a:pPr marL="287338" indent="-287338" algn="just" defTabSz="1095375">
              <a:buClr>
                <a:schemeClr val="tx2"/>
              </a:buClr>
              <a:buSzPct val="95000"/>
              <a:buBlip>
                <a:blip r:embed="rId4"/>
              </a:buBlip>
            </a:pPr>
            <a:endParaRPr lang="en-US" sz="2500" i="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0251A31-ACAB-410A-BF38-92A53F47A449}"/>
              </a:ext>
            </a:extLst>
          </p:cNvPr>
          <p:cNvSpPr txBox="1"/>
          <p:nvPr/>
        </p:nvSpPr>
        <p:spPr>
          <a:xfrm>
            <a:off x="254926" y="4584042"/>
            <a:ext cx="11022673" cy="733534"/>
          </a:xfrm>
          <a:prstGeom prst="rect">
            <a:avLst/>
          </a:prstGeom>
          <a:noFill/>
        </p:spPr>
        <p:txBody>
          <a:bodyPr wrap="square">
            <a:spAutoFit/>
          </a:bodyPr>
          <a:lstStyle/>
          <a:p>
            <a:pPr>
              <a:buFont typeface="Arial" panose="020B0604020202020204" pitchFamily="34" charset="0"/>
              <a:buNone/>
            </a:pPr>
            <a:endParaRPr lang="en-US" altLang="vi-VN" sz="2500" baseline="30000">
              <a:latin typeface="Arial" panose="020B0604020202020204" pitchFamily="34" charset="0"/>
              <a:cs typeface="Arial" panose="020B0604020202020204" pitchFamily="34" charset="0"/>
            </a:endParaRPr>
          </a:p>
          <a:p>
            <a:pPr>
              <a:buFont typeface="Arial" panose="020B0604020202020204" pitchFamily="34" charset="0"/>
              <a:buNone/>
            </a:pPr>
            <a:r>
              <a:rPr lang="en-US" altLang="vi-VN" sz="2500">
                <a:latin typeface="Arial" panose="020B0604020202020204" pitchFamily="34" charset="0"/>
                <a:cs typeface="Arial" panose="020B0604020202020204" pitchFamily="34" charset="0"/>
                <a:sym typeface="Arial" panose="020B0604020202020204" pitchFamily="34" charset="0"/>
              </a:rPr>
              <a:t>→ Giá trị tối thiểu của năng lượng cần cung cấp:</a:t>
            </a:r>
            <a:endParaRPr lang="en-US" altLang="vi-VN" sz="25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1E7A4A4-F360-405B-8854-C85279A9A3BF}"/>
              </a:ext>
            </a:extLst>
          </p:cNvPr>
          <p:cNvSpPr txBox="1"/>
          <p:nvPr/>
        </p:nvSpPr>
        <p:spPr>
          <a:xfrm>
            <a:off x="533400" y="5518646"/>
            <a:ext cx="10210800" cy="861774"/>
          </a:xfrm>
          <a:prstGeom prst="rect">
            <a:avLst/>
          </a:prstGeom>
          <a:noFill/>
        </p:spPr>
        <p:txBody>
          <a:bodyPr wrap="square">
            <a:spAutoFit/>
          </a:bodyPr>
          <a:lstStyle/>
          <a:p>
            <a:pPr marL="287338" indent="-287338" algn="just" defTabSz="1095375">
              <a:buClr>
                <a:schemeClr val="tx2"/>
              </a:buClr>
              <a:buSzPct val="95000"/>
              <a:buBlip>
                <a:blip r:embed="rId4"/>
              </a:buBlip>
            </a:pPr>
            <a:r>
              <a:rPr lang="en-US" altLang="vi-VN" sz="2500">
                <a:latin typeface="Arial" panose="020B0604020202020204" pitchFamily="34" charset="0"/>
                <a:cs typeface="Arial" panose="020B0604020202020204" pitchFamily="34" charset="0"/>
              </a:rPr>
              <a:t>Năng lượng liên kết của hạt nhân heli, được kí hiệu là:</a:t>
            </a:r>
          </a:p>
          <a:p>
            <a:pPr marL="287338" indent="-287338" algn="just" defTabSz="1095375">
              <a:buClr>
                <a:schemeClr val="tx2"/>
              </a:buClr>
              <a:buSzPct val="95000"/>
              <a:buBlip>
                <a:blip r:embed="rId4"/>
              </a:buBlip>
            </a:pPr>
            <a:endParaRPr lang="en-US" altLang="vi-VN" sz="2500">
              <a:latin typeface="Arial" panose="020B0604020202020204" pitchFamily="34" charset="0"/>
              <a:cs typeface="Arial" panose="020B0604020202020204" pitchFamily="34" charset="0"/>
              <a:sym typeface="Arial" panose="020B0604020202020204" pitchFamily="34" charset="0"/>
            </a:endParaRPr>
          </a:p>
        </p:txBody>
      </p:sp>
      <p:pic>
        <p:nvPicPr>
          <p:cNvPr id="23" name="Picture 22" descr="empty-red-rectangle">
            <a:extLst>
              <a:ext uri="{FF2B5EF4-FFF2-40B4-BE49-F238E27FC236}">
                <a16:creationId xmlns:a16="http://schemas.microsoft.com/office/drawing/2014/main" id="{1B7CDBE0-9700-4FC4-9F40-DEA485D3D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303" y="5949533"/>
            <a:ext cx="5660126" cy="82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
            <a:extLst>
              <a:ext uri="{FF2B5EF4-FFF2-40B4-BE49-F238E27FC236}">
                <a16:creationId xmlns:a16="http://schemas.microsoft.com/office/drawing/2014/main" id="{269FE70B-3B37-4BA0-95EF-A96D4D92D0CC}"/>
              </a:ext>
            </a:extLst>
          </p:cNvPr>
          <p:cNvSpPr txBox="1">
            <a:spLocks noChangeArrowheads="1"/>
          </p:cNvSpPr>
          <p:nvPr/>
        </p:nvSpPr>
        <p:spPr>
          <a:xfrm>
            <a:off x="888073" y="5806202"/>
            <a:ext cx="10134600" cy="9689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 typeface="Arial" panose="020B0604020202020204" pitchFamily="34" charset="0"/>
              <a:buNone/>
            </a:pPr>
            <a:r>
              <a:rPr lang="en-US" altLang="vi-VN" sz="2500" b="1">
                <a:solidFill>
                  <a:srgbClr val="7030A0"/>
                </a:solidFill>
                <a:latin typeface="Arial" panose="020B0604020202020204" pitchFamily="34" charset="0"/>
                <a:cs typeface="Arial" panose="020B0604020202020204" pitchFamily="34" charset="0"/>
              </a:rPr>
              <a:t>W</a:t>
            </a:r>
            <a:r>
              <a:rPr lang="en-US" altLang="vi-VN" sz="2500" b="1" baseline="-25000">
                <a:solidFill>
                  <a:srgbClr val="7030A0"/>
                </a:solidFill>
                <a:latin typeface="Arial" panose="020B0604020202020204" pitchFamily="34" charset="0"/>
                <a:cs typeface="Arial" panose="020B0604020202020204" pitchFamily="34" charset="0"/>
              </a:rPr>
              <a:t>lk </a:t>
            </a:r>
            <a:r>
              <a:rPr lang="en-US" altLang="vi-VN" sz="2500" b="1">
                <a:solidFill>
                  <a:srgbClr val="7030A0"/>
                </a:solidFill>
                <a:latin typeface="Arial" panose="020B0604020202020204" pitchFamily="34" charset="0"/>
                <a:cs typeface="Arial" panose="020B0604020202020204" pitchFamily="34" charset="0"/>
              </a:rPr>
              <a:t>= (</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2m</a:t>
            </a:r>
            <a:r>
              <a:rPr lang="en-US" altLang="vi-VN"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p</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+2m</a:t>
            </a:r>
            <a:r>
              <a:rPr lang="en-US" altLang="vi-VN"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n </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 m</a:t>
            </a:r>
            <a:r>
              <a:rPr lang="en-US" altLang="vi-VN"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He </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)c</a:t>
            </a:r>
            <a:r>
              <a:rPr lang="en-US" altLang="vi-VN" sz="2500" b="1" baseline="30000">
                <a:solidFill>
                  <a:srgbClr val="7030A0"/>
                </a:solidFill>
                <a:latin typeface="Arial" panose="020B0604020202020204" pitchFamily="34" charset="0"/>
                <a:cs typeface="Arial" panose="020B0604020202020204" pitchFamily="34" charset="0"/>
              </a:rPr>
              <a:t>2 </a:t>
            </a:r>
            <a:r>
              <a:rPr lang="en-US" altLang="vi-VN" sz="2500" b="1">
                <a:solidFill>
                  <a:srgbClr val="7030A0"/>
                </a:solidFill>
                <a:latin typeface="Arial" panose="020B0604020202020204" pitchFamily="34" charset="0"/>
                <a:cs typeface="Arial" panose="020B0604020202020204" pitchFamily="34" charset="0"/>
              </a:rPr>
              <a:t>= </a:t>
            </a:r>
            <a:r>
              <a:rPr lang="en-US" altLang="en-US" sz="2500" b="1">
                <a:solidFill>
                  <a:srgbClr val="7030A0"/>
                </a:solidFill>
                <a:latin typeface="Arial" panose="020B0604020202020204" pitchFamily="34" charset="0"/>
                <a:cs typeface="Arial" panose="020B0604020202020204" pitchFamily="34" charset="0"/>
                <a:sym typeface="Georgia" panose="02040502050405020303" pitchFamily="18" charset="0"/>
              </a:rPr>
              <a:t>Δm</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c</a:t>
            </a:r>
            <a:r>
              <a:rPr lang="en-US" altLang="vi-VN" sz="2500" b="1" baseline="30000">
                <a:solidFill>
                  <a:srgbClr val="7030A0"/>
                </a:solidFill>
                <a:latin typeface="Arial" panose="020B0604020202020204" pitchFamily="34" charset="0"/>
                <a:cs typeface="Arial" panose="020B0604020202020204" pitchFamily="34" charset="0"/>
              </a:rPr>
              <a:t>2 </a:t>
            </a:r>
          </a:p>
        </p:txBody>
      </p:sp>
      <p:pic>
        <p:nvPicPr>
          <p:cNvPr id="26" name="Picture 25" descr="empty-red-rectangle">
            <a:extLst>
              <a:ext uri="{FF2B5EF4-FFF2-40B4-BE49-F238E27FC236}">
                <a16:creationId xmlns:a16="http://schemas.microsoft.com/office/drawing/2014/main" id="{787ACAFE-001F-463A-BDAD-A302642F7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899" y="4756012"/>
            <a:ext cx="4037700" cy="7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4FF4EBC7-02AB-49F6-A48B-F98D13244226}"/>
              </a:ext>
            </a:extLst>
          </p:cNvPr>
          <p:cNvSpPr txBox="1"/>
          <p:nvPr/>
        </p:nvSpPr>
        <p:spPr>
          <a:xfrm>
            <a:off x="7575550" y="4854419"/>
            <a:ext cx="6337300" cy="477054"/>
          </a:xfrm>
          <a:prstGeom prst="rect">
            <a:avLst/>
          </a:prstGeom>
          <a:noFill/>
        </p:spPr>
        <p:txBody>
          <a:bodyPr wrap="square">
            <a:spAutoFit/>
          </a:bodyPr>
          <a:lstStyle/>
          <a:p>
            <a:r>
              <a:rPr lang="en-US" altLang="vi-VN" sz="2500" b="1">
                <a:solidFill>
                  <a:srgbClr val="7030A0"/>
                </a:solidFill>
                <a:latin typeface="Arial" panose="020B0604020202020204" pitchFamily="34" charset="0"/>
                <a:cs typeface="Arial" panose="020B0604020202020204" pitchFamily="34" charset="0"/>
              </a:rPr>
              <a:t>(</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2m</a:t>
            </a:r>
            <a:r>
              <a:rPr lang="en-US" altLang="vi-VN"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p</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+2m</a:t>
            </a:r>
            <a:r>
              <a:rPr lang="en-US" altLang="vi-VN"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n</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)c</a:t>
            </a:r>
            <a:r>
              <a:rPr lang="en-US" altLang="vi-VN" sz="2500" b="1" baseline="30000">
                <a:solidFill>
                  <a:srgbClr val="7030A0"/>
                </a:solidFill>
                <a:latin typeface="Arial" panose="020B0604020202020204" pitchFamily="34" charset="0"/>
                <a:cs typeface="Arial" panose="020B0604020202020204" pitchFamily="34" charset="0"/>
              </a:rPr>
              <a:t>2 _ </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m</a:t>
            </a:r>
            <a:r>
              <a:rPr lang="en-US" altLang="vi-VN"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He</a:t>
            </a:r>
            <a:r>
              <a:rPr lang="en-US" altLang="vi-VN" sz="2500" b="1">
                <a:solidFill>
                  <a:srgbClr val="7030A0"/>
                </a:solidFill>
                <a:latin typeface="Arial" panose="020B0604020202020204" pitchFamily="34" charset="0"/>
                <a:cs typeface="Arial" panose="020B0604020202020204" pitchFamily="34" charset="0"/>
              </a:rPr>
              <a:t>c</a:t>
            </a:r>
            <a:r>
              <a:rPr lang="en-US" altLang="vi-VN" sz="2500" b="1" baseline="30000">
                <a:solidFill>
                  <a:srgbClr val="7030A0"/>
                </a:solidFill>
                <a:latin typeface="Arial" panose="020B0604020202020204" pitchFamily="34" charset="0"/>
                <a:cs typeface="Arial" panose="020B0604020202020204" pitchFamily="34" charset="0"/>
              </a:rPr>
              <a:t>2</a:t>
            </a:r>
            <a:r>
              <a:rPr lang="en-US" altLang="vi-VN" sz="2500">
                <a:solidFill>
                  <a:srgbClr val="7030A0"/>
                </a:solidFill>
                <a:latin typeface="Arial" panose="020B0604020202020204" pitchFamily="34" charset="0"/>
                <a:cs typeface="Arial" panose="020B0604020202020204" pitchFamily="34" charset="0"/>
              </a:rPr>
              <a:t>.</a:t>
            </a:r>
            <a:endParaRPr lang="en-US" sz="2500">
              <a:solidFill>
                <a:srgbClr val="7030A0"/>
              </a:solidFill>
            </a:endParaRPr>
          </a:p>
        </p:txBody>
      </p:sp>
      <p:grpSp>
        <p:nvGrpSpPr>
          <p:cNvPr id="29" name="Group 28">
            <a:extLst>
              <a:ext uri="{FF2B5EF4-FFF2-40B4-BE49-F238E27FC236}">
                <a16:creationId xmlns:a16="http://schemas.microsoft.com/office/drawing/2014/main" id="{7DDFEAFC-E865-4235-B2E0-0F372AA76D7B}"/>
              </a:ext>
            </a:extLst>
          </p:cNvPr>
          <p:cNvGrpSpPr/>
          <p:nvPr/>
        </p:nvGrpSpPr>
        <p:grpSpPr>
          <a:xfrm>
            <a:off x="-194924" y="104590"/>
            <a:ext cx="6519524" cy="505010"/>
            <a:chOff x="38033" y="2282878"/>
            <a:chExt cx="8112157" cy="704958"/>
          </a:xfrm>
        </p:grpSpPr>
        <p:grpSp>
          <p:nvGrpSpPr>
            <p:cNvPr id="30" name="Group 70">
              <a:extLst>
                <a:ext uri="{FF2B5EF4-FFF2-40B4-BE49-F238E27FC236}">
                  <a16:creationId xmlns:a16="http://schemas.microsoft.com/office/drawing/2014/main" id="{473D3B1B-5BC3-4F66-A00C-04FA35F6A456}"/>
                </a:ext>
              </a:extLst>
            </p:cNvPr>
            <p:cNvGrpSpPr>
              <a:grpSpLocks/>
            </p:cNvGrpSpPr>
            <p:nvPr/>
          </p:nvGrpSpPr>
          <p:grpSpPr bwMode="auto">
            <a:xfrm>
              <a:off x="368181" y="2294628"/>
              <a:ext cx="7782009" cy="693208"/>
              <a:chOff x="607011" y="3430752"/>
              <a:chExt cx="4007371" cy="1335216"/>
            </a:xfrm>
          </p:grpSpPr>
          <p:pic>
            <p:nvPicPr>
              <p:cNvPr id="33" name="Picture 32" descr="empty-green-rectangle">
                <a:extLst>
                  <a:ext uri="{FF2B5EF4-FFF2-40B4-BE49-F238E27FC236}">
                    <a16:creationId xmlns:a16="http://schemas.microsoft.com/office/drawing/2014/main" id="{5C69BC54-D0E0-4CB4-A188-DFD0161ED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green-top-faded">
                <a:extLst>
                  <a:ext uri="{FF2B5EF4-FFF2-40B4-BE49-F238E27FC236}">
                    <a16:creationId xmlns:a16="http://schemas.microsoft.com/office/drawing/2014/main" id="{12514414-3034-4E98-86F9-F1FF51620B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30">
              <a:extLst>
                <a:ext uri="{FF2B5EF4-FFF2-40B4-BE49-F238E27FC236}">
                  <a16:creationId xmlns:a16="http://schemas.microsoft.com/office/drawing/2014/main" id="{E80E6408-2DD4-41D3-8705-2E1FFEC459D7}"/>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2" name="Rectangle 1026060">
              <a:extLst>
                <a:ext uri="{FF2B5EF4-FFF2-40B4-BE49-F238E27FC236}">
                  <a16:creationId xmlns:a16="http://schemas.microsoft.com/office/drawing/2014/main" id="{FEAFAEB9-7ABD-4958-821F-A905EB24B58A}"/>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Năng lượng liên kết hạt nhân</a:t>
              </a:r>
              <a:endParaRPr lang="en-US" sz="2500" b="0" i="1" dirty="0">
                <a:cs typeface="Arial" panose="020B0604020202020204" pitchFamily="34" charset="0"/>
              </a:endParaRPr>
            </a:p>
          </p:txBody>
        </p:sp>
      </p:grpSp>
    </p:spTree>
    <p:extLst>
      <p:ext uri="{BB962C8B-B14F-4D97-AF65-F5344CB8AC3E}">
        <p14:creationId xmlns:p14="http://schemas.microsoft.com/office/powerpoint/2010/main" val="386629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140DEA2-8395-400F-99BE-CB21CF263793}"/>
              </a:ext>
            </a:extLst>
          </p:cNvPr>
          <p:cNvSpPr txBox="1">
            <a:spLocks/>
          </p:cNvSpPr>
          <p:nvPr/>
        </p:nvSpPr>
        <p:spPr bwMode="auto">
          <a:xfrm>
            <a:off x="369231" y="588789"/>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Năng lượng liên kết</a:t>
            </a:r>
          </a:p>
        </p:txBody>
      </p:sp>
      <p:grpSp>
        <p:nvGrpSpPr>
          <p:cNvPr id="13" name="Group 12">
            <a:extLst>
              <a:ext uri="{FF2B5EF4-FFF2-40B4-BE49-F238E27FC236}">
                <a16:creationId xmlns:a16="http://schemas.microsoft.com/office/drawing/2014/main" id="{3684E8A0-B1D5-4A58-95B0-BA554FD36EBF}"/>
              </a:ext>
            </a:extLst>
          </p:cNvPr>
          <p:cNvGrpSpPr/>
          <p:nvPr/>
        </p:nvGrpSpPr>
        <p:grpSpPr>
          <a:xfrm>
            <a:off x="149814" y="1038845"/>
            <a:ext cx="11892371" cy="1170955"/>
            <a:chOff x="1314997" y="2125361"/>
            <a:chExt cx="2231091" cy="780121"/>
          </a:xfrm>
        </p:grpSpPr>
        <p:pic>
          <p:nvPicPr>
            <p:cNvPr id="15" name="Picture 4" descr="empty-blue-rectangle">
              <a:extLst>
                <a:ext uri="{FF2B5EF4-FFF2-40B4-BE49-F238E27FC236}">
                  <a16:creationId xmlns:a16="http://schemas.microsoft.com/office/drawing/2014/main" id="{210B3058-92FC-4A8A-A44F-E3893283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3DBF2ADB-4CAC-4948-B207-834351369ED5}"/>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7" name="Content Placeholder 2">
            <a:extLst>
              <a:ext uri="{FF2B5EF4-FFF2-40B4-BE49-F238E27FC236}">
                <a16:creationId xmlns:a16="http://schemas.microsoft.com/office/drawing/2014/main" id="{F3D3AA5C-0711-48C9-A988-4019729D80A9}"/>
              </a:ext>
            </a:extLst>
          </p:cNvPr>
          <p:cNvSpPr txBox="1">
            <a:spLocks/>
          </p:cNvSpPr>
          <p:nvPr/>
        </p:nvSpPr>
        <p:spPr>
          <a:xfrm>
            <a:off x="1127628" y="1149245"/>
            <a:ext cx="9936742" cy="1889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95375">
              <a:lnSpc>
                <a:spcPct val="100000"/>
              </a:lnSpc>
              <a:spcBef>
                <a:spcPts val="0"/>
              </a:spcBef>
              <a:buClr>
                <a:schemeClr val="tx2"/>
              </a:buClr>
              <a:buSzPct val="95000"/>
              <a:buNone/>
            </a:pPr>
            <a:r>
              <a:rPr lang="en-US" altLang="vi-VN" sz="2600">
                <a:latin typeface="Arial" panose="020B0604020202020204" pitchFamily="34" charset="0"/>
                <a:cs typeface="Arial" panose="020B0604020202020204" pitchFamily="34" charset="0"/>
              </a:rPr>
              <a:t>Năng lượng liên kết của một hạt nhân được tính bằng tích của độ hụt khối và thừa số c</a:t>
            </a:r>
            <a:r>
              <a:rPr lang="en-US" altLang="vi-VN" sz="2600" baseline="30000">
                <a:latin typeface="Arial" panose="020B0604020202020204" pitchFamily="34" charset="0"/>
                <a:cs typeface="Arial" panose="020B0604020202020204" pitchFamily="34" charset="0"/>
              </a:rPr>
              <a:t>2</a:t>
            </a:r>
          </a:p>
          <a:p>
            <a:pPr marL="287338" indent="-287338" algn="ctr" defTabSz="1095375">
              <a:lnSpc>
                <a:spcPct val="100000"/>
              </a:lnSpc>
              <a:spcBef>
                <a:spcPts val="0"/>
              </a:spcBef>
              <a:buClr>
                <a:schemeClr val="tx2"/>
              </a:buClr>
              <a:buSzPct val="95000"/>
              <a:buBlip>
                <a:blip r:embed="rId3"/>
              </a:buBlip>
            </a:pPr>
            <a:endParaRPr lang="en-US" sz="2600" b="0" i="0" u="none" strike="noStrike" kern="1200" baseline="0">
              <a:latin typeface="Arial" panose="020B0604020202020204" pitchFamily="34" charset="0"/>
              <a:cs typeface="Arial" panose="020B0604020202020204" pitchFamily="34" charset="0"/>
              <a:sym typeface="Symbol" panose="05050102010706020507" pitchFamily="18" charset="2"/>
            </a:endParaRPr>
          </a:p>
          <a:p>
            <a:pPr marL="287338" indent="-287338" algn="ctr" defTabSz="1095375">
              <a:lnSpc>
                <a:spcPct val="100000"/>
              </a:lnSpc>
              <a:spcBef>
                <a:spcPts val="0"/>
              </a:spcBef>
              <a:buClr>
                <a:schemeClr val="tx2"/>
              </a:buClr>
              <a:buSzPct val="95000"/>
              <a:buBlip>
                <a:blip r:embed="rId3"/>
              </a:buBlip>
            </a:pPr>
            <a:endParaRPr lang="en-US" sz="2600" b="0" i="0" u="none" strike="noStrike" kern="1200" baseline="0">
              <a:latin typeface="Arial" panose="020B0604020202020204" pitchFamily="34" charset="0"/>
              <a:cs typeface="Arial" panose="020B0604020202020204" pitchFamily="34" charset="0"/>
              <a:sym typeface="Symbol" panose="05050102010706020507" pitchFamily="18" charset="2"/>
            </a:endParaRPr>
          </a:p>
        </p:txBody>
      </p:sp>
      <p:pic>
        <p:nvPicPr>
          <p:cNvPr id="20" name="Picture 19" descr="empty-red-rectangle">
            <a:extLst>
              <a:ext uri="{FF2B5EF4-FFF2-40B4-BE49-F238E27FC236}">
                <a16:creationId xmlns:a16="http://schemas.microsoft.com/office/drawing/2014/main" id="{D267DFA7-CA55-40DF-8259-A01F50C3B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285" y="2432892"/>
            <a:ext cx="6553200" cy="7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2167FE01-30AF-497D-8BBE-CA93CB6E3646}"/>
              </a:ext>
            </a:extLst>
          </p:cNvPr>
          <p:cNvSpPr txBox="1"/>
          <p:nvPr/>
        </p:nvSpPr>
        <p:spPr>
          <a:xfrm>
            <a:off x="798337" y="2519602"/>
            <a:ext cx="11256548" cy="477054"/>
          </a:xfrm>
          <a:prstGeom prst="rect">
            <a:avLst/>
          </a:prstGeom>
          <a:noFill/>
        </p:spPr>
        <p:txBody>
          <a:bodyPr wrap="square">
            <a:spAutoFit/>
          </a:bodyPr>
          <a:lstStyle/>
          <a:p>
            <a:pPr eaLnBrk="1" hangingPunct="1">
              <a:buFont typeface="Arial" panose="020B0604020202020204" pitchFamily="34" charset="0"/>
              <a:buNone/>
            </a:pPr>
            <a:r>
              <a:rPr lang="en-US" altLang="vi-VN" sz="2500">
                <a:latin typeface="Arial" panose="020B0604020202020204" pitchFamily="34" charset="0"/>
                <a:cs typeface="Arial" panose="020B0604020202020204" pitchFamily="34" charset="0"/>
              </a:rPr>
              <a:t>Đối với hạt nhân </a:t>
            </a:r>
            <a:r>
              <a:rPr lang="en-US" altLang="en-US" sz="2500" baseline="30000">
                <a:latin typeface="Arial" panose="020B0604020202020204" pitchFamily="34" charset="0"/>
                <a:cs typeface="Arial" panose="020B0604020202020204" pitchFamily="34" charset="0"/>
              </a:rPr>
              <a:t>A</a:t>
            </a:r>
            <a:r>
              <a:rPr lang="en-US" altLang="vi-VN" sz="2500" baseline="-25000">
                <a:latin typeface="Arial" panose="020B0604020202020204" pitchFamily="34" charset="0"/>
                <a:cs typeface="Arial" panose="020B0604020202020204" pitchFamily="34" charset="0"/>
              </a:rPr>
              <a:t>Z</a:t>
            </a:r>
            <a:r>
              <a:rPr lang="en-US" altLang="en-US" sz="2500">
                <a:latin typeface="Arial" panose="020B0604020202020204" pitchFamily="34" charset="0"/>
                <a:cs typeface="Arial" panose="020B0604020202020204" pitchFamily="34" charset="0"/>
              </a:rPr>
              <a:t>X:   </a:t>
            </a:r>
            <a:r>
              <a:rPr lang="en-US" altLang="vi-VN" sz="2500" b="1">
                <a:solidFill>
                  <a:srgbClr val="7030A0"/>
                </a:solidFill>
                <a:latin typeface="Arial" panose="020B0604020202020204" pitchFamily="34" charset="0"/>
                <a:cs typeface="Arial" panose="020B0604020202020204" pitchFamily="34" charset="0"/>
              </a:rPr>
              <a:t>W</a:t>
            </a:r>
            <a:r>
              <a:rPr lang="en-US" altLang="vi-VN" sz="2500" b="1" baseline="-25000">
                <a:solidFill>
                  <a:srgbClr val="7030A0"/>
                </a:solidFill>
                <a:latin typeface="Arial" panose="020B0604020202020204" pitchFamily="34" charset="0"/>
                <a:cs typeface="Arial" panose="020B0604020202020204" pitchFamily="34" charset="0"/>
              </a:rPr>
              <a:t>lk</a:t>
            </a:r>
            <a:r>
              <a:rPr lang="en-US" altLang="vi-VN" sz="2500" b="1">
                <a:solidFill>
                  <a:srgbClr val="7030A0"/>
                </a:solidFill>
                <a:latin typeface="Arial" panose="020B0604020202020204" pitchFamily="34" charset="0"/>
                <a:cs typeface="Arial" panose="020B0604020202020204" pitchFamily="34" charset="0"/>
              </a:rPr>
              <a:t>= [</a:t>
            </a:r>
            <a:r>
              <a:rPr lang="en-US" altLang="en-US" sz="2500" b="1">
                <a:solidFill>
                  <a:srgbClr val="7030A0"/>
                </a:solidFill>
                <a:latin typeface="Arial" panose="020B0604020202020204" pitchFamily="34" charset="0"/>
                <a:cs typeface="Arial" panose="020B0604020202020204" pitchFamily="34" charset="0"/>
                <a:sym typeface="Georgia" panose="02040502050405020303" pitchFamily="18" charset="0"/>
              </a:rPr>
              <a:t>Zm</a:t>
            </a:r>
            <a:r>
              <a:rPr lang="en-US" altLang="en-US"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p</a:t>
            </a:r>
            <a:r>
              <a:rPr lang="en-US" altLang="en-US" sz="2500" b="1">
                <a:solidFill>
                  <a:srgbClr val="7030A0"/>
                </a:solidFill>
                <a:latin typeface="Arial" panose="020B0604020202020204" pitchFamily="34" charset="0"/>
                <a:cs typeface="Arial" panose="020B0604020202020204" pitchFamily="34" charset="0"/>
                <a:sym typeface="Georgia" panose="02040502050405020303" pitchFamily="18" charset="0"/>
              </a:rPr>
              <a:t> + (A – Z)m</a:t>
            </a:r>
            <a:r>
              <a:rPr lang="en-US" altLang="en-US"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n</a:t>
            </a:r>
            <a:r>
              <a:rPr lang="en-US" altLang="en-US" sz="2500" b="1">
                <a:solidFill>
                  <a:srgbClr val="7030A0"/>
                </a:solidFill>
                <a:latin typeface="Arial" panose="020B0604020202020204" pitchFamily="34" charset="0"/>
                <a:cs typeface="Arial" panose="020B0604020202020204" pitchFamily="34" charset="0"/>
                <a:sym typeface="Georgia" panose="02040502050405020303" pitchFamily="18" charset="0"/>
              </a:rPr>
              <a:t> – m</a:t>
            </a:r>
            <a:r>
              <a:rPr lang="en-US" altLang="en-US" sz="2500" b="1" baseline="-25000">
                <a:solidFill>
                  <a:srgbClr val="7030A0"/>
                </a:solidFill>
                <a:latin typeface="Arial" panose="020B0604020202020204" pitchFamily="34" charset="0"/>
                <a:cs typeface="Arial" panose="020B0604020202020204" pitchFamily="34" charset="0"/>
                <a:sym typeface="Georgia" panose="02040502050405020303" pitchFamily="18" charset="0"/>
              </a:rPr>
              <a:t>X</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]c</a:t>
            </a:r>
            <a:r>
              <a:rPr lang="en-US" altLang="vi-VN" sz="2500" b="1" baseline="30000">
                <a:solidFill>
                  <a:srgbClr val="7030A0"/>
                </a:solidFill>
                <a:latin typeface="Arial" panose="020B0604020202020204" pitchFamily="34" charset="0"/>
                <a:cs typeface="Arial" panose="020B0604020202020204" pitchFamily="34" charset="0"/>
                <a:sym typeface="Georgia" panose="02040502050405020303" pitchFamily="18" charset="0"/>
              </a:rPr>
              <a:t>2 </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 </a:t>
            </a:r>
            <a:r>
              <a:rPr lang="en-US" altLang="en-US" sz="2500" b="1">
                <a:solidFill>
                  <a:srgbClr val="7030A0"/>
                </a:solidFill>
                <a:latin typeface="Arial" panose="020B0604020202020204" pitchFamily="34" charset="0"/>
                <a:cs typeface="Arial" panose="020B0604020202020204" pitchFamily="34" charset="0"/>
                <a:sym typeface="Georgia" panose="02040502050405020303" pitchFamily="18" charset="0"/>
              </a:rPr>
              <a:t>Δm</a:t>
            </a:r>
            <a:r>
              <a:rPr lang="en-US" altLang="vi-VN" sz="2500" b="1">
                <a:solidFill>
                  <a:srgbClr val="7030A0"/>
                </a:solidFill>
                <a:latin typeface="Arial" panose="020B0604020202020204" pitchFamily="34" charset="0"/>
                <a:cs typeface="Arial" panose="020B0604020202020204" pitchFamily="34" charset="0"/>
                <a:sym typeface="Georgia" panose="02040502050405020303" pitchFamily="18" charset="0"/>
              </a:rPr>
              <a:t>c</a:t>
            </a:r>
            <a:r>
              <a:rPr lang="en-US" altLang="vi-VN" sz="2500" b="1" baseline="30000">
                <a:solidFill>
                  <a:srgbClr val="7030A0"/>
                </a:solidFill>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id="{972C22F0-F4DC-4496-82BE-6BC9F8A7A873}"/>
              </a:ext>
            </a:extLst>
          </p:cNvPr>
          <p:cNvSpPr txBox="1"/>
          <p:nvPr/>
        </p:nvSpPr>
        <p:spPr>
          <a:xfrm>
            <a:off x="644715" y="3581400"/>
            <a:ext cx="11353800" cy="1246495"/>
          </a:xfrm>
          <a:prstGeom prst="rect">
            <a:avLst/>
          </a:prstGeom>
          <a:noFill/>
        </p:spPr>
        <p:txBody>
          <a:bodyPr wrap="square">
            <a:spAutoFit/>
          </a:bodyPr>
          <a:lstStyle/>
          <a:p>
            <a:pPr marL="0" indent="0" algn="just" defTabSz="1095375">
              <a:buClr>
                <a:schemeClr val="tx2"/>
              </a:buClr>
              <a:buSzPct val="95000"/>
              <a:buNone/>
            </a:pPr>
            <a:r>
              <a:rPr lang="en-US" altLang="vi-VN" sz="2500" i="1">
                <a:latin typeface="Arial" panose="020B0604020202020204" pitchFamily="34" charset="0"/>
                <a:cs typeface="Arial" panose="020B0604020202020204" pitchFamily="34" charset="0"/>
                <a:sym typeface="Symbol" panose="05050102010706020507" pitchFamily="18" charset="2"/>
              </a:rPr>
              <a:t> </a:t>
            </a:r>
            <a:r>
              <a:rPr lang="en-US" altLang="vi-VN" sz="2500" i="1">
                <a:latin typeface="Arial" panose="020B0604020202020204" pitchFamily="34" charset="0"/>
                <a:cs typeface="Arial" panose="020B0604020202020204" pitchFamily="34" charset="0"/>
              </a:rPr>
              <a:t>Năng lượng liên kết cho biết:</a:t>
            </a:r>
          </a:p>
          <a:p>
            <a:pPr marL="287338" indent="-287338" algn="just" defTabSz="1095375">
              <a:buClr>
                <a:schemeClr val="tx2"/>
              </a:buClr>
              <a:buSzPct val="95000"/>
              <a:buBlip>
                <a:blip r:embed="rId3"/>
              </a:buBlip>
            </a:pPr>
            <a:r>
              <a:rPr lang="en-US" altLang="vi-VN" sz="2500" i="1">
                <a:latin typeface="Arial" panose="020B0604020202020204" pitchFamily="34" charset="0"/>
                <a:cs typeface="Arial" panose="020B0604020202020204" pitchFamily="34" charset="0"/>
              </a:rPr>
              <a:t>Năng lượng tối thiểu để tách một hạt nhân bền vững thành các nuclon.</a:t>
            </a:r>
          </a:p>
          <a:p>
            <a:pPr marL="287338" indent="-287338" algn="just" defTabSz="1095375">
              <a:buClr>
                <a:schemeClr val="tx2"/>
              </a:buClr>
              <a:buSzPct val="95000"/>
              <a:buBlip>
                <a:blip r:embed="rId3"/>
              </a:buBlip>
            </a:pPr>
            <a:r>
              <a:rPr lang="en-US" altLang="vi-VN" sz="2500" i="1">
                <a:latin typeface="Arial" panose="020B0604020202020204" pitchFamily="34" charset="0"/>
                <a:cs typeface="Arial" panose="020B0604020202020204" pitchFamily="34" charset="0"/>
                <a:sym typeface="Arial Black" panose="020B0A04020102020204" pitchFamily="34" charset="0"/>
              </a:rPr>
              <a:t>N</a:t>
            </a:r>
            <a:r>
              <a:rPr lang="en-US" altLang="vi-VN" sz="2500" i="1">
                <a:latin typeface="Arial" panose="020B0604020202020204" pitchFamily="34" charset="0"/>
                <a:cs typeface="Arial" panose="020B0604020202020204" pitchFamily="34" charset="0"/>
              </a:rPr>
              <a:t>ăng lượng tỏa ra khi các nuclon liên kết với nhau thành hạt nhân bền vững. </a:t>
            </a:r>
          </a:p>
        </p:txBody>
      </p:sp>
      <p:grpSp>
        <p:nvGrpSpPr>
          <p:cNvPr id="24" name="Group 23">
            <a:extLst>
              <a:ext uri="{FF2B5EF4-FFF2-40B4-BE49-F238E27FC236}">
                <a16:creationId xmlns:a16="http://schemas.microsoft.com/office/drawing/2014/main" id="{2F833588-426A-4782-B4B3-19A4FFAA4C3A}"/>
              </a:ext>
            </a:extLst>
          </p:cNvPr>
          <p:cNvGrpSpPr/>
          <p:nvPr/>
        </p:nvGrpSpPr>
        <p:grpSpPr>
          <a:xfrm>
            <a:off x="-194924" y="104590"/>
            <a:ext cx="6519524" cy="505010"/>
            <a:chOff x="38033" y="2282878"/>
            <a:chExt cx="8112157" cy="704958"/>
          </a:xfrm>
        </p:grpSpPr>
        <p:grpSp>
          <p:nvGrpSpPr>
            <p:cNvPr id="25" name="Group 70">
              <a:extLst>
                <a:ext uri="{FF2B5EF4-FFF2-40B4-BE49-F238E27FC236}">
                  <a16:creationId xmlns:a16="http://schemas.microsoft.com/office/drawing/2014/main" id="{71E305AE-D795-4463-9630-5F6E596E83B1}"/>
                </a:ext>
              </a:extLst>
            </p:cNvPr>
            <p:cNvGrpSpPr>
              <a:grpSpLocks/>
            </p:cNvGrpSpPr>
            <p:nvPr/>
          </p:nvGrpSpPr>
          <p:grpSpPr bwMode="auto">
            <a:xfrm>
              <a:off x="368181" y="2294628"/>
              <a:ext cx="7782009" cy="693208"/>
              <a:chOff x="607011" y="3430752"/>
              <a:chExt cx="4007371" cy="1335216"/>
            </a:xfrm>
          </p:grpSpPr>
          <p:pic>
            <p:nvPicPr>
              <p:cNvPr id="28" name="Picture 27" descr="empty-green-rectangle">
                <a:extLst>
                  <a:ext uri="{FF2B5EF4-FFF2-40B4-BE49-F238E27FC236}">
                    <a16:creationId xmlns:a16="http://schemas.microsoft.com/office/drawing/2014/main" id="{1B8CE794-8775-4AEC-9177-8F4153DE5C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green-top-faded">
                <a:extLst>
                  <a:ext uri="{FF2B5EF4-FFF2-40B4-BE49-F238E27FC236}">
                    <a16:creationId xmlns:a16="http://schemas.microsoft.com/office/drawing/2014/main" id="{B588D20C-62E7-4E04-8EBF-584DC4029C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a:extLst>
                <a:ext uri="{FF2B5EF4-FFF2-40B4-BE49-F238E27FC236}">
                  <a16:creationId xmlns:a16="http://schemas.microsoft.com/office/drawing/2014/main" id="{25ED5338-3C90-4710-9884-0A536B9A778B}"/>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7" name="Rectangle 1026060">
              <a:extLst>
                <a:ext uri="{FF2B5EF4-FFF2-40B4-BE49-F238E27FC236}">
                  <a16:creationId xmlns:a16="http://schemas.microsoft.com/office/drawing/2014/main" id="{902E6307-9EE3-41A4-9793-082B9BE404B5}"/>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Năng lượng liên kết hạt nhân</a:t>
              </a:r>
              <a:endParaRPr lang="en-US" sz="2500" b="0" i="1" dirty="0">
                <a:cs typeface="Arial" panose="020B0604020202020204" pitchFamily="34" charset="0"/>
              </a:endParaRPr>
            </a:p>
          </p:txBody>
        </p:sp>
      </p:grpSp>
    </p:spTree>
    <p:extLst>
      <p:ext uri="{BB962C8B-B14F-4D97-AF65-F5344CB8AC3E}">
        <p14:creationId xmlns:p14="http://schemas.microsoft.com/office/powerpoint/2010/main" val="69593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140DEA2-8395-400F-99BE-CB21CF263793}"/>
              </a:ext>
            </a:extLst>
          </p:cNvPr>
          <p:cNvSpPr txBox="1">
            <a:spLocks/>
          </p:cNvSpPr>
          <p:nvPr/>
        </p:nvSpPr>
        <p:spPr bwMode="auto">
          <a:xfrm>
            <a:off x="369231" y="588789"/>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3. Năng lượng liên kết riêng</a:t>
            </a:r>
          </a:p>
        </p:txBody>
      </p:sp>
      <p:grpSp>
        <p:nvGrpSpPr>
          <p:cNvPr id="13" name="Group 12">
            <a:extLst>
              <a:ext uri="{FF2B5EF4-FFF2-40B4-BE49-F238E27FC236}">
                <a16:creationId xmlns:a16="http://schemas.microsoft.com/office/drawing/2014/main" id="{3684E8A0-B1D5-4A58-95B0-BA554FD36EBF}"/>
              </a:ext>
            </a:extLst>
          </p:cNvPr>
          <p:cNvGrpSpPr/>
          <p:nvPr/>
        </p:nvGrpSpPr>
        <p:grpSpPr>
          <a:xfrm>
            <a:off x="149814" y="1038845"/>
            <a:ext cx="11892371" cy="1513637"/>
            <a:chOff x="1314997" y="2125361"/>
            <a:chExt cx="2231091" cy="780121"/>
          </a:xfrm>
        </p:grpSpPr>
        <p:pic>
          <p:nvPicPr>
            <p:cNvPr id="15" name="Picture 4" descr="empty-blue-rectangle">
              <a:extLst>
                <a:ext uri="{FF2B5EF4-FFF2-40B4-BE49-F238E27FC236}">
                  <a16:creationId xmlns:a16="http://schemas.microsoft.com/office/drawing/2014/main" id="{210B3058-92FC-4A8A-A44F-E3893283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3DBF2ADB-4CAC-4948-B207-834351369ED5}"/>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972C22F0-F4DC-4496-82BE-6BC9F8A7A873}"/>
              </a:ext>
            </a:extLst>
          </p:cNvPr>
          <p:cNvSpPr txBox="1"/>
          <p:nvPr/>
        </p:nvSpPr>
        <p:spPr>
          <a:xfrm>
            <a:off x="6781800" y="2981727"/>
            <a:ext cx="4649231" cy="1107996"/>
          </a:xfrm>
          <a:prstGeom prst="rect">
            <a:avLst/>
          </a:prstGeom>
          <a:noFill/>
        </p:spPr>
        <p:txBody>
          <a:bodyPr wrap="square">
            <a:spAutoFit/>
          </a:bodyPr>
          <a:lstStyle/>
          <a:p>
            <a:pPr algn="just" defTabSz="1095375">
              <a:buClr>
                <a:schemeClr val="tx2"/>
              </a:buClr>
              <a:buSzPct val="95000"/>
            </a:pPr>
            <a:r>
              <a:rPr lang="en-US" altLang="vi-VN" sz="2200" i="1">
                <a:latin typeface="Arial" panose="020B0604020202020204" pitchFamily="34" charset="0"/>
                <a:cs typeface="Arial" panose="020B0604020202020204" pitchFamily="34" charset="0"/>
              </a:rPr>
              <a:t>*Năng lượng liên kết riêng có đơn vị là </a:t>
            </a:r>
            <a:r>
              <a:rPr lang="en-US" altLang="vi-VN" sz="2200" i="1">
                <a:solidFill>
                  <a:schemeClr val="tx2"/>
                </a:solidFill>
                <a:latin typeface="Arial" panose="020B0604020202020204" pitchFamily="34" charset="0"/>
                <a:cs typeface="Arial" panose="020B0604020202020204" pitchFamily="34" charset="0"/>
              </a:rPr>
              <a:t>MeV/nuclon nhưng </a:t>
            </a:r>
            <a:r>
              <a:rPr lang="en-US" altLang="vi-VN" sz="2200" i="1">
                <a:latin typeface="Arial" panose="020B0604020202020204" pitchFamily="34" charset="0"/>
                <a:cs typeface="Arial" panose="020B0604020202020204" pitchFamily="34" charset="0"/>
              </a:rPr>
              <a:t>để đơn giản người ta có thể ghi là </a:t>
            </a:r>
            <a:r>
              <a:rPr lang="en-US" altLang="vi-VN" sz="2200" i="1">
                <a:solidFill>
                  <a:schemeClr val="tx2"/>
                </a:solidFill>
                <a:latin typeface="Arial" panose="020B0604020202020204" pitchFamily="34" charset="0"/>
                <a:cs typeface="Arial" panose="020B0604020202020204" pitchFamily="34" charset="0"/>
              </a:rPr>
              <a:t>MeV.</a:t>
            </a:r>
            <a:endParaRPr lang="en-US" altLang="vi-VN" sz="2200" i="1">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C5581DFF-2377-4D4A-A64F-ED47E40F7AE8}"/>
              </a:ext>
            </a:extLst>
          </p:cNvPr>
          <p:cNvGrpSpPr/>
          <p:nvPr/>
        </p:nvGrpSpPr>
        <p:grpSpPr>
          <a:xfrm>
            <a:off x="-152400" y="104590"/>
            <a:ext cx="6519524" cy="505010"/>
            <a:chOff x="38033" y="2282878"/>
            <a:chExt cx="8112157" cy="704958"/>
          </a:xfrm>
        </p:grpSpPr>
        <p:grpSp>
          <p:nvGrpSpPr>
            <p:cNvPr id="19" name="Group 70">
              <a:extLst>
                <a:ext uri="{FF2B5EF4-FFF2-40B4-BE49-F238E27FC236}">
                  <a16:creationId xmlns:a16="http://schemas.microsoft.com/office/drawing/2014/main" id="{4EFFE435-ED0F-4F42-A424-081E96E5824F}"/>
                </a:ext>
              </a:extLst>
            </p:cNvPr>
            <p:cNvGrpSpPr>
              <a:grpSpLocks/>
            </p:cNvGrpSpPr>
            <p:nvPr/>
          </p:nvGrpSpPr>
          <p:grpSpPr bwMode="auto">
            <a:xfrm>
              <a:off x="368181" y="2294628"/>
              <a:ext cx="7782009" cy="693208"/>
              <a:chOff x="607011" y="3430752"/>
              <a:chExt cx="4007371" cy="1335216"/>
            </a:xfrm>
          </p:grpSpPr>
          <p:pic>
            <p:nvPicPr>
              <p:cNvPr id="25" name="Picture 24" descr="empty-green-rectangle">
                <a:extLst>
                  <a:ext uri="{FF2B5EF4-FFF2-40B4-BE49-F238E27FC236}">
                    <a16:creationId xmlns:a16="http://schemas.microsoft.com/office/drawing/2014/main" id="{820B4C8B-BD8D-47E4-9483-D83DF81C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green-top-faded">
                <a:extLst>
                  <a:ext uri="{FF2B5EF4-FFF2-40B4-BE49-F238E27FC236}">
                    <a16:creationId xmlns:a16="http://schemas.microsoft.com/office/drawing/2014/main" id="{3039792D-AE9B-4199-A50F-A6F718D68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a16="http://schemas.microsoft.com/office/drawing/2014/main" id="{897B5E21-A58E-44FD-888E-0209C957FAF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4" name="Rectangle 1026060">
              <a:extLst>
                <a:ext uri="{FF2B5EF4-FFF2-40B4-BE49-F238E27FC236}">
                  <a16:creationId xmlns:a16="http://schemas.microsoft.com/office/drawing/2014/main" id="{BA52808F-018C-4752-8059-8E030EC6F2A1}"/>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Năng lượng liên kết hạt nhân</a:t>
              </a:r>
              <a:endParaRPr lang="en-US" sz="2500" b="0" i="1" dirty="0">
                <a:cs typeface="Arial" panose="020B0604020202020204" pitchFamily="34" charset="0"/>
              </a:endParaRPr>
            </a:p>
          </p:txBody>
        </p:sp>
      </p:grpSp>
      <p:sp>
        <p:nvSpPr>
          <p:cNvPr id="27" name="Rectangle 2">
            <a:extLst>
              <a:ext uri="{FF2B5EF4-FFF2-40B4-BE49-F238E27FC236}">
                <a16:creationId xmlns:a16="http://schemas.microsoft.com/office/drawing/2014/main" id="{A9F35927-632D-4BDC-A7EC-5AA39EA3A4D1}"/>
              </a:ext>
            </a:extLst>
          </p:cNvPr>
          <p:cNvSpPr txBox="1">
            <a:spLocks noChangeArrowheads="1"/>
          </p:cNvSpPr>
          <p:nvPr/>
        </p:nvSpPr>
        <p:spPr>
          <a:xfrm>
            <a:off x="644715" y="7086600"/>
            <a:ext cx="8229600" cy="585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buFont typeface="Arial" panose="020B0604020202020204" pitchFamily="34" charset="0"/>
              <a:buNone/>
            </a:pPr>
            <a:r>
              <a:rPr lang="en-US" altLang="vi-VN">
                <a:solidFill>
                  <a:srgbClr val="FF0000"/>
                </a:solidFill>
                <a:latin typeface="Times New Roman" panose="02020603050405020304" pitchFamily="18" charset="0"/>
                <a:cs typeface="Times New Roman" panose="02020603050405020304" pitchFamily="18" charset="0"/>
              </a:rPr>
              <a:t>3. Năng lượng liên kết riêng</a:t>
            </a:r>
          </a:p>
          <a:p>
            <a:pPr>
              <a:lnSpc>
                <a:spcPct val="80000"/>
              </a:lnSpc>
              <a:buFont typeface="Arial" panose="020B0604020202020204" pitchFamily="34" charset="0"/>
              <a:buNone/>
            </a:pPr>
            <a:r>
              <a:rPr lang="en-US" altLang="vi-VN">
                <a:latin typeface="Times New Roman" panose="02020603050405020304" pitchFamily="18" charset="0"/>
                <a:cs typeface="Times New Roman" panose="02020603050405020304" pitchFamily="18" charset="0"/>
                <a:sym typeface="Wingdings" panose="05000000000000000000" pitchFamily="2" charset="2"/>
              </a:rPr>
              <a:t></a:t>
            </a:r>
            <a:endParaRPr lang="en-US" altLang="vi-VN">
              <a:latin typeface="Times New Roman" panose="02020603050405020304" pitchFamily="18" charset="0"/>
              <a:cs typeface="Times New Roman" panose="02020603050405020304" pitchFamily="18" charset="0"/>
            </a:endParaRPr>
          </a:p>
          <a:p>
            <a:pPr>
              <a:lnSpc>
                <a:spcPct val="80000"/>
              </a:lnSpc>
            </a:pPr>
            <a:endParaRPr lang="en-US" altLang="vi-VN">
              <a:latin typeface="Times New Roman" panose="02020603050405020304" pitchFamily="18" charset="0"/>
              <a:cs typeface="Times New Roman" panose="02020603050405020304" pitchFamily="18" charset="0"/>
            </a:endParaRPr>
          </a:p>
          <a:p>
            <a:pPr>
              <a:lnSpc>
                <a:spcPct val="80000"/>
              </a:lnSpc>
              <a:buFont typeface="Arial" panose="020B0604020202020204" pitchFamily="34" charset="0"/>
              <a:buNone/>
            </a:pPr>
            <a:r>
              <a:rPr lang="en-US" altLang="vi-VN">
                <a:latin typeface="Times New Roman" panose="02020603050405020304" pitchFamily="18" charset="0"/>
                <a:cs typeface="Times New Roman" panose="02020603050405020304" pitchFamily="18" charset="0"/>
                <a:sym typeface="Arial Black" panose="020B0A04020102020204" pitchFamily="34" charset="0"/>
              </a:rPr>
              <a:t>♦</a:t>
            </a:r>
            <a:endParaRPr lang="en-US" altLang="vi-VN"/>
          </a:p>
        </p:txBody>
      </p:sp>
      <p:sp>
        <p:nvSpPr>
          <p:cNvPr id="28" name="TextBox 27">
            <a:extLst>
              <a:ext uri="{FF2B5EF4-FFF2-40B4-BE49-F238E27FC236}">
                <a16:creationId xmlns:a16="http://schemas.microsoft.com/office/drawing/2014/main" id="{80391FD9-BFD6-40BB-8C74-74E0B8AE2155}"/>
              </a:ext>
            </a:extLst>
          </p:cNvPr>
          <p:cNvSpPr txBox="1"/>
          <p:nvPr/>
        </p:nvSpPr>
        <p:spPr>
          <a:xfrm>
            <a:off x="880724" y="1156102"/>
            <a:ext cx="9753600" cy="1631216"/>
          </a:xfrm>
          <a:prstGeom prst="rect">
            <a:avLst/>
          </a:prstGeom>
          <a:noFill/>
        </p:spPr>
        <p:txBody>
          <a:bodyPr wrap="square">
            <a:spAutoFit/>
          </a:bodyPr>
          <a:lstStyle/>
          <a:p>
            <a:pPr marL="287338" indent="-287338" algn="just" defTabSz="1095375">
              <a:buClr>
                <a:schemeClr val="tx2"/>
              </a:buClr>
              <a:buSzPct val="95000"/>
              <a:buBlip>
                <a:blip r:embed="rId5"/>
              </a:buBlip>
            </a:pPr>
            <a:r>
              <a:rPr lang="en-US" altLang="en-US" sz="2500">
                <a:latin typeface="Arial" panose="020B0604020202020204" pitchFamily="34" charset="0"/>
                <a:cs typeface="Arial" panose="020B0604020202020204" pitchFamily="34" charset="0"/>
              </a:rPr>
              <a:t>Năng lượng liên kết riêng của hạt nhân là năng lượng liên kết tính cho một nuclon.</a:t>
            </a:r>
          </a:p>
          <a:p>
            <a:pPr marL="287338" indent="-287338" algn="just" defTabSz="1095375">
              <a:buClr>
                <a:schemeClr val="tx2"/>
              </a:buClr>
              <a:buSzPct val="95000"/>
              <a:buBlip>
                <a:blip r:embed="rId5"/>
              </a:buBlip>
            </a:pPr>
            <a:r>
              <a:rPr lang="en-US" altLang="vi-VN" sz="2500">
                <a:latin typeface="Arial" panose="020B0604020202020204" pitchFamily="34" charset="0"/>
                <a:cs typeface="Arial" panose="020B0604020202020204" pitchFamily="34" charset="0"/>
              </a:rPr>
              <a:t>Là đại lượng đặc trưng cho mức độ bền vững của hạt nhân.</a:t>
            </a:r>
          </a:p>
          <a:p>
            <a:pPr algn="just" defTabSz="1095375">
              <a:buClr>
                <a:schemeClr val="tx2"/>
              </a:buClr>
              <a:buSzPct val="95000"/>
            </a:pPr>
            <a:endParaRPr lang="en-US" altLang="vi-VN" sz="2500" i="1">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D6BBBA8-0E82-4154-A932-B95341EFB832}"/>
              </a:ext>
            </a:extLst>
          </p:cNvPr>
          <p:cNvGrpSpPr/>
          <p:nvPr/>
        </p:nvGrpSpPr>
        <p:grpSpPr>
          <a:xfrm>
            <a:off x="1219200" y="2959493"/>
            <a:ext cx="2743200" cy="1101511"/>
            <a:chOff x="3852524" y="2714725"/>
            <a:chExt cx="2014876" cy="704895"/>
          </a:xfrm>
        </p:grpSpPr>
        <p:pic>
          <p:nvPicPr>
            <p:cNvPr id="20" name="Picture 19" descr="empty-red-rectangle">
              <a:extLst>
                <a:ext uri="{FF2B5EF4-FFF2-40B4-BE49-F238E27FC236}">
                  <a16:creationId xmlns:a16="http://schemas.microsoft.com/office/drawing/2014/main" id="{D267DFA7-CA55-40DF-8259-A01F50C3B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2524" y="2714725"/>
              <a:ext cx="2014876" cy="7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F526A4E-F626-4F89-927C-A31144360031}"/>
                    </a:ext>
                  </a:extLst>
                </p:cNvPr>
                <p:cNvSpPr txBox="1"/>
                <p:nvPr/>
              </p:nvSpPr>
              <p:spPr>
                <a:xfrm>
                  <a:off x="4229527" y="2828667"/>
                  <a:ext cx="1527997" cy="542713"/>
                </a:xfrm>
                <a:prstGeom prst="rect">
                  <a:avLst/>
                </a:prstGeom>
                <a:noFill/>
              </p:spPr>
              <p:txBody>
                <a:bodyPr wrap="square">
                  <a:spAutoFit/>
                </a:bodyPr>
                <a:lstStyle/>
                <a:p>
                  <a:r>
                    <a:rPr lang="en-US" altLang="vi-VN" sz="3000" b="1">
                      <a:solidFill>
                        <a:srgbClr val="7030A0"/>
                      </a:solidFill>
                      <a:latin typeface="Arial" panose="020B0604020202020204" pitchFamily="34" charset="0"/>
                      <a:cs typeface="Arial" panose="020B0604020202020204" pitchFamily="34" charset="0"/>
                    </a:rPr>
                    <a:t>W</a:t>
                  </a:r>
                  <a:r>
                    <a:rPr lang="en-US" altLang="vi-VN" sz="3000" b="1" baseline="-25000">
                      <a:solidFill>
                        <a:srgbClr val="7030A0"/>
                      </a:solidFill>
                      <a:latin typeface="Arial" panose="020B0604020202020204" pitchFamily="34" charset="0"/>
                      <a:cs typeface="Arial" panose="020B0604020202020204" pitchFamily="34" charset="0"/>
                    </a:rPr>
                    <a:t>lkR</a:t>
                  </a:r>
                  <a:r>
                    <a:rPr lang="en-US" altLang="vi-VN" sz="3000" b="1">
                      <a:solidFill>
                        <a:srgbClr val="7030A0"/>
                      </a:solidFill>
                      <a:latin typeface="Arial" panose="020B0604020202020204" pitchFamily="34" charset="0"/>
                      <a:cs typeface="Arial" panose="020B0604020202020204" pitchFamily="34" charset="0"/>
                    </a:rPr>
                    <a:t>= </a:t>
                  </a:r>
                  <a14:m>
                    <m:oMath xmlns:m="http://schemas.openxmlformats.org/officeDocument/2006/math">
                      <m:f>
                        <m:fPr>
                          <m:ctrlPr>
                            <a:rPr lang="en-US" altLang="vi-VN" sz="3000" b="1" i="1" smtClean="0">
                              <a:solidFill>
                                <a:srgbClr val="7030A0"/>
                              </a:solidFill>
                              <a:latin typeface="Cambria Math" panose="02040503050406030204" pitchFamily="18" charset="0"/>
                              <a:cs typeface="Arial" panose="020B0604020202020204" pitchFamily="34" charset="0"/>
                            </a:rPr>
                          </m:ctrlPr>
                        </m:fPr>
                        <m:num>
                          <m:r>
                            <m:rPr>
                              <m:nor/>
                            </m:rPr>
                            <a:rPr lang="en-US" altLang="vi-VN" sz="3000" b="1">
                              <a:solidFill>
                                <a:srgbClr val="7030A0"/>
                              </a:solidFill>
                              <a:latin typeface="Arial" panose="020B0604020202020204" pitchFamily="34" charset="0"/>
                              <a:cs typeface="Arial" panose="020B0604020202020204" pitchFamily="34" charset="0"/>
                            </a:rPr>
                            <m:t>W</m:t>
                          </m:r>
                          <m:r>
                            <m:rPr>
                              <m:nor/>
                            </m:rPr>
                            <a:rPr lang="en-US" altLang="vi-VN" sz="3000" b="1" baseline="-25000">
                              <a:solidFill>
                                <a:srgbClr val="7030A0"/>
                              </a:solidFill>
                              <a:latin typeface="Arial" panose="020B0604020202020204" pitchFamily="34" charset="0"/>
                              <a:cs typeface="Arial" panose="020B0604020202020204" pitchFamily="34" charset="0"/>
                            </a:rPr>
                            <m:t>lk</m:t>
                          </m:r>
                        </m:num>
                        <m:den>
                          <m:r>
                            <a:rPr lang="en-US" altLang="vi-VN" sz="3000" b="1" i="1" smtClean="0">
                              <a:solidFill>
                                <a:srgbClr val="7030A0"/>
                              </a:solidFill>
                              <a:latin typeface="Cambria Math" panose="02040503050406030204" pitchFamily="18" charset="0"/>
                              <a:cs typeface="Arial" panose="020B0604020202020204" pitchFamily="34" charset="0"/>
                            </a:rPr>
                            <m:t>𝑨</m:t>
                          </m:r>
                        </m:den>
                      </m:f>
                    </m:oMath>
                  </a14:m>
                  <a:r>
                    <a:rPr lang="en-US" altLang="vi-VN" sz="3000" b="1">
                      <a:solidFill>
                        <a:srgbClr val="7030A0"/>
                      </a:solidFill>
                      <a:latin typeface="Arial" panose="020B0604020202020204" pitchFamily="34" charset="0"/>
                      <a:cs typeface="Arial" panose="020B0604020202020204" pitchFamily="34" charset="0"/>
                    </a:rPr>
                    <a:t> </a:t>
                  </a:r>
                  <a:endParaRPr lang="en-US" sz="3000"/>
                </a:p>
              </p:txBody>
            </p:sp>
          </mc:Choice>
          <mc:Fallback xmlns="">
            <p:sp>
              <p:nvSpPr>
                <p:cNvPr id="30" name="TextBox 29">
                  <a:extLst>
                    <a:ext uri="{FF2B5EF4-FFF2-40B4-BE49-F238E27FC236}">
                      <a16:creationId xmlns:a16="http://schemas.microsoft.com/office/drawing/2014/main" id="{3F526A4E-F626-4F89-927C-A31144360031}"/>
                    </a:ext>
                  </a:extLst>
                </p:cNvPr>
                <p:cNvSpPr txBox="1">
                  <a:spLocks noRot="1" noChangeAspect="1" noMove="1" noResize="1" noEditPoints="1" noAdjustHandles="1" noChangeArrowheads="1" noChangeShapeType="1" noTextEdit="1"/>
                </p:cNvSpPr>
                <p:nvPr/>
              </p:nvSpPr>
              <p:spPr>
                <a:xfrm>
                  <a:off x="4229527" y="2828667"/>
                  <a:ext cx="1527997" cy="542713"/>
                </a:xfrm>
                <a:prstGeom prst="rect">
                  <a:avLst/>
                </a:prstGeom>
                <a:blipFill>
                  <a:blip r:embed="rId7"/>
                  <a:stretch>
                    <a:fillRect l="-6745" b="-8633"/>
                  </a:stretch>
                </a:blipFill>
              </p:spPr>
              <p:txBody>
                <a:bodyPr/>
                <a:lstStyle/>
                <a:p>
                  <a:r>
                    <a:rPr lang="en-US">
                      <a:noFill/>
                    </a:rPr>
                    <a:t> </a:t>
                  </a:r>
                </a:p>
              </p:txBody>
            </p:sp>
          </mc:Fallback>
        </mc:AlternateContent>
      </p:grpSp>
      <p:sp>
        <p:nvSpPr>
          <p:cNvPr id="31" name="TextBox 30">
            <a:extLst>
              <a:ext uri="{FF2B5EF4-FFF2-40B4-BE49-F238E27FC236}">
                <a16:creationId xmlns:a16="http://schemas.microsoft.com/office/drawing/2014/main" id="{8C88DDDC-16F1-4F89-AC40-61C8B9025D6A}"/>
              </a:ext>
            </a:extLst>
          </p:cNvPr>
          <p:cNvSpPr txBox="1"/>
          <p:nvPr/>
        </p:nvSpPr>
        <p:spPr>
          <a:xfrm>
            <a:off x="4114800" y="3175757"/>
            <a:ext cx="2743200" cy="553998"/>
          </a:xfrm>
          <a:prstGeom prst="rect">
            <a:avLst/>
          </a:prstGeom>
          <a:noFill/>
        </p:spPr>
        <p:txBody>
          <a:bodyPr wrap="square">
            <a:spAutoFit/>
          </a:bodyPr>
          <a:lstStyle/>
          <a:p>
            <a:r>
              <a:rPr lang="en-US" altLang="vi-VN" sz="3000" i="1">
                <a:solidFill>
                  <a:schemeClr val="tx2"/>
                </a:solidFill>
                <a:latin typeface="Arial" panose="020B0604020202020204" pitchFamily="34" charset="0"/>
                <a:cs typeface="Arial" panose="020B0604020202020204" pitchFamily="34" charset="0"/>
              </a:rPr>
              <a:t>MeV/nuclon</a:t>
            </a:r>
            <a:endParaRPr lang="en-US" sz="3000"/>
          </a:p>
        </p:txBody>
      </p:sp>
      <p:pic>
        <p:nvPicPr>
          <p:cNvPr id="33" name="Picture 32">
            <a:extLst>
              <a:ext uri="{FF2B5EF4-FFF2-40B4-BE49-F238E27FC236}">
                <a16:creationId xmlns:a16="http://schemas.microsoft.com/office/drawing/2014/main" id="{B4078737-62C5-46F5-938C-6B31C8356419}"/>
              </a:ext>
            </a:extLst>
          </p:cNvPr>
          <p:cNvPicPr>
            <a:picLocks noChangeAspect="1"/>
          </p:cNvPicPr>
          <p:nvPr/>
        </p:nvPicPr>
        <p:blipFill>
          <a:blip r:embed="rId8"/>
          <a:stretch>
            <a:fillRect/>
          </a:stretch>
        </p:blipFill>
        <p:spPr>
          <a:xfrm>
            <a:off x="1732480" y="4267776"/>
            <a:ext cx="7811703" cy="2427670"/>
          </a:xfrm>
          <a:prstGeom prst="rect">
            <a:avLst/>
          </a:prstGeom>
        </p:spPr>
      </p:pic>
    </p:spTree>
    <p:extLst>
      <p:ext uri="{BB962C8B-B14F-4D97-AF65-F5344CB8AC3E}">
        <p14:creationId xmlns:p14="http://schemas.microsoft.com/office/powerpoint/2010/main" val="289365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32BA9C3-8CEC-4278-8291-7283A0AA1786}"/>
              </a:ext>
            </a:extLst>
          </p:cNvPr>
          <p:cNvSpPr txBox="1">
            <a:spLocks/>
          </p:cNvSpPr>
          <p:nvPr/>
        </p:nvSpPr>
        <p:spPr bwMode="auto">
          <a:xfrm>
            <a:off x="369231" y="588789"/>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3. Năng lượng liên kết riêng</a:t>
            </a:r>
          </a:p>
        </p:txBody>
      </p:sp>
      <p:grpSp>
        <p:nvGrpSpPr>
          <p:cNvPr id="11" name="Group 10">
            <a:extLst>
              <a:ext uri="{FF2B5EF4-FFF2-40B4-BE49-F238E27FC236}">
                <a16:creationId xmlns:a16="http://schemas.microsoft.com/office/drawing/2014/main" id="{DF247C94-B949-40FF-A46B-BF9CF550391D}"/>
              </a:ext>
            </a:extLst>
          </p:cNvPr>
          <p:cNvGrpSpPr/>
          <p:nvPr/>
        </p:nvGrpSpPr>
        <p:grpSpPr>
          <a:xfrm>
            <a:off x="-152400" y="104590"/>
            <a:ext cx="6519524" cy="505010"/>
            <a:chOff x="38033" y="2282878"/>
            <a:chExt cx="8112157" cy="704958"/>
          </a:xfrm>
        </p:grpSpPr>
        <p:grpSp>
          <p:nvGrpSpPr>
            <p:cNvPr id="12" name="Group 70">
              <a:extLst>
                <a:ext uri="{FF2B5EF4-FFF2-40B4-BE49-F238E27FC236}">
                  <a16:creationId xmlns:a16="http://schemas.microsoft.com/office/drawing/2014/main" id="{F5E29007-8A7E-4523-92DD-2688E1D05BBA}"/>
                </a:ext>
              </a:extLst>
            </p:cNvPr>
            <p:cNvGrpSpPr>
              <a:grpSpLocks/>
            </p:cNvGrpSpPr>
            <p:nvPr/>
          </p:nvGrpSpPr>
          <p:grpSpPr bwMode="auto">
            <a:xfrm>
              <a:off x="368181" y="2294628"/>
              <a:ext cx="7782009" cy="693208"/>
              <a:chOff x="607011" y="3430752"/>
              <a:chExt cx="4007371" cy="1335216"/>
            </a:xfrm>
          </p:grpSpPr>
          <p:pic>
            <p:nvPicPr>
              <p:cNvPr id="17" name="Picture 16" descr="empty-green-rectangle">
                <a:extLst>
                  <a:ext uri="{FF2B5EF4-FFF2-40B4-BE49-F238E27FC236}">
                    <a16:creationId xmlns:a16="http://schemas.microsoft.com/office/drawing/2014/main" id="{DA6BF46D-6283-4DAE-92FA-7F41A678A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green-top-faded">
                <a:extLst>
                  <a:ext uri="{FF2B5EF4-FFF2-40B4-BE49-F238E27FC236}">
                    <a16:creationId xmlns:a16="http://schemas.microsoft.com/office/drawing/2014/main" id="{F0677493-4EA1-45D5-86FE-774D1C336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D654D72F-85A3-4143-87AE-A959169ACC1C}"/>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5" name="Rectangle 1026060">
              <a:extLst>
                <a:ext uri="{FF2B5EF4-FFF2-40B4-BE49-F238E27FC236}">
                  <a16:creationId xmlns:a16="http://schemas.microsoft.com/office/drawing/2014/main" id="{E0A50A2D-1FA3-474C-B34A-15D7BF904409}"/>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Năng lượng liên kết hạt nhân</a:t>
              </a:r>
              <a:endParaRPr lang="en-US" sz="2500" b="0" i="1" dirty="0">
                <a:cs typeface="Arial" panose="020B0604020202020204" pitchFamily="34" charset="0"/>
              </a:endParaRPr>
            </a:p>
          </p:txBody>
        </p:sp>
      </p:grpSp>
      <p:sp>
        <p:nvSpPr>
          <p:cNvPr id="19" name="TextBox 18">
            <a:extLst>
              <a:ext uri="{FF2B5EF4-FFF2-40B4-BE49-F238E27FC236}">
                <a16:creationId xmlns:a16="http://schemas.microsoft.com/office/drawing/2014/main" id="{06A01C65-1E96-436E-9D11-C0FCF1F746C8}"/>
              </a:ext>
            </a:extLst>
          </p:cNvPr>
          <p:cNvSpPr txBox="1"/>
          <p:nvPr>
            <p:custDataLst>
              <p:tags r:id="rId1"/>
            </p:custDataLst>
          </p:nvPr>
        </p:nvSpPr>
        <p:spPr>
          <a:xfrm>
            <a:off x="838498" y="1213506"/>
            <a:ext cx="11353502" cy="446276"/>
          </a:xfrm>
          <a:prstGeom prst="rect">
            <a:avLst/>
          </a:prstGeom>
          <a:noFill/>
        </p:spPr>
        <p:txBody>
          <a:bodyPr wrap="square">
            <a:spAutoFit/>
          </a:bodyPr>
          <a:lstStyle/>
          <a:p>
            <a:pPr algn="ctr">
              <a:spcBef>
                <a:spcPct val="50000"/>
              </a:spcBef>
              <a:defRPr/>
            </a:pPr>
            <a:r>
              <a:rPr lang="en-US" sz="2300" i="1">
                <a:solidFill>
                  <a:srgbClr val="7030A0"/>
                </a:solidFill>
                <a:latin typeface="Arial" panose="020B0604020202020204" pitchFamily="34" charset="0"/>
                <a:cs typeface="Arial" panose="020B0604020202020204" pitchFamily="34" charset="0"/>
              </a:rPr>
              <a:t>Những hạt nhân có số khối trong khoảng nào thì năng lượng liên kết riêng lớn nhất?</a:t>
            </a:r>
          </a:p>
        </p:txBody>
      </p:sp>
      <p:pic>
        <p:nvPicPr>
          <p:cNvPr id="20" name="Picture 14" descr="http://tmjpainandtreatment.com/wp-content/uploads/2014/09/little-man-with-red-question-mark.jpg">
            <a:hlinkClick r:id="rId6"/>
            <a:extLst>
              <a:ext uri="{FF2B5EF4-FFF2-40B4-BE49-F238E27FC236}">
                <a16:creationId xmlns:a16="http://schemas.microsoft.com/office/drawing/2014/main" id="{1FD157B0-95FA-4387-B44A-1A91C2C633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811" y="1159971"/>
            <a:ext cx="520426" cy="73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ADF9D72-A9C5-4C26-9B6B-3C5ECEEF771B}"/>
              </a:ext>
            </a:extLst>
          </p:cNvPr>
          <p:cNvGrpSpPr/>
          <p:nvPr/>
        </p:nvGrpSpPr>
        <p:grpSpPr>
          <a:xfrm>
            <a:off x="990600" y="1799656"/>
            <a:ext cx="6858000" cy="4960604"/>
            <a:chOff x="-252515" y="2205228"/>
            <a:chExt cx="6229350" cy="4518025"/>
          </a:xfrm>
        </p:grpSpPr>
        <p:pic>
          <p:nvPicPr>
            <p:cNvPr id="21" name="Picture 6">
              <a:extLst>
                <a:ext uri="{FF2B5EF4-FFF2-40B4-BE49-F238E27FC236}">
                  <a16:creationId xmlns:a16="http://schemas.microsoft.com/office/drawing/2014/main" id="{CB5E4ED8-6587-4C8D-9B8F-630B3DAE40A9}"/>
                </a:ext>
              </a:extLst>
            </p:cNvPr>
            <p:cNvPicPr>
              <a:picLocks noChangeAspect="1" noChangeArrowheads="1"/>
            </p:cNvPicPr>
            <p:nvPr/>
          </p:nvPicPr>
          <p:blipFill>
            <a:blip r:embed="rId8"/>
            <a:srcRect/>
            <a:stretch>
              <a:fillRect/>
            </a:stretch>
          </p:blipFill>
          <p:spPr bwMode="auto">
            <a:xfrm>
              <a:off x="-252515" y="2205228"/>
              <a:ext cx="6229350" cy="4518025"/>
            </a:xfrm>
            <a:prstGeom prst="rect">
              <a:avLst/>
            </a:prstGeom>
            <a:noFill/>
            <a:ln w="9525">
              <a:noFill/>
              <a:miter lim="800000"/>
              <a:headEnd/>
              <a:tailEnd/>
            </a:ln>
          </p:spPr>
        </p:pic>
        <p:cxnSp>
          <p:nvCxnSpPr>
            <p:cNvPr id="23" name="Straight Connector 64">
              <a:extLst>
                <a:ext uri="{FF2B5EF4-FFF2-40B4-BE49-F238E27FC236}">
                  <a16:creationId xmlns:a16="http://schemas.microsoft.com/office/drawing/2014/main" id="{601E6378-8C9E-4D0F-AC27-310D86436D3A}"/>
                </a:ext>
              </a:extLst>
            </p:cNvPr>
            <p:cNvCxnSpPr>
              <a:cxnSpLocks noChangeShapeType="1"/>
            </p:cNvCxnSpPr>
            <p:nvPr/>
          </p:nvCxnSpPr>
          <p:spPr bwMode="auto">
            <a:xfrm rot="16200000" flipV="1">
              <a:off x="-367651" y="4214009"/>
              <a:ext cx="3567113" cy="19050"/>
            </a:xfrm>
            <a:prstGeom prst="line">
              <a:avLst/>
            </a:prstGeom>
            <a:noFill/>
            <a:ln w="28575" algn="ctr">
              <a:solidFill>
                <a:srgbClr val="C00000"/>
              </a:solidFill>
              <a:prstDash val="sysDash"/>
              <a:round/>
              <a:headEnd/>
              <a:tailEnd/>
            </a:ln>
          </p:spPr>
        </p:cxnSp>
        <p:cxnSp>
          <p:nvCxnSpPr>
            <p:cNvPr id="24" name="Straight Connector 65">
              <a:extLst>
                <a:ext uri="{FF2B5EF4-FFF2-40B4-BE49-F238E27FC236}">
                  <a16:creationId xmlns:a16="http://schemas.microsoft.com/office/drawing/2014/main" id="{2BAC1952-695B-4B59-821D-5EECC284649D}"/>
                </a:ext>
              </a:extLst>
            </p:cNvPr>
            <p:cNvCxnSpPr>
              <a:cxnSpLocks noChangeShapeType="1"/>
            </p:cNvCxnSpPr>
            <p:nvPr/>
          </p:nvCxnSpPr>
          <p:spPr bwMode="auto">
            <a:xfrm rot="16200000" flipV="1">
              <a:off x="257549" y="4214009"/>
              <a:ext cx="3567112" cy="19050"/>
            </a:xfrm>
            <a:prstGeom prst="line">
              <a:avLst/>
            </a:prstGeom>
            <a:noFill/>
            <a:ln w="28575" algn="ctr">
              <a:solidFill>
                <a:srgbClr val="C00000"/>
              </a:solidFill>
              <a:prstDash val="sysDash"/>
              <a:round/>
              <a:headEnd/>
              <a:tailEnd/>
            </a:ln>
          </p:spPr>
        </p:cxnSp>
      </p:grpSp>
      <p:pic>
        <p:nvPicPr>
          <p:cNvPr id="26" name="Picture 25" descr="empty-red-rectangle">
            <a:extLst>
              <a:ext uri="{FF2B5EF4-FFF2-40B4-BE49-F238E27FC236}">
                <a16:creationId xmlns:a16="http://schemas.microsoft.com/office/drawing/2014/main" id="{47A87F95-E533-4199-9FE7-F089AF966B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7792" y="2847452"/>
            <a:ext cx="3775969" cy="286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59">
            <a:extLst>
              <a:ext uri="{FF2B5EF4-FFF2-40B4-BE49-F238E27FC236}">
                <a16:creationId xmlns:a16="http://schemas.microsoft.com/office/drawing/2014/main" id="{28BC2B47-2152-47DC-A0AC-5AF8A6AED886}"/>
              </a:ext>
            </a:extLst>
          </p:cNvPr>
          <p:cNvSpPr txBox="1">
            <a:spLocks noChangeArrowheads="1"/>
          </p:cNvSpPr>
          <p:nvPr>
            <p:custDataLst>
              <p:tags r:id="rId2"/>
            </p:custDataLst>
          </p:nvPr>
        </p:nvSpPr>
        <p:spPr bwMode="auto">
          <a:xfrm>
            <a:off x="8435753" y="2887268"/>
            <a:ext cx="3222847" cy="2785378"/>
          </a:xfrm>
          <a:prstGeom prst="rect">
            <a:avLst/>
          </a:prstGeom>
          <a:noFill/>
          <a:ln w="9525">
            <a:noFill/>
            <a:miter lim="800000"/>
            <a:headEnd/>
            <a:tailEnd/>
          </a:ln>
        </p:spPr>
        <p:txBody>
          <a:bodyPr wrap="square">
            <a:spAutoFit/>
          </a:bodyPr>
          <a:lstStyle/>
          <a:p>
            <a:pPr algn="ctr">
              <a:defRPr/>
            </a:pPr>
            <a:r>
              <a:rPr lang="en-US" sz="2500">
                <a:solidFill>
                  <a:srgbClr val="002060"/>
                </a:solidFill>
                <a:latin typeface="Arial" panose="020B0604020202020204" pitchFamily="34" charset="0"/>
                <a:cs typeface="Arial" panose="020B0604020202020204" pitchFamily="34" charset="0"/>
              </a:rPr>
              <a:t>Những hạt nhân ở khoảng giữa bảng HTTH có số khối từ </a:t>
            </a:r>
            <a:r>
              <a:rPr lang="en-US" sz="2500">
                <a:solidFill>
                  <a:srgbClr val="FF0000"/>
                </a:solidFill>
                <a:latin typeface="Arial" panose="020B0604020202020204" pitchFamily="34" charset="0"/>
                <a:cs typeface="Arial" panose="020B0604020202020204" pitchFamily="34" charset="0"/>
              </a:rPr>
              <a:t>50 &lt; A&lt; 80</a:t>
            </a:r>
            <a:r>
              <a:rPr lang="en-US" sz="2500">
                <a:solidFill>
                  <a:srgbClr val="002060"/>
                </a:solidFill>
                <a:latin typeface="Arial" panose="020B0604020202020204" pitchFamily="34" charset="0"/>
                <a:cs typeface="Arial" panose="020B0604020202020204" pitchFamily="34" charset="0"/>
              </a:rPr>
              <a:t> </a:t>
            </a:r>
          </a:p>
          <a:p>
            <a:pPr algn="ctr">
              <a:defRPr/>
            </a:pPr>
            <a:r>
              <a:rPr lang="en-US" sz="2500">
                <a:solidFill>
                  <a:srgbClr val="002060"/>
                </a:solidFill>
                <a:latin typeface="Arial" panose="020B0604020202020204" pitchFamily="34" charset="0"/>
                <a:cs typeface="Arial" panose="020B0604020202020204" pitchFamily="34" charset="0"/>
              </a:rPr>
              <a:t>có </a:t>
            </a:r>
            <a:r>
              <a:rPr lang="en-US" sz="2500">
                <a:solidFill>
                  <a:srgbClr val="0000FF"/>
                </a:solidFill>
                <a:latin typeface="Arial" panose="020B0604020202020204" pitchFamily="34" charset="0"/>
                <a:cs typeface="Arial" panose="020B0604020202020204" pitchFamily="34" charset="0"/>
              </a:rPr>
              <a:t> </a:t>
            </a:r>
            <a:r>
              <a:rPr lang="en-US" sz="2500">
                <a:solidFill>
                  <a:srgbClr val="002060"/>
                </a:solidFill>
                <a:latin typeface="Arial" panose="020B0604020202020204" pitchFamily="34" charset="0"/>
                <a:cs typeface="Arial" panose="020B0604020202020204" pitchFamily="34" charset="0"/>
              </a:rPr>
              <a:t>năng lượng liên kết riêng lớn nhất cỡ: </a:t>
            </a:r>
          </a:p>
          <a:p>
            <a:pPr algn="ctr">
              <a:defRPr/>
            </a:pPr>
            <a:r>
              <a:rPr lang="en-US" sz="2500">
                <a:solidFill>
                  <a:srgbClr val="FF0000"/>
                </a:solidFill>
                <a:latin typeface="Arial" panose="020B0604020202020204" pitchFamily="34" charset="0"/>
                <a:cs typeface="Arial" panose="020B0604020202020204" pitchFamily="34" charset="0"/>
              </a:rPr>
              <a:t>8,8 MeV/nuclôn </a:t>
            </a:r>
            <a:r>
              <a:rPr lang="en-US" sz="2500">
                <a:solidFill>
                  <a:srgbClr val="002060"/>
                </a:solidFill>
                <a:latin typeface="Arial" panose="020B0604020202020204" pitchFamily="34" charset="0"/>
                <a:cs typeface="Arial" panose="020B0604020202020204" pitchFamily="34" charset="0"/>
              </a:rPr>
              <a:t>.</a:t>
            </a:r>
            <a:endParaRPr lang="vi-VN" sz="25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56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140DEA2-8395-400F-99BE-CB21CF263793}"/>
              </a:ext>
            </a:extLst>
          </p:cNvPr>
          <p:cNvSpPr txBox="1">
            <a:spLocks/>
          </p:cNvSpPr>
          <p:nvPr/>
        </p:nvSpPr>
        <p:spPr bwMode="auto">
          <a:xfrm>
            <a:off x="369231" y="588789"/>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1. Định nghĩa và đặc tính</a:t>
            </a:r>
          </a:p>
        </p:txBody>
      </p:sp>
      <p:grpSp>
        <p:nvGrpSpPr>
          <p:cNvPr id="13" name="Group 12">
            <a:extLst>
              <a:ext uri="{FF2B5EF4-FFF2-40B4-BE49-F238E27FC236}">
                <a16:creationId xmlns:a16="http://schemas.microsoft.com/office/drawing/2014/main" id="{3684E8A0-B1D5-4A58-95B0-BA554FD36EBF}"/>
              </a:ext>
            </a:extLst>
          </p:cNvPr>
          <p:cNvGrpSpPr/>
          <p:nvPr/>
        </p:nvGrpSpPr>
        <p:grpSpPr>
          <a:xfrm>
            <a:off x="279937" y="1111391"/>
            <a:ext cx="11892371" cy="994809"/>
            <a:chOff x="1314997" y="2125361"/>
            <a:chExt cx="2231091" cy="780121"/>
          </a:xfrm>
        </p:grpSpPr>
        <p:pic>
          <p:nvPicPr>
            <p:cNvPr id="15" name="Picture 4" descr="empty-blue-rectangle">
              <a:extLst>
                <a:ext uri="{FF2B5EF4-FFF2-40B4-BE49-F238E27FC236}">
                  <a16:creationId xmlns:a16="http://schemas.microsoft.com/office/drawing/2014/main" id="{210B3058-92FC-4A8A-A44F-E3893283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3DBF2ADB-4CAC-4948-B207-834351369ED5}"/>
                </a:ext>
              </a:extLst>
            </p:cNvPr>
            <p:cNvSpPr>
              <a:spLocks noChangeArrowheads="1"/>
            </p:cNvSpPr>
            <p:nvPr/>
          </p:nvSpPr>
          <p:spPr bwMode="auto">
            <a:xfrm>
              <a:off x="1418774" y="2179131"/>
              <a:ext cx="2026953" cy="388583"/>
            </a:xfrm>
            <a:prstGeom prst="rect">
              <a:avLst/>
            </a:prstGeom>
            <a:noFill/>
            <a:ln w="9525" algn="ctr">
              <a:noFill/>
              <a:miter lim="800000"/>
              <a:headEnd/>
              <a:tailEnd/>
            </a:ln>
          </p:spPr>
          <p:txBody>
            <a:bodyPr wrap="square" lIns="109728" tIns="54864" rIns="109728" bIns="54864">
              <a:spAutoFit/>
            </a:bodyPr>
            <a:lstStyle/>
            <a:p>
              <a:pPr algn="ctr"/>
              <a:endParaRPr lang="en-US" sz="2500" i="1">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C5581DFF-2377-4D4A-A64F-ED47E40F7AE8}"/>
              </a:ext>
            </a:extLst>
          </p:cNvPr>
          <p:cNvGrpSpPr/>
          <p:nvPr/>
        </p:nvGrpSpPr>
        <p:grpSpPr>
          <a:xfrm>
            <a:off x="-152400" y="104590"/>
            <a:ext cx="6519524" cy="505010"/>
            <a:chOff x="38033" y="2282878"/>
            <a:chExt cx="8112157" cy="704958"/>
          </a:xfrm>
        </p:grpSpPr>
        <p:grpSp>
          <p:nvGrpSpPr>
            <p:cNvPr id="19" name="Group 70">
              <a:extLst>
                <a:ext uri="{FF2B5EF4-FFF2-40B4-BE49-F238E27FC236}">
                  <a16:creationId xmlns:a16="http://schemas.microsoft.com/office/drawing/2014/main" id="{4EFFE435-ED0F-4F42-A424-081E96E5824F}"/>
                </a:ext>
              </a:extLst>
            </p:cNvPr>
            <p:cNvGrpSpPr>
              <a:grpSpLocks/>
            </p:cNvGrpSpPr>
            <p:nvPr/>
          </p:nvGrpSpPr>
          <p:grpSpPr bwMode="auto">
            <a:xfrm>
              <a:off x="368181" y="2294628"/>
              <a:ext cx="7782009" cy="693208"/>
              <a:chOff x="607011" y="3430752"/>
              <a:chExt cx="4007371" cy="1335216"/>
            </a:xfrm>
          </p:grpSpPr>
          <p:pic>
            <p:nvPicPr>
              <p:cNvPr id="25" name="Picture 24" descr="empty-green-rectangle">
                <a:extLst>
                  <a:ext uri="{FF2B5EF4-FFF2-40B4-BE49-F238E27FC236}">
                    <a16:creationId xmlns:a16="http://schemas.microsoft.com/office/drawing/2014/main" id="{820B4C8B-BD8D-47E4-9483-D83DF81C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400737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green-top-faded">
                <a:extLst>
                  <a:ext uri="{FF2B5EF4-FFF2-40B4-BE49-F238E27FC236}">
                    <a16:creationId xmlns:a16="http://schemas.microsoft.com/office/drawing/2014/main" id="{3039792D-AE9B-4199-A50F-A6F718D68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a16="http://schemas.microsoft.com/office/drawing/2014/main" id="{897B5E21-A58E-44FD-888E-0209C957FAF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4" name="Rectangle 1026060">
              <a:extLst>
                <a:ext uri="{FF2B5EF4-FFF2-40B4-BE49-F238E27FC236}">
                  <a16:creationId xmlns:a16="http://schemas.microsoft.com/office/drawing/2014/main" id="{BA52808F-018C-4752-8059-8E030EC6F2A1}"/>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Phản ứng hạt nhân</a:t>
              </a:r>
              <a:endParaRPr lang="en-US" sz="2500" i="1" dirty="0">
                <a:cs typeface="Arial" panose="020B0604020202020204" pitchFamily="34" charset="0"/>
              </a:endParaRPr>
            </a:p>
          </p:txBody>
        </p:sp>
      </p:grpSp>
      <p:sp>
        <p:nvSpPr>
          <p:cNvPr id="27" name="Rectangle 2">
            <a:extLst>
              <a:ext uri="{FF2B5EF4-FFF2-40B4-BE49-F238E27FC236}">
                <a16:creationId xmlns:a16="http://schemas.microsoft.com/office/drawing/2014/main" id="{A9F35927-632D-4BDC-A7EC-5AA39EA3A4D1}"/>
              </a:ext>
            </a:extLst>
          </p:cNvPr>
          <p:cNvSpPr txBox="1">
            <a:spLocks noChangeArrowheads="1"/>
          </p:cNvSpPr>
          <p:nvPr/>
        </p:nvSpPr>
        <p:spPr>
          <a:xfrm>
            <a:off x="644715" y="7086600"/>
            <a:ext cx="8229600" cy="585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buFont typeface="Arial" panose="020B0604020202020204" pitchFamily="34" charset="0"/>
              <a:buNone/>
            </a:pPr>
            <a:r>
              <a:rPr lang="en-US" altLang="vi-VN" sz="2500">
                <a:solidFill>
                  <a:srgbClr val="FF0000"/>
                </a:solidFill>
                <a:latin typeface="Arial" panose="020B0604020202020204" pitchFamily="34" charset="0"/>
                <a:cs typeface="Arial" panose="020B0604020202020204" pitchFamily="34" charset="0"/>
              </a:rPr>
              <a:t>3. Năng lượng liên kết riêng</a:t>
            </a:r>
          </a:p>
          <a:p>
            <a:pPr>
              <a:lnSpc>
                <a:spcPct val="80000"/>
              </a:lnSpc>
              <a:buFont typeface="Arial" panose="020B0604020202020204" pitchFamily="34" charset="0"/>
              <a:buNone/>
            </a:pPr>
            <a:r>
              <a:rPr lang="en-US" altLang="vi-VN" sz="2500">
                <a:latin typeface="Arial" panose="020B0604020202020204" pitchFamily="34" charset="0"/>
                <a:cs typeface="Arial" panose="020B0604020202020204" pitchFamily="34" charset="0"/>
                <a:sym typeface="Wingdings" panose="05000000000000000000" pitchFamily="2" charset="2"/>
              </a:rPr>
              <a:t></a:t>
            </a:r>
            <a:endParaRPr lang="en-US" altLang="vi-VN" sz="2500">
              <a:latin typeface="Arial" panose="020B0604020202020204" pitchFamily="34" charset="0"/>
              <a:cs typeface="Arial" panose="020B0604020202020204" pitchFamily="34" charset="0"/>
            </a:endParaRPr>
          </a:p>
          <a:p>
            <a:pPr>
              <a:lnSpc>
                <a:spcPct val="80000"/>
              </a:lnSpc>
            </a:pPr>
            <a:endParaRPr lang="en-US" altLang="vi-VN" sz="2500">
              <a:latin typeface="Arial" panose="020B0604020202020204" pitchFamily="34" charset="0"/>
              <a:cs typeface="Arial" panose="020B0604020202020204" pitchFamily="34" charset="0"/>
            </a:endParaRPr>
          </a:p>
          <a:p>
            <a:pPr>
              <a:lnSpc>
                <a:spcPct val="80000"/>
              </a:lnSpc>
              <a:buFont typeface="Arial" panose="020B0604020202020204" pitchFamily="34" charset="0"/>
              <a:buNone/>
            </a:pPr>
            <a:r>
              <a:rPr lang="en-US" altLang="vi-VN" sz="2500">
                <a:latin typeface="Arial" panose="020B0604020202020204" pitchFamily="34" charset="0"/>
                <a:cs typeface="Arial" panose="020B0604020202020204" pitchFamily="34" charset="0"/>
                <a:sym typeface="Arial Black" panose="020B0A04020102020204" pitchFamily="34" charset="0"/>
              </a:rPr>
              <a:t>♦</a:t>
            </a:r>
            <a:endParaRPr lang="en-US" altLang="vi-VN" sz="25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0391FD9-BFD6-40BB-8C74-74E0B8AE2155}"/>
              </a:ext>
            </a:extLst>
          </p:cNvPr>
          <p:cNvSpPr txBox="1"/>
          <p:nvPr/>
        </p:nvSpPr>
        <p:spPr>
          <a:xfrm>
            <a:off x="880724" y="1137313"/>
            <a:ext cx="9753600" cy="1384995"/>
          </a:xfrm>
          <a:prstGeom prst="rect">
            <a:avLst/>
          </a:prstGeom>
          <a:noFill/>
        </p:spPr>
        <p:txBody>
          <a:bodyPr wrap="square">
            <a:spAutoFit/>
          </a:bodyPr>
          <a:lstStyle/>
          <a:p>
            <a:pPr algn="ctr" defTabSz="1095375">
              <a:buClr>
                <a:schemeClr val="tx2"/>
              </a:buClr>
              <a:buSzPct val="95000"/>
            </a:pPr>
            <a:r>
              <a:rPr lang="en-US" altLang="en-US" sz="2800">
                <a:solidFill>
                  <a:srgbClr val="000000"/>
                </a:solidFill>
                <a:latin typeface="Arial" panose="020B0604020202020204" pitchFamily="34" charset="0"/>
                <a:cs typeface="Arial" panose="020B0604020202020204" pitchFamily="34" charset="0"/>
              </a:rPr>
              <a:t>Phản ứng hạt nhân là quá trình các hạt nhân tương tác với nhau và biến đổi thành các hạt nhân khác.</a:t>
            </a:r>
            <a:endParaRPr lang="en-US" altLang="en-US" sz="2800">
              <a:latin typeface="Arial" panose="020B0604020202020204" pitchFamily="34" charset="0"/>
              <a:cs typeface="Arial" panose="020B0604020202020204" pitchFamily="34" charset="0"/>
            </a:endParaRPr>
          </a:p>
          <a:p>
            <a:pPr algn="ctr" defTabSz="1095375">
              <a:buClr>
                <a:schemeClr val="tx2"/>
              </a:buClr>
              <a:buSzPct val="95000"/>
            </a:pPr>
            <a:endParaRPr lang="en-US" altLang="vi-VN" sz="2800" i="1">
              <a:latin typeface="Arial" panose="020B0604020202020204" pitchFamily="34" charset="0"/>
              <a:cs typeface="Arial" panose="020B0604020202020204" pitchFamily="34" charset="0"/>
            </a:endParaRPr>
          </a:p>
        </p:txBody>
      </p:sp>
      <p:sp>
        <p:nvSpPr>
          <p:cNvPr id="33" name="Text Box 5">
            <a:extLst>
              <a:ext uri="{FF2B5EF4-FFF2-40B4-BE49-F238E27FC236}">
                <a16:creationId xmlns:a16="http://schemas.microsoft.com/office/drawing/2014/main" id="{A9D81DDE-DC49-4D59-AFC1-4CC0A5128164}"/>
              </a:ext>
            </a:extLst>
          </p:cNvPr>
          <p:cNvSpPr txBox="1">
            <a:spLocks noChangeArrowheads="1"/>
          </p:cNvSpPr>
          <p:nvPr/>
        </p:nvSpPr>
        <p:spPr bwMode="auto">
          <a:xfrm>
            <a:off x="3657600" y="6333261"/>
            <a:ext cx="746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i="1">
                <a:latin typeface="Arial" panose="020B0604020202020204" pitchFamily="34" charset="0"/>
                <a:cs typeface="Arial" panose="020B0604020202020204" pitchFamily="34" charset="0"/>
              </a:rPr>
              <a:t>VD: phản ứng phân hạch, nhiệt hạch </a:t>
            </a:r>
          </a:p>
        </p:txBody>
      </p:sp>
      <p:pic>
        <p:nvPicPr>
          <p:cNvPr id="34" name="Picture 4">
            <a:extLst>
              <a:ext uri="{FF2B5EF4-FFF2-40B4-BE49-F238E27FC236}">
                <a16:creationId xmlns:a16="http://schemas.microsoft.com/office/drawing/2014/main" id="{D98D85FB-ADA2-408B-B8F1-B24FEBCCE4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8" t="3361" r="2118" b="11674"/>
          <a:stretch/>
        </p:blipFill>
        <p:spPr bwMode="auto">
          <a:xfrm>
            <a:off x="1557676" y="2360478"/>
            <a:ext cx="8229600" cy="389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down)">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strips(downLef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66453D-5C46-4B41-B5BD-36DDBBA6BF3C}&quot;/&gt;&lt;isInvalidForFieldText val=&quot;1&quot;/&gt;&lt;Image&gt;&lt;filename val=&quot;E:\data\asimages\{C666453D-5C46-4B41-B5BD-36DDBBA6BF3C}_46.png&quot;/&gt;&lt;left val=&quot;26&quot;/&gt;&lt;top val=&quot;396&quot;/&gt;&lt;width val=&quot;236&quot;/&gt;&lt;height val=&quot;11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AB2831-27A6-4547-852F-27AA5C7A0456}&quot;/&gt;&lt;isInvalidForFieldText val=&quot;1&quot;/&gt;&lt;Image&gt;&lt;filename val=&quot;E:\data\asimages\{CBAB2831-27A6-4547-852F-27AA5C7A0456}_46.png&quot;/&gt;&lt;left val=&quot;28&quot;/&gt;&lt;top val=&quot;145&quot;/&gt;&lt;width val=&quot;222&quot;/&gt;&lt;height val=&quot;11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38513F-8BE3-4441-A75B-0662BBC30B87}&quot;/&gt;&lt;isInvalidForFieldText val=&quot;1&quot;/&gt;&lt;Image&gt;&lt;filename val=&quot;E:\data\asimages\{FE38513F-8BE3-4441-A75B-0662BBC30B87}_46.png&quot;/&gt;&lt;left val=&quot;488&quot;/&gt;&lt;top val=&quot;396&quot;/&gt;&lt;width val=&quot;222&quot;/&gt;&lt;height val=&quot;11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B0C8AE-FF60-43DF-81FD-107C5561C135}&quot;/&gt;&lt;isInvalidForFieldText val=&quot;1&quot;/&gt;&lt;Image&gt;&lt;filename val=&quot;E:\data\asimages\{5FB0C8AE-FF60-43DF-81FD-107C5561C135}_46.png&quot;/&gt;&lt;left val=&quot;468&quot;/&gt;&lt;top val=&quot;143&quot;/&gt;&lt;width val=&quot;235&quot;/&gt;&lt;height val=&quot;114&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0&quot;/&gt;&lt;lineCharCount val=&quot;16&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20&quot;/&gt;&lt;lineCharCount val=&quot;16&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7&quot;/&gt;&lt;lineCharCount val=&quot;20&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0&quot;/&gt;&lt;lineCharCount val=&quot;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3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28&quot;/&gt;&lt;lineCharCount val=&quot;28&quot;/&gt;&lt;lineCharCount val=&quot;2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39&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5&quot;/&gt;&lt;lineCharCount val=&quot;5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3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1972</TotalTime>
  <Words>1930</Words>
  <PresentationFormat>Widescreen</PresentationFormat>
  <Paragraphs>202</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2019-03-07T03:35:51Z</dcterms:created>
  <dcterms:modified xsi:type="dcterms:W3CDTF">2022-02-06T10:42:12Z</dcterms:modified>
</cp:coreProperties>
</file>