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9"/>
  </p:notesMasterIdLst>
  <p:sldIdLst>
    <p:sldId id="271" r:id="rId2"/>
    <p:sldId id="323" r:id="rId3"/>
    <p:sldId id="324" r:id="rId4"/>
    <p:sldId id="316" r:id="rId5"/>
    <p:sldId id="338" r:id="rId6"/>
    <p:sldId id="345" r:id="rId7"/>
    <p:sldId id="346" r:id="rId8"/>
    <p:sldId id="347" r:id="rId9"/>
    <p:sldId id="348" r:id="rId10"/>
    <p:sldId id="357" r:id="rId11"/>
    <p:sldId id="358" r:id="rId12"/>
    <p:sldId id="311" r:id="rId13"/>
    <p:sldId id="340" r:id="rId14"/>
    <p:sldId id="310" r:id="rId15"/>
    <p:sldId id="359" r:id="rId16"/>
    <p:sldId id="360" r:id="rId17"/>
    <p:sldId id="341" r:id="rId18"/>
    <p:sldId id="349" r:id="rId19"/>
    <p:sldId id="350" r:id="rId20"/>
    <p:sldId id="352" r:id="rId21"/>
    <p:sldId id="351" r:id="rId22"/>
    <p:sldId id="353" r:id="rId23"/>
    <p:sldId id="343" r:id="rId24"/>
    <p:sldId id="344" r:id="rId25"/>
    <p:sldId id="325" r:id="rId26"/>
    <p:sldId id="317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A5D"/>
    <a:srgbClr val="C24E51"/>
    <a:srgbClr val="E0A4A5"/>
    <a:srgbClr val="5E913B"/>
    <a:srgbClr val="CB6466"/>
    <a:srgbClr val="000000"/>
    <a:srgbClr val="61953D"/>
    <a:srgbClr val="5C8E3A"/>
    <a:srgbClr val="E36427"/>
    <a:srgbClr val="D98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96" d="100"/>
          <a:sy n="96" d="100"/>
        </p:scale>
        <p:origin x="102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4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3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5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0079" y="5341846"/>
            <a:ext cx="7632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IMPERIAL CITADEL OF THANG LONG</a:t>
            </a:r>
            <a:endParaRPr lang="en-US" sz="3600" b="1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325420" y="1850955"/>
            <a:ext cx="4839128" cy="33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461" y="1451038"/>
            <a:ext cx="5220429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12547" y="105981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719" y="91240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15136" y="1031725"/>
            <a:ext cx="102667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Listen and complete the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conversation.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584" y="1621365"/>
            <a:ext cx="10277288" cy="2152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090" y="3918785"/>
            <a:ext cx="3731443" cy="2800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228" y="3702178"/>
            <a:ext cx="3280042" cy="3090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7224" y="2448488"/>
            <a:ext cx="32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46821" y="2740875"/>
            <a:ext cx="32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21237" y="3027958"/>
            <a:ext cx="32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10633" y="3020206"/>
            <a:ext cx="32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C</a:t>
            </a:r>
          </a:p>
        </p:txBody>
      </p:sp>
      <p:pic>
        <p:nvPicPr>
          <p:cNvPr id="3" name="Track 49">
            <a:hlinkClick r:id="" action="ppaction://media"/>
            <a:extLst>
              <a:ext uri="{FF2B5EF4-FFF2-40B4-BE49-F238E27FC236}">
                <a16:creationId xmlns:a16="http://schemas.microsoft.com/office/drawing/2014/main" id="{8751574D-ECD0-4EC0-814E-A8D24C630E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3950" y="236594"/>
            <a:ext cx="595140" cy="5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511545" y="893201"/>
            <a:ext cx="4161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Useful expressions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40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20581"/>
              </p:ext>
            </p:extLst>
          </p:nvPr>
        </p:nvGraphicFramePr>
        <p:xfrm>
          <a:off x="494437" y="1416421"/>
          <a:ext cx="11483378" cy="533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1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Asking for</a:t>
                      </a:r>
                      <a:r>
                        <a:rPr lang="en-US" sz="3000" b="1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directions</a:t>
                      </a:r>
                      <a:endParaRPr lang="en-US" sz="3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directions</a:t>
                      </a:r>
                      <a:endParaRPr lang="en-US" sz="3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535">
                <a:tc>
                  <a:txBody>
                    <a:bodyPr/>
                    <a:lstStyle/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Can you tell me the way to …?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Excuse me, is … near here?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How do/can I get to …?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What is the best/easiest way to …?	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Could you show me how to get to </a:t>
                      </a:r>
                      <a:r>
                        <a:rPr lang="en-US" sz="2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…?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Go straight ahead/on.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Walk along … street/road.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Walk past the (post office/bank).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Turn left/right at the traffic lights/into Star Street.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Take </a:t>
                      </a:r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first/second road/turning on the left.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It’s on your left/right.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It’s next to/opposite/between/at the end of/behind/in front of…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It’s (just) around the corner.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2390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/>
              <a:t>Make </a:t>
            </a:r>
            <a:r>
              <a:rPr lang="en-US" sz="3200" b="1" dirty="0"/>
              <a:t>similar conversation for these situations.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013253" y="2187146"/>
            <a:ext cx="5076995" cy="2866768"/>
          </a:xfrm>
          <a:prstGeom prst="wedgeRoundRectCallout">
            <a:avLst>
              <a:gd name="adj1" fmla="val -41795"/>
              <a:gd name="adj2" fmla="val 68689"/>
              <a:gd name="adj3" fmla="val 16667"/>
            </a:avLst>
          </a:prstGeom>
          <a:solidFill>
            <a:srgbClr val="C24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1. Student A asking for directions to Ho Chi Minh Mausoleum.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043351" y="2631990"/>
            <a:ext cx="4782065" cy="2903838"/>
          </a:xfrm>
          <a:prstGeom prst="wedgeRoundRectCallout">
            <a:avLst>
              <a:gd name="adj1" fmla="val -4959"/>
              <a:gd name="adj2" fmla="val 648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C00000"/>
                </a:solidFill>
              </a:rPr>
              <a:t> 2. Student B asking for directions to Ha </a:t>
            </a:r>
            <a:r>
              <a:rPr lang="en-US" sz="4000" dirty="0" err="1">
                <a:solidFill>
                  <a:srgbClr val="C00000"/>
                </a:solidFill>
              </a:rPr>
              <a:t>Noi</a:t>
            </a:r>
            <a:r>
              <a:rPr lang="en-US" sz="4000" dirty="0">
                <a:solidFill>
                  <a:srgbClr val="C00000"/>
                </a:solidFill>
              </a:rPr>
              <a:t> Flag Tower.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Work in pairs. Make similar conversation for these situations.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934975" y="2034283"/>
            <a:ext cx="5890442" cy="4232953"/>
          </a:xfrm>
          <a:prstGeom prst="wedgeRoundRectCallout">
            <a:avLst>
              <a:gd name="adj1" fmla="val -5895"/>
              <a:gd name="adj2" fmla="val 625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i="1" dirty="0">
                <a:solidFill>
                  <a:schemeClr val="tx1"/>
                </a:solidFill>
              </a:rPr>
              <a:t>Situation 1.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</a:rPr>
              <a:t>A</a:t>
            </a:r>
            <a:r>
              <a:rPr lang="en-US" sz="3200" i="1" dirty="0">
                <a:solidFill>
                  <a:schemeClr val="tx1"/>
                </a:solidFill>
              </a:rPr>
              <a:t>: Could you tell me the way to Ho Chi Minh Mausoleum?</a:t>
            </a:r>
          </a:p>
          <a:p>
            <a:r>
              <a:rPr lang="en-US" sz="3200" i="1" dirty="0">
                <a:solidFill>
                  <a:schemeClr val="tx1"/>
                </a:solidFill>
              </a:rPr>
              <a:t>B: Sure</a:t>
            </a:r>
            <a:r>
              <a:rPr lang="en-US" sz="3200" i="1" dirty="0" smtClean="0">
                <a:solidFill>
                  <a:schemeClr val="tx1"/>
                </a:solidFill>
              </a:rPr>
              <a:t>. </a:t>
            </a:r>
            <a:r>
              <a:rPr lang="en-US" sz="3200" i="1" dirty="0">
                <a:solidFill>
                  <a:schemeClr val="tx1"/>
                </a:solidFill>
              </a:rPr>
              <a:t>G</a:t>
            </a:r>
            <a:r>
              <a:rPr lang="en-US" sz="3200" i="1" dirty="0" smtClean="0">
                <a:solidFill>
                  <a:schemeClr val="tx1"/>
                </a:solidFill>
              </a:rPr>
              <a:t>o </a:t>
            </a:r>
            <a:r>
              <a:rPr lang="en-US" sz="3200" i="1" dirty="0">
                <a:solidFill>
                  <a:schemeClr val="tx1"/>
                </a:solidFill>
              </a:rPr>
              <a:t>straight ahead until you get to Hung </a:t>
            </a:r>
            <a:r>
              <a:rPr lang="en-US" sz="3200" i="1" dirty="0" err="1">
                <a:solidFill>
                  <a:schemeClr val="tx1"/>
                </a:solidFill>
              </a:rPr>
              <a:t>Vuong</a:t>
            </a:r>
            <a:r>
              <a:rPr lang="en-US" sz="3200" i="1" dirty="0">
                <a:solidFill>
                  <a:schemeClr val="tx1"/>
                </a:solidFill>
              </a:rPr>
              <a:t> Street. Turn left and walk straight on for </a:t>
            </a:r>
            <a:r>
              <a:rPr lang="en-US" sz="3200" i="1" dirty="0" smtClean="0">
                <a:solidFill>
                  <a:schemeClr val="tx1"/>
                </a:solidFill>
              </a:rPr>
              <a:t>a few </a:t>
            </a:r>
            <a:r>
              <a:rPr lang="en-US" sz="3200" i="1" dirty="0">
                <a:solidFill>
                  <a:schemeClr val="tx1"/>
                </a:solidFill>
              </a:rPr>
              <a:t>minutes. You’ll see it on your left.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190790"/>
            <a:ext cx="5223834" cy="39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Work in pairs. Make similar conversation for these situations.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94438" y="1876302"/>
            <a:ext cx="5854991" cy="4455195"/>
          </a:xfrm>
          <a:prstGeom prst="wedgeRoundRectCallout">
            <a:avLst>
              <a:gd name="adj1" fmla="val -40609"/>
              <a:gd name="adj2" fmla="val 61294"/>
              <a:gd name="adj3" fmla="val 16667"/>
            </a:avLst>
          </a:prstGeom>
          <a:solidFill>
            <a:srgbClr val="C65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/>
              <a:t>Situation 2</a:t>
            </a:r>
          </a:p>
          <a:p>
            <a:r>
              <a:rPr lang="en-US" sz="3200" i="1" dirty="0" smtClean="0"/>
              <a:t>B: Excuse </a:t>
            </a:r>
            <a:r>
              <a:rPr lang="en-US" sz="3200" i="1" dirty="0"/>
              <a:t>me, is Ha </a:t>
            </a:r>
            <a:r>
              <a:rPr lang="en-US" sz="3200" i="1" dirty="0" err="1"/>
              <a:t>Noi</a:t>
            </a:r>
            <a:r>
              <a:rPr lang="en-US" sz="3200" i="1" dirty="0"/>
              <a:t> Flag Tower near here?</a:t>
            </a:r>
          </a:p>
          <a:p>
            <a:r>
              <a:rPr lang="en-US" sz="3200" i="1" dirty="0"/>
              <a:t>A: Yes. It’s quite near. Turn left into Hoang </a:t>
            </a:r>
            <a:r>
              <a:rPr lang="en-US" sz="3200" i="1" dirty="0" err="1"/>
              <a:t>Dieu</a:t>
            </a:r>
            <a:r>
              <a:rPr lang="en-US" sz="3200" i="1" dirty="0"/>
              <a:t> Street and walk along the street. You’ll see it </a:t>
            </a:r>
            <a:r>
              <a:rPr lang="en-US" sz="3200" i="1" dirty="0" smtClean="0"/>
              <a:t>on your </a:t>
            </a:r>
            <a:r>
              <a:rPr lang="en-US" sz="3200" i="1" dirty="0"/>
              <a:t>left, at the corner of Hoang </a:t>
            </a:r>
            <a:r>
              <a:rPr lang="en-US" sz="3200" i="1" dirty="0" err="1"/>
              <a:t>Dieu</a:t>
            </a:r>
            <a:r>
              <a:rPr lang="en-US" sz="3200" i="1" dirty="0"/>
              <a:t> and </a:t>
            </a:r>
            <a:r>
              <a:rPr lang="en-US" sz="3200" i="1" dirty="0" err="1"/>
              <a:t>Dien</a:t>
            </a:r>
            <a:r>
              <a:rPr lang="en-US" sz="3200" i="1" dirty="0"/>
              <a:t> Bien </a:t>
            </a:r>
            <a:r>
              <a:rPr lang="en-US" sz="3200" i="1" dirty="0" err="1"/>
              <a:t>Phu</a:t>
            </a:r>
            <a:r>
              <a:rPr lang="en-US" sz="3200" i="1" dirty="0"/>
              <a:t> Street.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612" y="2187145"/>
            <a:ext cx="5108660" cy="38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accent2"/>
                </a:solidFill>
              </a:rPr>
              <a:t>crowdfunding</a:t>
            </a:r>
            <a:r>
              <a:rPr lang="en-US" sz="4800" b="1" dirty="0">
                <a:solidFill>
                  <a:schemeClr val="accent2"/>
                </a:solidFill>
              </a:rPr>
              <a:t> (n)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5886" y="4466624"/>
            <a:ext cx="60546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practice of funding a project or an activity by raising many small amounts of money from a large number of people, usually using the internet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2411" y="2771761"/>
            <a:ext cx="3095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kraʊdfʌndɪŋ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46" y="1943950"/>
            <a:ext cx="4153480" cy="3915321"/>
          </a:xfrm>
          <a:prstGeom prst="rect">
            <a:avLst/>
          </a:prstGeom>
        </p:spPr>
      </p:pic>
      <p:pic>
        <p:nvPicPr>
          <p:cNvPr id="3" name="crowdfun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6813" y="35687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non-profit (</a:t>
            </a:r>
            <a:r>
              <a:rPr lang="en-US" sz="4800" b="1" dirty="0" err="1">
                <a:solidFill>
                  <a:schemeClr val="accent2"/>
                </a:solidFill>
              </a:rPr>
              <a:t>adj</a:t>
            </a:r>
            <a:r>
              <a:rPr lang="en-US" sz="4800" b="1" dirty="0">
                <a:solidFill>
                  <a:schemeClr val="accent2"/>
                </a:solidFill>
              </a:rPr>
              <a:t>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0853" y="4466624"/>
            <a:ext cx="5558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without the aim of making a profit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22417" y="2771761"/>
            <a:ext cx="2815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nɒn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prɒfɪt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410" y="2332195"/>
            <a:ext cx="5268060" cy="2705478"/>
          </a:xfrm>
          <a:prstGeom prst="rect">
            <a:avLst/>
          </a:prstGeom>
        </p:spPr>
      </p:pic>
      <p:pic>
        <p:nvPicPr>
          <p:cNvPr id="5" name="nonprof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30013" y="3496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Google Shape;1881;p31"/>
          <p:cNvSpPr txBox="1">
            <a:spLocks/>
          </p:cNvSpPr>
          <p:nvPr/>
        </p:nvSpPr>
        <p:spPr>
          <a:xfrm>
            <a:off x="990772" y="1600161"/>
            <a:ext cx="5375522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regardless of (</a:t>
            </a:r>
            <a:r>
              <a:rPr lang="en-US" sz="4800" b="1" dirty="0" smtClean="0">
                <a:solidFill>
                  <a:schemeClr val="accent2"/>
                </a:solidFill>
              </a:rPr>
              <a:t>prep.) 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772" y="4248980"/>
            <a:ext cx="5558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paying no attention to something/somebody; treating something/somebody as not being important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2949" y="2771761"/>
            <a:ext cx="2674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rɪˈɡɑːdləs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əv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464" y="2293054"/>
            <a:ext cx="4753547" cy="3194143"/>
          </a:xfrm>
          <a:prstGeom prst="rect">
            <a:avLst/>
          </a:prstGeom>
        </p:spPr>
      </p:pic>
      <p:pic>
        <p:nvPicPr>
          <p:cNvPr id="4" name="regardless o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4013" y="34971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507394"/>
            <a:ext cx="6559291" cy="110911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COMMUNICATION AND CULTURE / CLIL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fine (n)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56303" y="2771761"/>
            <a:ext cx="1347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faɪn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9072" y="4343513"/>
            <a:ext cx="48528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sum of money that must be paid as punishment for breaking a law or rule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689" y="1863333"/>
            <a:ext cx="4658375" cy="3562847"/>
          </a:xfrm>
          <a:prstGeom prst="rect">
            <a:avLst/>
          </a:prstGeom>
        </p:spPr>
      </p:pic>
      <p:pic>
        <p:nvPicPr>
          <p:cNvPr id="6" name="f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3136" y="34415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unique (adj)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0849" y="4343513"/>
            <a:ext cx="5558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being the only one of its kind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32969" y="2771761"/>
            <a:ext cx="1794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/juˈniːk/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76" y="1910992"/>
            <a:ext cx="4808323" cy="3736303"/>
          </a:xfrm>
          <a:prstGeom prst="rect">
            <a:avLst/>
          </a:prstGeom>
        </p:spPr>
      </p:pic>
      <p:pic>
        <p:nvPicPr>
          <p:cNvPr id="4" name="un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6809" y="35687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129535"/>
              </p:ext>
            </p:extLst>
          </p:nvPr>
        </p:nvGraphicFramePr>
        <p:xfrm>
          <a:off x="0" y="-11823"/>
          <a:ext cx="12192000" cy="69540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78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1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+mn-lt"/>
                        </a:rPr>
                        <a:t>Form</a:t>
                      </a:r>
                      <a:endParaRPr lang="en-US" sz="2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+mn-lt"/>
                        </a:rPr>
                        <a:t>Pronunciation</a:t>
                      </a:r>
                      <a:endParaRPr lang="en-US" sz="2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+mn-lt"/>
                        </a:rPr>
                        <a:t>Meaning</a:t>
                      </a:r>
                      <a:endParaRPr lang="en-US" sz="2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515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crowdfunding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(n)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6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kraʊdfʌndɪŋ</a:t>
                      </a:r>
                      <a:r>
                        <a:rPr lang="en-US" sz="26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practice of funding a project or an activity by raising many small amounts of money from a large number of people, usually using the internet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1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non-profit (adj) 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/ˌ</a:t>
                      </a:r>
                      <a:r>
                        <a:rPr lang="en-US" sz="26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nɒn</a:t>
                      </a:r>
                      <a:r>
                        <a:rPr lang="en-US" sz="26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ˈ</a:t>
                      </a:r>
                      <a:r>
                        <a:rPr lang="en-US" sz="26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prɒfɪt</a:t>
                      </a:r>
                      <a:r>
                        <a:rPr lang="en-US" sz="26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without the aim of making a profit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515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regardless of (prep) 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/rɪˈɡɑːdləs əv/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paying no attention to something/somebody; treating something/somebody as not being important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71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fine (n) 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/faɪn/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sum of money that must be paid as punishment for breaking a law or rule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2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unique (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6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juˈniːk</a:t>
                      </a:r>
                      <a:r>
                        <a:rPr lang="en-US" sz="26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being the only one of its kind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008056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87790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51451" y="1062569"/>
            <a:ext cx="9922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answer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questions.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618" y="3906348"/>
            <a:ext cx="3320393" cy="2661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1" y="3906349"/>
            <a:ext cx="3505689" cy="2661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369" y="3906347"/>
            <a:ext cx="3606058" cy="26618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4438" y="3750067"/>
            <a:ext cx="645993" cy="5342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4688" y="6359703"/>
            <a:ext cx="191099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Italy</a:t>
            </a:r>
          </a:p>
        </p:txBody>
      </p:sp>
      <p:sp>
        <p:nvSpPr>
          <p:cNvPr id="23" name="Oval 22"/>
          <p:cNvSpPr/>
          <p:nvPr/>
        </p:nvSpPr>
        <p:spPr>
          <a:xfrm>
            <a:off x="4359860" y="3736210"/>
            <a:ext cx="645993" cy="5342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40110" y="6345846"/>
            <a:ext cx="191099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Spain</a:t>
            </a:r>
          </a:p>
        </p:txBody>
      </p:sp>
      <p:sp>
        <p:nvSpPr>
          <p:cNvPr id="25" name="Oval 24"/>
          <p:cNvSpPr/>
          <p:nvPr/>
        </p:nvSpPr>
        <p:spPr>
          <a:xfrm>
            <a:off x="7975873" y="3708499"/>
            <a:ext cx="645993" cy="5342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56123" y="6318135"/>
            <a:ext cx="191099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Australia</a:t>
            </a:r>
          </a:p>
        </p:txBody>
      </p:sp>
      <p:sp>
        <p:nvSpPr>
          <p:cNvPr id="2" name="Rectangle 1"/>
          <p:cNvSpPr/>
          <p:nvPr/>
        </p:nvSpPr>
        <p:spPr>
          <a:xfrm>
            <a:off x="258792" y="1619301"/>
            <a:ext cx="11933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242021"/>
                </a:solidFill>
              </a:rPr>
              <a:t>Which country …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1. </a:t>
            </a:r>
            <a:r>
              <a:rPr lang="en-US" sz="3000" dirty="0">
                <a:solidFill>
                  <a:srgbClr val="242021"/>
                </a:solidFill>
              </a:rPr>
              <a:t>raises money from the public for restoring its heritage?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2. </a:t>
            </a:r>
            <a:r>
              <a:rPr lang="en-US" sz="3000" dirty="0" err="1">
                <a:solidFill>
                  <a:srgbClr val="242021"/>
                </a:solidFill>
              </a:rPr>
              <a:t>organises</a:t>
            </a:r>
            <a:r>
              <a:rPr lang="en-US" sz="3000" dirty="0">
                <a:solidFill>
                  <a:srgbClr val="242021"/>
                </a:solidFill>
              </a:rPr>
              <a:t> successful festivals that attract visitors from around the world?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3. </a:t>
            </a:r>
            <a:r>
              <a:rPr lang="en-US" sz="3000" dirty="0">
                <a:solidFill>
                  <a:srgbClr val="242021"/>
                </a:solidFill>
              </a:rPr>
              <a:t>fines people heavily if they damage its heritage?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Work in groups. Discuss the following questions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041" y="2515056"/>
            <a:ext cx="10605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the methods of preserving heritage in the text used </a:t>
            </a:r>
            <a:r>
              <a:rPr lang="en-GB" sz="40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GB" sz="40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Viet Nam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GB" sz="4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do you think works best </a:t>
            </a:r>
            <a:r>
              <a:rPr lang="en-GB" sz="40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GB" sz="40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Viet Nam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6" y="1969986"/>
            <a:ext cx="10759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cs typeface="Arial" panose="020B0604020202020204" pitchFamily="34" charset="0"/>
              </a:rPr>
              <a:t>What have you learnt today?</a:t>
            </a:r>
            <a:endParaRPr lang="en-US" sz="36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How heritage is preserved around the world;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Review expressions for asking for and giving directions.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Prepare for Lesson 8 - Unit 6.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07CE0-6BDB-4F8A-BFD8-863A7CF3F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954" y="6088849"/>
            <a:ext cx="6496493" cy="5847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5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5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5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5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5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tienganhglobalsuccess.vn</a:t>
            </a:r>
            <a:r>
              <a:rPr lang="en-US" sz="15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25514" y="1319046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83333" y="2681805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EVERYDAY ENGLISH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32600" y="4099432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CULTURE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368680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Lucky </a:t>
            </a:r>
            <a:r>
              <a:rPr lang="en-US" sz="2000" dirty="0">
                <a:solidFill>
                  <a:schemeClr val="tx1"/>
                </a:solidFill>
              </a:rPr>
              <a:t>number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2440382"/>
            <a:ext cx="4879384" cy="11881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1: Listen and complete the </a:t>
            </a:r>
            <a:r>
              <a:rPr lang="en-US" sz="2000" dirty="0" smtClean="0">
                <a:solidFill>
                  <a:schemeClr val="tx1"/>
                </a:solidFill>
              </a:rPr>
              <a:t>conversation.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2: </a:t>
            </a:r>
            <a:r>
              <a:rPr lang="en-US" sz="2000" dirty="0" smtClean="0">
                <a:solidFill>
                  <a:schemeClr val="tx1"/>
                </a:solidFill>
              </a:rPr>
              <a:t>Make similar conversations.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400096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1: Read the text and answer the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2: Discussion.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09281" y="1646748"/>
            <a:ext cx="1037869" cy="103505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07967" y="3009506"/>
            <a:ext cx="975366" cy="108992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4" idx="3"/>
            <a:endCxn id="30" idx="0"/>
          </p:cNvCxnSpPr>
          <p:nvPr/>
        </p:nvCxnSpPr>
        <p:spPr>
          <a:xfrm>
            <a:off x="3083333" y="4454535"/>
            <a:ext cx="1163816" cy="102090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59094" y="307352"/>
            <a:ext cx="615422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COMMUNICATION AND CULTURE / </a:t>
            </a:r>
            <a:r>
              <a:rPr lang="en-US" sz="2400" dirty="0" err="1">
                <a:latin typeface="UTM Facebook K&amp;T" panose="02040603050506020204" pitchFamily="18" charset="0"/>
              </a:rPr>
              <a:t>CLIL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62147" y="34197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693" y="5456630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Wrap-up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155649" y="547544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48657" y="2387065"/>
            <a:ext cx="9822094" cy="4065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</a:t>
            </a:r>
            <a:r>
              <a:rPr lang="en-US" sz="3200" dirty="0" err="1"/>
              <a:t>Ss</a:t>
            </a:r>
            <a:r>
              <a:rPr lang="en-US" sz="3200" dirty="0"/>
              <a:t> work in 4 groups.</a:t>
            </a:r>
          </a:p>
          <a:p>
            <a:r>
              <a:rPr lang="en-US" sz="3200" dirty="0"/>
              <a:t>- There are 8 numbers, including 3 lucky numbers and </a:t>
            </a:r>
            <a:r>
              <a:rPr lang="en-US" sz="3200"/>
              <a:t>5 </a:t>
            </a:r>
            <a:r>
              <a:rPr lang="en-US" sz="3200" smtClean="0"/>
              <a:t>numbers </a:t>
            </a:r>
            <a:r>
              <a:rPr lang="en-US" sz="3200" dirty="0"/>
              <a:t>corresponding to 5 questions.</a:t>
            </a:r>
          </a:p>
          <a:p>
            <a:r>
              <a:rPr lang="en-US" sz="3200" dirty="0"/>
              <a:t>- Pick a lucky number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get one point without having to answer the question.</a:t>
            </a:r>
          </a:p>
          <a:p>
            <a:r>
              <a:rPr lang="en-US" sz="3200" dirty="0"/>
              <a:t>- Pick a question </a:t>
            </a:r>
            <a:r>
              <a:rPr lang="en-US" sz="3200" dirty="0">
                <a:sym typeface="Wingdings" panose="05000000000000000000" pitchFamily="2" charset="2"/>
              </a:rPr>
              <a:t> </a:t>
            </a:r>
            <a:r>
              <a:rPr lang="en-US" sz="3200" dirty="0"/>
              <a:t>answer “Where is it?” </a:t>
            </a:r>
          </a:p>
          <a:p>
            <a:r>
              <a:rPr lang="en-US" sz="3200" dirty="0"/>
              <a:t>- One point for a correct answer.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6097" y="1224634"/>
            <a:ext cx="509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8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8228" y="1017136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</a:t>
            </a:r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number.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54548" y="1786990"/>
            <a:ext cx="2297569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809822" y="1786990"/>
            <a:ext cx="2457414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624941" y="1786989"/>
            <a:ext cx="2416931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9399577" y="1786989"/>
            <a:ext cx="2422803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173386" y="4322992"/>
            <a:ext cx="2297569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3828660" y="4322992"/>
            <a:ext cx="2457414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643779" y="4322991"/>
            <a:ext cx="2416931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9418415" y="4322991"/>
            <a:ext cx="2422803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3239" y="5595721"/>
            <a:ext cx="6115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</a:rPr>
              <a:t>HO CHI MINH MAUSOLEUM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068566" y="2116478"/>
            <a:ext cx="5178176" cy="31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4390" y="5630902"/>
            <a:ext cx="4707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HANOI FLAG TOWER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643919" y="1850955"/>
            <a:ext cx="4900773" cy="358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5745" y="5744589"/>
            <a:ext cx="4827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ONE-PILLAR PAGODA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407613" y="1977756"/>
            <a:ext cx="4695290" cy="35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7221" y="5618545"/>
            <a:ext cx="5335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HO CHI MINH MUSEUM</a:t>
            </a:r>
            <a:endParaRPr lang="en-US" sz="3600" b="1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037744" y="2034283"/>
            <a:ext cx="5116530" cy="34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9150</TotalTime>
  <Words>841</Words>
  <PresentationFormat>Widescreen</PresentationFormat>
  <Paragraphs>176</Paragraphs>
  <Slides>27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2023-07-21T11:11:13Z</dcterms:modified>
</cp:coreProperties>
</file>