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348" r:id="rId3"/>
    <p:sldId id="302" r:id="rId4"/>
    <p:sldId id="292" r:id="rId5"/>
    <p:sldId id="393" r:id="rId6"/>
    <p:sldId id="384" r:id="rId7"/>
    <p:sldId id="333" r:id="rId8"/>
    <p:sldId id="385" r:id="rId9"/>
    <p:sldId id="388" r:id="rId10"/>
    <p:sldId id="386" r:id="rId11"/>
    <p:sldId id="389" r:id="rId12"/>
    <p:sldId id="390" r:id="rId13"/>
    <p:sldId id="336" r:id="rId14"/>
    <p:sldId id="383" r:id="rId15"/>
    <p:sldId id="391" r:id="rId16"/>
    <p:sldId id="392" r:id="rId17"/>
    <p:sldId id="315" r:id="rId18"/>
    <p:sldId id="387" r:id="rId19"/>
    <p:sldId id="331" r:id="rId20"/>
    <p:sldId id="295" r:id="rId21"/>
    <p:sldId id="329" r:id="rId22"/>
    <p:sldId id="34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75" d="100"/>
          <a:sy n="75" d="100"/>
        </p:scale>
        <p:origin x="11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7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7661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9: House in the Future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995129"/>
            <a:ext cx="6288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Unit 9: Houses in the Future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Lesson 2.2: Grammar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Page 74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E3A55-37A2-4CDF-9814-4A28BC37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16" y="312585"/>
            <a:ext cx="9990602" cy="540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BD7605-E4AD-4A54-BE8C-60374588A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279" y="914301"/>
            <a:ext cx="11049441" cy="837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E80C0-953C-41CB-B001-5D72B5EEE715}"/>
              </a:ext>
            </a:extLst>
          </p:cNvPr>
          <p:cNvSpPr txBox="1"/>
          <p:nvPr/>
        </p:nvSpPr>
        <p:spPr>
          <a:xfrm>
            <a:off x="350690" y="1789588"/>
            <a:ext cx="11711172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1. Automatic food machines _______________ all our food.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2. We _______________ in smart homes.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3. We _______________ smart doors.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4. We _____________ online and drones will deliver our food.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5. How ____________ homes ______________ in the future?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0B82F-FB13-4419-8C3E-98DFC510B89A}"/>
              </a:ext>
            </a:extLst>
          </p:cNvPr>
          <p:cNvSpPr txBox="1"/>
          <p:nvPr/>
        </p:nvSpPr>
        <p:spPr>
          <a:xfrm flipH="1">
            <a:off x="6172199" y="1950720"/>
            <a:ext cx="260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might make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DD0A46-2B49-4D2E-AB1B-778790720D26}"/>
              </a:ext>
            </a:extLst>
          </p:cNvPr>
          <p:cNvSpPr txBox="1"/>
          <p:nvPr/>
        </p:nvSpPr>
        <p:spPr>
          <a:xfrm flipH="1">
            <a:off x="2145876" y="2771715"/>
            <a:ext cx="260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might live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CDBA3-945A-4A40-9C17-2C0AD8DB3EB9}"/>
              </a:ext>
            </a:extLst>
          </p:cNvPr>
          <p:cNvSpPr txBox="1"/>
          <p:nvPr/>
        </p:nvSpPr>
        <p:spPr>
          <a:xfrm flipH="1">
            <a:off x="2072133" y="3612374"/>
            <a:ext cx="260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might have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C5BAB-B8BB-41F4-BD0E-3F6777F639AA}"/>
              </a:ext>
            </a:extLst>
          </p:cNvPr>
          <p:cNvSpPr txBox="1"/>
          <p:nvPr/>
        </p:nvSpPr>
        <p:spPr>
          <a:xfrm flipH="1">
            <a:off x="2111462" y="4457949"/>
            <a:ext cx="260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might shop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EC835-4FAC-4764-A7DB-7EE4010CB9F2}"/>
              </a:ext>
            </a:extLst>
          </p:cNvPr>
          <p:cNvSpPr txBox="1"/>
          <p:nvPr/>
        </p:nvSpPr>
        <p:spPr>
          <a:xfrm flipH="1">
            <a:off x="2421178" y="5239616"/>
            <a:ext cx="699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might 				change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C5A193-C365-4858-BA58-BB8D45D33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0721" y="5900896"/>
            <a:ext cx="1833240" cy="5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2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23724-890B-47B8-944B-E9FC7A499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0" y="342354"/>
            <a:ext cx="4876968" cy="4902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809CA9-6AE5-4D88-A222-541D8B73B832}"/>
              </a:ext>
            </a:extLst>
          </p:cNvPr>
          <p:cNvSpPr txBox="1"/>
          <p:nvPr/>
        </p:nvSpPr>
        <p:spPr>
          <a:xfrm>
            <a:off x="766915" y="875069"/>
            <a:ext cx="1071638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1. robot helpers./might/we/have/the future,/In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homes/change/How/in/future?/might/the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pets./In/robot/might/we/future,/the/have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have/doors/might/future,/In/cameras./the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devices/have/In/smart/not/screens./might/the/future,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4ED2E-0251-492A-8024-D2165F1D070D}"/>
              </a:ext>
            </a:extLst>
          </p:cNvPr>
          <p:cNvSpPr txBox="1"/>
          <p:nvPr/>
        </p:nvSpPr>
        <p:spPr>
          <a:xfrm flipH="1">
            <a:off x="1169651" y="1316531"/>
            <a:ext cx="991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 the future, we might have robot helpers.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8DC4-B6E3-4CF0-805B-BA228E5D2430}"/>
              </a:ext>
            </a:extLst>
          </p:cNvPr>
          <p:cNvSpPr txBox="1"/>
          <p:nvPr/>
        </p:nvSpPr>
        <p:spPr>
          <a:xfrm flipH="1">
            <a:off x="1253612" y="2250604"/>
            <a:ext cx="99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How might homes change in the future?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5D049-3F11-43AF-BF35-A2F9890648CC}"/>
              </a:ext>
            </a:extLst>
          </p:cNvPr>
          <p:cNvSpPr txBox="1"/>
          <p:nvPr/>
        </p:nvSpPr>
        <p:spPr>
          <a:xfrm flipH="1">
            <a:off x="1253614" y="3263327"/>
            <a:ext cx="99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 the future, we might have robot pets.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D1539-41D6-46C2-993A-A24D8CF62CF5}"/>
              </a:ext>
            </a:extLst>
          </p:cNvPr>
          <p:cNvSpPr txBox="1"/>
          <p:nvPr/>
        </p:nvSpPr>
        <p:spPr>
          <a:xfrm flipH="1">
            <a:off x="1253610" y="4226893"/>
            <a:ext cx="99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 the future, doors might have cameras.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FBCAC-142A-498C-BC6B-63071DDBBD57}"/>
              </a:ext>
            </a:extLst>
          </p:cNvPr>
          <p:cNvSpPr txBox="1"/>
          <p:nvPr/>
        </p:nvSpPr>
        <p:spPr>
          <a:xfrm flipH="1">
            <a:off x="1253614" y="5210123"/>
            <a:ext cx="99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 the future, smart devices might not have screens.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548427-FF77-476D-811C-422FD1CD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468" y="742278"/>
            <a:ext cx="1916324" cy="1951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05F990-5CD9-415F-A0DF-0AB15FDE3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721" y="5900896"/>
            <a:ext cx="1833240" cy="5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09CA9-6AE5-4D88-A222-541D8B73B832}"/>
              </a:ext>
            </a:extLst>
          </p:cNvPr>
          <p:cNvSpPr txBox="1"/>
          <p:nvPr/>
        </p:nvSpPr>
        <p:spPr>
          <a:xfrm>
            <a:off x="875073" y="1327351"/>
            <a:ext cx="648927" cy="4534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1. </a:t>
            </a:r>
          </a:p>
          <a:p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2.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3.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4.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5.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4ED2E-0251-492A-8024-D2165F1D070D}"/>
              </a:ext>
            </a:extLst>
          </p:cNvPr>
          <p:cNvSpPr txBox="1"/>
          <p:nvPr/>
        </p:nvSpPr>
        <p:spPr>
          <a:xfrm flipH="1">
            <a:off x="1288025" y="1252628"/>
            <a:ext cx="99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 the future, we might have robot helpers.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8DC4-B6E3-4CF0-805B-BA228E5D2430}"/>
              </a:ext>
            </a:extLst>
          </p:cNvPr>
          <p:cNvSpPr txBox="1"/>
          <p:nvPr/>
        </p:nvSpPr>
        <p:spPr>
          <a:xfrm flipH="1">
            <a:off x="1253612" y="2250604"/>
            <a:ext cx="99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How might homes change in the future?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5D049-3F11-43AF-BF35-A2F9890648CC}"/>
              </a:ext>
            </a:extLst>
          </p:cNvPr>
          <p:cNvSpPr txBox="1"/>
          <p:nvPr/>
        </p:nvSpPr>
        <p:spPr>
          <a:xfrm flipH="1">
            <a:off x="1253614" y="3263327"/>
            <a:ext cx="99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 the future, we might have robot pets.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D1539-41D6-46C2-993A-A24D8CF62CF5}"/>
              </a:ext>
            </a:extLst>
          </p:cNvPr>
          <p:cNvSpPr txBox="1"/>
          <p:nvPr/>
        </p:nvSpPr>
        <p:spPr>
          <a:xfrm flipH="1">
            <a:off x="1253610" y="4226893"/>
            <a:ext cx="99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 the future, doors might have cameras.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FBCAC-142A-498C-BC6B-63071DDBBD57}"/>
              </a:ext>
            </a:extLst>
          </p:cNvPr>
          <p:cNvSpPr txBox="1"/>
          <p:nvPr/>
        </p:nvSpPr>
        <p:spPr>
          <a:xfrm flipH="1">
            <a:off x="1253614" y="5210123"/>
            <a:ext cx="99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 the future, smart devices might not have screens.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548427-FF77-476D-811C-422FD1CDB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468" y="742278"/>
            <a:ext cx="1916324" cy="1951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C98688-F584-49C3-B672-5670006D1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26" y="299921"/>
            <a:ext cx="9542629" cy="6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63" y="416642"/>
            <a:ext cx="9037074" cy="6024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2716" y="3761540"/>
            <a:ext cx="247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2" y="330382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page 53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AC623-D774-49A4-84CD-72F6B686AD95}"/>
              </a:ext>
            </a:extLst>
          </p:cNvPr>
          <p:cNvSpPr txBox="1"/>
          <p:nvPr/>
        </p:nvSpPr>
        <p:spPr>
          <a:xfrm>
            <a:off x="1042220" y="1362894"/>
            <a:ext cx="10255047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Now, we </a:t>
            </a:r>
            <a:r>
              <a:rPr lang="en-US" sz="3200" b="0" i="1" dirty="0">
                <a:solidFill>
                  <a:srgbClr val="0070C0"/>
                </a:solidFill>
                <a:effectLst/>
              </a:rPr>
              <a:t>do/might do 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our own housework. In the future, we </a:t>
            </a:r>
            <a:r>
              <a:rPr lang="en-US" sz="3200" b="0" i="1" dirty="0">
                <a:solidFill>
                  <a:srgbClr val="0070C0"/>
                </a:solidFill>
                <a:effectLst/>
              </a:rPr>
              <a:t>have/might have 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robot helpers.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Now, we </a:t>
            </a:r>
            <a:r>
              <a:rPr lang="en-US" sz="3200" b="0" i="1" dirty="0">
                <a:solidFill>
                  <a:srgbClr val="0070C0"/>
                </a:solidFill>
                <a:effectLst/>
              </a:rPr>
              <a:t>have/might have 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ovens and fridges. In the future, we </a:t>
            </a:r>
            <a:r>
              <a:rPr lang="en-US" sz="3200" b="0" i="1" dirty="0">
                <a:solidFill>
                  <a:srgbClr val="0070C0"/>
                </a:solidFill>
                <a:effectLst/>
              </a:rPr>
              <a:t>have/might have 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automatic food machines.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Now, we </a:t>
            </a:r>
            <a:r>
              <a:rPr lang="en-US" sz="3200" b="0" i="1" dirty="0">
                <a:solidFill>
                  <a:srgbClr val="0070C0"/>
                </a:solidFill>
                <a:effectLst/>
              </a:rPr>
              <a:t>have/might have 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computers. In the future, we </a:t>
            </a:r>
            <a:r>
              <a:rPr lang="en-US" sz="3200" b="0" i="1" dirty="0">
                <a:solidFill>
                  <a:srgbClr val="0070C0"/>
                </a:solidFill>
                <a:effectLst/>
              </a:rPr>
              <a:t>have/might have 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smart walls.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E86AC-FD17-4478-9CB7-BF0B75B96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28" y="331513"/>
            <a:ext cx="4387496" cy="5512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6BDF221-5E66-4998-8885-D1136F17A6C0}"/>
              </a:ext>
            </a:extLst>
          </p:cNvPr>
          <p:cNvSpPr/>
          <p:nvPr/>
        </p:nvSpPr>
        <p:spPr>
          <a:xfrm>
            <a:off x="2880849" y="1533834"/>
            <a:ext cx="730211" cy="580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080047-F48B-4D6D-9174-DB850EFF1391}"/>
              </a:ext>
            </a:extLst>
          </p:cNvPr>
          <p:cNvSpPr/>
          <p:nvPr/>
        </p:nvSpPr>
        <p:spPr>
          <a:xfrm>
            <a:off x="2571133" y="2236841"/>
            <a:ext cx="2010699" cy="6735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E8EBDD-8445-4579-AC48-692D13F846EE}"/>
              </a:ext>
            </a:extLst>
          </p:cNvPr>
          <p:cNvSpPr/>
          <p:nvPr/>
        </p:nvSpPr>
        <p:spPr>
          <a:xfrm>
            <a:off x="3785418" y="3687102"/>
            <a:ext cx="2010699" cy="6735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BAF9A2-C59C-402A-8BA2-2617E1EA6741}"/>
              </a:ext>
            </a:extLst>
          </p:cNvPr>
          <p:cNvSpPr/>
          <p:nvPr/>
        </p:nvSpPr>
        <p:spPr>
          <a:xfrm>
            <a:off x="3006369" y="2969302"/>
            <a:ext cx="845579" cy="624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E33CE8-4813-449D-8718-A0D4D223F1A8}"/>
              </a:ext>
            </a:extLst>
          </p:cNvPr>
          <p:cNvSpPr/>
          <p:nvPr/>
        </p:nvSpPr>
        <p:spPr>
          <a:xfrm>
            <a:off x="3008667" y="4409768"/>
            <a:ext cx="845579" cy="6735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77490B-5093-4968-927D-455A6FA22D4A}"/>
              </a:ext>
            </a:extLst>
          </p:cNvPr>
          <p:cNvSpPr/>
          <p:nvPr/>
        </p:nvSpPr>
        <p:spPr>
          <a:xfrm>
            <a:off x="2000863" y="5157028"/>
            <a:ext cx="2010699" cy="6735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3E8E56-2973-448F-8A3F-CB7FA5B8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721" y="5900896"/>
            <a:ext cx="1833240" cy="5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C9A40D-B65A-4B10-BDB7-813B670FF206}"/>
              </a:ext>
            </a:extLst>
          </p:cNvPr>
          <p:cNvSpPr/>
          <p:nvPr/>
        </p:nvSpPr>
        <p:spPr>
          <a:xfrm>
            <a:off x="23477" y="340215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page 53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14400-CEB4-4E4B-B9E8-15CD06CBC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88"/>
          <a:stretch/>
        </p:blipFill>
        <p:spPr>
          <a:xfrm>
            <a:off x="1905981" y="313693"/>
            <a:ext cx="4938745" cy="458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E2C986-C9C9-49E0-A793-8AD82FE492C4}"/>
              </a:ext>
            </a:extLst>
          </p:cNvPr>
          <p:cNvSpPr txBox="1"/>
          <p:nvPr/>
        </p:nvSpPr>
        <p:spPr>
          <a:xfrm>
            <a:off x="717758" y="1061147"/>
            <a:ext cx="1099246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1. we/our/housework./Now,/do/own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we/have/In/might/future,/robot/the/helpers.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change/in/future?/How/homes/might/the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Now,/a computer./use/you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In/you/have/the/might/future,/walls./smart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E1BA6-2100-4E8C-AFF8-753B9F42C319}"/>
              </a:ext>
            </a:extLst>
          </p:cNvPr>
          <p:cNvSpPr txBox="1"/>
          <p:nvPr/>
        </p:nvSpPr>
        <p:spPr>
          <a:xfrm flipH="1">
            <a:off x="1081547" y="1484673"/>
            <a:ext cx="991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Now, we do our own housework.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692C5-5F10-4C43-BD01-87034AB435BC}"/>
              </a:ext>
            </a:extLst>
          </p:cNvPr>
          <p:cNvSpPr txBox="1"/>
          <p:nvPr/>
        </p:nvSpPr>
        <p:spPr>
          <a:xfrm flipH="1">
            <a:off x="1056967" y="2472818"/>
            <a:ext cx="991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 the future, we might have robot helpers.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E33EC5-E711-4E86-9BE7-D22BDE197C2B}"/>
              </a:ext>
            </a:extLst>
          </p:cNvPr>
          <p:cNvSpPr txBox="1"/>
          <p:nvPr/>
        </p:nvSpPr>
        <p:spPr>
          <a:xfrm flipH="1">
            <a:off x="1027471" y="3440310"/>
            <a:ext cx="99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How might homes change in the future?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38F8A-A722-482F-8EDA-0C6A92F3A6C1}"/>
              </a:ext>
            </a:extLst>
          </p:cNvPr>
          <p:cNvSpPr txBox="1"/>
          <p:nvPr/>
        </p:nvSpPr>
        <p:spPr>
          <a:xfrm flipH="1">
            <a:off x="1002890" y="4438288"/>
            <a:ext cx="99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Now, you use a computer.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FBEC4-0169-476B-BD03-0CC48766A471}"/>
              </a:ext>
            </a:extLst>
          </p:cNvPr>
          <p:cNvSpPr txBox="1"/>
          <p:nvPr/>
        </p:nvSpPr>
        <p:spPr>
          <a:xfrm flipH="1">
            <a:off x="958643" y="5406768"/>
            <a:ext cx="99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 the future, you might have smart walls.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DDD79E-DFBC-46AB-8A3B-A74EA0F5F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722" y="5910729"/>
            <a:ext cx="1833240" cy="5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DB4D1-4151-4BD6-ACD2-47D762EE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36" y="339893"/>
            <a:ext cx="9451190" cy="514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3A08F-5D02-4C85-B711-8C6058999B7C}"/>
              </a:ext>
            </a:extLst>
          </p:cNvPr>
          <p:cNvSpPr txBox="1"/>
          <p:nvPr/>
        </p:nvSpPr>
        <p:spPr>
          <a:xfrm>
            <a:off x="370113" y="1722450"/>
            <a:ext cx="11841552" cy="416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0" i="0" spc="-100" dirty="0">
                <a:solidFill>
                  <a:srgbClr val="0070C0"/>
                </a:solidFill>
                <a:effectLst/>
              </a:rPr>
              <a:t>1. In the future, automatic food machines ________________ all our food.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2. In the future, robots _________________ all our housework.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3. In the future, we _________________ movies on smart walls.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4. In the future, 3D printers _________________ all kinds of things.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5. In the future, we _________________ many smart devices.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6. In the future, robot drones _________________ all our groceries.</a:t>
            </a:r>
            <a:r>
              <a:rPr lang="en-US" sz="3200" spc="-1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9AA0B-EC81-448D-B673-D88C083322B8}"/>
              </a:ext>
            </a:extLst>
          </p:cNvPr>
          <p:cNvSpPr txBox="1"/>
          <p:nvPr/>
        </p:nvSpPr>
        <p:spPr>
          <a:xfrm flipH="1">
            <a:off x="7275869" y="1760532"/>
            <a:ext cx="274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might cook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C9894-FFFF-4CFC-A39E-703BB292C710}"/>
              </a:ext>
            </a:extLst>
          </p:cNvPr>
          <p:cNvSpPr txBox="1"/>
          <p:nvPr/>
        </p:nvSpPr>
        <p:spPr>
          <a:xfrm>
            <a:off x="1248698" y="980285"/>
            <a:ext cx="945119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</a:rPr>
              <a:t>cook		deliver</a:t>
            </a:r>
            <a:r>
              <a:rPr lang="en-US" sz="3200" b="1" i="1" dirty="0">
                <a:solidFill>
                  <a:srgbClr val="FF0000"/>
                </a:solidFill>
              </a:rPr>
              <a:t>	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watch</a:t>
            </a:r>
            <a:r>
              <a:rPr lang="en-US" sz="3200" b="1" i="1" dirty="0">
                <a:solidFill>
                  <a:srgbClr val="FF0000"/>
                </a:solidFill>
              </a:rPr>
              <a:t>	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do</a:t>
            </a:r>
            <a:r>
              <a:rPr lang="en-US" sz="3200" b="1" i="1" dirty="0">
                <a:solidFill>
                  <a:srgbClr val="FF0000"/>
                </a:solidFill>
              </a:rPr>
              <a:t>	</a:t>
            </a:r>
            <a:r>
              <a:rPr lang="en-US" sz="3200" b="1" i="1" dirty="0">
                <a:solidFill>
                  <a:srgbClr val="FF0000"/>
                </a:solidFill>
                <a:effectLst/>
              </a:rPr>
              <a:t>make	have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A9139-58BB-4E7C-B132-16DC7F3F5218}"/>
              </a:ext>
            </a:extLst>
          </p:cNvPr>
          <p:cNvSpPr txBox="1"/>
          <p:nvPr/>
        </p:nvSpPr>
        <p:spPr>
          <a:xfrm flipH="1">
            <a:off x="4812881" y="2493035"/>
            <a:ext cx="274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might 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1A1DD-7A3F-42A9-BA9B-0A011AA1D812}"/>
              </a:ext>
            </a:extLst>
          </p:cNvPr>
          <p:cNvSpPr txBox="1"/>
          <p:nvPr/>
        </p:nvSpPr>
        <p:spPr>
          <a:xfrm flipH="1">
            <a:off x="3824735" y="3156711"/>
            <a:ext cx="274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might watch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2918C-5F4D-4F5A-BAF3-194F32EC557D}"/>
              </a:ext>
            </a:extLst>
          </p:cNvPr>
          <p:cNvSpPr txBox="1"/>
          <p:nvPr/>
        </p:nvSpPr>
        <p:spPr>
          <a:xfrm flipH="1">
            <a:off x="5117681" y="3849888"/>
            <a:ext cx="274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might make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1D35C-9ED8-4BEE-ADDA-6AFD8BAF728F}"/>
              </a:ext>
            </a:extLst>
          </p:cNvPr>
          <p:cNvSpPr txBox="1"/>
          <p:nvPr/>
        </p:nvSpPr>
        <p:spPr>
          <a:xfrm flipH="1">
            <a:off x="4055796" y="4528316"/>
            <a:ext cx="274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might have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A988E0-26B6-4298-8626-AFF0D1ED6D35}"/>
              </a:ext>
            </a:extLst>
          </p:cNvPr>
          <p:cNvSpPr txBox="1"/>
          <p:nvPr/>
        </p:nvSpPr>
        <p:spPr>
          <a:xfrm flipH="1">
            <a:off x="5343824" y="5206742"/>
            <a:ext cx="274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might deliver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48E8F6-17E8-48E7-AA8F-D8468E684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722" y="5910729"/>
            <a:ext cx="1833240" cy="5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73AC7-BACA-430D-AC69-AC2245EE0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0" y="356481"/>
            <a:ext cx="7166245" cy="1091250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48D1BD73-1FF1-498E-AA3A-015C5E8F4A9C}"/>
              </a:ext>
            </a:extLst>
          </p:cNvPr>
          <p:cNvSpPr/>
          <p:nvPr/>
        </p:nvSpPr>
        <p:spPr>
          <a:xfrm>
            <a:off x="8111613" y="275302"/>
            <a:ext cx="4021397" cy="1932031"/>
          </a:xfrm>
          <a:prstGeom prst="irregularSeal1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Eras Light ITC" panose="020B0402030504020804" pitchFamily="34" charset="0"/>
              </a:rPr>
              <a:t>Be creative!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7E9DB-7538-45DD-987A-DA2C6AC33EBF}"/>
              </a:ext>
            </a:extLst>
          </p:cNvPr>
          <p:cNvSpPr txBox="1"/>
          <p:nvPr/>
        </p:nvSpPr>
        <p:spPr>
          <a:xfrm>
            <a:off x="314632" y="1629215"/>
            <a:ext cx="11739716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Now, we _____________________________________________. In the future, we might ___________________________________.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Now, ________________________________________________. In the future, ___________________________________________.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Now, ________________________________________________. In the future, ___________________________________________.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4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7B7CE7-62A0-446F-B56D-2ED0BC68D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30"/>
            <a:ext cx="8958825" cy="6108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659" y="49414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285" y="1815293"/>
            <a:ext cx="724743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We use "</a:t>
            </a:r>
            <a:r>
              <a:rPr lang="en-US" sz="3600" b="1" i="1" dirty="0">
                <a:solidFill>
                  <a:srgbClr val="FF0000"/>
                </a:solidFill>
              </a:rPr>
              <a:t>might</a:t>
            </a:r>
            <a:r>
              <a:rPr lang="en-US" sz="3600" i="1" dirty="0">
                <a:solidFill>
                  <a:srgbClr val="0070C0"/>
                </a:solidFill>
              </a:rPr>
              <a:t>" to say that something is </a:t>
            </a:r>
            <a:r>
              <a:rPr lang="en-US" sz="3600" i="1" dirty="0">
                <a:solidFill>
                  <a:srgbClr val="FF0000"/>
                </a:solidFill>
              </a:rPr>
              <a:t>possible</a:t>
            </a:r>
            <a:r>
              <a:rPr lang="en-US" sz="3600" i="1" dirty="0">
                <a:solidFill>
                  <a:srgbClr val="0070C0"/>
                </a:solidFill>
              </a:rPr>
              <a:t>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Make sentences using "</a:t>
            </a:r>
            <a:r>
              <a:rPr lang="en-US" sz="3600" b="1" i="1" dirty="0">
                <a:solidFill>
                  <a:srgbClr val="FF0000"/>
                </a:solidFill>
              </a:rPr>
              <a:t>might</a:t>
            </a:r>
            <a:r>
              <a:rPr lang="en-US" sz="3600" i="1" dirty="0">
                <a:solidFill>
                  <a:srgbClr val="0070C0"/>
                </a:solidFill>
              </a:rPr>
              <a:t>" to say that something is </a:t>
            </a:r>
            <a:r>
              <a:rPr lang="en-US" sz="3600" i="1" dirty="0">
                <a:solidFill>
                  <a:srgbClr val="FF0000"/>
                </a:solidFill>
              </a:rPr>
              <a:t>possible</a:t>
            </a:r>
            <a:r>
              <a:rPr lang="en-US" sz="3600" i="1" dirty="0">
                <a:solidFill>
                  <a:srgbClr val="0070C0"/>
                </a:solidFill>
              </a:rPr>
              <a:t> in the future.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55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75,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5621955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Use "</a:t>
            </a:r>
            <a:r>
              <a:rPr lang="en-US" sz="3600" b="1" i="1" dirty="0">
                <a:solidFill>
                  <a:srgbClr val="FF0000"/>
                </a:solidFill>
              </a:rPr>
              <a:t>might</a:t>
            </a:r>
            <a:r>
              <a:rPr lang="en-US" sz="3600" i="1" dirty="0">
                <a:solidFill>
                  <a:srgbClr val="0070C0"/>
                </a:solidFill>
              </a:rPr>
              <a:t>" to say that something is </a:t>
            </a:r>
            <a:r>
              <a:rPr lang="en-US" sz="3600" i="1" dirty="0">
                <a:solidFill>
                  <a:srgbClr val="FF0000"/>
                </a:solidFill>
              </a:rPr>
              <a:t>possible</a:t>
            </a:r>
            <a:r>
              <a:rPr lang="en-US" sz="3600" i="1" dirty="0">
                <a:solidFill>
                  <a:srgbClr val="0070C0"/>
                </a:solidFill>
              </a:rPr>
              <a:t> in the future.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02"/>
            <a:ext cx="9035190" cy="61603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C6FCF-24C4-4283-AE46-F1CD9C24D54E}"/>
              </a:ext>
            </a:extLst>
          </p:cNvPr>
          <p:cNvSpPr/>
          <p:nvPr/>
        </p:nvSpPr>
        <p:spPr>
          <a:xfrm>
            <a:off x="4616037" y="320550"/>
            <a:ext cx="2770655" cy="7091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</a:rPr>
              <a:t>PAIR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280C3-B7C2-4537-BA2F-E9F39C05C8B6}"/>
              </a:ext>
            </a:extLst>
          </p:cNvPr>
          <p:cNvSpPr txBox="1"/>
          <p:nvPr/>
        </p:nvSpPr>
        <p:spPr>
          <a:xfrm>
            <a:off x="197297" y="1309654"/>
            <a:ext cx="118472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Tell your partner as many </a:t>
            </a:r>
            <a:r>
              <a:rPr lang="en-US" sz="4000" b="1" i="1" dirty="0">
                <a:solidFill>
                  <a:srgbClr val="FF0000"/>
                </a:solidFill>
              </a:rPr>
              <a:t>home appliances</a:t>
            </a:r>
            <a:r>
              <a:rPr lang="en-US" sz="4000" i="1" dirty="0">
                <a:solidFill>
                  <a:srgbClr val="0070C0"/>
                </a:solidFill>
              </a:rPr>
              <a:t>  as possible. 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For example: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</a:t>
            </a:r>
            <a:r>
              <a:rPr lang="en-US" sz="3600" i="1" dirty="0">
                <a:solidFill>
                  <a:srgbClr val="FF0000"/>
                </a:solidFill>
              </a:rPr>
              <a:t>- TV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- washing machine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- …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- …</a:t>
            </a:r>
          </a:p>
        </p:txBody>
      </p:sp>
    </p:spTree>
    <p:extLst>
      <p:ext uri="{BB962C8B-B14F-4D97-AF65-F5344CB8AC3E}">
        <p14:creationId xmlns:p14="http://schemas.microsoft.com/office/powerpoint/2010/main" val="7641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F5B4EC-27BA-4B8F-A257-BAA76E5A0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35" y="317091"/>
            <a:ext cx="9171039" cy="6114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24F1F-0845-42A4-9553-B5C0A19D1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80" y="2694430"/>
            <a:ext cx="7202439" cy="14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2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52" y="373962"/>
            <a:ext cx="9165113" cy="6110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8828" y="4045979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6A4FE-8F58-40CE-BCB4-1CA2C19277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323"/>
          <a:stretch/>
        </p:blipFill>
        <p:spPr>
          <a:xfrm>
            <a:off x="127847" y="304805"/>
            <a:ext cx="3932849" cy="462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70BE9-89C4-4B55-9F39-592D7C5B61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9" t="9028" r="2289" b="3292"/>
          <a:stretch/>
        </p:blipFill>
        <p:spPr>
          <a:xfrm>
            <a:off x="3024217" y="797993"/>
            <a:ext cx="9083413" cy="5611155"/>
          </a:xfrm>
          <a:prstGeom prst="snip2SameRect">
            <a:avLst/>
          </a:prstGeom>
        </p:spPr>
      </p:pic>
      <p:sp>
        <p:nvSpPr>
          <p:cNvPr id="4" name="Rectangle 36">
            <a:hlinkClick r:id="" action="ppaction://noaction">
              <a:snd r:embed="rId6" name="CD2-TRACK 45.wav"/>
            </a:hlinkClick>
            <a:extLst>
              <a:ext uri="{FF2B5EF4-FFF2-40B4-BE49-F238E27FC236}">
                <a16:creationId xmlns:a16="http://schemas.microsoft.com/office/drawing/2014/main" id="{6F3309A0-ED76-4192-8B47-76A625723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71" y="30738"/>
            <a:ext cx="4572000" cy="9233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6" name="Rectangle 36">
            <a:hlinkClick r:id="" action="ppaction://noaction">
              <a:snd r:embed="rId7" name="CD2-TRACK 45_Segment_0.wav"/>
            </a:hlinkClick>
            <a:extLst>
              <a:ext uri="{FF2B5EF4-FFF2-40B4-BE49-F238E27FC236}">
                <a16:creationId xmlns:a16="http://schemas.microsoft.com/office/drawing/2014/main" id="{78E5F7F8-27E5-4255-99AD-F787B29D4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243" y="2019809"/>
            <a:ext cx="4837228" cy="138499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pPr algn="ctr"/>
            <a:endParaRPr lang="en-US" sz="2800" b="1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36">
            <a:hlinkClick r:id="" action="ppaction://noaction">
              <a:snd r:embed="rId8" name="CD2-TRACK 45_Segment_0_001.wav"/>
            </a:hlinkClick>
            <a:extLst>
              <a:ext uri="{FF2B5EF4-FFF2-40B4-BE49-F238E27FC236}">
                <a16:creationId xmlns:a16="http://schemas.microsoft.com/office/drawing/2014/main" id="{9011754B-67D3-45D2-8031-DF1BEDBBA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956" y="3039181"/>
            <a:ext cx="2550674" cy="2246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800" b="1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endParaRPr lang="en-US" sz="2800" b="1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r>
              <a:rPr lang="en-US" sz="28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</a:p>
          <a:p>
            <a:endParaRPr lang="en-US" sz="2800" b="1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" name="CD2-TRACK 45">
            <a:hlinkClick r:id="" action="ppaction://media"/>
            <a:extLst>
              <a:ext uri="{FF2B5EF4-FFF2-40B4-BE49-F238E27FC236}">
                <a16:creationId xmlns:a16="http://schemas.microsoft.com/office/drawing/2014/main" id="{76B92E36-208B-10D3-A758-AC93FF1DB7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59333" y="211165"/>
            <a:ext cx="586827" cy="5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41AD86-E6BB-4B7F-AC47-3F264290035B}"/>
              </a:ext>
            </a:extLst>
          </p:cNvPr>
          <p:cNvSpPr/>
          <p:nvPr/>
        </p:nvSpPr>
        <p:spPr>
          <a:xfrm>
            <a:off x="952197" y="1655001"/>
            <a:ext cx="11033326" cy="4339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</a:rPr>
              <a:t>Look and read the sentences:</a:t>
            </a:r>
          </a:p>
          <a:p>
            <a:r>
              <a:rPr lang="en-US" sz="4000" dirty="0">
                <a:solidFill>
                  <a:srgbClr val="00B0F0"/>
                </a:solidFill>
              </a:rPr>
              <a:t>We </a:t>
            </a:r>
            <a:r>
              <a:rPr lang="en-US" sz="4000" b="1" dirty="0">
                <a:solidFill>
                  <a:srgbClr val="FF0000"/>
                </a:solidFill>
              </a:rPr>
              <a:t>might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dirty="0">
                <a:solidFill>
                  <a:srgbClr val="00B0F0"/>
                </a:solidFill>
              </a:rPr>
              <a:t>have robot helpers.</a:t>
            </a:r>
          </a:p>
          <a:p>
            <a:r>
              <a:rPr lang="en-US" sz="4000" dirty="0">
                <a:solidFill>
                  <a:srgbClr val="00B0F0"/>
                </a:solidFill>
              </a:rPr>
              <a:t>They </a:t>
            </a:r>
            <a:r>
              <a:rPr lang="en-US" sz="4000" b="1" dirty="0">
                <a:solidFill>
                  <a:srgbClr val="FF0000"/>
                </a:solidFill>
              </a:rPr>
              <a:t>might not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dirty="0">
                <a:solidFill>
                  <a:srgbClr val="00B0F0"/>
                </a:solidFill>
              </a:rPr>
              <a:t>have robot pets.</a:t>
            </a:r>
          </a:p>
          <a:p>
            <a:r>
              <a:rPr lang="en-US" sz="4000" dirty="0">
                <a:solidFill>
                  <a:srgbClr val="00B0F0"/>
                </a:solidFill>
              </a:rPr>
              <a:t>He </a:t>
            </a:r>
            <a:r>
              <a:rPr lang="en-US" sz="4000" b="1" dirty="0">
                <a:solidFill>
                  <a:srgbClr val="FF0000"/>
                </a:solidFill>
              </a:rPr>
              <a:t>might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dirty="0">
                <a:solidFill>
                  <a:srgbClr val="00B0F0"/>
                </a:solidFill>
              </a:rPr>
              <a:t>have robot helpers.</a:t>
            </a:r>
          </a:p>
          <a:p>
            <a:r>
              <a:rPr lang="en-US" sz="4000" dirty="0">
                <a:solidFill>
                  <a:srgbClr val="00B0F0"/>
                </a:solidFill>
              </a:rPr>
              <a:t>How </a:t>
            </a:r>
            <a:r>
              <a:rPr lang="en-US" sz="4000" b="1" dirty="0">
                <a:solidFill>
                  <a:srgbClr val="FF0000"/>
                </a:solidFill>
              </a:rPr>
              <a:t>might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dirty="0">
                <a:solidFill>
                  <a:srgbClr val="00B0F0"/>
                </a:solidFill>
              </a:rPr>
              <a:t>homes change in the future?</a:t>
            </a:r>
          </a:p>
          <a:p>
            <a:r>
              <a:rPr lang="en-US" sz="4000" dirty="0">
                <a:solidFill>
                  <a:srgbClr val="00B0F0"/>
                </a:solidFill>
              </a:rPr>
              <a:t>Do you think we will have </a:t>
            </a:r>
            <a:r>
              <a:rPr lang="en-US" sz="4000" dirty="0">
                <a:solidFill>
                  <a:srgbClr val="FF0000"/>
                </a:solidFill>
              </a:rPr>
              <a:t>automatic food machines?</a:t>
            </a:r>
            <a:endParaRPr lang="en-US" sz="4000" dirty="0">
              <a:solidFill>
                <a:srgbClr val="00B0F0"/>
              </a:solidFill>
            </a:endParaRPr>
          </a:p>
          <a:p>
            <a:r>
              <a:rPr lang="en-US" sz="4000" dirty="0">
                <a:solidFill>
                  <a:srgbClr val="00B0F0"/>
                </a:solidFill>
              </a:rPr>
              <a:t>We </a:t>
            </a:r>
            <a:r>
              <a:rPr lang="en-US" sz="4000" b="1" dirty="0">
                <a:solidFill>
                  <a:srgbClr val="FF0000"/>
                </a:solidFill>
              </a:rPr>
              <a:t>might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dirty="0">
                <a:solidFill>
                  <a:srgbClr val="00B0F0"/>
                </a:solidFill>
              </a:rPr>
              <a:t>do.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4118F4-B8C4-4E3E-B2AB-C046F1EC63F1}"/>
              </a:ext>
            </a:extLst>
          </p:cNvPr>
          <p:cNvSpPr/>
          <p:nvPr/>
        </p:nvSpPr>
        <p:spPr>
          <a:xfrm>
            <a:off x="941922" y="2219955"/>
            <a:ext cx="11049303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spc="-100" dirty="0">
                <a:solidFill>
                  <a:srgbClr val="00B0F0"/>
                </a:solidFill>
              </a:rPr>
              <a:t>We </a:t>
            </a:r>
            <a:r>
              <a:rPr lang="en-US" sz="4000" b="1" spc="-100" dirty="0">
                <a:solidFill>
                  <a:srgbClr val="FF0000"/>
                </a:solidFill>
              </a:rPr>
              <a:t>might</a:t>
            </a:r>
            <a:r>
              <a:rPr lang="en-US" sz="4000" b="1" spc="-100" dirty="0">
                <a:solidFill>
                  <a:srgbClr val="00B0F0"/>
                </a:solidFill>
              </a:rPr>
              <a:t> </a:t>
            </a:r>
            <a:r>
              <a:rPr lang="en-US" sz="4000" spc="-100" dirty="0">
                <a:solidFill>
                  <a:srgbClr val="00B0F0"/>
                </a:solidFill>
              </a:rPr>
              <a:t>have robot helpers.</a:t>
            </a:r>
          </a:p>
          <a:p>
            <a:r>
              <a:rPr lang="en-US" sz="4000" spc="-100" dirty="0">
                <a:solidFill>
                  <a:srgbClr val="00B0F0"/>
                </a:solidFill>
              </a:rPr>
              <a:t>They </a:t>
            </a:r>
            <a:r>
              <a:rPr lang="en-US" sz="4000" b="1" spc="-100" dirty="0">
                <a:solidFill>
                  <a:srgbClr val="FF0000"/>
                </a:solidFill>
              </a:rPr>
              <a:t>might not</a:t>
            </a:r>
            <a:r>
              <a:rPr lang="en-US" sz="4000" b="1" spc="-100" dirty="0">
                <a:solidFill>
                  <a:srgbClr val="00B0F0"/>
                </a:solidFill>
              </a:rPr>
              <a:t> </a:t>
            </a:r>
            <a:r>
              <a:rPr lang="en-US" sz="4000" spc="-100" dirty="0">
                <a:solidFill>
                  <a:srgbClr val="00B0F0"/>
                </a:solidFill>
              </a:rPr>
              <a:t>have robot pets.</a:t>
            </a:r>
          </a:p>
          <a:p>
            <a:r>
              <a:rPr lang="en-US" sz="4000" spc="-100" dirty="0">
                <a:solidFill>
                  <a:srgbClr val="00B0F0"/>
                </a:solidFill>
              </a:rPr>
              <a:t>He </a:t>
            </a:r>
            <a:r>
              <a:rPr lang="en-US" sz="4000" b="1" spc="-100" dirty="0">
                <a:solidFill>
                  <a:srgbClr val="FF0000"/>
                </a:solidFill>
              </a:rPr>
              <a:t>might</a:t>
            </a:r>
            <a:r>
              <a:rPr lang="en-US" sz="4000" b="1" spc="-100" dirty="0">
                <a:solidFill>
                  <a:srgbClr val="00B0F0"/>
                </a:solidFill>
              </a:rPr>
              <a:t> </a:t>
            </a:r>
            <a:r>
              <a:rPr lang="en-US" sz="4000" spc="-100" dirty="0">
                <a:solidFill>
                  <a:srgbClr val="00B0F0"/>
                </a:solidFill>
              </a:rPr>
              <a:t>have robot helpers.</a:t>
            </a:r>
            <a:br>
              <a:rPr lang="en-US" sz="4000" spc="-100" dirty="0">
                <a:solidFill>
                  <a:srgbClr val="00B0F0"/>
                </a:solidFill>
              </a:rPr>
            </a:br>
            <a:r>
              <a:rPr lang="en-US" sz="4000" spc="-100" dirty="0">
                <a:solidFill>
                  <a:srgbClr val="00B0F0"/>
                </a:solidFill>
              </a:rPr>
              <a:t>How </a:t>
            </a:r>
            <a:r>
              <a:rPr lang="en-US" sz="4000" b="1" spc="-100" dirty="0">
                <a:solidFill>
                  <a:srgbClr val="FF0000"/>
                </a:solidFill>
              </a:rPr>
              <a:t>might</a:t>
            </a:r>
            <a:r>
              <a:rPr lang="en-US" sz="4000" b="1" spc="-100" dirty="0">
                <a:solidFill>
                  <a:srgbClr val="00B0F0"/>
                </a:solidFill>
              </a:rPr>
              <a:t> </a:t>
            </a:r>
            <a:r>
              <a:rPr lang="en-US" sz="4000" spc="-100" dirty="0">
                <a:solidFill>
                  <a:srgbClr val="00B0F0"/>
                </a:solidFill>
              </a:rPr>
              <a:t>homes change in the future?</a:t>
            </a:r>
            <a:br>
              <a:rPr lang="en-US" sz="4000" spc="-100" dirty="0">
                <a:solidFill>
                  <a:srgbClr val="00B0F0"/>
                </a:solidFill>
              </a:rPr>
            </a:br>
            <a:r>
              <a:rPr lang="en-US" sz="4000" spc="-100" dirty="0">
                <a:solidFill>
                  <a:srgbClr val="00B0F0"/>
                </a:solidFill>
              </a:rPr>
              <a:t>Do you think we will have </a:t>
            </a:r>
            <a:r>
              <a:rPr lang="en-US" sz="4000" spc="-100" dirty="0">
                <a:solidFill>
                  <a:srgbClr val="FF0000"/>
                </a:solidFill>
              </a:rPr>
              <a:t>automatic food machines?</a:t>
            </a:r>
            <a:br>
              <a:rPr lang="en-US" sz="4000" spc="-100" dirty="0">
                <a:solidFill>
                  <a:srgbClr val="00B0F0"/>
                </a:solidFill>
              </a:rPr>
            </a:br>
            <a:r>
              <a:rPr lang="en-US" sz="4000" spc="-100" dirty="0">
                <a:solidFill>
                  <a:srgbClr val="00B0F0"/>
                </a:solidFill>
              </a:rPr>
              <a:t>We </a:t>
            </a:r>
            <a:r>
              <a:rPr lang="en-US" sz="4000" b="1" spc="-100" dirty="0">
                <a:solidFill>
                  <a:srgbClr val="FF0000"/>
                </a:solidFill>
              </a:rPr>
              <a:t>might</a:t>
            </a:r>
            <a:r>
              <a:rPr lang="en-US" sz="4000" b="1" spc="-100" dirty="0">
                <a:solidFill>
                  <a:srgbClr val="00B0F0"/>
                </a:solidFill>
              </a:rPr>
              <a:t> </a:t>
            </a:r>
            <a:r>
              <a:rPr lang="en-US" sz="4000" spc="-100" dirty="0">
                <a:solidFill>
                  <a:srgbClr val="00B0F0"/>
                </a:solidFill>
              </a:rPr>
              <a:t>do.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CCB66-E929-4B52-825D-4B19B5E62907}"/>
              </a:ext>
            </a:extLst>
          </p:cNvPr>
          <p:cNvSpPr txBox="1"/>
          <p:nvPr/>
        </p:nvSpPr>
        <p:spPr>
          <a:xfrm>
            <a:off x="629920" y="798376"/>
            <a:ext cx="11371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We use "</a:t>
            </a:r>
            <a:r>
              <a:rPr lang="en-US" sz="3600" b="1" i="1" dirty="0">
                <a:solidFill>
                  <a:srgbClr val="FF0000"/>
                </a:solidFill>
              </a:rPr>
              <a:t>might</a:t>
            </a:r>
            <a:r>
              <a:rPr lang="en-US" sz="3600" i="1" dirty="0">
                <a:solidFill>
                  <a:srgbClr val="0070C0"/>
                </a:solidFill>
              </a:rPr>
              <a:t>" to say that something is </a:t>
            </a:r>
            <a:r>
              <a:rPr lang="en-US" sz="3600" i="1" dirty="0">
                <a:solidFill>
                  <a:srgbClr val="FF0000"/>
                </a:solidFill>
              </a:rPr>
              <a:t>possible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in the future.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205A6-4608-4D0A-B1BB-B1FF4F6C5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192" y="15961"/>
            <a:ext cx="2192308" cy="9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7055</TotalTime>
  <Words>914</Words>
  <Application>Microsoft Office PowerPoint</Application>
  <PresentationFormat>Widescreen</PresentationFormat>
  <Paragraphs>99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Eras Light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152</cp:revision>
  <dcterms:created xsi:type="dcterms:W3CDTF">2020-12-08T03:17:05Z</dcterms:created>
  <dcterms:modified xsi:type="dcterms:W3CDTF">2023-07-29T05:04:05Z</dcterms:modified>
</cp:coreProperties>
</file>