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14"/>
  </p:notesMasterIdLst>
  <p:sldIdLst>
    <p:sldId id="374" r:id="rId5"/>
    <p:sldId id="301" r:id="rId6"/>
    <p:sldId id="457" r:id="rId7"/>
    <p:sldId id="469" r:id="rId8"/>
    <p:sldId id="465" r:id="rId9"/>
    <p:sldId id="460" r:id="rId10"/>
    <p:sldId id="467" r:id="rId11"/>
    <p:sldId id="466" r:id="rId12"/>
    <p:sldId id="376" r:id="rId13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2" autoAdjust="0"/>
  </p:normalViewPr>
  <p:slideViewPr>
    <p:cSldViewPr>
      <p:cViewPr varScale="1">
        <p:scale>
          <a:sx n="68" d="100"/>
          <a:sy n="68" d="100"/>
        </p:scale>
        <p:origin x="738" y="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15/09/2021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53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65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43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2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5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9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08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93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6"/>
            <a:ext cx="10360501" cy="1362075"/>
          </a:xfrm>
        </p:spPr>
        <p:txBody>
          <a:bodyPr anchor="t"/>
          <a:lstStyle>
            <a:lvl1pPr algn="l">
              <a:defRPr sz="54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1424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28481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84272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56965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7120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8544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9968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91392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3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12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7"/>
            <a:ext cx="538551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9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4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2"/>
            <a:ext cx="4010039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8"/>
            <a:ext cx="6813892" cy="5853113"/>
          </a:xfrm>
        </p:spPr>
        <p:txBody>
          <a:bodyPr/>
          <a:lstStyle>
            <a:lvl1pPr>
              <a:defRPr sz="4299"/>
            </a:lvl1pPr>
            <a:lvl2pPr>
              <a:defRPr sz="38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4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3"/>
            <a:ext cx="7313295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14242" indent="0">
              <a:buNone/>
              <a:defRPr sz="3899"/>
            </a:lvl2pPr>
            <a:lvl3pPr marL="1228481" indent="0">
              <a:buNone/>
              <a:defRPr sz="3199"/>
            </a:lvl3pPr>
            <a:lvl4pPr marL="1842723" indent="0">
              <a:buNone/>
              <a:defRPr sz="2699"/>
            </a:lvl4pPr>
            <a:lvl5pPr marL="2456965" indent="0">
              <a:buNone/>
              <a:defRPr sz="2699"/>
            </a:lvl5pPr>
            <a:lvl6pPr marL="3071206" indent="0">
              <a:buNone/>
              <a:defRPr sz="2699"/>
            </a:lvl6pPr>
            <a:lvl7pPr marL="3685447" indent="0">
              <a:buNone/>
              <a:defRPr sz="2699"/>
            </a:lvl7pPr>
            <a:lvl8pPr marL="4299689" indent="0">
              <a:buNone/>
              <a:defRPr sz="2699"/>
            </a:lvl8pPr>
            <a:lvl9pPr marL="4913929" indent="0">
              <a:buNone/>
              <a:defRPr sz="26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4"/>
            <a:ext cx="7313295" cy="8048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60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9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2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2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5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9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24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81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6"/>
            <a:ext cx="10360501" cy="1362075"/>
          </a:xfrm>
        </p:spPr>
        <p:txBody>
          <a:bodyPr anchor="t"/>
          <a:lstStyle>
            <a:lvl1pPr algn="l">
              <a:defRPr sz="54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1424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28481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84272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56965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7120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8544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9968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91392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1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5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7"/>
            <a:ext cx="538551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4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7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6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2"/>
            <a:ext cx="4010039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8"/>
            <a:ext cx="6813892" cy="5853113"/>
          </a:xfrm>
        </p:spPr>
        <p:txBody>
          <a:bodyPr/>
          <a:lstStyle>
            <a:lvl1pPr>
              <a:defRPr sz="4299"/>
            </a:lvl1pPr>
            <a:lvl2pPr>
              <a:defRPr sz="38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5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3"/>
            <a:ext cx="7313295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14242" indent="0">
              <a:buNone/>
              <a:defRPr sz="3899"/>
            </a:lvl2pPr>
            <a:lvl3pPr marL="1228481" indent="0">
              <a:buNone/>
              <a:defRPr sz="3199"/>
            </a:lvl3pPr>
            <a:lvl4pPr marL="1842723" indent="0">
              <a:buNone/>
              <a:defRPr sz="2699"/>
            </a:lvl4pPr>
            <a:lvl5pPr marL="2456965" indent="0">
              <a:buNone/>
              <a:defRPr sz="2699"/>
            </a:lvl5pPr>
            <a:lvl6pPr marL="3071206" indent="0">
              <a:buNone/>
              <a:defRPr sz="2699"/>
            </a:lvl6pPr>
            <a:lvl7pPr marL="3685447" indent="0">
              <a:buNone/>
              <a:defRPr sz="2699"/>
            </a:lvl7pPr>
            <a:lvl8pPr marL="4299689" indent="0">
              <a:buNone/>
              <a:defRPr sz="2699"/>
            </a:lvl8pPr>
            <a:lvl9pPr marL="4913929" indent="0">
              <a:buNone/>
              <a:defRPr sz="26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4"/>
            <a:ext cx="7313295" cy="8048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36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48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3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2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5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9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53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77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6"/>
            <a:ext cx="10360501" cy="1362075"/>
          </a:xfrm>
        </p:spPr>
        <p:txBody>
          <a:bodyPr anchor="t"/>
          <a:lstStyle>
            <a:lvl1pPr algn="l">
              <a:defRPr sz="54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1424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28481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84272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56965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7120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8544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9968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91392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6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899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79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7"/>
            <a:ext cx="538551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14242" indent="0">
              <a:buNone/>
              <a:defRPr sz="2699" b="1"/>
            </a:lvl2pPr>
            <a:lvl3pPr marL="1228481" indent="0">
              <a:buNone/>
              <a:defRPr sz="2399" b="1"/>
            </a:lvl3pPr>
            <a:lvl4pPr marL="1842723" indent="0">
              <a:buNone/>
              <a:defRPr sz="2299" b="1"/>
            </a:lvl4pPr>
            <a:lvl5pPr marL="2456965" indent="0">
              <a:buNone/>
              <a:defRPr sz="2299" b="1"/>
            </a:lvl5pPr>
            <a:lvl6pPr marL="3071206" indent="0">
              <a:buNone/>
              <a:defRPr sz="2299" b="1"/>
            </a:lvl6pPr>
            <a:lvl7pPr marL="3685447" indent="0">
              <a:buNone/>
              <a:defRPr sz="2299" b="1"/>
            </a:lvl7pPr>
            <a:lvl8pPr marL="4299689" indent="0">
              <a:buNone/>
              <a:defRPr sz="2299" b="1"/>
            </a:lvl8pPr>
            <a:lvl9pPr marL="4913929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7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21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2"/>
            <a:ext cx="4010039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8"/>
            <a:ext cx="6813892" cy="5853113"/>
          </a:xfrm>
        </p:spPr>
        <p:txBody>
          <a:bodyPr/>
          <a:lstStyle>
            <a:lvl1pPr>
              <a:defRPr sz="4299"/>
            </a:lvl1pPr>
            <a:lvl2pPr>
              <a:defRPr sz="38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8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3"/>
            <a:ext cx="7313295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14242" indent="0">
              <a:buNone/>
              <a:defRPr sz="3899"/>
            </a:lvl2pPr>
            <a:lvl3pPr marL="1228481" indent="0">
              <a:buNone/>
              <a:defRPr sz="3199"/>
            </a:lvl3pPr>
            <a:lvl4pPr marL="1842723" indent="0">
              <a:buNone/>
              <a:defRPr sz="2699"/>
            </a:lvl4pPr>
            <a:lvl5pPr marL="2456965" indent="0">
              <a:buNone/>
              <a:defRPr sz="2699"/>
            </a:lvl5pPr>
            <a:lvl6pPr marL="3071206" indent="0">
              <a:buNone/>
              <a:defRPr sz="2699"/>
            </a:lvl6pPr>
            <a:lvl7pPr marL="3685447" indent="0">
              <a:buNone/>
              <a:defRPr sz="2699"/>
            </a:lvl7pPr>
            <a:lvl8pPr marL="4299689" indent="0">
              <a:buNone/>
              <a:defRPr sz="2699"/>
            </a:lvl8pPr>
            <a:lvl9pPr marL="4913929" indent="0">
              <a:buNone/>
              <a:defRPr sz="26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4"/>
            <a:ext cx="7313295" cy="804863"/>
          </a:xfrm>
        </p:spPr>
        <p:txBody>
          <a:bodyPr/>
          <a:lstStyle>
            <a:lvl1pPr marL="0" indent="0">
              <a:buNone/>
              <a:defRPr sz="1899"/>
            </a:lvl1pPr>
            <a:lvl2pPr marL="614242" indent="0">
              <a:buNone/>
              <a:defRPr sz="1600"/>
            </a:lvl2pPr>
            <a:lvl3pPr marL="1228481" indent="0">
              <a:buNone/>
              <a:defRPr sz="1300"/>
            </a:lvl3pPr>
            <a:lvl4pPr marL="1842723" indent="0">
              <a:buNone/>
              <a:defRPr sz="1200"/>
            </a:lvl4pPr>
            <a:lvl5pPr marL="2456965" indent="0">
              <a:buNone/>
              <a:defRPr sz="1200"/>
            </a:lvl5pPr>
            <a:lvl6pPr marL="3071206" indent="0">
              <a:buNone/>
              <a:defRPr sz="1200"/>
            </a:lvl6pPr>
            <a:lvl7pPr marL="3685447" indent="0">
              <a:buNone/>
              <a:defRPr sz="1200"/>
            </a:lvl7pPr>
            <a:lvl8pPr marL="4299689" indent="0">
              <a:buNone/>
              <a:defRPr sz="1200"/>
            </a:lvl8pPr>
            <a:lvl9pPr marL="4913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67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1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9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/>
              <a:t>15/9/2021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/>
              <a:t>15/9/2021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6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4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6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1228481" rtl="0" eaLnBrk="1" latinLnBrk="0" hangingPunct="1">
        <a:spcBef>
          <a:spcPct val="0"/>
        </a:spcBef>
        <a:buNone/>
        <a:defRPr sz="5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681" indent="-460681" algn="l" defTabSz="122848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8143" indent="-383900" algn="l" defTabSz="1228481" rtl="0" eaLnBrk="1" latinLnBrk="0" hangingPunct="1">
        <a:spcBef>
          <a:spcPct val="20000"/>
        </a:spcBef>
        <a:buFont typeface="Arial" pitchFamily="34" charset="0"/>
        <a:buChar char="–"/>
        <a:defRPr sz="3899" kern="1200">
          <a:solidFill>
            <a:schemeClr val="tx1"/>
          </a:solidFill>
          <a:latin typeface="+mn-lt"/>
          <a:ea typeface="+mn-ea"/>
          <a:cs typeface="+mn-cs"/>
        </a:defRPr>
      </a:lvl2pPr>
      <a:lvl3pPr marL="1535603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49845" indent="-307120" algn="l" defTabSz="122848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64087" indent="-307120" algn="l" defTabSz="122848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78325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92568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606810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221051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14242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28481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42723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56965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71206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85447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9968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91392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6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4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1228481" rtl="0" eaLnBrk="1" latinLnBrk="0" hangingPunct="1">
        <a:spcBef>
          <a:spcPct val="0"/>
        </a:spcBef>
        <a:buNone/>
        <a:defRPr sz="5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681" indent="-460681" algn="l" defTabSz="122848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8143" indent="-383900" algn="l" defTabSz="1228481" rtl="0" eaLnBrk="1" latinLnBrk="0" hangingPunct="1">
        <a:spcBef>
          <a:spcPct val="20000"/>
        </a:spcBef>
        <a:buFont typeface="Arial" pitchFamily="34" charset="0"/>
        <a:buChar char="–"/>
        <a:defRPr sz="3899" kern="1200">
          <a:solidFill>
            <a:schemeClr val="tx1"/>
          </a:solidFill>
          <a:latin typeface="+mn-lt"/>
          <a:ea typeface="+mn-ea"/>
          <a:cs typeface="+mn-cs"/>
        </a:defRPr>
      </a:lvl2pPr>
      <a:lvl3pPr marL="1535603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49845" indent="-307120" algn="l" defTabSz="122848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64087" indent="-307120" algn="l" defTabSz="122848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78325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92568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606810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221051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14242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28481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42723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56965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71206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85447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9968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91392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6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4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54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6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1228481" rtl="0" eaLnBrk="1" latinLnBrk="0" hangingPunct="1">
        <a:spcBef>
          <a:spcPct val="0"/>
        </a:spcBef>
        <a:buNone/>
        <a:defRPr sz="5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681" indent="-460681" algn="l" defTabSz="122848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8143" indent="-383900" algn="l" defTabSz="1228481" rtl="0" eaLnBrk="1" latinLnBrk="0" hangingPunct="1">
        <a:spcBef>
          <a:spcPct val="20000"/>
        </a:spcBef>
        <a:buFont typeface="Arial" pitchFamily="34" charset="0"/>
        <a:buChar char="–"/>
        <a:defRPr sz="3899" kern="1200">
          <a:solidFill>
            <a:schemeClr val="tx1"/>
          </a:solidFill>
          <a:latin typeface="+mn-lt"/>
          <a:ea typeface="+mn-ea"/>
          <a:cs typeface="+mn-cs"/>
        </a:defRPr>
      </a:lvl2pPr>
      <a:lvl3pPr marL="1535603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49845" indent="-307120" algn="l" defTabSz="122848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64087" indent="-307120" algn="l" defTabSz="122848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78325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92568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606810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221051" indent="-307120" algn="l" defTabSz="122848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14242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28481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42723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56965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71206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85447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9968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913929" algn="l" defTabSz="122848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qkkich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47A24BE8-98D9-4FBF-876A-36CAC1A84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21" y="1949665"/>
            <a:ext cx="1171058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 LÍ 12</a:t>
            </a:r>
          </a:p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37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PHÓNG XẠ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AutoNum type="romanU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D4AAC85-ADCC-45F3-9D3D-C2A8FD82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222" y="4078216"/>
            <a:ext cx="7770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Đoàn văn Doanh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THPT Nam Trực –  Nam Định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BC2A0CC-5C04-4441-BDDF-B32E31211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1" y="714589"/>
            <a:ext cx="644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CLB VẬT LÝ TRƯỜNG </a:t>
            </a: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THPT NAM TRỰC - NAM ĐỊNH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B1CCDAE-07B7-4A97-8244-BF13DCB68010}"/>
              </a:ext>
            </a:extLst>
          </p:cNvPr>
          <p:cNvSpPr/>
          <p:nvPr/>
        </p:nvSpPr>
        <p:spPr>
          <a:xfrm>
            <a:off x="4648896" y="5312414"/>
            <a:ext cx="3388107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qkkich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0981.120681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5909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3F6-814D-4199-BCEA-616920F96740}" type="datetime1">
              <a:rPr lang="en-US" smtClean="0"/>
              <a:t>15/9/2021</a:t>
            </a:fld>
            <a:endParaRPr lang="en-US"/>
          </a:p>
        </p:txBody>
      </p:sp>
      <p:pic>
        <p:nvPicPr>
          <p:cNvPr id="14338" name="Picture 2" descr="Ung thư tuyến nước bọt là g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295400"/>
            <a:ext cx="5486400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at did Japan do about the Fukushima nuclear leak? - MINEW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85" y="1561147"/>
            <a:ext cx="5069840" cy="28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81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1813" y="1447800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    - </a:t>
            </a:r>
            <a:r>
              <a:rPr lang="vi-VN" b="1" dirty="0">
                <a:solidFill>
                  <a:schemeClr val="bg1"/>
                </a:solidFill>
              </a:rPr>
              <a:t>Khái niệm:</a:t>
            </a:r>
            <a:r>
              <a:rPr lang="vi-VN" dirty="0">
                <a:solidFill>
                  <a:schemeClr val="bg1"/>
                </a:solidFill>
              </a:rPr>
              <a:t> Là hiện tượng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bền</a:t>
            </a:r>
            <a:r>
              <a:rPr lang="vi-VN" dirty="0">
                <a:solidFill>
                  <a:schemeClr val="bg1"/>
                </a:solidFill>
              </a:rPr>
              <a:t>, phát ra các tia phóng xạ và biến đổi thành hạt nhân khác.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9412" y="710418"/>
            <a:ext cx="3496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1.</a:t>
            </a:r>
            <a:r>
              <a:rPr lang="vi-VN" dirty="0">
                <a:solidFill>
                  <a:srgbClr val="FFFF00"/>
                </a:solidFill>
              </a:rPr>
              <a:t> Hiện tượng phóng xạ: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038" y="3405126"/>
            <a:ext cx="60928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        </a:t>
            </a:r>
            <a:r>
              <a:rPr lang="vi-VN" dirty="0">
                <a:solidFill>
                  <a:schemeClr val="bg1"/>
                </a:solidFill>
              </a:rPr>
              <a:t>A → B + </a:t>
            </a:r>
            <a:r>
              <a:rPr lang="en-US" dirty="0" err="1">
                <a:solidFill>
                  <a:schemeClr val="bg1"/>
                </a:solidFill>
              </a:rPr>
              <a:t>tia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xạ</a:t>
            </a:r>
            <a:endParaRPr lang="vi-VN" dirty="0">
              <a:solidFill>
                <a:schemeClr val="bg1"/>
              </a:solidFill>
            </a:endParaRPr>
          </a:p>
          <a:p>
            <a:r>
              <a:rPr lang="vi-VN" dirty="0">
                <a:solidFill>
                  <a:schemeClr val="bg1"/>
                </a:solidFill>
              </a:rPr>
              <a:t>     Trong đó 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lphaUcParenBoth"/>
            </a:pPr>
            <a:r>
              <a:rPr lang="vi-VN" dirty="0">
                <a:solidFill>
                  <a:schemeClr val="bg1"/>
                </a:solidFill>
              </a:rPr>
              <a:t>được gọi là hạt nhân mẹ.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vi-VN" dirty="0">
                <a:solidFill>
                  <a:schemeClr val="bg1"/>
                </a:solidFill>
              </a:rPr>
              <a:t>(B) được gọi là hạt nhân con.</a:t>
            </a:r>
          </a:p>
        </p:txBody>
      </p:sp>
      <p:pic>
        <p:nvPicPr>
          <p:cNvPr id="15367" name="Picture 7" descr="Bài 3. Sự phóng xạ. 1. Sự phóng xạ: a. Định nghĩa: Phóng xạ là hiện tượng  hạt nhân tự phóng ra những bức xạ gọi là tia phóng xạ &amp; biến đổi thành hạt  nhân khác . Thí dụ : ( 1 e 0 là chùm positron ) Tia phóng xạ qua điện  trường b. Đặc điểm: Quá trình phó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2" y="1054847"/>
            <a:ext cx="2895600" cy="20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Ơ SỞ VẬT LÝ PHÓNG X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1" t="23530" b="17408"/>
          <a:stretch/>
        </p:blipFill>
        <p:spPr bwMode="auto">
          <a:xfrm>
            <a:off x="5699979" y="1048538"/>
            <a:ext cx="2540009" cy="20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ác tia phóng xạ phá hủy tế bào như thế nào?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3581400"/>
            <a:ext cx="47625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4712" y="763390"/>
          <a:ext cx="10586283" cy="5408212"/>
        </p:xfrm>
        <a:graphic>
          <a:graphicData uri="http://schemas.openxmlformats.org/drawingml/2006/table">
            <a:tbl>
              <a:tblPr/>
              <a:tblGrid>
                <a:gridCol w="111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7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94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endParaRPr lang="el-GR" sz="20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lang="el-GR" sz="20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20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l-GR" sz="20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8160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 sóng điện từ có bước sóng rất ngắn ( dưới 10</a:t>
                      </a:r>
                      <a:r>
                        <a:rPr lang="vi-VN" sz="2000" baseline="3000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m</a:t>
                      </a: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2162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 chất</a:t>
                      </a: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Tốc độ cỡ 2.10</a:t>
                      </a:r>
                      <a:r>
                        <a:rPr lang="vi-VN" sz="2000" baseline="30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(m/s)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rắn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micromét</a:t>
                      </a:r>
                      <a:endParaRPr lang="vi-VN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Bị lệch phương khi đi qua điện trường hay từ trường</a:t>
                      </a: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Tốc độ rất lớn, xấp xỉ tốc độ ánh sáng.</a:t>
                      </a:r>
                    </a:p>
                    <a:p>
                      <a:pPr algn="just" fontAlgn="t"/>
                      <a:r>
                        <a:rPr lang="el-GR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 được vài m trong không khí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lang="vi-VN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Bị lệch phương khi đi qua điện trường hay từ trường</a:t>
                      </a: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Có tốc đ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ánh sáng.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được vài m trong bê tông, vài cm trong chì.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Không bị lệch phương khi đi qua điện trường hay từ trường</a:t>
                      </a: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2534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51" marR="24651" marT="24651" marB="246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639" marR="24639" marT="24639" marB="24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1" descr="Phóng xạ - Lý thuyết Vật Lý 12 đầy đủ"/>
          <p:cNvSpPr>
            <a:spLocks noChangeAspect="1" noChangeArrowheads="1"/>
          </p:cNvSpPr>
          <p:nvPr/>
        </p:nvSpPr>
        <p:spPr bwMode="auto">
          <a:xfrm>
            <a:off x="5048796" y="1534513"/>
            <a:ext cx="304642" cy="3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1228112"/>
            <a:endParaRPr lang="en-US" sz="2398">
              <a:solidFill>
                <a:prstClr val="black"/>
              </a:solidFill>
            </a:endParaRPr>
          </a:p>
        </p:txBody>
      </p:sp>
      <p:sp>
        <p:nvSpPr>
          <p:cNvPr id="5" name="AutoShape 2" descr="Phóng xạ - Lý thuyết Vật Lý 12 đầy đủ"/>
          <p:cNvSpPr>
            <a:spLocks noChangeAspect="1" noChangeArrowheads="1"/>
          </p:cNvSpPr>
          <p:nvPr/>
        </p:nvSpPr>
        <p:spPr bwMode="auto">
          <a:xfrm>
            <a:off x="5048796" y="1534513"/>
            <a:ext cx="304642" cy="3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1228112"/>
            <a:endParaRPr lang="en-US" sz="2398">
              <a:solidFill>
                <a:prstClr val="black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53" y="1301274"/>
            <a:ext cx="2446651" cy="107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726799"/>
            <a:ext cx="2512358" cy="14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96" y="4726799"/>
            <a:ext cx="2437130" cy="133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45892" r="10127" b="3728"/>
          <a:stretch/>
        </p:blipFill>
        <p:spPr bwMode="auto">
          <a:xfrm>
            <a:off x="8164805" y="4648298"/>
            <a:ext cx="2897765" cy="148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0870" y="246848"/>
            <a:ext cx="2750474" cy="461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28112"/>
            <a:r>
              <a:rPr lang="en-US" sz="2398" dirty="0">
                <a:solidFill>
                  <a:srgbClr val="FFFF00"/>
                </a:solidFill>
              </a:rPr>
              <a:t>2.</a:t>
            </a:r>
            <a:r>
              <a:rPr lang="vi-VN" sz="2398" dirty="0">
                <a:solidFill>
                  <a:srgbClr val="FFFF00"/>
                </a:solidFill>
              </a:rPr>
              <a:t> </a:t>
            </a:r>
            <a:r>
              <a:rPr lang="en-US" sz="2398" dirty="0" err="1">
                <a:solidFill>
                  <a:srgbClr val="FFFF00"/>
                </a:solidFill>
              </a:rPr>
              <a:t>Các</a:t>
            </a:r>
            <a:r>
              <a:rPr lang="en-US" sz="2398" dirty="0">
                <a:solidFill>
                  <a:srgbClr val="FFFF00"/>
                </a:solidFill>
              </a:rPr>
              <a:t> </a:t>
            </a:r>
            <a:r>
              <a:rPr lang="en-US" sz="2398" dirty="0" err="1">
                <a:solidFill>
                  <a:srgbClr val="FFFF00"/>
                </a:solidFill>
              </a:rPr>
              <a:t>loại</a:t>
            </a:r>
            <a:r>
              <a:rPr lang="en-US" sz="2398" dirty="0">
                <a:solidFill>
                  <a:srgbClr val="FFFF00"/>
                </a:solidFill>
              </a:rPr>
              <a:t> </a:t>
            </a:r>
            <a:r>
              <a:rPr lang="en-US" sz="2398" dirty="0" err="1">
                <a:solidFill>
                  <a:srgbClr val="FFFF00"/>
                </a:solidFill>
              </a:rPr>
              <a:t>phóng</a:t>
            </a:r>
            <a:r>
              <a:rPr lang="en-US" sz="2398" dirty="0">
                <a:solidFill>
                  <a:srgbClr val="FFFF00"/>
                </a:solidFill>
              </a:rPr>
              <a:t> </a:t>
            </a:r>
            <a:r>
              <a:rPr lang="en-US" sz="2398" dirty="0" err="1">
                <a:solidFill>
                  <a:srgbClr val="FFFF00"/>
                </a:solidFill>
              </a:rPr>
              <a:t>xạ</a:t>
            </a:r>
            <a:r>
              <a:rPr lang="vi-VN" sz="2398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54040" y="1609174"/>
          <a:ext cx="1015470" cy="585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53890" progId="Equation.DSMT4">
                  <p:embed/>
                </p:oleObj>
              </mc:Choice>
              <mc:Fallback>
                <p:oleObj name="Equation" r:id="rId6" imgW="33005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040" y="1609174"/>
                        <a:ext cx="1015470" cy="585482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1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719" y="686516"/>
            <a:ext cx="1994967" cy="57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23" y="911767"/>
            <a:ext cx="4570809" cy="82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90288" y="2119655"/>
          <a:ext cx="4551765" cy="88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671" imgH="317362" progId="Equation.DSMT4">
                  <p:embed/>
                </p:oleObj>
              </mc:Choice>
              <mc:Fallback>
                <p:oleObj name="Equation" r:id="rId5" imgW="1218671" imgH="31736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288" y="2119655"/>
                        <a:ext cx="4551765" cy="88922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21" name="Picture 13" descr="TRUNG HỌC DUY TÂN - PHAN RANG :: Xem chủ đề - Người săn tìm vật thể phóng xạ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22" y="3572365"/>
            <a:ext cx="4742215" cy="2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6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5613" y="1536174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- Là một quá trình biến đổi hạt nhân</a:t>
            </a:r>
          </a:p>
          <a:p>
            <a:r>
              <a:rPr lang="vi-VN" dirty="0">
                <a:solidFill>
                  <a:schemeClr val="bg1"/>
                </a:solidFill>
              </a:rPr>
              <a:t>- Là một quá trình tự phát và không điều khiển được</a:t>
            </a:r>
          </a:p>
          <a:p>
            <a:r>
              <a:rPr lang="vi-VN" dirty="0">
                <a:solidFill>
                  <a:schemeClr val="bg1"/>
                </a:solidFill>
              </a:rPr>
              <a:t>- Là một quá trình ngẫu nhiên</a:t>
            </a:r>
          </a:p>
          <a:p>
            <a:br>
              <a:rPr lang="vi-VN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412" y="710418"/>
            <a:ext cx="4548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3.</a:t>
            </a:r>
            <a:r>
              <a:rPr lang="vi-VN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Đặc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quá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trình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phóng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xạ</a:t>
            </a:r>
            <a:r>
              <a:rPr lang="vi-VN" dirty="0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28" y="3581399"/>
            <a:ext cx="2666569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2" y="609600"/>
            <a:ext cx="3505656" cy="242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2" y="3608235"/>
            <a:ext cx="2535389" cy="253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 descr="CƠ SỞ VẬT LÝ PHÓNG X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5" r="55726" b="27461"/>
          <a:stretch/>
        </p:blipFill>
        <p:spPr bwMode="auto">
          <a:xfrm>
            <a:off x="684212" y="3789718"/>
            <a:ext cx="3200400" cy="214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5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6922" y="2464047"/>
            <a:ext cx="6486422" cy="180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9284" rIns="31732" bIns="88849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    </a:t>
            </a:r>
            <a:r>
              <a:rPr lang="en-US" sz="2499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99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9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</a:p>
        </p:txBody>
      </p:sp>
      <p:sp>
        <p:nvSpPr>
          <p:cNvPr id="4" name="AutoShape 2" descr="Phóng xạ - Lý thuyết Vật Lý 12 đầy đủ"/>
          <p:cNvSpPr>
            <a:spLocks noChangeAspect="1" noChangeArrowheads="1"/>
          </p:cNvSpPr>
          <p:nvPr/>
        </p:nvSpPr>
        <p:spPr bwMode="auto">
          <a:xfrm>
            <a:off x="65070" y="2887804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187" y="798163"/>
            <a:ext cx="3016387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39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9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39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39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endParaRPr lang="en-US" sz="2399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2" y="1676856"/>
            <a:ext cx="4192083" cy="81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515" y="4266983"/>
            <a:ext cx="6091238" cy="8307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399" dirty="0">
                <a:solidFill>
                  <a:srgbClr val="FFFF00"/>
                </a:solidFill>
              </a:rPr>
              <a:t>C</a:t>
            </a:r>
            <a:r>
              <a:rPr lang="vi-VN" sz="2399" dirty="0">
                <a:solidFill>
                  <a:srgbClr val="FFFF00"/>
                </a:solidFill>
              </a:rPr>
              <a:t>hu kỳ bán rã</a:t>
            </a:r>
            <a:r>
              <a:rPr lang="en-US" sz="2399" dirty="0">
                <a:solidFill>
                  <a:srgbClr val="FFFF00"/>
                </a:solidFill>
              </a:rPr>
              <a:t> (T)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là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vi-VN" sz="2399" dirty="0">
                <a:solidFill>
                  <a:prstClr val="white"/>
                </a:solidFill>
              </a:rPr>
              <a:t>khoảng thời gian </a:t>
            </a:r>
            <a:r>
              <a:rPr lang="en-US" sz="2399" dirty="0" err="1">
                <a:solidFill>
                  <a:prstClr val="white"/>
                </a:solidFill>
              </a:rPr>
              <a:t>mà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vi-VN" sz="2399" dirty="0">
                <a:solidFill>
                  <a:prstClr val="white"/>
                </a:solidFill>
              </a:rPr>
              <a:t>một nửa số hạt nhân hiện có bị phân rã.</a:t>
            </a:r>
            <a:endParaRPr lang="en-US" sz="2399" dirty="0">
              <a:solidFill>
                <a:prstClr val="white"/>
              </a:solidFill>
            </a:endParaRP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1599783" y="5257324"/>
          <a:ext cx="3485238" cy="74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280" imgH="393480" progId="Equation.DSMT4">
                  <p:embed/>
                </p:oleObj>
              </mc:Choice>
              <mc:Fallback>
                <p:oleObj name="Equation" r:id="rId4" imgW="1079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83" y="5257324"/>
                        <a:ext cx="3485238" cy="74483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37" y="1669553"/>
            <a:ext cx="3272962" cy="66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36" y="3396840"/>
            <a:ext cx="3620674" cy="27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7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081" y="1536669"/>
            <a:ext cx="5332611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9" dirty="0">
                <a:solidFill>
                  <a:prstClr val="white"/>
                </a:solidFill>
              </a:rPr>
              <a:t>- </a:t>
            </a:r>
            <a:r>
              <a:rPr lang="en-US" sz="2399" dirty="0" err="1">
                <a:solidFill>
                  <a:prstClr val="white"/>
                </a:solidFill>
              </a:rPr>
              <a:t>Dùng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làm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nguyên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tử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đánh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dấu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khảo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sát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sự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tồn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tại</a:t>
            </a:r>
            <a:r>
              <a:rPr lang="en-US" sz="2399" dirty="0">
                <a:solidFill>
                  <a:prstClr val="white"/>
                </a:solidFill>
              </a:rPr>
              <a:t>, </a:t>
            </a:r>
            <a:r>
              <a:rPr lang="en-US" sz="2399" dirty="0" err="1">
                <a:solidFill>
                  <a:prstClr val="white"/>
                </a:solidFill>
              </a:rPr>
              <a:t>phân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bố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và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vận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chuyển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của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nguyên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tố</a:t>
            </a:r>
            <a:endParaRPr lang="en-US" sz="2399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902" y="711127"/>
            <a:ext cx="4416982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9" dirty="0">
                <a:solidFill>
                  <a:srgbClr val="FFFF00"/>
                </a:solidFill>
              </a:rPr>
              <a:t>5.</a:t>
            </a:r>
            <a:r>
              <a:rPr lang="vi-VN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Ứng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dụng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của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đồng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vị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phóng</a:t>
            </a:r>
            <a:r>
              <a:rPr lang="en-US" sz="2399" dirty="0">
                <a:solidFill>
                  <a:srgbClr val="FFFF00"/>
                </a:solidFill>
              </a:rPr>
              <a:t> </a:t>
            </a:r>
            <a:r>
              <a:rPr lang="en-US" sz="2399" dirty="0" err="1">
                <a:solidFill>
                  <a:srgbClr val="FFFF00"/>
                </a:solidFill>
              </a:rPr>
              <a:t>xạ</a:t>
            </a:r>
            <a:endParaRPr lang="vi-VN" sz="2399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420" y="3505181"/>
            <a:ext cx="6106434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9" dirty="0">
                <a:solidFill>
                  <a:prstClr val="white"/>
                </a:solidFill>
              </a:rPr>
              <a:t>- </a:t>
            </a:r>
            <a:r>
              <a:rPr lang="en-US" sz="2399" dirty="0" err="1">
                <a:solidFill>
                  <a:prstClr val="white"/>
                </a:solidFill>
              </a:rPr>
              <a:t>Đồngvị</a:t>
            </a:r>
            <a:r>
              <a:rPr lang="en-US" sz="2399" dirty="0">
                <a:solidFill>
                  <a:prstClr val="white"/>
                </a:solidFill>
              </a:rPr>
              <a:t> C</a:t>
            </a:r>
            <a:r>
              <a:rPr lang="en-US" sz="2399" baseline="-25000" dirty="0">
                <a:solidFill>
                  <a:prstClr val="white"/>
                </a:solidFill>
              </a:rPr>
              <a:t>14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đồng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hồ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của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trái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đất</a:t>
            </a:r>
            <a:r>
              <a:rPr lang="en-US" sz="2399" dirty="0">
                <a:solidFill>
                  <a:prstClr val="white"/>
                </a:solidFill>
              </a:rPr>
              <a:t>: </a:t>
            </a:r>
            <a:r>
              <a:rPr lang="en-US" sz="2399" dirty="0" err="1">
                <a:solidFill>
                  <a:prstClr val="white"/>
                </a:solidFill>
              </a:rPr>
              <a:t>xác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định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tuổi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của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cố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vật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có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nguồn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gốc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sinh</a:t>
            </a:r>
            <a:r>
              <a:rPr lang="en-US" sz="2399" dirty="0">
                <a:solidFill>
                  <a:prstClr val="white"/>
                </a:solidFill>
              </a:rPr>
              <a:t> </a:t>
            </a:r>
            <a:r>
              <a:rPr lang="en-US" sz="2399" dirty="0" err="1">
                <a:solidFill>
                  <a:prstClr val="white"/>
                </a:solidFill>
              </a:rPr>
              <a:t>vật</a:t>
            </a:r>
            <a:endParaRPr lang="en-US" sz="2399" dirty="0">
              <a:solidFill>
                <a:prstClr val="white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48" y="474996"/>
            <a:ext cx="3912487" cy="27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54" y="3505182"/>
            <a:ext cx="4522033" cy="250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96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0787" y="716504"/>
            <a:ext cx="557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 CỐ. DẶN DÒ</a:t>
            </a:r>
            <a:endParaRPr lang="vi-VN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776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9.1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28.2|5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4.3|18.5|42|29.5|2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7.4|23.5|9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4943</TotalTime>
  <Words>435</Words>
  <PresentationFormat>Tùy chỉnh</PresentationFormat>
  <Paragraphs>56</Paragraphs>
  <Slides>9</Slides>
  <Notes>3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4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5_Office Theme</vt:lpstr>
      <vt:lpstr>1_Office Theme</vt:lpstr>
      <vt:lpstr>7_Office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2021-02-17T02:18:53Z</dcterms:created>
  <dcterms:modified xsi:type="dcterms:W3CDTF">2021-09-15T04:54:58Z</dcterms:modified>
</cp:coreProperties>
</file>