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5" r:id="rId3"/>
    <p:sldId id="257" r:id="rId4"/>
    <p:sldId id="258" r:id="rId5"/>
    <p:sldId id="259" r:id="rId6"/>
    <p:sldId id="260" r:id="rId7"/>
    <p:sldId id="280" r:id="rId8"/>
    <p:sldId id="276" r:id="rId9"/>
    <p:sldId id="277" r:id="rId10"/>
    <p:sldId id="278" r:id="rId11"/>
    <p:sldId id="279" r:id="rId12"/>
    <p:sldId id="261" r:id="rId13"/>
    <p:sldId id="263" r:id="rId14"/>
    <p:sldId id="262" r:id="rId15"/>
    <p:sldId id="264" r:id="rId16"/>
    <p:sldId id="266" r:id="rId17"/>
    <p:sldId id="270" r:id="rId18"/>
    <p:sldId id="271" r:id="rId19"/>
    <p:sldId id="272" r:id="rId20"/>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6F9"/>
    <a:srgbClr val="FBD8BB"/>
    <a:srgbClr val="CAE8AA"/>
    <a:srgbClr val="5BD4FF"/>
    <a:srgbClr val="25C6FF"/>
    <a:srgbClr val="FFDB69"/>
    <a:srgbClr val="BEE395"/>
    <a:srgbClr val="A9DA74"/>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87722" autoAdjust="0"/>
  </p:normalViewPr>
  <p:slideViewPr>
    <p:cSldViewPr>
      <p:cViewPr>
        <p:scale>
          <a:sx n="66" d="100"/>
          <a:sy n="66" d="100"/>
        </p:scale>
        <p:origin x="-1296" y="-4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1/17/2021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Từ khó có thể likhác nhau theo vùng miền, GV linh động HD học sinh tìm thêm.</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nên</a:t>
            </a:r>
            <a:r>
              <a:rPr lang="en-US" baseline="0" smtClean="0"/>
              <a:t> cho HS cầm sách đọc chứ đừng nhìn trên màn hình nhé! Sau này nó khai thác SGK thường bị động.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4051157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3309397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nhìn</a:t>
            </a:r>
            <a:r>
              <a:rPr lang="en-US" baseline="0" smtClean="0"/>
              <a:t> sách đọc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192141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hướng</a:t>
            </a:r>
            <a:r>
              <a:rPr lang="en-US" baseline="0" smtClean="0"/>
              <a:t> dẫn hs viết chữ hoa V. GV hỏi để khai thác cho HS hiểu kĩ thuật viết (chữ đầu câu viết hoa, cuối câu có dấu chấm, khoảng cách các chữ bằng 1 con chữ o…). Khuyến cáo: Nên đọc cho HS viết hoặc hs tự viết chứ GV đừng cho HS nhìn chép nhé. Nó sẽ chậm phát triển kĩ năng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1/17/2021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6.xml"/><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028700" y="2412173"/>
            <a:ext cx="7239000"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smtClean="0">
                  <a:solidFill>
                    <a:srgbClr val="00863D"/>
                  </a:solidFill>
                  <a:latin typeface="Arial-Rounded" pitchFamily="34" charset="0"/>
                  <a:ea typeface="Arial-Rounded" pitchFamily="34" charset="0"/>
                  <a:cs typeface="Arial-Rounded" pitchFamily="34" charset="0"/>
                </a:rPr>
                <a:t>SINH NHẬT CỦA VOI CON</a:t>
              </a:r>
              <a:endParaRPr lang="en-US" sz="3600" b="1">
                <a:solidFill>
                  <a:srgbClr val="00863D"/>
                </a:solidFill>
                <a:latin typeface="Arial-Rounded" pitchFamily="34" charset="0"/>
                <a:ea typeface="Arial-Rounded" pitchFamily="34" charset="0"/>
                <a:cs typeface="Arial-Rounded" pitchFamily="34" charset="0"/>
              </a:endParaRP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smtClean="0">
                <a:solidFill>
                  <a:srgbClr val="00863D"/>
                </a:solidFill>
                <a:latin typeface="Arial Rounded MT Bold" pitchFamily="34" charset="0"/>
                <a:ea typeface="Arial-Rounded" pitchFamily="34" charset="0"/>
                <a:cs typeface="Times New Roman" pitchFamily="18" charset="0"/>
              </a:rPr>
              <a:t>1</a:t>
            </a:r>
            <a:endParaRPr lang="en-US" sz="6600" b="1">
              <a:solidFill>
                <a:srgbClr val="00863D"/>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TÔI VÀ CÁC BẠN</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0366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5</a:t>
            </a:r>
            <a:endParaRPr lang="en-US" sz="3200" b="1">
              <a:solidFill>
                <a:schemeClr val="bg1"/>
              </a:solidFill>
              <a:latin typeface="Arial Rounded MT Bold" pitchFamily="34" charset="0"/>
              <a:ea typeface="Arial-Rounded" pitchFamily="34" charset="0"/>
              <a:cs typeface="Times New Roman" pitchFamily="18"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790700"/>
            <a:ext cx="3581400" cy="857250"/>
          </a:xfrm>
        </p:spPr>
        <p:txBody>
          <a:bodyPr>
            <a:normAutofit/>
          </a:bodyPr>
          <a:lstStyle/>
          <a:p>
            <a:r>
              <a:rPr lang="en-US" sz="4800" smtClean="0">
                <a:solidFill>
                  <a:srgbClr val="FF0000"/>
                </a:solidFill>
                <a:latin typeface="Arial-Rounded" pitchFamily="34" charset="0"/>
                <a:ea typeface="Arial-Rounded" pitchFamily="34" charset="0"/>
                <a:cs typeface="Arial-Rounded" pitchFamily="34" charset="0"/>
              </a:rPr>
              <a:t>mỏ khoằm</a:t>
            </a:r>
            <a:endParaRPr lang="en-US" sz="4800">
              <a:solidFill>
                <a:srgbClr val="FF0000"/>
              </a:solidFill>
              <a:latin typeface="Arial-Rounded" pitchFamily="34" charset="0"/>
              <a:ea typeface="Arial-Rounded" pitchFamily="34" charset="0"/>
              <a:cs typeface="Arial-Rounded"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6491" b="10547"/>
          <a:stretch/>
        </p:blipFill>
        <p:spPr>
          <a:xfrm>
            <a:off x="3733800" y="292100"/>
            <a:ext cx="3505200" cy="4486656"/>
          </a:xfrm>
          <a:prstGeom prst="rect">
            <a:avLst/>
          </a:prstGeom>
        </p:spPr>
      </p:pic>
    </p:spTree>
    <p:extLst>
      <p:ext uri="{BB962C8B-B14F-4D97-AF65-F5344CB8AC3E}">
        <p14:creationId xmlns:p14="http://schemas.microsoft.com/office/powerpoint/2010/main" val="3348816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05979"/>
            <a:ext cx="8229600" cy="857250"/>
          </a:xfrm>
        </p:spPr>
        <p:txBody>
          <a:bodyPr>
            <a:normAutofit/>
          </a:bodyPr>
          <a:lstStyle/>
          <a:p>
            <a:r>
              <a:rPr lang="en-US" sz="4800" smtClean="0">
                <a:solidFill>
                  <a:srgbClr val="FF0000"/>
                </a:solidFill>
                <a:latin typeface="Arial-Rounded" pitchFamily="34" charset="0"/>
                <a:ea typeface="Arial-Rounded" pitchFamily="34" charset="0"/>
                <a:cs typeface="Arial-Rounded" pitchFamily="34" charset="0"/>
              </a:rPr>
              <a:t>huơ vòi</a:t>
            </a:r>
            <a:endParaRPr lang="en-US" sz="4800">
              <a:solidFill>
                <a:srgbClr val="FF0000"/>
              </a:solidFill>
              <a:latin typeface="Arial-Rounded" pitchFamily="34" charset="0"/>
              <a:ea typeface="Arial-Rounded" pitchFamily="34" charset="0"/>
              <a:cs typeface="Arial-Rounded" pitchFamily="34" charset="0"/>
            </a:endParaRPr>
          </a:p>
        </p:txBody>
      </p:sp>
      <p:pic>
        <p:nvPicPr>
          <p:cNvPr id="9218" name="Picture 2" descr="Elephant GIFs - Get the best GIF on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09750"/>
            <a:ext cx="35242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Elephant cell animation dat tongue GIF - Find on GIF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141186"/>
            <a:ext cx="4537075" cy="3712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569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262" y="332250"/>
            <a:ext cx="8507412" cy="4405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851540" y="4324350"/>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nối tiếp câu</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895600" y="466148"/>
            <a:ext cx="4343400" cy="584775"/>
          </a:xfrm>
          <a:prstGeom prst="rect">
            <a:avLst/>
          </a:prstGeom>
          <a:solidFill>
            <a:srgbClr val="A9DA74"/>
          </a:solidFill>
        </p:spPr>
        <p:txBody>
          <a:bodyPr wrap="square" rtlCol="0">
            <a:spAutoFit/>
          </a:bodyPr>
          <a:lstStyle/>
          <a:p>
            <a:pPr algn="ctr"/>
            <a:r>
              <a:rPr lang="en-US" sz="3200" b="1" dirty="0" err="1" smtClean="0">
                <a:latin typeface="Arial-Rounded" pitchFamily="34" charset="0"/>
                <a:ea typeface="Arial-Rounded" pitchFamily="34" charset="0"/>
                <a:cs typeface="Arial-Rounded" pitchFamily="34" charset="0"/>
              </a:rPr>
              <a:t>Luyện</a:t>
            </a:r>
            <a:r>
              <a:rPr lang="en-US" sz="3200" b="1" dirty="0" smtClean="0">
                <a:latin typeface="Arial-Rounded" pitchFamily="34" charset="0"/>
                <a:ea typeface="Arial-Rounded" pitchFamily="34" charset="0"/>
                <a:cs typeface="Arial-Rounded" pitchFamily="34" charset="0"/>
              </a:rPr>
              <a:t> </a:t>
            </a:r>
            <a:r>
              <a:rPr lang="en-US" sz="3200" b="1" dirty="0" err="1" smtClean="0">
                <a:latin typeface="Arial-Rounded" pitchFamily="34" charset="0"/>
                <a:ea typeface="Arial-Rounded" pitchFamily="34" charset="0"/>
                <a:cs typeface="Arial-Rounded" pitchFamily="34" charset="0"/>
              </a:rPr>
              <a:t>đọc</a:t>
            </a:r>
            <a:r>
              <a:rPr lang="en-US" sz="3200" b="1" dirty="0" smtClean="0">
                <a:latin typeface="Arial-Rounded" pitchFamily="34" charset="0"/>
                <a:ea typeface="Arial-Rounded" pitchFamily="34" charset="0"/>
                <a:cs typeface="Arial-Rounded" pitchFamily="34" charset="0"/>
              </a:rPr>
              <a:t> </a:t>
            </a:r>
            <a:r>
              <a:rPr lang="en-US" sz="3200" b="1" dirty="0" err="1" smtClean="0">
                <a:latin typeface="Arial-Rounded" pitchFamily="34" charset="0"/>
                <a:ea typeface="Arial-Rounded" pitchFamily="34" charset="0"/>
                <a:cs typeface="Arial-Rounded" pitchFamily="34" charset="0"/>
              </a:rPr>
              <a:t>câu</a:t>
            </a:r>
            <a:r>
              <a:rPr lang="en-US" sz="3200" b="1" dirty="0" smtClean="0">
                <a:latin typeface="Arial-Rounded" pitchFamily="34" charset="0"/>
                <a:ea typeface="Arial-Rounded" pitchFamily="34" charset="0"/>
                <a:cs typeface="Arial-Rounded" pitchFamily="34" charset="0"/>
              </a:rPr>
              <a:t> </a:t>
            </a:r>
            <a:r>
              <a:rPr lang="en-US" sz="3200" b="1" dirty="0" err="1" smtClean="0">
                <a:latin typeface="Arial-Rounded" pitchFamily="34" charset="0"/>
                <a:ea typeface="Arial-Rounded" pitchFamily="34" charset="0"/>
                <a:cs typeface="Arial-Rounded" pitchFamily="34" charset="0"/>
              </a:rPr>
              <a:t>dài</a:t>
            </a:r>
            <a:r>
              <a:rPr lang="en-US" sz="3200" b="1" dirty="0" smtClean="0">
                <a:latin typeface="Arial-Rounded" pitchFamily="34" charset="0"/>
                <a:ea typeface="Arial-Rounded" pitchFamily="34" charset="0"/>
                <a:cs typeface="Arial-Rounded" pitchFamily="34" charset="0"/>
              </a:rPr>
              <a:t>:</a:t>
            </a:r>
            <a:endParaRPr lang="en-US" sz="3200" b="1" dirty="0">
              <a:latin typeface="Arial-Rounded" pitchFamily="34" charset="0"/>
              <a:ea typeface="Arial-Rounded" pitchFamily="34" charset="0"/>
              <a:cs typeface="Arial-Rounded" pitchFamily="34" charset="0"/>
            </a:endParaRPr>
          </a:p>
        </p:txBody>
      </p:sp>
      <p:sp>
        <p:nvSpPr>
          <p:cNvPr id="4" name="TextBox 3"/>
          <p:cNvSpPr txBox="1"/>
          <p:nvPr/>
        </p:nvSpPr>
        <p:spPr>
          <a:xfrm>
            <a:off x="457200" y="3181350"/>
            <a:ext cx="8382000" cy="1077218"/>
          </a:xfrm>
          <a:prstGeom prst="rect">
            <a:avLst/>
          </a:prstGeom>
          <a:noFill/>
        </p:spPr>
        <p:txBody>
          <a:bodyPr wrap="square" rtlCol="0">
            <a:spAutoFit/>
          </a:bodyPr>
          <a:lstStyle/>
          <a:p>
            <a:pPr algn="just"/>
            <a:r>
              <a:rPr lang="en-US" sz="3200" dirty="0" err="1">
                <a:latin typeface="Arial-Rounded" pitchFamily="34" charset="0"/>
                <a:ea typeface="Arial-Rounded" pitchFamily="34" charset="0"/>
                <a:cs typeface="Arial-Rounded" pitchFamily="34" charset="0"/>
              </a:rPr>
              <a:t>Vẹt</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mỏ</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khoằm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thay</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mặt</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các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bạn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nói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những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lời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chúc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tốt</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đẹp</a:t>
            </a:r>
            <a:r>
              <a:rPr lang="en-US" sz="3200" dirty="0">
                <a:latin typeface="Arial-Rounded" pitchFamily="34" charset="0"/>
                <a:ea typeface="Arial-Rounded" pitchFamily="34" charset="0"/>
                <a:cs typeface="Arial-Rounded" pitchFamily="34" charset="0"/>
              </a:rPr>
              <a:t>.</a:t>
            </a:r>
          </a:p>
        </p:txBody>
      </p:sp>
      <p:cxnSp>
        <p:nvCxnSpPr>
          <p:cNvPr id="5" name="Straight Connector 4"/>
          <p:cNvCxnSpPr/>
          <p:nvPr/>
        </p:nvCxnSpPr>
        <p:spPr>
          <a:xfrm flipH="1">
            <a:off x="3286578" y="325907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781800" y="331892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7200" y="1866927"/>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Khỉ vàng và sóc nâu tặng voi tiết mục “ngúc ngoắc đuôi”.</a:t>
            </a:r>
            <a:endParaRPr lang="en-US" sz="3200" b="1">
              <a:latin typeface="Arial-Rounded" pitchFamily="34" charset="0"/>
              <a:ea typeface="Arial-Rounded" pitchFamily="34" charset="0"/>
              <a:cs typeface="Arial-Rounded" pitchFamily="34" charset="0"/>
            </a:endParaRPr>
          </a:p>
        </p:txBody>
      </p:sp>
      <p:grpSp>
        <p:nvGrpSpPr>
          <p:cNvPr id="2" name="Group 1"/>
          <p:cNvGrpSpPr/>
          <p:nvPr/>
        </p:nvGrpSpPr>
        <p:grpSpPr>
          <a:xfrm>
            <a:off x="3505200" y="3729551"/>
            <a:ext cx="98712" cy="425225"/>
            <a:chOff x="2225388" y="3725155"/>
            <a:chExt cx="98712" cy="425225"/>
          </a:xfrm>
        </p:grpSpPr>
        <p:cxnSp>
          <p:nvCxnSpPr>
            <p:cNvPr id="8" name="Straight Connector 7"/>
            <p:cNvCxnSpPr/>
            <p:nvPr/>
          </p:nvCxnSpPr>
          <p:spPr>
            <a:xfrm flipH="1">
              <a:off x="2225388"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286000"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flipH="1">
            <a:off x="4419600" y="198031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658100" y="198030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788228" y="2410731"/>
            <a:ext cx="107372" cy="425225"/>
            <a:chOff x="1524000" y="2410731"/>
            <a:chExt cx="107372" cy="425225"/>
          </a:xfrm>
        </p:grpSpPr>
        <p:cxnSp>
          <p:nvCxnSpPr>
            <p:cNvPr id="19" name="Straight Connector 18"/>
            <p:cNvCxnSpPr/>
            <p:nvPr/>
          </p:nvCxnSpPr>
          <p:spPr>
            <a:xfrm flipH="1">
              <a:off x="1524000"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593272"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1+#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039798" y="4375021"/>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nối tiếp đoạn</a:t>
            </a:r>
            <a:endParaRPr lang="en-US" sz="3200">
              <a:latin typeface="Arial-Rounded" pitchFamily="34" charset="0"/>
              <a:ea typeface="Arial-Rounded" pitchFamily="34" charset="0"/>
              <a:cs typeface="Arial-Rounded" pitchFamily="34" charset="0"/>
            </a:endParaRPr>
          </a:p>
        </p:txBody>
      </p:sp>
      <p:sp>
        <p:nvSpPr>
          <p:cNvPr id="9" name="TextBox 8"/>
          <p:cNvSpPr txBox="1"/>
          <p:nvPr/>
        </p:nvSpPr>
        <p:spPr>
          <a:xfrm>
            <a:off x="3032871" y="4375022"/>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theo nhóm</a:t>
            </a:r>
            <a:endParaRPr lang="en-US" sz="3200">
              <a:latin typeface="Arial-Rounded" pitchFamily="34" charset="0"/>
              <a:ea typeface="Arial-Rounded" pitchFamily="34" charset="0"/>
              <a:cs typeface="Arial-Rounded" pitchFamily="34" charset="0"/>
            </a:endParaRPr>
          </a:p>
        </p:txBody>
      </p:sp>
      <p:sp>
        <p:nvSpPr>
          <p:cNvPr id="10" name="TextBox 9"/>
          <p:cNvSpPr txBox="1"/>
          <p:nvPr/>
        </p:nvSpPr>
        <p:spPr>
          <a:xfrm>
            <a:off x="3019016" y="4375022"/>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toàn bài</a:t>
            </a:r>
            <a:endParaRPr lang="en-US" sz="3200">
              <a:latin typeface="Arial-Rounded" pitchFamily="34" charset="0"/>
              <a:ea typeface="Arial-Rounded" pitchFamily="34" charset="0"/>
              <a:cs typeface="Arial-Rounded"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62" y="332250"/>
            <a:ext cx="8507412" cy="4405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703098" y="4192586"/>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Thi đua</a:t>
            </a:r>
            <a:endParaRPr lang="en-US" sz="3200">
              <a:latin typeface="Arial-Rounded" pitchFamily="34" charset="0"/>
              <a:ea typeface="Arial-Rounded" pitchFamily="34" charset="0"/>
              <a:cs typeface="Arial-Rounded" pitchFamily="34" charset="0"/>
            </a:endParaRPr>
          </a:p>
        </p:txBody>
      </p:sp>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25001"/>
          <a:stretch/>
        </p:blipFill>
        <p:spPr bwMode="auto">
          <a:xfrm>
            <a:off x="76200" y="3181351"/>
            <a:ext cx="3810000"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029" y="180706"/>
            <a:ext cx="7570138" cy="3919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3</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45959"/>
            <a:ext cx="2202873"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Trả lời câu hỏi</a:t>
            </a:r>
            <a:endParaRPr lang="en-US" sz="2400" b="1">
              <a:latin typeface="Arial-Rounded" pitchFamily="34" charset="0"/>
              <a:ea typeface="Arial-Rounded" pitchFamily="34" charset="0"/>
              <a:cs typeface="Arial-Rounded" pitchFamily="34"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4162" y="438375"/>
            <a:ext cx="7349837" cy="32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00234" y="4258130"/>
            <a:ext cx="8767782" cy="584775"/>
          </a:xfrm>
          <a:prstGeom prst="rect">
            <a:avLst/>
          </a:prstGeom>
          <a:solidFill>
            <a:srgbClr val="BEE395"/>
          </a:solidFill>
        </p:spPr>
        <p:txBody>
          <a:bodyPr wrap="square" rtlCol="0">
            <a:spAutoFit/>
          </a:bodyPr>
          <a:lstStyle/>
          <a:p>
            <a:pPr algn="ctr"/>
            <a:r>
              <a:rPr lang="en-US" sz="3200" dirty="0" err="1" smtClean="0">
                <a:latin typeface="Arial-Rounded" pitchFamily="34" charset="0"/>
                <a:ea typeface="Arial-Rounded" pitchFamily="34" charset="0"/>
                <a:cs typeface="Arial-Rounded" pitchFamily="34" charset="0"/>
              </a:rPr>
              <a:t>Những</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bạn</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nào</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đến</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mừng</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sinh</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nhật</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voi</a:t>
            </a:r>
            <a:r>
              <a:rPr lang="en-US" sz="3200" dirty="0" smtClean="0">
                <a:latin typeface="Arial-Rounded" pitchFamily="34" charset="0"/>
                <a:ea typeface="Arial-Rounded" pitchFamily="34" charset="0"/>
                <a:cs typeface="Arial-Rounded" pitchFamily="34" charset="0"/>
              </a:rPr>
              <a:t> con?</a:t>
            </a:r>
            <a:endParaRPr lang="en-US" sz="3200" dirty="0">
              <a:latin typeface="Arial-Rounded" pitchFamily="34" charset="0"/>
              <a:ea typeface="Arial-Rounded" pitchFamily="34" charset="0"/>
              <a:cs typeface="Arial-Rounded" pitchFamily="34" charset="0"/>
            </a:endParaRPr>
          </a:p>
        </p:txBody>
      </p:sp>
      <p:sp>
        <p:nvSpPr>
          <p:cNvPr id="10" name="TextBox 9"/>
          <p:cNvSpPr txBox="1"/>
          <p:nvPr/>
        </p:nvSpPr>
        <p:spPr>
          <a:xfrm>
            <a:off x="328964" y="4258131"/>
            <a:ext cx="8283864"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Voi con làm gì để cảm ơn các bạn?</a:t>
            </a:r>
            <a:endParaRPr lang="en-US" sz="3200">
              <a:latin typeface="Arial-Rounded" pitchFamily="34" charset="0"/>
              <a:ea typeface="Arial-Rounded" pitchFamily="34" charset="0"/>
              <a:cs typeface="Arial-Rounded" pitchFamily="34" charset="0"/>
            </a:endParaRPr>
          </a:p>
        </p:txBody>
      </p:sp>
      <p:sp>
        <p:nvSpPr>
          <p:cNvPr id="11" name="TextBox 10"/>
          <p:cNvSpPr txBox="1"/>
          <p:nvPr/>
        </p:nvSpPr>
        <p:spPr>
          <a:xfrm>
            <a:off x="151370" y="4258129"/>
            <a:ext cx="8639052" cy="584775"/>
          </a:xfrm>
          <a:prstGeom prst="rect">
            <a:avLst/>
          </a:prstGeom>
          <a:solidFill>
            <a:srgbClr val="BEE395"/>
          </a:solidFill>
        </p:spPr>
        <p:txBody>
          <a:bodyPr wrap="square" rtlCol="0">
            <a:spAutoFit/>
          </a:bodyPr>
          <a:lstStyle/>
          <a:p>
            <a:pPr algn="ctr"/>
            <a:r>
              <a:rPr lang="en-US" sz="3200" dirty="0" err="1" smtClean="0">
                <a:latin typeface="Arial-Rounded" pitchFamily="34" charset="0"/>
                <a:ea typeface="Arial-Rounded" pitchFamily="34" charset="0"/>
                <a:cs typeface="Arial-Rounded" pitchFamily="34" charset="0"/>
              </a:rPr>
              <a:t>Sinh</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nhật</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của</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voi</a:t>
            </a:r>
            <a:r>
              <a:rPr lang="en-US" sz="3200" dirty="0" smtClean="0">
                <a:latin typeface="Arial-Rounded" pitchFamily="34" charset="0"/>
                <a:ea typeface="Arial-Rounded" pitchFamily="34" charset="0"/>
                <a:cs typeface="Arial-Rounded" pitchFamily="34" charset="0"/>
              </a:rPr>
              <a:t> con </a:t>
            </a:r>
            <a:r>
              <a:rPr lang="en-US" sz="3200" dirty="0" err="1" smtClean="0">
                <a:latin typeface="Arial-Rounded" pitchFamily="34" charset="0"/>
                <a:ea typeface="Arial-Rounded" pitchFamily="34" charset="0"/>
                <a:cs typeface="Arial-Rounded" pitchFamily="34" charset="0"/>
              </a:rPr>
              <a:t>như</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thế</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nào</a:t>
            </a:r>
            <a:r>
              <a:rPr lang="en-US" sz="3200" dirty="0" smtClean="0">
                <a:latin typeface="Arial-Rounded" pitchFamily="34" charset="0"/>
                <a:ea typeface="Arial-Rounded" pitchFamily="34" charset="0"/>
                <a:cs typeface="Arial-Rounded" pitchFamily="34" charset="0"/>
              </a:rPr>
              <a:t>?</a:t>
            </a:r>
            <a:endParaRPr lang="en-US" sz="3200" dirty="0">
              <a:latin typeface="Arial-Rounded" pitchFamily="34" charset="0"/>
              <a:ea typeface="Arial-Rounded" pitchFamily="34" charset="0"/>
              <a:cs typeface="Arial-Rounded" pitchFamily="34" charset="0"/>
            </a:endParaRPr>
          </a:p>
        </p:txBody>
      </p:sp>
      <p:sp>
        <p:nvSpPr>
          <p:cNvPr id="12" name="TextBox 11"/>
          <p:cNvSpPr txBox="1"/>
          <p:nvPr/>
        </p:nvSpPr>
        <p:spPr>
          <a:xfrm>
            <a:off x="151370" y="3867150"/>
            <a:ext cx="8816646" cy="1077218"/>
          </a:xfrm>
          <a:prstGeom prst="rect">
            <a:avLst/>
          </a:prstGeom>
          <a:solidFill>
            <a:srgbClr val="BEE395"/>
          </a:solidFill>
        </p:spPr>
        <p:txBody>
          <a:bodyPr wrap="square" rtlCol="0">
            <a:spAutoFit/>
          </a:bodyPr>
          <a:lstStyle/>
          <a:p>
            <a:pPr algn="ctr"/>
            <a:r>
              <a:rPr lang="en-US" sz="3200" dirty="0" err="1" smtClean="0">
                <a:latin typeface="Arial-Rounded" pitchFamily="34" charset="0"/>
                <a:ea typeface="Arial-Rounded" pitchFamily="34" charset="0"/>
                <a:cs typeface="Arial-Rounded" pitchFamily="34" charset="0"/>
              </a:rPr>
              <a:t>Em</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hãy</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kể</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về</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sinh</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nhật</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của</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mình</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cho</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các</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bạn</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cùng</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nghe</a:t>
            </a:r>
            <a:r>
              <a:rPr lang="en-US" sz="3200" dirty="0" smtClean="0">
                <a:latin typeface="Arial-Rounded" pitchFamily="34" charset="0"/>
                <a:ea typeface="Arial-Rounded" pitchFamily="34" charset="0"/>
                <a:cs typeface="Arial-Rounded" pitchFamily="34" charset="0"/>
              </a:rPr>
              <a:t>.</a:t>
            </a:r>
            <a:endParaRPr lang="en-US" sz="3200"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1+#ppt_w/2"/>
                                          </p:val>
                                        </p:tav>
                                        <p:tav tm="100000">
                                          <p:val>
                                            <p:strVal val="#ppt_x"/>
                                          </p:val>
                                        </p:tav>
                                      </p:tavLst>
                                    </p:anim>
                                    <p:anim calcmode="lin" valueType="num">
                                      <p:cBhvr additive="base">
                                        <p:cTn id="2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1000" fill="hold"/>
                                        <p:tgtEl>
                                          <p:spTgt spid="12"/>
                                        </p:tgtEl>
                                        <p:attrNameLst>
                                          <p:attrName>ppt_x</p:attrName>
                                        </p:attrNameLst>
                                      </p:cBhvr>
                                      <p:tavLst>
                                        <p:tav tm="0">
                                          <p:val>
                                            <p:strVal val="1+#ppt_w/2"/>
                                          </p:val>
                                        </p:tav>
                                        <p:tav tm="100000">
                                          <p:val>
                                            <p:strVal val="#ppt_x"/>
                                          </p:val>
                                        </p:tav>
                                      </p:tavLst>
                                    </p:anim>
                                    <p:anim calcmode="lin" valueType="num">
                                      <p:cBhvr additive="base">
                                        <p:cTn id="26"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314" y="23431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101598" y="2812732"/>
            <a:ext cx="6561741" cy="584775"/>
          </a:xfrm>
          <a:prstGeom prst="rect">
            <a:avLst/>
          </a:prstGeom>
        </p:spPr>
        <p:txBody>
          <a:bodyPr wrap="square">
            <a:spAutoFit/>
          </a:bodyPr>
          <a:lstStyle/>
          <a:p>
            <a:pPr algn="ctr"/>
            <a:r>
              <a:rPr lang="vi-VN" sz="3200" b="1">
                <a:solidFill>
                  <a:srgbClr val="7030A0"/>
                </a:solidFill>
                <a:latin typeface="HP001 4 hàng" pitchFamily="34" charset="0"/>
                <a:ea typeface="Arial-Rounded" pitchFamily="34" charset="0"/>
                <a:cs typeface="Arial-Rounded" pitchFamily="34" charset="0"/>
              </a:rPr>
              <a:t> V</a:t>
            </a:r>
            <a:r>
              <a:rPr lang="el-GR" sz="3200" b="1">
                <a:solidFill>
                  <a:srgbClr val="7030A0"/>
                </a:solidFill>
                <a:latin typeface="HP001 4 hàng" pitchFamily="34" charset="0"/>
                <a:ea typeface="Arial-Rounded" pitchFamily="34" charset="0"/>
                <a:cs typeface="Arial-Rounded" pitchFamily="34" charset="0"/>
              </a:rPr>
              <a:t>Ρ </a:t>
            </a:r>
            <a:r>
              <a:rPr lang="vi-VN" sz="3200" b="1">
                <a:solidFill>
                  <a:srgbClr val="7030A0"/>
                </a:solidFill>
                <a:latin typeface="HP001 4 hàng" pitchFamily="34" charset="0"/>
                <a:ea typeface="Arial-Rounded" pitchFamily="34" charset="0"/>
                <a:cs typeface="Arial-Rounded" pitchFamily="34" charset="0"/>
              </a:rPr>
              <a:t>c</a:t>
            </a:r>
            <a:r>
              <a:rPr lang="el-GR" sz="3200" b="1">
                <a:solidFill>
                  <a:srgbClr val="7030A0"/>
                </a:solidFill>
                <a:latin typeface="HP001 4 hàng" pitchFamily="34" charset="0"/>
                <a:ea typeface="Arial-Rounded" pitchFamily="34" charset="0"/>
                <a:cs typeface="Arial-Rounded" pitchFamily="34" charset="0"/>
              </a:rPr>
              <a:t>Ϊ </a:t>
            </a:r>
            <a:r>
              <a:rPr lang="vi-VN" sz="3200" b="1">
                <a:solidFill>
                  <a:srgbClr val="7030A0"/>
                </a:solidFill>
                <a:latin typeface="HP001 4 hàng" pitchFamily="34" charset="0"/>
                <a:ea typeface="Arial-Rounded" pitchFamily="34" charset="0"/>
                <a:cs typeface="Arial-Rounded" pitchFamily="34" charset="0"/>
              </a:rPr>
              <a:t>huơ vā </a:t>
            </a:r>
            <a:r>
              <a:rPr lang="el-GR" sz="3200" b="1">
                <a:solidFill>
                  <a:srgbClr val="7030A0"/>
                </a:solidFill>
                <a:latin typeface="HP001 4 hàng" pitchFamily="34" charset="0"/>
                <a:ea typeface="Arial-Rounded" pitchFamily="34" charset="0"/>
                <a:cs typeface="Arial-Rounded" pitchFamily="34" charset="0"/>
              </a:rPr>
              <a:t>Α˘ </a:t>
            </a:r>
            <a:r>
              <a:rPr lang="vi-VN" sz="3200" b="1">
                <a:solidFill>
                  <a:srgbClr val="7030A0"/>
                </a:solidFill>
                <a:latin typeface="HP001 4 hàng" pitchFamily="34" charset="0"/>
                <a:ea typeface="Arial-Rounded" pitchFamily="34" charset="0"/>
                <a:cs typeface="Arial-Rounded" pitchFamily="34" charset="0"/>
              </a:rPr>
              <a:t>cảm </a:t>
            </a:r>
            <a:r>
              <a:rPr lang="el-GR" sz="3200" b="1">
                <a:solidFill>
                  <a:srgbClr val="7030A0"/>
                </a:solidFill>
                <a:latin typeface="HP001 4 hàng" pitchFamily="34" charset="0"/>
                <a:ea typeface="Arial-Rounded" pitchFamily="34" charset="0"/>
                <a:cs typeface="Arial-Rounded" pitchFamily="34" charset="0"/>
              </a:rPr>
              <a:t>Ω </a:t>
            </a:r>
            <a:r>
              <a:rPr lang="vi-VN" sz="3200" b="1">
                <a:solidFill>
                  <a:srgbClr val="7030A0"/>
                </a:solidFill>
                <a:latin typeface="HP001 4 hàng" pitchFamily="34" charset="0"/>
                <a:ea typeface="Arial-Rounded" pitchFamily="34" charset="0"/>
                <a:cs typeface="Arial-Rounded" pitchFamily="34" charset="0"/>
              </a:rPr>
              <a:t>các </a:t>
            </a:r>
            <a:r>
              <a:rPr lang="vi-VN" sz="3200" b="1" smtClean="0">
                <a:solidFill>
                  <a:srgbClr val="7030A0"/>
                </a:solidFill>
                <a:latin typeface="HP001 4 hàng" pitchFamily="34" charset="0"/>
                <a:ea typeface="Arial-Rounded" pitchFamily="34" charset="0"/>
                <a:cs typeface="Arial-Rounded" pitchFamily="34" charset="0"/>
              </a:rPr>
              <a:t>bạn</a:t>
            </a:r>
            <a:r>
              <a:rPr lang="en-US" sz="3200" b="1">
                <a:solidFill>
                  <a:srgbClr val="7030A0"/>
                </a:solidFill>
                <a:latin typeface="HP001 4 hàng" pitchFamily="34" charset="0"/>
                <a:ea typeface="Arial-Rounded" pitchFamily="34" charset="0"/>
                <a:cs typeface="Arial-Rounded" pitchFamily="34" charset="0"/>
              </a:rPr>
              <a:t>.</a:t>
            </a:r>
          </a:p>
        </p:txBody>
      </p:sp>
      <p:sp>
        <p:nvSpPr>
          <p:cNvPr id="3" name="Oval 2"/>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4</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692727" y="445959"/>
            <a:ext cx="6622473"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Viết vào vở câu trả lời cho câu hỏi b ở mục </a:t>
            </a:r>
            <a:r>
              <a:rPr lang="en-US" sz="2400" b="1" smtClean="0">
                <a:latin typeface="Arial Rounded MT Bold" pitchFamily="34" charset="0"/>
                <a:ea typeface="Arial-Rounded" pitchFamily="34" charset="0"/>
                <a:cs typeface="Arial-Rounded" pitchFamily="34" charset="0"/>
              </a:rPr>
              <a:t>3</a:t>
            </a:r>
            <a:endParaRPr lang="en-US" sz="2400" b="1">
              <a:latin typeface="Arial Rounded MT Bold" pitchFamily="34" charset="0"/>
              <a:ea typeface="Arial-Rounded" pitchFamily="34" charset="0"/>
              <a:cs typeface="Arial-Rounded" pitchFamily="34" charset="0"/>
            </a:endParaRPr>
          </a:p>
        </p:txBody>
      </p:sp>
      <p:sp>
        <p:nvSpPr>
          <p:cNvPr id="5" name="Rectangle 4"/>
          <p:cNvSpPr/>
          <p:nvPr/>
        </p:nvSpPr>
        <p:spPr>
          <a:xfrm>
            <a:off x="457200" y="1200150"/>
            <a:ext cx="8153400" cy="646331"/>
          </a:xfrm>
          <a:prstGeom prst="rect">
            <a:avLst/>
          </a:prstGeom>
        </p:spPr>
        <p:txBody>
          <a:bodyPr wrap="square">
            <a:spAutoFit/>
          </a:bodyPr>
          <a:lstStyle/>
          <a:p>
            <a:pPr algn="ctr"/>
            <a:r>
              <a:rPr lang="en-US" sz="3600" smtClean="0">
                <a:latin typeface="Arial-Rounded" pitchFamily="34" charset="0"/>
                <a:ea typeface="Arial-Rounded" pitchFamily="34" charset="0"/>
                <a:cs typeface="Arial-Rounded" pitchFamily="34" charset="0"/>
              </a:rPr>
              <a:t>Voi con (…) để cảm ơn các bạn.</a:t>
            </a:r>
            <a:endParaRPr lang="en-US" sz="36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24200" y="1581150"/>
            <a:ext cx="2971800" cy="646331"/>
          </a:xfrm>
          <a:prstGeom prst="rect">
            <a:avLst/>
          </a:prstGeom>
          <a:solidFill>
            <a:srgbClr val="EBF6F9"/>
          </a:solidFill>
        </p:spPr>
        <p:txBody>
          <a:bodyPr wrap="square" rtlCol="0">
            <a:spAutoFit/>
          </a:bodyPr>
          <a:lstStyle/>
          <a:p>
            <a:pPr algn="ctr"/>
            <a:r>
              <a:rPr lang="en-US" sz="3600" b="1" smtClean="0">
                <a:latin typeface="Arial-Rounded" pitchFamily="34" charset="0"/>
                <a:ea typeface="Arial-Rounded" pitchFamily="34" charset="0"/>
                <a:cs typeface="Arial-Rounded" pitchFamily="34" charset="0"/>
              </a:rPr>
              <a:t>Củng cố</a:t>
            </a:r>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1295400" y="133350"/>
            <a:ext cx="6705600" cy="954107"/>
          </a:xfrm>
          <a:prstGeom prst="rect">
            <a:avLst/>
          </a:prstGeom>
          <a:solidFill>
            <a:schemeClr val="accent5">
              <a:lumMod val="20000"/>
              <a:lumOff val="80000"/>
            </a:schemeClr>
          </a:solid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 + Luyện đọc: </a:t>
            </a:r>
            <a:r>
              <a:rPr lang="en-US" sz="2800" b="1" i="1" smtClean="0">
                <a:latin typeface="Arial-Rounded" pitchFamily="34" charset="0"/>
                <a:ea typeface="Arial-Rounded" pitchFamily="34" charset="0"/>
                <a:cs typeface="Arial-Rounded" pitchFamily="34" charset="0"/>
              </a:rPr>
              <a:t>Sinh nhật của voi con</a:t>
            </a:r>
          </a:p>
          <a:p>
            <a:pPr algn="ctr"/>
            <a:r>
              <a:rPr lang="en-US" sz="2800" b="1" smtClean="0">
                <a:latin typeface="Arial-Rounded" pitchFamily="34" charset="0"/>
                <a:ea typeface="Arial-Rounded" pitchFamily="34" charset="0"/>
                <a:cs typeface="Arial-Rounded" pitchFamily="34" charset="0"/>
              </a:rPr>
              <a:t>      + Xem bài trang 20, trang 21.</a:t>
            </a: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940" y="313639"/>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507999"/>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167107"/>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965787" y="3140956"/>
            <a:ext cx="904010" cy="1690688"/>
          </a:xfrm>
          <a:prstGeom prst="rect">
            <a:avLst/>
          </a:prstGeom>
        </p:spPr>
      </p:pic>
      <p:sp>
        <p:nvSpPr>
          <p:cNvPr id="2" name="Title 1"/>
          <p:cNvSpPr>
            <a:spLocks noGrp="1"/>
          </p:cNvSpPr>
          <p:nvPr>
            <p:ph type="title"/>
          </p:nvPr>
        </p:nvSpPr>
        <p:spPr>
          <a:xfrm>
            <a:off x="2286000" y="1534427"/>
            <a:ext cx="4572000" cy="857250"/>
          </a:xfrm>
          <a:solidFill>
            <a:srgbClr val="A9DA74"/>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103592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641669"/>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1</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730965"/>
            <a:ext cx="73914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Quan sát tranh và nói về những con vật trong tranh</a:t>
            </a:r>
            <a:endParaRPr lang="en-US" sz="2400" b="1">
              <a:latin typeface="Arial-Rounded" pitchFamily="34" charset="0"/>
              <a:ea typeface="Arial-Rounded" pitchFamily="34" charset="0"/>
              <a:cs typeface="Arial-Rounded" pitchFamily="34" charset="0"/>
            </a:endParaRP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891" t="21484" r="27306" b="21875"/>
          <a:stretch/>
        </p:blipFill>
        <p:spPr bwMode="auto">
          <a:xfrm>
            <a:off x="1981200" y="1251269"/>
            <a:ext cx="4914900" cy="3493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245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142282"/>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2</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229480"/>
            <a:ext cx="7391400"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Đọc</a:t>
            </a:r>
            <a:endParaRPr lang="en-US" sz="2800" b="1">
              <a:latin typeface="Arial-Rounded" pitchFamily="34" charset="0"/>
              <a:ea typeface="Arial-Rounded" pitchFamily="34" charset="0"/>
              <a:cs typeface="Arial-Rounded" pitchFamily="34" charset="0"/>
            </a:endParaRPr>
          </a:p>
        </p:txBody>
      </p:sp>
      <p:sp>
        <p:nvSpPr>
          <p:cNvPr id="4" name="TextBox 3"/>
          <p:cNvSpPr txBox="1"/>
          <p:nvPr/>
        </p:nvSpPr>
        <p:spPr>
          <a:xfrm>
            <a:off x="1295400" y="438188"/>
            <a:ext cx="5947064" cy="523208"/>
          </a:xfrm>
          <a:prstGeom prst="rect">
            <a:avLst/>
          </a:prstGeom>
          <a:no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Sinh nhật của voi con</a:t>
            </a:r>
            <a:endParaRPr lang="en-US" sz="2800" b="1">
              <a:latin typeface="Arial Rounded MT Bold" pitchFamily="34" charset="0"/>
              <a:ea typeface="Arial-Rounded" pitchFamily="34" charset="0"/>
              <a:cs typeface="Arial-Rounded" pitchFamily="34" charset="0"/>
            </a:endParaRPr>
          </a:p>
        </p:txBody>
      </p:sp>
      <p:sp>
        <p:nvSpPr>
          <p:cNvPr id="5" name="TextBox 4"/>
          <p:cNvSpPr txBox="1"/>
          <p:nvPr/>
        </p:nvSpPr>
        <p:spPr>
          <a:xfrm>
            <a:off x="152401" y="918654"/>
            <a:ext cx="8839199" cy="4031861"/>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	</a:t>
            </a:r>
            <a:r>
              <a:rPr lang="en-US" sz="2800" smtClean="0">
                <a:latin typeface="Arial-Rounded" pitchFamily="34" charset="0"/>
                <a:ea typeface="Arial-Rounded" pitchFamily="34" charset="0"/>
                <a:cs typeface="Arial-Rounded" pitchFamily="34" charset="0"/>
              </a:rPr>
              <a:t>Hôm nay là sinh nhật của voi con, nhưng nó bị ốm. Đang buồn bã, bỗng voi con nghe tiếng gọi. Thì ra các bạn đến chúc mừng sinh nhật voi. Thỏ trắng mang cà rốt. Gấu đen ngoạm nguyên một nải chuối. Khỉ vàng và sóc nâu tặng voi tiết mục “ngúc ngoắc đuôi”. Vẹt mỏ khoằm thay mặt các bạn nói những lời chúc tốt đẹp.</a:t>
            </a:r>
          </a:p>
          <a:p>
            <a:pPr algn="just"/>
            <a:r>
              <a:rPr lang="en-US" sz="2800">
                <a:latin typeface="Arial-Rounded" pitchFamily="34" charset="0"/>
                <a:ea typeface="Arial-Rounded" pitchFamily="34" charset="0"/>
                <a:cs typeface="Arial-Rounded" pitchFamily="34" charset="0"/>
              </a:rPr>
              <a:t>	</a:t>
            </a:r>
            <a:r>
              <a:rPr lang="en-US" sz="2800" smtClean="0">
                <a:latin typeface="Arial-Rounded" pitchFamily="34" charset="0"/>
                <a:ea typeface="Arial-Rounded" pitchFamily="34" charset="0"/>
                <a:cs typeface="Arial-Rounded" pitchFamily="34" charset="0"/>
              </a:rPr>
              <a:t>Voi con vui ơi là vui. Nó huơ vòi mấy vòng để cảm ơn các bạn.</a:t>
            </a:r>
          </a:p>
          <a:p>
            <a:pPr algn="just"/>
            <a:r>
              <a:rPr lang="en-US" sz="2800">
                <a:latin typeface="Arial-Rounded" pitchFamily="34" charset="0"/>
                <a:ea typeface="Arial-Rounded" pitchFamily="34" charset="0"/>
                <a:cs typeface="Arial-Rounded" pitchFamily="34" charset="0"/>
              </a:rPr>
              <a:t> </a:t>
            </a:r>
            <a:r>
              <a:rPr lang="en-US" sz="2800" smtClean="0">
                <a:latin typeface="Arial-Rounded" pitchFamily="34" charset="0"/>
                <a:ea typeface="Arial-Rounded" pitchFamily="34" charset="0"/>
                <a:cs typeface="Arial-Rounded" pitchFamily="34" charset="0"/>
              </a:rPr>
              <a:t>                           					 (Lâm Anh)</a:t>
            </a:r>
            <a:endParaRPr lang="en-US" sz="280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62" y="332250"/>
            <a:ext cx="8507412" cy="4405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05001" y="4404013"/>
            <a:ext cx="4767118" cy="584775"/>
          </a:xfrm>
          <a:prstGeom prst="rect">
            <a:avLst/>
          </a:prstGeom>
          <a:solidFill>
            <a:srgbClr val="92D050"/>
          </a:solidFill>
        </p:spPr>
        <p:txBody>
          <a:bodyPr wrap="square" rtlCol="0">
            <a:spAutoFit/>
          </a:bodyPr>
          <a:lstStyle/>
          <a:p>
            <a:r>
              <a:rPr lang="en-US" sz="3200" dirty="0" err="1" smtClean="0">
                <a:latin typeface="Arial-Rounded" pitchFamily="34" charset="0"/>
                <a:ea typeface="Arial-Rounded" pitchFamily="34" charset="0"/>
                <a:cs typeface="Arial-Rounded" pitchFamily="34" charset="0"/>
              </a:rPr>
              <a:t>Bài</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tập</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đọc</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có</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mấy</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câu</a:t>
            </a:r>
            <a:r>
              <a:rPr lang="en-US" sz="3200" dirty="0" smtClean="0">
                <a:latin typeface="Arial-Rounded" pitchFamily="34" charset="0"/>
                <a:ea typeface="Arial-Rounded" pitchFamily="34" charset="0"/>
                <a:cs typeface="Arial-Rounded" pitchFamily="34" charset="0"/>
              </a:rPr>
              <a:t>?</a:t>
            </a:r>
            <a:endParaRPr lang="en-US" sz="3200" dirty="0">
              <a:latin typeface="Arial-Rounded" pitchFamily="34" charset="0"/>
              <a:ea typeface="Arial-Rounded" pitchFamily="34" charset="0"/>
              <a:cs typeface="Arial-Rounded" pitchFamily="34" charset="0"/>
            </a:endParaRPr>
          </a:p>
        </p:txBody>
      </p:sp>
      <p:sp>
        <p:nvSpPr>
          <p:cNvPr id="7" name="Oval 6"/>
          <p:cNvSpPr/>
          <p:nvPr/>
        </p:nvSpPr>
        <p:spPr>
          <a:xfrm>
            <a:off x="1597315" y="763826"/>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1</a:t>
            </a:r>
            <a:endParaRPr lang="en-US">
              <a:solidFill>
                <a:schemeClr val="tx1"/>
              </a:solidFill>
              <a:latin typeface="Arial Rounded MT Bold" pitchFamily="34" charset="0"/>
            </a:endParaRPr>
          </a:p>
        </p:txBody>
      </p:sp>
      <p:sp>
        <p:nvSpPr>
          <p:cNvPr id="15" name="Oval 14"/>
          <p:cNvSpPr/>
          <p:nvPr/>
        </p:nvSpPr>
        <p:spPr>
          <a:xfrm>
            <a:off x="730250" y="1272209"/>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2</a:t>
            </a:r>
            <a:endParaRPr lang="en-US">
              <a:solidFill>
                <a:schemeClr val="tx1"/>
              </a:solidFill>
              <a:latin typeface="Arial Rounded MT Bold" pitchFamily="34" charset="0"/>
            </a:endParaRPr>
          </a:p>
        </p:txBody>
      </p:sp>
      <p:sp>
        <p:nvSpPr>
          <p:cNvPr id="16" name="Oval 15"/>
          <p:cNvSpPr/>
          <p:nvPr/>
        </p:nvSpPr>
        <p:spPr>
          <a:xfrm>
            <a:off x="7315200" y="1297609"/>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3</a:t>
            </a:r>
            <a:endParaRPr lang="en-US">
              <a:solidFill>
                <a:schemeClr val="tx1"/>
              </a:solidFill>
              <a:latin typeface="Arial Rounded MT Bold" pitchFamily="34" charset="0"/>
            </a:endParaRPr>
          </a:p>
        </p:txBody>
      </p:sp>
      <p:sp>
        <p:nvSpPr>
          <p:cNvPr id="17" name="Oval 16"/>
          <p:cNvSpPr/>
          <p:nvPr/>
        </p:nvSpPr>
        <p:spPr>
          <a:xfrm>
            <a:off x="5486400" y="165735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4</a:t>
            </a:r>
            <a:endParaRPr lang="en-US">
              <a:solidFill>
                <a:schemeClr val="tx1"/>
              </a:solidFill>
              <a:latin typeface="Arial Rounded MT Bold" pitchFamily="34" charset="0"/>
            </a:endParaRPr>
          </a:p>
        </p:txBody>
      </p:sp>
      <p:sp>
        <p:nvSpPr>
          <p:cNvPr id="18" name="Oval 17"/>
          <p:cNvSpPr/>
          <p:nvPr/>
        </p:nvSpPr>
        <p:spPr>
          <a:xfrm>
            <a:off x="533400" y="2131559"/>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5</a:t>
            </a:r>
            <a:endParaRPr lang="en-US">
              <a:solidFill>
                <a:schemeClr val="tx1"/>
              </a:solidFill>
              <a:latin typeface="Arial Rounded MT Bold" pitchFamily="34" charset="0"/>
            </a:endParaRPr>
          </a:p>
        </p:txBody>
      </p:sp>
      <p:sp>
        <p:nvSpPr>
          <p:cNvPr id="19" name="Oval 18"/>
          <p:cNvSpPr/>
          <p:nvPr/>
        </p:nvSpPr>
        <p:spPr>
          <a:xfrm>
            <a:off x="6367319" y="2088335"/>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6</a:t>
            </a:r>
            <a:endParaRPr lang="en-US">
              <a:solidFill>
                <a:schemeClr val="tx1"/>
              </a:solidFill>
              <a:latin typeface="Arial Rounded MT Bold" pitchFamily="34" charset="0"/>
            </a:endParaRPr>
          </a:p>
        </p:txBody>
      </p:sp>
      <p:sp>
        <p:nvSpPr>
          <p:cNvPr id="20" name="Oval 19"/>
          <p:cNvSpPr/>
          <p:nvPr/>
        </p:nvSpPr>
        <p:spPr>
          <a:xfrm>
            <a:off x="6659419" y="2490104"/>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7</a:t>
            </a:r>
            <a:endParaRPr lang="en-US">
              <a:solidFill>
                <a:schemeClr val="tx1"/>
              </a:solidFill>
              <a:latin typeface="Arial Rounded MT Bold" pitchFamily="34" charset="0"/>
            </a:endParaRPr>
          </a:p>
        </p:txBody>
      </p:sp>
      <p:sp>
        <p:nvSpPr>
          <p:cNvPr id="21" name="Oval 20"/>
          <p:cNvSpPr/>
          <p:nvPr/>
        </p:nvSpPr>
        <p:spPr>
          <a:xfrm>
            <a:off x="1543050" y="3255565"/>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8</a:t>
            </a:r>
            <a:endParaRPr lang="en-US">
              <a:solidFill>
                <a:schemeClr val="tx1"/>
              </a:solidFill>
              <a:latin typeface="Arial Rounded MT Bold" pitchFamily="34" charset="0"/>
            </a:endParaRPr>
          </a:p>
        </p:txBody>
      </p:sp>
      <p:sp>
        <p:nvSpPr>
          <p:cNvPr id="23" name="Oval 22"/>
          <p:cNvSpPr/>
          <p:nvPr/>
        </p:nvSpPr>
        <p:spPr>
          <a:xfrm>
            <a:off x="4532168" y="3635735"/>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9</a:t>
            </a:r>
            <a:endParaRPr lang="en-US">
              <a:solidFill>
                <a:schemeClr val="tx1"/>
              </a:solidFill>
              <a:latin typeface="Arial Rounded MT Bold" pitchFamily="34" charset="0"/>
            </a:endParaRPr>
          </a:p>
        </p:txBody>
      </p:sp>
      <p:sp>
        <p:nvSpPr>
          <p:cNvPr id="25" name="TextBox 24"/>
          <p:cNvSpPr txBox="1"/>
          <p:nvPr/>
        </p:nvSpPr>
        <p:spPr>
          <a:xfrm>
            <a:off x="0" y="4445114"/>
            <a:ext cx="6781800" cy="584775"/>
          </a:xfrm>
          <a:prstGeom prst="rect">
            <a:avLst/>
          </a:prstGeom>
          <a:solidFill>
            <a:srgbClr val="92D050"/>
          </a:solidFill>
        </p:spPr>
        <p:txBody>
          <a:bodyPr wrap="square" rtlCol="0">
            <a:spAutoFit/>
          </a:bodyPr>
          <a:lstStyle/>
          <a:p>
            <a:r>
              <a:rPr lang="en-US" sz="3200" dirty="0" err="1" smtClean="0">
                <a:latin typeface="Arial-Rounded" pitchFamily="34" charset="0"/>
                <a:ea typeface="Arial-Rounded" pitchFamily="34" charset="0"/>
                <a:cs typeface="Arial-Rounded" pitchFamily="34" charset="0"/>
              </a:rPr>
              <a:t>Bài</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tập</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đọc</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có</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mấyđoạn</a:t>
            </a:r>
            <a:r>
              <a:rPr lang="en-US" sz="3200" dirty="0" smtClean="0">
                <a:latin typeface="Arial-Rounded" pitchFamily="34" charset="0"/>
                <a:ea typeface="Arial-Rounded" pitchFamily="34" charset="0"/>
                <a:cs typeface="Arial-Rounded" pitchFamily="34" charset="0"/>
              </a:rPr>
              <a:t>?</a:t>
            </a:r>
            <a:endParaRPr lang="en-US" sz="3200" dirty="0">
              <a:latin typeface="Arial-Rounded" pitchFamily="34" charset="0"/>
              <a:ea typeface="Arial-Rounded" pitchFamily="34" charset="0"/>
              <a:cs typeface="Arial-Rounded" pitchFamily="34" charset="0"/>
            </a:endParaRP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275" y="563880"/>
            <a:ext cx="527050" cy="2691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725" y="3181350"/>
            <a:ext cx="52705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1000" fill="hold"/>
                                        <p:tgtEl>
                                          <p:spTgt spid="25"/>
                                        </p:tgtEl>
                                        <p:attrNameLst>
                                          <p:attrName>ppt_x</p:attrName>
                                        </p:attrNameLst>
                                      </p:cBhvr>
                                      <p:tavLst>
                                        <p:tav tm="0">
                                          <p:val>
                                            <p:strVal val="1+#ppt_w/2"/>
                                          </p:val>
                                        </p:tav>
                                        <p:tav tm="100000">
                                          <p:val>
                                            <p:strVal val="#ppt_x"/>
                                          </p:val>
                                        </p:tav>
                                      </p:tavLst>
                                    </p:anim>
                                    <p:anim calcmode="lin" valueType="num">
                                      <p:cBhvr additive="base">
                                        <p:cTn id="59"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075"/>
                                        </p:tgtEl>
                                        <p:attrNameLst>
                                          <p:attrName>style.visibility</p:attrName>
                                        </p:attrNameLst>
                                      </p:cBhvr>
                                      <p:to>
                                        <p:strVal val="visible"/>
                                      </p:to>
                                    </p:set>
                                    <p:animEffect transition="in" filter="fade">
                                      <p:cBhvr>
                                        <p:cTn id="64" dur="500"/>
                                        <p:tgtEl>
                                          <p:spTgt spid="307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5" grpId="0" animBg="1"/>
      <p:bldP spid="16" grpId="0" animBg="1"/>
      <p:bldP spid="17" grpId="0" animBg="1"/>
      <p:bldP spid="18" grpId="0" animBg="1"/>
      <p:bldP spid="19" grpId="0" animBg="1"/>
      <p:bldP spid="20" grpId="0" animBg="1"/>
      <p:bldP spid="21" grpId="0" animBg="1"/>
      <p:bldP spid="23"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27963" y="4358964"/>
            <a:ext cx="8252801" cy="584775"/>
          </a:xfrm>
          <a:prstGeom prst="rect">
            <a:avLst/>
          </a:prstGeom>
          <a:solidFill>
            <a:srgbClr val="92D050"/>
          </a:solidFill>
        </p:spPr>
        <p:txBody>
          <a:bodyPr wrap="square" rtlCol="0">
            <a:spAutoFit/>
          </a:bodyPr>
          <a:lstStyle/>
          <a:p>
            <a:r>
              <a:rPr lang="en-US" sz="3200" dirty="0" err="1" smtClean="0">
                <a:latin typeface="Arial-Rounded" pitchFamily="34" charset="0"/>
                <a:ea typeface="Arial-Rounded" pitchFamily="34" charset="0"/>
                <a:cs typeface="Arial-Rounded" pitchFamily="34" charset="0"/>
              </a:rPr>
              <a:t>Em</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hãy</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tìm</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từ</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khó</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đọc</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khó</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hiểu</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trong</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bài</a:t>
            </a:r>
            <a:r>
              <a:rPr lang="en-US" sz="3200" dirty="0" smtClean="0">
                <a:latin typeface="Arial-Rounded" pitchFamily="34" charset="0"/>
                <a:ea typeface="Arial-Rounded" pitchFamily="34" charset="0"/>
                <a:cs typeface="Arial-Rounded" pitchFamily="34" charset="0"/>
              </a:rPr>
              <a:t>.</a:t>
            </a:r>
            <a:endParaRPr lang="en-US" sz="3200" dirty="0">
              <a:latin typeface="Arial-Rounded" pitchFamily="34" charset="0"/>
              <a:ea typeface="Arial-Rounded" pitchFamily="34" charset="0"/>
              <a:cs typeface="Arial-Rounded" pitchFamily="34" charset="0"/>
            </a:endParaRPr>
          </a:p>
        </p:txBody>
      </p: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2983"/>
          <a:stretch/>
        </p:blipFill>
        <p:spPr bwMode="auto">
          <a:xfrm>
            <a:off x="583262" y="332250"/>
            <a:ext cx="8507412" cy="38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flipH="1">
            <a:off x="2144575" y="2549390"/>
            <a:ext cx="10304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848600" y="2952750"/>
            <a:ext cx="10321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116284" y="3729264"/>
            <a:ext cx="5624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659788" y="2952750"/>
            <a:ext cx="10667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4078629" y="2952750"/>
            <a:ext cx="16073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92170" y="671290"/>
            <a:ext cx="5410200" cy="4154971"/>
          </a:xfrm>
          <a:prstGeom prst="rect">
            <a:avLst/>
          </a:prstGeom>
          <a:noFill/>
        </p:spPr>
        <p:txBody>
          <a:bodyPr wrap="square" lIns="91428" tIns="45714" rIns="91428" bIns="45714" rtlCol="0">
            <a:spAutoFit/>
          </a:bodyPr>
          <a:lstStyle/>
          <a:p>
            <a:r>
              <a:rPr lang="en-US" sz="6600">
                <a:latin typeface="Arial-Rounded" pitchFamily="34" charset="0"/>
                <a:ea typeface="Arial-Rounded" pitchFamily="34" charset="0"/>
                <a:cs typeface="Arial-Rounded" pitchFamily="34" charset="0"/>
              </a:rPr>
              <a:t>n</a:t>
            </a:r>
            <a:r>
              <a:rPr lang="en-US" sz="6600" smtClean="0">
                <a:latin typeface="Arial-Rounded" pitchFamily="34" charset="0"/>
                <a:ea typeface="Arial-Rounded" pitchFamily="34" charset="0"/>
                <a:cs typeface="Arial-Rounded" pitchFamily="34" charset="0"/>
              </a:rPr>
              <a:t>goạm</a:t>
            </a:r>
          </a:p>
          <a:p>
            <a:r>
              <a:rPr lang="en-US" sz="6600" smtClean="0">
                <a:latin typeface="Arial-Rounded" pitchFamily="34" charset="0"/>
                <a:ea typeface="Arial-Rounded" pitchFamily="34" charset="0"/>
                <a:cs typeface="Arial-Rounded" pitchFamily="34" charset="0"/>
              </a:rPr>
              <a:t>ngúc ngoắc</a:t>
            </a:r>
          </a:p>
          <a:p>
            <a:r>
              <a:rPr lang="en-US" sz="6600" smtClean="0">
                <a:latin typeface="Arial-Rounded" pitchFamily="34" charset="0"/>
                <a:ea typeface="Arial-Rounded" pitchFamily="34" charset="0"/>
                <a:cs typeface="Arial-Rounded" pitchFamily="34" charset="0"/>
              </a:rPr>
              <a:t>mỏ khoằm</a:t>
            </a:r>
          </a:p>
          <a:p>
            <a:r>
              <a:rPr lang="en-US" sz="6600" smtClean="0">
                <a:latin typeface="Arial-Rounded" pitchFamily="34" charset="0"/>
                <a:ea typeface="Arial-Rounded" pitchFamily="34" charset="0"/>
                <a:cs typeface="Arial-Rounded" pitchFamily="34" charset="0"/>
              </a:rPr>
              <a:t>huơ vòi</a:t>
            </a:r>
            <a:endParaRPr lang="en-US" sz="6600">
              <a:latin typeface="Arial-Rounded" pitchFamily="34" charset="0"/>
              <a:ea typeface="Arial-Rounded" pitchFamily="34" charset="0"/>
              <a:cs typeface="Arial-Rounded" pitchFamily="34" charset="0"/>
            </a:endParaRPr>
          </a:p>
        </p:txBody>
      </p:sp>
      <p:sp>
        <p:nvSpPr>
          <p:cNvPr id="4" name="TextBox 3"/>
          <p:cNvSpPr txBox="1"/>
          <p:nvPr/>
        </p:nvSpPr>
        <p:spPr>
          <a:xfrm>
            <a:off x="457200" y="671289"/>
            <a:ext cx="5410200" cy="4154971"/>
          </a:xfrm>
          <a:prstGeom prst="rect">
            <a:avLst/>
          </a:prstGeom>
          <a:noFill/>
        </p:spPr>
        <p:txBody>
          <a:bodyPr wrap="square" lIns="91428" tIns="45714" rIns="91428" bIns="45714" rtlCol="0">
            <a:spAutoFit/>
          </a:bodyPr>
          <a:lstStyle/>
          <a:p>
            <a:r>
              <a:rPr lang="en-US" sz="6600" smtClean="0">
                <a:latin typeface="Arial-Rounded" pitchFamily="34" charset="0"/>
                <a:ea typeface="Arial-Rounded" pitchFamily="34" charset="0"/>
                <a:cs typeface="Arial-Rounded" pitchFamily="34" charset="0"/>
              </a:rPr>
              <a:t>oam   	-</a:t>
            </a:r>
          </a:p>
          <a:p>
            <a:r>
              <a:rPr lang="en-US" sz="6600" smtClean="0">
                <a:latin typeface="Arial-Rounded" pitchFamily="34" charset="0"/>
                <a:ea typeface="Arial-Rounded" pitchFamily="34" charset="0"/>
                <a:cs typeface="Arial-Rounded" pitchFamily="34" charset="0"/>
              </a:rPr>
              <a:t>oăc     	- </a:t>
            </a:r>
          </a:p>
          <a:p>
            <a:r>
              <a:rPr lang="en-US" sz="6600" smtClean="0">
                <a:latin typeface="Arial-Rounded" pitchFamily="34" charset="0"/>
                <a:ea typeface="Arial-Rounded" pitchFamily="34" charset="0"/>
                <a:cs typeface="Arial-Rounded" pitchFamily="34" charset="0"/>
              </a:rPr>
              <a:t>oăm   	-</a:t>
            </a:r>
          </a:p>
          <a:p>
            <a:r>
              <a:rPr lang="en-US" sz="6600" smtClean="0">
                <a:latin typeface="Arial-Rounded" pitchFamily="34" charset="0"/>
                <a:ea typeface="Arial-Rounded" pitchFamily="34" charset="0"/>
                <a:cs typeface="Arial-Rounded" pitchFamily="34" charset="0"/>
              </a:rPr>
              <a:t>uơ       	-</a:t>
            </a:r>
            <a:endParaRPr lang="en-US" sz="66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7940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itle 5"/>
          <p:cNvSpPr>
            <a:spLocks noGrp="1"/>
          </p:cNvSpPr>
          <p:nvPr>
            <p:ph type="title"/>
          </p:nvPr>
        </p:nvSpPr>
        <p:spPr>
          <a:xfrm>
            <a:off x="4191000" y="1230653"/>
            <a:ext cx="4743450" cy="3183541"/>
          </a:xfrm>
        </p:spPr>
        <p:txBody>
          <a:bodyPr/>
          <a:lstStyle/>
          <a:p>
            <a:pPr algn="just"/>
            <a:r>
              <a:rPr lang="en-US" b="1" dirty="0" err="1" smtClean="0">
                <a:solidFill>
                  <a:srgbClr val="FF0000"/>
                </a:solidFill>
                <a:latin typeface="Arial-Rounded" pitchFamily="34" charset="0"/>
                <a:ea typeface="Arial-Rounded" pitchFamily="34" charset="0"/>
                <a:cs typeface="Arial-Rounded" pitchFamily="34" charset="0"/>
              </a:rPr>
              <a:t>Ngoạm</a:t>
            </a:r>
            <a:r>
              <a:rPr lang="en-US" dirty="0" smtClean="0">
                <a:solidFill>
                  <a:schemeClr val="tx1"/>
                </a:solidFill>
                <a:latin typeface="Arial-Rounded" pitchFamily="34" charset="0"/>
                <a:ea typeface="Arial-Rounded" pitchFamily="34" charset="0"/>
                <a:cs typeface="Arial-Rounded" pitchFamily="34" charset="0"/>
              </a:rPr>
              <a:t>:</a:t>
            </a:r>
            <a:r>
              <a:rPr lang="en-US" b="1" dirty="0" smtClean="0">
                <a:solidFill>
                  <a:srgbClr val="FF0000"/>
                </a:solidFill>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cắn</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hoặc</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giữ</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miếng</a:t>
            </a:r>
            <a:r>
              <a:rPr lang="en-US" dirty="0" smtClean="0">
                <a:latin typeface="Arial-Rounded" pitchFamily="34" charset="0"/>
                <a:ea typeface="Arial-Rounded" pitchFamily="34" charset="0"/>
                <a:cs typeface="Arial-Rounded" pitchFamily="34" charset="0"/>
              </a:rPr>
              <a:t> to </a:t>
            </a:r>
            <a:r>
              <a:rPr lang="en-US" dirty="0" err="1" smtClean="0">
                <a:latin typeface="Arial-Rounded" pitchFamily="34" charset="0"/>
                <a:ea typeface="Arial-Rounded" pitchFamily="34" charset="0"/>
                <a:cs typeface="Arial-Rounded" pitchFamily="34" charset="0"/>
              </a:rPr>
              <a:t>bằng</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cách</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mở</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rộng</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miệng</a:t>
            </a:r>
            <a:r>
              <a:rPr lang="en-US" dirty="0" smtClean="0">
                <a:latin typeface="Arial-Rounded" pitchFamily="34" charset="0"/>
                <a:ea typeface="Arial-Rounded" pitchFamily="34" charset="0"/>
                <a:cs typeface="Arial-Rounded" pitchFamily="34" charset="0"/>
              </a:rPr>
              <a:t>.</a:t>
            </a:r>
            <a:endParaRPr lang="en-US" dirty="0">
              <a:latin typeface="Arial-Rounded" pitchFamily="34" charset="0"/>
              <a:ea typeface="Arial-Rounded" pitchFamily="34" charset="0"/>
              <a:cs typeface="Arial-Rounded" pitchFamily="34" charset="0"/>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06416"/>
            <a:ext cx="3676650" cy="579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4309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ail Shake GIFs - Get the best GIF on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735364"/>
            <a:ext cx="4572000" cy="25717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hake Your Tail Feathers GIFs | Teno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733549"/>
            <a:ext cx="30480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obbyrendelés.hu Az Ország Legnépszerűbb ajándékáruháza: Animált képek  vegyes | Lustige videos, Lustige bilder, Urlaub lusti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4604" y="1497238"/>
            <a:ext cx="2286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1895475" y="331558"/>
            <a:ext cx="4743450" cy="1143001"/>
          </a:xfrm>
        </p:spPr>
        <p:txBody>
          <a:bodyPr/>
          <a:lstStyle/>
          <a:p>
            <a:r>
              <a:rPr lang="en-US" b="1" smtClean="0">
                <a:solidFill>
                  <a:srgbClr val="FF0000"/>
                </a:solidFill>
                <a:latin typeface="Arial-Rounded" pitchFamily="34" charset="0"/>
                <a:ea typeface="Arial-Rounded" pitchFamily="34" charset="0"/>
                <a:cs typeface="Arial-Rounded" pitchFamily="34" charset="0"/>
              </a:rPr>
              <a:t>ngúc ngoắc</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96119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TotalTime>
  <Words>390</Words>
  <PresentationFormat>On-screen Show (16:9)</PresentationFormat>
  <Paragraphs>70</Paragraphs>
  <Slides>19</Slides>
  <Notes>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Ngoạm: cắn hoặc giữ miếng to bằng cách mở rộng miệng.</vt:lpstr>
      <vt:lpstr>ngúc ngoắc</vt:lpstr>
      <vt:lpstr>mỏ khoằm</vt:lpstr>
      <vt:lpstr>huơ vòi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2020-12-08T15:48:47Z</dcterms:created>
  <dcterms:modified xsi:type="dcterms:W3CDTF">2021-01-17T14:54:59Z</dcterms:modified>
</cp:coreProperties>
</file>