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45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9" r:id="rId2"/>
    <p:sldId id="387" r:id="rId3"/>
    <p:sldId id="382" r:id="rId4"/>
    <p:sldId id="381" r:id="rId5"/>
    <p:sldId id="383" r:id="rId6"/>
    <p:sldId id="258" r:id="rId7"/>
    <p:sldId id="384" r:id="rId8"/>
    <p:sldId id="385" r:id="rId9"/>
    <p:sldId id="266" r:id="rId10"/>
    <p:sldId id="377" r:id="rId11"/>
    <p:sldId id="388" r:id="rId12"/>
    <p:sldId id="389" r:id="rId13"/>
    <p:sldId id="325" r:id="rId14"/>
    <p:sldId id="341" r:id="rId15"/>
    <p:sldId id="346" r:id="rId16"/>
    <p:sldId id="348" r:id="rId17"/>
    <p:sldId id="349" r:id="rId18"/>
    <p:sldId id="351" r:id="rId19"/>
    <p:sldId id="354" r:id="rId20"/>
    <p:sldId id="355" r:id="rId21"/>
    <p:sldId id="376" r:id="rId22"/>
    <p:sldId id="386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mbria Math" panose="02040503050406030204" pitchFamily="18" charset="0"/>
      <p:regular r:id="rId31"/>
    </p:embeddedFont>
    <p:embeddedFont>
      <p:font typeface="Tahoma" panose="020B0604030504040204" pitchFamily="34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379"/>
    <a:srgbClr val="0000FF"/>
    <a:srgbClr val="FEC820"/>
    <a:srgbClr val="EC6876"/>
    <a:srgbClr val="E83133"/>
    <a:srgbClr val="10546B"/>
    <a:srgbClr val="010078"/>
    <a:srgbClr val="0E00DC"/>
    <a:srgbClr val="B895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14" autoAdjust="0"/>
    <p:restoredTop sz="94660"/>
  </p:normalViewPr>
  <p:slideViewPr>
    <p:cSldViewPr snapToGrid="0">
      <p:cViewPr varScale="1">
        <p:scale>
          <a:sx n="72" d="100"/>
          <a:sy n="72" d="100"/>
        </p:scale>
        <p:origin x="43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5D634C-BF78-4195-9A52-72CD8312C030}" type="datetimeFigureOut">
              <a:rPr lang="en-US" smtClean="0"/>
              <a:t>19-Feb-23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A086A3-3691-437F-9304-39BDD2E7E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51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595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12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22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592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65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569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991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886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19-Feb-23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74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19-Feb-23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77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19-Feb-23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13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5459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19-Feb-23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91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19-Feb-23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8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19-Feb-23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51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19-Feb-23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50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19-Feb-23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537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19-Feb-23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79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19-Feb-23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1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19-Feb-23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91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19-Feb-23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78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2.jpeg"/><Relationship Id="rId7" Type="http://schemas.openxmlformats.org/officeDocument/2006/relationships/image" Target="../media/image5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0.png"/><Relationship Id="rId5" Type="http://schemas.openxmlformats.org/officeDocument/2006/relationships/image" Target="../media/image340.png"/><Relationship Id="rId10" Type="http://schemas.openxmlformats.org/officeDocument/2006/relationships/image" Target="../media/image54.png"/><Relationship Id="rId4" Type="http://schemas.openxmlformats.org/officeDocument/2006/relationships/image" Target="../media/image43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png"/><Relationship Id="rId7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slide" Target="slide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AutoShape 2">
            <a:extLst>
              <a:ext uri="{FF2B5EF4-FFF2-40B4-BE49-F238E27FC236}">
                <a16:creationId xmlns:a16="http://schemas.microsoft.com/office/drawing/2014/main" id="{FFF02A6D-A77D-450F-A685-D2E0BB3B4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4114800"/>
            <a:ext cx="3962400" cy="27432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 sz="3733"/>
          </a:p>
        </p:txBody>
      </p:sp>
      <p:sp>
        <p:nvSpPr>
          <p:cNvPr id="460803" name="AutoShape 3">
            <a:extLst>
              <a:ext uri="{FF2B5EF4-FFF2-40B4-BE49-F238E27FC236}">
                <a16:creationId xmlns:a16="http://schemas.microsoft.com/office/drawing/2014/main" id="{1F94F459-3419-44AF-AC9C-A156A0DBA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57600"/>
            <a:ext cx="3556000" cy="3200400"/>
          </a:xfrm>
          <a:prstGeom prst="irregularSeal2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 sz="3733"/>
          </a:p>
        </p:txBody>
      </p:sp>
      <p:sp>
        <p:nvSpPr>
          <p:cNvPr id="460804" name="AutoShape 4">
            <a:extLst>
              <a:ext uri="{FF2B5EF4-FFF2-40B4-BE49-F238E27FC236}">
                <a16:creationId xmlns:a16="http://schemas.microsoft.com/office/drawing/2014/main" id="{C9539811-CCB6-48FF-81E5-1C262A72F0A5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4546600" y="3378200"/>
            <a:ext cx="2895600" cy="40640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 sz="3733"/>
          </a:p>
        </p:txBody>
      </p:sp>
      <p:sp>
        <p:nvSpPr>
          <p:cNvPr id="460805" name="AutoShape 5">
            <a:extLst>
              <a:ext uri="{FF2B5EF4-FFF2-40B4-BE49-F238E27FC236}">
                <a16:creationId xmlns:a16="http://schemas.microsoft.com/office/drawing/2014/main" id="{DA476DD0-5F31-4921-A16A-11476203A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962400" cy="27432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 sz="3733"/>
          </a:p>
        </p:txBody>
      </p:sp>
      <p:sp>
        <p:nvSpPr>
          <p:cNvPr id="460806" name="AutoShape 6">
            <a:extLst>
              <a:ext uri="{FF2B5EF4-FFF2-40B4-BE49-F238E27FC236}">
                <a16:creationId xmlns:a16="http://schemas.microsoft.com/office/drawing/2014/main" id="{C08147B0-4B49-45EB-8151-87127C9BD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8800" y="0"/>
            <a:ext cx="3556000" cy="3200400"/>
          </a:xfrm>
          <a:prstGeom prst="irregularSeal2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 sz="3733"/>
          </a:p>
        </p:txBody>
      </p:sp>
      <p:sp>
        <p:nvSpPr>
          <p:cNvPr id="460807" name="AutoShape 7">
            <a:extLst>
              <a:ext uri="{FF2B5EF4-FFF2-40B4-BE49-F238E27FC236}">
                <a16:creationId xmlns:a16="http://schemas.microsoft.com/office/drawing/2014/main" id="{7B2C2C71-2AD8-4266-BB8F-0765372C9C4D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712200" y="-584200"/>
            <a:ext cx="2895600" cy="40640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 sz="3733"/>
          </a:p>
        </p:txBody>
      </p:sp>
    </p:spTree>
    <p:extLst>
      <p:ext uri="{BB962C8B-B14F-4D97-AF65-F5344CB8AC3E}">
        <p14:creationId xmlns:p14="http://schemas.microsoft.com/office/powerpoint/2010/main" val="3002354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0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0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0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0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0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0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0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0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0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0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0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0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0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0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0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0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0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0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0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0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0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02" grpId="0" animBg="1"/>
      <p:bldP spid="460803" grpId="0" animBg="1"/>
      <p:bldP spid="460804" grpId="0" animBg="1"/>
      <p:bldP spid="460805" grpId="0" animBg="1"/>
      <p:bldP spid="460806" grpId="0" animBg="1"/>
      <p:bldP spid="46080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92B046D2-5F98-BAED-B978-5AA154A80840}"/>
              </a:ext>
            </a:extLst>
          </p:cNvPr>
          <p:cNvSpPr/>
          <p:nvPr/>
        </p:nvSpPr>
        <p:spPr>
          <a:xfrm>
            <a:off x="-55637" y="1199322"/>
            <a:ext cx="9925878" cy="5658678"/>
          </a:xfrm>
          <a:prstGeom prst="roundRect">
            <a:avLst/>
          </a:prstGeom>
          <a:solidFill>
            <a:srgbClr val="0093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FEC820"/>
                </a:solidFill>
                <a:latin typeface="Times New Roman" pitchFamily="18" charset="0"/>
                <a:cs typeface="Times New Roman" pitchFamily="18" charset="0"/>
              </a:rPr>
              <a:t>LUẬT CHƠI</a:t>
            </a:r>
          </a:p>
          <a:p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Lớp chia thành 8 nhóm.</a:t>
            </a:r>
          </a:p>
          <a:p>
            <a:pPr marL="457200" indent="-457200">
              <a:buFontTx/>
              <a:buChar char="-"/>
            </a:pPr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Mỗi nhóm có 5 phút để hoàn thành việc lắp ghép. Nhóm nào hoàn thành nhanh nhất và đúng được 10 điểm miệng.</a:t>
            </a:r>
          </a:p>
          <a:p>
            <a:pPr marL="457200" indent="-457200">
              <a:buFontTx/>
              <a:buChar char="-"/>
            </a:pPr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 phút tiếp theo, cả nhóm trao đổi cách giải các bài toán trên.</a:t>
            </a:r>
          </a:p>
          <a:p>
            <a:pPr marL="457200" indent="-457200">
              <a:buFontTx/>
              <a:buChar char="-"/>
            </a:pPr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 gọi bất kì một người trong nhóm lên làm bài, nếu sai sẽ bị trừ 1 điểm. Nhóm nào có nhân tố mới xung phong lên sửa bài sẽ được cộng thêm 1 điểm.</a:t>
            </a:r>
          </a:p>
        </p:txBody>
      </p:sp>
      <p:pic>
        <p:nvPicPr>
          <p:cNvPr id="6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BC83D9E9-3D12-4A9E-D462-A7E82E660C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07302" y="-106668"/>
            <a:ext cx="2321759" cy="1305990"/>
          </a:xfrm>
          <a:prstGeom prst="rect">
            <a:avLst/>
          </a:prstGeom>
        </p:spPr>
      </p:pic>
      <p:sp>
        <p:nvSpPr>
          <p:cNvPr id="2" name="Plaque 1">
            <a:extLst>
              <a:ext uri="{FF2B5EF4-FFF2-40B4-BE49-F238E27FC236}">
                <a16:creationId xmlns:a16="http://schemas.microsoft.com/office/drawing/2014/main" id="{D14D7C98-E6C4-0D26-8ABD-6D1290B09627}"/>
              </a:ext>
            </a:extLst>
          </p:cNvPr>
          <p:cNvSpPr/>
          <p:nvPr/>
        </p:nvSpPr>
        <p:spPr>
          <a:xfrm>
            <a:off x="1551475" y="101434"/>
            <a:ext cx="2530193" cy="945487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9379"/>
                </a:solidFill>
              </a:rPr>
              <a:t>DOMINO </a:t>
            </a:r>
            <a:endParaRPr lang="en-US" sz="4000" b="1" dirty="0">
              <a:solidFill>
                <a:srgbClr val="0093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45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 animBg="1"/>
      <p:bldP spid="2" grpId="0" animBg="1"/>
      <p:bldP spid="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2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1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1D6BC396-5E0F-5EBC-F60E-6DB1D11A9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12750"/>
            <a:ext cx="2070100" cy="1493838"/>
          </a:xfrm>
          <a:prstGeom prst="rect">
            <a:avLst/>
          </a:prstGeom>
        </p:spPr>
      </p:pic>
      <p:pic>
        <p:nvPicPr>
          <p:cNvPr id="25" name="Picture 24" descr="Table&#10;&#10;Description automatically generated">
            <a:extLst>
              <a:ext uri="{FF2B5EF4-FFF2-40B4-BE49-F238E27FC236}">
                <a16:creationId xmlns:a16="http://schemas.microsoft.com/office/drawing/2014/main" id="{6D091D20-B10E-ADCF-B706-1D76B75FF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985963"/>
            <a:ext cx="2070100" cy="1460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22BC17-1BF2-0F19-6AF2-BD705A9D21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3580037"/>
            <a:ext cx="2070100" cy="1364800"/>
          </a:xfrm>
          <a:prstGeom prst="rect">
            <a:avLst/>
          </a:prstGeom>
        </p:spPr>
      </p:pic>
      <p:pic>
        <p:nvPicPr>
          <p:cNvPr id="19" name="Picture 18" descr="Table&#10;&#10;Description automatically generated">
            <a:extLst>
              <a:ext uri="{FF2B5EF4-FFF2-40B4-BE49-F238E27FC236}">
                <a16:creationId xmlns:a16="http://schemas.microsoft.com/office/drawing/2014/main" id="{E2D36F61-60A1-CC84-0590-99C23FB84F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8075" y="412750"/>
            <a:ext cx="3109913" cy="2244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1A0404D-A60B-9CC3-3CA6-647BB1A51D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8075" y="2877176"/>
            <a:ext cx="3109913" cy="1981537"/>
          </a:xfrm>
          <a:prstGeom prst="rect">
            <a:avLst/>
          </a:prstGeom>
        </p:spPr>
      </p:pic>
      <p:pic>
        <p:nvPicPr>
          <p:cNvPr id="13" name="Picture 12" descr="Table&#10;&#10;Description automatically generated">
            <a:extLst>
              <a:ext uri="{FF2B5EF4-FFF2-40B4-BE49-F238E27FC236}">
                <a16:creationId xmlns:a16="http://schemas.microsoft.com/office/drawing/2014/main" id="{C9DB49A2-8442-5EF2-313A-A25E52BE71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7363" y="412750"/>
            <a:ext cx="3122613" cy="2249488"/>
          </a:xfrm>
          <a:prstGeom prst="rect">
            <a:avLst/>
          </a:prstGeom>
        </p:spPr>
      </p:pic>
      <p:pic>
        <p:nvPicPr>
          <p:cNvPr id="23" name="Picture 22" descr="Table&#10;&#10;Description automatically generated with low confidence">
            <a:extLst>
              <a:ext uri="{FF2B5EF4-FFF2-40B4-BE49-F238E27FC236}">
                <a16:creationId xmlns:a16="http://schemas.microsoft.com/office/drawing/2014/main" id="{DE9BBCEF-5784-680F-3CC9-4DD69B4D3B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7363" y="2743200"/>
            <a:ext cx="3122613" cy="2254250"/>
          </a:xfrm>
          <a:prstGeom prst="rect">
            <a:avLst/>
          </a:prstGeom>
        </p:spPr>
      </p:pic>
      <p:pic>
        <p:nvPicPr>
          <p:cNvPr id="17" name="Picture 16" descr="Table&#10;&#10;Description automatically generated with medium confidence">
            <a:extLst>
              <a:ext uri="{FF2B5EF4-FFF2-40B4-BE49-F238E27FC236}">
                <a16:creationId xmlns:a16="http://schemas.microsoft.com/office/drawing/2014/main" id="{77A8EEF9-83EF-6142-58FD-0F2047E10A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9350" y="412750"/>
            <a:ext cx="3117850" cy="2254250"/>
          </a:xfrm>
          <a:prstGeom prst="rect">
            <a:avLst/>
          </a:prstGeom>
        </p:spPr>
      </p:pic>
      <p:pic>
        <p:nvPicPr>
          <p:cNvPr id="15" name="Picture 14" descr="Table&#10;&#10;Description automatically generated">
            <a:extLst>
              <a:ext uri="{FF2B5EF4-FFF2-40B4-BE49-F238E27FC236}">
                <a16:creationId xmlns:a16="http://schemas.microsoft.com/office/drawing/2014/main" id="{3F136A18-7693-7984-88D7-D645A165ED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9350" y="2747963"/>
            <a:ext cx="3117850" cy="224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6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A02D3B-8900-0BB5-1D86-CAA927F69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043" y="0"/>
            <a:ext cx="10137913" cy="698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65570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EB82AE6-AEC7-471B-B78A-1191782FE5EE}"/>
              </a:ext>
            </a:extLst>
          </p:cNvPr>
          <p:cNvGrpSpPr/>
          <p:nvPr/>
        </p:nvGrpSpPr>
        <p:grpSpPr>
          <a:xfrm>
            <a:off x="110030" y="2605712"/>
            <a:ext cx="11971941" cy="3825352"/>
            <a:chOff x="48567" y="4381495"/>
            <a:chExt cx="23453392" cy="10522031"/>
          </a:xfrm>
          <a:solidFill>
            <a:srgbClr val="E6E6E6"/>
          </a:solidFill>
        </p:grpSpPr>
        <p:sp>
          <p:nvSpPr>
            <p:cNvPr id="3" name="Rounded Rectangle 52">
              <a:extLst>
                <a:ext uri="{FF2B5EF4-FFF2-40B4-BE49-F238E27FC236}">
                  <a16:creationId xmlns:a16="http://schemas.microsoft.com/office/drawing/2014/main" id="{8EC90793-DF17-4A07-A5D2-DB94D58C8AE3}"/>
                </a:ext>
              </a:extLst>
            </p:cNvPr>
            <p:cNvSpPr/>
            <p:nvPr/>
          </p:nvSpPr>
          <p:spPr>
            <a:xfrm>
              <a:off x="408044" y="4941555"/>
              <a:ext cx="23093915" cy="9961971"/>
            </a:xfrm>
            <a:prstGeom prst="roundRect">
              <a:avLst>
                <a:gd name="adj" fmla="val 2239"/>
              </a:avLst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562FFBD-FE77-4735-B718-FA3371130E3F}"/>
                </a:ext>
              </a:extLst>
            </p:cNvPr>
            <p:cNvGrpSpPr/>
            <p:nvPr/>
          </p:nvGrpSpPr>
          <p:grpSpPr>
            <a:xfrm>
              <a:off x="48567" y="4381495"/>
              <a:ext cx="3991939" cy="1485320"/>
              <a:chOff x="410517" y="4648195"/>
              <a:chExt cx="3991939" cy="1485320"/>
            </a:xfrm>
            <a:grpFill/>
          </p:grpSpPr>
          <p:sp>
            <p:nvSpPr>
              <p:cNvPr id="5" name="Freeform 20">
                <a:extLst>
                  <a:ext uri="{FF2B5EF4-FFF2-40B4-BE49-F238E27FC236}">
                    <a16:creationId xmlns:a16="http://schemas.microsoft.com/office/drawing/2014/main" id="{3133C863-4078-4B8D-9552-4D4B3BE93052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161593" y="3892652"/>
                <a:ext cx="1485320" cy="2996406"/>
              </a:xfrm>
              <a:prstGeom prst="round1Rect">
                <a:avLst/>
              </a:prstGeom>
              <a:grpFill/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546F6A-11D8-4A99-9EB4-C5D65E0A2719}"/>
                  </a:ext>
                </a:extLst>
              </p:cNvPr>
              <p:cNvSpPr txBox="1"/>
              <p:nvPr/>
            </p:nvSpPr>
            <p:spPr>
              <a:xfrm>
                <a:off x="1406053" y="4732064"/>
                <a:ext cx="2872839" cy="122752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3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23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F515284-21E0-44AF-AAEA-E1929AD346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50" t="14860" r="18922" b="25555"/>
              <a:stretch/>
            </p:blipFill>
            <p:spPr>
              <a:xfrm>
                <a:off x="410517" y="4648201"/>
                <a:ext cx="1058948" cy="1485314"/>
              </a:xfrm>
              <a:prstGeom prst="round2DiagRect">
                <a:avLst>
                  <a:gd name="adj1" fmla="val 27632"/>
                  <a:gd name="adj2" fmla="val 0"/>
                </a:avLst>
              </a:prstGeom>
              <a:grpFill/>
              <a:ln w="38100" cap="sq">
                <a:solidFill>
                  <a:schemeClr val="accent6">
                    <a:lumMod val="50000"/>
                  </a:schemeClr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7A230B1-3214-42A4-BF48-E31182151FA4}"/>
              </a:ext>
            </a:extLst>
          </p:cNvPr>
          <p:cNvGrpSpPr/>
          <p:nvPr/>
        </p:nvGrpSpPr>
        <p:grpSpPr>
          <a:xfrm>
            <a:off x="70670" y="983318"/>
            <a:ext cx="11971940" cy="1505023"/>
            <a:chOff x="923003" y="3917552"/>
            <a:chExt cx="23943880" cy="3010045"/>
          </a:xfrm>
        </p:grpSpPr>
        <p:sp>
          <p:nvSpPr>
            <p:cNvPr id="15" name="Rounded Rectangle 41">
              <a:extLst>
                <a:ext uri="{FF2B5EF4-FFF2-40B4-BE49-F238E27FC236}">
                  <a16:creationId xmlns:a16="http://schemas.microsoft.com/office/drawing/2014/main" id="{8EE06E5B-F42B-4A33-B714-81E567F4D072}"/>
                </a:ext>
              </a:extLst>
            </p:cNvPr>
            <p:cNvSpPr/>
            <p:nvPr/>
          </p:nvSpPr>
          <p:spPr>
            <a:xfrm>
              <a:off x="1272211" y="4158248"/>
              <a:ext cx="23594672" cy="2769349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>
              <a:solidFill>
                <a:srgbClr val="91720D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</a:t>
              </a:r>
              <a:endParaRPr lang="en-US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0493BF6-34C0-45F2-8FB7-B7F144687DAE}"/>
                </a:ext>
              </a:extLst>
            </p:cNvPr>
            <p:cNvGrpSpPr/>
            <p:nvPr/>
          </p:nvGrpSpPr>
          <p:grpSpPr>
            <a:xfrm>
              <a:off x="923003" y="3917552"/>
              <a:ext cx="4029041" cy="1093106"/>
              <a:chOff x="923003" y="3917552"/>
              <a:chExt cx="4029041" cy="1093106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845F444A-634F-41D3-8BAE-FDC1B3FD945C}"/>
                  </a:ext>
                </a:extLst>
              </p:cNvPr>
              <p:cNvGrpSpPr/>
              <p:nvPr/>
            </p:nvGrpSpPr>
            <p:grpSpPr>
              <a:xfrm>
                <a:off x="1448984" y="4075060"/>
                <a:ext cx="3503060" cy="935598"/>
                <a:chOff x="2115734" y="4437010"/>
                <a:chExt cx="3503060" cy="935598"/>
              </a:xfrm>
            </p:grpSpPr>
            <p:sp>
              <p:nvSpPr>
                <p:cNvPr id="19" name="Freeform 20">
                  <a:extLst>
                    <a:ext uri="{FF2B5EF4-FFF2-40B4-BE49-F238E27FC236}">
                      <a16:creationId xmlns:a16="http://schemas.microsoft.com/office/drawing/2014/main" id="{C202490D-5AF0-419F-9F35-52A4057497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3425781" y="3126963"/>
                  <a:ext cx="882966" cy="3503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chemeClr val="bg1"/>
                </a:solidFill>
                <a:ln w="57150">
                  <a:solidFill>
                    <a:srgbClr val="91720D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B483DCE-626C-42FE-8324-5C1C5BBDC4E1}"/>
                    </a:ext>
                  </a:extLst>
                </p:cNvPr>
                <p:cNvSpPr txBox="1"/>
                <p:nvPr/>
              </p:nvSpPr>
              <p:spPr>
                <a:xfrm>
                  <a:off x="2542254" y="4480056"/>
                  <a:ext cx="2411360" cy="8925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300" b="1">
                      <a:solidFill>
                        <a:srgbClr val="0000FF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BÀI 1</a:t>
                  </a:r>
                  <a:endParaRPr lang="en-US" sz="2300" b="1" dirty="0">
                    <a:solidFill>
                      <a:srgbClr val="0000FF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4605736-4062-48B7-90A5-5915C724FB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599" t="21515" r="9759" b="14519"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ln w="38100" cap="sq">
                <a:solidFill>
                  <a:srgbClr val="91720D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A1F8AF4-8999-4ECB-821A-877BA8BDFBD6}"/>
                  </a:ext>
                </a:extLst>
              </p:cNvPr>
              <p:cNvSpPr txBox="1"/>
              <p:nvPr/>
            </p:nvSpPr>
            <p:spPr>
              <a:xfrm>
                <a:off x="2173579" y="1156011"/>
                <a:ext cx="9215785" cy="11946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>
                    <a:latin typeface="Tahoma" panose="020B0604030504040204" pitchFamily="34" charset="0"/>
                  </a:rPr>
                  <a:t>Trên </a:t>
                </a:r>
                <a:r>
                  <a:rPr lang="en-US" sz="2200" dirty="0" err="1">
                    <a:latin typeface="Tahoma" panose="020B0604030504040204" pitchFamily="34" charset="0"/>
                  </a:rPr>
                  <a:t>cạnh</a:t>
                </a:r>
                <a:r>
                  <a:rPr lang="en-US" sz="2200" dirty="0">
                    <a:latin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>
                        <a:latin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en-US" sz="2200" dirty="0">
                    <a:latin typeface="Tahoma" panose="020B0604030504040204" pitchFamily="34" charset="0"/>
                  </a:rPr>
                  <a:t> </a:t>
                </a:r>
                <a:r>
                  <a:rPr lang="en-US" sz="2200" dirty="0" err="1">
                    <a:latin typeface="Tahoma" panose="020B0604030504040204" pitchFamily="34" charset="0"/>
                  </a:rPr>
                  <a:t>của</a:t>
                </a:r>
                <a:r>
                  <a:rPr lang="en-US" sz="2200" dirty="0">
                    <a:latin typeface="Tahoma" panose="020B0604030504040204" pitchFamily="34" charset="0"/>
                  </a:rPr>
                  <a:t> tam </a:t>
                </a:r>
                <a:r>
                  <a:rPr lang="en-US" sz="2200" dirty="0" err="1">
                    <a:latin typeface="Tahoma" panose="020B0604030504040204" pitchFamily="34" charset="0"/>
                  </a:rPr>
                  <a:t>giác</a:t>
                </a:r>
                <a:r>
                  <a:rPr lang="en-US" sz="2200" dirty="0">
                    <a:latin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2200" dirty="0">
                    <a:latin typeface="Tahoma" panose="020B0604030504040204" pitchFamily="34" charset="0"/>
                  </a:rPr>
                  <a:t> </a:t>
                </a:r>
                <a:r>
                  <a:rPr lang="en-US" sz="2200" dirty="0" err="1">
                    <a:latin typeface="Tahoma" panose="020B0604030504040204" pitchFamily="34" charset="0"/>
                  </a:rPr>
                  <a:t>lấy</a:t>
                </a:r>
                <a:r>
                  <a:rPr lang="en-US" sz="2200" dirty="0">
                    <a:latin typeface="Tahoma" panose="020B0604030504040204" pitchFamily="34" charset="0"/>
                  </a:rPr>
                  <a:t> </a:t>
                </a:r>
                <a:r>
                  <a:rPr lang="en-US" sz="2200" dirty="0" err="1">
                    <a:latin typeface="Tahoma" panose="020B0604030504040204" pitchFamily="34" charset="0"/>
                  </a:rPr>
                  <a:t>điểm</a:t>
                </a:r>
                <a:r>
                  <a:rPr lang="en-US" sz="2200" dirty="0">
                    <a:latin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200" dirty="0">
                    <a:latin typeface="Tahoma" panose="020B0604030504040204" pitchFamily="34" charset="0"/>
                  </a:rPr>
                  <a:t> </a:t>
                </a:r>
                <a:r>
                  <a:rPr lang="en-US" sz="2200" dirty="0" err="1">
                    <a:latin typeface="Tahoma" panose="020B0604030504040204" pitchFamily="34" charset="0"/>
                  </a:rPr>
                  <a:t>sao</a:t>
                </a:r>
                <a:r>
                  <a:rPr lang="en-US" sz="2200" dirty="0">
                    <a:latin typeface="Tahoma" panose="020B0604030504040204" pitchFamily="34" charset="0"/>
                  </a:rPr>
                  <a:t> </a:t>
                </a:r>
                <a:r>
                  <a:rPr lang="en-US" sz="2200" dirty="0" err="1">
                    <a:latin typeface="Tahoma" panose="020B0604030504040204" pitchFamily="34" charset="0"/>
                  </a:rPr>
                  <a:t>cho</a:t>
                </a:r>
                <a:r>
                  <a:rPr lang="en-US" sz="2200" dirty="0">
                    <a:latin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>
                        <a:latin typeface="Cambria Math" panose="02040503050406030204" pitchFamily="18" charset="0"/>
                      </a:rPr>
                      <m:t>𝑀𝐵</m:t>
                    </m:r>
                    <m:r>
                      <a:rPr lang="en-US" sz="2200" b="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200" b="0" i="1">
                        <a:latin typeface="Cambria Math" panose="02040503050406030204" pitchFamily="18" charset="0"/>
                      </a:rPr>
                      <m:t>𝑀𝐶</m:t>
                    </m:r>
                  </m:oMath>
                </a14:m>
                <a:r>
                  <a:rPr lang="en-US" sz="2200" dirty="0">
                    <a:latin typeface="Tahoma" panose="020B0604030504040204" pitchFamily="34" charset="0"/>
                  </a:rPr>
                  <a:t>.</a:t>
                </a:r>
              </a:p>
              <a:p>
                <a:r>
                  <a:rPr lang="en-US" sz="2200" dirty="0">
                    <a:latin typeface="Tahoma" panose="020B0604030504040204" pitchFamily="34" charset="0"/>
                  </a:rPr>
                  <a:t>a) </a:t>
                </a:r>
                <a:r>
                  <a:rPr lang="en-US" sz="2200" err="1">
                    <a:latin typeface="Tahoma" panose="020B0604030504040204" pitchFamily="34" charset="0"/>
                  </a:rPr>
                  <a:t>Tìm</a:t>
                </a:r>
                <a:r>
                  <a:rPr lang="en-US" sz="2200">
                    <a:latin typeface="Tahoma" panose="020B0604030504040204" pitchFamily="34" charset="0"/>
                  </a:rPr>
                  <a:t> </a:t>
                </a:r>
                <a:r>
                  <a:rPr lang="en-US" sz="2200" i="1">
                    <a:latin typeface="Tahoma" panose="020B0604030504040204" pitchFamily="34" charset="0"/>
                  </a:rPr>
                  <a:t>k </a:t>
                </a:r>
                <a:r>
                  <a:rPr lang="en-US" sz="2200">
                    <a:latin typeface="Tahoma" panose="020B0604030504040204" pitchFamily="34" charset="0"/>
                  </a:rPr>
                  <a:t>để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𝑀𝐶</m:t>
                        </m:r>
                      </m:e>
                    </m:acc>
                  </m:oMath>
                </a14:m>
                <a:r>
                  <a:rPr lang="en-US" sz="2200" dirty="0">
                    <a:latin typeface="Tahoma" panose="020B0604030504040204" pitchFamily="34" charset="0"/>
                  </a:rPr>
                  <a:t>= </a:t>
                </a:r>
                <a:r>
                  <a:rPr lang="en-US" sz="2200" i="1" dirty="0">
                    <a:latin typeface="Tahoma" panose="020B0604030504040204" pitchFamily="34" charset="0"/>
                  </a:rPr>
                  <a:t>k</a:t>
                </a:r>
                <a:r>
                  <a:rPr lang="en-US" sz="220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𝑀𝐵</m:t>
                        </m:r>
                      </m:e>
                    </m:acc>
                  </m:oMath>
                </a14:m>
                <a:r>
                  <a:rPr lang="en-US" sz="2200" dirty="0">
                    <a:latin typeface="Tahoma" panose="020B0604030504040204" pitchFamily="34" charset="0"/>
                  </a:rPr>
                  <a:t> .</a:t>
                </a:r>
              </a:p>
              <a:p>
                <a:r>
                  <a:rPr lang="en-US" sz="2200" dirty="0">
                    <a:latin typeface="Tahoma" panose="020B0604030504040204" pitchFamily="34" charset="0"/>
                  </a:rPr>
                  <a:t>b) </a:t>
                </a:r>
                <a:r>
                  <a:rPr lang="en-US" sz="2200" dirty="0" err="1">
                    <a:latin typeface="Tahoma" panose="020B0604030504040204" pitchFamily="34" charset="0"/>
                  </a:rPr>
                  <a:t>Biểu</a:t>
                </a:r>
                <a:r>
                  <a:rPr lang="en-US" sz="2200" dirty="0">
                    <a:latin typeface="Tahoma" panose="020B0604030504040204" pitchFamily="34" charset="0"/>
                  </a:rPr>
                  <a:t> </a:t>
                </a:r>
                <a:r>
                  <a:rPr lang="en-US" sz="2200" dirty="0" err="1">
                    <a:latin typeface="Tahoma" panose="020B0604030504040204" pitchFamily="34" charset="0"/>
                  </a:rPr>
                  <a:t>thị</a:t>
                </a:r>
                <a:r>
                  <a:rPr lang="en-US" sz="2200" dirty="0">
                    <a:latin typeface="Tahoma" panose="020B0604030504040204" pitchFamily="34" charset="0"/>
                  </a:rPr>
                  <a:t> </a:t>
                </a:r>
                <a:r>
                  <a:rPr lang="en-US" sz="2200" dirty="0" err="1">
                    <a:latin typeface="Tahoma" panose="020B0604030504040204" pitchFamily="34" charset="0"/>
                  </a:rPr>
                  <a:t>vectơ</a:t>
                </a:r>
                <a:r>
                  <a:rPr lang="en-US" sz="2200" dirty="0">
                    <a:latin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𝐴𝑀</m:t>
                        </m:r>
                      </m:e>
                    </m:acc>
                  </m:oMath>
                </a14:m>
                <a:r>
                  <a:rPr lang="en-US" sz="2200" dirty="0">
                    <a:latin typeface="Tahoma" panose="020B0604030504040204" pitchFamily="34" charset="0"/>
                  </a:rPr>
                  <a:t> </a:t>
                </a:r>
                <a:r>
                  <a:rPr lang="en-US" sz="2200" dirty="0" err="1">
                    <a:latin typeface="Tahoma" panose="020B0604030504040204" pitchFamily="34" charset="0"/>
                  </a:rPr>
                  <a:t>theo</a:t>
                </a:r>
                <a:r>
                  <a:rPr lang="en-US" sz="2200" dirty="0">
                    <a:latin typeface="Tahoma" panose="020B0604030504040204" pitchFamily="34" charset="0"/>
                  </a:rPr>
                  <a:t> </a:t>
                </a:r>
                <a:r>
                  <a:rPr lang="en-US" sz="2200" dirty="0" err="1">
                    <a:latin typeface="Tahoma" panose="020B0604030504040204" pitchFamily="34" charset="0"/>
                  </a:rPr>
                  <a:t>hai</a:t>
                </a:r>
                <a:r>
                  <a:rPr lang="en-US" sz="2200" dirty="0">
                    <a:latin typeface="Tahoma" panose="020B0604030504040204" pitchFamily="34" charset="0"/>
                  </a:rPr>
                  <a:t> </a:t>
                </a:r>
                <a:r>
                  <a:rPr lang="en-US" sz="2200" dirty="0" err="1">
                    <a:latin typeface="Tahoma" panose="020B0604030504040204" pitchFamily="34" charset="0"/>
                  </a:rPr>
                  <a:t>vectơ</a:t>
                </a:r>
                <a:r>
                  <a:rPr lang="en-US" sz="2200" dirty="0">
                    <a:latin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</m:oMath>
                </a14:m>
                <a:r>
                  <a:rPr lang="en-US" sz="2200" dirty="0">
                    <a:latin typeface="Tahoma" panose="020B0604030504040204" pitchFamily="34" charset="0"/>
                  </a:rPr>
                  <a:t> </a:t>
                </a:r>
                <a:r>
                  <a:rPr lang="en-US" sz="2200" dirty="0" err="1">
                    <a:latin typeface="Tahoma" panose="020B0604030504040204" pitchFamily="34" charset="0"/>
                  </a:rPr>
                  <a:t>và</a:t>
                </a:r>
                <a:r>
                  <a:rPr lang="en-US" sz="2200" dirty="0">
                    <a:latin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𝐴𝐶</m:t>
                        </m:r>
                      </m:e>
                    </m:acc>
                  </m:oMath>
                </a14:m>
                <a:r>
                  <a:rPr lang="en-US" sz="2200" dirty="0">
                    <a:latin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A1F8AF4-8999-4ECB-821A-877BA8BDF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3579" y="1156011"/>
                <a:ext cx="9215785" cy="1194686"/>
              </a:xfrm>
              <a:prstGeom prst="rect">
                <a:avLst/>
              </a:prstGeom>
              <a:blipFill>
                <a:blip r:embed="rId5"/>
                <a:stretch>
                  <a:fillRect l="-860" t="-3571" b="-91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8439E4D-A79D-43E7-ACD0-D530140DAEC5}"/>
                  </a:ext>
                </a:extLst>
              </p:cNvPr>
              <p:cNvSpPr txBox="1"/>
              <p:nvPr/>
            </p:nvSpPr>
            <p:spPr>
              <a:xfrm>
                <a:off x="3967050" y="2963195"/>
                <a:ext cx="6332220" cy="6010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b="1" dirty="0">
                    <a:latin typeface="Tahoma" panose="020B0604030504040204" pitchFamily="34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2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𝑴</m:t>
                        </m:r>
                        <m:r>
                          <a:rPr lang="en-US" sz="2200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  <m:r>
                      <a:rPr lang="en-US" sz="2200" b="1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en-US" sz="22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𝑴</m:t>
                        </m:r>
                        <m:r>
                          <a:rPr lang="en-US" sz="22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en-US" sz="2200" b="1" dirty="0">
                    <a:latin typeface="Tahoma" panose="020B0604030504040204" pitchFamily="34" charset="0"/>
                  </a:rPr>
                  <a:t>.</a:t>
                </a:r>
                <a:endParaRPr lang="en-US" sz="2200" dirty="0">
                  <a:latin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8439E4D-A79D-43E7-ACD0-D530140DA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7050" y="2963195"/>
                <a:ext cx="6332220" cy="601062"/>
              </a:xfrm>
              <a:prstGeom prst="rect">
                <a:avLst/>
              </a:prstGeom>
              <a:blipFill>
                <a:blip r:embed="rId6"/>
                <a:stretch>
                  <a:fillRect l="-1251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5296F5F-4635-4514-8707-1A2BB8DDB918}"/>
                  </a:ext>
                </a:extLst>
              </p:cNvPr>
              <p:cNvSpPr txBox="1"/>
              <p:nvPr/>
            </p:nvSpPr>
            <p:spPr>
              <a:xfrm>
                <a:off x="3969708" y="3589322"/>
                <a:ext cx="6332220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b="1" dirty="0">
                    <a:latin typeface="Tahoma" panose="020B0604030504040204" pitchFamily="34" charset="0"/>
                  </a:rPr>
                  <a:t>b) </a:t>
                </a:r>
                <a:r>
                  <a:rPr lang="en-US" sz="2200" b="1" dirty="0" err="1">
                    <a:latin typeface="Tahoma" panose="020B0604030504040204" pitchFamily="34" charset="0"/>
                  </a:rPr>
                  <a:t>Gọi</a:t>
                </a:r>
                <a:r>
                  <a:rPr lang="en-US" sz="2200" b="1" dirty="0">
                    <a:latin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1" i="1">
                        <a:latin typeface="Cambria Math" panose="02040503050406030204" pitchFamily="18" charset="0"/>
                      </a:rPr>
                      <m:t>𝑰</m:t>
                    </m:r>
                  </m:oMath>
                </a14:m>
                <a:r>
                  <a:rPr lang="en-US" sz="2200" b="1" dirty="0">
                    <a:latin typeface="Tahoma" panose="020B0604030504040204" pitchFamily="34" charset="0"/>
                  </a:rPr>
                  <a:t> </a:t>
                </a:r>
                <a:r>
                  <a:rPr lang="en-US" sz="2200" b="1" dirty="0" err="1">
                    <a:latin typeface="Tahoma" panose="020B0604030504040204" pitchFamily="34" charset="0"/>
                  </a:rPr>
                  <a:t>là</a:t>
                </a:r>
                <a:r>
                  <a:rPr lang="en-US" sz="2200" b="1" dirty="0">
                    <a:latin typeface="Tahoma" panose="020B0604030504040204" pitchFamily="34" charset="0"/>
                  </a:rPr>
                  <a:t> </a:t>
                </a:r>
                <a:r>
                  <a:rPr lang="en-US" sz="2200" b="1" dirty="0" err="1">
                    <a:latin typeface="Tahoma" panose="020B0604030504040204" pitchFamily="34" charset="0"/>
                  </a:rPr>
                  <a:t>trung</a:t>
                </a:r>
                <a:r>
                  <a:rPr lang="en-US" sz="2200" b="1" dirty="0">
                    <a:latin typeface="Tahoma" panose="020B0604030504040204" pitchFamily="34" charset="0"/>
                  </a:rPr>
                  <a:t> </a:t>
                </a:r>
                <a:r>
                  <a:rPr lang="en-US" sz="2200" b="1" dirty="0" err="1">
                    <a:latin typeface="Tahoma" panose="020B0604030504040204" pitchFamily="34" charset="0"/>
                  </a:rPr>
                  <a:t>điểm</a:t>
                </a:r>
                <a:r>
                  <a:rPr lang="en-US" sz="2200" b="1" dirty="0">
                    <a:latin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1" i="1">
                        <a:latin typeface="Cambria Math" panose="02040503050406030204" pitchFamily="18" charset="0"/>
                      </a:rPr>
                      <m:t>𝑩𝑪</m:t>
                    </m:r>
                  </m:oMath>
                </a14:m>
                <a:r>
                  <a:rPr lang="en-US" sz="2200" b="1" dirty="0">
                    <a:latin typeface="Tahoma" panose="020B0604030504040204" pitchFamily="34" charset="0"/>
                  </a:rPr>
                  <a:t>.</a:t>
                </a:r>
                <a:endParaRPr lang="en-US" sz="2200" dirty="0">
                  <a:latin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5296F5F-4635-4514-8707-1A2BB8DDB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9708" y="3589322"/>
                <a:ext cx="6332220" cy="430887"/>
              </a:xfrm>
              <a:prstGeom prst="rect">
                <a:avLst/>
              </a:prstGeom>
              <a:blipFill>
                <a:blip r:embed="rId7"/>
                <a:stretch>
                  <a:fillRect l="-1251" t="-10000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1B21B20-A59E-4731-878C-5F5059211A1B}"/>
                  </a:ext>
                </a:extLst>
              </p:cNvPr>
              <p:cNvSpPr txBox="1"/>
              <p:nvPr/>
            </p:nvSpPr>
            <p:spPr>
              <a:xfrm>
                <a:off x="3967050" y="4138585"/>
                <a:ext cx="6332220" cy="579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b="1" dirty="0" err="1">
                    <a:latin typeface="Tahoma" panose="020B0604030504040204" pitchFamily="34" charset="0"/>
                  </a:rPr>
                  <a:t>Có</a:t>
                </a:r>
                <a:r>
                  <a:rPr lang="en-US" sz="2200" b="1" dirty="0">
                    <a:latin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2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𝑨𝑴</m:t>
                        </m:r>
                      </m:e>
                    </m:acc>
                    <m:r>
                      <a:rPr lang="en-US" sz="22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d>
                      <m:dPr>
                        <m:ctrlPr>
                          <a:rPr lang="en-US" sz="22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2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1" i="1">
                                <a:latin typeface="Cambria Math" panose="02040503050406030204" pitchFamily="18" charset="0"/>
                              </a:rPr>
                              <m:t>𝑨𝑰</m:t>
                            </m:r>
                          </m:e>
                        </m:acc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22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1" i="1">
                                <a:latin typeface="Cambria Math" panose="02040503050406030204" pitchFamily="18" charset="0"/>
                              </a:rPr>
                              <m:t>𝑨𝑪</m:t>
                            </m:r>
                          </m:e>
                        </m:acc>
                      </m:e>
                    </m:d>
                  </m:oMath>
                </a14:m>
                <a:endParaRPr lang="en-US" sz="2200" dirty="0">
                  <a:latin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1B21B20-A59E-4731-878C-5F5059211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7050" y="4138585"/>
                <a:ext cx="6332220" cy="579774"/>
              </a:xfrm>
              <a:prstGeom prst="rect">
                <a:avLst/>
              </a:prstGeom>
              <a:blipFill>
                <a:blip r:embed="rId8"/>
                <a:stretch>
                  <a:fillRect l="-1251" b="-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7BD3AB89-D6E6-48A4-90BA-164C9C75DE3B}"/>
              </a:ext>
            </a:extLst>
          </p:cNvPr>
          <p:cNvGrpSpPr/>
          <p:nvPr/>
        </p:nvGrpSpPr>
        <p:grpSpPr>
          <a:xfrm>
            <a:off x="649353" y="60590"/>
            <a:ext cx="6716035" cy="719467"/>
            <a:chOff x="1082675" y="945000"/>
            <a:chExt cx="13434499" cy="143893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268C3D3-3490-46CA-BF9D-2B4B7DF4D19D}"/>
                </a:ext>
              </a:extLst>
            </p:cNvPr>
            <p:cNvSpPr txBox="1"/>
            <p:nvPr/>
          </p:nvSpPr>
          <p:spPr>
            <a:xfrm>
              <a:off x="1082675" y="1922269"/>
              <a:ext cx="369529" cy="461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9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136DCB2-8068-4EC5-A6E9-B6C7DEF910ED}"/>
                </a:ext>
              </a:extLst>
            </p:cNvPr>
            <p:cNvSpPr txBox="1"/>
            <p:nvPr/>
          </p:nvSpPr>
          <p:spPr>
            <a:xfrm>
              <a:off x="10320029" y="945000"/>
              <a:ext cx="4197145" cy="923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E00D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TỰ LUẬN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F0547FE-EF20-41A4-8D95-A0B114DD9D67}"/>
                  </a:ext>
                </a:extLst>
              </p:cNvPr>
              <p:cNvSpPr txBox="1"/>
              <p:nvPr/>
            </p:nvSpPr>
            <p:spPr>
              <a:xfrm>
                <a:off x="4928771" y="4762393"/>
                <a:ext cx="6332220" cy="5990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b="1" dirty="0">
                    <a:latin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d>
                      <m:dPr>
                        <m:ctrlPr>
                          <a:rPr lang="en-US" sz="22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2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2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acc>
                          <m:accPr>
                            <m:chr m:val="⃗"/>
                            <m:ctrlPr>
                              <a:rPr lang="en-US" sz="22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1" i="1">
                                <a:latin typeface="Cambria Math" panose="02040503050406030204" pitchFamily="18" charset="0"/>
                              </a:rPr>
                              <m:t>𝑨𝑩</m:t>
                            </m:r>
                          </m:e>
                        </m:acc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2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2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acc>
                          <m:accPr>
                            <m:chr m:val="⃗"/>
                            <m:ctrlPr>
                              <a:rPr lang="en-US" sz="22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1" i="1">
                                <a:latin typeface="Cambria Math" panose="02040503050406030204" pitchFamily="18" charset="0"/>
                              </a:rPr>
                              <m:t>𝑨𝑪</m:t>
                            </m:r>
                          </m:e>
                        </m:acc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22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1" i="1">
                                <a:latin typeface="Cambria Math" panose="02040503050406030204" pitchFamily="18" charset="0"/>
                              </a:rPr>
                              <m:t>𝑨𝑪</m:t>
                            </m:r>
                          </m:e>
                        </m:acc>
                      </m:e>
                    </m:d>
                  </m:oMath>
                </a14:m>
                <a:endParaRPr lang="en-US" sz="2200" dirty="0">
                  <a:latin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F0547FE-EF20-41A4-8D95-A0B114DD9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8771" y="4762393"/>
                <a:ext cx="6332220" cy="5990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0BDBBF5-DD09-45CF-8AC0-6930EFFB2C52}"/>
                  </a:ext>
                </a:extLst>
              </p:cNvPr>
              <p:cNvSpPr txBox="1"/>
              <p:nvPr/>
            </p:nvSpPr>
            <p:spPr>
              <a:xfrm>
                <a:off x="5004971" y="5457113"/>
                <a:ext cx="6332220" cy="579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acc>
                      <m:accPr>
                        <m:chr m:val="⃗"/>
                        <m:ctrlPr>
                          <a:rPr lang="en-US" sz="22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𝑨𝑩</m:t>
                        </m:r>
                      </m:e>
                    </m:acc>
                    <m:r>
                      <a:rPr lang="en-US" sz="2200" b="1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acc>
                      <m:accPr>
                        <m:chr m:val="⃗"/>
                        <m:ctrlPr>
                          <a:rPr lang="en-US" sz="22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sz="2200" b="1" dirty="0">
                    <a:latin typeface="Tahoma" panose="020B0604030504040204" pitchFamily="34" charset="0"/>
                  </a:rPr>
                  <a:t>.</a:t>
                </a:r>
                <a:endParaRPr lang="en-US" sz="2200" dirty="0">
                  <a:latin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0BDBBF5-DD09-45CF-8AC0-6930EFFB2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971" y="5457113"/>
                <a:ext cx="6332220" cy="579774"/>
              </a:xfrm>
              <a:prstGeom prst="rect">
                <a:avLst/>
              </a:prstGeom>
              <a:blipFill>
                <a:blip r:embed="rId10"/>
                <a:stretch>
                  <a:fillRect b="-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9448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/>
      <p:bldP spid="45" grpId="0"/>
      <p:bldP spid="46" grpId="0"/>
      <p:bldP spid="39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400" y="1371601"/>
                <a:ext cx="5524500" cy="5372100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45720" bIns="4572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00000"/>
                  </a:lnSpc>
                  <a:spcBef>
                    <a:spcPts val="6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v"/>
                </a:pPr>
                <a:r>
                  <a:rPr lang="nl-NL" sz="2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4.34.</a:t>
                </a:r>
                <a:r>
                  <a:rPr lang="nl-NL" sz="2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nl-NL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hình bình hành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𝑨𝑩𝑪𝑫</m:t>
                    </m:r>
                  </m:oMath>
                </a14:m>
                <a:r>
                  <a:rPr lang="nl-NL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Chứng minh rằng với mọi điểm </a:t>
                </a:r>
                <a14:m>
                  <m:oMath xmlns:m="http://schemas.openxmlformats.org/officeDocument/2006/math">
                    <m:r>
                      <a:rPr lang="nl-NL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𝑴</m:t>
                    </m:r>
                  </m:oMath>
                </a14:m>
                <a:r>
                  <a:rPr lang="nl-NL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có: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𝑴𝑨</m:t>
                        </m:r>
                      </m:e>
                    </m:acc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𝑴𝑪</m:t>
                        </m:r>
                      </m:e>
                    </m:acc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𝑴𝑩</m:t>
                        </m:r>
                      </m:e>
                    </m:acc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𝑴𝑫</m:t>
                        </m:r>
                      </m:e>
                    </m:acc>
                  </m:oMath>
                </a14:m>
                <a:r>
                  <a:rPr lang="nl-NL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2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371601"/>
                <a:ext cx="5524500" cy="5372100"/>
              </a:xfrm>
              <a:prstGeom prst="rect">
                <a:avLst/>
              </a:prstGeom>
              <a:blipFill>
                <a:blip r:embed="rId4"/>
                <a:stretch>
                  <a:fillRect l="-1322" t="-906" r="-1542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89433443-F7C6-4FAD-8BCF-22C0992B6D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91200" y="1371601"/>
                <a:ext cx="6248400" cy="5372100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45720" bIns="4572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6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fr-FR" sz="2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2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Hướng</a:t>
                </a:r>
                <a:r>
                  <a:rPr lang="fr-FR" sz="2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2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dẫn</a:t>
                </a:r>
                <a:r>
                  <a:rPr lang="fr-FR" sz="2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</a:p>
              <a:p>
                <a:pPr marL="0" indent="0" algn="just">
                  <a:lnSpc>
                    <a:spcPct val="107000"/>
                  </a:lnSpc>
                  <a:spcAft>
                    <a:spcPts val="400"/>
                  </a:spcAft>
                  <a:buNone/>
                  <a:tabLst>
                    <a:tab pos="114300" algn="l"/>
                    <a:tab pos="228600" algn="l"/>
                    <a:tab pos="342900" algn="l"/>
                    <a:tab pos="457200" algn="l"/>
                    <a:tab pos="1828800" algn="l"/>
                    <a:tab pos="1943100" algn="l"/>
                  </a:tabLst>
                </a:pPr>
                <a:r>
                  <a:rPr lang="nl-NL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có:</a:t>
                </a:r>
              </a:p>
              <a:p>
                <a:pPr marL="0" indent="0" algn="just">
                  <a:lnSpc>
                    <a:spcPct val="107000"/>
                  </a:lnSpc>
                  <a:spcAft>
                    <a:spcPts val="400"/>
                  </a:spcAft>
                  <a:buNone/>
                  <a:tabLst>
                    <a:tab pos="114300" algn="l"/>
                    <a:tab pos="228600" algn="l"/>
                    <a:tab pos="342900" algn="l"/>
                    <a:tab pos="457200" algn="l"/>
                    <a:tab pos="1828800" algn="l"/>
                    <a:tab pos="1943100" algn="l"/>
                  </a:tabLst>
                </a:pPr>
                <a:r>
                  <a:rPr lang="nl-NL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𝑴𝑨</m:t>
                        </m:r>
                      </m:e>
                    </m:acc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𝑴𝑪</m:t>
                        </m:r>
                      </m:e>
                    </m:acc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𝑴𝑩</m:t>
                            </m:r>
                          </m:e>
                        </m:acc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𝑩𝑨</m:t>
                            </m:r>
                          </m:e>
                        </m:acc>
                      </m:e>
                    </m:d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𝑴𝑫</m:t>
                            </m:r>
                          </m:e>
                        </m:acc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𝑫𝑪</m:t>
                            </m:r>
                          </m:e>
                        </m:acc>
                      </m:e>
                    </m:d>
                  </m:oMath>
                </a14:m>
                <a:endParaRPr lang="en-US" sz="2400" b="1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 algn="just">
                  <a:lnSpc>
                    <a:spcPct val="107000"/>
                  </a:lnSpc>
                  <a:spcAft>
                    <a:spcPts val="400"/>
                  </a:spcAft>
                  <a:buNone/>
                  <a:tabLst>
                    <a:tab pos="114300" algn="l"/>
                    <a:tab pos="228600" algn="l"/>
                    <a:tab pos="342900" algn="l"/>
                    <a:tab pos="457200" algn="l"/>
                    <a:tab pos="1828800" algn="l"/>
                    <a:tab pos="1943100" algn="l"/>
                  </a:tabLst>
                </a:pP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𝑴𝑩</m:t>
                        </m:r>
                      </m:e>
                    </m:acc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𝑴𝑫</m:t>
                        </m:r>
                      </m:e>
                    </m:acc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𝑩𝑨</m:t>
                            </m:r>
                          </m:e>
                        </m:acc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𝑫𝑪</m:t>
                            </m:r>
                          </m:e>
                        </m:acc>
                      </m:e>
                    </m:d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𝑴𝑩</m:t>
                        </m:r>
                      </m:e>
                    </m:acc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𝑴𝑫</m:t>
                        </m:r>
                      </m:e>
                    </m:acc>
                  </m:oMath>
                </a14:m>
                <a:r>
                  <a:rPr lang="nl-NL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 algn="just">
                  <a:lnSpc>
                    <a:spcPct val="107000"/>
                  </a:lnSpc>
                  <a:spcAft>
                    <a:spcPts val="400"/>
                  </a:spcAft>
                  <a:buNone/>
                  <a:tabLst>
                    <a:tab pos="114300" algn="l"/>
                    <a:tab pos="228600" algn="l"/>
                    <a:tab pos="342900" algn="l"/>
                    <a:tab pos="457200" algn="l"/>
                    <a:tab pos="1828800" algn="l"/>
                    <a:tab pos="1943100" algn="l"/>
                  </a:tabLst>
                </a:pPr>
                <a:r>
                  <a:rPr lang="pt-BR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pt-BR" sz="2400" b="1" i="1">
                        <a:latin typeface="Cambria Math" panose="02040503050406030204" pitchFamily="18" charset="0"/>
                      </a:rPr>
                      <m:t>𝑨𝑩𝑪𝑫</m:t>
                    </m:r>
                  </m:oMath>
                </a14:m>
                <a:r>
                  <a:rPr lang="pt-BR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hình bình hành nên</a:t>
                </a:r>
              </a:p>
              <a:p>
                <a:pPr marL="0" indent="0" algn="just">
                  <a:lnSpc>
                    <a:spcPct val="107000"/>
                  </a:lnSpc>
                  <a:spcAft>
                    <a:spcPts val="400"/>
                  </a:spcAft>
                  <a:buNone/>
                  <a:tabLst>
                    <a:tab pos="114300" algn="l"/>
                    <a:tab pos="228600" algn="l"/>
                    <a:tab pos="342900" algn="l"/>
                    <a:tab pos="457200" algn="l"/>
                    <a:tab pos="1828800" algn="l"/>
                    <a:tab pos="1943100" algn="l"/>
                  </a:tabLst>
                </a:pPr>
                <a:r>
                  <a:rPr lang="pt-BR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𝑨𝑩</m:t>
                        </m:r>
                      </m:e>
                    </m:acc>
                    <m:r>
                      <a:rPr lang="en-US" sz="2400" b="1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𝑫𝑪</m:t>
                        </m:r>
                      </m:e>
                    </m:acc>
                    <m:r>
                      <a:rPr lang="en-US" sz="2400" b="1" i="1">
                        <a:latin typeface="Cambria Math" panose="02040503050406030204" pitchFamily="18" charset="0"/>
                      </a:rPr>
                      <m:t>⇒</m:t>
                    </m:r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𝑩𝑨</m:t>
                        </m:r>
                      </m:e>
                    </m:acc>
                    <m:r>
                      <a:rPr lang="en-US" sz="2400" b="1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𝑫𝑪</m:t>
                        </m:r>
                      </m:e>
                    </m:acc>
                    <m:r>
                      <a:rPr lang="en-US" sz="2400" b="1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𝑩𝑨</m:t>
                        </m:r>
                      </m:e>
                    </m:acc>
                    <m:r>
                      <a:rPr lang="en-US" sz="2400" b="1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𝑨𝑩</m:t>
                        </m:r>
                      </m:e>
                    </m:acc>
                    <m:r>
                      <a:rPr lang="en-US" sz="2400" b="1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acc>
                  </m:oMath>
                </a14:m>
                <a:endPara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86360" indent="0" algn="just">
                  <a:lnSpc>
                    <a:spcPct val="150000"/>
                  </a:lnSpc>
                  <a:buNone/>
                  <a:tabLst>
                    <a:tab pos="314960" algn="l"/>
                  </a:tabLst>
                </a:pPr>
                <a:endPara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89433443-F7C6-4FAD-8BCF-22C0992B6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1371601"/>
                <a:ext cx="6248400" cy="5372100"/>
              </a:xfrm>
              <a:prstGeom prst="rect">
                <a:avLst/>
              </a:prstGeom>
              <a:blipFill>
                <a:blip r:embed="rId5"/>
                <a:stretch>
                  <a:fillRect l="-1363" t="-793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CAB7162A-B9CD-A1F0-99B3-214A1A3F329C}"/>
              </a:ext>
            </a:extLst>
          </p:cNvPr>
          <p:cNvSpPr txBox="1"/>
          <p:nvPr/>
        </p:nvSpPr>
        <p:spPr>
          <a:xfrm>
            <a:off x="5034967" y="196103"/>
            <a:ext cx="2098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E00D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TỰ LUẬN</a:t>
            </a:r>
          </a:p>
        </p:txBody>
      </p:sp>
    </p:spTree>
    <p:extLst>
      <p:ext uri="{BB962C8B-B14F-4D97-AF65-F5344CB8AC3E}">
        <p14:creationId xmlns:p14="http://schemas.microsoft.com/office/powerpoint/2010/main" val="2776388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400" y="1371601"/>
                <a:ext cx="5524500" cy="5372100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45720" bIns="4572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50000"/>
                  </a:lnSpc>
                  <a:buClr>
                    <a:srgbClr val="FF0000"/>
                  </a:buClr>
                  <a:buFont typeface="Wingdings" panose="05000000000000000000" pitchFamily="2" charset="2"/>
                  <a:buChar char="v"/>
                  <a:tabLst>
                    <a:tab pos="314960" algn="l"/>
                  </a:tabLst>
                </a:pPr>
                <a:r>
                  <a:rPr lang="nl-NL" sz="2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4.35.</a:t>
                </a:r>
                <a:r>
                  <a:rPr lang="nl-NL" sz="2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 mặt phẳng tọa độ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𝑶𝒙𝒚</m:t>
                    </m:r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cho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𝑨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𝑩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e>
                    </m:d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𝑪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e>
                    </m:d>
                  </m:oMath>
                </a14:m>
                <a:r>
                  <a:rPr lang="en-US" sz="2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543560" algn="just">
                  <a:lnSpc>
                    <a:spcPct val="107000"/>
                  </a:lnSpc>
                  <a:spcAft>
                    <a:spcPts val="400"/>
                  </a:spcAft>
                  <a:buAutoNum type="alphaLcPeriod"/>
                </a:pPr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Tìm tọa độ của các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𝑩𝑨</m:t>
                        </m:r>
                      </m:e>
                    </m:acc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543560" algn="just">
                  <a:lnSpc>
                    <a:spcPct val="107000"/>
                  </a:lnSpc>
                  <a:spcAft>
                    <a:spcPts val="400"/>
                  </a:spcAft>
                  <a:buAutoNum type="alphaLcPeriod"/>
                </a:pPr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Chứng minh rằng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</m:t>
                    </m:r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</m:t>
                    </m:r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𝑪</m:t>
                    </m:r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ba đỉnh của một tam giác vuông. Tính diện tích và chu vi của tam giác đó.</a:t>
                </a:r>
              </a:p>
              <a:p>
                <a:pPr marL="86360" indent="0">
                  <a:lnSpc>
                    <a:spcPct val="107000"/>
                  </a:lnSpc>
                  <a:spcAft>
                    <a:spcPts val="400"/>
                  </a:spcAft>
                  <a:buNone/>
                </a:pPr>
                <a:endParaRPr lang="en-US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371601"/>
                <a:ext cx="5524500" cy="5372100"/>
              </a:xfrm>
              <a:prstGeom prst="rect">
                <a:avLst/>
              </a:prstGeom>
              <a:blipFill>
                <a:blip r:embed="rId4"/>
                <a:stretch>
                  <a:fillRect l="-1322" r="-1542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89433443-F7C6-4FAD-8BCF-22C0992B6D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91200" y="1371601"/>
                <a:ext cx="6248400" cy="5372100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45720" bIns="4572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6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fr-FR" sz="2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Hướng dẫn:</a:t>
                </a:r>
              </a:p>
              <a:p>
                <a:pPr marL="86360" indent="0">
                  <a:lnSpc>
                    <a:spcPct val="107000"/>
                  </a:lnSpc>
                  <a:spcAft>
                    <a:spcPts val="400"/>
                  </a:spcAft>
                  <a:buNone/>
                </a:pPr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𝑩𝑨</m:t>
                        </m:r>
                      </m:e>
                    </m:acc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;−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</m:d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;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;−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86360" indent="0" algn="just">
                  <a:lnSpc>
                    <a:spcPct val="107000"/>
                  </a:lnSpc>
                  <a:spcAft>
                    <a:spcPts val="400"/>
                  </a:spcAft>
                  <a:buNone/>
                </a:pPr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b. Ta thấy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nên 2 vec-tơ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𝑩𝑨</m:t>
                        </m:r>
                      </m:e>
                    </m:acc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không cùng phương suy ra 3 điểm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</m:t>
                    </m:r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,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</m:t>
                    </m:r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,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𝑪</m:t>
                    </m:r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không thẳng hàng do đó chúng là 3 đỉnh của 1 tam giác.</a:t>
                </a:r>
                <a:endParaRPr lang="en-US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86360" indent="0" algn="just">
                  <a:lnSpc>
                    <a:spcPct val="107000"/>
                  </a:lnSpc>
                  <a:spcAft>
                    <a:spcPts val="400"/>
                  </a:spcAft>
                  <a:buNone/>
                </a:pPr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Lại có: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𝑩𝑨</m:t>
                        </m:r>
                      </m:e>
                    </m:acc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</m:d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nên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𝑩𝑨</m:t>
                        </m:r>
                      </m:e>
                    </m:acc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⊥</m:t>
                    </m:r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suy ra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𝜟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𝑨𝑩𝑪</m:t>
                    </m:r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</m:t>
                    </m:r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86360" indent="0" algn="just">
                  <a:lnSpc>
                    <a:spcPct val="150000"/>
                  </a:lnSpc>
                  <a:buNone/>
                  <a:tabLst>
                    <a:tab pos="314960" algn="l"/>
                  </a:tabLst>
                </a:pPr>
                <a:endParaRPr lang="en-US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89433443-F7C6-4FAD-8BCF-22C0992B6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1371601"/>
                <a:ext cx="6248400" cy="5372100"/>
              </a:xfrm>
              <a:prstGeom prst="rect">
                <a:avLst/>
              </a:prstGeom>
              <a:blipFill>
                <a:blip r:embed="rId5"/>
                <a:stretch>
                  <a:fillRect l="-1168" t="-793" r="-1363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CF0C041A-3393-D0A1-C2E9-9E18EB9998D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08829" y="1371602"/>
                <a:ext cx="6230771" cy="5372100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91440" bIns="9144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fr-FR" sz="2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Hướng dẫn:</a:t>
                </a:r>
              </a:p>
              <a:p>
                <a:pPr marL="17272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 xmlns:m="http://schemas.openxmlformats.org/officeDocument/2006/math">
                    <m:r>
                      <a:rPr lang="en-US" sz="2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𝑨𝑩</m:t>
                    </m:r>
                    <m:r>
                      <a:rPr lang="en-US" sz="2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e>
                          <m:sup>
                            <m:r>
                              <a:rPr lang="en-US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24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𝟒</m:t>
                                </m:r>
                              </m:e>
                            </m:d>
                          </m:e>
                          <m:sup>
                            <m:r>
                              <a:rPr lang="en-US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  <m:r>
                      <a:rPr lang="en-US" sz="2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rad>
                      <m:radPr>
                        <m:degHide m:val="on"/>
                        <m:ctrlPr>
                          <a:rPr lang="en-US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sz="2400" b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; </a:t>
                </a:r>
                <a:endParaRPr lang="en-US" sz="240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7272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 xmlns:m="http://schemas.openxmlformats.org/officeDocument/2006/math">
                    <m:r>
                      <a:rPr lang="en-US" sz="2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𝑩𝑪</m:t>
                    </m:r>
                    <m:r>
                      <a:rPr lang="en-US" sz="2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24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d>
                          </m:e>
                          <m:sup>
                            <m:r>
                              <a:rPr lang="en-US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24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d>
                          </m:e>
                          <m:sup>
                            <m:r>
                              <a:rPr lang="en-US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  <m:r>
                      <a:rPr lang="en-US" sz="2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ad>
                      <m:radPr>
                        <m:degHide m:val="on"/>
                        <m:ctrlPr>
                          <a:rPr lang="en-US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sz="2400" b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</a:t>
                </a:r>
                <a:endParaRPr lang="en-US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7272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 xmlns:m="http://schemas.openxmlformats.org/officeDocument/2006/math">
                    <m:r>
                      <a:rPr lang="en-US" sz="2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𝑨𝑪</m:t>
                    </m:r>
                    <m:r>
                      <a:rPr lang="en-US" sz="2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24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𝟕</m:t>
                                </m:r>
                              </m:e>
                            </m:d>
                          </m:e>
                          <m:sup>
                            <m:r>
                              <a:rPr lang="en-US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  <m:sup>
                            <m:r>
                              <a:rPr lang="en-US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  <m:r>
                      <a:rPr lang="en-US" sz="2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</m:t>
                    </m:r>
                    <m:rad>
                      <m:radPr>
                        <m:degHide m:val="on"/>
                        <m:ctrlPr>
                          <a:rPr lang="en-US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sz="240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</a:p>
              <a:p>
                <a:pPr marL="17272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𝑨𝑩𝑪</m:t>
                        </m:r>
                      </m:sub>
                    </m:sSub>
                    <m:r>
                      <a:rPr lang="en-US" sz="2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2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𝑩𝑨</m:t>
                    </m:r>
                    <m:r>
                      <a:rPr lang="en-US" sz="2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𝑩𝑪</m:t>
                    </m:r>
                    <m:r>
                      <a:rPr lang="en-US" sz="2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2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rad>
                      <m:radPr>
                        <m:degHide m:val="on"/>
                        <m:ctrlPr>
                          <a:rPr lang="en-US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  <m:r>
                      <a:rPr lang="en-US" sz="2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ad>
                      <m:radPr>
                        <m:degHide m:val="on"/>
                        <m:ctrlPr>
                          <a:rPr lang="en-US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  <m:r>
                      <a:rPr lang="en-US" sz="2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</m:oMath>
                </a14:m>
                <a:r>
                  <a:rPr lang="en-US" sz="2400" b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(đvdt)</a:t>
                </a:r>
                <a:endParaRPr lang="en-US" sz="240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7272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en-US" sz="2400" b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Chu vi tam giác </a:t>
                </a:r>
                <a14:m>
                  <m:oMath xmlns:m="http://schemas.openxmlformats.org/officeDocument/2006/math">
                    <m:r>
                      <a:rPr lang="en-US" sz="2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𝑨𝑩𝑪</m:t>
                    </m:r>
                  </m:oMath>
                </a14:m>
                <a:r>
                  <a:rPr lang="en-US" sz="2400" b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bằng </a:t>
                </a:r>
                <a:endParaRPr lang="en-US" sz="2400" b="1" i="1">
                  <a:latin typeface="Cambria Math" panose="020405030504060302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pPr marL="17272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𝑨𝑩</m:t>
                      </m:r>
                      <m:r>
                        <a:rPr lang="en-US" sz="2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𝑩𝑪</m:t>
                      </m:r>
                      <m:r>
                        <a:rPr lang="en-US" sz="2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𝑪𝑨</m:t>
                      </m:r>
                      <m:r>
                        <a:rPr lang="en-US" sz="2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𝟒</m:t>
                      </m:r>
                      <m:rad>
                        <m:radPr>
                          <m:degHide m:val="on"/>
                          <m:ctrlPr>
                            <a:rPr lang="en-US" sz="2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</m:rad>
                      <m:r>
                        <a:rPr lang="en-US" sz="2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ad>
                        <m:radPr>
                          <m:degHide m:val="on"/>
                          <m:ctrlPr>
                            <a:rPr lang="en-US" sz="2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</m:rad>
                      <m:r>
                        <a:rPr lang="en-US" sz="2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𝟓</m:t>
                      </m:r>
                      <m:rad>
                        <m:radPr>
                          <m:degHide m:val="on"/>
                          <m:ctrlPr>
                            <a:rPr lang="en-US" sz="2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</m:rad>
                    </m:oMath>
                  </m:oMathPara>
                </a14:m>
                <a:endParaRPr lang="en-US" sz="2400" b="1" i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7272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 xmlns:m="http://schemas.openxmlformats.org/officeDocument/2006/math">
                    <m:r>
                      <a:rPr lang="en-US" sz="24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   </m:t>
                    </m:r>
                    <m:r>
                      <a:rPr lang="en-US" sz="2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rad>
                      <m:radPr>
                        <m:degHide m:val="on"/>
                        <m:ctrlPr>
                          <a:rPr lang="en-US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sz="2400" b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(đvcv).</a:t>
                </a:r>
                <a:endParaRPr lang="en-US" sz="2400" b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CF0C041A-3393-D0A1-C2E9-9E18EB999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8829" y="1371602"/>
                <a:ext cx="6230771" cy="5372100"/>
              </a:xfrm>
              <a:prstGeom prst="rect">
                <a:avLst/>
              </a:prstGeom>
              <a:blipFill>
                <a:blip r:embed="rId6"/>
                <a:stretch>
                  <a:fillRect l="-1270" r="-488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BB6B6ED-4FC0-3053-0E71-D300DFEB5E7D}"/>
              </a:ext>
            </a:extLst>
          </p:cNvPr>
          <p:cNvSpPr txBox="1"/>
          <p:nvPr/>
        </p:nvSpPr>
        <p:spPr>
          <a:xfrm>
            <a:off x="5267195" y="60590"/>
            <a:ext cx="2098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E00D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TỰ LUẬN</a:t>
            </a:r>
          </a:p>
        </p:txBody>
      </p:sp>
    </p:spTree>
    <p:extLst>
      <p:ext uri="{BB962C8B-B14F-4D97-AF65-F5344CB8AC3E}">
        <p14:creationId xmlns:p14="http://schemas.microsoft.com/office/powerpoint/2010/main" val="800766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400" y="1371601"/>
                <a:ext cx="5524500" cy="5372100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45720" bIns="4572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50000"/>
                  </a:lnSpc>
                  <a:buClr>
                    <a:srgbClr val="FF0000"/>
                  </a:buClr>
                  <a:buFont typeface="Wingdings" panose="05000000000000000000" pitchFamily="2" charset="2"/>
                  <a:buChar char="v"/>
                  <a:tabLst>
                    <a:tab pos="314960" algn="l"/>
                  </a:tabLst>
                </a:pPr>
                <a:r>
                  <a:rPr lang="nl-NL" sz="2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4.35.</a:t>
                </a:r>
                <a:r>
                  <a:rPr lang="nl-NL" sz="2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 mặt phẳng tọa độ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𝑶𝒙𝒚</m:t>
                    </m:r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cho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𝑨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𝑩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e>
                    </m:d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𝑪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e>
                    </m:d>
                  </m:oMath>
                </a14:m>
                <a:r>
                  <a:rPr lang="en-US" sz="2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86360" indent="0">
                  <a:lnSpc>
                    <a:spcPct val="107000"/>
                  </a:lnSpc>
                  <a:spcAft>
                    <a:spcPts val="400"/>
                  </a:spcAft>
                  <a:buNone/>
                </a:pPr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c. Tìm tọa độ trọng tâm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𝑮</m:t>
                    </m:r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của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𝑨𝑩𝑪</m:t>
                    </m:r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86360" indent="0">
                  <a:lnSpc>
                    <a:spcPct val="107000"/>
                  </a:lnSpc>
                  <a:spcAft>
                    <a:spcPts val="400"/>
                  </a:spcAft>
                  <a:buNone/>
                </a:pPr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d. Tìm tọa độ của điểm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𝑫</m:t>
                    </m:r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sao cho tứ giác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𝑩𝑪𝑨𝑫</m:t>
                    </m:r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một hình bình hành.</a:t>
                </a:r>
                <a:endParaRPr lang="en-US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314960">
                  <a:lnSpc>
                    <a:spcPct val="107000"/>
                  </a:lnSpc>
                  <a:spcAft>
                    <a:spcPts val="400"/>
                  </a:spcAft>
                </a:pPr>
                <a:endParaRPr lang="en-US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371601"/>
                <a:ext cx="5524500" cy="5372100"/>
              </a:xfrm>
              <a:prstGeom prst="rect">
                <a:avLst/>
              </a:prstGeom>
              <a:blipFill>
                <a:blip r:embed="rId4"/>
                <a:stretch>
                  <a:fillRect l="-1322" r="-1542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89433443-F7C6-4FAD-8BCF-22C0992B6D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91200" y="1371601"/>
                <a:ext cx="6248400" cy="5372100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45720" bIns="4572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6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fr-FR" sz="2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Hướng dẫn:</a:t>
                </a:r>
              </a:p>
              <a:p>
                <a:pPr marL="86360" indent="0">
                  <a:lnSpc>
                    <a:spcPct val="107000"/>
                  </a:lnSpc>
                  <a:spcAft>
                    <a:spcPts val="400"/>
                  </a:spcAft>
                  <a:buNone/>
                </a:pPr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𝑮</m:t>
                    </m:r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trọng tâm của tam giác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𝑨𝑩𝑪</m:t>
                    </m:r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nên</a:t>
                </a:r>
              </a:p>
              <a:p>
                <a:pPr marL="86360" indent="0">
                  <a:lnSpc>
                    <a:spcPct val="107000"/>
                  </a:lnSpc>
                  <a:spcAft>
                    <a:spcPts val="400"/>
                  </a:spcAft>
                  <a:buNone/>
                </a:pPr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sSub>
                              <m:sSubPr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𝑮</m:t>
                                </m:r>
                              </m:sub>
                            </m:sSub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400" b="1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𝑨</m:t>
                                    </m:r>
                                  </m:sub>
                                </m:s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b="1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𝑩</m:t>
                                    </m:r>
                                  </m:sub>
                                </m:s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b="1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𝑪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</m:num>
                              <m:den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</m:num>
                              <m:den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e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sSub>
                              <m:sSubPr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𝑮</m:t>
                                </m:r>
                              </m:sub>
                            </m:sSub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400" b="1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𝒚</m:t>
                                    </m:r>
                                  </m:e>
                                  <m:sub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𝑨</m:t>
                                    </m:r>
                                  </m:sub>
                                </m:s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b="1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𝒚</m:t>
                                    </m:r>
                                  </m:e>
                                  <m:sub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𝑩</m:t>
                                    </m:r>
                                  </m:sub>
                                </m:s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b="1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𝒚</m:t>
                                    </m:r>
                                  </m:e>
                                  <m:sub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𝑪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num>
                              <m:den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𝟖</m:t>
                                </m:r>
                              </m:num>
                              <m:den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e>
                        </m:eqArr>
                      </m:e>
                    </m:d>
                  </m:oMath>
                </a14:m>
                <a:endParaRPr lang="en-US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86360" indent="0">
                  <a:lnSpc>
                    <a:spcPct val="107000"/>
                  </a:lnSpc>
                  <a:spcAft>
                    <a:spcPts val="400"/>
                  </a:spcAft>
                  <a:buNone/>
                </a:pPr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𝑮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.</a:t>
                </a:r>
                <a:endParaRPr lang="en-US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89433443-F7C6-4FAD-8BCF-22C0992B6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1371601"/>
                <a:ext cx="6248400" cy="5372100"/>
              </a:xfrm>
              <a:prstGeom prst="rect">
                <a:avLst/>
              </a:prstGeom>
              <a:blipFill>
                <a:blip r:embed="rId5"/>
                <a:stretch>
                  <a:fillRect l="-1168" t="-793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5B823B3-BBD0-DB83-EBDD-81EA89298797}"/>
              </a:ext>
            </a:extLst>
          </p:cNvPr>
          <p:cNvSpPr txBox="1"/>
          <p:nvPr/>
        </p:nvSpPr>
        <p:spPr>
          <a:xfrm>
            <a:off x="5034967" y="196103"/>
            <a:ext cx="2098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E00D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TỰ LUẬN</a:t>
            </a:r>
          </a:p>
        </p:txBody>
      </p:sp>
    </p:spTree>
    <p:extLst>
      <p:ext uri="{BB962C8B-B14F-4D97-AF65-F5344CB8AC3E}">
        <p14:creationId xmlns:p14="http://schemas.microsoft.com/office/powerpoint/2010/main" val="1463406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uiExpand="1" build="p"/>
      <p:bldP spid="4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400" y="1371601"/>
                <a:ext cx="5524500" cy="5372100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45720" bIns="4572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50000"/>
                  </a:lnSpc>
                  <a:buClr>
                    <a:srgbClr val="FF0000"/>
                  </a:buClr>
                  <a:buFont typeface="Wingdings" panose="05000000000000000000" pitchFamily="2" charset="2"/>
                  <a:buChar char="v"/>
                  <a:tabLst>
                    <a:tab pos="314960" algn="l"/>
                  </a:tabLst>
                </a:pPr>
                <a:r>
                  <a:rPr lang="nl-NL" sz="2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4.35.</a:t>
                </a:r>
                <a:r>
                  <a:rPr lang="nl-NL" sz="2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 mặt phẳng tọa độ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𝑶𝒙𝒚</m:t>
                    </m:r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cho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𝑨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𝑩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e>
                    </m:d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𝑪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e>
                    </m:d>
                  </m:oMath>
                </a14:m>
                <a:r>
                  <a:rPr lang="en-US" sz="2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86360" indent="0">
                  <a:lnSpc>
                    <a:spcPct val="107000"/>
                  </a:lnSpc>
                  <a:spcAft>
                    <a:spcPts val="400"/>
                  </a:spcAft>
                  <a:buNone/>
                </a:pPr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c. Tìm tọa độ trọng tâm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𝑮</m:t>
                    </m:r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của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𝑨𝑩𝑪</m:t>
                    </m:r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86360" indent="0">
                  <a:lnSpc>
                    <a:spcPct val="107000"/>
                  </a:lnSpc>
                  <a:spcAft>
                    <a:spcPts val="400"/>
                  </a:spcAft>
                  <a:buNone/>
                </a:pPr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d. Tìm tọa độ của điểm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𝑫</m:t>
                    </m:r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sao cho tứ giác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𝑩𝑪𝑨𝑫</m:t>
                    </m:r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một hình bình hành.</a:t>
                </a:r>
                <a:endParaRPr lang="en-US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314960">
                  <a:lnSpc>
                    <a:spcPct val="107000"/>
                  </a:lnSpc>
                  <a:spcAft>
                    <a:spcPts val="400"/>
                  </a:spcAft>
                </a:pPr>
                <a:endParaRPr lang="en-US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371601"/>
                <a:ext cx="5524500" cy="5372100"/>
              </a:xfrm>
              <a:prstGeom prst="rect">
                <a:avLst/>
              </a:prstGeom>
              <a:blipFill>
                <a:blip r:embed="rId4"/>
                <a:stretch>
                  <a:fillRect l="-1322" r="-1542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89433443-F7C6-4FAD-8BCF-22C0992B6D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91200" y="1371601"/>
                <a:ext cx="6248400" cy="5372100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45720" bIns="4572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6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fr-FR" sz="2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Hướng dẫn:</a:t>
                </a:r>
              </a:p>
              <a:p>
                <a:pPr marL="86360" indent="0">
                  <a:lnSpc>
                    <a:spcPct val="107000"/>
                  </a:lnSpc>
                  <a:spcAft>
                    <a:spcPts val="400"/>
                  </a:spcAft>
                  <a:buNone/>
                </a:pPr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d. Gọi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𝑫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d>
                  </m:oMath>
                </a14:m>
                <a:r>
                  <a:rPr lang="en-US" sz="2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𝑨𝑩𝑪</m:t>
                    </m:r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một tam giác nên tứ giác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𝑩𝑪𝑨𝑫</m:t>
                    </m:r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hình bình hành </a:t>
                </a:r>
                <a:endParaRPr lang="en-US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86360" indent="0">
                  <a:lnSpc>
                    <a:spcPct val="107000"/>
                  </a:lnSpc>
                  <a:spcAft>
                    <a:spcPts val="400"/>
                  </a:spcAft>
                  <a:buNone/>
                </a:pP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⇔</m:t>
                    </m:r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𝑫𝑨</m:t>
                        </m:r>
                      </m:e>
                    </m:acc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sSub>
                              <m:sSubPr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𝑪</m:t>
                                </m:r>
                              </m:sub>
                            </m:sSub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𝑩</m:t>
                                </m:r>
                              </m:sub>
                            </m:sSub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𝑨</m:t>
                                </m:r>
                              </m:sub>
                            </m:sSub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𝑫</m:t>
                                </m:r>
                              </m:sub>
                            </m:sSub>
                          </m:e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sSub>
                              <m:sSubPr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𝑪</m:t>
                                </m:r>
                              </m:sub>
                            </m:sSub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𝑩</m:t>
                                </m:r>
                              </m:sub>
                            </m:sSub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𝑨</m:t>
                                </m:r>
                              </m:sub>
                            </m:sSub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𝑫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&amp;−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&amp;−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86360" indent="0">
                  <a:lnSpc>
                    <a:spcPct val="107000"/>
                  </a:lnSpc>
                  <a:spcAft>
                    <a:spcPts val="400"/>
                  </a:spcAft>
                  <a:buNone/>
                </a:pPr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𝑫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</m:d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89433443-F7C6-4FAD-8BCF-22C0992B6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1371601"/>
                <a:ext cx="6248400" cy="5372100"/>
              </a:xfrm>
              <a:prstGeom prst="rect">
                <a:avLst/>
              </a:prstGeom>
              <a:blipFill>
                <a:blip r:embed="rId5"/>
                <a:stretch>
                  <a:fillRect l="-1168" t="-793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E76DBF9-14B9-1384-07A8-5DF5A732A630}"/>
              </a:ext>
            </a:extLst>
          </p:cNvPr>
          <p:cNvSpPr txBox="1"/>
          <p:nvPr/>
        </p:nvSpPr>
        <p:spPr>
          <a:xfrm>
            <a:off x="5034967" y="196103"/>
            <a:ext cx="2098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E00D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TỰ LUẬN</a:t>
            </a:r>
          </a:p>
        </p:txBody>
      </p:sp>
    </p:spTree>
    <p:extLst>
      <p:ext uri="{BB962C8B-B14F-4D97-AF65-F5344CB8AC3E}">
        <p14:creationId xmlns:p14="http://schemas.microsoft.com/office/powerpoint/2010/main" val="1217049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400" y="768626"/>
                <a:ext cx="5524500" cy="5975075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45720" bIns="4572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50000"/>
                  </a:lnSpc>
                  <a:buClr>
                    <a:srgbClr val="FF0000"/>
                  </a:buClr>
                  <a:buFont typeface="Wingdings" panose="05000000000000000000" pitchFamily="2" charset="2"/>
                  <a:buChar char="v"/>
                  <a:tabLst>
                    <a:tab pos="314960" algn="l"/>
                  </a:tabLst>
                </a:pPr>
                <a:r>
                  <a:rPr lang="nl-NL" sz="2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4.36.</a:t>
                </a:r>
                <a:r>
                  <a:rPr lang="nl-NL" sz="2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 mặt phẳng tọa độ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𝑶𝒙𝒚</m:t>
                    </m:r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cho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𝑨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e>
                    </m:d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𝑩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𝟒</m:t>
                        </m:r>
                      </m:e>
                    </m:d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𝑪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;−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e>
                    </m:d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𝑫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𝟔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e>
                    </m:d>
                  </m:oMath>
                </a14:m>
                <a:r>
                  <a:rPr lang="en-US" sz="2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86360" indent="0">
                  <a:lnSpc>
                    <a:spcPct val="107000"/>
                  </a:lnSpc>
                  <a:spcAft>
                    <a:spcPts val="400"/>
                  </a:spcAft>
                  <a:buNone/>
                </a:pPr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c. Giả sử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𝑬</m:t>
                    </m:r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điểm có tọa độ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Tìm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để các vec-tơ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𝑩𝑬</m:t>
                        </m:r>
                      </m:e>
                    </m:acc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cùng phương.</a:t>
                </a:r>
                <a:endParaRPr lang="en-US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86360" indent="0">
                  <a:lnSpc>
                    <a:spcPct val="107000"/>
                  </a:lnSpc>
                  <a:spcAft>
                    <a:spcPts val="400"/>
                  </a:spcAft>
                  <a:buNone/>
                </a:pPr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d. Với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vừa tìm được, hãy biểu thị vec-tơ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𝑨𝑬</m:t>
                        </m:r>
                      </m:e>
                    </m:acc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theo các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sz="2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768626"/>
                <a:ext cx="5524500" cy="5975075"/>
              </a:xfrm>
              <a:prstGeom prst="rect">
                <a:avLst/>
              </a:prstGeom>
              <a:blipFill>
                <a:blip r:embed="rId4"/>
                <a:stretch>
                  <a:fillRect l="-1322" r="-2974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89433443-F7C6-4FAD-8BCF-22C0992B6D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91200" y="768626"/>
                <a:ext cx="6248400" cy="5975075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45720" bIns="4572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fr-FR" sz="2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Hướng dẫn:</a:t>
                </a:r>
              </a:p>
              <a:p>
                <a:pPr marL="17272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;−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</m:d>
                  </m:oMath>
                </a14:m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;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𝑩𝑬</m:t>
                        </m:r>
                      </m:e>
                    </m:acc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;−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</m:oMath>
                </a14:m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7272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𝑩𝑬</m:t>
                        </m:r>
                      </m:e>
                    </m:acc>
                  </m:oMath>
                </a14:m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cùng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phương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17272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⇔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</m:d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⇔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.</a:t>
                </a:r>
                <a:endParaRPr lang="en-US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8636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d. Khi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thì 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𝑬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8636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 sử tồn tại bộ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𝒎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𝒏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∈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thỏa mãn</a:t>
                </a:r>
              </a:p>
              <a:p>
                <a:pPr marL="8636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𝑨𝑬</m:t>
                          </m:r>
                        </m:e>
                      </m:acc>
                      <m:r>
                        <a:rPr lang="en-US" sz="2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𝒎</m:t>
                      </m:r>
                      <m:acc>
                        <m:accPr>
                          <m:chr m:val="⃗"/>
                          <m:ctrlP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𝑨𝑩</m:t>
                          </m:r>
                        </m:e>
                      </m:acc>
                      <m:r>
                        <a:rPr lang="en-US" sz="2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𝒏</m:t>
                      </m:r>
                      <m:acc>
                        <m:accPr>
                          <m:chr m:val="⃗"/>
                          <m:ctrlP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𝑨𝑪</m:t>
                          </m:r>
                        </m:e>
                      </m:acc>
                    </m:oMath>
                  </m:oMathPara>
                </a14:m>
                <a:endParaRPr lang="en-US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8636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f>
                              <m:fPr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e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&amp;−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e>
                        </m:eqArr>
                      </m:e>
                    </m:d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num>
                              <m:den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𝟒</m:t>
                                </m:r>
                              </m:den>
                            </m:f>
                          </m:e>
                        </m:eqArr>
                      </m:e>
                    </m:d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8636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𝑨𝑬</m:t>
                        </m:r>
                      </m:e>
                    </m:acc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:endParaRPr lang="en-US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89433443-F7C6-4FAD-8BCF-22C0992B6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768626"/>
                <a:ext cx="6248400" cy="5975075"/>
              </a:xfrm>
              <a:prstGeom prst="rect">
                <a:avLst/>
              </a:prstGeom>
              <a:blipFill>
                <a:blip r:embed="rId5"/>
                <a:stretch>
                  <a:fillRect l="-1168" t="-713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DB348FD-F88E-394C-B555-87EB7221B4C7}"/>
              </a:ext>
            </a:extLst>
          </p:cNvPr>
          <p:cNvSpPr txBox="1"/>
          <p:nvPr/>
        </p:nvSpPr>
        <p:spPr>
          <a:xfrm>
            <a:off x="5034967" y="196103"/>
            <a:ext cx="2098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E00D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TỰ LUẬN</a:t>
            </a:r>
          </a:p>
        </p:txBody>
      </p:sp>
    </p:spTree>
    <p:extLst>
      <p:ext uri="{BB962C8B-B14F-4D97-AF65-F5344CB8AC3E}">
        <p14:creationId xmlns:p14="http://schemas.microsoft.com/office/powerpoint/2010/main" val="3340520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400" y="1371601"/>
                <a:ext cx="3848100" cy="5372100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45720" bIns="4572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07000"/>
                  </a:lnSpc>
                  <a:spcAft>
                    <a:spcPts val="4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v"/>
                  <a:tabLst>
                    <a:tab pos="314960" algn="l"/>
                  </a:tabLst>
                </a:pPr>
                <a:r>
                  <a:rPr lang="nl-NL" sz="2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4.39.</a:t>
                </a:r>
                <a:r>
                  <a:rPr lang="nl-NL" sz="2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 sông, một ca nô chuyển động thẳng đều theo hướng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𝑺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𝑬</m:t>
                    </m:r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với vận tốc có độ lớn bằng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𝟐𝟎</m:t>
                    </m:r>
                    <m:r>
                      <m:rPr>
                        <m:nor/>
                      </m:rPr>
                      <a:rPr lang="en-US" sz="2400" b="1" i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km</m:t>
                    </m:r>
                    <m:r>
                      <a:rPr lang="en-US" sz="2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𝒉</m:t>
                    </m:r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Tính vận tốc riêng của ca nô, biết rằng, nước trên sông chảy về hướng đông với vận tốc có độ lớn bằng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m:rPr>
                        <m:nor/>
                      </m:rPr>
                      <a:rPr lang="en-US" sz="2400" b="1" i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km</m:t>
                    </m:r>
                    <m:r>
                      <a:rPr lang="en-US" sz="2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𝒉</m:t>
                    </m:r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371601"/>
                <a:ext cx="3848100" cy="5372100"/>
              </a:xfrm>
              <a:prstGeom prst="rect">
                <a:avLst/>
              </a:prstGeom>
              <a:blipFill>
                <a:blip r:embed="rId4"/>
                <a:stretch>
                  <a:fillRect l="-1896" t="-1019" r="-2212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89433443-F7C6-4FAD-8BCF-22C0992B6D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91000" y="1371601"/>
                <a:ext cx="4000500" cy="5372100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45720" bIns="4572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6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fr-FR" sz="2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Hướng dẫn:</a:t>
                </a:r>
              </a:p>
              <a:p>
                <a:pPr marL="86360" indent="0">
                  <a:lnSpc>
                    <a:spcPct val="107000"/>
                  </a:lnSpc>
                  <a:spcAft>
                    <a:spcPts val="400"/>
                  </a:spcAft>
                  <a:buNone/>
                </a:pPr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vận tốc dòng nước;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vận tốc ca nô có sức cản của nước;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vận tốc riêng của ca nô.</a:t>
                </a:r>
                <a:endParaRPr lang="en-US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86360" indent="0">
                  <a:lnSpc>
                    <a:spcPct val="107000"/>
                  </a:lnSpc>
                  <a:spcAft>
                    <a:spcPts val="400"/>
                  </a:spcAft>
                  <a:buNone/>
                </a:pPr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 đề bài ta có</a:t>
                </a:r>
              </a:p>
              <a:p>
                <a:pPr marL="86360" indent="0">
                  <a:lnSpc>
                    <a:spcPct val="107000"/>
                  </a:lnSpc>
                  <a:spcAft>
                    <a:spcPts val="400"/>
                  </a:spcAft>
                  <a:buNone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𝒗</m:t>
                                </m:r>
                              </m:e>
                              <m: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d>
                      </m:e>
                    </m:acc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𝑶𝑫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𝒌𝒎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𝒉</m:t>
                    </m:r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</a:p>
              <a:p>
                <a:pPr marL="86360" indent="0">
                  <a:lnSpc>
                    <a:spcPct val="107000"/>
                  </a:lnSpc>
                  <a:spcAft>
                    <a:spcPts val="400"/>
                  </a:spcAft>
                  <a:buNone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𝒗</m:t>
                                </m:r>
                              </m:e>
                              <m: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b>
                            </m:sSub>
                          </m:e>
                        </m:d>
                      </m:e>
                    </m:acc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𝑶𝑩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𝟐𝟎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𝒌𝒎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𝒉</m:t>
                    </m:r>
                  </m:oMath>
                </a14:m>
                <a:r>
                  <a:rPr lang="en-US" sz="2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2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e>
                    </m:acc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89433443-F7C6-4FAD-8BCF-22C0992B6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1371601"/>
                <a:ext cx="4000500" cy="5372100"/>
              </a:xfrm>
              <a:prstGeom prst="rect">
                <a:avLst/>
              </a:prstGeom>
              <a:blipFill>
                <a:blip r:embed="rId5"/>
                <a:stretch>
                  <a:fillRect l="-1976" t="-793" r="-2736" b="-340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Hình ảnh 1">
            <a:extLst>
              <a:ext uri="{FF2B5EF4-FFF2-40B4-BE49-F238E27FC236}">
                <a16:creationId xmlns:a16="http://schemas.microsoft.com/office/drawing/2014/main" id="{57839607-93FD-4AF2-9DE0-2C39402231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9255" y="2628900"/>
            <a:ext cx="3780345" cy="3200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FFF699-B3AA-B890-0B16-94BB5DF913C5}"/>
              </a:ext>
            </a:extLst>
          </p:cNvPr>
          <p:cNvSpPr txBox="1"/>
          <p:nvPr/>
        </p:nvSpPr>
        <p:spPr>
          <a:xfrm>
            <a:off x="5034967" y="196103"/>
            <a:ext cx="2098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E00D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TỰ LUẬN</a:t>
            </a:r>
          </a:p>
        </p:txBody>
      </p:sp>
    </p:spTree>
    <p:extLst>
      <p:ext uri="{BB962C8B-B14F-4D97-AF65-F5344CB8AC3E}">
        <p14:creationId xmlns:p14="http://schemas.microsoft.com/office/powerpoint/2010/main" val="993631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build="p" animBg="1"/>
      <p:bldP spid="4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4FFFF3-98AD-30EB-7A50-813CF5DC6183}"/>
              </a:ext>
            </a:extLst>
          </p:cNvPr>
          <p:cNvSpPr/>
          <p:nvPr/>
        </p:nvSpPr>
        <p:spPr>
          <a:xfrm>
            <a:off x="2375654" y="1693172"/>
            <a:ext cx="74406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chemeClr val="accent4"/>
                </a:solidFill>
                <a:effectLst/>
              </a:rPr>
              <a:t>BÀI TẬP CUỐI CHƯƠNG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3FBFFB-21C0-7FA3-6F8B-DA9300CEAC7A}"/>
              </a:ext>
            </a:extLst>
          </p:cNvPr>
          <p:cNvSpPr txBox="1"/>
          <p:nvPr/>
        </p:nvSpPr>
        <p:spPr>
          <a:xfrm>
            <a:off x="5330686" y="1033670"/>
            <a:ext cx="1530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TIẾT 49</a:t>
            </a:r>
          </a:p>
        </p:txBody>
      </p:sp>
    </p:spTree>
    <p:extLst>
      <p:ext uri="{BB962C8B-B14F-4D97-AF65-F5344CB8AC3E}">
        <p14:creationId xmlns:p14="http://schemas.microsoft.com/office/powerpoint/2010/main" val="3333584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400" y="1297055"/>
                <a:ext cx="6248400" cy="5372100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45720" bIns="4572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07000"/>
                  </a:lnSpc>
                  <a:spcAft>
                    <a:spcPts val="4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v"/>
                  <a:tabLst>
                    <a:tab pos="314960" algn="l"/>
                  </a:tabLst>
                </a:pPr>
                <a:r>
                  <a:rPr lang="nl-NL" sz="2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4.39.</a:t>
                </a:r>
                <a:r>
                  <a:rPr lang="nl-NL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sông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ca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nô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chuyển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động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thẳng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đều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hướng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𝑺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𝑬</m:t>
                    </m:r>
                  </m:oMath>
                </a14:m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vận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tốc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lớn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𝟐𝟎</m:t>
                    </m:r>
                    <m:r>
                      <m:rPr>
                        <m:nor/>
                      </m:rPr>
                      <a:rPr lang="en-US" sz="2400" b="1" i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km</m:t>
                    </m:r>
                    <m:r>
                      <a:rPr lang="en-US" sz="2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𝒉</m:t>
                    </m:r>
                  </m:oMath>
                </a14:m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vận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tốc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riêng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ca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nô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biết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rằng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nước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sông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chảy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về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hướng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đông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vận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tốc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lớn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m:rPr>
                        <m:nor/>
                      </m:rPr>
                      <a:rPr lang="en-US" sz="2400" b="1" i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km</m:t>
                    </m:r>
                    <m:r>
                      <a:rPr lang="en-US" sz="2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𝒉</m:t>
                    </m:r>
                  </m:oMath>
                </a14:m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297055"/>
                <a:ext cx="6248400" cy="5372100"/>
              </a:xfrm>
              <a:prstGeom prst="rect">
                <a:avLst/>
              </a:prstGeom>
              <a:blipFill>
                <a:blip r:embed="rId4"/>
                <a:stretch>
                  <a:fillRect l="-1168" t="-1019" r="-1363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89433443-F7C6-4FAD-8BCF-22C0992B6D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15100" y="1371601"/>
                <a:ext cx="5524500" cy="5372100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45720" bIns="4572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fr-FR" sz="2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2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Hướng</a:t>
                </a:r>
                <a:r>
                  <a:rPr lang="fr-FR" sz="2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2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dẫn</a:t>
                </a:r>
                <a:r>
                  <a:rPr lang="fr-FR" sz="2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</a:p>
              <a:p>
                <a:pPr marL="8636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nô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chuyển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động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thẳng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đều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hướng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𝑺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𝟏𝟓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𝑬</m:t>
                    </m:r>
                  </m:oMath>
                </a14:m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thì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𝑩𝑶𝑫</m:t>
                        </m:r>
                      </m:e>
                    </m:acc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𝟏𝟎𝟓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8636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Suy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𝒗</m:t>
                                </m:r>
                              </m:e>
                              <m: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sub>
                            </m:sSub>
                          </m:e>
                        </m:d>
                      </m:e>
                    </m:acc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𝑶𝑨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𝑫𝑩</m:t>
                    </m:r>
                  </m:oMath>
                </a14:m>
                <a:endParaRPr lang="en-US" sz="2400" b="1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8636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𝑶</m:t>
                        </m:r>
                        <m:sSup>
                          <m:sSupPr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𝑶</m:t>
                        </m:r>
                        <m:sSup>
                          <m:sSupPr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𝑶𝑩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𝑶𝑫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𝒄𝒐𝒔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𝟏𝟎𝟓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e>
                    </m:rad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b="1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8636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𝟒𝟎𝟗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𝟑𝟎</m:t>
                        </m:r>
                        <m:d>
                          <m:dPr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𝟔</m:t>
                                </m:r>
                              </m:e>
                            </m:rad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ad>
                              <m:radPr>
                                <m:degHide m:val="on"/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e>
                        </m:d>
                      </m:e>
                    </m:rad>
                  </m:oMath>
                </a14:m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8636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24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𝐜𝐨𝐬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𝑨𝑶𝑩</m:t>
                            </m:r>
                          </m:e>
                        </m:acc>
                      </m:e>
                    </m:func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𝑶</m:t>
                        </m:r>
                        <m:sSup>
                          <m:sSupPr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𝑶</m:t>
                        </m:r>
                        <m:sSup>
                          <m:sSupPr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  <m:sSup>
                          <m:sSupPr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𝑶𝑨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𝑶𝑩</m:t>
                        </m:r>
                      </m:den>
                    </m:f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𝟗𝟗</m:t>
                    </m:r>
                  </m:oMath>
                </a14:m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8636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Suy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𝑨𝑶𝑩</m:t>
                        </m:r>
                      </m:e>
                    </m:acc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89433443-F7C6-4FAD-8BCF-22C0992B6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5100" y="1371601"/>
                <a:ext cx="5524500" cy="5372100"/>
              </a:xfrm>
              <a:prstGeom prst="rect">
                <a:avLst/>
              </a:prstGeom>
              <a:blipFill>
                <a:blip r:embed="rId5"/>
                <a:stretch>
                  <a:fillRect l="-1432" t="-793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Hình ảnh 1">
            <a:extLst>
              <a:ext uri="{FF2B5EF4-FFF2-40B4-BE49-F238E27FC236}">
                <a16:creationId xmlns:a16="http://schemas.microsoft.com/office/drawing/2014/main" id="{57839607-93FD-4AF2-9DE0-2C39402231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5500" y="3810000"/>
            <a:ext cx="3390900" cy="2870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8EED38-E1CF-1FAC-3848-ECAC1EE80B07}"/>
              </a:ext>
            </a:extLst>
          </p:cNvPr>
          <p:cNvSpPr txBox="1"/>
          <p:nvPr/>
        </p:nvSpPr>
        <p:spPr>
          <a:xfrm>
            <a:off x="5034967" y="196103"/>
            <a:ext cx="2098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E00D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TỰ LUẬN</a:t>
            </a:r>
          </a:p>
        </p:txBody>
      </p:sp>
    </p:spTree>
    <p:extLst>
      <p:ext uri="{BB962C8B-B14F-4D97-AF65-F5344CB8AC3E}">
        <p14:creationId xmlns:p14="http://schemas.microsoft.com/office/powerpoint/2010/main" val="3426589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400" y="1371601"/>
                <a:ext cx="6286500" cy="5372100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45720" bIns="4572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07000"/>
                  </a:lnSpc>
                  <a:spcAft>
                    <a:spcPts val="4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v"/>
                  <a:tabLst>
                    <a:tab pos="314960" algn="l"/>
                  </a:tabLst>
                </a:pPr>
                <a:r>
                  <a:rPr lang="nl-NL" sz="2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4.39.</a:t>
                </a:r>
                <a:r>
                  <a:rPr lang="nl-NL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sông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ca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nô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chuyển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động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thẳng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đều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hướng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𝑺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𝑬</m:t>
                    </m:r>
                  </m:oMath>
                </a14:m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vận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tốc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lớn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𝟐𝟎</m:t>
                    </m:r>
                    <m:r>
                      <m:rPr>
                        <m:nor/>
                      </m:rPr>
                      <a:rPr lang="en-US" sz="2400" b="1" i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km</m:t>
                    </m:r>
                    <m:r>
                      <a:rPr lang="en-US" sz="2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𝒉</m:t>
                    </m:r>
                  </m:oMath>
                </a14:m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vận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tốc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riêng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ca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nô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biết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rằng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nước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sông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chảy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về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hướng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đông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vận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tốc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lớn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m:rPr>
                        <m:nor/>
                      </m:rPr>
                      <a:rPr lang="en-US" sz="2400" b="1" i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km</m:t>
                    </m:r>
                    <m:r>
                      <a:rPr lang="en-US" sz="2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𝒉</m:t>
                    </m:r>
                  </m:oMath>
                </a14:m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371601"/>
                <a:ext cx="6286500" cy="5372100"/>
              </a:xfrm>
              <a:prstGeom prst="rect">
                <a:avLst/>
              </a:prstGeom>
              <a:blipFill>
                <a:blip r:embed="rId4"/>
                <a:stretch>
                  <a:fillRect l="-1162" t="-1019" r="-1355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89433443-F7C6-4FAD-8BCF-22C0992B6D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91300" y="1371601"/>
                <a:ext cx="5448300" cy="5372100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45720" bIns="4572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6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fr-FR" sz="2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Hướng dẫn:</a:t>
                </a:r>
              </a:p>
              <a:p>
                <a:pPr marL="86360" indent="0">
                  <a:lnSpc>
                    <a:spcPct val="107000"/>
                  </a:lnSpc>
                  <a:spcAft>
                    <a:spcPts val="400"/>
                  </a:spcAft>
                  <a:buNone/>
                </a:pPr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Suy ra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𝑨𝑶𝑩</m:t>
                        </m:r>
                      </m:e>
                    </m:acc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86360" indent="0">
                  <a:lnSpc>
                    <a:spcPct val="107000"/>
                  </a:lnSpc>
                  <a:spcAft>
                    <a:spcPts val="400"/>
                  </a:spcAft>
                  <a:buNone/>
                </a:pPr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 Cano đi một mình theo hướng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𝑺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𝟐𝟑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𝑬</m:t>
                    </m:r>
                  </m:oMath>
                </a14:m>
                <a:r>
                  <a:rPr lang="en-US" sz="2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với vận tốc: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𝟒𝟎𝟗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𝟑𝟎</m:t>
                        </m:r>
                        <m:d>
                          <m:dPr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𝟔</m:t>
                                </m:r>
                              </m:e>
                            </m:rad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ad>
                              <m:radPr>
                                <m:degHide m:val="on"/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e>
                        </m:d>
                      </m:e>
                    </m:rad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𝒌𝒎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𝒉</m:t>
                    </m:r>
                  </m:oMath>
                </a14:m>
                <a:r>
                  <a:rPr lang="en-US" sz="2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89433443-F7C6-4FAD-8BCF-22C0992B6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1300" y="1371601"/>
                <a:ext cx="5448300" cy="5372100"/>
              </a:xfrm>
              <a:prstGeom prst="rect">
                <a:avLst/>
              </a:prstGeom>
              <a:blipFill>
                <a:blip r:embed="rId5"/>
                <a:stretch>
                  <a:fillRect l="-1339" t="-793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Hình ảnh 1">
            <a:extLst>
              <a:ext uri="{FF2B5EF4-FFF2-40B4-BE49-F238E27FC236}">
                <a16:creationId xmlns:a16="http://schemas.microsoft.com/office/drawing/2014/main" id="{57839607-93FD-4AF2-9DE0-2C39402231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5500" y="3810000"/>
            <a:ext cx="3390900" cy="2870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77CF6B-DE8B-37C9-038E-73C7362ECC7A}"/>
              </a:ext>
            </a:extLst>
          </p:cNvPr>
          <p:cNvSpPr txBox="1"/>
          <p:nvPr/>
        </p:nvSpPr>
        <p:spPr>
          <a:xfrm>
            <a:off x="5034967" y="196103"/>
            <a:ext cx="2098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E00D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TỰ LUẬN</a:t>
            </a:r>
          </a:p>
        </p:txBody>
      </p:sp>
    </p:spTree>
    <p:extLst>
      <p:ext uri="{BB962C8B-B14F-4D97-AF65-F5344CB8AC3E}">
        <p14:creationId xmlns:p14="http://schemas.microsoft.com/office/powerpoint/2010/main" val="1327770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633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a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800" y="2057401"/>
            <a:ext cx="2819400" cy="4286321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5162843" y="514278"/>
            <a:ext cx="5148776" cy="1990578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E83133"/>
                </a:solidFill>
                <a:latin typeface="Times New Roman" pitchFamily="18" charset="0"/>
                <a:cs typeface="Times New Roman" pitchFamily="18" charset="0"/>
              </a:rPr>
              <a:t>CHINH PHỤC </a:t>
            </a:r>
            <a:r>
              <a:rPr lang="en-US" sz="2800">
                <a:solidFill>
                  <a:srgbClr val="E83133"/>
                </a:solidFill>
                <a:latin typeface="Times New Roman" pitchFamily="18" charset="0"/>
                <a:cs typeface="Times New Roman" pitchFamily="18" charset="0"/>
              </a:rPr>
              <a:t>CÚP YOUTH SIXTEEN </a:t>
            </a:r>
            <a:r>
              <a:rPr lang="en-US" sz="2800" dirty="0">
                <a:solidFill>
                  <a:srgbClr val="E83133"/>
                </a:solidFill>
                <a:latin typeface="Times New Roman" pitchFamily="18" charset="0"/>
                <a:cs typeface="Times New Roman" pitchFamily="18" charset="0"/>
              </a:rPr>
              <a:t>THÔI NÀO !! ^^</a:t>
            </a: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C877E534-46A2-9728-92FD-3A9B4F9B1A6A}"/>
              </a:ext>
            </a:extLst>
          </p:cNvPr>
          <p:cNvSpPr/>
          <p:nvPr/>
        </p:nvSpPr>
        <p:spPr>
          <a:xfrm>
            <a:off x="600514" y="5675201"/>
            <a:ext cx="9124657" cy="10119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0B0173-C1BD-6EC6-2F33-27A13DCC7BBD}"/>
              </a:ext>
            </a:extLst>
          </p:cNvPr>
          <p:cNvSpPr txBox="1"/>
          <p:nvPr/>
        </p:nvSpPr>
        <p:spPr>
          <a:xfrm>
            <a:off x="833801" y="5784575"/>
            <a:ext cx="86547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LUẬT CHƠI: </a:t>
            </a:r>
            <a:r>
              <a:rPr lang="en-US" sz="2400">
                <a:solidFill>
                  <a:srgbClr val="0000FF"/>
                </a:solidFill>
              </a:rPr>
              <a:t>Mỗi câu hỏi có tối đa 1 phút suy nghĩ và trả lời, HS nào giơ tay nhanh nhất và trả lời đúng được cộng 1 điểm.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64319288-E0AF-DB4D-1704-D39FB5DBB01B}"/>
              </a:ext>
            </a:extLst>
          </p:cNvPr>
          <p:cNvSpPr/>
          <p:nvPr/>
        </p:nvSpPr>
        <p:spPr>
          <a:xfrm>
            <a:off x="1524001" y="43027"/>
            <a:ext cx="9124657" cy="10119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655885" y="6091136"/>
                <a:ext cx="2036926" cy="712176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>
                    <a:solidFill>
                      <a:srgbClr val="FFFF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acc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e>
                    </m:d>
                  </m:oMath>
                </a14:m>
                <a:r>
                  <a:rPr lang="en-US" sz="2000" b="1">
                    <a:solidFill>
                      <a:schemeClr val="tx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acc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5885" y="6091136"/>
                <a:ext cx="2036926" cy="712176"/>
              </a:xfrm>
              <a:prstGeom prst="rect">
                <a:avLst/>
              </a:prstGeom>
              <a:blipFill>
                <a:blip r:embed="rId2"/>
                <a:stretch>
                  <a:fillRect l="-597" t="-6780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094328" y="6095999"/>
                <a:ext cx="1839895" cy="707313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1" i="0" smtClean="0">
                        <a:solidFill>
                          <a:srgbClr val="FFFF00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000" b="1">
                        <a:solidFill>
                          <a:srgbClr val="FFFF00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2000" b="1" i="0" smtClean="0">
                        <a:solidFill>
                          <a:srgbClr val="FFFF00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𝒖</m:t>
                        </m:r>
                      </m:e>
                    </m:acc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</m:oMath>
                </a14:m>
                <a:r>
                  <a:rPr lang="en-US" sz="2000" b="1">
                    <a:solidFill>
                      <a:schemeClr val="tx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𝒗</m:t>
                        </m:r>
                      </m:e>
                    </m:acc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e>
                    </m:d>
                  </m:oMath>
                </a14:m>
                <a:r>
                  <a:rPr lang="en-US" sz="2000" b="1">
                    <a:solidFill>
                      <a:schemeClr val="tx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4328" y="6095999"/>
                <a:ext cx="1839895" cy="707313"/>
              </a:xfrm>
              <a:prstGeom prst="rect">
                <a:avLst/>
              </a:prstGeom>
              <a:blipFill>
                <a:blip r:embed="rId3"/>
                <a:stretch>
                  <a:fillRect t="-855" b="-145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096000" y="6095999"/>
                <a:ext cx="1676399" cy="707313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000" b="1">
                        <a:solidFill>
                          <a:srgbClr val="FFFF00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𝒊</m:t>
                        </m:r>
                      </m:e>
                    </m:acc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sz="2000" b="1">
                    <a:solidFill>
                      <a:schemeClr val="tx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𝒋</m:t>
                        </m:r>
                      </m:e>
                    </m:acc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6095999"/>
                <a:ext cx="1676399" cy="707313"/>
              </a:xfrm>
              <a:prstGeom prst="rect">
                <a:avLst/>
              </a:prstGeom>
              <a:blipFill>
                <a:blip r:embed="rId4"/>
                <a:stretch>
                  <a:fillRect t="-10256" b="-145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8180362" y="6086271"/>
                <a:ext cx="1849316" cy="707313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1" i="0" smtClean="0">
                        <a:solidFill>
                          <a:srgbClr val="FFFF00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000" b="1">
                        <a:solidFill>
                          <a:srgbClr val="FFFF00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</m:acc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</m:oMath>
                </a14:m>
                <a:r>
                  <a:rPr lang="en-US" sz="2000" b="1">
                    <a:solidFill>
                      <a:schemeClr val="tx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𝒅</m:t>
                        </m:r>
                      </m:e>
                    </m:acc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;−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0362" y="6086271"/>
                <a:ext cx="1849316" cy="707313"/>
              </a:xfrm>
              <a:prstGeom prst="rect">
                <a:avLst/>
              </a:prstGeom>
              <a:blipFill>
                <a:blip r:embed="rId5"/>
                <a:stretch>
                  <a:fillRect t="-6838" r="-4605" b="-1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d430dcb88016bc5e42f7101ebdc877f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19200" y="447471"/>
            <a:ext cx="9144000" cy="5638800"/>
          </a:xfrm>
          <a:prstGeom prst="rect">
            <a:avLst/>
          </a:prstGeom>
        </p:spPr>
      </p:pic>
      <p:pic>
        <p:nvPicPr>
          <p:cNvPr id="6" name="Picture 5" descr="f002c92eee74a495b2b40cc86e0dc2e9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5800" y="2019300"/>
            <a:ext cx="2362200" cy="2819400"/>
          </a:xfrm>
          <a:prstGeom prst="rect">
            <a:avLst/>
          </a:prstGeom>
        </p:spPr>
      </p:pic>
      <p:sp>
        <p:nvSpPr>
          <p:cNvPr id="17" name="Plaque 16"/>
          <p:cNvSpPr/>
          <p:nvPr/>
        </p:nvSpPr>
        <p:spPr>
          <a:xfrm>
            <a:off x="8591257" y="1121047"/>
            <a:ext cx="2057400" cy="1371600"/>
          </a:xfrm>
          <a:prstGeom prst="plaqu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Vàoooooo</a:t>
            </a:r>
            <a:endParaRPr lang="en-US" sz="2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bon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46234" y="5503046"/>
            <a:ext cx="609600" cy="599871"/>
          </a:xfrm>
          <a:prstGeom prst="rect">
            <a:avLst/>
          </a:prstGeom>
        </p:spPr>
      </p:pic>
      <p:pic>
        <p:nvPicPr>
          <p:cNvPr id="18" name="Picture 17" descr="bon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42362" y="5471808"/>
            <a:ext cx="609600" cy="599871"/>
          </a:xfrm>
          <a:prstGeom prst="rect">
            <a:avLst/>
          </a:prstGeom>
        </p:spPr>
      </p:pic>
      <p:pic>
        <p:nvPicPr>
          <p:cNvPr id="20" name="Picture 19" descr="bon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679699" y="5545746"/>
            <a:ext cx="609600" cy="599871"/>
          </a:xfrm>
          <a:prstGeom prst="rect">
            <a:avLst/>
          </a:prstGeom>
        </p:spPr>
      </p:pic>
      <p:pic>
        <p:nvPicPr>
          <p:cNvPr id="21" name="Picture 20" descr="bon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53200" y="5486401"/>
            <a:ext cx="609600" cy="599871"/>
          </a:xfrm>
          <a:prstGeom prst="rect">
            <a:avLst/>
          </a:prstGeom>
        </p:spPr>
      </p:pic>
      <p:sp>
        <p:nvSpPr>
          <p:cNvPr id="23" name="Plaque 22"/>
          <p:cNvSpPr/>
          <p:nvPr/>
        </p:nvSpPr>
        <p:spPr>
          <a:xfrm>
            <a:off x="8610600" y="1142293"/>
            <a:ext cx="2057400" cy="13716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^^</a:t>
            </a:r>
          </a:p>
        </p:txBody>
      </p:sp>
      <p:sp>
        <p:nvSpPr>
          <p:cNvPr id="24" name="Plaque 23"/>
          <p:cNvSpPr/>
          <p:nvPr/>
        </p:nvSpPr>
        <p:spPr>
          <a:xfrm>
            <a:off x="8591257" y="1104193"/>
            <a:ext cx="2057400" cy="14478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Plaque 25"/>
          <p:cNvSpPr/>
          <p:nvPr/>
        </p:nvSpPr>
        <p:spPr>
          <a:xfrm>
            <a:off x="8629357" y="1176115"/>
            <a:ext cx="1981200" cy="12954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err="1"/>
              <a:t>Không</a:t>
            </a:r>
            <a:r>
              <a:rPr lang="en-US"/>
              <a:t> vào  </a:t>
            </a:r>
            <a:endParaRPr lang="en-US" dirty="0"/>
          </a:p>
        </p:txBody>
      </p:sp>
      <p:sp>
        <p:nvSpPr>
          <p:cNvPr id="28" name="Right Arrow 27"/>
          <p:cNvSpPr/>
          <p:nvPr/>
        </p:nvSpPr>
        <p:spPr>
          <a:xfrm>
            <a:off x="10840914" y="6193712"/>
            <a:ext cx="914400" cy="60960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5A6FF8-CB19-4723-1D7D-666A1FBAC877}"/>
              </a:ext>
            </a:extLst>
          </p:cNvPr>
          <p:cNvSpPr txBox="1"/>
          <p:nvPr/>
        </p:nvSpPr>
        <p:spPr>
          <a:xfrm>
            <a:off x="1757289" y="152401"/>
            <a:ext cx="68914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itchFamily="18" charset="0"/>
              </a:rPr>
              <a:t>Câu hỏi số 1: </a:t>
            </a:r>
            <a:r>
              <a:rPr lang="en-US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mặt phẳng tọa độ, cặp vectơ nào sau đây có cùng phương?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08751 0.0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54167E-6 1.11111E-6 C 0.00977 0.00185 0.01967 0.00393 0.02813 0.00555 C 0.03659 0.00694 0.04024 0.00717 0.05105 0.00903 C 0.06185 0.01134 0.06407 0.02361 0.09271 0.01852 C 0.12136 0.01412 0.17644 -0.00972 0.22305 -0.01852 C 0.26953 -0.02755 0.3375 -0.01528 0.37214 -0.03565 C 0.40625 -0.05556 0.4194 -0.10046 0.42982 -0.13935 C 0.4405 -0.17801 0.43776 -0.22801 0.43542 -0.26736 C 0.43282 -0.30695 0.42474 -0.33195 0.41511 -0.37523 C 0.40547 -0.41875 0.38386 -0.50232 0.37722 -0.52732 " pathEditMode="relative" rAng="0" ptsTypes="AAAAAAAA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5" y="-2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10417 0.0055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27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10182 -0.175 C -0.13086 -0.18888 -0.15976 -0.20277 -0.18359 -0.22337 C -0.20742 -0.24398 -0.23307 -0.2655 -0.24414 -0.29814 C -0.25534 -0.33078 -0.25807 -0.37592 -0.25026 -0.41944 C -0.24244 -0.46296 -0.21992 -0.51087 -0.19726 -0.55879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56" y="-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4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-3.33333E-6 C -0.03737 -0.01481 -0.07448 -0.02963 -0.09687 -0.04838 C -0.11927 -0.06713 -0.12695 -0.08032 -0.13477 -0.11296 C -0.14258 -0.1456 -0.14687 -0.20023 -0.14388 -0.24444 C -0.14102 -0.28865 -0.12878 -0.33333 -0.11667 -0.37777 " pathEditMode="relative" rAng="0" ptsTypes="AAAAA">
                                      <p:cBhvr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3" y="-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18751 0.0055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5" y="27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5612 -0.00393 C 0.06107 0.00232 0.06601 0.00857 0.04349 -0.00995 C 0.02122 -0.02847 -0.04518 -0.07476 -0.07826 -0.11574 C -0.11146 -0.15671 -0.15664 -0.21689 -0.15456 -0.25578 C -0.15247 -0.29444 -0.08399 -0.32986 -0.06576 -0.34768 C -0.04753 -0.3655 -0.04635 -0.36458 -0.04518 -0.36365 " pathEditMode="relative" rAng="0" ptsTypes="AAAAAA">
                                      <p:cBhvr>
                                        <p:cTn id="7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39" y="-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3" grpId="0" animBg="1"/>
      <p:bldP spid="23" grpId="1" animBg="1"/>
      <p:bldP spid="24" grpId="0" animBg="1"/>
      <p:bldP spid="24" grpId="1" animBg="1"/>
      <p:bldP spid="26" grpId="0" animBg="1"/>
      <p:bldP spid="2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430dcb88016bc5e42f7101ebdc877f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3570" y="464456"/>
            <a:ext cx="9144000" cy="5638800"/>
          </a:xfrm>
          <a:prstGeom prst="rect">
            <a:avLst/>
          </a:prstGeom>
        </p:spPr>
      </p:pic>
      <p:pic>
        <p:nvPicPr>
          <p:cNvPr id="6" name="Picture 5" descr="f002c92eee74a495b2b40cc86e0dc2e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2142596"/>
            <a:ext cx="2362200" cy="2819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-21210" y="5575443"/>
                <a:ext cx="3194316" cy="609600"/>
              </a:xfrm>
              <a:prstGeom prst="rect">
                <a:avLst/>
              </a:prstGeom>
              <a:solidFill>
                <a:srgbClr val="010078"/>
              </a:solid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>
                    <a:solidFill>
                      <a:srgbClr val="FFFF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𝒖</m:t>
                        </m:r>
                      </m:e>
                    </m:acc>
                    <m:r>
                      <a:rPr lang="en-US" sz="2000" b="1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</m:oMath>
                </a14:m>
                <a:r>
                  <a:rPr lang="en-US" sz="2000" b="1">
                    <a:solidFill>
                      <a:srgbClr val="FFFFFF"/>
                    </a:solidFill>
                    <a:latin typeface="Calibri Math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𝒗</m:t>
                        </m:r>
                      </m:e>
                    </m:acc>
                    <m:r>
                      <a:rPr lang="en-US" sz="2000" b="1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e>
                    </m:d>
                  </m:oMath>
                </a14:m>
                <a:r>
                  <a:rPr lang="en-US" sz="2000" b="1">
                    <a:solidFill>
                      <a:srgbClr val="FFFFFF"/>
                    </a:solidFill>
                    <a:latin typeface="Calibri Math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210" y="5575443"/>
                <a:ext cx="3194316" cy="609600"/>
              </a:xfrm>
              <a:prstGeom prst="rect">
                <a:avLst/>
              </a:prstGeom>
              <a:blipFill>
                <a:blip r:embed="rId4"/>
                <a:stretch>
                  <a:fillRect l="-952" r="-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447778" y="6241144"/>
                <a:ext cx="3648222" cy="609600"/>
              </a:xfrm>
              <a:prstGeom prst="rect">
                <a:avLst/>
              </a:prstGeom>
              <a:solidFill>
                <a:srgbClr val="010078"/>
              </a:solid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1" i="0" smtClean="0">
                        <a:solidFill>
                          <a:srgbClr val="FFFF00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000" b="1">
                        <a:solidFill>
                          <a:srgbClr val="FFFF00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acc>
                    <m:r>
                      <a:rPr lang="en-US" sz="2000" b="1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;−</m:t>
                        </m:r>
                        <m: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sz="2000" b="1">
                    <a:solidFill>
                      <a:srgbClr val="FFFF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acc>
                    <m:r>
                      <a:rPr lang="en-US" sz="2000" b="1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sz="2000" b="1">
                    <a:solidFill>
                      <a:srgbClr val="FFFF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7778" y="6241144"/>
                <a:ext cx="3648222" cy="609600"/>
              </a:xfrm>
              <a:prstGeom prst="rect">
                <a:avLst/>
              </a:prstGeom>
              <a:blipFill>
                <a:blip r:embed="rId5"/>
                <a:stretch>
                  <a:fillRect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253257" y="6213272"/>
                <a:ext cx="3228368" cy="590403"/>
              </a:xfrm>
              <a:prstGeom prst="rect">
                <a:avLst/>
              </a:prstGeom>
              <a:solidFill>
                <a:srgbClr val="010078"/>
              </a:solid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>
                    <a:solidFill>
                      <a:srgbClr val="FFFF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𝒏</m:t>
                        </m:r>
                      </m:e>
                    </m:acc>
                    <m:r>
                      <a:rPr lang="en-US" sz="2000" b="1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sz="2000" b="1">
                    <a:solidFill>
                      <a:srgbClr val="FFFF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𝒌</m:t>
                        </m:r>
                      </m:e>
                    </m:acc>
                    <m:r>
                      <a:rPr lang="en-US" sz="2000" b="1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en-US" sz="2000" b="1">
                    <a:solidFill>
                      <a:srgbClr val="FFFF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257" y="6213272"/>
                <a:ext cx="3228368" cy="590403"/>
              </a:xfrm>
              <a:prstGeom prst="rect">
                <a:avLst/>
              </a:prstGeom>
              <a:blipFill>
                <a:blip r:embed="rId6"/>
                <a:stretch>
                  <a:fillRect l="-1698" r="-1321" b="-5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8621251" y="5291773"/>
                <a:ext cx="3542491" cy="609600"/>
              </a:xfrm>
              <a:prstGeom prst="rect">
                <a:avLst/>
              </a:prstGeom>
              <a:solidFill>
                <a:srgbClr val="010078"/>
              </a:solid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>
                    <a:solidFill>
                      <a:srgbClr val="FFFF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𝒛</m:t>
                        </m:r>
                      </m:e>
                    </m:acc>
                    <m:r>
                      <a:rPr lang="en-US" sz="2000" b="1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d>
                  </m:oMath>
                </a14:m>
                <a:r>
                  <a:rPr lang="en-US" sz="2000" b="1">
                    <a:solidFill>
                      <a:srgbClr val="FFFF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𝒕</m:t>
                        </m:r>
                      </m:e>
                    </m:acc>
                    <m:r>
                      <a:rPr lang="en-US" sz="2000" b="1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0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d>
                  </m:oMath>
                </a14:m>
                <a:r>
                  <a:rPr lang="en-US" sz="2000" b="1">
                    <a:solidFill>
                      <a:srgbClr val="FFFF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1251" y="5291773"/>
                <a:ext cx="3542491" cy="609600"/>
              </a:xfrm>
              <a:prstGeom prst="rect">
                <a:avLst/>
              </a:prstGeom>
              <a:blipFill>
                <a:blip r:embed="rId7"/>
                <a:stretch>
                  <a:fillRect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bon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84384" y="4991762"/>
            <a:ext cx="609600" cy="599871"/>
          </a:xfrm>
          <a:prstGeom prst="rect">
            <a:avLst/>
          </a:prstGeom>
        </p:spPr>
      </p:pic>
      <p:pic>
        <p:nvPicPr>
          <p:cNvPr id="12" name="Picture 11" descr="bon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26851" y="5649910"/>
            <a:ext cx="609600" cy="599871"/>
          </a:xfrm>
          <a:prstGeom prst="rect">
            <a:avLst/>
          </a:prstGeom>
        </p:spPr>
      </p:pic>
      <p:pic>
        <p:nvPicPr>
          <p:cNvPr id="13" name="Picture 12" descr="bon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50419" y="5641273"/>
            <a:ext cx="609600" cy="599871"/>
          </a:xfrm>
          <a:prstGeom prst="rect">
            <a:avLst/>
          </a:prstGeom>
        </p:spPr>
      </p:pic>
      <p:pic>
        <p:nvPicPr>
          <p:cNvPr id="14" name="Picture 13" descr="bon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333630" y="4655457"/>
            <a:ext cx="609600" cy="599871"/>
          </a:xfrm>
          <a:prstGeom prst="rect">
            <a:avLst/>
          </a:prstGeom>
        </p:spPr>
      </p:pic>
      <p:sp>
        <p:nvSpPr>
          <p:cNvPr id="15" name="Plaque 14"/>
          <p:cNvSpPr/>
          <p:nvPr/>
        </p:nvSpPr>
        <p:spPr>
          <a:xfrm>
            <a:off x="8763000" y="754744"/>
            <a:ext cx="1905000" cy="1447800"/>
          </a:xfrm>
          <a:prstGeom prst="plaqu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Vào</a:t>
            </a:r>
            <a:endParaRPr lang="en-US" dirty="0"/>
          </a:p>
        </p:txBody>
      </p:sp>
      <p:sp>
        <p:nvSpPr>
          <p:cNvPr id="18" name="Plaque 17"/>
          <p:cNvSpPr/>
          <p:nvPr/>
        </p:nvSpPr>
        <p:spPr>
          <a:xfrm>
            <a:off x="8763000" y="754744"/>
            <a:ext cx="1905000" cy="1447800"/>
          </a:xfrm>
          <a:prstGeom prst="plaqu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vào</a:t>
            </a:r>
            <a:endParaRPr lang="en-US" dirty="0"/>
          </a:p>
        </p:txBody>
      </p:sp>
      <p:sp>
        <p:nvSpPr>
          <p:cNvPr id="19" name="Plaque 18"/>
          <p:cNvSpPr/>
          <p:nvPr/>
        </p:nvSpPr>
        <p:spPr>
          <a:xfrm>
            <a:off x="8763000" y="754744"/>
            <a:ext cx="1905000" cy="1447800"/>
          </a:xfrm>
          <a:prstGeom prst="plaqu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vào</a:t>
            </a:r>
            <a:endParaRPr lang="en-US" dirty="0"/>
          </a:p>
        </p:txBody>
      </p:sp>
      <p:sp>
        <p:nvSpPr>
          <p:cNvPr id="20" name="Plaque 19"/>
          <p:cNvSpPr/>
          <p:nvPr/>
        </p:nvSpPr>
        <p:spPr>
          <a:xfrm>
            <a:off x="8763000" y="754744"/>
            <a:ext cx="1905000" cy="1447800"/>
          </a:xfrm>
          <a:prstGeom prst="plaqu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Vàoooooo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10591800" y="6213273"/>
            <a:ext cx="990600" cy="60960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F7E07DA-CEF9-19CE-7936-CAC7F41C1C9F}"/>
              </a:ext>
            </a:extLst>
          </p:cNvPr>
          <p:cNvSpPr/>
          <p:nvPr/>
        </p:nvSpPr>
        <p:spPr>
          <a:xfrm>
            <a:off x="0" y="68836"/>
            <a:ext cx="6995615" cy="1234690"/>
          </a:xfrm>
          <a:prstGeom prst="round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Câu hỏi số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2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mặt phẳng tọa độ, cặp vectơ nào sau đây vuông góc với nhau?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18751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5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54167E-6 -1.85185E-6 C 0.00886 -0.00324 0.01797 -0.00602 0.03034 -0.0169 C 0.04284 -0.02754 0.06433 -0.04305 0.07461 -0.06435 C 0.0849 -0.08565 0.08972 -0.11875 0.09193 -0.14514 C 0.09414 -0.17153 0.09219 -0.19722 0.08763 -0.22245 C 0.08308 -0.24791 0.07084 -0.27384 0.0642 -0.29815 C 0.05756 -0.32222 0.05065 -0.35555 0.04766 -0.3669 " pathEditMode="relative" rAng="0" ptsTypes="AAAAA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" y="-1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17917 0.0055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58" y="27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0768 0.01713 C 0.05586 0.02546 0.1043 0.03449 0.13789 0.01088 C 0.17188 -0.01111 0.19844 -0.06181 0.20964 -0.12107 C 0.22058 -0.18102 0.20938 -0.27824 0.20508 -0.34977 C 0.20065 -0.42153 0.1918 -0.48565 0.18295 -0.54954 " pathEditMode="relative" rAng="3120000" ptsTypes="AAA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5" y="-2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70833E-6 -2.59259E-6 C 0.00547 -0.05208 0.01133 -0.10416 0.05104 -0.18194 C 0.09075 -0.25972 0.20234 -0.38009 0.23789 -0.4662 C 0.2733 -0.55208 0.26041 -0.65972 0.26484 -0.69907 " pathEditMode="relative" rAng="0" ptsTypes="AAAA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3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23751 0.0055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27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4596 -0.01851 C -0.0125 -0.02824 -0.07097 -0.03773 -0.13138 -0.04652 C -0.19193 -0.05532 -0.26289 -0.06389 -0.31784 -0.07152 C -0.37292 -0.07916 -0.42579 -0.08634 -0.46159 -0.09328 C -0.49727 -0.10046 -0.5142 -0.10277 -0.53256 -0.11412 C -0.55092 -0.12523 -0.56563 -0.13703 -0.57175 -0.16088 C -0.57774 -0.18472 -0.57084 -0.22291 -0.5681 -0.25764 C -0.56537 -0.29213 -0.57149 -0.33541 -0.55508 -0.36898 C -0.53855 -0.40231 -0.50391 -0.43032 -0.46914 -0.45833 " pathEditMode="relative" rAng="0" ptsTypes="AAAAAAAAA">
                                      <p:cBhvr>
                                        <p:cTn id="7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16" y="-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430dcb88016bc5e42f7101ebdc877f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0956" y="10113"/>
            <a:ext cx="9144000" cy="5638800"/>
          </a:xfrm>
          <a:prstGeom prst="rect">
            <a:avLst/>
          </a:prstGeom>
        </p:spPr>
      </p:pic>
      <p:pic>
        <p:nvPicPr>
          <p:cNvPr id="6" name="Picture 5" descr="f002c92eee74a495b2b40cc86e0dc2e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6622" y="2064662"/>
            <a:ext cx="2362200" cy="2819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655885" y="6216958"/>
                <a:ext cx="1776046" cy="6096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1">
                        <a:solidFill>
                          <a:srgbClr val="FFFF00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000" b="1">
                        <a:solidFill>
                          <a:srgbClr val="FFFF00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acc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sz="20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5885" y="6216958"/>
                <a:ext cx="1776046" cy="6096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722077" y="6216958"/>
                <a:ext cx="1802423" cy="6096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1" i="0" smtClean="0">
                        <a:solidFill>
                          <a:srgbClr val="FFFF00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000" b="1">
                        <a:solidFill>
                          <a:srgbClr val="FFFF00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acc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;−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sz="20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2077" y="6216958"/>
                <a:ext cx="1802423" cy="609600"/>
              </a:xfrm>
              <a:prstGeom prst="rect">
                <a:avLst/>
              </a:prstGeom>
              <a:blipFill>
                <a:blip r:embed="rId5"/>
                <a:stretch>
                  <a:fillRect r="-2365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464064" y="6216958"/>
                <a:ext cx="1776046" cy="559017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1" i="0" smtClean="0">
                          <a:solidFill>
                            <a:srgbClr val="FFFF00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2000" b="1" smtClean="0">
                          <a:solidFill>
                            <a:srgbClr val="FFFF00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𝒅</m:t>
                          </m:r>
                        </m:e>
                      </m:acc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f>
                            <m:fPr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4064" y="6216958"/>
                <a:ext cx="1776046" cy="559017"/>
              </a:xfrm>
              <a:prstGeom prst="rect">
                <a:avLst/>
              </a:prstGeom>
              <a:blipFill>
                <a:blip r:embed="rId6"/>
                <a:stretch>
                  <a:fillRect t="-7527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981700" y="6253965"/>
                <a:ext cx="2004652" cy="6096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>
                    <a:solidFill>
                      <a:srgbClr val="FFFF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</m:acc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den>
                        </m:f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den>
                        </m:f>
                      </m:e>
                    </m:d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1700" y="6253965"/>
                <a:ext cx="2004652" cy="6096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bon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66010" y="5584995"/>
            <a:ext cx="609600" cy="599871"/>
          </a:xfrm>
          <a:prstGeom prst="rect">
            <a:avLst/>
          </a:prstGeom>
        </p:spPr>
      </p:pic>
      <p:pic>
        <p:nvPicPr>
          <p:cNvPr id="13" name="Picture 12" descr="bon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09764" y="5703836"/>
            <a:ext cx="609600" cy="599871"/>
          </a:xfrm>
          <a:prstGeom prst="rect">
            <a:avLst/>
          </a:prstGeom>
        </p:spPr>
      </p:pic>
      <p:sp>
        <p:nvSpPr>
          <p:cNvPr id="16" name="Plaque 15"/>
          <p:cNvSpPr/>
          <p:nvPr/>
        </p:nvSpPr>
        <p:spPr>
          <a:xfrm>
            <a:off x="8915400" y="769262"/>
            <a:ext cx="1752600" cy="12954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vào</a:t>
            </a:r>
            <a:endParaRPr lang="en-US" dirty="0"/>
          </a:p>
        </p:txBody>
      </p:sp>
      <p:sp>
        <p:nvSpPr>
          <p:cNvPr id="17" name="Plaque 16"/>
          <p:cNvSpPr/>
          <p:nvPr/>
        </p:nvSpPr>
        <p:spPr>
          <a:xfrm>
            <a:off x="8915400" y="769262"/>
            <a:ext cx="1752600" cy="12954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Vàoooooo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 descr="bon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338603" y="5633000"/>
            <a:ext cx="609600" cy="599871"/>
          </a:xfrm>
          <a:prstGeom prst="rect">
            <a:avLst/>
          </a:prstGeom>
        </p:spPr>
      </p:pic>
      <p:sp>
        <p:nvSpPr>
          <p:cNvPr id="22" name="Plaque 21"/>
          <p:cNvSpPr/>
          <p:nvPr/>
        </p:nvSpPr>
        <p:spPr>
          <a:xfrm>
            <a:off x="8991600" y="769262"/>
            <a:ext cx="1676400" cy="12954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vào</a:t>
            </a:r>
            <a:endParaRPr lang="en-US" dirty="0"/>
          </a:p>
        </p:txBody>
      </p:sp>
      <p:pic>
        <p:nvPicPr>
          <p:cNvPr id="23" name="Picture 22" descr="bon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87887" y="5703837"/>
            <a:ext cx="609600" cy="599871"/>
          </a:xfrm>
          <a:prstGeom prst="rect">
            <a:avLst/>
          </a:prstGeom>
        </p:spPr>
      </p:pic>
      <p:sp>
        <p:nvSpPr>
          <p:cNvPr id="24" name="Plaque 23"/>
          <p:cNvSpPr/>
          <p:nvPr/>
        </p:nvSpPr>
        <p:spPr>
          <a:xfrm>
            <a:off x="8991600" y="769262"/>
            <a:ext cx="1676400" cy="12192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vào</a:t>
            </a:r>
            <a:endParaRPr lang="en-US" dirty="0"/>
          </a:p>
        </p:txBody>
      </p:sp>
      <p:sp>
        <p:nvSpPr>
          <p:cNvPr id="25" name="Right Arrow 24"/>
          <p:cNvSpPr/>
          <p:nvPr/>
        </p:nvSpPr>
        <p:spPr>
          <a:xfrm>
            <a:off x="11009154" y="6247858"/>
            <a:ext cx="990600" cy="60960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820116F7-335D-0EDE-D577-9055F508E222}"/>
                  </a:ext>
                </a:extLst>
              </p:cNvPr>
              <p:cNvSpPr/>
              <p:nvPr/>
            </p:nvSpPr>
            <p:spPr>
              <a:xfrm>
                <a:off x="0" y="-10883"/>
                <a:ext cx="10522857" cy="622949"/>
              </a:xfrm>
              <a:prstGeom prst="roundRect">
                <a:avLst/>
              </a:prstGeom>
              <a:noFill/>
              <a:ln w="25400">
                <a:solidFill>
                  <a:srgbClr val="0100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itchFamily="18" charset="0"/>
                  </a:rPr>
                  <a:t>Câu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hỏi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3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tọa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vectơ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đây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820116F7-335D-0EDE-D577-9055F508E2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10883"/>
                <a:ext cx="10522857" cy="622949"/>
              </a:xfrm>
              <a:prstGeom prst="roundRect">
                <a:avLst/>
              </a:prstGeom>
              <a:blipFill>
                <a:blip r:embed="rId9"/>
                <a:stretch>
                  <a:fillRect b="-7547"/>
                </a:stretch>
              </a:blipFill>
              <a:ln w="25400">
                <a:solidFill>
                  <a:srgbClr val="010078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16667E-7 -1.85185E-6 C 0.05599 -0.13171 0.11237 -0.26273 0.18229 -0.31481 C 0.25234 -0.36759 0.3776 -0.24259 0.41992 -0.31481 C 0.46224 -0.38727 0.44974 -0.5669 0.43698 -0.7458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48" y="-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-0.0875 0.0055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27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16667E-7 -7.40741E-7 C 0.0263 -0.04444 0.05612 -0.08819 0.08893 -0.12199 C 0.11888 -0.15555 0.15938 -0.17384 0.18398 -0.20185 C 0.20794 -0.22963 0.2332 -0.25463 0.2332 -0.29051 C 0.2332 -0.32662 0.20534 -0.37755 0.18398 -0.41852 C 0.16224 -0.45949 0.12435 -0.50116 0.09714 -0.5375 C 0.07279 -0.57361 0.04297 -0.6162 0.0293 -0.63565 C 0.01263 -0.65509 0.01003 -0.65463 0.00755 -0.6537 " pathEditMode="relative" rAng="0" ptsTypes="AAAAAA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54" y="-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22084 -0.0055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27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375E-6 -0.00024 C -0.02878 0.00439 -0.05782 0.00972 -0.08034 -0.02662 C -0.10287 -0.06227 -0.12891 -0.13658 -0.13542 -0.21482 C -0.14232 -0.29167 -0.13191 -0.41459 -0.12032 -0.49329 C -0.10899 -0.57246 -0.0875 -0.63102 -0.06615 -0.68866 " pathEditMode="relative" rAng="0" ptsTypes="AAAAA">
                                      <p:cBhvr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3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-0.20416 -0.0055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8" y="-27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54167E-6 -1.48148E-6 C 0.00247 0.00718 0.00494 0.01458 -0.00339 -1.48148E-6 C -0.01185 -0.01458 -0.03802 -0.07361 -0.05039 -0.08889 C -0.06276 -0.10417 -0.0694 -0.08472 -0.07761 -0.09097 C -0.08555 -0.09768 -0.09167 -0.11065 -0.09857 -0.12778 C -0.1056 -0.14491 -0.11368 -0.17106 -0.11927 -0.19329 C -0.125 -0.21504 -0.12852 -0.2294 -0.13216 -0.26088 C -0.13594 -0.29213 -0.14271 -0.3456 -0.14128 -0.38079 C -0.13985 -0.41597 -0.13177 -0.44421 -0.12357 -0.47199 " pathEditMode="relative" rAng="0" ptsTypes="AAAAAAAAA">
                                      <p:cBhvr>
                                        <p:cTn id="7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6" y="-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22" grpId="0" animBg="1"/>
      <p:bldP spid="22" grpId="1" animBg="1"/>
      <p:bldP spid="24" grpId="0" animBg="1"/>
      <p:bldP spid="2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430dcb88016bc5e42f7101ebdc877f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-36300"/>
            <a:ext cx="9144000" cy="5638800"/>
          </a:xfrm>
          <a:prstGeom prst="rect">
            <a:avLst/>
          </a:prstGeom>
        </p:spPr>
      </p:pic>
      <p:pic>
        <p:nvPicPr>
          <p:cNvPr id="6" name="Picture 5" descr="f002c92eee74a495b2b40cc86e0dc2e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1944900"/>
            <a:ext cx="2362200" cy="2819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667000" y="6212100"/>
                <a:ext cx="1219200" cy="6096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67000"/>
                    </a:schemeClr>
                  </a:gs>
                  <a:gs pos="48000">
                    <a:schemeClr val="accent6">
                      <a:lumMod val="97000"/>
                      <a:lumOff val="3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FFFF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:r>
                  <a:rPr lang="en-US" sz="2400" b="1">
                    <a:solidFill>
                      <a:srgbClr val="FFFF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4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  <m:sup>
                        <m:r>
                          <a:rPr lang="en-US" sz="24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6212100"/>
                <a:ext cx="1219200" cy="609600"/>
              </a:xfrm>
              <a:prstGeom prst="rect">
                <a:avLst/>
              </a:prstGeom>
              <a:blipFill>
                <a:blip r:embed="rId4"/>
                <a:stretch>
                  <a:fillRect b="-10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8001000" y="6212100"/>
                <a:ext cx="1295400" cy="6096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67000"/>
                    </a:schemeClr>
                  </a:gs>
                  <a:gs pos="48000">
                    <a:schemeClr val="accent6">
                      <a:lumMod val="97000"/>
                      <a:lumOff val="3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2400" b="1">
                          <a:solidFill>
                            <a:srgbClr val="FFFF00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24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en-US" sz="2400" b="1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sz="2400" b="1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0" y="6212100"/>
                <a:ext cx="1295400" cy="609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096000" y="6212100"/>
                <a:ext cx="1447800" cy="6096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67000"/>
                    </a:schemeClr>
                  </a:gs>
                  <a:gs pos="48000">
                    <a:schemeClr val="accent6">
                      <a:lumMod val="97000"/>
                      <a:lumOff val="3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1" i="0" smtClean="0">
                          <a:solidFill>
                            <a:srgbClr val="FFFF00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400" b="1">
                          <a:solidFill>
                            <a:srgbClr val="FFFF00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b="1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𝟗𝟎</m:t>
                          </m:r>
                        </m:e>
                        <m:sup>
                          <m:r>
                            <a:rPr lang="en-US" sz="2400" b="1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6212100"/>
                <a:ext cx="1447800" cy="609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343400" y="6212100"/>
                <a:ext cx="1447800" cy="6096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67000"/>
                    </a:schemeClr>
                  </a:gs>
                  <a:gs pos="48000">
                    <a:schemeClr val="accent6">
                      <a:lumMod val="97000"/>
                      <a:lumOff val="3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1" i="0" smtClean="0">
                          <a:solidFill>
                            <a:srgbClr val="FFFF00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400" b="1">
                          <a:solidFill>
                            <a:srgbClr val="FFFF00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2400" b="1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𝟏𝟑</m:t>
                      </m:r>
                      <m:sSup>
                        <m:sSupPr>
                          <m:ctrlPr>
                            <a:rPr lang="en-US" sz="2400" b="1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  <m:sup>
                          <m:r>
                            <a:rPr lang="en-US" sz="2400" b="1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6212100"/>
                <a:ext cx="1447800" cy="6096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bon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24200" y="5602501"/>
            <a:ext cx="609600" cy="599871"/>
          </a:xfrm>
          <a:prstGeom prst="rect">
            <a:avLst/>
          </a:prstGeom>
        </p:spPr>
      </p:pic>
      <p:pic>
        <p:nvPicPr>
          <p:cNvPr id="13" name="Picture 12" descr="bon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00600" y="5678701"/>
            <a:ext cx="609600" cy="599871"/>
          </a:xfrm>
          <a:prstGeom prst="rect">
            <a:avLst/>
          </a:prstGeom>
        </p:spPr>
      </p:pic>
      <p:sp>
        <p:nvSpPr>
          <p:cNvPr id="16" name="Plaque 15"/>
          <p:cNvSpPr/>
          <p:nvPr/>
        </p:nvSpPr>
        <p:spPr>
          <a:xfrm>
            <a:off x="8915400" y="725700"/>
            <a:ext cx="1752600" cy="12954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vào</a:t>
            </a:r>
            <a:endParaRPr lang="en-US" dirty="0"/>
          </a:p>
        </p:txBody>
      </p:sp>
      <p:sp>
        <p:nvSpPr>
          <p:cNvPr id="17" name="Plaque 16"/>
          <p:cNvSpPr/>
          <p:nvPr/>
        </p:nvSpPr>
        <p:spPr>
          <a:xfrm>
            <a:off x="8915400" y="725700"/>
            <a:ext cx="1752600" cy="12954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Vàoooooo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 descr="bon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53200" y="5678701"/>
            <a:ext cx="609600" cy="599871"/>
          </a:xfrm>
          <a:prstGeom prst="rect">
            <a:avLst/>
          </a:prstGeom>
        </p:spPr>
      </p:pic>
      <p:sp>
        <p:nvSpPr>
          <p:cNvPr id="22" name="Plaque 21"/>
          <p:cNvSpPr/>
          <p:nvPr/>
        </p:nvSpPr>
        <p:spPr>
          <a:xfrm>
            <a:off x="8991600" y="725700"/>
            <a:ext cx="1676400" cy="12954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vào</a:t>
            </a:r>
            <a:endParaRPr lang="en-US" dirty="0"/>
          </a:p>
        </p:txBody>
      </p:sp>
      <p:pic>
        <p:nvPicPr>
          <p:cNvPr id="23" name="Picture 22" descr="bon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305800" y="5602501"/>
            <a:ext cx="609600" cy="599871"/>
          </a:xfrm>
          <a:prstGeom prst="rect">
            <a:avLst/>
          </a:prstGeom>
        </p:spPr>
      </p:pic>
      <p:sp>
        <p:nvSpPr>
          <p:cNvPr id="24" name="Plaque 23"/>
          <p:cNvSpPr/>
          <p:nvPr/>
        </p:nvSpPr>
        <p:spPr>
          <a:xfrm>
            <a:off x="8991600" y="725700"/>
            <a:ext cx="1676400" cy="12192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vào</a:t>
            </a:r>
            <a:endParaRPr lang="en-US" dirty="0"/>
          </a:p>
        </p:txBody>
      </p:sp>
      <p:sp>
        <p:nvSpPr>
          <p:cNvPr id="25" name="Right Arrow 24"/>
          <p:cNvSpPr/>
          <p:nvPr/>
        </p:nvSpPr>
        <p:spPr>
          <a:xfrm>
            <a:off x="10668000" y="6202372"/>
            <a:ext cx="990600" cy="60960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D7822D4-4FF3-40BE-1092-BED53EB7DACA}"/>
                  </a:ext>
                </a:extLst>
              </p:cNvPr>
              <p:cNvSpPr txBox="1"/>
              <p:nvPr/>
            </p:nvSpPr>
            <p:spPr>
              <a:xfrm>
                <a:off x="270370" y="0"/>
                <a:ext cx="10279660" cy="1018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cs typeface="Times New Roman" pitchFamily="18" charset="0"/>
                  </a:rPr>
                  <a:t>Câu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hỏi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4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sz="28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 giữa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acc>
                    <m:r>
                      <a:rPr lang="en-US" sz="2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2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;−</m:t>
                        </m:r>
                        <m:r>
                          <a:rPr lang="en-US" sz="2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sz="28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acc>
                    <m:r>
                      <a:rPr lang="en-US" sz="2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2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en-US" sz="28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có số đo bằng?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D7822D4-4FF3-40BE-1092-BED53EB7DA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70" y="0"/>
                <a:ext cx="10279660" cy="1018164"/>
              </a:xfrm>
              <a:prstGeom prst="rect">
                <a:avLst/>
              </a:prstGeom>
              <a:blipFill>
                <a:blip r:embed="rId9"/>
                <a:stretch>
                  <a:fillRect l="-1482" t="-7784" b="-16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2083 -0.01088 C 0.00873 -0.07454 0.03841 -0.13773 0.07526 -0.16297 C 0.11211 -0.18843 0.17813 -0.12824 0.20039 -0.16297 C 0.22266 -0.19792 0.21602 -0.28472 0.20938 -0.37153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23" y="-1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-0.0875 0.0055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27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7.40741E-7 C -0.01784 -0.03889 -0.03581 -0.07755 -0.05456 -0.10718 C -0.07331 -0.13681 -0.09779 -0.15301 -0.11211 -0.17778 C -0.12656 -0.20255 -0.14102 -0.22454 -0.14102 -0.25648 C -0.14102 -0.28843 -0.12552 -0.33333 -0.11211 -0.36968 C -0.09883 -0.40602 -0.07617 -0.44282 -0.06055 -0.47477 C -0.04492 -0.50671 -0.02721 -0.54445 -0.01823 -0.56157 C -0.00924 -0.5787 -0.00768 -0.57824 -0.00612 -0.57778 " pathEditMode="relative" rAng="0" ptsTypes="AAAAAA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57" y="-2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22084 -0.0055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27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25 -0.0007 C 0.02357 0.00208 0.07227 0.00509 0.11029 -0.01644 C 0.14831 -0.03773 0.19206 -0.08195 0.20326 -0.12824 C 0.21458 -0.17431 0.19727 -0.24699 0.17773 -0.29398 C 0.15846 -0.34097 0.1224 -0.37593 0.08659 -0.41042 " pathEditMode="relative" rAng="0" ptsTypes="AAAAA">
                                      <p:cBhvr>
                                        <p:cTn id="5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9" y="-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-0.20417 -0.0055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8" y="-278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1.85185E-6 C 0.00872 0.00555 0.01732 0.01134 -0.01211 1.85185E-6 C -0.04167 -0.01134 -0.13385 -0.05695 -0.17721 -0.06875 C -0.2207 -0.08056 -0.2444 -0.06551 -0.27279 -0.0706 C -0.30104 -0.0757 -0.32253 -0.08588 -0.34701 -0.09908 C -0.37148 -0.11227 -0.40013 -0.13241 -0.41979 -0.14954 C -0.43945 -0.16667 -0.45221 -0.17778 -0.4651 -0.20209 C -0.47799 -0.22639 -0.50208 -0.26759 -0.49701 -0.29491 C -0.49206 -0.32222 -0.46354 -0.34398 -0.4349 -0.36574 " pathEditMode="relative" rAng="0" ptsTypes="AAAAAAAAA">
                                      <p:cBhvr>
                                        <p:cTn id="7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79" y="-1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22" grpId="0" animBg="1"/>
      <p:bldP spid="22" grpId="1" animBg="1"/>
      <p:bldP spid="24" grpId="0" animBg="1"/>
      <p:bldP spid="24" grpId="1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430dcb88016bc5e42f7101ebdc877f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24452"/>
            <a:ext cx="9144000" cy="5638800"/>
          </a:xfrm>
          <a:prstGeom prst="rect">
            <a:avLst/>
          </a:prstGeom>
        </p:spPr>
      </p:pic>
      <p:pic>
        <p:nvPicPr>
          <p:cNvPr id="6" name="Picture 5" descr="f002c92eee74a495b2b40cc86e0dc2e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1959431"/>
            <a:ext cx="2362200" cy="2819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12803" y="5187520"/>
                <a:ext cx="3735590" cy="609600"/>
              </a:xfrm>
              <a:prstGeom prst="rect">
                <a:avLst/>
              </a:prstGeom>
              <a:solidFill>
                <a:srgbClr val="10546B"/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FFFF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A.</a:t>
                </a:r>
                <a:r>
                  <a:rPr lang="en-US" sz="2400" b="1">
                    <a:solidFill>
                      <a:srgbClr val="FFFF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acc>
                    <m:r>
                      <a:rPr lang="en-US" sz="2400" b="1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24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acc>
                    <m:r>
                      <a:rPr lang="en-US" sz="2400" b="1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24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</m:acc>
                      </m:e>
                    </m:d>
                    <m:r>
                      <a:rPr lang="en-US" sz="2400" b="1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begChr m:val="|"/>
                        <m:endChr m:val="|"/>
                        <m:ctrlPr>
                          <a:rPr lang="en-US" sz="24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</m:acc>
                      </m:e>
                    </m:d>
                    <m:func>
                      <m:funcPr>
                        <m:ctrlPr>
                          <a:rPr lang="en-US" sz="24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24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𝒔𝒊𝒏</m:t>
                        </m:r>
                      </m:fName>
                      <m:e>
                        <m:d>
                          <m:dPr>
                            <m:ctrlPr>
                              <a:rPr lang="en-US" sz="24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2400" b="1" i="1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1" i="1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</m:e>
                            </m:acc>
                            <m:r>
                              <a:rPr lang="en-US" sz="24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, </m:t>
                            </m:r>
                            <m:acc>
                              <m:accPr>
                                <m:chr m:val="⃗"/>
                                <m:ctrlPr>
                                  <a:rPr lang="en-US" sz="2400" b="1" i="1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1" i="1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𝒃</m:t>
                                </m:r>
                              </m:e>
                            </m:acc>
                          </m:e>
                        </m:d>
                      </m:e>
                    </m:func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03" y="5187520"/>
                <a:ext cx="3735590" cy="609600"/>
              </a:xfrm>
              <a:prstGeom prst="rect">
                <a:avLst/>
              </a:prstGeom>
              <a:blipFill>
                <a:blip r:embed="rId4"/>
                <a:stretch>
                  <a:fillRect l="-1468" b="-13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492936" y="6247894"/>
                <a:ext cx="3001109" cy="609600"/>
              </a:xfrm>
              <a:prstGeom prst="rect">
                <a:avLst/>
              </a:prstGeom>
              <a:solidFill>
                <a:srgbClr val="10546B"/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FFFF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</m:acc>
                        <m:r>
                          <a:rPr lang="en-US" sz="24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</m:acc>
                      </m:e>
                    </m:d>
                    <m:acc>
                      <m:accPr>
                        <m:chr m:val="⃗"/>
                        <m:ctrlPr>
                          <a:rPr lang="en-US" sz="24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</m:acc>
                    <m:r>
                      <a:rPr lang="en-US" sz="2400" b="1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24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acc>
                    <m:d>
                      <m:dPr>
                        <m:ctrlPr>
                          <a:rPr lang="en-US" sz="24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</m:acc>
                        <m:r>
                          <a:rPr lang="en-US" sz="24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2400" b="1" dirty="0">
                    <a:solidFill>
                      <a:srgbClr val="FFFFFF"/>
                    </a:solidFill>
                    <a:latin typeface="Tahom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4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2936" y="6247894"/>
                <a:ext cx="3001109" cy="609600"/>
              </a:xfrm>
              <a:prstGeom prst="rect">
                <a:avLst/>
              </a:prstGeom>
              <a:blipFill>
                <a:blip r:embed="rId5"/>
                <a:stretch>
                  <a:fillRect b="-13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707900" y="5207650"/>
                <a:ext cx="3415122" cy="609600"/>
              </a:xfrm>
              <a:prstGeom prst="rect">
                <a:avLst/>
              </a:prstGeom>
              <a:solidFill>
                <a:srgbClr val="10546B"/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FFFF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D.</a:t>
                </a:r>
                <a:r>
                  <a:rPr lang="en-US" sz="2400" b="1">
                    <a:solidFill>
                      <a:srgbClr val="FFC000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acc>
                    <m:d>
                      <m:dPr>
                        <m:ctrlPr>
                          <a:rPr lang="en-US" sz="24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</m:acc>
                        <m:r>
                          <a:rPr lang="en-US" sz="24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</m:e>
                        </m:acc>
                      </m:e>
                    </m:d>
                    <m:r>
                      <a:rPr lang="en-US" sz="2400" b="1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24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acc>
                    <m:r>
                      <a:rPr lang="en-US" sz="2400" b="1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24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acc>
                    <m:r>
                      <a:rPr lang="en-US" sz="2400" b="1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en-US" sz="24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acc>
                    <m:r>
                      <a:rPr lang="en-US" sz="2400" b="1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24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</m:acc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7900" y="5207650"/>
                <a:ext cx="3415122" cy="609600"/>
              </a:xfrm>
              <a:prstGeom prst="rect">
                <a:avLst/>
              </a:prstGeom>
              <a:blipFill>
                <a:blip r:embed="rId6"/>
                <a:stretch>
                  <a:fillRect l="-2313" b="-13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094892" y="6226631"/>
                <a:ext cx="3001109" cy="609600"/>
              </a:xfrm>
              <a:prstGeom prst="rect">
                <a:avLst/>
              </a:prstGeom>
              <a:solidFill>
                <a:srgbClr val="10546B"/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FFFF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</m:acc>
                        <m:r>
                          <a:rPr lang="en-US" sz="24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</m:acc>
                      </m:e>
                    </m:d>
                    <m:acc>
                      <m:accPr>
                        <m:chr m:val="⃗"/>
                        <m:ctrlPr>
                          <a:rPr lang="en-US" sz="24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</m:acc>
                    <m:r>
                      <a:rPr lang="en-US" sz="2400" b="1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24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acc>
                    <m:d>
                      <m:dPr>
                        <m:ctrlPr>
                          <a:rPr lang="en-US" sz="24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</m:acc>
                        <m:r>
                          <a:rPr lang="en-US" sz="24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2400" b="1" dirty="0">
                    <a:solidFill>
                      <a:srgbClr val="FFFFFF"/>
                    </a:solidFill>
                    <a:latin typeface="Tahom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4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892" y="6226631"/>
                <a:ext cx="3001109" cy="609600"/>
              </a:xfrm>
              <a:prstGeom prst="rect">
                <a:avLst/>
              </a:prstGeom>
              <a:blipFill>
                <a:blip r:embed="rId7"/>
                <a:stretch>
                  <a:fillRect l="-406" b="-13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bon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19200" y="4560615"/>
            <a:ext cx="609600" cy="599871"/>
          </a:xfrm>
          <a:prstGeom prst="rect">
            <a:avLst/>
          </a:prstGeom>
        </p:spPr>
      </p:pic>
      <p:pic>
        <p:nvPicPr>
          <p:cNvPr id="13" name="Picture 12" descr="bon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58442" y="5606331"/>
            <a:ext cx="609600" cy="599871"/>
          </a:xfrm>
          <a:prstGeom prst="rect">
            <a:avLst/>
          </a:prstGeom>
        </p:spPr>
      </p:pic>
      <p:sp>
        <p:nvSpPr>
          <p:cNvPr id="17" name="Plaque 16"/>
          <p:cNvSpPr/>
          <p:nvPr/>
        </p:nvSpPr>
        <p:spPr>
          <a:xfrm>
            <a:off x="8915400" y="740231"/>
            <a:ext cx="1752600" cy="12954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Vàoooooo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 descr="bon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568449" y="4587462"/>
            <a:ext cx="609600" cy="599871"/>
          </a:xfrm>
          <a:prstGeom prst="rect">
            <a:avLst/>
          </a:prstGeom>
        </p:spPr>
      </p:pic>
      <p:pic>
        <p:nvPicPr>
          <p:cNvPr id="23" name="Picture 22" descr="bon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29001" y="5626760"/>
            <a:ext cx="609600" cy="599871"/>
          </a:xfrm>
          <a:prstGeom prst="rect">
            <a:avLst/>
          </a:prstGeom>
        </p:spPr>
      </p:pic>
      <p:sp>
        <p:nvSpPr>
          <p:cNvPr id="18" name="Plaque 17"/>
          <p:cNvSpPr/>
          <p:nvPr/>
        </p:nvSpPr>
        <p:spPr>
          <a:xfrm>
            <a:off x="8915400" y="740231"/>
            <a:ext cx="1752600" cy="12954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vào</a:t>
            </a:r>
            <a:endParaRPr lang="en-US" dirty="0"/>
          </a:p>
        </p:txBody>
      </p:sp>
      <p:sp>
        <p:nvSpPr>
          <p:cNvPr id="19" name="Plaque 18"/>
          <p:cNvSpPr/>
          <p:nvPr/>
        </p:nvSpPr>
        <p:spPr>
          <a:xfrm>
            <a:off x="8991600" y="740231"/>
            <a:ext cx="1676400" cy="12954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vào</a:t>
            </a:r>
            <a:endParaRPr lang="en-US" dirty="0"/>
          </a:p>
        </p:txBody>
      </p:sp>
      <p:sp>
        <p:nvSpPr>
          <p:cNvPr id="20" name="Plaque 19"/>
          <p:cNvSpPr/>
          <p:nvPr/>
        </p:nvSpPr>
        <p:spPr>
          <a:xfrm>
            <a:off x="8915400" y="740231"/>
            <a:ext cx="1752600" cy="12192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vào</a:t>
            </a:r>
            <a:endParaRPr lang="en-US" dirty="0"/>
          </a:p>
        </p:txBody>
      </p:sp>
      <p:sp>
        <p:nvSpPr>
          <p:cNvPr id="25" name="Right Arrow 24">
            <a:hlinkClick r:id="rId9" action="ppaction://hlinksldjump"/>
          </p:cNvPr>
          <p:cNvSpPr/>
          <p:nvPr/>
        </p:nvSpPr>
        <p:spPr>
          <a:xfrm>
            <a:off x="10804260" y="6206202"/>
            <a:ext cx="990600" cy="60960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7A2A1B-BC25-3D48-4C0B-E0987CF392E3}"/>
              </a:ext>
            </a:extLst>
          </p:cNvPr>
          <p:cNvSpPr txBox="1"/>
          <p:nvPr/>
        </p:nvSpPr>
        <p:spPr>
          <a:xfrm>
            <a:off x="429881" y="130631"/>
            <a:ext cx="9383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Times New Roman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Times New Roman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Times New Roman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cs typeface="Times New Roman" pitchFamily="18" charset="0"/>
              </a:rPr>
              <a:t> 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cs typeface="Times New Roman" pitchFamily="18" charset="0"/>
              </a:rPr>
              <a:t>: </a:t>
            </a:r>
            <a:r>
              <a:rPr lang="en-US" sz="28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Khẳng định nào sau đây là đúng?</a:t>
            </a:r>
            <a:endParaRPr lang="en-US" sz="280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-0.20417 0.0055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8" y="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224 -0.0243 C -0.18933 -0.03912 -0.3569 -0.0537 -0.45261 -0.08773 C -0.54818 -0.12153 -0.60495 -0.17407 -0.59857 -0.22754 C -0.59193 -0.28171 -0.47032 -0.35856 -0.41211 -0.41088 C -0.35417 -0.46342 -0.27709 -0.52037 -0.24909 -0.54213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41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7" presetClass="exit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-0.22084 0.0055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27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54167E-6 -1.48148E-6 C 0.00469 0.0125 0.00938 0.025 -0.01497 -1.48148E-6 C -0.03945 -0.02523 -0.10898 -0.09676 -0.147 -0.15092 C -0.18528 -0.20509 -0.23724 -0.27847 -0.24505 -0.32569 C -0.25286 -0.37315 -0.22044 -0.39444 -0.19414 -0.43426 C -0.16783 -0.47384 -0.10494 -0.5412 -0.08698 -0.56366 " pathEditMode="relative" rAng="0" ptsTypes="AAAAAA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35" y="-2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0.07084 -0.0055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-278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3.7037E-6 C 0.15951 -0.23912 0.31927 -0.47801 0.38385 -0.5733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93" y="-2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0.23751 0.0055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278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5E-6 -3.7037E-7 C 0.0069 -0.03935 0.01354 -0.0787 0.02018 -0.11667 C 0.02721 -0.15486 0.0358 -0.17523 0.04075 -0.22893 C 0.04544 -0.2831 0.05039 -0.35278 0.04974 -0.44097 C 0.04896 -0.52917 0.04232 -0.64306 0.03554 -0.75625 " pathEditMode="relative" rAng="0" ptsTypes="AAAAA">
                                      <p:cBhvr>
                                        <p:cTn id="8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" y="-3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7f78bf619e3dbd9b85f5af43ff9315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0" y="3595017"/>
            <a:ext cx="2133600" cy="2514886"/>
          </a:xfrm>
          <a:prstGeom prst="rect">
            <a:avLst/>
          </a:prstGeom>
        </p:spPr>
      </p:pic>
      <p:pic>
        <p:nvPicPr>
          <p:cNvPr id="8" name="Picture 7" descr="dsa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9000" y="1981201"/>
            <a:ext cx="2899668" cy="440835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</TotalTime>
  <Words>1420</Words>
  <PresentationFormat>Widescreen</PresentationFormat>
  <Paragraphs>159</Paragraphs>
  <Slides>22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Wingdings</vt:lpstr>
      <vt:lpstr>Calibri Math</vt:lpstr>
      <vt:lpstr>Calibri Light</vt:lpstr>
      <vt:lpstr>Times New Roman</vt:lpstr>
      <vt:lpstr>Calibri</vt:lpstr>
      <vt:lpstr>Cambria Math</vt:lpstr>
      <vt:lpstr>Arial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2018-12-15T04:43:26Z</dcterms:created>
  <dcterms:modified xsi:type="dcterms:W3CDTF">2023-02-19T13:48:10Z</dcterms:modified>
</cp:coreProperties>
</file>