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Lst>
  <p:sldSz cx="12192000" cy="6858000"/>
  <p:notesSz cx="6858000" cy="9144000"/>
  <p:embeddedFontLst>
    <p:embeddedFont>
      <p:font typeface="Calibri" panose="020F050202020403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55A11"/>
    <a:srgbClr val="A80615"/>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0"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9A6C-A5B4-4DD7-B25B-84751EBD5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FA50B-29BD-4CA5-82B7-1ECDBF3CF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3AE56-2AFC-436E-B3F8-FC2D542E5A7C}"/>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B18FAC20-9CAE-45CF-84D0-A713356EA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4DAD2-AF2B-4822-BF15-E0FB11FE18E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691334834"/>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700E-1EEB-4F64-BF20-02430BBFF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3940FC-C049-4741-AD1B-6CAA421B8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D059-8BC0-4DDC-94A0-055DF6955519}"/>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5A29AB2E-27B0-4A86-BAFA-91937903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4F72-128B-4D69-BB05-6BB9C458134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4088736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5115B-A530-4BEF-B35D-C04E7BDFA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4E0BB3-5D9B-44EA-AE3D-80AB5E69C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E5C36-3CB1-4227-AA0A-2C2332F9E66D}"/>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103E0D5A-B012-4A0F-8C6C-0053EB3D0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65205-17BC-421B-B01F-C5F2E41BB2AD}"/>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2002036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BE57-6762-47BE-98BD-A1696C12B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75FA6-DC88-4025-92AE-10D67C7FF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6FBCF-6A59-445F-B966-CCBBC3CB8DAA}"/>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4736A1E8-9E5A-4D10-9093-315789933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FBC34-54E6-4AA8-BB6C-EAE9596F7DDC}"/>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896803553"/>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9540-78F0-4598-8014-F0F09EBAE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A4B83-D15B-4744-878F-86D623BDC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C32E6-68BF-4175-BA70-1B3554BFFD2B}"/>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9AAB5C57-6309-4A19-B7FD-950F296F1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6AEE5-14BA-423C-99FA-A42097B98DD5}"/>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44299057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4143-1427-4266-B56E-7A870CB36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2EE16-AE11-47B7-AA07-3AC239EBB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7955-7ECA-4B30-8C85-2D54346CF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AADB6-CD5C-494E-BABB-B2FB02D14425}"/>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6" name="Footer Placeholder 5">
            <a:extLst>
              <a:ext uri="{FF2B5EF4-FFF2-40B4-BE49-F238E27FC236}">
                <a16:creationId xmlns:a16="http://schemas.microsoft.com/office/drawing/2014/main" id="{1D49FA93-6832-4BE4-9F8B-3A8538945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8A328-D634-440F-89B7-39ABCFD1C3C4}"/>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0480764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7556-8E08-4FE3-8782-224A7F9D1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C1ED1-A640-4BF6-89FA-A12B37CA4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6A501-DF94-4B84-9035-07778FF1A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62503-0ACE-4C53-8B94-8BBBA8B97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BB4B8-5FA3-4628-BEA2-7F6CB441E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CE156-A705-48A6-87BF-DFE201A4C856}"/>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8" name="Footer Placeholder 7">
            <a:extLst>
              <a:ext uri="{FF2B5EF4-FFF2-40B4-BE49-F238E27FC236}">
                <a16:creationId xmlns:a16="http://schemas.microsoft.com/office/drawing/2014/main" id="{3825C225-A8DF-41F9-8234-DB834B832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5240AF-AAB2-4C20-98EB-360CB4E0D1E7}"/>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96788281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9C9E-D3B5-4C85-AC65-D0D94B9DD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618C6B-D697-4EFE-853C-DDDDBB4CDBB1}"/>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4" name="Footer Placeholder 3">
            <a:extLst>
              <a:ext uri="{FF2B5EF4-FFF2-40B4-BE49-F238E27FC236}">
                <a16:creationId xmlns:a16="http://schemas.microsoft.com/office/drawing/2014/main" id="{5A83FED8-CC09-43CE-B12B-448EFBF04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A4DC13-94AC-41B6-9DDD-8A9AF18FEA6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70620691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1C244-1C02-480C-BDB7-AB2F4A1D2A73}"/>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3" name="Footer Placeholder 2">
            <a:extLst>
              <a:ext uri="{FF2B5EF4-FFF2-40B4-BE49-F238E27FC236}">
                <a16:creationId xmlns:a16="http://schemas.microsoft.com/office/drawing/2014/main" id="{A3AB5378-39F3-4F36-B6D4-D36808223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A5C5-EAB4-4E5B-A59E-7B46D360C6D5}"/>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78870060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4E76-3C49-4DFA-9FD2-F23DADCDD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03DA5-A8E2-474C-A2FF-20C784B29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7707D-E764-463B-92C8-EDCAF2976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DDE61-CB8E-4DFB-8A47-06A69DC345FE}"/>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6" name="Footer Placeholder 5">
            <a:extLst>
              <a:ext uri="{FF2B5EF4-FFF2-40B4-BE49-F238E27FC236}">
                <a16:creationId xmlns:a16="http://schemas.microsoft.com/office/drawing/2014/main" id="{9801C57E-6588-4B71-9369-7037849C8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2AF08-BAB0-460A-AB2C-95AB5BB8CAAA}"/>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08007398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CB84-14A4-4CD0-A1E7-6DE305381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D023F-591C-4A6E-9B11-4EB53CE1A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95F94-D8C8-4792-AAAD-924C49038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96EDF-F6E6-4AFE-BFBA-A0ED300E58D4}"/>
              </a:ext>
            </a:extLst>
          </p:cNvPr>
          <p:cNvSpPr>
            <a:spLocks noGrp="1"/>
          </p:cNvSpPr>
          <p:nvPr>
            <p:ph type="dt" sz="half" idx="10"/>
          </p:nvPr>
        </p:nvSpPr>
        <p:spPr/>
        <p:txBody>
          <a:bodyPr/>
          <a:lstStyle/>
          <a:p>
            <a:fld id="{AE204EE4-0155-48B6-885B-995119B0241B}" type="datetimeFigureOut">
              <a:rPr lang="en-US" smtClean="0"/>
              <a:t>6/20/2023</a:t>
            </a:fld>
            <a:endParaRPr lang="en-US"/>
          </a:p>
        </p:txBody>
      </p:sp>
      <p:sp>
        <p:nvSpPr>
          <p:cNvPr id="6" name="Footer Placeholder 5">
            <a:extLst>
              <a:ext uri="{FF2B5EF4-FFF2-40B4-BE49-F238E27FC236}">
                <a16:creationId xmlns:a16="http://schemas.microsoft.com/office/drawing/2014/main" id="{39ABB562-951E-42E7-AC64-BC96B4EDC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11E05-9B75-4CE7-A9D1-F4DE27F21230}"/>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1565420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1CDF8-3E97-476D-AD0E-BF5CA73C4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6F84B-363F-4B34-A20E-DB00BFDA4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AB359-6A07-4F0C-86E7-F605C032B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6/20/2023</a:t>
            </a:fld>
            <a:endParaRPr lang="en-US"/>
          </a:p>
        </p:txBody>
      </p:sp>
      <p:sp>
        <p:nvSpPr>
          <p:cNvPr id="5" name="Footer Placeholder 4">
            <a:extLst>
              <a:ext uri="{FF2B5EF4-FFF2-40B4-BE49-F238E27FC236}">
                <a16:creationId xmlns:a16="http://schemas.microsoft.com/office/drawing/2014/main" id="{54A60661-517E-481E-BE5C-CE464E6CE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A4104-E23F-4A20-909A-04CCB63E6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extLst>
      <p:ext uri="{BB962C8B-B14F-4D97-AF65-F5344CB8AC3E}">
        <p14:creationId xmlns:p14="http://schemas.microsoft.com/office/powerpoint/2010/main" val="2335267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alarm-clock-p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ixabay.com/en/clock-hourglass-time-202961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9335D-655C-4572-9322-23EAAD7EFB60}"/>
              </a:ext>
            </a:extLst>
          </p:cNvPr>
          <p:cNvSpPr/>
          <p:nvPr/>
        </p:nvSpPr>
        <p:spPr>
          <a:xfrm>
            <a:off x="330919" y="492033"/>
            <a:ext cx="5782492" cy="5691053"/>
          </a:xfrm>
          <a:prstGeom prst="rect">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t="152" b="-17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AEEF1F-4E73-4732-80BB-75A81D2A1CC6}"/>
              </a:ext>
            </a:extLst>
          </p:cNvPr>
          <p:cNvSpPr/>
          <p:nvPr/>
        </p:nvSpPr>
        <p:spPr>
          <a:xfrm>
            <a:off x="6113411" y="391887"/>
            <a:ext cx="5782492" cy="5974080"/>
          </a:xfrm>
          <a:prstGeom prst="rect">
            <a:avLst/>
          </a:prstGeo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24699" t="1239" r="24699" b="8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0E20D8B-1EE2-4476-9694-EC14BBF752F6}"/>
              </a:ext>
            </a:extLst>
          </p:cNvPr>
          <p:cNvSpPr/>
          <p:nvPr/>
        </p:nvSpPr>
        <p:spPr>
          <a:xfrm>
            <a:off x="0" y="0"/>
            <a:ext cx="12192000" cy="6858000"/>
          </a:xfrm>
          <a:prstGeom prst="roundRect">
            <a:avLst>
              <a:gd name="adj" fmla="val 6372"/>
            </a:avLst>
          </a:prstGeom>
          <a:gradFill flip="none" rotWithShape="0">
            <a:gsLst>
              <a:gs pos="57000">
                <a:srgbClr val="B5C3D3">
                  <a:alpha val="73000"/>
                </a:srgbClr>
              </a:gs>
              <a:gs pos="98000">
                <a:schemeClr val="accent5">
                  <a:alpha val="80000"/>
                  <a:lumMod val="80000"/>
                  <a:lumOff val="20000"/>
                </a:schemeClr>
              </a:gs>
              <a:gs pos="2000">
                <a:schemeClr val="accent2">
                  <a:lumMod val="27000"/>
                  <a:lumOff val="73000"/>
                  <a:alpha val="85000"/>
                </a:schemeClr>
              </a:gs>
            </a:gsLst>
            <a:lin ang="0" scaled="1"/>
            <a:tileRect/>
          </a:gradFill>
          <a:ln>
            <a:gradFill flip="none" rotWithShape="1">
              <a:gsLst>
                <a:gs pos="0">
                  <a:schemeClr val="accent2">
                    <a:lumMod val="30000"/>
                    <a:lumOff val="70000"/>
                  </a:schemeClr>
                </a:gs>
                <a:gs pos="58000">
                  <a:schemeClr val="accent5">
                    <a:lumMod val="90000"/>
                  </a:schemeClr>
                </a:gs>
                <a:gs pos="100000">
                  <a:schemeClr val="accent5">
                    <a:alpha val="98000"/>
                    <a:lumMod val="40000"/>
                    <a:lumOff val="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a:spLocks noChangeArrowheads="1"/>
          </p:cNvSpPr>
          <p:nvPr/>
        </p:nvSpPr>
        <p:spPr bwMode="auto">
          <a:xfrm>
            <a:off x="457200" y="248197"/>
            <a:ext cx="11438703" cy="20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5176" b="1" dirty="0">
                <a:latin typeface="Times New Roman" panose="02020603050405020304" pitchFamily="18" charset="0"/>
                <a:cs typeface="Times New Roman" panose="02020603050405020304" pitchFamily="18" charset="0"/>
              </a:rPr>
              <a:t>CHỦ </a:t>
            </a:r>
            <a:r>
              <a:rPr lang="en-US" altLang="vi-VN" sz="5176" b="1">
                <a:latin typeface="Times New Roman" panose="02020603050405020304" pitchFamily="18" charset="0"/>
                <a:cs typeface="Times New Roman" panose="02020603050405020304" pitchFamily="18" charset="0"/>
              </a:rPr>
              <a:t>ĐỀ </a:t>
            </a:r>
            <a:r>
              <a:rPr lang="en-US" altLang="vi-VN" sz="5176" b="1" smtClean="0">
                <a:latin typeface="Times New Roman" panose="02020603050405020304" pitchFamily="18" charset="0"/>
                <a:cs typeface="Times New Roman" panose="02020603050405020304" pitchFamily="18" charset="0"/>
              </a:rPr>
              <a:t>III: 	</a:t>
            </a:r>
          </a:p>
          <a:p>
            <a:pPr algn="ctr" eaLnBrk="1" hangingPunct="1">
              <a:spcBef>
                <a:spcPct val="50000"/>
              </a:spcBef>
              <a:buFontTx/>
              <a:buNone/>
            </a:pPr>
            <a:r>
              <a:rPr lang="en-US" altLang="vi-VN" sz="5176" b="1" smtClean="0">
                <a:latin typeface="Times New Roman" panose="02020603050405020304" pitchFamily="18" charset="0"/>
                <a:cs typeface="Times New Roman" panose="02020603050405020304" pitchFamily="18" charset="0"/>
              </a:rPr>
              <a:t>KHỐI LƯỢNG RIÊNG VÀ ÁP SUẤT</a:t>
            </a:r>
            <a:endParaRPr lang="vi-VN" altLang="vi-VN" sz="5176" b="1" dirty="0">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280D28D2-2FD9-4E17-9E9A-27A975EC727B}"/>
              </a:ext>
            </a:extLst>
          </p:cNvPr>
          <p:cNvSpPr txBox="1">
            <a:spLocks noChangeArrowheads="1"/>
          </p:cNvSpPr>
          <p:nvPr/>
        </p:nvSpPr>
        <p:spPr bwMode="auto">
          <a:xfrm>
            <a:off x="558437" y="2939833"/>
            <a:ext cx="11235765" cy="155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3765" b="1" smtClean="0">
                <a:solidFill>
                  <a:srgbClr val="A80615"/>
                </a:solidFill>
                <a:latin typeface="Times New Roman" panose="02020603050405020304" pitchFamily="18" charset="0"/>
                <a:cs typeface="Times New Roman" panose="02020603050405020304" pitchFamily="18" charset="0"/>
              </a:rPr>
              <a:t>BÀI 15: TÁC DỤNG CHẤT LỎNG LÊN </a:t>
            </a:r>
          </a:p>
          <a:p>
            <a:pPr algn="ctr" eaLnBrk="1" hangingPunct="1">
              <a:spcBef>
                <a:spcPct val="50000"/>
              </a:spcBef>
              <a:buFontTx/>
              <a:buNone/>
            </a:pPr>
            <a:r>
              <a:rPr lang="en-US" altLang="vi-VN" sz="3765" b="1" smtClean="0">
                <a:solidFill>
                  <a:srgbClr val="A80615"/>
                </a:solidFill>
                <a:latin typeface="Times New Roman" panose="02020603050405020304" pitchFamily="18" charset="0"/>
                <a:cs typeface="Times New Roman" panose="02020603050405020304" pitchFamily="18" charset="0"/>
              </a:rPr>
              <a:t>VẬT ĐẶT TRONG NÓ</a:t>
            </a:r>
            <a:endParaRPr lang="vi-VN" altLang="vi-VN" sz="3765" b="1" dirty="0">
              <a:solidFill>
                <a:srgbClr val="A806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883382"/>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7727" y="210076"/>
            <a:ext cx="11586754" cy="6832640"/>
          </a:xfrm>
          <a:prstGeom prst="rect">
            <a:avLst/>
          </a:prstGeom>
          <a:noFill/>
        </p:spPr>
        <p:txBody>
          <a:bodyPr wrap="square" rtlCol="0">
            <a:spAutoFit/>
          </a:bodyPr>
          <a:lstStyle/>
          <a:p>
            <a:r>
              <a:rPr lang="de-DE" sz="2800">
                <a:solidFill>
                  <a:schemeClr val="accent1">
                    <a:lumMod val="75000"/>
                  </a:schemeClr>
                </a:solidFill>
              </a:rPr>
              <a:t>Câu 4. Một vật ở trong nước chịu tác dụng của những lực nào ?</a:t>
            </a:r>
            <a:endParaRPr lang="en-US" sz="2800">
              <a:solidFill>
                <a:schemeClr val="accent1">
                  <a:lumMod val="75000"/>
                </a:schemeClr>
              </a:solidFill>
            </a:endParaRPr>
          </a:p>
          <a:p>
            <a:r>
              <a:rPr lang="de-DE" sz="2800" smtClean="0"/>
              <a:t>A</a:t>
            </a:r>
            <a:r>
              <a:rPr lang="de-DE" sz="2800"/>
              <a:t>. Lực đẩy Acsimét.			B. Lực đẩy Acsimét và lực ma sát</a:t>
            </a:r>
            <a:endParaRPr lang="en-US" sz="2800"/>
          </a:p>
          <a:p>
            <a:r>
              <a:rPr lang="de-DE" sz="2800" smtClean="0"/>
              <a:t>C</a:t>
            </a:r>
            <a:r>
              <a:rPr lang="de-DE" sz="2800"/>
              <a:t>. Trọng lực.				D. Trọng lực và lực đẩy </a:t>
            </a:r>
            <a:r>
              <a:rPr lang="de-DE" sz="2800" smtClean="0"/>
              <a:t>Acsimét</a:t>
            </a:r>
          </a:p>
          <a:p>
            <a:endParaRPr lang="de-DE" sz="2800" smtClean="0"/>
          </a:p>
          <a:p>
            <a:r>
              <a:rPr lang="de-DE" sz="2800" smtClean="0">
                <a:solidFill>
                  <a:schemeClr val="accent1">
                    <a:lumMod val="75000"/>
                  </a:schemeClr>
                </a:solidFill>
              </a:rPr>
              <a:t>Câu </a:t>
            </a:r>
            <a:r>
              <a:rPr lang="de-DE" sz="2800">
                <a:solidFill>
                  <a:schemeClr val="accent1">
                    <a:lumMod val="75000"/>
                  </a:schemeClr>
                </a:solidFill>
              </a:rPr>
              <a:t>5. Một vật có khối lượng 598,5 g làm bằng chất có khối lượng riêng D = 10,5 g/cm</a:t>
            </a:r>
            <a:r>
              <a:rPr lang="de-DE" sz="2800" baseline="30000">
                <a:solidFill>
                  <a:schemeClr val="accent1">
                    <a:lumMod val="75000"/>
                  </a:schemeClr>
                </a:solidFill>
              </a:rPr>
              <a:t>3</a:t>
            </a:r>
            <a:r>
              <a:rPr lang="de-DE" sz="2800">
                <a:solidFill>
                  <a:schemeClr val="accent1">
                    <a:lumMod val="75000"/>
                  </a:schemeClr>
                </a:solidFill>
              </a:rPr>
              <a:t> được nhúng hoàn toàn trong nước. Trọng lượng riêng của nước d = 10000N/m</a:t>
            </a:r>
            <a:r>
              <a:rPr lang="de-DE" sz="2800" baseline="30000">
                <a:solidFill>
                  <a:schemeClr val="accent1">
                    <a:lumMod val="75000"/>
                  </a:schemeClr>
                </a:solidFill>
              </a:rPr>
              <a:t>3</a:t>
            </a:r>
            <a:r>
              <a:rPr lang="de-DE" sz="2800">
                <a:solidFill>
                  <a:schemeClr val="accent1">
                    <a:lumMod val="75000"/>
                  </a:schemeClr>
                </a:solidFill>
              </a:rPr>
              <a:t>. Hỏi lực đẩy Ac-si-mét tác dụng lên vật là bao nhiêu?</a:t>
            </a:r>
            <a:endParaRPr lang="en-US" sz="2800">
              <a:solidFill>
                <a:schemeClr val="accent1">
                  <a:lumMod val="75000"/>
                </a:schemeClr>
              </a:solidFill>
            </a:endParaRPr>
          </a:p>
          <a:p>
            <a:r>
              <a:rPr lang="de-DE" sz="2800"/>
              <a:t>A. F</a:t>
            </a:r>
            <a:r>
              <a:rPr lang="de-DE" sz="2800" baseline="-25000"/>
              <a:t>A</a:t>
            </a:r>
            <a:r>
              <a:rPr lang="de-DE" sz="2800"/>
              <a:t> = 0,37 N.	</a:t>
            </a:r>
            <a:r>
              <a:rPr lang="de-DE" sz="2800" smtClean="0"/>
              <a:t>			B</a:t>
            </a:r>
            <a:r>
              <a:rPr lang="de-DE" sz="2800"/>
              <a:t>. F</a:t>
            </a:r>
            <a:r>
              <a:rPr lang="de-DE" sz="2800" baseline="-25000"/>
              <a:t>A</a:t>
            </a:r>
            <a:r>
              <a:rPr lang="de-DE" sz="2800"/>
              <a:t> = 0,57 N.	</a:t>
            </a:r>
            <a:endParaRPr lang="en-US" sz="2800"/>
          </a:p>
          <a:p>
            <a:r>
              <a:rPr lang="de-DE" sz="2800"/>
              <a:t>C. F</a:t>
            </a:r>
            <a:r>
              <a:rPr lang="de-DE" sz="2800" baseline="-25000"/>
              <a:t>A</a:t>
            </a:r>
            <a:r>
              <a:rPr lang="de-DE" sz="2800"/>
              <a:t> = 0,47 N. </a:t>
            </a:r>
            <a:r>
              <a:rPr lang="de-DE" sz="2800" smtClean="0"/>
              <a:t>		</a:t>
            </a:r>
            <a:r>
              <a:rPr lang="de-DE" sz="2800"/>
              <a:t>	</a:t>
            </a:r>
            <a:r>
              <a:rPr lang="de-DE" sz="2800" smtClean="0"/>
              <a:t>	D</a:t>
            </a:r>
            <a:r>
              <a:rPr lang="de-DE" sz="2800"/>
              <a:t>. F</a:t>
            </a:r>
            <a:r>
              <a:rPr lang="de-DE" sz="2800" baseline="-25000"/>
              <a:t>A</a:t>
            </a:r>
            <a:r>
              <a:rPr lang="de-DE" sz="2800"/>
              <a:t> = 0,67 N</a:t>
            </a:r>
            <a:endParaRPr lang="en-US" sz="2800"/>
          </a:p>
          <a:p>
            <a:endParaRPr lang="de-DE" sz="2800" smtClean="0"/>
          </a:p>
          <a:p>
            <a:r>
              <a:rPr lang="de-DE" sz="2800" smtClean="0">
                <a:solidFill>
                  <a:schemeClr val="accent1">
                    <a:lumMod val="75000"/>
                  </a:schemeClr>
                </a:solidFill>
              </a:rPr>
              <a:t>Câu </a:t>
            </a:r>
            <a:r>
              <a:rPr lang="de-DE" sz="2800">
                <a:solidFill>
                  <a:schemeClr val="accent1">
                    <a:lumMod val="75000"/>
                  </a:schemeClr>
                </a:solidFill>
              </a:rPr>
              <a:t>6. Thả một hòn bi thép vào thủy ngân thì hiện tượng xảy ra như thế nào ?</a:t>
            </a:r>
            <a:endParaRPr lang="en-US" sz="2800">
              <a:solidFill>
                <a:schemeClr val="accent1">
                  <a:lumMod val="75000"/>
                </a:schemeClr>
              </a:solidFill>
            </a:endParaRPr>
          </a:p>
          <a:p>
            <a:r>
              <a:rPr lang="vi-VN" sz="2800"/>
              <a:t>A. Bi lơ lửng trong thủy ngân.		</a:t>
            </a:r>
            <a:endParaRPr lang="en-US" sz="2800"/>
          </a:p>
          <a:p>
            <a:r>
              <a:rPr lang="vi-VN" sz="2800"/>
              <a:t>B. Bi nổi lên mặt thoáng của thủy ngân.</a:t>
            </a:r>
            <a:endParaRPr lang="en-US" sz="2800"/>
          </a:p>
          <a:p>
            <a:r>
              <a:rPr lang="vi-VN" sz="2800"/>
              <a:t>C. Bi chìm đúng 1/3 thể tích.		</a:t>
            </a:r>
            <a:endParaRPr lang="en-US" sz="2800"/>
          </a:p>
          <a:p>
            <a:r>
              <a:rPr lang="vi-VN" sz="2800"/>
              <a:t>D. Bi chìm hoàn toàn trong thủy ngân</a:t>
            </a:r>
            <a:endParaRPr lang="en-US" sz="2800"/>
          </a:p>
          <a:p>
            <a:endParaRPr lang="en-US"/>
          </a:p>
        </p:txBody>
      </p:sp>
      <p:sp>
        <p:nvSpPr>
          <p:cNvPr id="9" name="Oval 8"/>
          <p:cNvSpPr/>
          <p:nvPr/>
        </p:nvSpPr>
        <p:spPr>
          <a:xfrm>
            <a:off x="5734969" y="1100573"/>
            <a:ext cx="500939"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7727" y="5375232"/>
            <a:ext cx="459838" cy="5308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32465" y="3256804"/>
            <a:ext cx="503443"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51421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4226" y="591616"/>
            <a:ext cx="11769634" cy="5970865"/>
          </a:xfrm>
          <a:prstGeom prst="rect">
            <a:avLst/>
          </a:prstGeom>
          <a:noFill/>
        </p:spPr>
        <p:txBody>
          <a:bodyPr wrap="square" rtlCol="0">
            <a:spAutoFit/>
          </a:bodyPr>
          <a:lstStyle/>
          <a:p>
            <a:pPr algn="just"/>
            <a:r>
              <a:rPr lang="vi-VN" sz="2800">
                <a:solidFill>
                  <a:schemeClr val="accent1">
                    <a:lumMod val="75000"/>
                  </a:schemeClr>
                </a:solidFill>
              </a:rPr>
              <a:t>Câu </a:t>
            </a:r>
            <a:r>
              <a:rPr lang="en-US" sz="2800">
                <a:solidFill>
                  <a:schemeClr val="accent1">
                    <a:lumMod val="75000"/>
                  </a:schemeClr>
                </a:solidFill>
              </a:rPr>
              <a:t>7</a:t>
            </a:r>
            <a:r>
              <a:rPr lang="vi-VN" sz="2800">
                <a:solidFill>
                  <a:schemeClr val="accent1">
                    <a:lumMod val="75000"/>
                  </a:schemeClr>
                </a:solidFill>
              </a:rPr>
              <a:t>. Một vật hình cầu có thể tích là V thả vào một chậu nước thấy vật chỉ bị chìm trong nước 1/3, phần còn lại nổi trên mặt nước. Biết khối lượng riêng của nước D = 1000kg/m</a:t>
            </a:r>
            <a:r>
              <a:rPr lang="vi-VN" sz="2800" baseline="30000">
                <a:solidFill>
                  <a:schemeClr val="accent1">
                    <a:lumMod val="75000"/>
                  </a:schemeClr>
                </a:solidFill>
              </a:rPr>
              <a:t>3</a:t>
            </a:r>
            <a:r>
              <a:rPr lang="vi-VN" sz="2800">
                <a:solidFill>
                  <a:schemeClr val="accent1">
                    <a:lumMod val="75000"/>
                  </a:schemeClr>
                </a:solidFill>
              </a:rPr>
              <a:t>. Khối lượng riêng của chất làm quả cầu ?</a:t>
            </a:r>
            <a:endParaRPr lang="en-US" sz="2800">
              <a:solidFill>
                <a:schemeClr val="accent1">
                  <a:lumMod val="75000"/>
                </a:schemeClr>
              </a:solidFill>
            </a:endParaRPr>
          </a:p>
          <a:p>
            <a:pPr algn="just"/>
            <a:endParaRPr lang="en-US" sz="2800" smtClean="0">
              <a:solidFill>
                <a:schemeClr val="accent1">
                  <a:lumMod val="75000"/>
                </a:schemeClr>
              </a:solidFill>
            </a:endParaRPr>
          </a:p>
          <a:p>
            <a:pPr algn="just"/>
            <a:r>
              <a:rPr lang="vi-VN" sz="2800" smtClean="0"/>
              <a:t>A</a:t>
            </a:r>
            <a:r>
              <a:rPr lang="vi-VN" sz="2800"/>
              <a:t>. D</a:t>
            </a:r>
            <a:r>
              <a:rPr lang="vi-VN" sz="2800" baseline="30000"/>
              <a:t>’</a:t>
            </a:r>
            <a:r>
              <a:rPr lang="vi-VN" sz="2800"/>
              <a:t> = 233,3kg/m3      </a:t>
            </a:r>
            <a:r>
              <a:rPr lang="en-US" sz="2800" smtClean="0"/>
              <a:t>		</a:t>
            </a:r>
            <a:r>
              <a:rPr lang="vi-VN" sz="2800" smtClean="0"/>
              <a:t>B.</a:t>
            </a:r>
            <a:r>
              <a:rPr lang="en-US" sz="2800" smtClean="0"/>
              <a:t> </a:t>
            </a:r>
            <a:r>
              <a:rPr lang="vi-VN" sz="2800" smtClean="0"/>
              <a:t>D</a:t>
            </a:r>
            <a:r>
              <a:rPr lang="vi-VN" sz="2800" baseline="30000"/>
              <a:t>’</a:t>
            </a:r>
            <a:r>
              <a:rPr lang="vi-VN" sz="2800"/>
              <a:t>=33,3kg/m</a:t>
            </a:r>
            <a:r>
              <a:rPr lang="vi-VN" sz="2800" baseline="30000"/>
              <a:t>3</a:t>
            </a:r>
            <a:r>
              <a:rPr lang="vi-VN" sz="2800"/>
              <a:t>.</a:t>
            </a:r>
            <a:endParaRPr lang="en-US" sz="2800"/>
          </a:p>
          <a:p>
            <a:pPr algn="just"/>
            <a:r>
              <a:rPr lang="vi-VN" sz="2800"/>
              <a:t>C. D</a:t>
            </a:r>
            <a:r>
              <a:rPr lang="vi-VN" sz="2800" baseline="30000"/>
              <a:t>’</a:t>
            </a:r>
            <a:r>
              <a:rPr lang="vi-VN" sz="2800"/>
              <a:t> = 433,3kg/m</a:t>
            </a:r>
            <a:r>
              <a:rPr lang="vi-VN" sz="2800" baseline="30000"/>
              <a:t>3</a:t>
            </a:r>
            <a:r>
              <a:rPr lang="vi-VN" sz="2800"/>
              <a:t>.     </a:t>
            </a:r>
            <a:r>
              <a:rPr lang="en-US" sz="2800" smtClean="0"/>
              <a:t>		</a:t>
            </a:r>
            <a:r>
              <a:rPr lang="vi-VN" sz="2800" smtClean="0"/>
              <a:t>D</a:t>
            </a:r>
            <a:r>
              <a:rPr lang="vi-VN" sz="2800"/>
              <a:t>. D</a:t>
            </a:r>
            <a:r>
              <a:rPr lang="vi-VN" sz="2800" baseline="30000"/>
              <a:t>’</a:t>
            </a:r>
            <a:r>
              <a:rPr lang="vi-VN" sz="2800"/>
              <a:t> = 333,3kg/m</a:t>
            </a:r>
            <a:r>
              <a:rPr lang="vi-VN" sz="2800" baseline="30000"/>
              <a:t>3</a:t>
            </a:r>
            <a:r>
              <a:rPr lang="vi-VN" sz="2800"/>
              <a:t>.</a:t>
            </a:r>
            <a:endParaRPr lang="en-US" sz="2800"/>
          </a:p>
          <a:p>
            <a:pPr algn="just"/>
            <a:endParaRPr lang="en-US" sz="2800" smtClean="0"/>
          </a:p>
          <a:p>
            <a:pPr algn="just"/>
            <a:r>
              <a:rPr lang="vi-VN" sz="2800" smtClean="0">
                <a:solidFill>
                  <a:schemeClr val="accent1">
                    <a:lumMod val="75000"/>
                  </a:schemeClr>
                </a:solidFill>
              </a:rPr>
              <a:t>Câu </a:t>
            </a:r>
            <a:r>
              <a:rPr lang="en-US" sz="2800">
                <a:solidFill>
                  <a:schemeClr val="accent1">
                    <a:lumMod val="75000"/>
                  </a:schemeClr>
                </a:solidFill>
              </a:rPr>
              <a:t>8</a:t>
            </a:r>
            <a:r>
              <a:rPr lang="vi-VN" sz="2800">
                <a:solidFill>
                  <a:schemeClr val="accent1">
                    <a:lumMod val="75000"/>
                  </a:schemeClr>
                </a:solidFill>
              </a:rPr>
              <a:t>. Một vật có trọng lượng riêng là 26000N/m</a:t>
            </a:r>
            <a:r>
              <a:rPr lang="vi-VN" sz="2800" baseline="30000">
                <a:solidFill>
                  <a:schemeClr val="accent1">
                    <a:lumMod val="75000"/>
                  </a:schemeClr>
                </a:solidFill>
              </a:rPr>
              <a:t>2</a:t>
            </a:r>
            <a:r>
              <a:rPr lang="vi-VN" sz="2800">
                <a:solidFill>
                  <a:schemeClr val="accent1">
                    <a:lumMod val="75000"/>
                  </a:schemeClr>
                </a:solidFill>
              </a:rPr>
              <a:t>. Treo vật vào một lực kế rồi nhúng vật ngập trong nước thì lực kế chỉ 150N. Biết trọng lượng riêng của nước là 10000N/m</a:t>
            </a:r>
            <a:r>
              <a:rPr lang="vi-VN" sz="2800" baseline="30000">
                <a:solidFill>
                  <a:schemeClr val="accent1">
                    <a:lumMod val="75000"/>
                  </a:schemeClr>
                </a:solidFill>
              </a:rPr>
              <a:t>3</a:t>
            </a:r>
            <a:r>
              <a:rPr lang="vi-VN" sz="2800">
                <a:solidFill>
                  <a:schemeClr val="accent1">
                    <a:lumMod val="75000"/>
                  </a:schemeClr>
                </a:solidFill>
              </a:rPr>
              <a:t>. Hỏi ngoài không khí thì lực kế chỉ bao nhiêu ?</a:t>
            </a:r>
            <a:endParaRPr lang="en-US" sz="2800">
              <a:solidFill>
                <a:schemeClr val="accent1">
                  <a:lumMod val="75000"/>
                </a:schemeClr>
              </a:solidFill>
            </a:endParaRPr>
          </a:p>
          <a:p>
            <a:pPr algn="just"/>
            <a:endParaRPr lang="pt-BR" sz="2800" smtClean="0">
              <a:solidFill>
                <a:schemeClr val="accent1">
                  <a:lumMod val="75000"/>
                </a:schemeClr>
              </a:solidFill>
            </a:endParaRPr>
          </a:p>
          <a:p>
            <a:pPr algn="just"/>
            <a:r>
              <a:rPr lang="pt-BR" sz="2800" smtClean="0"/>
              <a:t>A</a:t>
            </a:r>
            <a:r>
              <a:rPr lang="pt-BR" sz="2800"/>
              <a:t>. P = 2437,5N		</a:t>
            </a:r>
            <a:r>
              <a:rPr lang="pt-BR" sz="2800" smtClean="0"/>
              <a:t>	B. P </a:t>
            </a:r>
            <a:r>
              <a:rPr lang="pt-BR" sz="2800"/>
              <a:t>= 24,375N</a:t>
            </a:r>
            <a:endParaRPr lang="en-US" sz="2800"/>
          </a:p>
          <a:p>
            <a:pPr algn="just"/>
            <a:r>
              <a:rPr lang="pt-BR" sz="2800"/>
              <a:t>C. P = 243,75N.	</a:t>
            </a:r>
            <a:r>
              <a:rPr lang="vi-VN" sz="2800"/>
              <a:t>           </a:t>
            </a:r>
            <a:r>
              <a:rPr lang="en-US" sz="2800" smtClean="0"/>
              <a:t>	</a:t>
            </a:r>
            <a:r>
              <a:rPr lang="pt-BR" sz="2800" smtClean="0"/>
              <a:t>D</a:t>
            </a:r>
            <a:r>
              <a:rPr lang="pt-BR" sz="2800"/>
              <a:t>. P = 24375N</a:t>
            </a:r>
            <a:endParaRPr lang="en-US" sz="2800"/>
          </a:p>
          <a:p>
            <a:pPr algn="just"/>
            <a:endParaRPr lang="en-US"/>
          </a:p>
        </p:txBody>
      </p:sp>
      <p:sp>
        <p:nvSpPr>
          <p:cNvPr id="5" name="Oval 4"/>
          <p:cNvSpPr/>
          <p:nvPr/>
        </p:nvSpPr>
        <p:spPr>
          <a:xfrm>
            <a:off x="4755255" y="2759556"/>
            <a:ext cx="500939"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4226" y="5777076"/>
            <a:ext cx="500939"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83849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7565" y="222069"/>
            <a:ext cx="6234126" cy="646331"/>
          </a:xfrm>
          <a:prstGeom prst="rect">
            <a:avLst/>
          </a:prstGeom>
          <a:noFill/>
        </p:spPr>
        <p:txBody>
          <a:bodyPr wrap="square" rtlCol="0">
            <a:spAutoFit/>
          </a:bodyPr>
          <a:lstStyle/>
          <a:p>
            <a:r>
              <a:rPr lang="en-US" sz="3600" smtClean="0">
                <a:solidFill>
                  <a:srgbClr val="4472C4"/>
                </a:solidFill>
              </a:rPr>
              <a:t>IV. Vận dụng</a:t>
            </a:r>
            <a:endParaRPr lang="en-US" sz="3600">
              <a:solidFill>
                <a:srgbClr val="4472C4"/>
              </a:solidFill>
            </a:endParaRPr>
          </a:p>
        </p:txBody>
      </p:sp>
      <p:sp>
        <p:nvSpPr>
          <p:cNvPr id="5" name="TextBox 4"/>
          <p:cNvSpPr txBox="1"/>
          <p:nvPr/>
        </p:nvSpPr>
        <p:spPr>
          <a:xfrm>
            <a:off x="561704" y="1137736"/>
            <a:ext cx="7249885" cy="1384995"/>
          </a:xfrm>
          <a:prstGeom prst="rect">
            <a:avLst/>
          </a:prstGeom>
          <a:noFill/>
        </p:spPr>
        <p:txBody>
          <a:bodyPr wrap="square" rtlCol="0">
            <a:spAutoFit/>
          </a:bodyPr>
          <a:lstStyle/>
          <a:p>
            <a:pPr algn="just"/>
            <a:r>
              <a:rPr lang="en-US" sz="2800"/>
              <a:t>1. Mô tả lực đẩy Acsimet tác dụng vào vật đặt trong chất lỏng ở hình 15.4</a:t>
            </a:r>
          </a:p>
          <a:p>
            <a:pPr algn="just"/>
            <a:endParaRPr lang="en-US" sz="2800"/>
          </a:p>
        </p:txBody>
      </p:sp>
      <p:pic>
        <p:nvPicPr>
          <p:cNvPr id="9" name="Picture 8"/>
          <p:cNvPicPr/>
          <p:nvPr/>
        </p:nvPicPr>
        <p:blipFill>
          <a:blip r:embed="rId2"/>
          <a:stretch>
            <a:fillRect/>
          </a:stretch>
        </p:blipFill>
        <p:spPr>
          <a:xfrm>
            <a:off x="8281852" y="222069"/>
            <a:ext cx="3203664" cy="2885251"/>
          </a:xfrm>
          <a:prstGeom prst="rect">
            <a:avLst/>
          </a:prstGeom>
        </p:spPr>
      </p:pic>
      <p:sp>
        <p:nvSpPr>
          <p:cNvPr id="6" name="TextBox 5"/>
          <p:cNvSpPr txBox="1"/>
          <p:nvPr/>
        </p:nvSpPr>
        <p:spPr>
          <a:xfrm>
            <a:off x="561704" y="3323137"/>
            <a:ext cx="7067005" cy="2092881"/>
          </a:xfrm>
          <a:prstGeom prst="rect">
            <a:avLst/>
          </a:prstGeom>
          <a:noFill/>
        </p:spPr>
        <p:txBody>
          <a:bodyPr wrap="square" rtlCol="0">
            <a:spAutoFit/>
          </a:bodyPr>
          <a:lstStyle/>
          <a:p>
            <a:pPr algn="just"/>
            <a:r>
              <a:rPr lang="en-US" sz="2800"/>
              <a:t>2. Thả vào trong nước hai vật hình hộp có kích thước giống nhau, một vật bằng gỗ, một vật bằng sắt (Hình 15.6). Hãy so sánh lực đẩy Acsimet tác dụng lên hai vật.</a:t>
            </a:r>
          </a:p>
          <a:p>
            <a:pPr algn="just"/>
            <a:endParaRPr lang="en-US"/>
          </a:p>
        </p:txBody>
      </p:sp>
      <p:pic>
        <p:nvPicPr>
          <p:cNvPr id="10" name="Picture 9"/>
          <p:cNvPicPr/>
          <p:nvPr/>
        </p:nvPicPr>
        <p:blipFill>
          <a:blip r:embed="rId3"/>
          <a:stretch>
            <a:fillRect/>
          </a:stretch>
        </p:blipFill>
        <p:spPr>
          <a:xfrm>
            <a:off x="7811589" y="3323137"/>
            <a:ext cx="3910148" cy="3028917"/>
          </a:xfrm>
          <a:prstGeom prst="rect">
            <a:avLst/>
          </a:prstGeom>
        </p:spPr>
      </p:pic>
    </p:spTree>
    <p:extLst>
      <p:ext uri="{BB962C8B-B14F-4D97-AF65-F5344CB8AC3E}">
        <p14:creationId xmlns:p14="http://schemas.microsoft.com/office/powerpoint/2010/main" val="22855596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5450" y="1162035"/>
            <a:ext cx="6918355" cy="2246769"/>
          </a:xfrm>
          <a:prstGeom prst="rect">
            <a:avLst/>
          </a:prstGeom>
          <a:noFill/>
        </p:spPr>
        <p:txBody>
          <a:bodyPr wrap="square" rtlCol="0">
            <a:spAutoFit/>
          </a:bodyPr>
          <a:lstStyle/>
          <a:p>
            <a:pPr algn="just"/>
            <a:r>
              <a:rPr lang="en-US" sz="2800"/>
              <a:t>3. Thả một miếng đất nặn vào nước thì chìm (Hình 15,7a). Vì sao cũng với miếng đất nặng ấy được nặn thành vật như hình 15.7b thì lại nổi trên nước? </a:t>
            </a:r>
          </a:p>
          <a:p>
            <a:pPr algn="just"/>
            <a:endParaRPr lang="en-US" sz="2800"/>
          </a:p>
        </p:txBody>
      </p:sp>
      <p:sp>
        <p:nvSpPr>
          <p:cNvPr id="9" name="TextBox 8"/>
          <p:cNvSpPr txBox="1"/>
          <p:nvPr/>
        </p:nvSpPr>
        <p:spPr>
          <a:xfrm>
            <a:off x="767565" y="222069"/>
            <a:ext cx="6234126" cy="646331"/>
          </a:xfrm>
          <a:prstGeom prst="rect">
            <a:avLst/>
          </a:prstGeom>
          <a:noFill/>
        </p:spPr>
        <p:txBody>
          <a:bodyPr wrap="square" rtlCol="0">
            <a:spAutoFit/>
          </a:bodyPr>
          <a:lstStyle/>
          <a:p>
            <a:r>
              <a:rPr lang="en-US" sz="3600" smtClean="0">
                <a:solidFill>
                  <a:srgbClr val="4472C4"/>
                </a:solidFill>
              </a:rPr>
              <a:t>IV. Vận dụng</a:t>
            </a:r>
            <a:endParaRPr lang="en-US" sz="3600">
              <a:solidFill>
                <a:srgbClr val="4472C4"/>
              </a:solidFill>
            </a:endParaRPr>
          </a:p>
        </p:txBody>
      </p:sp>
      <p:pic>
        <p:nvPicPr>
          <p:cNvPr id="10" name="Picture 9"/>
          <p:cNvPicPr/>
          <p:nvPr/>
        </p:nvPicPr>
        <p:blipFill>
          <a:blip r:embed="rId2"/>
          <a:stretch>
            <a:fillRect/>
          </a:stretch>
        </p:blipFill>
        <p:spPr>
          <a:xfrm>
            <a:off x="7343805" y="365759"/>
            <a:ext cx="4347452" cy="3605350"/>
          </a:xfrm>
          <a:prstGeom prst="rect">
            <a:avLst/>
          </a:prstGeom>
        </p:spPr>
      </p:pic>
      <p:sp>
        <p:nvSpPr>
          <p:cNvPr id="5" name="TextBox 4"/>
          <p:cNvSpPr txBox="1"/>
          <p:nvPr/>
        </p:nvSpPr>
        <p:spPr>
          <a:xfrm>
            <a:off x="461495" y="3252652"/>
            <a:ext cx="6882310" cy="2677656"/>
          </a:xfrm>
          <a:prstGeom prst="rect">
            <a:avLst/>
          </a:prstGeom>
          <a:noFill/>
        </p:spPr>
        <p:txBody>
          <a:bodyPr wrap="square" rtlCol="0">
            <a:spAutoFit/>
          </a:bodyPr>
          <a:lstStyle/>
          <a:p>
            <a:r>
              <a:rPr lang="en-US" sz="2800"/>
              <a:t>4. Chứng minh rằng khi thả một vật vào trong chất lỏng thì:</a:t>
            </a:r>
          </a:p>
          <a:p>
            <a:r>
              <a:rPr lang="en-US" sz="2800"/>
              <a:t>- Vật chìm xuống nếu trọng lượng riêng của nó lớn hơn trọng lượng riêng chất lỏng</a:t>
            </a:r>
          </a:p>
          <a:p>
            <a:r>
              <a:rPr lang="en-US" sz="2800"/>
              <a:t>- Vật nổi lên nếu trọng lượng riêng của nó nhỏ hơn trọng lượng riêng chất lỏng</a:t>
            </a:r>
          </a:p>
        </p:txBody>
      </p:sp>
    </p:spTree>
    <p:extLst>
      <p:ext uri="{BB962C8B-B14F-4D97-AF65-F5344CB8AC3E}">
        <p14:creationId xmlns:p14="http://schemas.microsoft.com/office/powerpoint/2010/main" val="14228370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97680" y="1494875"/>
            <a:ext cx="523875" cy="504825"/>
          </a:xfrm>
          <a:prstGeom prst="rect">
            <a:avLst/>
          </a:prstGeom>
        </p:spPr>
      </p:pic>
      <p:pic>
        <p:nvPicPr>
          <p:cNvPr id="7" name="Picture 6"/>
          <p:cNvPicPr>
            <a:picLocks noChangeAspect="1"/>
          </p:cNvPicPr>
          <p:nvPr/>
        </p:nvPicPr>
        <p:blipFill>
          <a:blip r:embed="rId3"/>
          <a:stretch>
            <a:fillRect/>
          </a:stretch>
        </p:blipFill>
        <p:spPr>
          <a:xfrm>
            <a:off x="6083425" y="104503"/>
            <a:ext cx="5255135" cy="6032689"/>
          </a:xfrm>
          <a:prstGeom prst="rect">
            <a:avLst/>
          </a:prstGeom>
        </p:spPr>
      </p:pic>
      <p:sp>
        <p:nvSpPr>
          <p:cNvPr id="8" name="TextBox 7"/>
          <p:cNvSpPr txBox="1"/>
          <p:nvPr/>
        </p:nvSpPr>
        <p:spPr>
          <a:xfrm>
            <a:off x="1405350" y="1346265"/>
            <a:ext cx="4301548" cy="3970318"/>
          </a:xfrm>
          <a:prstGeom prst="rect">
            <a:avLst/>
          </a:prstGeom>
          <a:noFill/>
        </p:spPr>
        <p:txBody>
          <a:bodyPr wrap="square" rtlCol="0">
            <a:spAutoFit/>
          </a:bodyPr>
          <a:lstStyle/>
          <a:p>
            <a:pPr algn="just"/>
            <a:r>
              <a:rPr lang="en-US" sz="3600" smtClean="0">
                <a:solidFill>
                  <a:srgbClr val="002060"/>
                </a:solidFill>
                <a:latin typeface="+mj-lt"/>
              </a:rPr>
              <a:t>      </a:t>
            </a:r>
            <a:r>
              <a:rPr lang="vi-VN" sz="3600" smtClean="0">
                <a:solidFill>
                  <a:srgbClr val="002060"/>
                </a:solidFill>
                <a:latin typeface="+mj-lt"/>
              </a:rPr>
              <a:t>Tại </a:t>
            </a:r>
            <a:r>
              <a:rPr lang="vi-VN" sz="3600">
                <a:solidFill>
                  <a:srgbClr val="002060"/>
                </a:solidFill>
                <a:latin typeface="+mj-lt"/>
              </a:rPr>
              <a:t>sao khi kéo nước từ dưới giếng lên ta thấy gầu nước khi còn ngập trong nước thì kéo nhẹ hơn so với khi kéo lên khỏi mặt </a:t>
            </a:r>
            <a:r>
              <a:rPr lang="vi-VN" sz="3600" smtClean="0">
                <a:solidFill>
                  <a:srgbClr val="002060"/>
                </a:solidFill>
                <a:latin typeface="+mj-lt"/>
              </a:rPr>
              <a:t>nước</a:t>
            </a:r>
            <a:r>
              <a:rPr lang="en-US" sz="3600" smtClean="0">
                <a:solidFill>
                  <a:srgbClr val="002060"/>
                </a:solidFill>
                <a:latin typeface="+mj-lt"/>
              </a:rPr>
              <a:t>?</a:t>
            </a:r>
            <a:endParaRPr lang="en-US" sz="3600">
              <a:solidFill>
                <a:srgbClr val="002060"/>
              </a:solidFill>
              <a:latin typeface="+mj-lt"/>
            </a:endParaRPr>
          </a:p>
        </p:txBody>
      </p:sp>
    </p:spTree>
    <p:extLst>
      <p:ext uri="{BB962C8B-B14F-4D97-AF65-F5344CB8AC3E}">
        <p14:creationId xmlns:p14="http://schemas.microsoft.com/office/powerpoint/2010/main" val="2674086330"/>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6390" y="365760"/>
            <a:ext cx="9666512" cy="707886"/>
          </a:xfrm>
          <a:prstGeom prst="rect">
            <a:avLst/>
          </a:prstGeom>
          <a:noFill/>
        </p:spPr>
        <p:txBody>
          <a:bodyPr wrap="square" rtlCol="0">
            <a:spAutoFit/>
          </a:bodyPr>
          <a:lstStyle/>
          <a:p>
            <a:r>
              <a:rPr lang="en-US" sz="4000" smtClean="0">
                <a:solidFill>
                  <a:schemeClr val="accent1">
                    <a:lumMod val="75000"/>
                  </a:schemeClr>
                </a:solidFill>
                <a:latin typeface="Times New Roman" panose="02020603050405020304" pitchFamily="18" charset="0"/>
                <a:cs typeface="Times New Roman" panose="02020603050405020304" pitchFamily="18" charset="0"/>
              </a:rPr>
              <a:t>I. Lực đẩy chất lỏng lên vật đặt trong nó</a:t>
            </a:r>
            <a:endParaRPr lang="en-US" sz="40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858000" y="1168445"/>
            <a:ext cx="4772025" cy="4997224"/>
          </a:xfrm>
          <a:prstGeom prst="rect">
            <a:avLst/>
          </a:prstGeom>
        </p:spPr>
      </p:pic>
      <p:sp>
        <p:nvSpPr>
          <p:cNvPr id="6" name="TextBox 5"/>
          <p:cNvSpPr txBox="1"/>
          <p:nvPr/>
        </p:nvSpPr>
        <p:spPr>
          <a:xfrm>
            <a:off x="496390" y="1047520"/>
            <a:ext cx="2808514" cy="646331"/>
          </a:xfrm>
          <a:prstGeom prst="rect">
            <a:avLst/>
          </a:prstGeom>
          <a:noFill/>
        </p:spPr>
        <p:txBody>
          <a:bodyPr wrap="square" rtlCol="0">
            <a:spAutoFit/>
          </a:bodyPr>
          <a:lstStyle/>
          <a:p>
            <a:r>
              <a:rPr lang="en-US" sz="3600" smtClean="0">
                <a:solidFill>
                  <a:srgbClr val="C00000"/>
                </a:solidFill>
              </a:rPr>
              <a:t>Thí nghiệm 1</a:t>
            </a:r>
            <a:endParaRPr lang="en-US" sz="3600">
              <a:solidFill>
                <a:srgbClr val="C00000"/>
              </a:solidFill>
            </a:endParaRPr>
          </a:p>
        </p:txBody>
      </p:sp>
      <p:sp>
        <p:nvSpPr>
          <p:cNvPr id="9" name="TextBox 8"/>
          <p:cNvSpPr txBox="1"/>
          <p:nvPr/>
        </p:nvSpPr>
        <p:spPr>
          <a:xfrm>
            <a:off x="613953" y="1807067"/>
            <a:ext cx="6048103" cy="954107"/>
          </a:xfrm>
          <a:prstGeom prst="rect">
            <a:avLst/>
          </a:prstGeom>
          <a:noFill/>
        </p:spPr>
        <p:txBody>
          <a:bodyPr wrap="square" rtlCol="0">
            <a:spAutoFit/>
          </a:bodyPr>
          <a:lstStyle/>
          <a:p>
            <a:r>
              <a:rPr lang="en-US" sz="2800" smtClean="0">
                <a:solidFill>
                  <a:schemeClr val="accent6">
                    <a:lumMod val="50000"/>
                  </a:schemeClr>
                </a:solidFill>
              </a:rPr>
              <a:t>1. Lắp đặt dụng cụ thí nghiệm như hình 15.2a</a:t>
            </a:r>
            <a:endParaRPr lang="en-US" sz="2800">
              <a:solidFill>
                <a:schemeClr val="accent6">
                  <a:lumMod val="50000"/>
                </a:schemeClr>
              </a:solidFill>
            </a:endParaRPr>
          </a:p>
        </p:txBody>
      </p:sp>
      <p:sp>
        <p:nvSpPr>
          <p:cNvPr id="10" name="TextBox 9"/>
          <p:cNvSpPr txBox="1"/>
          <p:nvPr/>
        </p:nvSpPr>
        <p:spPr>
          <a:xfrm>
            <a:off x="613953" y="2870055"/>
            <a:ext cx="6048103" cy="954107"/>
          </a:xfrm>
          <a:prstGeom prst="rect">
            <a:avLst/>
          </a:prstGeom>
          <a:noFill/>
        </p:spPr>
        <p:txBody>
          <a:bodyPr wrap="square" rtlCol="0">
            <a:spAutoFit/>
          </a:bodyPr>
          <a:lstStyle/>
          <a:p>
            <a:r>
              <a:rPr lang="en-US" sz="2800" smtClean="0">
                <a:solidFill>
                  <a:schemeClr val="accent6">
                    <a:lumMod val="75000"/>
                  </a:schemeClr>
                </a:solidFill>
              </a:rPr>
              <a:t>2. Treo khối nhôm vào lực kế. Đọc số chỉ P của lực kế (Hình 15.2a)</a:t>
            </a:r>
            <a:endParaRPr lang="en-US" sz="2800">
              <a:solidFill>
                <a:schemeClr val="accent6">
                  <a:lumMod val="75000"/>
                </a:schemeClr>
              </a:solidFill>
            </a:endParaRPr>
          </a:p>
        </p:txBody>
      </p:sp>
      <p:sp>
        <p:nvSpPr>
          <p:cNvPr id="11" name="TextBox 10"/>
          <p:cNvSpPr txBox="1"/>
          <p:nvPr/>
        </p:nvSpPr>
        <p:spPr>
          <a:xfrm>
            <a:off x="613953" y="3933043"/>
            <a:ext cx="6048103" cy="1815882"/>
          </a:xfrm>
          <a:prstGeom prst="rect">
            <a:avLst/>
          </a:prstGeom>
          <a:noFill/>
        </p:spPr>
        <p:txBody>
          <a:bodyPr wrap="square" rtlCol="0">
            <a:spAutoFit/>
          </a:bodyPr>
          <a:lstStyle/>
          <a:p>
            <a:r>
              <a:rPr lang="en-US" sz="2800" smtClean="0">
                <a:solidFill>
                  <a:schemeClr val="accent6"/>
                </a:solidFill>
              </a:rPr>
              <a:t>3. Dịch chuyển từ từ sao cho khối nhôm chìm ¼, ½, ¾ và chìm hoàn toàn trong nước (so cho không chạm đáy cốc). Ghi lại số chỉ P</a:t>
            </a:r>
            <a:r>
              <a:rPr lang="en-US" sz="2800" baseline="-25000" smtClean="0">
                <a:solidFill>
                  <a:schemeClr val="accent6"/>
                </a:solidFill>
              </a:rPr>
              <a:t>1</a:t>
            </a:r>
            <a:r>
              <a:rPr lang="en-US" sz="2800" smtClean="0">
                <a:solidFill>
                  <a:schemeClr val="accent6"/>
                </a:solidFill>
              </a:rPr>
              <a:t>, P</a:t>
            </a:r>
            <a:r>
              <a:rPr lang="en-US" sz="2800" baseline="-25000" smtClean="0">
                <a:solidFill>
                  <a:schemeClr val="accent6"/>
                </a:solidFill>
              </a:rPr>
              <a:t>2,</a:t>
            </a:r>
            <a:r>
              <a:rPr lang="en-US" sz="2800" smtClean="0">
                <a:solidFill>
                  <a:schemeClr val="accent6"/>
                </a:solidFill>
              </a:rPr>
              <a:t> P</a:t>
            </a:r>
            <a:r>
              <a:rPr lang="en-US" sz="2800" baseline="-25000" smtClean="0">
                <a:solidFill>
                  <a:schemeClr val="accent6"/>
                </a:solidFill>
              </a:rPr>
              <a:t>3,</a:t>
            </a:r>
            <a:r>
              <a:rPr lang="en-US" sz="2800" smtClean="0">
                <a:solidFill>
                  <a:schemeClr val="accent6"/>
                </a:solidFill>
              </a:rPr>
              <a:t> P</a:t>
            </a:r>
            <a:r>
              <a:rPr lang="en-US" sz="2800" baseline="-25000" smtClean="0">
                <a:solidFill>
                  <a:schemeClr val="accent6"/>
                </a:solidFill>
              </a:rPr>
              <a:t>4</a:t>
            </a:r>
            <a:r>
              <a:rPr lang="en-US" sz="2800" smtClean="0">
                <a:solidFill>
                  <a:schemeClr val="accent6"/>
                </a:solidFill>
              </a:rPr>
              <a:t> của lực kế</a:t>
            </a:r>
            <a:endParaRPr lang="en-US" sz="2800">
              <a:solidFill>
                <a:schemeClr val="accent6"/>
              </a:solidFill>
            </a:endParaRPr>
          </a:p>
        </p:txBody>
      </p:sp>
    </p:spTree>
    <p:extLst>
      <p:ext uri="{BB962C8B-B14F-4D97-AF65-F5344CB8AC3E}">
        <p14:creationId xmlns:p14="http://schemas.microsoft.com/office/powerpoint/2010/main" val="181864623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308102" y="56138"/>
            <a:ext cx="11213337"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Phiếu học tập 01</a:t>
            </a:r>
            <a:endParaRPr kumimoji="0" lang="en-US" altLang="en-US" sz="3200" b="0" i="0" u="none" strike="noStrike" cap="none" normalizeH="0" baseline="0" smtClean="0">
              <a:ln>
                <a:noFill/>
              </a:ln>
              <a:solidFill>
                <a:schemeClr val="tx1"/>
              </a:solidFill>
              <a:effectLst/>
              <a:latin typeface="+mj-lt"/>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Kết quả thí nghiệm</a:t>
            </a:r>
          </a:p>
          <a:p>
            <a:pPr eaLnBrk="0" fontAlgn="base" hangingPunct="0">
              <a:spcBef>
                <a:spcPct val="0"/>
              </a:spcBef>
              <a:spcAft>
                <a:spcPct val="0"/>
              </a:spcAft>
            </a:pPr>
            <a:endParaRPr kumimoji="0" lang="en-US" altLang="en-US" sz="2400" b="0" i="0" u="none" strike="noStrike" cap="none" normalizeH="0" baseline="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2. Nhận xét</a:t>
            </a:r>
            <a:endParaRPr kumimoji="0" lang="en-US" altLang="en-US" sz="2400" b="0" i="0" u="none" strike="noStrike" cap="none" normalizeH="0" baseline="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a:t>
            </a:r>
          </a:p>
          <a:p>
            <a:pPr lvl="0"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3. Lực đẩy Acsimet xuất hiện khi nào?</a:t>
            </a:r>
            <a:endParaRPr kumimoji="0" lang="en-US" altLang="en-US" sz="2400" b="0" i="0" u="none" strike="noStrike" cap="none" normalizeH="0" baseline="0" smtClean="0">
              <a:ln>
                <a:noFill/>
              </a:ln>
              <a:solidFill>
                <a:schemeClr val="tx1"/>
              </a:solidFill>
              <a:effectLst/>
              <a:latin typeface="+mj-lt"/>
            </a:endParaRPr>
          </a:p>
          <a:p>
            <a:pPr lvl="0"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4. Nêu đặc điểm lực đẩy Acsimets (phương, chiều)?</a:t>
            </a:r>
            <a:endParaRPr kumimoji="0" lang="en-US" altLang="en-US" sz="2400" b="0" i="0" u="none" strike="noStrike" cap="none" normalizeH="0" baseline="0" smtClean="0">
              <a:ln>
                <a:noFill/>
              </a:ln>
              <a:solidFill>
                <a:schemeClr val="tx1"/>
              </a:solidFill>
              <a:effectLst/>
              <a:latin typeface="+mj-lt"/>
            </a:endParaRPr>
          </a:p>
          <a:p>
            <a:pPr lvl="0"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eaLnBrk="0" fontAlgn="base" hangingPunct="0">
              <a:spcBef>
                <a:spcPct val="0"/>
              </a:spcBef>
              <a:spcAft>
                <a:spcPct val="0"/>
              </a:spcAft>
            </a:pPr>
            <a:r>
              <a:rPr lang="en-US" altLang="en-US" sz="2400">
                <a:ea typeface="Calibri" panose="020F0502020204030204" pitchFamily="34" charset="0"/>
                <a:cs typeface="Times New Roman" panose="02020603050405020304" pitchFamily="18" charset="0"/>
              </a:rPr>
              <a:t>........................................................................................................................................</a:t>
            </a:r>
          </a:p>
          <a:p>
            <a:pPr lvl="0" eaLnBrk="0" fontAlgn="base" hangingPunct="0">
              <a:spcBef>
                <a:spcPct val="0"/>
              </a:spcBef>
              <a:spcAft>
                <a:spcPct val="0"/>
              </a:spcAft>
            </a:pPr>
            <a:endParaRPr lang="en-US" altLang="en-US" sz="240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298702243"/>
              </p:ext>
            </p:extLst>
          </p:nvPr>
        </p:nvGraphicFramePr>
        <p:xfrm>
          <a:off x="454057" y="1239370"/>
          <a:ext cx="10427303" cy="1371600"/>
        </p:xfrm>
        <a:graphic>
          <a:graphicData uri="http://schemas.openxmlformats.org/drawingml/2006/table">
            <a:tbl>
              <a:tblPr firstRow="1" firstCol="1" bandRow="1">
                <a:tableStyleId>{5C22544A-7EE6-4342-B048-85BDC9FD1C3A}</a:tableStyleId>
              </a:tblPr>
              <a:tblGrid>
                <a:gridCol w="775077">
                  <a:extLst>
                    <a:ext uri="{9D8B030D-6E8A-4147-A177-3AD203B41FA5}">
                      <a16:colId xmlns:a16="http://schemas.microsoft.com/office/drawing/2014/main" val="2918482335"/>
                    </a:ext>
                  </a:extLst>
                </a:gridCol>
                <a:gridCol w="2236014">
                  <a:extLst>
                    <a:ext uri="{9D8B030D-6E8A-4147-A177-3AD203B41FA5}">
                      <a16:colId xmlns:a16="http://schemas.microsoft.com/office/drawing/2014/main" val="3623127156"/>
                    </a:ext>
                  </a:extLst>
                </a:gridCol>
                <a:gridCol w="1440864">
                  <a:extLst>
                    <a:ext uri="{9D8B030D-6E8A-4147-A177-3AD203B41FA5}">
                      <a16:colId xmlns:a16="http://schemas.microsoft.com/office/drawing/2014/main" val="2045439496"/>
                    </a:ext>
                  </a:extLst>
                </a:gridCol>
                <a:gridCol w="1493279">
                  <a:extLst>
                    <a:ext uri="{9D8B030D-6E8A-4147-A177-3AD203B41FA5}">
                      <a16:colId xmlns:a16="http://schemas.microsoft.com/office/drawing/2014/main" val="212201307"/>
                    </a:ext>
                  </a:extLst>
                </a:gridCol>
                <a:gridCol w="1493279">
                  <a:extLst>
                    <a:ext uri="{9D8B030D-6E8A-4147-A177-3AD203B41FA5}">
                      <a16:colId xmlns:a16="http://schemas.microsoft.com/office/drawing/2014/main" val="4004620867"/>
                    </a:ext>
                  </a:extLst>
                </a:gridCol>
                <a:gridCol w="1494395">
                  <a:extLst>
                    <a:ext uri="{9D8B030D-6E8A-4147-A177-3AD203B41FA5}">
                      <a16:colId xmlns:a16="http://schemas.microsoft.com/office/drawing/2014/main" val="3097970018"/>
                    </a:ext>
                  </a:extLst>
                </a:gridCol>
                <a:gridCol w="1494395">
                  <a:extLst>
                    <a:ext uri="{9D8B030D-6E8A-4147-A177-3AD203B41FA5}">
                      <a16:colId xmlns:a16="http://schemas.microsoft.com/office/drawing/2014/main" val="1005157214"/>
                    </a:ext>
                  </a:extLst>
                </a:gridCol>
              </a:tblGrid>
              <a:tr h="322218">
                <a:tc>
                  <a:txBody>
                    <a:bodyPr/>
                    <a:lstStyle/>
                    <a:p>
                      <a:pPr algn="ctr">
                        <a:lnSpc>
                          <a:spcPct val="150000"/>
                        </a:lnSpc>
                        <a:spcAft>
                          <a:spcPts val="0"/>
                        </a:spcAft>
                      </a:pPr>
                      <a:r>
                        <a:rPr lang="en-US" sz="2000">
                          <a:effectLst/>
                        </a:rPr>
                        <a:t>Lần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Chất lỏng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P</a:t>
                      </a:r>
                      <a:r>
                        <a:rPr lang="en-US" sz="2000" baseline="-25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P</a:t>
                      </a:r>
                      <a:r>
                        <a:rPr lang="en-US" sz="2000" baseline="-25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P</a:t>
                      </a:r>
                      <a:r>
                        <a:rPr lang="en-US" sz="2000" baseline="-25000">
                          <a:effectLst/>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P</a:t>
                      </a:r>
                      <a:r>
                        <a:rPr lang="en-US" sz="2000" baseline="-25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0602625"/>
                  </a:ext>
                </a:extLst>
              </a:tr>
              <a:tr h="322218">
                <a:tc>
                  <a:txBody>
                    <a:bodyPr/>
                    <a:lstStyle/>
                    <a:p>
                      <a:pPr algn="ctr">
                        <a:lnSpc>
                          <a:spcPct val="150000"/>
                        </a:lnSpc>
                        <a:spcAft>
                          <a:spcPts val="0"/>
                        </a:spcAft>
                      </a:pPr>
                      <a:r>
                        <a:rPr lang="en-US"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Nước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772525"/>
                  </a:ext>
                </a:extLst>
              </a:tr>
              <a:tr h="322218">
                <a:tc>
                  <a:txBody>
                    <a:bodyPr/>
                    <a:lstStyle/>
                    <a:p>
                      <a:pPr algn="ctr">
                        <a:lnSpc>
                          <a:spcPct val="150000"/>
                        </a:lnSpc>
                        <a:spcAft>
                          <a:spcPts val="0"/>
                        </a:spcAft>
                      </a:pPr>
                      <a:r>
                        <a:rPr lang="en-US" sz="2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621596"/>
                  </a:ext>
                </a:extLst>
              </a:tr>
            </a:tbl>
          </a:graphicData>
        </a:graphic>
      </p:graphicFrame>
    </p:spTree>
    <p:extLst>
      <p:ext uri="{BB962C8B-B14F-4D97-AF65-F5344CB8AC3E}">
        <p14:creationId xmlns:p14="http://schemas.microsoft.com/office/powerpoint/2010/main" val="2898390575"/>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434" y="285913"/>
            <a:ext cx="9666512" cy="707886"/>
          </a:xfrm>
          <a:prstGeom prst="rect">
            <a:avLst/>
          </a:prstGeom>
          <a:noFill/>
        </p:spPr>
        <p:txBody>
          <a:bodyPr wrap="square" rtlCol="0">
            <a:spAutoFit/>
          </a:bodyPr>
          <a:lstStyle/>
          <a:p>
            <a:r>
              <a:rPr lang="en-US" sz="4000" smtClean="0">
                <a:solidFill>
                  <a:schemeClr val="accent1">
                    <a:lumMod val="75000"/>
                  </a:schemeClr>
                </a:solidFill>
                <a:latin typeface="Times New Roman" panose="02020603050405020304" pitchFamily="18" charset="0"/>
                <a:cs typeface="Times New Roman" panose="02020603050405020304" pitchFamily="18" charset="0"/>
              </a:rPr>
              <a:t>I. Lực đẩy chất lỏng lên vật đặt trong nó</a:t>
            </a:r>
            <a:endParaRPr lang="en-US" sz="40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95434" y="1105920"/>
            <a:ext cx="2808514" cy="646331"/>
          </a:xfrm>
          <a:prstGeom prst="rect">
            <a:avLst/>
          </a:prstGeom>
          <a:noFill/>
        </p:spPr>
        <p:txBody>
          <a:bodyPr wrap="square" rtlCol="0">
            <a:spAutoFit/>
          </a:bodyPr>
          <a:lstStyle/>
          <a:p>
            <a:r>
              <a:rPr lang="en-US" sz="3600" smtClean="0">
                <a:solidFill>
                  <a:srgbClr val="C00000"/>
                </a:solidFill>
              </a:rPr>
              <a:t>Thí nghiệm 2</a:t>
            </a:r>
            <a:endParaRPr lang="en-US" sz="3600">
              <a:solidFill>
                <a:srgbClr val="C00000"/>
              </a:solidFill>
            </a:endParaRPr>
          </a:p>
        </p:txBody>
      </p:sp>
      <p:pic>
        <p:nvPicPr>
          <p:cNvPr id="3" name="Picture 2"/>
          <p:cNvPicPr>
            <a:picLocks noChangeAspect="1"/>
          </p:cNvPicPr>
          <p:nvPr/>
        </p:nvPicPr>
        <p:blipFill>
          <a:blip r:embed="rId2"/>
          <a:stretch>
            <a:fillRect/>
          </a:stretch>
        </p:blipFill>
        <p:spPr>
          <a:xfrm>
            <a:off x="5497549" y="1073646"/>
            <a:ext cx="6429792" cy="4027680"/>
          </a:xfrm>
          <a:prstGeom prst="rect">
            <a:avLst/>
          </a:prstGeom>
        </p:spPr>
      </p:pic>
      <p:sp>
        <p:nvSpPr>
          <p:cNvPr id="7" name="TextBox 6"/>
          <p:cNvSpPr txBox="1"/>
          <p:nvPr/>
        </p:nvSpPr>
        <p:spPr>
          <a:xfrm>
            <a:off x="207092" y="1955713"/>
            <a:ext cx="5290457" cy="1815882"/>
          </a:xfrm>
          <a:prstGeom prst="rect">
            <a:avLst/>
          </a:prstGeom>
          <a:noFill/>
        </p:spPr>
        <p:txBody>
          <a:bodyPr wrap="square" rtlCol="0">
            <a:spAutoFit/>
          </a:bodyPr>
          <a:lstStyle/>
          <a:p>
            <a:pPr algn="just"/>
            <a:r>
              <a:rPr lang="en-US" sz="2800" smtClean="0">
                <a:solidFill>
                  <a:schemeClr val="accent6">
                    <a:lumMod val="50000"/>
                  </a:schemeClr>
                </a:solidFill>
              </a:rPr>
              <a:t>1. Lắp đặt thí nghiệm như hình 15.5a. Đổ đầy nước vào bình tràn, Treo cốc A và khối nhôm vào lực kế. Đọc số chỉ P</a:t>
            </a:r>
            <a:r>
              <a:rPr lang="en-US" sz="2800" baseline="-25000" smtClean="0">
                <a:solidFill>
                  <a:schemeClr val="accent6">
                    <a:lumMod val="50000"/>
                  </a:schemeClr>
                </a:solidFill>
              </a:rPr>
              <a:t>1</a:t>
            </a:r>
            <a:r>
              <a:rPr lang="en-US" sz="2800" smtClean="0">
                <a:solidFill>
                  <a:schemeClr val="accent6">
                    <a:lumMod val="50000"/>
                  </a:schemeClr>
                </a:solidFill>
              </a:rPr>
              <a:t> của lực kế.</a:t>
            </a:r>
            <a:endParaRPr lang="en-US" sz="2800">
              <a:solidFill>
                <a:schemeClr val="accent6">
                  <a:lumMod val="50000"/>
                </a:schemeClr>
              </a:solidFill>
            </a:endParaRPr>
          </a:p>
        </p:txBody>
      </p:sp>
      <p:sp>
        <p:nvSpPr>
          <p:cNvPr id="8" name="TextBox 7"/>
          <p:cNvSpPr txBox="1"/>
          <p:nvPr/>
        </p:nvSpPr>
        <p:spPr>
          <a:xfrm>
            <a:off x="207092" y="3883716"/>
            <a:ext cx="5290457" cy="1815882"/>
          </a:xfrm>
          <a:prstGeom prst="rect">
            <a:avLst/>
          </a:prstGeom>
          <a:noFill/>
        </p:spPr>
        <p:txBody>
          <a:bodyPr wrap="square" rtlCol="0">
            <a:spAutoFit/>
          </a:bodyPr>
          <a:lstStyle/>
          <a:p>
            <a:pPr algn="just"/>
            <a:r>
              <a:rPr lang="en-US" sz="2800" smtClean="0">
                <a:solidFill>
                  <a:schemeClr val="accent6">
                    <a:lumMod val="75000"/>
                  </a:schemeClr>
                </a:solidFill>
              </a:rPr>
              <a:t>2. Nhúng khối nhôm vào bình tràn để khối nhôm chìm ½ trong nước, nước từ bình tràn chảy vào cốc B (hình 15.5b). </a:t>
            </a:r>
            <a:endParaRPr lang="en-US" sz="2800">
              <a:solidFill>
                <a:schemeClr val="accent6">
                  <a:lumMod val="75000"/>
                </a:schemeClr>
              </a:solidFill>
            </a:endParaRPr>
          </a:p>
        </p:txBody>
      </p:sp>
      <p:sp>
        <p:nvSpPr>
          <p:cNvPr id="9" name="TextBox 8"/>
          <p:cNvSpPr txBox="1"/>
          <p:nvPr/>
        </p:nvSpPr>
        <p:spPr>
          <a:xfrm>
            <a:off x="144628" y="5743438"/>
            <a:ext cx="11720249" cy="954107"/>
          </a:xfrm>
          <a:prstGeom prst="rect">
            <a:avLst/>
          </a:prstGeom>
          <a:noFill/>
        </p:spPr>
        <p:txBody>
          <a:bodyPr wrap="square" rtlCol="0">
            <a:spAutoFit/>
          </a:bodyPr>
          <a:lstStyle/>
          <a:p>
            <a:pPr algn="just"/>
            <a:r>
              <a:rPr lang="en-US" sz="2800" smtClean="0">
                <a:solidFill>
                  <a:schemeClr val="accent6"/>
                </a:solidFill>
              </a:rPr>
              <a:t>3. Đổ nước từ cốc B vào cốc A(hình 15.5c) và điều chỉnh khối nhôm chìm ½ trong nước. Đọc số chỉ P</a:t>
            </a:r>
            <a:r>
              <a:rPr lang="en-US" sz="2800" baseline="-25000" smtClean="0">
                <a:solidFill>
                  <a:schemeClr val="accent6"/>
                </a:solidFill>
              </a:rPr>
              <a:t>2</a:t>
            </a:r>
            <a:r>
              <a:rPr lang="en-US" sz="2800" smtClean="0">
                <a:solidFill>
                  <a:schemeClr val="accent6"/>
                </a:solidFill>
              </a:rPr>
              <a:t> của lực kế</a:t>
            </a:r>
            <a:endParaRPr lang="en-US" sz="2800">
              <a:solidFill>
                <a:schemeClr val="accent6"/>
              </a:solidFill>
            </a:endParaRPr>
          </a:p>
        </p:txBody>
      </p:sp>
    </p:spTree>
    <p:extLst>
      <p:ext uri="{BB962C8B-B14F-4D97-AF65-F5344CB8AC3E}">
        <p14:creationId xmlns:p14="http://schemas.microsoft.com/office/powerpoint/2010/main" val="216475863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30629"/>
            <a:ext cx="11586754" cy="8494633"/>
          </a:xfrm>
          <a:prstGeom prst="rect">
            <a:avLst/>
          </a:prstGeom>
        </p:spPr>
        <p:txBody>
          <a:bodyPr wrap="square">
            <a:spAutoFit/>
          </a:bodyPr>
          <a:lstStyle/>
          <a:p>
            <a:pPr algn="ct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Phiếu học tập 02</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r>
              <a:rPr lang="en-US" sz="2800" b="1" smtClean="0">
                <a:latin typeface="Times New Roman" panose="02020603050405020304" pitchFamily="18" charset="0"/>
                <a:ea typeface="Calibri" panose="020F0502020204030204" pitchFamily="34" charset="0"/>
                <a:cs typeface="Times New Roman" panose="02020603050405020304" pitchFamily="18" charset="0"/>
              </a:rPr>
              <a:t>Kết </a:t>
            </a:r>
            <a:r>
              <a:rPr lang="en-US" sz="2800" b="1">
                <a:latin typeface="Times New Roman" panose="02020603050405020304" pitchFamily="18" charset="0"/>
                <a:ea typeface="Calibri" panose="020F0502020204030204" pitchFamily="34" charset="0"/>
                <a:cs typeface="Times New Roman" panose="02020603050405020304" pitchFamily="18" charset="0"/>
              </a:rPr>
              <a:t>quả thí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nghiệm</a:t>
            </a: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r>
              <a:rPr lang="en-US" sz="2800" b="1" smtClean="0"/>
              <a:t>2</a:t>
            </a:r>
            <a:r>
              <a:rPr lang="en-US" sz="2800" b="1"/>
              <a:t>. Nhận xét về độ lớn lực đẩy Acsimet và trọng lượng nước bị khối nhôm chiếm chổ?</a:t>
            </a:r>
            <a:endParaRPr lang="en-US" sz="2800"/>
          </a:p>
          <a:p>
            <a:r>
              <a:rPr lang="en-US" sz="2800" smtClean="0"/>
              <a:t>................................................................................................................................</a:t>
            </a:r>
            <a:endParaRPr lang="en-US" sz="2800"/>
          </a:p>
          <a:p>
            <a:r>
              <a:rPr lang="en-US" sz="2800" smtClean="0"/>
              <a:t>................................................................................................................................</a:t>
            </a:r>
            <a:endParaRPr lang="en-US" sz="2800"/>
          </a:p>
          <a:p>
            <a:r>
              <a:rPr lang="en-US" sz="2800" b="1" smtClean="0"/>
              <a:t>3</a:t>
            </a:r>
            <a:r>
              <a:rPr lang="en-US" sz="2800" b="1"/>
              <a:t>. Kết luận về độ lớn lực đẩy Acsimet</a:t>
            </a:r>
            <a:endParaRPr lang="en-US" sz="2800"/>
          </a:p>
          <a:p>
            <a:r>
              <a:rPr lang="en-US" sz="2800" smtClean="0"/>
              <a:t>................................................................................................................................</a:t>
            </a:r>
            <a:endParaRPr lang="en-US" sz="2800"/>
          </a:p>
          <a:p>
            <a:r>
              <a:rPr lang="en-US" sz="2800" smtClean="0"/>
              <a:t>................................................................................................................................</a:t>
            </a:r>
            <a:endParaRPr lang="en-US" sz="2800"/>
          </a:p>
          <a:p>
            <a:r>
              <a:rPr lang="en-US" sz="2800" b="1" smtClean="0"/>
              <a:t>4</a:t>
            </a:r>
            <a:r>
              <a:rPr lang="en-US" sz="2800" b="1"/>
              <a:t>. Công thức tính độ lớn lực đẩy Acsimet </a:t>
            </a:r>
            <a:endParaRPr lang="en-US" sz="2800"/>
          </a:p>
          <a:p>
            <a:r>
              <a:rPr lang="en-US" sz="2800" smtClean="0"/>
              <a:t>...............................................................................................................................</a:t>
            </a:r>
            <a:endParaRPr lang="en-US" sz="2800"/>
          </a:p>
          <a:p>
            <a:pPr>
              <a:lnSpc>
                <a:spcPct val="150000"/>
              </a:lnSpc>
              <a:spcAft>
                <a:spcPts val="0"/>
              </a:spcAft>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525103"/>
              </p:ext>
            </p:extLst>
          </p:nvPr>
        </p:nvGraphicFramePr>
        <p:xfrm>
          <a:off x="4441370" y="591616"/>
          <a:ext cx="7236824" cy="2743200"/>
        </p:xfrm>
        <a:graphic>
          <a:graphicData uri="http://schemas.openxmlformats.org/drawingml/2006/table">
            <a:tbl>
              <a:tblPr firstRow="1" firstCol="1" bandRow="1">
                <a:tableStyleId>{5C22544A-7EE6-4342-B048-85BDC9FD1C3A}</a:tableStyleId>
              </a:tblPr>
              <a:tblGrid>
                <a:gridCol w="3592287">
                  <a:extLst>
                    <a:ext uri="{9D8B030D-6E8A-4147-A177-3AD203B41FA5}">
                      <a16:colId xmlns:a16="http://schemas.microsoft.com/office/drawing/2014/main" val="1825353378"/>
                    </a:ext>
                  </a:extLst>
                </a:gridCol>
                <a:gridCol w="3644537">
                  <a:extLst>
                    <a:ext uri="{9D8B030D-6E8A-4147-A177-3AD203B41FA5}">
                      <a16:colId xmlns:a16="http://schemas.microsoft.com/office/drawing/2014/main" val="2490505023"/>
                    </a:ext>
                  </a:extLst>
                </a:gridCol>
              </a:tblGrid>
              <a:tr h="451975">
                <a:tc>
                  <a:txBody>
                    <a:bodyPr/>
                    <a:lstStyle/>
                    <a:p>
                      <a:pPr algn="ctr">
                        <a:lnSpc>
                          <a:spcPct val="150000"/>
                        </a:lnSpc>
                        <a:spcAft>
                          <a:spcPts val="0"/>
                        </a:spcAft>
                      </a:pPr>
                      <a:r>
                        <a:rPr lang="en-US" sz="2400">
                          <a:effectLst/>
                        </a:rPr>
                        <a:t>Chất lỏng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Kết quả thí nghiệm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616672"/>
                  </a:ext>
                </a:extLst>
              </a:tr>
              <a:tr h="451975">
                <a:tc rowSpan="2">
                  <a:txBody>
                    <a:bodyPr/>
                    <a:lstStyle/>
                    <a:p>
                      <a:pPr algn="ctr">
                        <a:lnSpc>
                          <a:spcPct val="150000"/>
                        </a:lnSpc>
                        <a:spcAft>
                          <a:spcPts val="0"/>
                        </a:spcAft>
                      </a:pPr>
                      <a:r>
                        <a:rPr lang="en-US" sz="2400">
                          <a:effectLst/>
                        </a:rPr>
                        <a:t>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P</a:t>
                      </a:r>
                      <a:r>
                        <a:rPr lang="en-US" sz="2400" baseline="-25000">
                          <a:effectLst/>
                        </a:rPr>
                        <a:t>1</a:t>
                      </a: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6895368"/>
                  </a:ext>
                </a:extLst>
              </a:tr>
              <a:tr h="451975">
                <a:tc vMerge="1">
                  <a:txBody>
                    <a:bodyPr/>
                    <a:lstStyle/>
                    <a:p>
                      <a:endParaRPr lang="en-US"/>
                    </a:p>
                  </a:txBody>
                  <a:tcPr/>
                </a:tc>
                <a:tc>
                  <a:txBody>
                    <a:bodyPr/>
                    <a:lstStyle/>
                    <a:p>
                      <a:pPr algn="ctr">
                        <a:lnSpc>
                          <a:spcPct val="150000"/>
                        </a:lnSpc>
                        <a:spcAft>
                          <a:spcPts val="0"/>
                        </a:spcAft>
                      </a:pPr>
                      <a:r>
                        <a:rPr lang="en-US" sz="2400">
                          <a:effectLst/>
                        </a:rPr>
                        <a:t> P</a:t>
                      </a:r>
                      <a:r>
                        <a:rPr lang="en-US" sz="2400" baseline="-25000">
                          <a:effectLst/>
                        </a:rPr>
                        <a:t>2</a:t>
                      </a:r>
                      <a:r>
                        <a:rPr lang="en-US" sz="2400">
                          <a:effectLst/>
                        </a:rPr>
                        <a:t> =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897926"/>
                  </a:ext>
                </a:extLst>
              </a:tr>
              <a:tr h="451975">
                <a:tc rowSpan="2">
                  <a:txBody>
                    <a:bodyPr/>
                    <a:lstStyle/>
                    <a:p>
                      <a:pPr algn="ctr">
                        <a:lnSpc>
                          <a:spcPct val="150000"/>
                        </a:lnSpc>
                        <a:spcAft>
                          <a:spcPts val="0"/>
                        </a:spcAft>
                      </a:pPr>
                      <a:r>
                        <a:rPr lang="en-US" sz="2400">
                          <a:effectLst/>
                        </a:rPr>
                        <a:t>Nước muối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P</a:t>
                      </a:r>
                      <a:r>
                        <a:rPr lang="en-US" sz="2400" baseline="30000">
                          <a:effectLst/>
                        </a:rPr>
                        <a:t>’</a:t>
                      </a:r>
                      <a:r>
                        <a:rPr lang="en-US" sz="2400" baseline="-25000">
                          <a:effectLst/>
                        </a:rPr>
                        <a:t>1</a:t>
                      </a: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560582"/>
                  </a:ext>
                </a:extLst>
              </a:tr>
              <a:tr h="451975">
                <a:tc vMerge="1">
                  <a:txBody>
                    <a:bodyPr/>
                    <a:lstStyle/>
                    <a:p>
                      <a:endParaRPr lang="en-US"/>
                    </a:p>
                  </a:txBody>
                  <a:tcPr/>
                </a:tc>
                <a:tc>
                  <a:txBody>
                    <a:bodyPr/>
                    <a:lstStyle/>
                    <a:p>
                      <a:pPr algn="ctr">
                        <a:lnSpc>
                          <a:spcPct val="150000"/>
                        </a:lnSpc>
                        <a:spcAft>
                          <a:spcPts val="0"/>
                        </a:spcAft>
                      </a:pPr>
                      <a:r>
                        <a:rPr lang="en-US" sz="2400">
                          <a:effectLst/>
                        </a:rPr>
                        <a:t>P</a:t>
                      </a:r>
                      <a:r>
                        <a:rPr lang="en-US" sz="2400" baseline="30000">
                          <a:effectLst/>
                        </a:rPr>
                        <a:t>’</a:t>
                      </a:r>
                      <a:r>
                        <a:rPr lang="en-US" sz="2400" baseline="-25000">
                          <a:effectLst/>
                        </a:rPr>
                        <a:t>2</a:t>
                      </a:r>
                      <a:r>
                        <a:rPr lang="en-US" sz="2400">
                          <a:effectLst/>
                        </a:rPr>
                        <a:t> =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711725"/>
                  </a:ext>
                </a:extLst>
              </a:tr>
            </a:tbl>
          </a:graphicData>
        </a:graphic>
      </p:graphicFrame>
    </p:spTree>
    <p:extLst>
      <p:ext uri="{BB962C8B-B14F-4D97-AF65-F5344CB8AC3E}">
        <p14:creationId xmlns:p14="http://schemas.microsoft.com/office/powerpoint/2010/main" val="2010962748"/>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1885" y="227224"/>
            <a:ext cx="11424435" cy="1200329"/>
          </a:xfrm>
          <a:prstGeom prst="rect">
            <a:avLst/>
          </a:prstGeom>
          <a:noFill/>
        </p:spPr>
        <p:txBody>
          <a:bodyPr wrap="square" rtlCol="0">
            <a:spAutoFit/>
          </a:bodyPr>
          <a:lstStyle/>
          <a:p>
            <a:r>
              <a:rPr lang="en-US" sz="3600" smtClean="0">
                <a:solidFill>
                  <a:schemeClr val="accent5">
                    <a:lumMod val="50000"/>
                  </a:schemeClr>
                </a:solidFill>
              </a:rPr>
              <a:t>II. Điều kiện định tính để một vật nổi, vật chìm trong chất lỏng</a:t>
            </a:r>
            <a:endParaRPr lang="en-US" sz="3600">
              <a:solidFill>
                <a:schemeClr val="accent5">
                  <a:lumMod val="50000"/>
                </a:schemeClr>
              </a:solidFill>
            </a:endParaRPr>
          </a:p>
        </p:txBody>
      </p:sp>
      <p:sp>
        <p:nvSpPr>
          <p:cNvPr id="3" name="TextBox 2"/>
          <p:cNvSpPr txBox="1"/>
          <p:nvPr/>
        </p:nvSpPr>
        <p:spPr>
          <a:xfrm>
            <a:off x="1025679" y="1464434"/>
            <a:ext cx="2886892" cy="584775"/>
          </a:xfrm>
          <a:prstGeom prst="rect">
            <a:avLst/>
          </a:prstGeom>
          <a:noFill/>
        </p:spPr>
        <p:txBody>
          <a:bodyPr wrap="square" rtlCol="0">
            <a:spAutoFit/>
          </a:bodyPr>
          <a:lstStyle/>
          <a:p>
            <a:r>
              <a:rPr lang="en-US" sz="3200" smtClean="0">
                <a:solidFill>
                  <a:srgbClr val="A80615"/>
                </a:solidFill>
              </a:rPr>
              <a:t>Thí nghiệm 3</a:t>
            </a:r>
            <a:endParaRPr lang="en-US" sz="3200">
              <a:solidFill>
                <a:srgbClr val="A80615"/>
              </a:solidFill>
            </a:endParaRPr>
          </a:p>
        </p:txBody>
      </p:sp>
      <p:sp>
        <p:nvSpPr>
          <p:cNvPr id="5" name="TextBox 4"/>
          <p:cNvSpPr txBox="1"/>
          <p:nvPr/>
        </p:nvSpPr>
        <p:spPr>
          <a:xfrm>
            <a:off x="535577" y="2520753"/>
            <a:ext cx="9091749" cy="954107"/>
          </a:xfrm>
          <a:prstGeom prst="rect">
            <a:avLst/>
          </a:prstGeom>
          <a:noFill/>
        </p:spPr>
        <p:txBody>
          <a:bodyPr wrap="square" rtlCol="0">
            <a:spAutoFit/>
          </a:bodyPr>
          <a:lstStyle/>
          <a:p>
            <a:r>
              <a:rPr lang="en-US" sz="2800" smtClean="0"/>
              <a:t>1. Lần lượt thả miếng sắt, miếng nhôm, khối gỗ, cục đá lạnh, giọt dầu ăn vào cốc nước</a:t>
            </a:r>
            <a:endParaRPr lang="en-US" sz="2800"/>
          </a:p>
        </p:txBody>
      </p:sp>
      <p:sp>
        <p:nvSpPr>
          <p:cNvPr id="6" name="TextBox 5"/>
          <p:cNvSpPr txBox="1"/>
          <p:nvPr/>
        </p:nvSpPr>
        <p:spPr>
          <a:xfrm>
            <a:off x="636936" y="4032070"/>
            <a:ext cx="9091749" cy="954107"/>
          </a:xfrm>
          <a:prstGeom prst="rect">
            <a:avLst/>
          </a:prstGeom>
          <a:noFill/>
        </p:spPr>
        <p:txBody>
          <a:bodyPr wrap="square" rtlCol="0">
            <a:spAutoFit/>
          </a:bodyPr>
          <a:lstStyle/>
          <a:p>
            <a:r>
              <a:rPr lang="en-US" sz="2800" smtClean="0"/>
              <a:t>2. Quan sát và rút ra nhận xét vật nào nổi, vật nào chìm trong nước</a:t>
            </a:r>
            <a:endParaRPr lang="en-US" sz="2800"/>
          </a:p>
        </p:txBody>
      </p:sp>
    </p:spTree>
    <p:extLst>
      <p:ext uri="{BB962C8B-B14F-4D97-AF65-F5344CB8AC3E}">
        <p14:creationId xmlns:p14="http://schemas.microsoft.com/office/powerpoint/2010/main" val="223454766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1075" y="-100882"/>
            <a:ext cx="11760925" cy="8494633"/>
          </a:xfrm>
          <a:prstGeom prst="rect">
            <a:avLst/>
          </a:prstGeom>
        </p:spPr>
        <p:txBody>
          <a:bodyPr wrap="square">
            <a:spAutoFit/>
          </a:bodyPr>
          <a:lstStyle/>
          <a:p>
            <a:pPr algn="ct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Phiếu học tập 03</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r>
              <a:rPr lang="en-US" sz="2800" b="1" smtClean="0">
                <a:latin typeface="Times New Roman" panose="02020603050405020304" pitchFamily="18" charset="0"/>
                <a:ea typeface="Calibri" panose="020F0502020204030204" pitchFamily="34" charset="0"/>
                <a:cs typeface="Times New Roman" panose="02020603050405020304" pitchFamily="18" charset="0"/>
              </a:rPr>
              <a:t>Kết </a:t>
            </a:r>
            <a:r>
              <a:rPr lang="en-US" sz="2800" b="1">
                <a:latin typeface="Times New Roman" panose="02020603050405020304" pitchFamily="18" charset="0"/>
                <a:ea typeface="Calibri" panose="020F0502020204030204" pitchFamily="34" charset="0"/>
                <a:cs typeface="Times New Roman" panose="02020603050405020304" pitchFamily="18" charset="0"/>
              </a:rPr>
              <a:t>quả thí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nghiệm</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smtClean="0">
                <a:latin typeface="Times New Roman" panose="02020603050405020304" pitchFamily="18" charset="0"/>
                <a:ea typeface="Calibri" panose="020F0502020204030204" pitchFamily="34" charset="0"/>
                <a:cs typeface="Times New Roman" panose="02020603050405020304" pitchFamily="18" charset="0"/>
              </a:rPr>
              <a:t>2. </a:t>
            </a:r>
            <a:r>
              <a:rPr lang="en-US" sz="2800" b="1" smtClean="0"/>
              <a:t>Nhận </a:t>
            </a:r>
            <a:r>
              <a:rPr lang="en-US" sz="2800" b="1"/>
              <a:t>xét vật nào nổi, vật nào chìm?</a:t>
            </a:r>
            <a:endParaRPr lang="en-US" sz="2800"/>
          </a:p>
          <a:p>
            <a:pPr>
              <a:lnSpc>
                <a:spcPct val="150000"/>
              </a:lnSpc>
            </a:pPr>
            <a:r>
              <a:rPr lang="en-US" sz="2800" b="1"/>
              <a:t>3. Mối liên hệ về khối lượng riêng của vật và khối lượng riêng chất lỏng khi vật chìm, vật nổi?</a:t>
            </a:r>
            <a:endParaRPr lang="en-US" sz="2800"/>
          </a:p>
          <a:p>
            <a:pPr>
              <a:lnSpc>
                <a:spcPct val="150000"/>
              </a:lnSpc>
              <a:spcAft>
                <a:spcPts val="0"/>
              </a:spcAft>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spcAft>
                <a:spcPts val="0"/>
              </a:spcAft>
              <a:buAutoNum type="arabicPeriod"/>
            </a:pPr>
            <a:endParaRPr lang="en-US" sz="2800" b="1" smtClean="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5448782"/>
              </p:ext>
            </p:extLst>
          </p:nvPr>
        </p:nvGraphicFramePr>
        <p:xfrm>
          <a:off x="431074" y="1199921"/>
          <a:ext cx="11665131" cy="4389120"/>
        </p:xfrm>
        <a:graphic>
          <a:graphicData uri="http://schemas.openxmlformats.org/drawingml/2006/table">
            <a:tbl>
              <a:tblPr firstRow="1" firstCol="1" bandRow="1">
                <a:tableStyleId>{5C22544A-7EE6-4342-B048-85BDC9FD1C3A}</a:tableStyleId>
              </a:tblPr>
              <a:tblGrid>
                <a:gridCol w="891268">
                  <a:extLst>
                    <a:ext uri="{9D8B030D-6E8A-4147-A177-3AD203B41FA5}">
                      <a16:colId xmlns:a16="http://schemas.microsoft.com/office/drawing/2014/main" val="3074280699"/>
                    </a:ext>
                  </a:extLst>
                </a:gridCol>
                <a:gridCol w="1225805">
                  <a:extLst>
                    <a:ext uri="{9D8B030D-6E8A-4147-A177-3AD203B41FA5}">
                      <a16:colId xmlns:a16="http://schemas.microsoft.com/office/drawing/2014/main" val="2625381350"/>
                    </a:ext>
                  </a:extLst>
                </a:gridCol>
                <a:gridCol w="1770054">
                  <a:extLst>
                    <a:ext uri="{9D8B030D-6E8A-4147-A177-3AD203B41FA5}">
                      <a16:colId xmlns:a16="http://schemas.microsoft.com/office/drawing/2014/main" val="244754280"/>
                    </a:ext>
                  </a:extLst>
                </a:gridCol>
                <a:gridCol w="1768808">
                  <a:extLst>
                    <a:ext uri="{9D8B030D-6E8A-4147-A177-3AD203B41FA5}">
                      <a16:colId xmlns:a16="http://schemas.microsoft.com/office/drawing/2014/main" val="3711828968"/>
                    </a:ext>
                  </a:extLst>
                </a:gridCol>
                <a:gridCol w="1592797">
                  <a:extLst>
                    <a:ext uri="{9D8B030D-6E8A-4147-A177-3AD203B41FA5}">
                      <a16:colId xmlns:a16="http://schemas.microsoft.com/office/drawing/2014/main" val="3077172332"/>
                    </a:ext>
                  </a:extLst>
                </a:gridCol>
                <a:gridCol w="2115828">
                  <a:extLst>
                    <a:ext uri="{9D8B030D-6E8A-4147-A177-3AD203B41FA5}">
                      <a16:colId xmlns:a16="http://schemas.microsoft.com/office/drawing/2014/main" val="1879235705"/>
                    </a:ext>
                  </a:extLst>
                </a:gridCol>
                <a:gridCol w="2300571">
                  <a:extLst>
                    <a:ext uri="{9D8B030D-6E8A-4147-A177-3AD203B41FA5}">
                      <a16:colId xmlns:a16="http://schemas.microsoft.com/office/drawing/2014/main" val="3707308227"/>
                    </a:ext>
                  </a:extLst>
                </a:gridCol>
              </a:tblGrid>
              <a:tr h="1546279">
                <a:tc>
                  <a:txBody>
                    <a:bodyPr/>
                    <a:lstStyle/>
                    <a:p>
                      <a:pPr algn="ctr">
                        <a:lnSpc>
                          <a:spcPct val="150000"/>
                        </a:lnSpc>
                        <a:spcAft>
                          <a:spcPts val="0"/>
                        </a:spcAft>
                      </a:pPr>
                      <a:r>
                        <a:rPr lang="en-US" sz="2400">
                          <a:effectLst/>
                        </a:rPr>
                        <a:t>STT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KLR</a:t>
                      </a:r>
                    </a:p>
                    <a:p>
                      <a:pPr algn="ctr">
                        <a:lnSpc>
                          <a:spcPct val="150000"/>
                        </a:lnSpc>
                        <a:spcAft>
                          <a:spcPts val="0"/>
                        </a:spcAft>
                      </a:pPr>
                      <a:r>
                        <a:rPr lang="en-US" sz="2400">
                          <a:effectLst/>
                        </a:rPr>
                        <a:t>của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Chất lỏng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KLR chất lỏng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Kết quả</a:t>
                      </a:r>
                    </a:p>
                    <a:p>
                      <a:pPr algn="ctr">
                        <a:lnSpc>
                          <a:spcPct val="150000"/>
                        </a:lnSpc>
                        <a:spcAft>
                          <a:spcPts val="0"/>
                        </a:spcAft>
                      </a:pPr>
                      <a:r>
                        <a:rPr lang="en-US" sz="2400">
                          <a:effectLst/>
                        </a:rPr>
                        <a:t>(Vật chìm hay nổi)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So sánh KLR vật và KLR chất lỏng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282117"/>
                  </a:ext>
                </a:extLst>
              </a:tr>
              <a:tr h="480113">
                <a:tc>
                  <a:txBody>
                    <a:bodyPr/>
                    <a:lstStyle/>
                    <a:p>
                      <a:pPr algn="ctr">
                        <a:lnSpc>
                          <a:spcPct val="150000"/>
                        </a:lnSpc>
                        <a:spcAft>
                          <a:spcPts val="0"/>
                        </a:spcAft>
                      </a:pPr>
                      <a:r>
                        <a:rPr lang="en-US" sz="2400">
                          <a:effectLst/>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Sắt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848028"/>
                  </a:ext>
                </a:extLst>
              </a:tr>
              <a:tr h="480113">
                <a:tc>
                  <a:txBody>
                    <a:bodyPr/>
                    <a:lstStyle/>
                    <a:p>
                      <a:pPr algn="ctr">
                        <a:lnSpc>
                          <a:spcPct val="150000"/>
                        </a:lnSpc>
                        <a:spcAft>
                          <a:spcPts val="0"/>
                        </a:spcAft>
                      </a:pPr>
                      <a:r>
                        <a:rPr lang="en-US" sz="2400">
                          <a:effectLst/>
                        </a:rPr>
                        <a:t> </a:t>
                      </a:r>
                      <a:r>
                        <a:rPr lang="en-US" sz="2400" smtClean="0">
                          <a:effectLst/>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r>
                        <a:rPr lang="en-US" sz="2400" smtClean="0">
                          <a:effectLst/>
                        </a:rPr>
                        <a:t>Nhôm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83434"/>
                  </a:ext>
                </a:extLst>
              </a:tr>
              <a:tr h="480113">
                <a:tc>
                  <a:txBody>
                    <a:bodyPr/>
                    <a:lstStyle/>
                    <a:p>
                      <a:pPr algn="ctr">
                        <a:lnSpc>
                          <a:spcPct val="150000"/>
                        </a:lnSpc>
                        <a:spcAft>
                          <a:spcPts val="0"/>
                        </a:spcAft>
                      </a:pPr>
                      <a:r>
                        <a:rPr lang="en-US" sz="2400">
                          <a:effectLst/>
                        </a:rPr>
                        <a:t> </a:t>
                      </a:r>
                      <a:r>
                        <a:rPr lang="en-US" sz="2400" smtClean="0">
                          <a:effectLst/>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r>
                        <a:rPr lang="en-US" sz="2400" smtClean="0">
                          <a:effectLst/>
                        </a:rPr>
                        <a:t>Gỗ</a:t>
                      </a: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469567"/>
                  </a:ext>
                </a:extLst>
              </a:tr>
              <a:tr h="480113">
                <a:tc>
                  <a:txBody>
                    <a:bodyPr/>
                    <a:lstStyle/>
                    <a:p>
                      <a:pPr algn="ctr">
                        <a:lnSpc>
                          <a:spcPct val="150000"/>
                        </a:lnSpc>
                        <a:spcAft>
                          <a:spcPts val="0"/>
                        </a:spcAft>
                      </a:pPr>
                      <a:r>
                        <a:rPr lang="en-US" sz="2400">
                          <a:effectLst/>
                        </a:rPr>
                        <a:t> </a:t>
                      </a:r>
                      <a:r>
                        <a:rPr lang="en-US" sz="2400" smtClean="0">
                          <a:effectLst/>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r>
                        <a:rPr lang="en-US" sz="2400" smtClean="0">
                          <a:effectLst/>
                        </a:rPr>
                        <a:t>Đá</a:t>
                      </a:r>
                      <a:r>
                        <a:rPr lang="en-US" sz="2400" baseline="0" smtClean="0">
                          <a:effectLst/>
                        </a:rPr>
                        <a:t> lạnh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827729"/>
                  </a:ext>
                </a:extLst>
              </a:tr>
              <a:tr h="480113">
                <a:tc>
                  <a:txBody>
                    <a:bodyPr/>
                    <a:lstStyle/>
                    <a:p>
                      <a:pPr algn="ctr">
                        <a:lnSpc>
                          <a:spcPct val="150000"/>
                        </a:lnSpc>
                        <a:spcAft>
                          <a:spcPts val="0"/>
                        </a:spcAft>
                      </a:pPr>
                      <a:r>
                        <a:rPr lang="en-US" sz="2400">
                          <a:effectLst/>
                        </a:rPr>
                        <a:t> </a:t>
                      </a:r>
                      <a:r>
                        <a:rPr lang="en-US" sz="2400" smtClean="0">
                          <a:effectLst/>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a:effectLst/>
                        </a:rPr>
                        <a:t> </a:t>
                      </a:r>
                      <a:r>
                        <a:rPr lang="en-US" sz="2400" smtClean="0">
                          <a:effectLst/>
                        </a:rPr>
                        <a:t>Dầu</a:t>
                      </a:r>
                      <a:r>
                        <a:rPr lang="en-US" sz="2400" baseline="0" smtClean="0">
                          <a:effectLst/>
                        </a:rPr>
                        <a:t> 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2400">
                          <a:effectLst/>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833879"/>
                  </a:ext>
                </a:extLst>
              </a:tr>
            </a:tbl>
          </a:graphicData>
        </a:graphic>
      </p:graphicFrame>
    </p:spTree>
    <p:extLst>
      <p:ext uri="{BB962C8B-B14F-4D97-AF65-F5344CB8AC3E}">
        <p14:creationId xmlns:p14="http://schemas.microsoft.com/office/powerpoint/2010/main" val="673009222"/>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307A86-20A6-4131-AAD1-FC9E489470C8}"/>
              </a:ext>
            </a:extLst>
          </p:cNvPr>
          <p:cNvSpPr/>
          <p:nvPr/>
        </p:nvSpPr>
        <p:spPr>
          <a:xfrm rot="1860000">
            <a:off x="-293515" y="-416264"/>
            <a:ext cx="911806" cy="83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0891" y="0"/>
            <a:ext cx="6152606" cy="646331"/>
          </a:xfrm>
          <a:prstGeom prst="rect">
            <a:avLst/>
          </a:prstGeom>
          <a:noFill/>
        </p:spPr>
        <p:txBody>
          <a:bodyPr wrap="square" rtlCol="0">
            <a:spAutoFit/>
          </a:bodyPr>
          <a:lstStyle/>
          <a:p>
            <a:r>
              <a:rPr lang="en-US" sz="3600" smtClean="0">
                <a:solidFill>
                  <a:srgbClr val="7030A0"/>
                </a:solidFill>
              </a:rPr>
              <a:t>III. Luyện tập</a:t>
            </a:r>
            <a:endParaRPr lang="en-US" sz="3600">
              <a:solidFill>
                <a:srgbClr val="7030A0"/>
              </a:solidFill>
            </a:endParaRPr>
          </a:p>
        </p:txBody>
      </p:sp>
      <p:sp>
        <p:nvSpPr>
          <p:cNvPr id="5" name="TextBox 4"/>
          <p:cNvSpPr txBox="1"/>
          <p:nvPr/>
        </p:nvSpPr>
        <p:spPr>
          <a:xfrm>
            <a:off x="227959" y="770709"/>
            <a:ext cx="11704320" cy="954107"/>
          </a:xfrm>
          <a:prstGeom prst="rect">
            <a:avLst/>
          </a:prstGeom>
          <a:noFill/>
        </p:spPr>
        <p:txBody>
          <a:bodyPr wrap="square" rtlCol="0">
            <a:spAutoFit/>
          </a:bodyPr>
          <a:lstStyle/>
          <a:p>
            <a:r>
              <a:rPr lang="pl-PL" sz="2800">
                <a:solidFill>
                  <a:schemeClr val="accent1">
                    <a:lumMod val="75000"/>
                  </a:schemeClr>
                </a:solidFill>
              </a:rPr>
              <a:t>Câu 1. Biểu thức nào cho phép xác định độ lớn của lực đẩy Acsimet ?</a:t>
            </a:r>
            <a:endParaRPr lang="en-US" sz="2800">
              <a:solidFill>
                <a:schemeClr val="accent1">
                  <a:lumMod val="75000"/>
                </a:schemeClr>
              </a:solidFill>
            </a:endParaRPr>
          </a:p>
          <a:p>
            <a:r>
              <a:rPr lang="pl-PL" sz="2800" smtClean="0">
                <a:solidFill>
                  <a:schemeClr val="accent6">
                    <a:lumMod val="50000"/>
                  </a:schemeClr>
                </a:solidFill>
              </a:rPr>
              <a:t>A</a:t>
            </a:r>
            <a:r>
              <a:rPr lang="pl-PL" sz="2800">
                <a:solidFill>
                  <a:schemeClr val="accent6">
                    <a:lumMod val="50000"/>
                  </a:schemeClr>
                </a:solidFill>
              </a:rPr>
              <a:t>. F</a:t>
            </a:r>
            <a:r>
              <a:rPr lang="pl-PL" sz="2800" baseline="-25000">
                <a:solidFill>
                  <a:schemeClr val="accent6">
                    <a:lumMod val="50000"/>
                  </a:schemeClr>
                </a:solidFill>
              </a:rPr>
              <a:t>A </a:t>
            </a:r>
            <a:r>
              <a:rPr lang="pl-PL" sz="2800">
                <a:solidFill>
                  <a:schemeClr val="accent6">
                    <a:lumMod val="50000"/>
                  </a:schemeClr>
                </a:solidFill>
              </a:rPr>
              <a:t> = d.V.	</a:t>
            </a:r>
            <a:r>
              <a:rPr lang="en-US" sz="2800" smtClean="0">
                <a:solidFill>
                  <a:schemeClr val="accent6">
                    <a:lumMod val="50000"/>
                  </a:schemeClr>
                </a:solidFill>
              </a:rPr>
              <a:t>	</a:t>
            </a:r>
            <a:r>
              <a:rPr lang="pl-PL" sz="2800" smtClean="0">
                <a:solidFill>
                  <a:schemeClr val="accent6">
                    <a:lumMod val="50000"/>
                  </a:schemeClr>
                </a:solidFill>
              </a:rPr>
              <a:t>B</a:t>
            </a:r>
            <a:r>
              <a:rPr lang="pl-PL" sz="2800">
                <a:solidFill>
                  <a:schemeClr val="accent6">
                    <a:lumMod val="50000"/>
                  </a:schemeClr>
                </a:solidFill>
              </a:rPr>
              <a:t>. F</a:t>
            </a:r>
            <a:r>
              <a:rPr lang="pl-PL" sz="2800" baseline="-25000">
                <a:solidFill>
                  <a:schemeClr val="accent6">
                    <a:lumMod val="50000"/>
                  </a:schemeClr>
                </a:solidFill>
              </a:rPr>
              <a:t>A</a:t>
            </a:r>
            <a:r>
              <a:rPr lang="pl-PL" sz="2800">
                <a:solidFill>
                  <a:schemeClr val="accent6">
                    <a:lumMod val="50000"/>
                  </a:schemeClr>
                </a:solidFill>
              </a:rPr>
              <a:t> = </a:t>
            </a:r>
            <a:r>
              <a:rPr lang="pl-PL" sz="2800" smtClean="0">
                <a:solidFill>
                  <a:schemeClr val="accent6">
                    <a:lumMod val="50000"/>
                  </a:schemeClr>
                </a:solidFill>
              </a:rPr>
              <a:t>D.V</a:t>
            </a:r>
            <a:r>
              <a:rPr lang="en-US" sz="2800" smtClean="0">
                <a:solidFill>
                  <a:schemeClr val="accent6">
                    <a:lumMod val="50000"/>
                  </a:schemeClr>
                </a:solidFill>
              </a:rPr>
              <a:t>               </a:t>
            </a:r>
            <a:r>
              <a:rPr lang="pl-PL" sz="2800" smtClean="0">
                <a:solidFill>
                  <a:schemeClr val="accent6">
                    <a:lumMod val="50000"/>
                  </a:schemeClr>
                </a:solidFill>
              </a:rPr>
              <a:t>C</a:t>
            </a:r>
            <a:r>
              <a:rPr lang="pl-PL" sz="2800">
                <a:solidFill>
                  <a:schemeClr val="accent6">
                    <a:lumMod val="50000"/>
                  </a:schemeClr>
                </a:solidFill>
              </a:rPr>
              <a:t>. F</a:t>
            </a:r>
            <a:r>
              <a:rPr lang="pl-PL" sz="2800" baseline="-25000">
                <a:solidFill>
                  <a:schemeClr val="accent6">
                    <a:lumMod val="50000"/>
                  </a:schemeClr>
                </a:solidFill>
              </a:rPr>
              <a:t>A</a:t>
            </a:r>
            <a:r>
              <a:rPr lang="pl-PL" sz="2800">
                <a:solidFill>
                  <a:schemeClr val="accent6">
                    <a:lumMod val="50000"/>
                  </a:schemeClr>
                </a:solidFill>
              </a:rPr>
              <a:t> = d.S.	</a:t>
            </a:r>
            <a:r>
              <a:rPr lang="en-US" sz="2800" smtClean="0">
                <a:solidFill>
                  <a:schemeClr val="accent6">
                    <a:lumMod val="50000"/>
                  </a:schemeClr>
                </a:solidFill>
              </a:rPr>
              <a:t>    D</a:t>
            </a:r>
            <a:r>
              <a:rPr lang="pl-PL" sz="2800" smtClean="0">
                <a:solidFill>
                  <a:schemeClr val="accent6">
                    <a:lumMod val="50000"/>
                  </a:schemeClr>
                </a:solidFill>
              </a:rPr>
              <a:t>. </a:t>
            </a:r>
            <a:r>
              <a:rPr lang="pl-PL" sz="2800">
                <a:solidFill>
                  <a:schemeClr val="accent6">
                    <a:lumMod val="50000"/>
                  </a:schemeClr>
                </a:solidFill>
              </a:rPr>
              <a:t>F</a:t>
            </a:r>
            <a:r>
              <a:rPr lang="pl-PL" sz="2800" baseline="-25000">
                <a:solidFill>
                  <a:schemeClr val="accent6">
                    <a:lumMod val="50000"/>
                  </a:schemeClr>
                </a:solidFill>
              </a:rPr>
              <a:t>A</a:t>
            </a:r>
            <a:r>
              <a:rPr lang="pl-PL" sz="2800">
                <a:solidFill>
                  <a:schemeClr val="accent6">
                    <a:lumMod val="50000"/>
                  </a:schemeClr>
                </a:solidFill>
              </a:rPr>
              <a:t> = d.h</a:t>
            </a:r>
            <a:endParaRPr lang="en-US" sz="2800">
              <a:solidFill>
                <a:schemeClr val="accent6">
                  <a:lumMod val="50000"/>
                </a:schemeClr>
              </a:solidFill>
            </a:endParaRPr>
          </a:p>
        </p:txBody>
      </p:sp>
      <p:sp>
        <p:nvSpPr>
          <p:cNvPr id="15" name="Rectangle 9"/>
          <p:cNvSpPr>
            <a:spLocks noChangeArrowheads="1"/>
          </p:cNvSpPr>
          <p:nvPr/>
        </p:nvSpPr>
        <p:spPr bwMode="auto">
          <a:xfrm rot="10800000" flipV="1">
            <a:off x="155216" y="1903909"/>
            <a:ext cx="117770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en-US" sz="2800" b="0" i="0" u="none" strike="noStrike" cap="none" normalizeH="0" baseline="0" smtClean="0">
                <a:ln>
                  <a:noFill/>
                </a:ln>
                <a:solidFill>
                  <a:schemeClr val="accent1">
                    <a:lumMod val="75000"/>
                  </a:schemeClr>
                </a:solidFill>
                <a:effectLst/>
                <a:latin typeface="+mj-lt"/>
                <a:ea typeface="Calibri" panose="020F0502020204030204" pitchFamily="34" charset="0"/>
                <a:cs typeface="Times New Roman" panose="02020603050405020304" pitchFamily="18" charset="0"/>
              </a:rPr>
              <a:t>Câu 2. Một vật được nhúng hoàn toàn vào trong chất lỏng. Điều kiện nào để vật nổi trên bề mặt chất lỏng ?</a:t>
            </a:r>
            <a:endParaRPr kumimoji="0" lang="en-US" altLang="en-US" sz="2800" b="0" i="0" u="none" strike="noStrike" cap="none" normalizeH="0" baseline="0" smtClean="0">
              <a:ln>
                <a:noFill/>
              </a:ln>
              <a:solidFill>
                <a:schemeClr val="accent1">
                  <a:lumMod val="75000"/>
                </a:schemeClr>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v-SE" altLang="en-US" sz="2800" b="0" i="0" u="none" strike="noStrike" cap="none" normalizeH="0" baseline="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A. P &gt; F</a:t>
            </a:r>
            <a:r>
              <a:rPr kumimoji="0" lang="sv-SE" altLang="en-US" sz="2800" b="0" i="0" u="none" strike="noStrike" cap="none" normalizeH="0" baseline="-3000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A</a:t>
            </a:r>
            <a:r>
              <a:rPr kumimoji="0" lang="sv-SE" altLang="en-US" sz="2800" b="0" i="0" u="none" strike="noStrike" cap="none" normalizeH="0" baseline="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		B. P = F</a:t>
            </a:r>
            <a:r>
              <a:rPr kumimoji="0" lang="sv-SE" altLang="en-US" sz="2800" b="0" i="0" u="none" strike="noStrike" cap="none" normalizeH="0" baseline="-3000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A</a:t>
            </a:r>
            <a:r>
              <a:rPr kumimoji="0" lang="sv-SE" altLang="en-US" sz="2800" b="0" i="0" u="none" strike="noStrike" cap="none" normalizeH="0" baseline="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		    C. P &lt; F</a:t>
            </a:r>
            <a:r>
              <a:rPr kumimoji="0" lang="sv-SE" altLang="en-US" sz="2800" b="0" i="0" u="none" strike="noStrike" cap="none" normalizeH="0" baseline="-3000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A</a:t>
            </a:r>
            <a:r>
              <a:rPr kumimoji="0" lang="sv-SE" altLang="en-US" sz="2800" b="0" i="0" u="none" strike="noStrike" cap="none" normalizeH="0" baseline="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		     D. D&gt; F</a:t>
            </a:r>
            <a:r>
              <a:rPr kumimoji="0" lang="sv-SE" altLang="en-US" sz="2800" b="0" i="0" u="none" strike="noStrike" cap="none" normalizeH="0" baseline="-2500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A</a:t>
            </a:r>
            <a:r>
              <a:rPr kumimoji="0" lang="sv-SE" altLang="en-US" sz="2800" b="0" i="0" u="none" strike="noStrike" cap="none" normalizeH="0" baseline="0" smtClean="0">
                <a:ln>
                  <a:noFill/>
                </a:ln>
                <a:solidFill>
                  <a:schemeClr val="accent6">
                    <a:lumMod val="50000"/>
                  </a:schemeClr>
                </a:solidFill>
                <a:effectLst/>
                <a:latin typeface="+mj-lt"/>
                <a:ea typeface="Calibri" panose="020F0502020204030204" pitchFamily="34" charset="0"/>
                <a:cs typeface="Times New Roman" panose="02020603050405020304" pitchFamily="18" charset="0"/>
              </a:rPr>
              <a:t> </a:t>
            </a:r>
            <a:endParaRPr kumimoji="0" lang="sv-SE" altLang="en-US" sz="2800" b="0" i="0" u="none" strike="noStrike" cap="none" normalizeH="0" baseline="0" smtClean="0">
              <a:ln>
                <a:noFill/>
              </a:ln>
              <a:solidFill>
                <a:schemeClr val="accent6">
                  <a:lumMod val="50000"/>
                </a:schemeClr>
              </a:solidFill>
              <a:effectLst/>
              <a:latin typeface="+mj-l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691024381"/>
              </p:ext>
            </p:extLst>
          </p:nvPr>
        </p:nvGraphicFramePr>
        <p:xfrm>
          <a:off x="235131" y="2746278"/>
          <a:ext cx="152182" cy="45719"/>
        </p:xfrm>
        <a:graphic>
          <a:graphicData uri="http://schemas.openxmlformats.org/presentationml/2006/ole">
            <mc:AlternateContent xmlns:mc="http://schemas.openxmlformats.org/markup-compatibility/2006">
              <mc:Choice xmlns:v="urn:schemas-microsoft-com:vml" Requires="v">
                <p:oleObj spid="_x0000_s3102" name="Equation" r:id="rId3" imgW="152202" imgH="177569" progId="Equation.DSMT4">
                  <p:embed/>
                </p:oleObj>
              </mc:Choice>
              <mc:Fallback>
                <p:oleObj name="Equation" r:id="rId3" imgW="152202" imgH="177569"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31" y="2746278"/>
                        <a:ext cx="152182" cy="45719"/>
                      </a:xfrm>
                      <a:prstGeom prst="rect">
                        <a:avLst/>
                      </a:prstGeom>
                      <a:noFill/>
                    </p:spPr>
                  </p:pic>
                </p:oleObj>
              </mc:Fallback>
            </mc:AlternateContent>
          </a:graphicData>
        </a:graphic>
      </p:graphicFrame>
      <p:sp>
        <p:nvSpPr>
          <p:cNvPr id="18"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endParaRPr kumimoji="0" lang="sv-SE"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Box 20"/>
          <p:cNvSpPr txBox="1"/>
          <p:nvPr/>
        </p:nvSpPr>
        <p:spPr>
          <a:xfrm>
            <a:off x="207468" y="3536170"/>
            <a:ext cx="11704319" cy="1815882"/>
          </a:xfrm>
          <a:prstGeom prst="rect">
            <a:avLst/>
          </a:prstGeom>
          <a:noFill/>
        </p:spPr>
        <p:txBody>
          <a:bodyPr wrap="square" rtlCol="0">
            <a:spAutoFit/>
          </a:bodyPr>
          <a:lstStyle/>
          <a:p>
            <a:pPr algn="just"/>
            <a:r>
              <a:rPr lang="de-DE" sz="2800">
                <a:solidFill>
                  <a:schemeClr val="accent1">
                    <a:lumMod val="75000"/>
                  </a:schemeClr>
                </a:solidFill>
              </a:rPr>
              <a:t>Câu 3. Một vật làm bằng kim loại, nếu bỏ vào bình chứa có vạch chia thể tích thì làm cho nước trong bình dâng lên thêm 100 cm</a:t>
            </a:r>
            <a:r>
              <a:rPr lang="de-DE" sz="2800" baseline="30000">
                <a:solidFill>
                  <a:schemeClr val="accent1">
                    <a:lumMod val="75000"/>
                  </a:schemeClr>
                </a:solidFill>
              </a:rPr>
              <a:t>3</a:t>
            </a:r>
            <a:r>
              <a:rPr lang="de-DE" sz="2800">
                <a:solidFill>
                  <a:schemeClr val="accent1">
                    <a:lumMod val="75000"/>
                  </a:schemeClr>
                </a:solidFill>
              </a:rPr>
              <a:t>. Nếu treo vật vào một lực kế thì lực kế chỉ 7,8 </a:t>
            </a:r>
            <a:r>
              <a:rPr lang="de-DE" sz="2800" smtClean="0">
                <a:solidFill>
                  <a:schemeClr val="accent1">
                    <a:lumMod val="75000"/>
                  </a:schemeClr>
                </a:solidFill>
              </a:rPr>
              <a:t>N. </a:t>
            </a:r>
            <a:r>
              <a:rPr lang="de-DE" sz="2800">
                <a:solidFill>
                  <a:schemeClr val="accent1">
                    <a:lumMod val="75000"/>
                  </a:schemeClr>
                </a:solidFill>
              </a:rPr>
              <a:t>Hỏi vật làm bằng chất gì ?</a:t>
            </a:r>
            <a:endParaRPr lang="en-US" sz="2800">
              <a:solidFill>
                <a:schemeClr val="accent1">
                  <a:lumMod val="75000"/>
                </a:schemeClr>
              </a:solidFill>
            </a:endParaRPr>
          </a:p>
          <a:p>
            <a:pPr algn="just"/>
            <a:r>
              <a:rPr lang="de-DE" sz="2800">
                <a:solidFill>
                  <a:schemeClr val="accent6">
                    <a:lumMod val="50000"/>
                  </a:schemeClr>
                </a:solidFill>
              </a:rPr>
              <a:t>A. Đồng.		B. Nhôm.		</a:t>
            </a:r>
            <a:r>
              <a:rPr lang="de-DE" sz="2800" smtClean="0">
                <a:solidFill>
                  <a:schemeClr val="accent6">
                    <a:lumMod val="50000"/>
                  </a:schemeClr>
                </a:solidFill>
              </a:rPr>
              <a:t>     C</a:t>
            </a:r>
            <a:r>
              <a:rPr lang="de-DE" sz="2800">
                <a:solidFill>
                  <a:schemeClr val="accent6">
                    <a:lumMod val="50000"/>
                  </a:schemeClr>
                </a:solidFill>
              </a:rPr>
              <a:t>. Sắt.	</a:t>
            </a:r>
            <a:r>
              <a:rPr lang="de-DE" sz="2800" smtClean="0">
                <a:solidFill>
                  <a:schemeClr val="accent6">
                    <a:lumMod val="50000"/>
                  </a:schemeClr>
                </a:solidFill>
              </a:rPr>
              <a:t>                D</a:t>
            </a:r>
            <a:r>
              <a:rPr lang="de-DE" sz="2800">
                <a:solidFill>
                  <a:schemeClr val="accent6">
                    <a:lumMod val="50000"/>
                  </a:schemeClr>
                </a:solidFill>
              </a:rPr>
              <a:t>. Sứ</a:t>
            </a:r>
            <a:endParaRPr lang="en-US" sz="2800">
              <a:solidFill>
                <a:schemeClr val="accent6">
                  <a:lumMod val="50000"/>
                </a:schemeClr>
              </a:solidFill>
            </a:endParaRPr>
          </a:p>
        </p:txBody>
      </p:sp>
      <p:sp>
        <p:nvSpPr>
          <p:cNvPr id="22" name="Oval 21"/>
          <p:cNvSpPr/>
          <p:nvPr/>
        </p:nvSpPr>
        <p:spPr>
          <a:xfrm>
            <a:off x="155216" y="1237947"/>
            <a:ext cx="612349"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6125" y="2789531"/>
            <a:ext cx="584617" cy="5135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3767" y="4865183"/>
            <a:ext cx="612349" cy="4868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9407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21" grpId="0"/>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None&quot;,&quot;HeaderHeight&quot;:0.0,&quot;FooterHeight&quot;:0.4,&quot;SideMargin&quot;:0.0,&quot;TopMargin&quot;:0.0,&quot;BottomMargin&quot;:0.0,&quot;IntervalMargin&quot;:0.0,&quot;SettingType&quot;:&quot;System&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851</Words>
  <PresentationFormat>Widescreen</PresentationFormat>
  <Paragraphs>170</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Calibri</vt:lpstr>
      <vt:lpstr>Times New Roman</vt:lpstr>
      <vt:lpstr>Arial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2021-02-05T08:18:09Z</dcterms:created>
  <dcterms:modified xsi:type="dcterms:W3CDTF">2023-06-20T08:54:21Z</dcterms:modified>
</cp:coreProperties>
</file>