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7" r:id="rId2"/>
    <p:sldId id="375" r:id="rId3"/>
    <p:sldId id="359" r:id="rId4"/>
    <p:sldId id="345" r:id="rId5"/>
    <p:sldId id="360" r:id="rId6"/>
    <p:sldId id="361" r:id="rId7"/>
    <p:sldId id="363" r:id="rId8"/>
    <p:sldId id="366" r:id="rId9"/>
    <p:sldId id="369" r:id="rId10"/>
    <p:sldId id="372" r:id="rId11"/>
    <p:sldId id="373" r:id="rId12"/>
    <p:sldId id="374" r:id="rId13"/>
    <p:sldId id="371" r:id="rId14"/>
  </p:sldIdLst>
  <p:sldSz cx="24384000" cy="13716000"/>
  <p:notesSz cx="6858000" cy="9144000"/>
  <p:custDataLst>
    <p:tags r:id="rId17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66"/>
    <a:srgbClr val="3333FF"/>
    <a:srgbClr val="0000CC"/>
    <a:srgbClr val="006600"/>
    <a:srgbClr val="008000"/>
    <a:srgbClr val="145F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09" autoAdjust="0"/>
    <p:restoredTop sz="94374" autoAdjust="0"/>
  </p:normalViewPr>
  <p:slideViewPr>
    <p:cSldViewPr>
      <p:cViewPr varScale="1">
        <p:scale>
          <a:sx n="40" d="100"/>
          <a:sy n="40" d="100"/>
        </p:scale>
        <p:origin x="462" y="60"/>
      </p:cViewPr>
      <p:guideLst>
        <p:guide orient="horz" pos="4320"/>
        <p:guide pos="76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373459-3C5F-4D56-B75D-37FA3432D55A}" type="datetimeFigureOut">
              <a:rPr lang="vi-VN" smtClean="0"/>
              <a:t>25/08/2021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5" name="Chỗ dành sẵn cho Số hiệu Bản chiế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B7ADD8-99C5-4EAF-AF9F-B60B83F5871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002049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ch</a:t>
            </a:r>
            <a:r>
              <a:rPr lang="vi-VN" dirty="0"/>
              <a:t>ư</a:t>
            </a:r>
            <a:r>
              <a:rPr lang="en-US" dirty="0"/>
              <a:t>a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lí</a:t>
            </a:r>
            <a:r>
              <a:rPr lang="en-US" dirty="0"/>
              <a:t>. </a:t>
            </a:r>
            <a:r>
              <a:rPr lang="en-US" dirty="0" err="1"/>
              <a:t>Nên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khung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tr</a:t>
            </a:r>
            <a:r>
              <a:rPr lang="vi-VN" dirty="0"/>
              <a:t>ư</a:t>
            </a:r>
            <a:r>
              <a:rPr lang="en-US" dirty="0" err="1"/>
              <a:t>ớc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012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6455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1948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1710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3324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8333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17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1692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977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1"/>
            <a:ext cx="20726400" cy="2940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2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9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25/8/2021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25/8/2021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78400" y="549277"/>
            <a:ext cx="5486400" cy="1170305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549277"/>
            <a:ext cx="16052800" cy="117030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25/8/2021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25/8/2021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118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200401"/>
            <a:ext cx="21945600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25/8/2021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169" y="8813801"/>
            <a:ext cx="20726400" cy="2724150"/>
          </a:xfrm>
          <a:prstGeom prst="rect">
            <a:avLst/>
          </a:prstGeom>
        </p:spPr>
        <p:txBody>
          <a:bodyPr anchor="t"/>
          <a:lstStyle>
            <a:lvl1pPr algn="l">
              <a:defRPr sz="94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169" y="5813427"/>
            <a:ext cx="20726400" cy="30003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530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060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59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12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265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18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1971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824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25/8/2021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3200401"/>
            <a:ext cx="10769600" cy="9051926"/>
          </a:xfrm>
          <a:prstGeom prst="rect">
            <a:avLst/>
          </a:prstGeom>
        </p:spPr>
        <p:txBody>
          <a:bodyPr/>
          <a:lstStyle>
            <a:lvl1pPr>
              <a:defRPr sz="6699"/>
            </a:lvl1pPr>
            <a:lvl2pPr>
              <a:defRPr sz="5699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5200" y="3200401"/>
            <a:ext cx="10769600" cy="9051926"/>
          </a:xfrm>
          <a:prstGeom prst="rect">
            <a:avLst/>
          </a:prstGeom>
        </p:spPr>
        <p:txBody>
          <a:bodyPr/>
          <a:lstStyle>
            <a:lvl1pPr>
              <a:defRPr sz="6699"/>
            </a:lvl1pPr>
            <a:lvl2pPr>
              <a:defRPr sz="5699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25/8/2021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6"/>
            <a:ext cx="10773835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699" b="1"/>
            </a:lvl1pPr>
            <a:lvl2pPr marL="1088530" indent="0">
              <a:buNone/>
              <a:defRPr sz="4800" b="1"/>
            </a:lvl2pPr>
            <a:lvl3pPr marL="2177060" indent="0">
              <a:buNone/>
              <a:defRPr sz="4300" b="1"/>
            </a:lvl3pPr>
            <a:lvl4pPr marL="3265590" indent="0">
              <a:buNone/>
              <a:defRPr sz="3800" b="1"/>
            </a:lvl4pPr>
            <a:lvl5pPr marL="4354121" indent="0">
              <a:buNone/>
              <a:defRPr sz="3800" b="1"/>
            </a:lvl5pPr>
            <a:lvl6pPr marL="5442651" indent="0">
              <a:buNone/>
              <a:defRPr sz="3800" b="1"/>
            </a:lvl6pPr>
            <a:lvl7pPr marL="6531181" indent="0">
              <a:buNone/>
              <a:defRPr sz="3800" b="1"/>
            </a:lvl7pPr>
            <a:lvl8pPr marL="7619710" indent="0">
              <a:buNone/>
              <a:defRPr sz="3800" b="1"/>
            </a:lvl8pPr>
            <a:lvl9pPr marL="8708240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3835" cy="7902576"/>
          </a:xfrm>
          <a:prstGeom prst="rect">
            <a:avLst/>
          </a:prstGeom>
        </p:spPr>
        <p:txBody>
          <a:bodyPr/>
          <a:lstStyle>
            <a:lvl1pPr>
              <a:defRPr sz="5699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6735" y="3070226"/>
            <a:ext cx="10778067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699" b="1"/>
            </a:lvl1pPr>
            <a:lvl2pPr marL="1088530" indent="0">
              <a:buNone/>
              <a:defRPr sz="4800" b="1"/>
            </a:lvl2pPr>
            <a:lvl3pPr marL="2177060" indent="0">
              <a:buNone/>
              <a:defRPr sz="4300" b="1"/>
            </a:lvl3pPr>
            <a:lvl4pPr marL="3265590" indent="0">
              <a:buNone/>
              <a:defRPr sz="3800" b="1"/>
            </a:lvl4pPr>
            <a:lvl5pPr marL="4354121" indent="0">
              <a:buNone/>
              <a:defRPr sz="3800" b="1"/>
            </a:lvl5pPr>
            <a:lvl6pPr marL="5442651" indent="0">
              <a:buNone/>
              <a:defRPr sz="3800" b="1"/>
            </a:lvl6pPr>
            <a:lvl7pPr marL="6531181" indent="0">
              <a:buNone/>
              <a:defRPr sz="3800" b="1"/>
            </a:lvl7pPr>
            <a:lvl8pPr marL="7619710" indent="0">
              <a:buNone/>
              <a:defRPr sz="3800" b="1"/>
            </a:lvl8pPr>
            <a:lvl9pPr marL="8708240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6735" y="4349750"/>
            <a:ext cx="10778067" cy="7902576"/>
          </a:xfrm>
          <a:prstGeom prst="rect">
            <a:avLst/>
          </a:prstGeom>
        </p:spPr>
        <p:txBody>
          <a:bodyPr/>
          <a:lstStyle>
            <a:lvl1pPr>
              <a:defRPr sz="5699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25/8/2021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25/8/2021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25/8/2021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2" y="2870201"/>
            <a:ext cx="8022168" cy="9382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530" indent="0">
              <a:buNone/>
              <a:defRPr sz="2900"/>
            </a:lvl2pPr>
            <a:lvl3pPr marL="2177060" indent="0">
              <a:buNone/>
              <a:defRPr sz="2400"/>
            </a:lvl3pPr>
            <a:lvl4pPr marL="3265590" indent="0">
              <a:buNone/>
              <a:defRPr sz="2100"/>
            </a:lvl4pPr>
            <a:lvl5pPr marL="4354121" indent="0">
              <a:buNone/>
              <a:defRPr sz="2100"/>
            </a:lvl5pPr>
            <a:lvl6pPr marL="5442651" indent="0">
              <a:buNone/>
              <a:defRPr sz="2100"/>
            </a:lvl6pPr>
            <a:lvl7pPr marL="6531181" indent="0">
              <a:buNone/>
              <a:defRPr sz="2100"/>
            </a:lvl7pPr>
            <a:lvl8pPr marL="7619710" indent="0">
              <a:buNone/>
              <a:defRPr sz="2100"/>
            </a:lvl8pPr>
            <a:lvl9pPr marL="8708240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25/8/2021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435" y="9601200"/>
            <a:ext cx="14630400" cy="1133476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435" y="1225550"/>
            <a:ext cx="14630400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599"/>
            </a:lvl1pPr>
            <a:lvl2pPr marL="1088530" indent="0">
              <a:buNone/>
              <a:defRPr sz="6699"/>
            </a:lvl2pPr>
            <a:lvl3pPr marL="2177060" indent="0">
              <a:buNone/>
              <a:defRPr sz="5699"/>
            </a:lvl3pPr>
            <a:lvl4pPr marL="3265590" indent="0">
              <a:buNone/>
              <a:defRPr sz="4800"/>
            </a:lvl4pPr>
            <a:lvl5pPr marL="4354121" indent="0">
              <a:buNone/>
              <a:defRPr sz="4800"/>
            </a:lvl5pPr>
            <a:lvl6pPr marL="5442651" indent="0">
              <a:buNone/>
              <a:defRPr sz="4800"/>
            </a:lvl6pPr>
            <a:lvl7pPr marL="6531181" indent="0">
              <a:buNone/>
              <a:defRPr sz="4800"/>
            </a:lvl7pPr>
            <a:lvl8pPr marL="7619710" indent="0">
              <a:buNone/>
              <a:defRPr sz="4800"/>
            </a:lvl8pPr>
            <a:lvl9pPr marL="8708240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435" y="10734676"/>
            <a:ext cx="14630400" cy="16097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530" indent="0">
              <a:buNone/>
              <a:defRPr sz="2900"/>
            </a:lvl2pPr>
            <a:lvl3pPr marL="2177060" indent="0">
              <a:buNone/>
              <a:defRPr sz="2400"/>
            </a:lvl3pPr>
            <a:lvl4pPr marL="3265590" indent="0">
              <a:buNone/>
              <a:defRPr sz="2100"/>
            </a:lvl4pPr>
            <a:lvl5pPr marL="4354121" indent="0">
              <a:buNone/>
              <a:defRPr sz="2100"/>
            </a:lvl5pPr>
            <a:lvl6pPr marL="5442651" indent="0">
              <a:buNone/>
              <a:defRPr sz="2100"/>
            </a:lvl6pPr>
            <a:lvl7pPr marL="6531181" indent="0">
              <a:buNone/>
              <a:defRPr sz="2100"/>
            </a:lvl7pPr>
            <a:lvl8pPr marL="7619710" indent="0">
              <a:buNone/>
              <a:defRPr sz="2100"/>
            </a:lvl8pPr>
            <a:lvl9pPr marL="8708240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25/8/2021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smConfetti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14" cstate="print">
            <a:duotone>
              <a:prstClr val="black"/>
              <a:srgbClr val="3333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" y="3523"/>
            <a:ext cx="24383873" cy="1428918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9" name="TextBox 8"/>
          <p:cNvSpPr txBox="1"/>
          <p:nvPr/>
        </p:nvSpPr>
        <p:spPr>
          <a:xfrm>
            <a:off x="3470903" y="455251"/>
            <a:ext cx="15611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TOÁN</a:t>
            </a:r>
            <a:endParaRPr lang="en-US" sz="3600" b="0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79977" y="185947"/>
            <a:ext cx="1383712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320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GIÁO</a:t>
            </a:r>
            <a:r>
              <a:rPr lang="en-US" sz="320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 </a:t>
            </a:r>
          </a:p>
          <a:p>
            <a:pPr algn="ctr">
              <a:lnSpc>
                <a:spcPts val="4500"/>
              </a:lnSpc>
            </a:pPr>
            <a:r>
              <a:rPr lang="en-US" sz="320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DỤC</a:t>
            </a:r>
            <a:endParaRPr lang="en-US" sz="3200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10395" y="457201"/>
            <a:ext cx="15117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3600" b="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THPT</a:t>
            </a:r>
            <a:endParaRPr lang="en-US" sz="3600" b="1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84F4051B-2BBE-412A-BD7D-D20EFA046DC9}"/>
              </a:ext>
            </a:extLst>
          </p:cNvPr>
          <p:cNvSpPr txBox="1">
            <a:spLocks/>
          </p:cNvSpPr>
          <p:nvPr/>
        </p:nvSpPr>
        <p:spPr bwMode="black">
          <a:xfrm>
            <a:off x="7248705" y="320913"/>
            <a:ext cx="17135295" cy="976561"/>
          </a:xfrm>
          <a:prstGeom prst="rect">
            <a:avLst/>
          </a:prstGeom>
          <a:pattFill prst="pct80">
            <a:fgClr>
              <a:schemeClr val="bg1">
                <a:lumMod val="95000"/>
              </a:schemeClr>
            </a:fgClr>
            <a:bgClr>
              <a:schemeClr val="accent4">
                <a:lumMod val="40000"/>
                <a:lumOff val="60000"/>
              </a:schemeClr>
            </a:bgClr>
          </a:pattFill>
          <a:ln w="9525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800" kern="0" dirty="0" smtClean="0">
                <a:solidFill>
                  <a:srgbClr val="FF0066"/>
                </a:solidFill>
                <a:latin typeface="Chu Van An" panose="02020603050405020304" pitchFamily="18" charset="0"/>
                <a:ea typeface="MS Mincho" panose="02020609040205080304" pitchFamily="49" charset="-128"/>
                <a:cs typeface="Chu Van An" panose="02020603050405020304" pitchFamily="18" charset="0"/>
              </a:rPr>
              <a:t>TRẦN</a:t>
            </a:r>
            <a:r>
              <a:rPr lang="en-US" sz="4800" kern="0" baseline="0" dirty="0" smtClean="0">
                <a:solidFill>
                  <a:srgbClr val="FF0066"/>
                </a:solidFill>
                <a:latin typeface="Chu Van An" panose="02020603050405020304" pitchFamily="18" charset="0"/>
                <a:ea typeface="MS Mincho" panose="02020609040205080304" pitchFamily="49" charset="-128"/>
                <a:cs typeface="Chu Van An" panose="02020603050405020304" pitchFamily="18" charset="0"/>
              </a:rPr>
              <a:t> CAO VÂN</a:t>
            </a:r>
            <a:endParaRPr lang="vi-VN" sz="4800" kern="0" dirty="0">
              <a:solidFill>
                <a:srgbClr val="FF0066"/>
              </a:solidFill>
              <a:latin typeface="Chu Van An" panose="02020603050405020304" pitchFamily="18" charset="0"/>
              <a:cs typeface="Chu Van 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defTabSz="2177060" rtl="0" eaLnBrk="1" latinLnBrk="0" hangingPunct="1">
        <a:spcBef>
          <a:spcPct val="0"/>
        </a:spcBef>
        <a:buNone/>
        <a:defRPr sz="104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397" indent="-816397" algn="l" defTabSz="2177060" rtl="0" eaLnBrk="1" latinLnBrk="0" hangingPunct="1">
        <a:spcBef>
          <a:spcPct val="20000"/>
        </a:spcBef>
        <a:buFont typeface="Arial" pitchFamily="34" charset="0"/>
        <a:buChar char="•"/>
        <a:defRPr sz="7599" kern="1200">
          <a:solidFill>
            <a:schemeClr val="tx1"/>
          </a:solidFill>
          <a:latin typeface="+mn-lt"/>
          <a:ea typeface="+mn-ea"/>
          <a:cs typeface="+mn-cs"/>
        </a:defRPr>
      </a:lvl1pPr>
      <a:lvl2pPr marL="1768861" indent="-680331" algn="l" defTabSz="2177060" rtl="0" eaLnBrk="1" latinLnBrk="0" hangingPunct="1">
        <a:spcBef>
          <a:spcPct val="20000"/>
        </a:spcBef>
        <a:buFont typeface="Arial" pitchFamily="34" charset="0"/>
        <a:buChar char="–"/>
        <a:defRPr sz="6699" kern="1200">
          <a:solidFill>
            <a:schemeClr val="tx1"/>
          </a:solidFill>
          <a:latin typeface="+mn-lt"/>
          <a:ea typeface="+mn-ea"/>
          <a:cs typeface="+mn-cs"/>
        </a:defRPr>
      </a:lvl2pPr>
      <a:lvl3pPr marL="272132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5699" kern="1200">
          <a:solidFill>
            <a:schemeClr val="tx1"/>
          </a:solidFill>
          <a:latin typeface="+mn-lt"/>
          <a:ea typeface="+mn-ea"/>
          <a:cs typeface="+mn-cs"/>
        </a:defRPr>
      </a:lvl3pPr>
      <a:lvl4pPr marL="3809855" indent="-544265" algn="l" defTabSz="2177060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385" indent="-544265" algn="l" defTabSz="2177060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691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544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3976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2506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53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06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59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12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265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18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1971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824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69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3" Type="http://schemas.openxmlformats.org/officeDocument/2006/relationships/image" Target="../media/image100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20.png"/><Relationship Id="rId10" Type="http://schemas.openxmlformats.org/officeDocument/2006/relationships/image" Target="../media/image19.png"/><Relationship Id="rId4" Type="http://schemas.openxmlformats.org/officeDocument/2006/relationships/image" Target="../media/image110.png"/><Relationship Id="rId9" Type="http://schemas.openxmlformats.org/officeDocument/2006/relationships/image" Target="../media/image16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0.png"/><Relationship Id="rId7" Type="http://schemas.openxmlformats.org/officeDocument/2006/relationships/image" Target="../media/image2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openxmlformats.org/officeDocument/2006/relationships/image" Target="../media/image190.png"/><Relationship Id="rId4" Type="http://schemas.openxmlformats.org/officeDocument/2006/relationships/image" Target="../media/image18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10726962" y="3718839"/>
            <a:ext cx="3300947" cy="830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98" tIns="45699" rIns="91398" bIns="45699" rtlCol="0">
            <a:spAutoFit/>
          </a:bodyPr>
          <a:lstStyle/>
          <a:p>
            <a:pPr algn="ctr"/>
            <a:r>
              <a:rPr lang="en-US" sz="4800" b="1" dirty="0">
                <a:solidFill>
                  <a:srgbClr val="135F82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GIẢI TÍCH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400489" y="4407501"/>
            <a:ext cx="18288000" cy="2696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8" tIns="45699" rIns="91398" bIns="45699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b="1" dirty="0" err="1">
                <a:solidFill>
                  <a:srgbClr val="776249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Chương</a:t>
            </a:r>
            <a:r>
              <a:rPr lang="en-US" sz="6000" b="1" dirty="0">
                <a:solidFill>
                  <a:srgbClr val="776249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 1: ỨNG DỤNG ĐẠO HÀM ĐỂ </a:t>
            </a:r>
          </a:p>
          <a:p>
            <a:pPr algn="ctr">
              <a:lnSpc>
                <a:spcPct val="150000"/>
              </a:lnSpc>
            </a:pPr>
            <a:r>
              <a:rPr lang="en-US" sz="6000" b="1" dirty="0">
                <a:solidFill>
                  <a:srgbClr val="776249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KHẢO SÁT VÀ VẼ ĐỒ THỊ HÀM SỐ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2377436" y="1883773"/>
            <a:ext cx="1813892" cy="1828546"/>
            <a:chOff x="12784885" y="1066801"/>
            <a:chExt cx="1814128" cy="1828784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398" tIns="45699" rIns="91398" bIns="45699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Chu Van An" panose="02020603050405020304" pitchFamily="18" charset="0"/>
                  <a:ea typeface="AvantGarde" pitchFamily="2" charset="0"/>
                  <a:cs typeface="Chu Van An" panose="02020603050405020304" pitchFamily="18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223351" cy="1338798"/>
            </a:xfrm>
            <a:prstGeom prst="rect">
              <a:avLst/>
            </a:prstGeom>
            <a:noFill/>
          </p:spPr>
          <p:txBody>
            <a:bodyPr wrap="none" lIns="91398" tIns="45699" rIns="91398" bIns="45699" rtlCol="0">
              <a:spAutoFit/>
            </a:bodyPr>
            <a:lstStyle/>
            <a:p>
              <a:r>
                <a:rPr lang="en-US" sz="8099" dirty="0">
                  <a:solidFill>
                    <a:srgbClr val="135F82"/>
                  </a:solidFill>
                  <a:latin typeface="Chu Van An" panose="02020603050405020304" pitchFamily="18" charset="0"/>
                  <a:ea typeface="AvantGarde" pitchFamily="2" charset="0"/>
                  <a:cs typeface="Chu Van An" panose="02020603050405020304" pitchFamily="18" charset="0"/>
                </a:rPr>
                <a:t>1</a:t>
              </a:r>
              <a:r>
                <a:rPr lang="vi-VN" sz="8099" dirty="0">
                  <a:solidFill>
                    <a:srgbClr val="135F82"/>
                  </a:solidFill>
                  <a:latin typeface="Chu Van An" panose="02020603050405020304" pitchFamily="18" charset="0"/>
                  <a:ea typeface="AvantGarde" pitchFamily="2" charset="0"/>
                  <a:cs typeface="Chu Van An" panose="02020603050405020304" pitchFamily="18" charset="0"/>
                </a:rPr>
                <a:t>2</a:t>
              </a:r>
              <a:endParaRPr lang="en-US" sz="8099" dirty="0">
                <a:solidFill>
                  <a:srgbClr val="135F82"/>
                </a:solidFill>
                <a:latin typeface="Chu Van An" panose="02020603050405020304" pitchFamily="18" charset="0"/>
                <a:ea typeface="AvantGarde" pitchFamily="2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0781125" y="1966240"/>
            <a:ext cx="2238084" cy="1706805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" name="Group 26"/>
          <p:cNvGrpSpPr/>
          <p:nvPr/>
        </p:nvGrpSpPr>
        <p:grpSpPr>
          <a:xfrm>
            <a:off x="10363200" y="9591770"/>
            <a:ext cx="17206801" cy="907192"/>
            <a:chOff x="6490269" y="7543799"/>
            <a:chExt cx="15820473" cy="907311"/>
          </a:xfrm>
        </p:grpSpPr>
        <p:sp>
          <p:nvSpPr>
            <p:cNvPr id="28" name="TextBox 27"/>
            <p:cNvSpPr txBox="1"/>
            <p:nvPr/>
          </p:nvSpPr>
          <p:spPr>
            <a:xfrm>
              <a:off x="8993187" y="7620004"/>
              <a:ext cx="13317555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BÀI TẬP</a:t>
              </a:r>
            </a:p>
          </p:txBody>
        </p:sp>
        <p:grpSp>
          <p:nvGrpSpPr>
            <p:cNvPr id="7" name="Group 27"/>
            <p:cNvGrpSpPr/>
            <p:nvPr/>
          </p:nvGrpSpPr>
          <p:grpSpPr>
            <a:xfrm>
              <a:off x="6490269" y="7543799"/>
              <a:ext cx="2676825" cy="872847"/>
              <a:chOff x="6490268" y="7543800"/>
              <a:chExt cx="2676825" cy="872847"/>
            </a:xfrm>
          </p:grpSpPr>
          <p:sp>
            <p:nvSpPr>
              <p:cNvPr id="30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" name="Group 29"/>
              <p:cNvGrpSpPr/>
              <p:nvPr/>
            </p:nvGrpSpPr>
            <p:grpSpPr>
              <a:xfrm>
                <a:off x="6490268" y="7659287"/>
                <a:ext cx="2676825" cy="757360"/>
                <a:chOff x="6490268" y="7659287"/>
                <a:chExt cx="2676825" cy="757360"/>
              </a:xfrm>
            </p:grpSpPr>
            <p:sp>
              <p:nvSpPr>
                <p:cNvPr id="32" name="Round Same Side Corner Rectangle 31"/>
                <p:cNvSpPr/>
                <p:nvPr/>
              </p:nvSpPr>
              <p:spPr>
                <a:xfrm rot="5400000">
                  <a:off x="7462921" y="7038780"/>
                  <a:ext cx="731520" cy="2024213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>
                  <a:off x="6490268" y="7659287"/>
                  <a:ext cx="2676825" cy="75415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TIẾT 3</a:t>
                  </a:r>
                </a:p>
              </p:txBody>
            </p:sp>
          </p:grpSp>
        </p:grpSp>
      </p:grpSp>
      <p:sp>
        <p:nvSpPr>
          <p:cNvPr id="23" name="TextBox 22"/>
          <p:cNvSpPr txBox="1"/>
          <p:nvPr/>
        </p:nvSpPr>
        <p:spPr>
          <a:xfrm>
            <a:off x="2098161" y="7111856"/>
            <a:ext cx="20558556" cy="11078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none" lIns="91398" tIns="45699" rIns="91398" bIns="45699" rtlCol="0">
            <a:spAutoFit/>
          </a:bodyPr>
          <a:lstStyle/>
          <a:p>
            <a:pPr algn="ctr"/>
            <a:r>
              <a:rPr lang="vi-VN" sz="6599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 </a:t>
            </a:r>
            <a:r>
              <a:rPr lang="en-US" sz="6599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</a:t>
            </a:r>
            <a:r>
              <a:rPr lang="vi-VN" sz="6599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: </a:t>
            </a:r>
            <a:r>
              <a:rPr lang="en-US" sz="6599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SỰ ĐỒNG BIẾN, NGHỊCH BIẾN CỦA HÀM SỐ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9163044" y="9206694"/>
            <a:ext cx="8123950" cy="1744536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699" rIns="91398" bIns="45699" rtlCol="0" anchor="ctr"/>
          <a:lstStyle/>
          <a:p>
            <a:pPr algn="ctr"/>
            <a:endParaRPr lang="en-US"/>
          </a:p>
        </p:txBody>
      </p:sp>
      <p:pic>
        <p:nvPicPr>
          <p:cNvPr id="52" name="Picture 3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47" y="1407042"/>
            <a:ext cx="3154623" cy="3197789"/>
          </a:xfrm>
          <a:prstGeom prst="rect">
            <a:avLst/>
          </a:prstGeom>
          <a:noFill/>
        </p:spPr>
      </p:pic>
      <p:pic>
        <p:nvPicPr>
          <p:cNvPr id="53" name="Picture 27">
            <a:extLst>
              <a:ext uri="{FF2B5EF4-FFF2-40B4-BE49-F238E27FC236}">
                <a16:creationId xmlns:a16="http://schemas.microsoft.com/office/drawing/2014/main" id="{70E0D186-02F4-4066-B916-5BC17329F7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9858" y="1432441"/>
            <a:ext cx="3384142" cy="3384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082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5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04800" y="2527810"/>
            <a:ext cx="23729576" cy="3501003"/>
            <a:chOff x="992187" y="2564544"/>
            <a:chExt cx="22353091" cy="4088087"/>
          </a:xfrm>
        </p:grpSpPr>
        <p:sp>
          <p:nvSpPr>
            <p:cNvPr id="3" name="Rounded Rectangle 2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5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6" name="Pentagon 5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7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0" name="Freeform 9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1" name="Freeform 10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2" name="Freeform 11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3" name="Rectangle 12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" name="Rectangle 13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5" name="Rectangle 14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6" name="Rectangle 15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8" name="Chevron 7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5314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2.</a:t>
                </a:r>
              </a:p>
            </p:txBody>
          </p:sp>
        </p:grpSp>
      </p:grpSp>
      <p:grpSp>
        <p:nvGrpSpPr>
          <p:cNvPr id="18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19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0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21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p:sp>
        <p:nvSpPr>
          <p:cNvPr id="34" name="Rectangle 33"/>
          <p:cNvSpPr/>
          <p:nvPr/>
        </p:nvSpPr>
        <p:spPr>
          <a:xfrm>
            <a:off x="9265173" y="4681282"/>
            <a:ext cx="184731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grpSp>
        <p:nvGrpSpPr>
          <p:cNvPr id="38" name="Group 37"/>
          <p:cNvGrpSpPr/>
          <p:nvPr/>
        </p:nvGrpSpPr>
        <p:grpSpPr>
          <a:xfrm>
            <a:off x="773920" y="6400800"/>
            <a:ext cx="23260455" cy="6934201"/>
            <a:chOff x="1205494" y="6941416"/>
            <a:chExt cx="22139783" cy="6545984"/>
          </a:xfrm>
        </p:grpSpPr>
        <p:sp>
          <p:nvSpPr>
            <p:cNvPr id="39" name="Rounded Rectangle 38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40" name="Group 39"/>
            <p:cNvGrpSpPr/>
            <p:nvPr/>
          </p:nvGrpSpPr>
          <p:grpSpPr>
            <a:xfrm>
              <a:off x="1205494" y="6941416"/>
              <a:ext cx="3493741" cy="788783"/>
              <a:chOff x="1205494" y="6941416"/>
              <a:chExt cx="3493741" cy="788783"/>
            </a:xfrm>
          </p:grpSpPr>
          <p:sp>
            <p:nvSpPr>
              <p:cNvPr id="41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2057667" y="6941416"/>
                <a:ext cx="2641568" cy="7844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3" name="Round Diagonal Corner Rectangle 42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44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1590183" y="7644246"/>
                <a:ext cx="2590688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0183" y="7644246"/>
                <a:ext cx="2590688" cy="83099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3788144" y="2514600"/>
                <a:ext cx="18386056" cy="31167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tất</a:t>
                </a: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cả</a:t>
                </a: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nghịch</a:t>
                </a: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</m:t>
                    </m:r>
                    <m:sSup>
                      <m:sSup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sup>
                    </m:sSup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800" dirty="0">
                  <a:effectLst/>
                  <a:latin typeface="VNI-Times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629920">
                  <a:lnSpc>
                    <a:spcPct val="107000"/>
                  </a:lnSpc>
                  <a:spcAft>
                    <a:spcPts val="0"/>
                  </a:spcAft>
                  <a:tabLst>
                    <a:tab pos="3599815" algn="l"/>
                    <a:tab pos="5039995" algn="l"/>
                  </a:tabLst>
                </a:pP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−∞</m:t>
                        </m:r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+∞</m:t>
                        </m:r>
                      </m:e>
                    </m:d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		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4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4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e>
                            </m:rad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4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4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5</m:t>
                                </m:r>
                              </m:e>
                            </m:rad>
                          </m:den>
                        </m:f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+∞</m:t>
                        </m:r>
                      </m:e>
                    </m:d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>
                  <a:lnSpc>
                    <a:spcPct val="107000"/>
                  </a:lnSpc>
                  <a:spcAft>
                    <a:spcPts val="0"/>
                  </a:spcAft>
                  <a:tabLst>
                    <a:tab pos="3599815" algn="l"/>
                    <a:tab pos="5039995" algn="l"/>
                  </a:tabLst>
                </a:pP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4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4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e>
                            </m:rad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4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4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5</m:t>
                                </m:r>
                              </m:e>
                            </m:rad>
                          </m:den>
                        </m:f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4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4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e>
                            </m:rad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4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4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5</m:t>
                                </m:r>
                              </m:e>
                            </m:rad>
                          </m:den>
                        </m:f>
                      </m:e>
                    </m:d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		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−∞</m:t>
                        </m:r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4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4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e>
                            </m:rad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4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4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5</m:t>
                                </m:r>
                              </m:e>
                            </m:rad>
                          </m:den>
                        </m:f>
                      </m:e>
                    </m:d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4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4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e>
                            </m:rad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4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4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5</m:t>
                                </m:r>
                              </m:e>
                            </m:rad>
                          </m:den>
                        </m:f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+∞</m:t>
                        </m:r>
                      </m:e>
                    </m:d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8144" y="2514600"/>
                <a:ext cx="18386056" cy="3116751"/>
              </a:xfrm>
              <a:prstGeom prst="rect">
                <a:avLst/>
              </a:prstGeom>
              <a:blipFill>
                <a:blip r:embed="rId3"/>
                <a:stretch>
                  <a:fillRect l="-1326" t="-3718" b="-1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Oval 46"/>
          <p:cNvSpPr/>
          <p:nvPr/>
        </p:nvSpPr>
        <p:spPr>
          <a:xfrm>
            <a:off x="10134600" y="4610362"/>
            <a:ext cx="936133" cy="82497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897598" y="8686800"/>
                <a:ext cx="17847601" cy="32513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′=−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5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  <m:sSup>
                          <m:sSup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4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d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′&lt;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⇔−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  <m:sSup>
                          <m:sSup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4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5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&gt;</m:t>
                              </m:r>
                              <m:f>
                                <m:fPr>
                                  <m:ctrlPr>
                                    <a:rPr lang="en-US" sz="4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sz="4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4400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3</m:t>
                                      </m:r>
                                    </m:e>
                                  </m:rad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sz="4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4400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5</m:t>
                                      </m:r>
                                    </m:e>
                                  </m:rad>
                                </m:den>
                              </m:f>
                            </m:e>
                          </m:mr>
                          <m:mr>
                            <m:e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&lt;−</m:t>
                              </m:r>
                              <m:f>
                                <m:fPr>
                                  <m:ctrlPr>
                                    <a:rPr lang="en-US" sz="4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sz="4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4400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3</m:t>
                                      </m:r>
                                    </m:e>
                                  </m:rad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sz="4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4400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5</m:t>
                                      </m:r>
                                    </m:e>
                                  </m:rad>
                                </m:den>
                              </m:f>
                            </m:e>
                          </m:mr>
                        </m:m>
                      </m:e>
                    </m:d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598" y="8686800"/>
                <a:ext cx="17847601" cy="3251339"/>
              </a:xfrm>
              <a:prstGeom prst="rect">
                <a:avLst/>
              </a:prstGeom>
              <a:blipFill>
                <a:blip r:embed="rId4"/>
                <a:stretch>
                  <a:fillRect t="-3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8684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 animBg="1"/>
      <p:bldP spid="4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04800" y="2527810"/>
            <a:ext cx="23729576" cy="3501003"/>
            <a:chOff x="992187" y="2564544"/>
            <a:chExt cx="22353091" cy="4088087"/>
          </a:xfrm>
        </p:grpSpPr>
        <p:sp>
          <p:nvSpPr>
            <p:cNvPr id="3" name="Rounded Rectangle 2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5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6" name="Pentagon 5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7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0" name="Freeform 9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1" name="Freeform 10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2" name="Freeform 11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3" name="Rectangle 12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" name="Rectangle 13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5" name="Rectangle 14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6" name="Rectangle 15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8" name="Chevron 7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9500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3.</a:t>
                </a:r>
              </a:p>
            </p:txBody>
          </p:sp>
        </p:grpSp>
      </p:grpSp>
      <p:grpSp>
        <p:nvGrpSpPr>
          <p:cNvPr id="17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18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9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20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p:sp>
        <p:nvSpPr>
          <p:cNvPr id="33" name="Rectangle 32"/>
          <p:cNvSpPr/>
          <p:nvPr/>
        </p:nvSpPr>
        <p:spPr>
          <a:xfrm>
            <a:off x="9265173" y="4681282"/>
            <a:ext cx="184731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grpSp>
        <p:nvGrpSpPr>
          <p:cNvPr id="34" name="Group 33"/>
          <p:cNvGrpSpPr/>
          <p:nvPr/>
        </p:nvGrpSpPr>
        <p:grpSpPr>
          <a:xfrm>
            <a:off x="773920" y="6400800"/>
            <a:ext cx="23260455" cy="6934201"/>
            <a:chOff x="1205494" y="6941416"/>
            <a:chExt cx="22139783" cy="6545984"/>
          </a:xfrm>
        </p:grpSpPr>
        <p:sp>
          <p:nvSpPr>
            <p:cNvPr id="35" name="Rounded Rectangle 3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1205494" y="6941416"/>
              <a:ext cx="3493741" cy="788783"/>
              <a:chOff x="1205494" y="6941416"/>
              <a:chExt cx="3493741" cy="788783"/>
            </a:xfrm>
          </p:grpSpPr>
          <p:sp>
            <p:nvSpPr>
              <p:cNvPr id="3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2057667" y="6941416"/>
                <a:ext cx="2641568" cy="7844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9" name="Round Diagonal Corner Rectangle 3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40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4539291" y="6549176"/>
                <a:ext cx="2590688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9291" y="6549176"/>
                <a:ext cx="2590688" cy="83099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3674192" y="2590204"/>
                <a:ext cx="20176408" cy="14911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spcAft>
                    <a:spcPts val="0"/>
                  </a:spcAft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</m:t>
                    </m:r>
                    <m:sSup>
                      <m:sSup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  <m:sSup>
                      <m:sSup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  <m:d>
                      <m:d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Hỏi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tất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cả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bao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nhiêu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nguyên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để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nghịch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−∞</m:t>
                        </m:r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+∞</m:t>
                        </m:r>
                      </m:e>
                    </m:d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800" dirty="0">
                  <a:effectLst/>
                  <a:latin typeface="VNI-Times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4192" y="2590204"/>
                <a:ext cx="20176408" cy="1491114"/>
              </a:xfrm>
              <a:prstGeom prst="rect">
                <a:avLst/>
              </a:prstGeom>
              <a:blipFill>
                <a:blip r:embed="rId3"/>
                <a:stretch>
                  <a:fillRect l="-1239" t="-8163" b="-183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3192062" y="4140356"/>
                <a:ext cx="14860158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>
                  <a:spcAft>
                    <a:spcPts val="0"/>
                  </a:spcAft>
                  <a:tabLst>
                    <a:tab pos="3599815" algn="l"/>
                    <a:tab pos="5039995" algn="l"/>
                  </a:tabLst>
                </a:pPr>
                <a:r>
                  <a:rPr lang="en-US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	         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4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5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	                      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4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7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	                  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4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4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800" dirty="0">
                  <a:effectLst/>
                  <a:latin typeface="VNI-Times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2062" y="4140356"/>
                <a:ext cx="14860158" cy="769441"/>
              </a:xfrm>
              <a:prstGeom prst="rect">
                <a:avLst/>
              </a:prstGeom>
              <a:blipFill>
                <a:blip r:embed="rId4"/>
                <a:stretch>
                  <a:fillRect t="-15079" r="-698" b="-38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Oval 46"/>
          <p:cNvSpPr/>
          <p:nvPr/>
        </p:nvSpPr>
        <p:spPr>
          <a:xfrm>
            <a:off x="7779745" y="4116546"/>
            <a:ext cx="936133" cy="865567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479168" y="7482107"/>
                <a:ext cx="9865842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/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</a:rPr>
                      <m:t>′=−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effectLst/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</a:rPr>
                      <m:t>𝑚𝑥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</a:rPr>
                      <m:t>3</m:t>
                    </m:r>
                    <m:d>
                      <m:d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endParaRPr lang="en-US" dirty="0">
                  <a:effectLst/>
                </a:endParaRPr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168" y="7482107"/>
                <a:ext cx="9865842" cy="769441"/>
              </a:xfrm>
              <a:prstGeom prst="rect">
                <a:avLst/>
              </a:prstGeom>
              <a:blipFill>
                <a:blip r:embed="rId5"/>
                <a:stretch>
                  <a:fillRect t="-16535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566560" y="8251548"/>
                <a:ext cx="23284040" cy="1446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/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nghịch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</a:rPr>
                          <m:t>−∞</m:t>
                        </m:r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</a:rPr>
                          <m:t>+∞</m:t>
                        </m:r>
                      </m:e>
                    </m:d>
                    <m:r>
                      <a:rPr lang="en-US" sz="4400" i="1">
                        <a:effectLst/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</a:rPr>
                      <m:t>′=−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effectLst/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</a:rPr>
                      <m:t>𝑚𝑥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</a:rPr>
                      <m:t>3</m:t>
                    </m:r>
                    <m:d>
                      <m:d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sz="4400" i="1">
                        <a:effectLst/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</a:rPr>
                      <m:t>0,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</a:rPr>
                          <m:t>−∞</m:t>
                        </m:r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</a:rPr>
                          <m:t>+∞</m:t>
                        </m:r>
                      </m:e>
                    </m:d>
                  </m:oMath>
                </a14:m>
                <a:endParaRPr lang="en-US" dirty="0">
                  <a:effectLst/>
                </a:endParaRPr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560" y="8251548"/>
                <a:ext cx="23284040" cy="1446550"/>
              </a:xfrm>
              <a:prstGeom prst="rect">
                <a:avLst/>
              </a:prstGeom>
              <a:blipFill>
                <a:blip r:embed="rId6"/>
                <a:stretch>
                  <a:fillRect t="-8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609406" y="9669959"/>
                <a:ext cx="21412393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/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𝛥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′=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</a:rPr>
                      <m:t>9</m:t>
                    </m:r>
                    <m:sSup>
                      <m:sSup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effectLst/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sz="4400">
                        <a:effectLst/>
                        <a:latin typeface="Cambria Math" panose="02040503050406030204" pitchFamily="18" charset="0"/>
                      </a:rPr>
                      <m:t>3</m:t>
                    </m:r>
                    <m:d>
                      <m:d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sz="4400" i="1">
                        <a:effectLst/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</a:rPr>
                      <m:t>9</m:t>
                    </m:r>
                    <m:sSup>
                      <m:sSup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effectLst/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</a:rPr>
                      <m:t>18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</a:rPr>
                      <m:t>27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</a:rPr>
                      <m:t>⇔−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dirty="0">
                  <a:effectLst/>
                </a:endParaRPr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406" y="9669959"/>
                <a:ext cx="21412393" cy="769441"/>
              </a:xfrm>
              <a:prstGeom prst="rect">
                <a:avLst/>
              </a:prstGeom>
              <a:blipFill>
                <a:blip r:embed="rId7"/>
                <a:stretch>
                  <a:fillRect t="-16535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/>
              <p:cNvSpPr/>
              <p:nvPr/>
            </p:nvSpPr>
            <p:spPr>
              <a:xfrm>
                <a:off x="609406" y="10660559"/>
                <a:ext cx="19050194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/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Mà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</a:rPr>
                          <m:t>3;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</a:rPr>
                          <m:t>2;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</a:rPr>
                          <m:t>1;0;1</m:t>
                        </m:r>
                      </m:e>
                    </m:d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5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nguyên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dirty="0">
                  <a:effectLst/>
                </a:endParaRPr>
              </a:p>
            </p:txBody>
          </p:sp>
        </mc:Choice>
        <mc:Fallback xmlns=""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406" y="10660559"/>
                <a:ext cx="19050194" cy="769441"/>
              </a:xfrm>
              <a:prstGeom prst="rect">
                <a:avLst/>
              </a:prstGeom>
              <a:blipFill>
                <a:blip r:embed="rId8"/>
                <a:stretch>
                  <a:fillRect t="-18254" b="-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1544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5" grpId="0"/>
      <p:bldP spid="46" grpId="0"/>
      <p:bldP spid="47" grpId="0" animBg="1"/>
      <p:bldP spid="48" grpId="0"/>
      <p:bldP spid="49" grpId="0"/>
      <p:bldP spid="50" grpId="0"/>
      <p:bldP spid="5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21024" y="2513160"/>
            <a:ext cx="23729576" cy="3501003"/>
            <a:chOff x="992187" y="2564544"/>
            <a:chExt cx="22353091" cy="4088087"/>
          </a:xfrm>
        </p:grpSpPr>
        <p:sp>
          <p:nvSpPr>
            <p:cNvPr id="3" name="Rounded Rectangle 2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5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6" name="Pentagon 5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7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0" name="Freeform 9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1" name="Freeform 10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2" name="Freeform 11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3" name="Rectangle 12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" name="Rectangle 13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5" name="Rectangle 14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6" name="Rectangle 15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8" name="Chevron 7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9500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4.</a:t>
                </a:r>
              </a:p>
            </p:txBody>
          </p:sp>
        </p:grpSp>
      </p:grpSp>
      <p:grpSp>
        <p:nvGrpSpPr>
          <p:cNvPr id="17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18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9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20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p:sp>
        <p:nvSpPr>
          <p:cNvPr id="33" name="Rectangle 32"/>
          <p:cNvSpPr/>
          <p:nvPr/>
        </p:nvSpPr>
        <p:spPr>
          <a:xfrm>
            <a:off x="9265173" y="4681282"/>
            <a:ext cx="184731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grpSp>
        <p:nvGrpSpPr>
          <p:cNvPr id="34" name="Group 33"/>
          <p:cNvGrpSpPr/>
          <p:nvPr/>
        </p:nvGrpSpPr>
        <p:grpSpPr>
          <a:xfrm>
            <a:off x="773920" y="6400800"/>
            <a:ext cx="23260455" cy="6934201"/>
            <a:chOff x="1205494" y="6941416"/>
            <a:chExt cx="22139783" cy="6545984"/>
          </a:xfrm>
        </p:grpSpPr>
        <p:sp>
          <p:nvSpPr>
            <p:cNvPr id="35" name="Rounded Rectangle 3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1205494" y="6941416"/>
              <a:ext cx="3493741" cy="788783"/>
              <a:chOff x="1205494" y="6941416"/>
              <a:chExt cx="3493741" cy="788783"/>
            </a:xfrm>
          </p:grpSpPr>
          <p:sp>
            <p:nvSpPr>
              <p:cNvPr id="3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2057667" y="6941416"/>
                <a:ext cx="2641568" cy="7844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9" name="Round Diagonal Corner Rectangle 3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40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4571115" y="6530347"/>
                <a:ext cx="2590688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115" y="6530347"/>
                <a:ext cx="2590688" cy="83099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3635770" y="2530266"/>
                <a:ext cx="20062430" cy="17305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bao</a:t>
                </a: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nhiêu</a:t>
                </a: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nguyên</a:t>
                </a: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đẻ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𝑚𝑥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16</m:t>
                        </m:r>
                      </m:num>
                      <m:den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den>
                    </m:f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nghịch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mỗi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xác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800" dirty="0">
                  <a:effectLst/>
                  <a:latin typeface="VNI-Times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629920" algn="just">
                  <a:spcAft>
                    <a:spcPts val="0"/>
                  </a:spcAft>
                  <a:tabLst>
                    <a:tab pos="3599815" algn="l"/>
                    <a:tab pos="5039995" algn="l"/>
                  </a:tabLst>
                </a:pP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9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		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4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8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			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4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10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		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4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7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800" dirty="0">
                  <a:effectLst/>
                  <a:latin typeface="VNI-Times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770" y="2530266"/>
                <a:ext cx="20062430" cy="1730538"/>
              </a:xfrm>
              <a:prstGeom prst="rect">
                <a:avLst/>
              </a:prstGeom>
              <a:blipFill>
                <a:blip r:embed="rId3"/>
                <a:stretch>
                  <a:fillRect l="-1215" r="-668" b="-16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Oval 49"/>
          <p:cNvSpPr/>
          <p:nvPr/>
        </p:nvSpPr>
        <p:spPr>
          <a:xfrm>
            <a:off x="18723467" y="3482979"/>
            <a:ext cx="936133" cy="865567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/>
              <p:cNvSpPr/>
              <p:nvPr/>
            </p:nvSpPr>
            <p:spPr>
              <a:xfrm>
                <a:off x="679598" y="7538890"/>
                <a:ext cx="7375802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/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xác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dirty="0">
                  <a:effectLst/>
                </a:endParaRPr>
              </a:p>
            </p:txBody>
          </p:sp>
        </mc:Choice>
        <mc:Fallback xmlns=""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598" y="7538890"/>
                <a:ext cx="7375802" cy="769441"/>
              </a:xfrm>
              <a:prstGeom prst="rect">
                <a:avLst/>
              </a:prstGeom>
              <a:blipFill>
                <a:blip r:embed="rId4"/>
                <a:stretch>
                  <a:fillRect t="-18254" r="-2397" b="-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843690" y="8407458"/>
                <a:ext cx="16072710" cy="10534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/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</a:rPr>
                          <m:t>𝑚𝑥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</a:rPr>
                          <m:t>16</m:t>
                        </m:r>
                      </m:num>
                      <m:den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nghịch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mỗi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xác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endParaRPr lang="en-US" dirty="0">
                  <a:effectLst/>
                </a:endParaRPr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690" y="8407458"/>
                <a:ext cx="16072710" cy="1053430"/>
              </a:xfrm>
              <a:prstGeom prst="rect">
                <a:avLst/>
              </a:prstGeom>
              <a:blipFill>
                <a:blip r:embed="rId5"/>
                <a:stretch>
                  <a:fillRect b="-121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843690" y="9555884"/>
                <a:ext cx="10171439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/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′&lt;</m:t>
                    </m:r>
                    <m:r>
                      <a:rPr lang="en-US" sz="400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⇔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40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0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000">
                        <a:latin typeface="Cambria Math" panose="02040503050406030204" pitchFamily="18" charset="0"/>
                      </a:rPr>
                      <m:t>16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400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⇔−</m:t>
                    </m:r>
                    <m:r>
                      <a:rPr lang="en-US" sz="400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400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690" y="9555884"/>
                <a:ext cx="10171439" cy="707886"/>
              </a:xfrm>
              <a:prstGeom prst="rect">
                <a:avLst/>
              </a:prstGeom>
              <a:blipFill>
                <a:blip r:embed="rId6"/>
                <a:stretch>
                  <a:fillRect t="-16379" r="-1138" b="-35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880992" y="10434968"/>
                <a:ext cx="9970935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/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Mà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7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thỏa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mãn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dirty="0">
                  <a:effectLst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992" y="10434968"/>
                <a:ext cx="9970935" cy="769441"/>
              </a:xfrm>
              <a:prstGeom prst="rect">
                <a:avLst/>
              </a:prstGeom>
              <a:blipFill>
                <a:blip r:embed="rId7"/>
                <a:stretch>
                  <a:fillRect t="-18254" r="-1468" b="-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7675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9" grpId="0"/>
      <p:bldP spid="50" grpId="0" animBg="1"/>
      <p:bldP spid="51" grpId="0"/>
      <p:bldP spid="52" grpId="0"/>
      <p:bldP spid="53" grpId="0"/>
      <p:bldP spid="5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roup 147"/>
          <p:cNvGrpSpPr/>
          <p:nvPr/>
        </p:nvGrpSpPr>
        <p:grpSpPr>
          <a:xfrm>
            <a:off x="1143000" y="2402233"/>
            <a:ext cx="23567119" cy="4558096"/>
            <a:chOff x="134375" y="2370447"/>
            <a:chExt cx="22200057" cy="3985631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34375" y="2370447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r>
                <a:rPr lang="en-US" sz="6600" dirty="0" err="1">
                  <a:solidFill>
                    <a:srgbClr val="FF0000"/>
                  </a:solidFill>
                </a:rPr>
                <a:t>TIẾT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HỌC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KẾT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THÚC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</a:p>
            <a:p>
              <a:pPr algn="ctr" defTabSz="2177060">
                <a:defRPr/>
              </a:pPr>
              <a:r>
                <a:rPr lang="en-US" sz="6600" dirty="0" err="1">
                  <a:solidFill>
                    <a:srgbClr val="FF0000"/>
                  </a:solidFill>
                </a:rPr>
                <a:t>TRÂN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TRỌNG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CÁM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ƠN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CÁC</a:t>
              </a:r>
              <a:r>
                <a:rPr lang="en-US" sz="6600" dirty="0">
                  <a:solidFill>
                    <a:srgbClr val="FF0000"/>
                  </a:solidFill>
                </a:rPr>
                <a:t> EM </a:t>
              </a:r>
              <a:r>
                <a:rPr lang="en-US" sz="6600" dirty="0" err="1">
                  <a:solidFill>
                    <a:srgbClr val="FF0000"/>
                  </a:solidFill>
                </a:rPr>
                <a:t>HỌC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SINH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ĐÃ</a:t>
              </a:r>
              <a:r>
                <a:rPr lang="en-US" sz="6600" dirty="0">
                  <a:solidFill>
                    <a:srgbClr val="FF0000"/>
                  </a:solidFill>
                </a:rPr>
                <a:t> THEO </a:t>
              </a:r>
              <a:r>
                <a:rPr lang="en-US" sz="6600" dirty="0" err="1">
                  <a:solidFill>
                    <a:srgbClr val="FF0000"/>
                  </a:solidFill>
                </a:rPr>
                <a:t>DÕI</a:t>
              </a:r>
              <a:endParaRPr lang="en-US" sz="6600" dirty="0">
                <a:solidFill>
                  <a:srgbClr val="FF0000"/>
                </a:solidFill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5733" y="2729017"/>
              <a:ext cx="540571" cy="858986"/>
              <a:chOff x="539751" y="1836907"/>
              <a:chExt cx="726223" cy="987296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</p:grpSp>
      </p:grpSp>
      <p:sp>
        <p:nvSpPr>
          <p:cNvPr id="3" name="Rectangle 2"/>
          <p:cNvSpPr/>
          <p:nvPr/>
        </p:nvSpPr>
        <p:spPr>
          <a:xfrm>
            <a:off x="9265173" y="4681282"/>
            <a:ext cx="184731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234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8537" y="3819986"/>
            <a:ext cx="45443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4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LÝ: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810000" y="3606626"/>
                <a:ext cx="9746707" cy="11079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R="17145" algn="just">
                  <a:lnSpc>
                    <a:spcPct val="150000"/>
                  </a:lnSpc>
                </a:pPr>
                <a:r>
                  <a:rPr lang="en-US" sz="4400" i="1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Hàm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số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𝑓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có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đạo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hàm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trên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𝐾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:</m:t>
                    </m:r>
                  </m:oMath>
                </a14:m>
                <a:endParaRPr lang="en-US" sz="4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3606626"/>
                <a:ext cx="9746707" cy="1107996"/>
              </a:xfrm>
              <a:prstGeom prst="rect">
                <a:avLst/>
              </a:prstGeom>
              <a:blipFill>
                <a:blip r:embed="rId2"/>
                <a:stretch>
                  <a:fillRect l="-876" b="-143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393120" y="4597870"/>
                <a:ext cx="14748650" cy="1107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marR="17145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a) </a:t>
                </a:r>
                <a:r>
                  <a:rPr lang="en-US" sz="44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Nếu</a:t>
                </a:r>
                <a:r>
                  <a:rPr lang="en-US" sz="44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en-US" sz="4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&gt;0,∀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𝐾</m:t>
                    </m:r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thì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𝑓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đồng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biến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trên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𝐾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en-US" sz="4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3120" y="4597870"/>
                <a:ext cx="14748650" cy="1107996"/>
              </a:xfrm>
              <a:prstGeom prst="rect">
                <a:avLst/>
              </a:prstGeom>
              <a:blipFill>
                <a:blip r:embed="rId3"/>
                <a:stretch>
                  <a:fillRect b="-137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533141" y="5511626"/>
                <a:ext cx="15745459" cy="1107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marR="17145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b) </a:t>
                </a:r>
                <a:r>
                  <a:rPr lang="en-US" sz="44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Nếu</a:t>
                </a:r>
                <a:r>
                  <a:rPr lang="en-US" sz="44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en-US" sz="4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&lt;0,∀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𝐾</m:t>
                    </m:r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thì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𝑓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nghịch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biến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trên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𝐾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en-US" sz="4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3141" y="5511626"/>
                <a:ext cx="15745459" cy="1107996"/>
              </a:xfrm>
              <a:prstGeom prst="rect">
                <a:avLst/>
              </a:prstGeom>
              <a:blipFill>
                <a:blip r:embed="rId4"/>
                <a:stretch>
                  <a:fillRect b="-137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931777" y="7947439"/>
            <a:ext cx="46495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ý: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507201" y="7759565"/>
                <a:ext cx="15745459" cy="1107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marR="17145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Nếu</a:t>
                </a:r>
                <a:r>
                  <a:rPr lang="en-US" sz="44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en-US" sz="4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en-US" sz="4400" b="0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=0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,∀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𝐾</m:t>
                    </m:r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thì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𝑓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không</a:t>
                </a:r>
                <a:r>
                  <a:rPr lang="en-US" sz="44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đổi</a:t>
                </a:r>
                <a:r>
                  <a:rPr lang="en-US" sz="44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trên</a:t>
                </a:r>
                <a:r>
                  <a:rPr lang="en-US" sz="44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𝐾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en-US" sz="4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7201" y="7759565"/>
                <a:ext cx="15745459" cy="1107996"/>
              </a:xfrm>
              <a:prstGeom prst="rect">
                <a:avLst/>
              </a:prstGeom>
              <a:blipFill>
                <a:blip r:embed="rId5"/>
                <a:stretch>
                  <a:fillRect b="-137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003177" y="8792354"/>
                <a:ext cx="17182423" cy="18277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R="17145"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Nếu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p>
                        <m: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lang="en-US" sz="40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  <m:r>
                      <a:rPr lang="en-US" sz="40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≥0</m:t>
                    </m:r>
                    <m:r>
                      <a:rPr lang="en-US" sz="4000" b="0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d>
                      <m:dPr>
                        <m:ctrlP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en-US" sz="4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)</m:t>
                        </m:r>
                        <m:r>
                          <a:rPr lang="en-US" sz="40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≤0</m:t>
                        </m:r>
                      </m:e>
                    </m:d>
                    <m:r>
                      <a:rPr lang="en-US" sz="40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∀</m:t>
                    </m:r>
                    <m:r>
                      <a:rPr lang="en-US" sz="4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4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∈</m:t>
                    </m:r>
                    <m:r>
                      <a:rPr lang="en-US" sz="4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𝐾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en-US" sz="4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</m:t>
                    </m:r>
                    <m:d>
                      <m:dPr>
                        <m:ctrlP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en-US" sz="40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chỉ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tại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một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hữu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hạn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thuộc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𝐾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thì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hàm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𝑓</m:t>
                    </m:r>
                    <m:d>
                      <m:dPr>
                        <m:ctrlP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đồng </a:t>
                </a: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biến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(</a:t>
                </a: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nghịch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biến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) </a:t>
                </a: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trên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𝐾</m:t>
                    </m:r>
                    <m:r>
                      <a:rPr lang="en-US" sz="40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en-US" sz="40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3177" y="8792354"/>
                <a:ext cx="17182423" cy="1827744"/>
              </a:xfrm>
              <a:prstGeom prst="rect">
                <a:avLst/>
              </a:prstGeom>
              <a:blipFill>
                <a:blip r:embed="rId6"/>
                <a:stretch>
                  <a:fillRect l="-1278" r="-1171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372C34B5-28E6-4EC8-B246-38F191EAA9DC}"/>
              </a:ext>
            </a:extLst>
          </p:cNvPr>
          <p:cNvSpPr/>
          <p:nvPr/>
        </p:nvSpPr>
        <p:spPr>
          <a:xfrm>
            <a:off x="6605990" y="1817137"/>
            <a:ext cx="13901433" cy="1446550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fr-FR" sz="4400" b="1" dirty="0">
                <a:solidFill>
                  <a:srgbClr val="0000FF"/>
                </a:solidFill>
              </a:rPr>
              <a:t>NHẮC LẠI LÍ THUYẾT</a:t>
            </a:r>
          </a:p>
          <a:p>
            <a:pPr algn="ctr"/>
            <a:r>
              <a:rPr lang="fr-FR" sz="4400" b="1" dirty="0">
                <a:solidFill>
                  <a:srgbClr val="0000FF"/>
                </a:solidFill>
              </a:rPr>
              <a:t>TÍNH Đ</a:t>
            </a:r>
            <a:r>
              <a:rPr lang="vi-VN" sz="4400" b="1" dirty="0">
                <a:solidFill>
                  <a:srgbClr val="0000FF"/>
                </a:solidFill>
              </a:rPr>
              <a:t>Ơ</a:t>
            </a:r>
            <a:r>
              <a:rPr lang="en-US" sz="4400" b="1" dirty="0">
                <a:solidFill>
                  <a:srgbClr val="0000FF"/>
                </a:solidFill>
              </a:rPr>
              <a:t>N ĐIỆU VÀ DẤU CỦA ĐẠO HÀM</a:t>
            </a:r>
            <a:r>
              <a:rPr lang="fr-FR" sz="4400" b="1" dirty="0">
                <a:solidFill>
                  <a:srgbClr val="0000FF"/>
                </a:solidFill>
              </a:rPr>
              <a:t> </a:t>
            </a:r>
            <a:endParaRPr lang="vi-VN" sz="4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843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01BF300-5089-4910-94AA-5DE995988AB6}"/>
                  </a:ext>
                </a:extLst>
              </p:cNvPr>
              <p:cNvSpPr txBox="1"/>
              <p:nvPr/>
            </p:nvSpPr>
            <p:spPr>
              <a:xfrm>
                <a:off x="2557350" y="1694410"/>
                <a:ext cx="17068800" cy="7689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1. </a:t>
                </a:r>
                <a:r>
                  <a:rPr lang="en-US" dirty="0" err="1"/>
                  <a:t>Tìm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khoảng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biến</a:t>
                </a:r>
                <a:r>
                  <a:rPr lang="en-US" dirty="0"/>
                  <a:t>,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biến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hàm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01BF300-5089-4910-94AA-5DE995988A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7350" y="1694410"/>
                <a:ext cx="17068800" cy="768993"/>
              </a:xfrm>
              <a:prstGeom prst="rect">
                <a:avLst/>
              </a:prstGeom>
              <a:blipFill>
                <a:blip r:embed="rId3"/>
                <a:stretch>
                  <a:fillRect l="-1429" t="-13492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0E650553-CD0D-4E8D-B84B-7AB25EC9C317}"/>
              </a:ext>
            </a:extLst>
          </p:cNvPr>
          <p:cNvSpPr txBox="1"/>
          <p:nvPr/>
        </p:nvSpPr>
        <p:spPr>
          <a:xfrm>
            <a:off x="710524" y="1676400"/>
            <a:ext cx="24666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sz="4400" b="1" dirty="0">
                <a:solidFill>
                  <a:srgbClr val="0000FF"/>
                </a:solidFill>
              </a:rPr>
              <a:t>VÍ DỤ: 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D20AD5C-1578-4784-9158-09A0738DB3AF}"/>
              </a:ext>
            </a:extLst>
          </p:cNvPr>
          <p:cNvGrpSpPr/>
          <p:nvPr/>
        </p:nvGrpSpPr>
        <p:grpSpPr>
          <a:xfrm>
            <a:off x="710524" y="2971800"/>
            <a:ext cx="22906183" cy="10439400"/>
            <a:chOff x="1205494" y="6947472"/>
            <a:chExt cx="22305429" cy="7564312"/>
          </a:xfrm>
        </p:grpSpPr>
        <p:sp>
          <p:nvSpPr>
            <p:cNvPr id="21" name="Rounded Rectangle 124">
              <a:extLst>
                <a:ext uri="{FF2B5EF4-FFF2-40B4-BE49-F238E27FC236}">
                  <a16:creationId xmlns:a16="http://schemas.microsoft.com/office/drawing/2014/main" id="{62292EFF-D532-4A1F-9753-47F117E9300F}"/>
                </a:ext>
              </a:extLst>
            </p:cNvPr>
            <p:cNvSpPr/>
            <p:nvPr/>
          </p:nvSpPr>
          <p:spPr>
            <a:xfrm>
              <a:off x="1375232" y="8203841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537EE27C-25F0-457D-B5E9-22E792999034}"/>
                </a:ext>
              </a:extLst>
            </p:cNvPr>
            <p:cNvGrpSpPr/>
            <p:nvPr/>
          </p:nvGrpSpPr>
          <p:grpSpPr>
            <a:xfrm>
              <a:off x="1205494" y="6947472"/>
              <a:ext cx="3322466" cy="782727"/>
              <a:chOff x="1205494" y="6947472"/>
              <a:chExt cx="3322466" cy="782727"/>
            </a:xfrm>
          </p:grpSpPr>
          <p:sp>
            <p:nvSpPr>
              <p:cNvPr id="28" name="Freeform 20">
                <a:extLst>
                  <a:ext uri="{FF2B5EF4-FFF2-40B4-BE49-F238E27FC236}">
                    <a16:creationId xmlns:a16="http://schemas.microsoft.com/office/drawing/2014/main" id="{7C03C9F3-FB4A-4471-8C2D-56C6E8F6AA6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C31D56D-1811-47B9-8669-FBCDF133CEC0}"/>
                  </a:ext>
                </a:extLst>
              </p:cNvPr>
              <p:cNvSpPr txBox="1"/>
              <p:nvPr/>
            </p:nvSpPr>
            <p:spPr>
              <a:xfrm>
                <a:off x="2147887" y="7023099"/>
                <a:ext cx="2111898" cy="646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36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0" name="Round Diagonal Corner Rectangle 128">
                <a:extLst>
                  <a:ext uri="{FF2B5EF4-FFF2-40B4-BE49-F238E27FC236}">
                    <a16:creationId xmlns:a16="http://schemas.microsoft.com/office/drawing/2014/main" id="{851628FC-FF09-4FF6-B35F-63DDCF55CACE}"/>
                  </a:ext>
                </a:extLst>
              </p:cNvPr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31" name="Freeform 15">
                <a:extLst>
                  <a:ext uri="{FF2B5EF4-FFF2-40B4-BE49-F238E27FC236}">
                    <a16:creationId xmlns:a16="http://schemas.microsoft.com/office/drawing/2014/main" id="{62C1756A-B821-48C3-AF11-BD023A33A89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094E9AF-206A-44E8-BB2A-77146C3AEBB4}"/>
              </a:ext>
            </a:extLst>
          </p:cNvPr>
          <p:cNvCxnSpPr>
            <a:cxnSpLocks/>
          </p:cNvCxnSpPr>
          <p:nvPr/>
        </p:nvCxnSpPr>
        <p:spPr>
          <a:xfrm>
            <a:off x="12420600" y="4785350"/>
            <a:ext cx="0" cy="854965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160443" y="4615392"/>
                <a:ext cx="9583757" cy="8710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4400" dirty="0">
                    <a:latin typeface="Palatino Linotype" panose="020405020505050303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</a:t>
                </a:r>
                <a:r>
                  <a:rPr lang="en-US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T</m:t>
                    </m:r>
                    <m:r>
                      <a:rPr lang="en-US" sz="4400" b="0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ậ</m:t>
                    </m:r>
                    <m:r>
                      <m:rPr>
                        <m:sty m:val="p"/>
                      </m:rPr>
                      <a:rPr lang="en-US" sz="4400" b="0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p</m:t>
                    </m:r>
                    <m:r>
                      <a:rPr lang="en-US" sz="4400" b="0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400" b="0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en-US" sz="4400" b="0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á</m:t>
                    </m:r>
                    <m:r>
                      <m:rPr>
                        <m:sty m:val="p"/>
                      </m:rPr>
                      <a:rPr lang="en-US" sz="4400" b="0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</m:t>
                    </m:r>
                    <m:r>
                      <a:rPr lang="en-US" sz="4400" b="0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đị</m:t>
                    </m:r>
                    <m:r>
                      <m:rPr>
                        <m:sty m:val="p"/>
                      </m:rPr>
                      <a:rPr lang="en-US" sz="4400" b="0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nh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endParaRPr lang="en-US" sz="4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0443" y="4615392"/>
                <a:ext cx="9583757" cy="871008"/>
              </a:xfrm>
              <a:prstGeom prst="rect">
                <a:avLst/>
              </a:prstGeom>
              <a:blipFill>
                <a:blip r:embed="rId4"/>
                <a:stretch>
                  <a:fillRect l="-2543" t="-10490" b="-244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1239210" y="8061950"/>
            <a:ext cx="4628190" cy="8710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4400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</a:t>
            </a:r>
            <a:r>
              <a:rPr lang="en-US" sz="4400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lang="en-US" sz="4400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biến</a:t>
            </a:r>
            <a:r>
              <a:rPr lang="en-US" sz="4400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</a:t>
            </a:r>
            <a:r>
              <a:rPr lang="en-US" sz="4400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8900150"/>
            <a:ext cx="9126558" cy="428245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12370484" y="5004443"/>
            <a:ext cx="11232776" cy="8219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4400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</a:t>
            </a:r>
            <a:r>
              <a:rPr lang="en-US" sz="44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44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44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143000" y="5605846"/>
                <a:ext cx="10135086" cy="8002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4000" dirty="0">
                    <a:latin typeface="Palatino Linotype" panose="020405020505050303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</a:t>
                </a:r>
                <a:r>
                  <a:rPr lang="en-US" sz="4000" dirty="0">
                    <a:latin typeface="Palatino Linotype" panose="0204050205050503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′=</m:t>
                    </m:r>
                    <m:r>
                      <a:rPr lang="en-US" sz="40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6</m:t>
                    </m:r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endParaRPr lang="en-US" sz="4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5605846"/>
                <a:ext cx="10135086" cy="800219"/>
              </a:xfrm>
              <a:prstGeom prst="rect">
                <a:avLst/>
              </a:prstGeom>
              <a:blipFill>
                <a:blip r:embed="rId6"/>
                <a:stretch>
                  <a:fillRect l="-2166" t="-9924" b="-244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277310" y="6210459"/>
                <a:ext cx="11277574" cy="18251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4400">
                        <a:latin typeface="Cambria Math" panose="02040503050406030204" pitchFamily="18" charset="0"/>
                      </a:rPr>
                      <m:t>⟺</m:t>
                    </m:r>
                    <m:r>
                      <a:rPr lang="en-US" sz="44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</m:t>
                    </m:r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6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</m:t>
                    </m:r>
                    <m:r>
                      <a:rPr lang="en-US" sz="4400">
                        <a:latin typeface="Cambria Math" panose="02040503050406030204" pitchFamily="18" charset="0"/>
                      </a:rPr>
                      <m:t>⟺</m:t>
                    </m:r>
                    <m:d>
                      <m:dPr>
                        <m:begChr m:val="["/>
                        <m:endChr m:val=""/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4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⇒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4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4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⇒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=−</m:t>
                              </m:r>
                              <m:r>
                                <a:rPr lang="en-US" sz="44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4400" dirty="0">
                    <a:latin typeface="Palatino Linotype" panose="0204050205050503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7310" y="6210459"/>
                <a:ext cx="11277574" cy="1825180"/>
              </a:xfrm>
              <a:prstGeom prst="rect">
                <a:avLst/>
              </a:prstGeom>
              <a:blipFill>
                <a:blip r:embed="rId7"/>
                <a:stretch>
                  <a:fillRect r="-11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2597290" y="5895895"/>
                <a:ext cx="12192000" cy="146585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4000" dirty="0">
                    <a:latin typeface="Palatino Linotype" panose="0204050205050503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 </a:t>
                </a:r>
                <a:r>
                  <a:rPr lang="en-US" sz="4000" dirty="0" err="1">
                    <a:latin typeface="Palatino Linotype" panose="0204050205050503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US" sz="4000" dirty="0">
                    <a:latin typeface="Palatino Linotype" panose="0204050205050503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Palatino Linotype" panose="0204050205050503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000" dirty="0">
                    <a:latin typeface="Palatino Linotype" panose="0204050205050503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Palatino Linotype" panose="0204050205050503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4000" dirty="0">
                    <a:latin typeface="Palatino Linotype" panose="0204050205050503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Palatino Linotype" panose="0204050205050503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4000" dirty="0">
                    <a:latin typeface="Palatino Linotype" panose="0204050205050503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Palatino Linotype" panose="0204050205050503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4000" dirty="0">
                    <a:latin typeface="Palatino Linotype" panose="0204050205050503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Palatino Linotype" panose="0204050205050503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000" dirty="0">
                    <a:latin typeface="Palatino Linotype" panose="0204050205050503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Palatino Linotype" panose="0204050205050503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4000" dirty="0">
                    <a:latin typeface="Palatino Linotype" panose="0204050205050503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−∞</m:t>
                        </m:r>
                        <m:r>
                          <a:rPr lang="en-US" sz="4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;0</m:t>
                        </m:r>
                      </m:e>
                    </m:d>
                  </m:oMath>
                </a14:m>
                <a:r>
                  <a:rPr lang="en-US" sz="4000" dirty="0">
                    <a:latin typeface="Palatino Linotype" panose="0204050205050503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Palatino Linotype" panose="0204050205050503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latin typeface="Palatino Linotype" panose="0204050205050503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2;</m:t>
                        </m:r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+∞</m:t>
                        </m:r>
                      </m:e>
                    </m:d>
                  </m:oMath>
                </a14:m>
                <a:r>
                  <a:rPr lang="en-US" sz="4000" dirty="0">
                    <a:latin typeface="Palatino Linotype" panose="0204050205050503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7290" y="5895895"/>
                <a:ext cx="12192000" cy="1465851"/>
              </a:xfrm>
              <a:prstGeom prst="rect">
                <a:avLst/>
              </a:prstGeom>
              <a:blipFill>
                <a:blip r:embed="rId8"/>
                <a:stretch>
                  <a:fillRect l="-1750" t="-4149" b="-165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2597290" y="7677229"/>
                <a:ext cx="11119070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dirty="0">
                    <a:latin typeface="Palatino Linotype" panose="0204050205050503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 </a:t>
                </a:r>
                <a:r>
                  <a:rPr lang="en-US" sz="4400" dirty="0" err="1">
                    <a:latin typeface="Palatino Linotype" panose="0204050205050503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US" sz="4400" dirty="0">
                    <a:latin typeface="Palatino Linotype" panose="0204050205050503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Palatino Linotype" panose="0204050205050503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400" dirty="0">
                    <a:latin typeface="Palatino Linotype" panose="0204050205050503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Palatino Linotype" panose="0204050205050503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nghịch</a:t>
                </a:r>
                <a:r>
                  <a:rPr lang="en-US" sz="4400" dirty="0">
                    <a:latin typeface="Palatino Linotype" panose="0204050205050503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Palatino Linotype" panose="0204050205050503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4400" dirty="0">
                    <a:latin typeface="Palatino Linotype" panose="0204050205050503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Palatino Linotype" panose="0204050205050503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4400" dirty="0">
                    <a:latin typeface="Palatino Linotype" panose="0204050205050503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Palatino Linotype" panose="0204050205050503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4400" dirty="0">
                    <a:latin typeface="Palatino Linotype" panose="0204050205050503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−∞</m:t>
                        </m:r>
                        <m:r>
                          <a:rPr lang="en-US" sz="4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;0</m:t>
                        </m:r>
                      </m:e>
                    </m:d>
                  </m:oMath>
                </a14:m>
                <a:r>
                  <a:rPr lang="en-US" sz="4400" dirty="0">
                    <a:latin typeface="Palatino Linotype" panose="0204050205050503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.</a:t>
                </a:r>
                <a:endParaRPr lang="en-US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7290" y="7677229"/>
                <a:ext cx="11119070" cy="769441"/>
              </a:xfrm>
              <a:prstGeom prst="rect">
                <a:avLst/>
              </a:prstGeom>
              <a:blipFill>
                <a:blip r:embed="rId9"/>
                <a:stretch>
                  <a:fillRect l="-2193" t="-14961" r="-1316" b="-370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9684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5" grpId="0"/>
      <p:bldP spid="6" grpId="0"/>
      <p:bldP spid="8" grpId="0"/>
      <p:bldP spid="2" grpId="0"/>
      <p:bldP spid="4" grpId="0"/>
      <p:bldP spid="7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301BF300-5089-4910-94AA-5DE995988AB6}"/>
                  </a:ext>
                </a:extLst>
              </p:cNvPr>
              <p:cNvSpPr txBox="1"/>
              <p:nvPr/>
            </p:nvSpPr>
            <p:spPr>
              <a:xfrm>
                <a:off x="2344758" y="1447800"/>
                <a:ext cx="17068800" cy="11469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2. </a:t>
                </a:r>
                <a:r>
                  <a:rPr lang="en-US" dirty="0" err="1"/>
                  <a:t>Tìm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khoảng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biến</a:t>
                </a:r>
                <a:r>
                  <a:rPr lang="en-US" dirty="0"/>
                  <a:t>,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biến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hàm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301BF300-5089-4910-94AA-5DE995988A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4758" y="1447800"/>
                <a:ext cx="17068800" cy="1146981"/>
              </a:xfrm>
              <a:prstGeom prst="rect">
                <a:avLst/>
              </a:prstGeom>
              <a:blipFill>
                <a:blip r:embed="rId3"/>
                <a:stretch>
                  <a:fillRect l="-1429" b="-122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TextBox 50">
            <a:extLst>
              <a:ext uri="{FF2B5EF4-FFF2-40B4-BE49-F238E27FC236}">
                <a16:creationId xmlns:a16="http://schemas.microsoft.com/office/drawing/2014/main" id="{0E650553-CD0D-4E8D-B84B-7AB25EC9C317}"/>
              </a:ext>
            </a:extLst>
          </p:cNvPr>
          <p:cNvSpPr txBox="1"/>
          <p:nvPr/>
        </p:nvSpPr>
        <p:spPr>
          <a:xfrm>
            <a:off x="710524" y="1676400"/>
            <a:ext cx="17278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sz="4400" b="1" dirty="0">
                <a:solidFill>
                  <a:srgbClr val="0000FF"/>
                </a:solidFill>
              </a:rPr>
              <a:t>VÍ DỤ: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FD20AD5C-1578-4784-9158-09A0738DB3AF}"/>
              </a:ext>
            </a:extLst>
          </p:cNvPr>
          <p:cNvGrpSpPr/>
          <p:nvPr/>
        </p:nvGrpSpPr>
        <p:grpSpPr>
          <a:xfrm>
            <a:off x="662708" y="2852689"/>
            <a:ext cx="22906183" cy="10439400"/>
            <a:chOff x="1205494" y="6947472"/>
            <a:chExt cx="22305429" cy="7564312"/>
          </a:xfrm>
        </p:grpSpPr>
        <p:sp>
          <p:nvSpPr>
            <p:cNvPr id="56" name="Rounded Rectangle 124">
              <a:extLst>
                <a:ext uri="{FF2B5EF4-FFF2-40B4-BE49-F238E27FC236}">
                  <a16:creationId xmlns:a16="http://schemas.microsoft.com/office/drawing/2014/main" id="{62292EFF-D532-4A1F-9753-47F117E9300F}"/>
                </a:ext>
              </a:extLst>
            </p:cNvPr>
            <p:cNvSpPr/>
            <p:nvPr/>
          </p:nvSpPr>
          <p:spPr>
            <a:xfrm>
              <a:off x="1375232" y="8203841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537EE27C-25F0-457D-B5E9-22E792999034}"/>
                </a:ext>
              </a:extLst>
            </p:cNvPr>
            <p:cNvGrpSpPr/>
            <p:nvPr/>
          </p:nvGrpSpPr>
          <p:grpSpPr>
            <a:xfrm>
              <a:off x="1205494" y="6947472"/>
              <a:ext cx="3322466" cy="782727"/>
              <a:chOff x="1205494" y="6947472"/>
              <a:chExt cx="3322466" cy="782727"/>
            </a:xfrm>
          </p:grpSpPr>
          <p:sp>
            <p:nvSpPr>
              <p:cNvPr id="58" name="Freeform 20">
                <a:extLst>
                  <a:ext uri="{FF2B5EF4-FFF2-40B4-BE49-F238E27FC236}">
                    <a16:creationId xmlns:a16="http://schemas.microsoft.com/office/drawing/2014/main" id="{7C03C9F3-FB4A-4471-8C2D-56C6E8F6AA6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5C31D56D-1811-47B9-8669-FBCDF133CEC0}"/>
                  </a:ext>
                </a:extLst>
              </p:cNvPr>
              <p:cNvSpPr txBox="1"/>
              <p:nvPr/>
            </p:nvSpPr>
            <p:spPr>
              <a:xfrm>
                <a:off x="2147887" y="7023099"/>
                <a:ext cx="2111898" cy="646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36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9" name="Round Diagonal Corner Rectangle 128">
                <a:extLst>
                  <a:ext uri="{FF2B5EF4-FFF2-40B4-BE49-F238E27FC236}">
                    <a16:creationId xmlns:a16="http://schemas.microsoft.com/office/drawing/2014/main" id="{851628FC-FF09-4FF6-B35F-63DDCF55CACE}"/>
                  </a:ext>
                </a:extLst>
              </p:cNvPr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0" name="Freeform 15">
                <a:extLst>
                  <a:ext uri="{FF2B5EF4-FFF2-40B4-BE49-F238E27FC236}">
                    <a16:creationId xmlns:a16="http://schemas.microsoft.com/office/drawing/2014/main" id="{62C1756A-B821-48C3-AF11-BD023A33A89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D094E9AF-206A-44E8-BB2A-77146C3AEBB4}"/>
              </a:ext>
            </a:extLst>
          </p:cNvPr>
          <p:cNvCxnSpPr>
            <a:cxnSpLocks/>
          </p:cNvCxnSpPr>
          <p:nvPr/>
        </p:nvCxnSpPr>
        <p:spPr>
          <a:xfrm>
            <a:off x="11887200" y="4648200"/>
            <a:ext cx="0" cy="854965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Rectangle 85"/>
              <p:cNvSpPr/>
              <p:nvPr/>
            </p:nvSpPr>
            <p:spPr>
              <a:xfrm>
                <a:off x="5044981" y="4867759"/>
                <a:ext cx="2838598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ℝ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\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6" name="Rectangle 8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4981" y="4867759"/>
                <a:ext cx="2838598" cy="7540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178070" y="5543561"/>
                <a:ext cx="3893886" cy="13867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4400" dirty="0">
                    <a:latin typeface="Palatino Linotype" panose="020405020505050303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</a:t>
                </a:r>
                <a:r>
                  <a:rPr lang="en-US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′=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4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sSup>
                          <m:sSup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44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e>
                            </m:d>
                          </m:e>
                          <m:sup>
                            <m:r>
                              <a:rPr lang="en-US" sz="44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sz="4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8070" y="5543561"/>
                <a:ext cx="3893886" cy="1386790"/>
              </a:xfrm>
              <a:prstGeom prst="rect">
                <a:avLst/>
              </a:prstGeom>
              <a:blipFill>
                <a:blip r:embed="rId5"/>
                <a:stretch>
                  <a:fillRect l="-6260" b="-30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352378" y="6920254"/>
                <a:ext cx="7445490" cy="9992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′=</m:t>
                      </m:r>
                      <m:r>
                        <a:rPr lang="en-US" sz="44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0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⟺</m:t>
                      </m:r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4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4</m:t>
                      </m:r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4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5</m:t>
                      </m:r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0" i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0</m:t>
                      </m:r>
                    </m:oMath>
                  </m:oMathPara>
                </a14:m>
                <a:endParaRPr lang="en-US" sz="4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2378" y="6920254"/>
                <a:ext cx="7445490" cy="99924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1094698" y="9417422"/>
            <a:ext cx="4628190" cy="8710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4400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</a:t>
            </a:r>
            <a:r>
              <a:rPr lang="en-US" sz="4400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lang="en-US" sz="4400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biến</a:t>
            </a:r>
            <a:r>
              <a:rPr lang="en-US" sz="4400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</a:t>
            </a:r>
            <a:r>
              <a:rPr lang="en-US" sz="4400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7" name="Picture 86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324" y="10249901"/>
            <a:ext cx="6691964" cy="300889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/>
          <p:cNvSpPr/>
          <p:nvPr/>
        </p:nvSpPr>
        <p:spPr>
          <a:xfrm>
            <a:off x="12289068" y="4732596"/>
            <a:ext cx="2845651" cy="8710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4400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</a:t>
            </a:r>
            <a:r>
              <a:rPr lang="en-US" sz="4400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4400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4400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2115800" y="5538917"/>
                <a:ext cx="11278783" cy="16496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4400" dirty="0">
                    <a:latin typeface="Palatino Linotype" panose="0204050205050503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 </a:t>
                </a:r>
                <a:r>
                  <a:rPr lang="en-US" sz="4400" dirty="0" err="1">
                    <a:latin typeface="Palatino Linotype" panose="0204050205050503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US" sz="4400" dirty="0">
                    <a:latin typeface="Palatino Linotype" panose="0204050205050503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Palatino Linotype" panose="0204050205050503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400" dirty="0">
                    <a:latin typeface="Palatino Linotype" panose="0204050205050503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Palatino Linotype" panose="0204050205050503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4400" dirty="0">
                    <a:latin typeface="Palatino Linotype" panose="0204050205050503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Palatino Linotype" panose="0204050205050503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4400" dirty="0">
                    <a:latin typeface="Palatino Linotype" panose="0204050205050503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Palatino Linotype" panose="0204050205050503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4400" dirty="0">
                    <a:latin typeface="Palatino Linotype" panose="0204050205050503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Palatino Linotype" panose="0204050205050503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400" dirty="0">
                    <a:latin typeface="Palatino Linotype" panose="0204050205050503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Palatino Linotype" panose="0204050205050503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4400" dirty="0">
                    <a:latin typeface="Palatino Linotype" panose="0204050205050503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1;2</m:t>
                        </m:r>
                      </m:e>
                    </m:d>
                  </m:oMath>
                </a14:m>
                <a:r>
                  <a:rPr lang="en-US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2;5</m:t>
                        </m:r>
                      </m:e>
                    </m:d>
                  </m:oMath>
                </a14:m>
                <a:r>
                  <a:rPr lang="en-US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15800" y="5538917"/>
                <a:ext cx="11278783" cy="1649682"/>
              </a:xfrm>
              <a:prstGeom prst="rect">
                <a:avLst/>
              </a:prstGeom>
              <a:blipFill>
                <a:blip r:embed="rId8"/>
                <a:stretch>
                  <a:fillRect l="-2216" t="-4074" b="-1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2109483" y="7492787"/>
                <a:ext cx="11285100" cy="1446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dirty="0">
                    <a:latin typeface="Palatino Linotype" panose="0204050205050503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 </a:t>
                </a:r>
                <a:r>
                  <a:rPr lang="en-US" sz="4400" dirty="0" err="1">
                    <a:latin typeface="Palatino Linotype" panose="0204050205050503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US" sz="4400" dirty="0">
                    <a:latin typeface="Palatino Linotype" panose="0204050205050503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Palatino Linotype" panose="0204050205050503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400" dirty="0">
                    <a:latin typeface="Palatino Linotype" panose="0204050205050503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Palatino Linotype" panose="0204050205050503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nghịch</a:t>
                </a:r>
                <a:r>
                  <a:rPr lang="en-US" sz="4400" dirty="0">
                    <a:latin typeface="Palatino Linotype" panose="0204050205050503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Palatino Linotype" panose="0204050205050503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4400" dirty="0">
                    <a:latin typeface="Palatino Linotype" panose="0204050205050503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Palatino Linotype" panose="0204050205050503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4400" dirty="0">
                    <a:latin typeface="Palatino Linotype" panose="0204050205050503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Palatino Linotype" panose="0204050205050503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4400" dirty="0">
                    <a:latin typeface="Palatino Linotype" panose="0204050205050503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−∞</m:t>
                        </m:r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5;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+∞</m:t>
                        </m:r>
                      </m:e>
                    </m:d>
                  </m:oMath>
                </a14:m>
                <a:r>
                  <a:rPr lang="en-US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09483" y="7492787"/>
                <a:ext cx="11285100" cy="1446550"/>
              </a:xfrm>
              <a:prstGeom prst="rect">
                <a:avLst/>
              </a:prstGeom>
              <a:blipFill>
                <a:blip r:embed="rId9"/>
                <a:stretch>
                  <a:fillRect l="-2160" t="-8017" b="-198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" name="Rectangle 87"/>
          <p:cNvSpPr/>
          <p:nvPr/>
        </p:nvSpPr>
        <p:spPr>
          <a:xfrm>
            <a:off x="1166346" y="4779007"/>
            <a:ext cx="3964547" cy="8710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4400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</a:t>
            </a:r>
            <a:r>
              <a:rPr lang="en-US" sz="4400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4400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4400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4400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432732" y="7951539"/>
                <a:ext cx="4902175" cy="14677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⟺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4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4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US" sz="4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=−</m:t>
                                </m:r>
                                <m:r>
                                  <a:rPr lang="en-US" sz="400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  <m:r>
                                  <a:rPr lang="en-US" sz="4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⇒</m:t>
                                </m:r>
                                <m:r>
                                  <a:rPr lang="en-US" sz="4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  <m:r>
                                  <a:rPr lang="en-US" sz="4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r>
                                  <a:rPr lang="en-US" sz="400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4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US" sz="4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r>
                                  <a:rPr lang="en-US" sz="400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5</m:t>
                                </m:r>
                                <m:r>
                                  <a:rPr lang="en-US" sz="4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⇒</m:t>
                                </m:r>
                                <m:r>
                                  <a:rPr lang="en-US" sz="4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  <m:r>
                                  <a:rPr lang="en-US" sz="4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=−</m:t>
                                </m:r>
                                <m:r>
                                  <a:rPr lang="en-US" sz="400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9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2732" y="7951539"/>
                <a:ext cx="4902175" cy="146777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1862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  <p:bldP spid="86" grpId="0"/>
      <p:bldP spid="4" grpId="0"/>
      <p:bldP spid="6" grpId="0"/>
      <p:bldP spid="9" grpId="0"/>
      <p:bldP spid="10" grpId="0"/>
      <p:bldP spid="11" grpId="0"/>
      <p:bldP spid="12" grpId="0"/>
      <p:bldP spid="88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301BF300-5089-4910-94AA-5DE995988AB6}"/>
                  </a:ext>
                </a:extLst>
              </p:cNvPr>
              <p:cNvSpPr txBox="1"/>
              <p:nvPr/>
            </p:nvSpPr>
            <p:spPr>
              <a:xfrm>
                <a:off x="2344758" y="1447800"/>
                <a:ext cx="21810642" cy="14966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3. </a:t>
                </a:r>
                <a:r>
                  <a:rPr lang="en-US" dirty="0" err="1"/>
                  <a:t>Chứng</a:t>
                </a:r>
                <a:r>
                  <a:rPr lang="en-US" dirty="0"/>
                  <a:t> minh </a:t>
                </a:r>
                <a:r>
                  <a:rPr lang="en-US" dirty="0" err="1"/>
                  <a:t>rằng</a:t>
                </a:r>
                <a:r>
                  <a:rPr lang="en-US" dirty="0"/>
                  <a:t> </a:t>
                </a:r>
                <a:r>
                  <a:rPr lang="en-US" dirty="0" err="1"/>
                  <a:t>hàm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8</m:t>
                        </m:r>
                      </m:e>
                    </m:rad>
                  </m:oMath>
                </a14:m>
                <a:r>
                  <a:rPr lang="en-US" dirty="0"/>
                  <a:t> đồng </a:t>
                </a:r>
                <a:r>
                  <a:rPr lang="en-US" dirty="0" err="1"/>
                  <a:t>biến</a:t>
                </a:r>
                <a:r>
                  <a:rPr lang="en-US" dirty="0"/>
                  <a:t> </a:t>
                </a:r>
                <a:r>
                  <a:rPr lang="en-US" dirty="0" err="1"/>
                  <a:t>trên</a:t>
                </a:r>
                <a:r>
                  <a:rPr lang="en-US" dirty="0"/>
                  <a:t> </a:t>
                </a:r>
                <a:r>
                  <a:rPr lang="en-US" dirty="0" err="1"/>
                  <a:t>khoảng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2;1</m:t>
                        </m:r>
                      </m:e>
                    </m:d>
                  </m:oMath>
                </a14:m>
                <a:r>
                  <a:rPr lang="en-US" dirty="0"/>
                  <a:t>,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biến</a:t>
                </a:r>
                <a:r>
                  <a:rPr lang="en-US" dirty="0"/>
                  <a:t> </a:t>
                </a:r>
                <a:r>
                  <a:rPr lang="en-US" dirty="0" err="1"/>
                  <a:t>trên</a:t>
                </a:r>
                <a:r>
                  <a:rPr lang="en-US" dirty="0"/>
                  <a:t> </a:t>
                </a:r>
                <a:r>
                  <a:rPr lang="en-US" dirty="0" err="1"/>
                  <a:t>khoảng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1;4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301BF300-5089-4910-94AA-5DE995988A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4758" y="1447800"/>
                <a:ext cx="21810642" cy="1496692"/>
              </a:xfrm>
              <a:prstGeom prst="rect">
                <a:avLst/>
              </a:prstGeom>
              <a:blipFill>
                <a:blip r:embed="rId3"/>
                <a:stretch>
                  <a:fillRect l="-1118" t="-2449" b="-183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TextBox 75">
            <a:extLst>
              <a:ext uri="{FF2B5EF4-FFF2-40B4-BE49-F238E27FC236}">
                <a16:creationId xmlns:a16="http://schemas.microsoft.com/office/drawing/2014/main" id="{0E650553-CD0D-4E8D-B84B-7AB25EC9C317}"/>
              </a:ext>
            </a:extLst>
          </p:cNvPr>
          <p:cNvSpPr txBox="1"/>
          <p:nvPr/>
        </p:nvSpPr>
        <p:spPr>
          <a:xfrm>
            <a:off x="710524" y="1516559"/>
            <a:ext cx="17278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sz="4400" b="1" dirty="0">
                <a:solidFill>
                  <a:srgbClr val="0000FF"/>
                </a:solidFill>
              </a:rPr>
              <a:t>VÍ DỤ: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FD20AD5C-1578-4784-9158-09A0738DB3AF}"/>
              </a:ext>
            </a:extLst>
          </p:cNvPr>
          <p:cNvGrpSpPr/>
          <p:nvPr/>
        </p:nvGrpSpPr>
        <p:grpSpPr>
          <a:xfrm>
            <a:off x="459092" y="3029964"/>
            <a:ext cx="22906183" cy="10262125"/>
            <a:chOff x="1205494" y="6947472"/>
            <a:chExt cx="22305429" cy="7564312"/>
          </a:xfrm>
        </p:grpSpPr>
        <p:sp>
          <p:nvSpPr>
            <p:cNvPr id="79" name="Rounded Rectangle 124">
              <a:extLst>
                <a:ext uri="{FF2B5EF4-FFF2-40B4-BE49-F238E27FC236}">
                  <a16:creationId xmlns:a16="http://schemas.microsoft.com/office/drawing/2014/main" id="{62292EFF-D532-4A1F-9753-47F117E9300F}"/>
                </a:ext>
              </a:extLst>
            </p:cNvPr>
            <p:cNvSpPr/>
            <p:nvPr/>
          </p:nvSpPr>
          <p:spPr>
            <a:xfrm>
              <a:off x="1375232" y="8203841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537EE27C-25F0-457D-B5E9-22E792999034}"/>
                </a:ext>
              </a:extLst>
            </p:cNvPr>
            <p:cNvGrpSpPr/>
            <p:nvPr/>
          </p:nvGrpSpPr>
          <p:grpSpPr>
            <a:xfrm>
              <a:off x="1205494" y="6947472"/>
              <a:ext cx="3322466" cy="782727"/>
              <a:chOff x="1205494" y="6947472"/>
              <a:chExt cx="3322466" cy="782727"/>
            </a:xfrm>
          </p:grpSpPr>
          <p:sp>
            <p:nvSpPr>
              <p:cNvPr id="81" name="Freeform 20">
                <a:extLst>
                  <a:ext uri="{FF2B5EF4-FFF2-40B4-BE49-F238E27FC236}">
                    <a16:creationId xmlns:a16="http://schemas.microsoft.com/office/drawing/2014/main" id="{7C03C9F3-FB4A-4471-8C2D-56C6E8F6AA6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5C31D56D-1811-47B9-8669-FBCDF133CEC0}"/>
                  </a:ext>
                </a:extLst>
              </p:cNvPr>
              <p:cNvSpPr txBox="1"/>
              <p:nvPr/>
            </p:nvSpPr>
            <p:spPr>
              <a:xfrm>
                <a:off x="2147887" y="7023099"/>
                <a:ext cx="2111898" cy="646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36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3" name="Round Diagonal Corner Rectangle 128">
                <a:extLst>
                  <a:ext uri="{FF2B5EF4-FFF2-40B4-BE49-F238E27FC236}">
                    <a16:creationId xmlns:a16="http://schemas.microsoft.com/office/drawing/2014/main" id="{851628FC-FF09-4FF6-B35F-63DDCF55CACE}"/>
                  </a:ext>
                </a:extLst>
              </p:cNvPr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4" name="Freeform 15">
                <a:extLst>
                  <a:ext uri="{FF2B5EF4-FFF2-40B4-BE49-F238E27FC236}">
                    <a16:creationId xmlns:a16="http://schemas.microsoft.com/office/drawing/2014/main" id="{62C1756A-B821-48C3-AF11-BD023A33A89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D094E9AF-206A-44E8-BB2A-77146C3AEBB4}"/>
              </a:ext>
            </a:extLst>
          </p:cNvPr>
          <p:cNvCxnSpPr>
            <a:cxnSpLocks/>
          </p:cNvCxnSpPr>
          <p:nvPr/>
        </p:nvCxnSpPr>
        <p:spPr>
          <a:xfrm>
            <a:off x="12115800" y="4709150"/>
            <a:ext cx="0" cy="854965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Rectangle 85"/>
              <p:cNvSpPr/>
              <p:nvPr/>
            </p:nvSpPr>
            <p:spPr>
              <a:xfrm>
                <a:off x="5044981" y="4867759"/>
                <a:ext cx="3070712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2;4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6" name="Rectangle 8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4981" y="4867759"/>
                <a:ext cx="3070712" cy="7540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Rectangle 86"/>
              <p:cNvSpPr/>
              <p:nvPr/>
            </p:nvSpPr>
            <p:spPr>
              <a:xfrm>
                <a:off x="1178069" y="5543561"/>
                <a:ext cx="4282151" cy="13542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dirty="0">
                    <a:latin typeface="Palatino Linotype" panose="020405020505050303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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′=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8</m:t>
                            </m:r>
                          </m:e>
                        </m:rad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7" name="Rectangle 8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8069" y="5543561"/>
                <a:ext cx="4282151" cy="1354282"/>
              </a:xfrm>
              <a:prstGeom prst="rect">
                <a:avLst/>
              </a:prstGeom>
              <a:blipFill>
                <a:blip r:embed="rId5"/>
                <a:stretch>
                  <a:fillRect l="-55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9" name="Rectangle 88"/>
          <p:cNvSpPr/>
          <p:nvPr/>
        </p:nvSpPr>
        <p:spPr>
          <a:xfrm>
            <a:off x="1178069" y="7655592"/>
            <a:ext cx="4628190" cy="8710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</a:t>
            </a:r>
            <a:r>
              <a:rPr lang="en-US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lang="en-US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biến</a:t>
            </a:r>
            <a:r>
              <a:rPr lang="en-US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</a:t>
            </a:r>
            <a:r>
              <a:rPr lang="en-US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Rectangle 87"/>
              <p:cNvSpPr/>
              <p:nvPr/>
            </p:nvSpPr>
            <p:spPr>
              <a:xfrm>
                <a:off x="1352378" y="6920254"/>
                <a:ext cx="9468022" cy="7540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′=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0⟺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88" name="Rectangle 8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2378" y="6920254"/>
                <a:ext cx="9468022" cy="754053"/>
              </a:xfrm>
              <a:prstGeom prst="rect">
                <a:avLst/>
              </a:prstGeom>
              <a:blipFill>
                <a:blip r:embed="rId6"/>
                <a:stretch>
                  <a:fillRect t="-16129" b="-37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Rectangle 90"/>
          <p:cNvSpPr/>
          <p:nvPr/>
        </p:nvSpPr>
        <p:spPr>
          <a:xfrm>
            <a:off x="12289068" y="4732596"/>
            <a:ext cx="2845651" cy="8710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4400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</a:t>
            </a:r>
            <a:r>
              <a:rPr lang="en-US" sz="4400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4400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4400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91"/>
              <p:cNvSpPr/>
              <p:nvPr/>
            </p:nvSpPr>
            <p:spPr>
              <a:xfrm>
                <a:off x="12115800" y="5538917"/>
                <a:ext cx="11278783" cy="14157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+ </a:t>
                </a:r>
                <a:r>
                  <a:rPr lang="en-US" dirty="0" err="1"/>
                  <a:t>Hàm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biến</a:t>
                </a:r>
                <a:r>
                  <a:rPr lang="en-US" dirty="0"/>
                  <a:t> </a:t>
                </a:r>
                <a:r>
                  <a:rPr lang="en-US" dirty="0" err="1"/>
                  <a:t>trên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khoảng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2;1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:r>
                  <a:rPr lang="en-US" dirty="0" err="1"/>
                  <a:t>hàm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biến</a:t>
                </a:r>
                <a:r>
                  <a:rPr lang="en-US" dirty="0"/>
                  <a:t> </a:t>
                </a:r>
                <a:r>
                  <a:rPr lang="en-US" dirty="0" err="1"/>
                  <a:t>trên</a:t>
                </a:r>
                <a:r>
                  <a:rPr lang="en-US" dirty="0"/>
                  <a:t> </a:t>
                </a:r>
                <a:r>
                  <a:rPr lang="en-US" dirty="0" err="1"/>
                  <a:t>khoảng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1;4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92" name="Rectangle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15800" y="5538917"/>
                <a:ext cx="11278783" cy="1415772"/>
              </a:xfrm>
              <a:prstGeom prst="rect">
                <a:avLst/>
              </a:prstGeom>
              <a:blipFill>
                <a:blip r:embed="rId7"/>
                <a:stretch>
                  <a:fillRect l="-2162" t="-8621" b="-19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4" name="Rectangle 93"/>
          <p:cNvSpPr/>
          <p:nvPr/>
        </p:nvSpPr>
        <p:spPr>
          <a:xfrm>
            <a:off x="1166346" y="4779007"/>
            <a:ext cx="3964547" cy="8710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4400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</a:t>
            </a:r>
            <a:r>
              <a:rPr lang="en-US" sz="4400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4400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4400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4400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5" name="Picture 94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25" r="4779" b="3876"/>
          <a:stretch>
            <a:fillRect/>
          </a:stretch>
        </p:blipFill>
        <p:spPr bwMode="auto">
          <a:xfrm>
            <a:off x="1462034" y="8526600"/>
            <a:ext cx="8824965" cy="3589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85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76" grpId="0"/>
      <p:bldP spid="86" grpId="0"/>
      <p:bldP spid="87" grpId="0"/>
      <p:bldP spid="89" grpId="0"/>
      <p:bldP spid="88" grpId="0"/>
      <p:bldP spid="91" grpId="0"/>
      <p:bldP spid="92" grpId="0"/>
      <p:bldP spid="9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301BF300-5089-4910-94AA-5DE995988AB6}"/>
                  </a:ext>
                </a:extLst>
              </p:cNvPr>
              <p:cNvSpPr txBox="1"/>
              <p:nvPr/>
            </p:nvSpPr>
            <p:spPr>
              <a:xfrm>
                <a:off x="2497158" y="1447800"/>
                <a:ext cx="14419242" cy="8184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4. </a:t>
                </a:r>
                <a:r>
                  <a:rPr lang="en-US" dirty="0" err="1"/>
                  <a:t>Chứng</a:t>
                </a:r>
                <a:r>
                  <a:rPr lang="en-US" dirty="0"/>
                  <a:t> minh </a:t>
                </a:r>
                <a:r>
                  <a:rPr lang="en-US" dirty="0" err="1"/>
                  <a:t>rằng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cos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0;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+∞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301BF300-5089-4910-94AA-5DE995988A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7158" y="1447800"/>
                <a:ext cx="14419242" cy="818494"/>
              </a:xfrm>
              <a:prstGeom prst="rect">
                <a:avLst/>
              </a:prstGeom>
              <a:blipFill>
                <a:blip r:embed="rId3"/>
                <a:stretch>
                  <a:fillRect l="-1691" t="-6716" b="-34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TextBox 75">
            <a:extLst>
              <a:ext uri="{FF2B5EF4-FFF2-40B4-BE49-F238E27FC236}">
                <a16:creationId xmlns:a16="http://schemas.microsoft.com/office/drawing/2014/main" id="{0E650553-CD0D-4E8D-B84B-7AB25EC9C317}"/>
              </a:ext>
            </a:extLst>
          </p:cNvPr>
          <p:cNvSpPr txBox="1"/>
          <p:nvPr/>
        </p:nvSpPr>
        <p:spPr>
          <a:xfrm>
            <a:off x="710524" y="1516559"/>
            <a:ext cx="17278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sz="4400" b="1" dirty="0">
                <a:solidFill>
                  <a:srgbClr val="0000FF"/>
                </a:solidFill>
              </a:rPr>
              <a:t>VÍ DỤ: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FD20AD5C-1578-4784-9158-09A0738DB3AF}"/>
              </a:ext>
            </a:extLst>
          </p:cNvPr>
          <p:cNvGrpSpPr/>
          <p:nvPr/>
        </p:nvGrpSpPr>
        <p:grpSpPr>
          <a:xfrm>
            <a:off x="457200" y="2973229"/>
            <a:ext cx="22906183" cy="10262125"/>
            <a:chOff x="1205494" y="6947472"/>
            <a:chExt cx="22305429" cy="7564312"/>
          </a:xfrm>
        </p:grpSpPr>
        <p:sp>
          <p:nvSpPr>
            <p:cNvPr id="79" name="Rounded Rectangle 124">
              <a:extLst>
                <a:ext uri="{FF2B5EF4-FFF2-40B4-BE49-F238E27FC236}">
                  <a16:creationId xmlns:a16="http://schemas.microsoft.com/office/drawing/2014/main" id="{62292EFF-D532-4A1F-9753-47F117E9300F}"/>
                </a:ext>
              </a:extLst>
            </p:cNvPr>
            <p:cNvSpPr/>
            <p:nvPr/>
          </p:nvSpPr>
          <p:spPr>
            <a:xfrm>
              <a:off x="1375232" y="8203841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537EE27C-25F0-457D-B5E9-22E792999034}"/>
                </a:ext>
              </a:extLst>
            </p:cNvPr>
            <p:cNvGrpSpPr/>
            <p:nvPr/>
          </p:nvGrpSpPr>
          <p:grpSpPr>
            <a:xfrm>
              <a:off x="1205494" y="6947472"/>
              <a:ext cx="3322466" cy="782727"/>
              <a:chOff x="1205494" y="6947472"/>
              <a:chExt cx="3322466" cy="782727"/>
            </a:xfrm>
          </p:grpSpPr>
          <p:sp>
            <p:nvSpPr>
              <p:cNvPr id="81" name="Freeform 20">
                <a:extLst>
                  <a:ext uri="{FF2B5EF4-FFF2-40B4-BE49-F238E27FC236}">
                    <a16:creationId xmlns:a16="http://schemas.microsoft.com/office/drawing/2014/main" id="{7C03C9F3-FB4A-4471-8C2D-56C6E8F6AA6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5C31D56D-1811-47B9-8669-FBCDF133CEC0}"/>
                  </a:ext>
                </a:extLst>
              </p:cNvPr>
              <p:cNvSpPr txBox="1"/>
              <p:nvPr/>
            </p:nvSpPr>
            <p:spPr>
              <a:xfrm>
                <a:off x="2147887" y="7023099"/>
                <a:ext cx="2111898" cy="646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36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3" name="Round Diagonal Corner Rectangle 128">
                <a:extLst>
                  <a:ext uri="{FF2B5EF4-FFF2-40B4-BE49-F238E27FC236}">
                    <a16:creationId xmlns:a16="http://schemas.microsoft.com/office/drawing/2014/main" id="{851628FC-FF09-4FF6-B35F-63DDCF55CACE}"/>
                  </a:ext>
                </a:extLst>
              </p:cNvPr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4" name="Freeform 15">
                <a:extLst>
                  <a:ext uri="{FF2B5EF4-FFF2-40B4-BE49-F238E27FC236}">
                    <a16:creationId xmlns:a16="http://schemas.microsoft.com/office/drawing/2014/main" id="{62C1756A-B821-48C3-AF11-BD023A33A89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D094E9AF-206A-44E8-BB2A-77146C3AEBB4}"/>
              </a:ext>
            </a:extLst>
          </p:cNvPr>
          <p:cNvCxnSpPr>
            <a:cxnSpLocks/>
          </p:cNvCxnSpPr>
          <p:nvPr/>
        </p:nvCxnSpPr>
        <p:spPr>
          <a:xfrm>
            <a:off x="12115800" y="4709150"/>
            <a:ext cx="0" cy="854965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869528" y="4696769"/>
                <a:ext cx="7679025" cy="9467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4400" dirty="0">
                    <a:latin typeface="Palatino Linotype" panose="020405020505050303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</a:t>
                </a:r>
                <a:r>
                  <a:rPr lang="en-US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lang="en-US" sz="4400" dirty="0" err="1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sin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4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cos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endParaRPr lang="en-US" sz="4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528" y="4696769"/>
                <a:ext cx="7679025" cy="946734"/>
              </a:xfrm>
              <a:prstGeom prst="rect">
                <a:avLst/>
              </a:prstGeom>
              <a:blipFill>
                <a:blip r:embed="rId4"/>
                <a:stretch>
                  <a:fillRect l="-3257" t="-3846" b="-2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905000" y="5697272"/>
                <a:ext cx="7069628" cy="10845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dirty="0">
                    <a:latin typeface="Palatino Linotype" panose="0204050205050503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rad>
                      <m:radPr>
                        <m:degHide m:val="on"/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  <m:r>
                      <m:rPr>
                        <m:sty m:val="p"/>
                      </m:rPr>
                      <a:rPr lang="en-US" sz="4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sin</m:t>
                    </m:r>
                    <m:d>
                      <m:d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44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5697272"/>
                <a:ext cx="7069628" cy="108452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820239" y="6655578"/>
                <a:ext cx="11506996" cy="12577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4400" dirty="0" smtClean="0">
                    <a:latin typeface="Palatino Linotype" panose="020405020505050303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</a:t>
                </a:r>
                <a:r>
                  <a:rPr lang="en-US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Xét</a:t>
                </a:r>
                <a:r>
                  <a:rPr lang="en-US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  <m:r>
                      <m:rPr>
                        <m:sty m:val="p"/>
                      </m:rPr>
                      <a:rPr lang="en-US" sz="4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sin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44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d>
                      <m:dPr>
                        <m:ctrlPr>
                          <a:rPr lang="en-US" sz="440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0;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+∞</m:t>
                        </m:r>
                      </m:e>
                    </m:d>
                  </m:oMath>
                </a14:m>
                <a:endParaRPr lang="en-US" sz="4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239" y="6655578"/>
                <a:ext cx="11506996" cy="1257717"/>
              </a:xfrm>
              <a:prstGeom prst="rect">
                <a:avLst/>
              </a:prstGeom>
              <a:blipFill>
                <a:blip r:embed="rId6"/>
                <a:stretch>
                  <a:fillRect l="-2173" b="-106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037397" y="8077200"/>
                <a:ext cx="6948954" cy="12625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′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r>
                        <m:rPr>
                          <m:sty m:val="p"/>
                        </m:rPr>
                        <a:rPr lang="en-US" i="0">
                          <a:latin typeface="Cambria Math" panose="02040503050406030204" pitchFamily="18" charset="0"/>
                        </a:rPr>
                        <m:t>cos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7397" y="8077200"/>
                <a:ext cx="6948954" cy="126252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900913" y="9399180"/>
                <a:ext cx="7721922" cy="12577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4400" dirty="0">
                    <a:latin typeface="Palatino Linotype" panose="0204050205050503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≤</m:t>
                    </m:r>
                    <m:rad>
                      <m:radPr>
                        <m:degHide m:val="on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  <m:r>
                      <m:rPr>
                        <m:sty m:val="p"/>
                      </m:rPr>
                      <a:rPr lang="en-US" sz="4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cos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44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≤</m:t>
                    </m:r>
                    <m:rad>
                      <m:radPr>
                        <m:degHide m:val="on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</m:oMath>
                </a14:m>
                <a:endParaRPr lang="en-US" sz="4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913" y="9399180"/>
                <a:ext cx="7721922" cy="1257717"/>
              </a:xfrm>
              <a:prstGeom prst="rect">
                <a:avLst/>
              </a:prstGeom>
              <a:blipFill>
                <a:blip r:embed="rId8"/>
                <a:stretch>
                  <a:fillRect l="-3236" b="-106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067591" y="10668000"/>
                <a:ext cx="8744445" cy="12577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  <m:r>
                      <m:rPr>
                        <m:sty m:val="p"/>
                      </m:rPr>
                      <a:rPr lang="en-US" sz="4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cos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44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7591" y="10668000"/>
                <a:ext cx="8744445" cy="1257717"/>
              </a:xfrm>
              <a:prstGeom prst="rect">
                <a:avLst/>
              </a:prstGeom>
              <a:blipFill>
                <a:blip r:embed="rId9"/>
                <a:stretch>
                  <a:fillRect r="-1882" b="-106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2362404" y="4826264"/>
                <a:ext cx="9178859" cy="8710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en-US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US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nghịch</a:t>
                </a:r>
                <a:r>
                  <a:rPr lang="en-US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0;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+∞</m:t>
                        </m:r>
                      </m:e>
                    </m:d>
                  </m:oMath>
                </a14:m>
                <a:r>
                  <a:rPr lang="en-US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62404" y="4826264"/>
                <a:ext cx="9178859" cy="871008"/>
              </a:xfrm>
              <a:prstGeom prst="rect">
                <a:avLst/>
              </a:prstGeom>
              <a:blipFill>
                <a:blip r:embed="rId10"/>
                <a:stretch>
                  <a:fillRect t="-7692" r="-1660" b="-279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/>
              <p:cNvSpPr/>
              <p:nvPr/>
            </p:nvSpPr>
            <p:spPr>
              <a:xfrm>
                <a:off x="12362404" y="5845854"/>
                <a:ext cx="8433847" cy="9992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440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44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&lt;</m:t>
                      </m:r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</m:t>
                      </m:r>
                      <m:r>
                        <a:rPr lang="en-US" sz="4400" b="0" i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sz="4400" i="1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sz="4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400" i="1"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>
                              <a:latin typeface="Cambria Math" panose="02040503050406030204" pitchFamily="18" charset="0"/>
                            </a:rPr>
                            <m:t>0;</m:t>
                          </m:r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+∞</m:t>
                          </m:r>
                        </m:e>
                      </m:d>
                    </m:oMath>
                  </m:oMathPara>
                </a14:m>
                <a:endParaRPr lang="en-US" sz="4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62404" y="5845854"/>
                <a:ext cx="8433847" cy="99924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2297927" y="6814562"/>
                <a:ext cx="10736209" cy="8291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dirty="0" err="1">
                    <a:latin typeface="Palatino Linotype" panose="0204050205050503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en-US" sz="4400" dirty="0">
                    <a:latin typeface="Palatino Linotype" panose="0204050205050503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sin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4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cos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1,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∀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d>
                      <m:d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0;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+∞</m:t>
                        </m:r>
                      </m:e>
                    </m:d>
                  </m:oMath>
                </a14:m>
                <a:r>
                  <a:rPr lang="en-US" sz="4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97927" y="6814562"/>
                <a:ext cx="10736209" cy="829138"/>
              </a:xfrm>
              <a:prstGeom prst="rect">
                <a:avLst/>
              </a:prstGeom>
              <a:blipFill>
                <a:blip r:embed="rId12"/>
                <a:stretch>
                  <a:fillRect l="-2270" t="-8088" r="-1305" b="-35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577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76" grpId="0"/>
      <p:bldP spid="3" grpId="0"/>
      <p:bldP spid="4" grpId="0"/>
      <p:bldP spid="6" grpId="0"/>
      <p:bldP spid="7" grpId="0"/>
      <p:bldP spid="9" grpId="0"/>
      <p:bldP spid="10" grpId="0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301BF300-5089-4910-94AA-5DE995988AB6}"/>
                  </a:ext>
                </a:extLst>
              </p:cNvPr>
              <p:cNvSpPr txBox="1"/>
              <p:nvPr/>
            </p:nvSpPr>
            <p:spPr>
              <a:xfrm>
                <a:off x="2497158" y="1447800"/>
                <a:ext cx="21201042" cy="17098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5. </a:t>
                </a:r>
                <a:r>
                  <a:rPr lang="en-US" dirty="0" err="1"/>
                  <a:t>Tập</a:t>
                </a:r>
                <a:r>
                  <a:rPr lang="en-US" dirty="0"/>
                  <a:t> </a:t>
                </a:r>
                <a:r>
                  <a:rPr lang="en-US" dirty="0" err="1"/>
                  <a:t>hợp</a:t>
                </a:r>
                <a:r>
                  <a:rPr lang="en-US" dirty="0"/>
                  <a:t> </a:t>
                </a:r>
                <a:r>
                  <a:rPr lang="en-US" dirty="0" err="1"/>
                  <a:t>tất</a:t>
                </a:r>
                <a:r>
                  <a:rPr lang="en-US" dirty="0"/>
                  <a:t> </a:t>
                </a:r>
                <a:r>
                  <a:rPr lang="en-US" dirty="0" err="1"/>
                  <a:t>cả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giá</a:t>
                </a:r>
                <a:r>
                  <a:rPr lang="en-US" dirty="0"/>
                  <a:t> </a:t>
                </a:r>
                <a:r>
                  <a:rPr lang="en-US" dirty="0" err="1" smtClean="0"/>
                  <a:t>trị</a:t>
                </a:r>
                <a:r>
                  <a:rPr lang="en-US" dirty="0" smtClean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tham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để</a:t>
                </a:r>
                <a:r>
                  <a:rPr lang="en-US" dirty="0"/>
                  <a:t> </a:t>
                </a:r>
                <a:r>
                  <a:rPr lang="en-US" dirty="0" err="1"/>
                  <a:t>hàm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biến</a:t>
                </a:r>
                <a:r>
                  <a:rPr lang="en-US" dirty="0"/>
                  <a:t> </a:t>
                </a:r>
                <a:r>
                  <a:rPr lang="en-US" dirty="0" err="1"/>
                  <a:t>trên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301BF300-5089-4910-94AA-5DE995988A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7158" y="1447800"/>
                <a:ext cx="21201042" cy="1709827"/>
              </a:xfrm>
              <a:prstGeom prst="rect">
                <a:avLst/>
              </a:prstGeom>
              <a:blipFill>
                <a:blip r:embed="rId3"/>
                <a:stretch>
                  <a:fillRect l="-1150" r="-230" b="-146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Box 44">
            <a:extLst>
              <a:ext uri="{FF2B5EF4-FFF2-40B4-BE49-F238E27FC236}">
                <a16:creationId xmlns:a16="http://schemas.microsoft.com/office/drawing/2014/main" id="{0E650553-CD0D-4E8D-B84B-7AB25EC9C317}"/>
              </a:ext>
            </a:extLst>
          </p:cNvPr>
          <p:cNvSpPr txBox="1"/>
          <p:nvPr/>
        </p:nvSpPr>
        <p:spPr>
          <a:xfrm>
            <a:off x="710524" y="1600200"/>
            <a:ext cx="17278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sz="4400" b="1" dirty="0">
                <a:solidFill>
                  <a:srgbClr val="0000FF"/>
                </a:solidFill>
              </a:rPr>
              <a:t>VÍ DỤ: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FD20AD5C-1578-4784-9158-09A0738DB3AF}"/>
              </a:ext>
            </a:extLst>
          </p:cNvPr>
          <p:cNvGrpSpPr/>
          <p:nvPr/>
        </p:nvGrpSpPr>
        <p:grpSpPr>
          <a:xfrm>
            <a:off x="457200" y="3149075"/>
            <a:ext cx="22906183" cy="10262125"/>
            <a:chOff x="1205494" y="6947472"/>
            <a:chExt cx="22305429" cy="7564312"/>
          </a:xfrm>
        </p:grpSpPr>
        <p:sp>
          <p:nvSpPr>
            <p:cNvPr id="47" name="Rounded Rectangle 124">
              <a:extLst>
                <a:ext uri="{FF2B5EF4-FFF2-40B4-BE49-F238E27FC236}">
                  <a16:creationId xmlns:a16="http://schemas.microsoft.com/office/drawing/2014/main" id="{62292EFF-D532-4A1F-9753-47F117E9300F}"/>
                </a:ext>
              </a:extLst>
            </p:cNvPr>
            <p:cNvSpPr/>
            <p:nvPr/>
          </p:nvSpPr>
          <p:spPr>
            <a:xfrm>
              <a:off x="1375232" y="8203841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537EE27C-25F0-457D-B5E9-22E792999034}"/>
                </a:ext>
              </a:extLst>
            </p:cNvPr>
            <p:cNvGrpSpPr/>
            <p:nvPr/>
          </p:nvGrpSpPr>
          <p:grpSpPr>
            <a:xfrm>
              <a:off x="1205494" y="6947472"/>
              <a:ext cx="3322466" cy="782727"/>
              <a:chOff x="1205494" y="6947472"/>
              <a:chExt cx="3322466" cy="782727"/>
            </a:xfrm>
          </p:grpSpPr>
          <p:sp>
            <p:nvSpPr>
              <p:cNvPr id="49" name="Freeform 20">
                <a:extLst>
                  <a:ext uri="{FF2B5EF4-FFF2-40B4-BE49-F238E27FC236}">
                    <a16:creationId xmlns:a16="http://schemas.microsoft.com/office/drawing/2014/main" id="{7C03C9F3-FB4A-4471-8C2D-56C6E8F6AA6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5C31D56D-1811-47B9-8669-FBCDF133CEC0}"/>
                  </a:ext>
                </a:extLst>
              </p:cNvPr>
              <p:cNvSpPr txBox="1"/>
              <p:nvPr/>
            </p:nvSpPr>
            <p:spPr>
              <a:xfrm>
                <a:off x="2147887" y="7023099"/>
                <a:ext cx="2111898" cy="646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36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36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6" name="Round Diagonal Corner Rectangle 128">
                <a:extLst>
                  <a:ext uri="{FF2B5EF4-FFF2-40B4-BE49-F238E27FC236}">
                    <a16:creationId xmlns:a16="http://schemas.microsoft.com/office/drawing/2014/main" id="{851628FC-FF09-4FF6-B35F-63DDCF55CACE}"/>
                  </a:ext>
                </a:extLst>
              </p:cNvPr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57" name="Freeform 15">
                <a:extLst>
                  <a:ext uri="{FF2B5EF4-FFF2-40B4-BE49-F238E27FC236}">
                    <a16:creationId xmlns:a16="http://schemas.microsoft.com/office/drawing/2014/main" id="{62C1756A-B821-48C3-AF11-BD023A33A89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836074" y="4849169"/>
                <a:ext cx="5515356" cy="8710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indent="21590"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4000" dirty="0">
                    <a:latin typeface="Palatino Linotype" panose="020405020505050303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</a:t>
                </a:r>
                <a:r>
                  <a:rPr lang="en-US" sz="40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xác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074" y="4849169"/>
                <a:ext cx="5515356" cy="871008"/>
              </a:xfrm>
              <a:prstGeom prst="rect">
                <a:avLst/>
              </a:prstGeom>
              <a:blipFill>
                <a:blip r:embed="rId4"/>
                <a:stretch>
                  <a:fillRect l="-3425" t="-9091" r="-3646" b="-258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838200" y="5696626"/>
                <a:ext cx="8651664" cy="8710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indent="21590"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4000" dirty="0">
                    <a:latin typeface="Palatino Linotype" panose="020405020505050303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</a:t>
                </a:r>
                <a:r>
                  <a:rPr lang="en-US" sz="40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4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𝑚𝑥</m:t>
                    </m:r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</m:t>
                        </m:r>
                        <m: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d>
                  </m:oMath>
                </a14:m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696626"/>
                <a:ext cx="8651664" cy="871008"/>
              </a:xfrm>
              <a:prstGeom prst="rect">
                <a:avLst/>
              </a:prstGeom>
              <a:blipFill>
                <a:blip r:embed="rId5"/>
                <a:stretch>
                  <a:fillRect l="-2255" t="-9091" r="-282" b="-258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838200" y="6629400"/>
                <a:ext cx="12954000" cy="17779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21590"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4000" dirty="0">
                    <a:latin typeface="Palatino Linotype" panose="020405020505050303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</a:t>
                </a:r>
                <a:r>
                  <a:rPr lang="en-US" sz="40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chỉ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khi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21590" algn="just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′≥</m:t>
                    </m:r>
                    <m:r>
                      <a:rPr lang="en-US" sz="44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∀</m:t>
                    </m:r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6629400"/>
                <a:ext cx="12954000" cy="1777923"/>
              </a:xfrm>
              <a:prstGeom prst="rect">
                <a:avLst/>
              </a:prstGeom>
              <a:blipFill>
                <a:blip r:embed="rId6"/>
                <a:stretch>
                  <a:fillRect l="-1506" t="-4811" b="-12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895052" y="8469089"/>
                <a:ext cx="8686224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𝑚𝑥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+3≥0, ∀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052" y="8469089"/>
                <a:ext cx="8686224" cy="75405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889190" y="9302742"/>
                <a:ext cx="2538965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𝛥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′≤0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190" y="9302742"/>
                <a:ext cx="2538965" cy="75405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868218" y="10136395"/>
                <a:ext cx="5178789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−3≤0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218" y="10136395"/>
                <a:ext cx="5178789" cy="75405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941582" y="10890448"/>
                <a:ext cx="4090222" cy="8710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indent="21590" algn="just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r>
                      <a:rPr lang="en-US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⇔−</m:t>
                    </m:r>
                    <m:r>
                      <a:rPr lang="en-US" sz="44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44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582" y="10890448"/>
                <a:ext cx="4090222" cy="871008"/>
              </a:xfrm>
              <a:prstGeom prst="rect">
                <a:avLst/>
              </a:prstGeom>
              <a:blipFill>
                <a:blip r:embed="rId10"/>
                <a:stretch>
                  <a:fillRect t="-9091" r="-5216" b="-258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821356" y="12130788"/>
                <a:ext cx="8549135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dirty="0">
                    <a:latin typeface="Palatino Linotype" panose="020405020505050303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</a:t>
                </a:r>
                <a:r>
                  <a:rPr lang="en-US" sz="40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en-US" sz="44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en-US" sz="4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44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r>
                  <a:rPr lang="en-US" sz="4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</a:t>
                </a:r>
                <a:r>
                  <a:rPr lang="en-US" sz="4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trị</a:t>
                </a:r>
                <a:r>
                  <a:rPr lang="en-US" sz="4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cần</a:t>
                </a:r>
                <a:r>
                  <a:rPr lang="en-US" sz="4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4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356" y="12130788"/>
                <a:ext cx="8549135" cy="769441"/>
              </a:xfrm>
              <a:prstGeom prst="rect">
                <a:avLst/>
              </a:prstGeom>
              <a:blipFill>
                <a:blip r:embed="rId11"/>
                <a:stretch>
                  <a:fillRect l="-2568" t="-16667" r="-1997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1822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" grpId="0"/>
      <p:bldP spid="5" grpId="0"/>
      <p:bldP spid="6" grpId="0"/>
      <p:bldP spid="7" grpId="0"/>
      <p:bldP spid="8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301BF300-5089-4910-94AA-5DE995988AB6}"/>
                  </a:ext>
                </a:extLst>
              </p:cNvPr>
              <p:cNvSpPr txBox="1"/>
              <p:nvPr/>
            </p:nvSpPr>
            <p:spPr>
              <a:xfrm>
                <a:off x="2497158" y="1447800"/>
                <a:ext cx="21505842" cy="14307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6. </a:t>
                </a:r>
                <a:r>
                  <a:rPr lang="en-US" dirty="0" err="1"/>
                  <a:t>Tập</a:t>
                </a:r>
                <a:r>
                  <a:rPr lang="en-US" dirty="0"/>
                  <a:t> </a:t>
                </a:r>
                <a:r>
                  <a:rPr lang="en-US" dirty="0" err="1"/>
                  <a:t>hợp</a:t>
                </a:r>
                <a:r>
                  <a:rPr lang="en-US" dirty="0"/>
                  <a:t> </a:t>
                </a:r>
                <a:r>
                  <a:rPr lang="en-US" dirty="0" err="1"/>
                  <a:t>tất</a:t>
                </a:r>
                <a:r>
                  <a:rPr lang="en-US" dirty="0"/>
                  <a:t> </a:t>
                </a:r>
                <a:r>
                  <a:rPr lang="en-US" dirty="0" err="1"/>
                  <a:t>cả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giá</a:t>
                </a:r>
                <a:r>
                  <a:rPr lang="en-US" dirty="0"/>
                  <a:t> </a:t>
                </a:r>
                <a:r>
                  <a:rPr lang="en-US" dirty="0" err="1" smtClean="0"/>
                  <a:t>trị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dương</a:t>
                </a:r>
                <a:r>
                  <a:rPr lang="en-US" dirty="0" smtClean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tham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để</a:t>
                </a:r>
                <a:r>
                  <a:rPr lang="en-US" dirty="0"/>
                  <a:t> </a:t>
                </a:r>
                <a:r>
                  <a:rPr lang="en-US" dirty="0" err="1"/>
                  <a:t>hàm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biến</a:t>
                </a:r>
                <a:r>
                  <a:rPr lang="en-US" dirty="0"/>
                  <a:t> </a:t>
                </a:r>
                <a:r>
                  <a:rPr lang="en-US" dirty="0" err="1"/>
                  <a:t>trên</a:t>
                </a:r>
                <a:r>
                  <a:rPr lang="en-US" dirty="0"/>
                  <a:t> </a:t>
                </a:r>
                <a:r>
                  <a:rPr lang="en-US" dirty="0" err="1"/>
                  <a:t>khoảng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0;4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301BF300-5089-4910-94AA-5DE995988A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7158" y="1447800"/>
                <a:ext cx="21505842" cy="1430713"/>
              </a:xfrm>
              <a:prstGeom prst="rect">
                <a:avLst/>
              </a:prstGeom>
              <a:blipFill>
                <a:blip r:embed="rId3"/>
                <a:stretch>
                  <a:fillRect l="-1134" t="-8120" b="-183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45">
            <a:extLst>
              <a:ext uri="{FF2B5EF4-FFF2-40B4-BE49-F238E27FC236}">
                <a16:creationId xmlns:a16="http://schemas.microsoft.com/office/drawing/2014/main" id="{0E650553-CD0D-4E8D-B84B-7AB25EC9C317}"/>
              </a:ext>
            </a:extLst>
          </p:cNvPr>
          <p:cNvSpPr txBox="1"/>
          <p:nvPr/>
        </p:nvSpPr>
        <p:spPr>
          <a:xfrm>
            <a:off x="710524" y="1447800"/>
            <a:ext cx="17278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sz="4400" b="1" dirty="0">
                <a:solidFill>
                  <a:srgbClr val="0000FF"/>
                </a:solidFill>
              </a:rPr>
              <a:t>VÍ DỤ: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D20AD5C-1578-4784-9158-09A0738DB3AF}"/>
              </a:ext>
            </a:extLst>
          </p:cNvPr>
          <p:cNvGrpSpPr/>
          <p:nvPr/>
        </p:nvGrpSpPr>
        <p:grpSpPr>
          <a:xfrm>
            <a:off x="457200" y="2973229"/>
            <a:ext cx="22906183" cy="10262125"/>
            <a:chOff x="1205494" y="6947472"/>
            <a:chExt cx="22305429" cy="7564312"/>
          </a:xfrm>
        </p:grpSpPr>
        <p:sp>
          <p:nvSpPr>
            <p:cNvPr id="48" name="Rounded Rectangle 124">
              <a:extLst>
                <a:ext uri="{FF2B5EF4-FFF2-40B4-BE49-F238E27FC236}">
                  <a16:creationId xmlns:a16="http://schemas.microsoft.com/office/drawing/2014/main" id="{62292EFF-D532-4A1F-9753-47F117E9300F}"/>
                </a:ext>
              </a:extLst>
            </p:cNvPr>
            <p:cNvSpPr/>
            <p:nvPr/>
          </p:nvSpPr>
          <p:spPr>
            <a:xfrm>
              <a:off x="1375232" y="8203841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537EE27C-25F0-457D-B5E9-22E792999034}"/>
                </a:ext>
              </a:extLst>
            </p:cNvPr>
            <p:cNvGrpSpPr/>
            <p:nvPr/>
          </p:nvGrpSpPr>
          <p:grpSpPr>
            <a:xfrm>
              <a:off x="1205494" y="6947472"/>
              <a:ext cx="3322466" cy="782727"/>
              <a:chOff x="1205494" y="6947472"/>
              <a:chExt cx="3322466" cy="782727"/>
            </a:xfrm>
          </p:grpSpPr>
          <p:sp>
            <p:nvSpPr>
              <p:cNvPr id="52" name="Freeform 20">
                <a:extLst>
                  <a:ext uri="{FF2B5EF4-FFF2-40B4-BE49-F238E27FC236}">
                    <a16:creationId xmlns:a16="http://schemas.microsoft.com/office/drawing/2014/main" id="{7C03C9F3-FB4A-4471-8C2D-56C6E8F6AA6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5C31D56D-1811-47B9-8669-FBCDF133CEC0}"/>
                  </a:ext>
                </a:extLst>
              </p:cNvPr>
              <p:cNvSpPr txBox="1"/>
              <p:nvPr/>
            </p:nvSpPr>
            <p:spPr>
              <a:xfrm>
                <a:off x="2147887" y="7023099"/>
                <a:ext cx="2111898" cy="646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36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36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Round Diagonal Corner Rectangle 128">
                <a:extLst>
                  <a:ext uri="{FF2B5EF4-FFF2-40B4-BE49-F238E27FC236}">
                    <a16:creationId xmlns:a16="http://schemas.microsoft.com/office/drawing/2014/main" id="{851628FC-FF09-4FF6-B35F-63DDCF55CACE}"/>
                  </a:ext>
                </a:extLst>
              </p:cNvPr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58" name="Freeform 15">
                <a:extLst>
                  <a:ext uri="{FF2B5EF4-FFF2-40B4-BE49-F238E27FC236}">
                    <a16:creationId xmlns:a16="http://schemas.microsoft.com/office/drawing/2014/main" id="{62C1756A-B821-48C3-AF11-BD023A33A89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729939" y="4648200"/>
                <a:ext cx="5030095" cy="8002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indent="21590"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3600" dirty="0">
                    <a:latin typeface="Palatino Linotype" panose="020405020505050303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</a:t>
                </a:r>
                <a:r>
                  <a:rPr lang="en-US" sz="3600" dirty="0">
                    <a:latin typeface="Palatino Linotype" panose="0204050205050503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4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xác</a:t>
                </a:r>
                <a:r>
                  <a:rPr lang="en-US" sz="4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4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en-US" sz="4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6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939" y="4648200"/>
                <a:ext cx="5030095" cy="800219"/>
              </a:xfrm>
              <a:prstGeom prst="rect">
                <a:avLst/>
              </a:prstGeom>
              <a:blipFill>
                <a:blip r:embed="rId4"/>
                <a:stretch>
                  <a:fillRect l="-3273" t="-9160" r="-3394" b="-244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716386" y="5623681"/>
                <a:ext cx="7761868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indent="-266700">
                  <a:spcBef>
                    <a:spcPts val="300"/>
                  </a:spcBef>
                </a:pPr>
                <a:r>
                  <a:rPr lang="en-US" sz="4000" dirty="0">
                    <a:latin typeface="Palatino Linotype" panose="02040502050505030304" pitchFamily="18" charset="0"/>
                    <a:ea typeface="Times New Roman" panose="02020603050405020304" pitchFamily="18" charset="0"/>
                    <a:sym typeface="Wingdings" panose="05000000000000000000" pitchFamily="2" charset="2"/>
                  </a:rPr>
                  <a:t></a:t>
                </a:r>
                <a:r>
                  <a:rPr lang="en-US" sz="4000" i="1" dirty="0">
                    <a:effectLst/>
                    <a:latin typeface="Palatino Linotype" panose="0204050205050503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i="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Ta </a:t>
                </a:r>
                <a:r>
                  <a:rPr lang="en-US" sz="4400" i="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</a:t>
                </a:r>
                <a:r>
                  <a:rPr lang="en-US" sz="4400" i="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′=−3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+2</m:t>
                    </m:r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𝑚𝑥</m:t>
                    </m:r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400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en-US" sz="4000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386" y="5623681"/>
                <a:ext cx="7761868" cy="769441"/>
              </a:xfrm>
              <a:prstGeom prst="rect">
                <a:avLst/>
              </a:prstGeom>
              <a:blipFill>
                <a:blip r:embed="rId5"/>
                <a:stretch>
                  <a:fillRect l="-2828" t="-16667" r="-2200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729939" y="6336245"/>
                <a:ext cx="11780404" cy="16888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indent="-266700">
                  <a:spcBef>
                    <a:spcPts val="300"/>
                  </a:spcBef>
                </a:pP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sym typeface="Wingdings" panose="05000000000000000000" pitchFamily="2" charset="2"/>
                      </a:rPr>
                      <m:t>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 </m:t>
                    </m:r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′=0⇔−3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+2</m:t>
                    </m:r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𝑚𝑥</m:t>
                    </m:r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=0⇔</m:t>
                    </m:r>
                    <m:d>
                      <m:dPr>
                        <m:begChr m:val="["/>
                        <m:endChr m:val="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4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𝑚</m:t>
                              </m:r>
                            </m:e>
                          </m:mr>
                          <m:mr>
                            <m:e>
                              <m:r>
                                <a:rPr lang="en-US" sz="4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4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=−</m:t>
                              </m:r>
                              <m:f>
                                <m:fPr>
                                  <m:ctrlPr>
                                    <a:rPr lang="en-US" sz="40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𝑚</m:t>
                                  </m:r>
                                </m:num>
                                <m:den>
                                  <m:r>
                                    <a:rPr lang="en-US" sz="4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mr>
                        </m:m>
                      </m:e>
                    </m:d>
                  </m:oMath>
                </a14:m>
                <a:r>
                  <a:rPr lang="en-US" sz="4400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en-US" sz="4000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939" y="6336245"/>
                <a:ext cx="11780404" cy="1688860"/>
              </a:xfrm>
              <a:prstGeom prst="rect">
                <a:avLst/>
              </a:prstGeom>
              <a:blipFill>
                <a:blip r:embed="rId6"/>
                <a:stretch>
                  <a:fillRect r="-11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766700" y="8025105"/>
                <a:ext cx="12192000" cy="82170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4000" dirty="0">
                    <a:latin typeface="Palatino Linotype" panose="020405020505050303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</a:t>
                </a:r>
                <a:r>
                  <a:rPr lang="en-US" sz="40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àm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0;4</m:t>
                        </m:r>
                      </m:e>
                    </m:d>
                  </m:oMath>
                </a14:m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chỉ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khi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700" y="8025105"/>
                <a:ext cx="12192000" cy="821700"/>
              </a:xfrm>
              <a:prstGeom prst="rect">
                <a:avLst/>
              </a:prstGeom>
              <a:blipFill>
                <a:blip r:embed="rId7"/>
                <a:stretch>
                  <a:fillRect l="-1800" t="-9630" r="-850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3123198" y="7464463"/>
                <a:ext cx="9079088" cy="17557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sz="4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𝑚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3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3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36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𝑚</m:t>
                                  </m:r>
                                </m:num>
                                <m:den>
                                  <m:r>
                                    <a:rPr lang="en-US" sz="40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en-US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≤</m:t>
                              </m:r>
                              <m:r>
                                <a:rPr lang="en-US" sz="40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  <m:r>
                                <a:rPr lang="en-US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≥</m:t>
                              </m:r>
                              <m:r>
                                <a:rPr lang="en-US" sz="40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4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≥</m:t>
                    </m:r>
                    <m: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6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23198" y="7464463"/>
                <a:ext cx="9079088" cy="1755737"/>
              </a:xfrm>
              <a:prstGeom prst="rect">
                <a:avLst/>
              </a:prstGeom>
              <a:blipFill>
                <a:blip r:embed="rId8"/>
                <a:stretch>
                  <a:fillRect r="-1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710524" y="9489370"/>
                <a:ext cx="7139327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indent="-266700">
                  <a:spcBef>
                    <a:spcPts val="300"/>
                  </a:spcBef>
                </a:pPr>
                <a:r>
                  <a:rPr lang="en-US" sz="4000" dirty="0">
                    <a:latin typeface="Palatino Linotype" panose="02040502050505030304" pitchFamily="18" charset="0"/>
                    <a:ea typeface="Times New Roman" panose="02020603050405020304" pitchFamily="18" charset="0"/>
                    <a:sym typeface="Wingdings" panose="05000000000000000000" pitchFamily="2" charset="2"/>
                  </a:rPr>
                  <a:t></a:t>
                </a:r>
                <a:r>
                  <a:rPr lang="en-US" sz="4000" i="1" dirty="0">
                    <a:effectLst/>
                    <a:latin typeface="Palatino Linotype" panose="0204050205050503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i="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Vậy</a:t>
                </a:r>
                <a:r>
                  <a:rPr lang="en-US" sz="4400" i="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</m:t>
                    </m:r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≥4</m:t>
                    </m:r>
                  </m:oMath>
                </a14:m>
                <a:r>
                  <a:rPr lang="en-US" sz="4400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i="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4400" i="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i="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giá</a:t>
                </a:r>
                <a:r>
                  <a:rPr lang="en-US" sz="4400" i="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i="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trị</a:t>
                </a:r>
                <a:r>
                  <a:rPr lang="en-US" sz="4400" i="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i="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cần</a:t>
                </a:r>
                <a:r>
                  <a:rPr lang="en-US" sz="4400" i="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i="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tìm</a:t>
                </a:r>
                <a:r>
                  <a:rPr lang="en-US" sz="4400" i="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en-US" sz="4000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524" y="9489370"/>
                <a:ext cx="7139327" cy="769441"/>
              </a:xfrm>
              <a:prstGeom prst="rect">
                <a:avLst/>
              </a:prstGeom>
              <a:blipFill>
                <a:blip r:embed="rId9"/>
                <a:stretch>
                  <a:fillRect l="-3074" t="-16667" r="-2477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568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5" grpId="0"/>
      <p:bldP spid="6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roup 147"/>
          <p:cNvGrpSpPr/>
          <p:nvPr/>
        </p:nvGrpSpPr>
        <p:grpSpPr>
          <a:xfrm>
            <a:off x="304800" y="2527810"/>
            <a:ext cx="23729576" cy="6259132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7114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1.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3744012" y="2819400"/>
                <a:ext cx="20028930" cy="14157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Cho </a:t>
                </a:r>
                <a:r>
                  <a:rPr lang="en-US" dirty="0" err="1"/>
                  <a:t>hàm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vi-VN" dirty="0"/>
                  <a:t> xác định trên </a:t>
                </a:r>
                <a14:m>
                  <m:oMath xmlns:m="http://schemas.openxmlformats.org/officeDocument/2006/math">
                    <m:r>
                      <a:rPr lang="vi-VN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vi-VN" dirty="0"/>
                  <a:t> và có đồ thị như hình vẽ bên. Mệnh đề nào sau đây đúng?</a:t>
                </a:r>
                <a:endParaRPr lang="en-US" dirty="0"/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4012" y="2819400"/>
                <a:ext cx="20028930" cy="1415772"/>
              </a:xfrm>
              <a:prstGeom prst="rect">
                <a:avLst/>
              </a:prstGeom>
              <a:blipFill>
                <a:blip r:embed="rId3"/>
                <a:stretch>
                  <a:fillRect l="-1187" t="-9483" b="-18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p:sp>
        <p:nvSpPr>
          <p:cNvPr id="3" name="Rectangle 2"/>
          <p:cNvSpPr/>
          <p:nvPr/>
        </p:nvSpPr>
        <p:spPr>
          <a:xfrm>
            <a:off x="9265173" y="4681282"/>
            <a:ext cx="184731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0" y="4257520"/>
                <a:ext cx="14685116" cy="29903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07000"/>
                  </a:lnSpc>
                  <a:spcAft>
                    <a:spcPts val="0"/>
                  </a:spcAft>
                  <a:tabLst>
                    <a:tab pos="3599815" algn="l"/>
                    <a:tab pos="5039995" algn="l"/>
                  </a:tabLst>
                </a:pPr>
                <a:r>
                  <a:rPr lang="en-US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 </a:t>
                </a:r>
                <a:r>
                  <a:rPr lang="vi-VN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Hàm số đồng biến trên khoảng</a:t>
                </a:r>
                <a:r>
                  <a:rPr lang="vi-VN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−∞</m:t>
                        </m:r>
                        <m:r>
                          <a:rPr lang="vi-VN" sz="4400" b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+∞</m:t>
                        </m:r>
                      </m:e>
                    </m:d>
                  </m:oMath>
                </a14:m>
                <a:r>
                  <a:rPr lang="vi-VN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>
                  <a:lnSpc>
                    <a:spcPct val="107000"/>
                  </a:lnSpc>
                  <a:spcAft>
                    <a:spcPts val="0"/>
                  </a:spcAft>
                  <a:tabLst>
                    <a:tab pos="3599815" algn="l"/>
                    <a:tab pos="5039995" algn="l"/>
                  </a:tabLst>
                </a:pP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B. </a:t>
                </a:r>
                <a:r>
                  <a:rPr lang="vi-VN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Hàm số đồng biến trên mỗi khoảng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−∞</m:t>
                        </m:r>
                        <m:r>
                          <a:rPr lang="vi-VN" sz="4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4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vi-VN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1;</m:t>
                        </m:r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+∞</m:t>
                        </m:r>
                      </m:e>
                    </m:d>
                  </m:oMath>
                </a14:m>
                <a:r>
                  <a:rPr lang="vi-VN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>
                  <a:lnSpc>
                    <a:spcPct val="107000"/>
                  </a:lnSpc>
                  <a:spcAft>
                    <a:spcPts val="0"/>
                  </a:spcAft>
                  <a:tabLst>
                    <a:tab pos="3599815" algn="l"/>
                    <a:tab pos="5039995" algn="l"/>
                  </a:tabLst>
                </a:pP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C. </a:t>
                </a:r>
                <a:r>
                  <a:rPr lang="vi-VN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Hàm số đồng biến trên khoảng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4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1;1</m:t>
                        </m:r>
                      </m:e>
                    </m:d>
                  </m:oMath>
                </a14:m>
                <a:r>
                  <a:rPr lang="vi-VN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>
                  <a:lnSpc>
                    <a:spcPct val="107000"/>
                  </a:lnSpc>
                  <a:spcAft>
                    <a:spcPts val="0"/>
                  </a:spcAft>
                  <a:tabLst>
                    <a:tab pos="3599815" algn="l"/>
                    <a:tab pos="5039995" algn="l"/>
                  </a:tabLst>
                </a:pP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D. </a:t>
                </a:r>
                <a:r>
                  <a:rPr lang="vi-VN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Hàm số nghịch biến trên khoảng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−∞</m:t>
                        </m:r>
                        <m:r>
                          <a:rPr lang="vi-VN" sz="4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+∞</m:t>
                        </m:r>
                      </m:e>
                    </m:d>
                  </m:oMath>
                </a14:m>
                <a:r>
                  <a:rPr lang="vi-VN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257520"/>
                <a:ext cx="14685116" cy="2990306"/>
              </a:xfrm>
              <a:prstGeom prst="rect">
                <a:avLst/>
              </a:prstGeom>
              <a:blipFill>
                <a:blip r:embed="rId4"/>
                <a:stretch>
                  <a:fillRect t="-4073" r="-913" b="-7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Oval 42"/>
          <p:cNvSpPr/>
          <p:nvPr/>
        </p:nvSpPr>
        <p:spPr>
          <a:xfrm>
            <a:off x="441067" y="4972050"/>
            <a:ext cx="936133" cy="82497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B</a:t>
            </a:r>
          </a:p>
        </p:txBody>
      </p:sp>
      <p:pic>
        <p:nvPicPr>
          <p:cNvPr id="44" name="Picture 43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4234" y="3623184"/>
            <a:ext cx="5831351" cy="516375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5" name="Group 44"/>
          <p:cNvGrpSpPr/>
          <p:nvPr/>
        </p:nvGrpSpPr>
        <p:grpSpPr>
          <a:xfrm>
            <a:off x="773920" y="9210705"/>
            <a:ext cx="23260455" cy="4124296"/>
            <a:chOff x="1205494" y="6941416"/>
            <a:chExt cx="22139783" cy="6545984"/>
          </a:xfrm>
        </p:grpSpPr>
        <p:sp>
          <p:nvSpPr>
            <p:cNvPr id="46" name="Rounded Rectangle 45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47" name="Group 46"/>
            <p:cNvGrpSpPr/>
            <p:nvPr/>
          </p:nvGrpSpPr>
          <p:grpSpPr>
            <a:xfrm>
              <a:off x="1205494" y="6941416"/>
              <a:ext cx="3493741" cy="879293"/>
              <a:chOff x="1205494" y="6941416"/>
              <a:chExt cx="3493741" cy="879293"/>
            </a:xfrm>
          </p:grpSpPr>
          <p:sp>
            <p:nvSpPr>
              <p:cNvPr id="48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2057667" y="6941416"/>
                <a:ext cx="2641568" cy="8792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30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0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30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0" name="Round Diagonal Corner Rectangle 49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52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1542264" y="9914681"/>
                <a:ext cx="2590688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2264" y="9914681"/>
                <a:ext cx="2590688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1866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4" grpId="0"/>
      <p:bldP spid="43" grpId="0" animBg="1"/>
      <p:bldP spid="5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Giấy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5280</TotalTime>
  <Words>889</Words>
  <Application>Microsoft Office PowerPoint</Application>
  <PresentationFormat>Custom</PresentationFormat>
  <Paragraphs>159</Paragraphs>
  <Slides>13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6" baseType="lpstr">
      <vt:lpstr>Arial</vt:lpstr>
      <vt:lpstr>AvantGarde</vt:lpstr>
      <vt:lpstr>AvantGarde-Demi</vt:lpstr>
      <vt:lpstr>Calibri</vt:lpstr>
      <vt:lpstr>Cambria Math</vt:lpstr>
      <vt:lpstr>Chu Van An</vt:lpstr>
      <vt:lpstr>MS Mincho</vt:lpstr>
      <vt:lpstr>Palatino Linotype</vt:lpstr>
      <vt:lpstr>Tahoma</vt:lpstr>
      <vt:lpstr>Times New Roman</vt:lpstr>
      <vt:lpstr>VNI-Times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Admin</cp:lastModifiedBy>
  <cp:revision>469</cp:revision>
  <dcterms:created xsi:type="dcterms:W3CDTF">2013-08-31T11:42:51Z</dcterms:created>
  <dcterms:modified xsi:type="dcterms:W3CDTF">2021-08-25T03:51:49Z</dcterms:modified>
</cp:coreProperties>
</file>