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1"/>
  </p:notesMasterIdLst>
  <p:sldIdLst>
    <p:sldId id="432" r:id="rId3"/>
    <p:sldId id="448" r:id="rId4"/>
    <p:sldId id="551" r:id="rId5"/>
    <p:sldId id="449" r:id="rId6"/>
    <p:sldId id="450" r:id="rId7"/>
    <p:sldId id="451" r:id="rId8"/>
    <p:sldId id="433" r:id="rId9"/>
    <p:sldId id="292" r:id="rId10"/>
    <p:sldId id="440" r:id="rId11"/>
    <p:sldId id="441" r:id="rId12"/>
    <p:sldId id="438" r:id="rId13"/>
    <p:sldId id="439" r:id="rId14"/>
    <p:sldId id="436" r:id="rId15"/>
    <p:sldId id="437" r:id="rId16"/>
    <p:sldId id="434" r:id="rId17"/>
    <p:sldId id="446" r:id="rId18"/>
    <p:sldId id="447" r:id="rId19"/>
    <p:sldId id="444" r:id="rId20"/>
    <p:sldId id="445" r:id="rId21"/>
    <p:sldId id="442" r:id="rId22"/>
    <p:sldId id="443" r:id="rId23"/>
    <p:sldId id="435" r:id="rId24"/>
    <p:sldId id="326" r:id="rId25"/>
    <p:sldId id="327" r:id="rId26"/>
    <p:sldId id="328" r:id="rId27"/>
    <p:sldId id="329" r:id="rId28"/>
    <p:sldId id="453" r:id="rId29"/>
    <p:sldId id="455" r:id="rId30"/>
    <p:sldId id="456" r:id="rId31"/>
    <p:sldId id="457" r:id="rId32"/>
    <p:sldId id="468" r:id="rId33"/>
    <p:sldId id="469" r:id="rId34"/>
    <p:sldId id="470" r:id="rId35"/>
    <p:sldId id="465" r:id="rId36"/>
    <p:sldId id="466" r:id="rId37"/>
    <p:sldId id="467" r:id="rId38"/>
    <p:sldId id="462" r:id="rId39"/>
    <p:sldId id="463" r:id="rId40"/>
    <p:sldId id="464" r:id="rId41"/>
    <p:sldId id="459" r:id="rId42"/>
    <p:sldId id="471" r:id="rId43"/>
    <p:sldId id="460" r:id="rId44"/>
    <p:sldId id="461" r:id="rId45"/>
    <p:sldId id="475" r:id="rId46"/>
    <p:sldId id="476" r:id="rId47"/>
    <p:sldId id="480" r:id="rId48"/>
    <p:sldId id="481" r:id="rId49"/>
    <p:sldId id="479" r:id="rId50"/>
    <p:sldId id="478" r:id="rId51"/>
    <p:sldId id="477" r:id="rId52"/>
    <p:sldId id="474" r:id="rId53"/>
    <p:sldId id="473" r:id="rId54"/>
    <p:sldId id="549" r:id="rId55"/>
    <p:sldId id="527" r:id="rId56"/>
    <p:sldId id="529" r:id="rId57"/>
    <p:sldId id="530" r:id="rId58"/>
    <p:sldId id="531" r:id="rId59"/>
    <p:sldId id="532" r:id="rId60"/>
    <p:sldId id="533" r:id="rId61"/>
    <p:sldId id="534" r:id="rId62"/>
    <p:sldId id="535" r:id="rId63"/>
    <p:sldId id="482" r:id="rId64"/>
    <p:sldId id="483" r:id="rId65"/>
    <p:sldId id="484" r:id="rId66"/>
    <p:sldId id="485" r:id="rId67"/>
    <p:sldId id="486" r:id="rId68"/>
    <p:sldId id="487" r:id="rId69"/>
    <p:sldId id="488" r:id="rId70"/>
    <p:sldId id="489" r:id="rId71"/>
    <p:sldId id="490" r:id="rId72"/>
    <p:sldId id="491" r:id="rId73"/>
    <p:sldId id="492" r:id="rId74"/>
    <p:sldId id="536" r:id="rId75"/>
    <p:sldId id="493" r:id="rId76"/>
    <p:sldId id="494" r:id="rId77"/>
    <p:sldId id="495" r:id="rId78"/>
    <p:sldId id="496" r:id="rId79"/>
    <p:sldId id="497" r:id="rId80"/>
    <p:sldId id="498" r:id="rId81"/>
    <p:sldId id="499" r:id="rId82"/>
    <p:sldId id="500" r:id="rId83"/>
    <p:sldId id="501" r:id="rId84"/>
    <p:sldId id="502" r:id="rId85"/>
    <p:sldId id="503" r:id="rId86"/>
    <p:sldId id="504" r:id="rId87"/>
    <p:sldId id="505" r:id="rId88"/>
    <p:sldId id="506" r:id="rId89"/>
    <p:sldId id="507" r:id="rId90"/>
    <p:sldId id="508" r:id="rId91"/>
    <p:sldId id="509" r:id="rId92"/>
    <p:sldId id="550" r:id="rId93"/>
    <p:sldId id="537" r:id="rId94"/>
    <p:sldId id="511" r:id="rId95"/>
    <p:sldId id="538" r:id="rId96"/>
    <p:sldId id="539" r:id="rId97"/>
    <p:sldId id="540" r:id="rId98"/>
    <p:sldId id="541" r:id="rId99"/>
    <p:sldId id="542" r:id="rId100"/>
    <p:sldId id="512" r:id="rId101"/>
    <p:sldId id="513" r:id="rId102"/>
    <p:sldId id="514" r:id="rId103"/>
    <p:sldId id="515" r:id="rId104"/>
    <p:sldId id="516" r:id="rId105"/>
    <p:sldId id="517" r:id="rId106"/>
    <p:sldId id="518" r:id="rId107"/>
    <p:sldId id="519" r:id="rId108"/>
    <p:sldId id="520" r:id="rId109"/>
    <p:sldId id="521" r:id="rId110"/>
    <p:sldId id="522" r:id="rId111"/>
    <p:sldId id="523" r:id="rId112"/>
    <p:sldId id="524" r:id="rId113"/>
    <p:sldId id="525" r:id="rId114"/>
    <p:sldId id="543" r:id="rId115"/>
    <p:sldId id="552" r:id="rId116"/>
    <p:sldId id="553" r:id="rId117"/>
    <p:sldId id="554" r:id="rId118"/>
    <p:sldId id="555" r:id="rId119"/>
    <p:sldId id="556" r:id="rId120"/>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721" autoAdjust="0"/>
    <p:restoredTop sz="94660"/>
  </p:normalViewPr>
  <p:slideViewPr>
    <p:cSldViewPr snapToGrid="0">
      <p:cViewPr varScale="1">
        <p:scale>
          <a:sx n="74" d="100"/>
          <a:sy n="74" d="100"/>
        </p:scale>
        <p:origin x="876"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slide" Target="slides/slide111.xml"/><Relationship Id="rId118" Type="http://schemas.openxmlformats.org/officeDocument/2006/relationships/slide" Target="slides/slide116.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slide" Target="slides/slide114.xml"/><Relationship Id="rId124"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slide" Target="slides/slide117.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A460C7A-B029-477F-A7A1-F1A572CB2106}" type="datetimeFigureOut">
              <a:rPr lang="en-US"/>
              <a:pPr>
                <a:defRPr/>
              </a:pPr>
              <a:t>12/20/2021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2C1235E-2D13-4043-BFE1-FB89AE06CB3E}" type="slidenum">
              <a:rPr lang="en-US"/>
              <a:pPr>
                <a:defRPr/>
              </a:pPr>
              <a:t>‹#›</a:t>
            </a:fld>
            <a:endParaRPr lang="en-US"/>
          </a:p>
        </p:txBody>
      </p:sp>
    </p:spTree>
    <p:extLst>
      <p:ext uri="{BB962C8B-B14F-4D97-AF65-F5344CB8AC3E}">
        <p14:creationId xmlns:p14="http://schemas.microsoft.com/office/powerpoint/2010/main" val="22570089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930CF89-0216-472A-8C2A-7F653AE84A4F}" type="slidenum">
              <a:rPr lang="en-US">
                <a:cs typeface="Arial" charset="0"/>
              </a:rPr>
              <a:pPr fontAlgn="base">
                <a:spcBef>
                  <a:spcPct val="0"/>
                </a:spcBef>
                <a:spcAft>
                  <a:spcPct val="0"/>
                </a:spcAft>
                <a:defRPr/>
              </a:pPr>
              <a:t>1</a:t>
            </a:fld>
            <a:endParaRPr lang="en-US">
              <a:cs typeface="Arial" charset="0"/>
            </a:endParaRPr>
          </a:p>
        </p:txBody>
      </p:sp>
      <p:sp>
        <p:nvSpPr>
          <p:cNvPr id="286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867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17918506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7105"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47106"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45066311"/>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6545"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36546"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34291099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8593"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38594"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838690203"/>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0641"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40642"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76155756"/>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2689"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42690"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048193342"/>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4737"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44738"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92205385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6785"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46786"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4162551111"/>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8833"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48834"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55240553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0881"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50882"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183260378"/>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2929"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52930"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827863394"/>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4977"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54978"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2611776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9153"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49154"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649308122"/>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7025"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57026"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733501276"/>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9073"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59074"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10607929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1121"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61122"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703802768"/>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3169"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63170"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095771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01"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51202"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0360688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3249"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53250"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9340090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5297"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55298"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2327560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7345"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57346"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8776915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9393"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59394"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8120984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41"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61442"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3432426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3489"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63490"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8693497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5537"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65538"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854530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1"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30722"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41492571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7585"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67586"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8361692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9633"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69634"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6093009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681"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71682"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40760481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7825"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77826"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8495315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9873"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79874"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854471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21"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81922"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2715061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3969"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83970"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8276211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6017"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86018"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9153132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8065"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88066"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20506736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0113"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90114"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214614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6AE0CA-EC73-4798-8BA7-469B6EE93CEC}" type="slidenum">
              <a:rPr lang="en-US">
                <a:solidFill>
                  <a:srgbClr val="000000"/>
                </a:solidFill>
                <a:cs typeface="Arial" charset="0"/>
              </a:rPr>
              <a:pPr fontAlgn="base">
                <a:spcBef>
                  <a:spcPct val="0"/>
                </a:spcBef>
                <a:spcAft>
                  <a:spcPct val="0"/>
                </a:spcAft>
                <a:defRPr/>
              </a:pPr>
              <a:t>3</a:t>
            </a:fld>
            <a:endParaRPr lang="en-US">
              <a:solidFill>
                <a:srgbClr val="000000"/>
              </a:solidFill>
              <a:cs typeface="Arial" charset="0"/>
            </a:endParaRPr>
          </a:p>
        </p:txBody>
      </p:sp>
      <p:sp>
        <p:nvSpPr>
          <p:cNvPr id="3277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17474524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161"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92162"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4577163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4209"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94210"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7347559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6257"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96258"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5484103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8305"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98306"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6370704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0353"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00354"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8437420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01"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02402"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82989483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4449"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04450"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24377775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7521"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07522"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72084430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9569"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09570"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6721359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1617"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11618"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494458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4817"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34818"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07517141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3665"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13666"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4027665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5713"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15714"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46381442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7761"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17762"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7387390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9809"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19810"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38345827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1857"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21858"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40273794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3905"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23906"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95061889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5953"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25954"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99681212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8001"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28002"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51219364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1931FD3-45DC-46ED-8DA8-ACC83CAD65A8}" type="slidenum">
              <a:rPr lang="en-US">
                <a:solidFill>
                  <a:srgbClr val="000000"/>
                </a:solidFill>
                <a:cs typeface="Arial" charset="0"/>
              </a:rPr>
              <a:pPr fontAlgn="base">
                <a:spcBef>
                  <a:spcPct val="0"/>
                </a:spcBef>
                <a:spcAft>
                  <a:spcPct val="0"/>
                </a:spcAft>
                <a:defRPr/>
              </a:pPr>
              <a:t>53</a:t>
            </a:fld>
            <a:endParaRPr lang="en-US">
              <a:solidFill>
                <a:srgbClr val="000000"/>
              </a:solidFill>
              <a:cs typeface="Arial" charset="0"/>
            </a:endParaRPr>
          </a:p>
        </p:txBody>
      </p:sp>
      <p:sp>
        <p:nvSpPr>
          <p:cNvPr id="13005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005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48030110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2097"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32098"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470195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6865"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36866"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44501274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4145"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34146"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54106488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6193"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36194"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32838447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8241"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38242"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77967989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0289"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40290"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58762751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2337"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42338"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96084689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4385"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44386"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75768239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6433"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46434"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424345278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8481"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48482"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70094349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0529"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50530"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23918936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2577"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52578"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292854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3"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38914"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90824838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4625"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54626"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424652623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6673"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56674"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18593780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8721"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58722"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81695628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0769"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60770"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49141726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2817"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62818"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72325513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4865"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64866"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65459731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6913"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66914"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60368256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8961"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68962"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618877307"/>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1009"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71010"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6133821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3057"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73058"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951225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61"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40962"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88477445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5105"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75106"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2771812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7153"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77154"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00903640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9201"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79202"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886391241"/>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1249"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81250"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734620704"/>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3297"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83298"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435446142"/>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5345"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85346"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4100278259"/>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7393"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87394"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2037539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9441"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89442"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911517062"/>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1489"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91490"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390678404"/>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3537"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93538"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843523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3009"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43010"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699214478"/>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5585"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95586"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01502374"/>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7633"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97634"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275838653"/>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9681"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199682"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142511733"/>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1729"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01730"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428463328"/>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3777"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03778"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68427043"/>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5825"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05826"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312657329"/>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89DE90-44E6-42EA-942C-82F0D4F435A6}" type="slidenum">
              <a:rPr lang="en-US">
                <a:solidFill>
                  <a:srgbClr val="000000"/>
                </a:solidFill>
                <a:cs typeface="Arial" charset="0"/>
              </a:rPr>
              <a:pPr fontAlgn="base">
                <a:spcBef>
                  <a:spcPct val="0"/>
                </a:spcBef>
                <a:spcAft>
                  <a:spcPct val="0"/>
                </a:spcAft>
                <a:defRPr/>
              </a:pPr>
              <a:t>91</a:t>
            </a:fld>
            <a:endParaRPr lang="en-US">
              <a:solidFill>
                <a:srgbClr val="000000"/>
              </a:solidFill>
              <a:cs typeface="Arial" charset="0"/>
            </a:endParaRPr>
          </a:p>
        </p:txBody>
      </p:sp>
      <p:sp>
        <p:nvSpPr>
          <p:cNvPr id="2078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0787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extLst>
      <p:ext uri="{BB962C8B-B14F-4D97-AF65-F5344CB8AC3E}">
        <p14:creationId xmlns:p14="http://schemas.microsoft.com/office/powerpoint/2010/main" val="2855320246"/>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9921"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09922"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191997949"/>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1969"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11970"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4253106784"/>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4017"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14018"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856894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5057"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45058"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2155284481"/>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6065"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16066"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907157613"/>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8113"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18114"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172870347"/>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0161"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20162"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91780416"/>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2209"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22210"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196011160"/>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4257"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24258"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780878643"/>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6305"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26306"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310604709"/>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8353"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28354"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595244178"/>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0401"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30402"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130225585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2449"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32450"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36657108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4497" name="Google Shape;403;p37:notes"/>
          <p:cNvSpPr>
            <a:spLocks noGrp="1"/>
          </p:cNvSpPr>
          <p:nvPr>
            <p:ph type="body" idx="1"/>
          </p:nvPr>
        </p:nvSpPr>
        <p:spPr bwMode="auto">
          <a:xfrm>
            <a:off x="685800" y="4343400"/>
            <a:ext cx="5486400" cy="4114800"/>
          </a:xfrm>
          <a:noFill/>
        </p:spPr>
        <p:txBody>
          <a:bodyPr wrap="square" lIns="91425" tIns="45700" rIns="91425" bIns="45700" numCol="1" anchor="t" anchorCtr="0" compatLnSpc="1">
            <a:prstTxWarp prst="textNoShape">
              <a:avLst/>
            </a:prstTxWarp>
          </a:bodyPr>
          <a:lstStyle/>
          <a:p>
            <a:pPr eaLnBrk="1" hangingPunct="1">
              <a:spcBef>
                <a:spcPct val="0"/>
              </a:spcBef>
            </a:pPr>
            <a:endParaRPr lang="en-US" smtClean="0"/>
          </a:p>
        </p:txBody>
      </p:sp>
      <p:sp>
        <p:nvSpPr>
          <p:cNvPr id="234498" name="Google Shape;404;p37:notes"/>
          <p:cNvSpPr>
            <a:spLocks noGrp="1" noRot="1" noChangeAspect="1"/>
          </p:cNvSpPr>
          <p:nvPr>
            <p:ph type="sldImg" idx="2"/>
          </p:nvPr>
        </p:nvSpPr>
        <p:spPr bwMode="auto">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a:solidFill>
              <a:srgbClr val="000000"/>
            </a:solidFill>
            <a:round/>
            <a:headEnd/>
            <a:tailEnd/>
          </a:ln>
        </p:spPr>
      </p:sp>
    </p:spTree>
    <p:extLst>
      <p:ext uri="{BB962C8B-B14F-4D97-AF65-F5344CB8AC3E}">
        <p14:creationId xmlns:p14="http://schemas.microsoft.com/office/powerpoint/2010/main" val="451365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extLst>
          </p:cNvPr>
          <p:cNvSpPr>
            <a:spLocks noGrp="1"/>
          </p:cNvSpPr>
          <p:nvPr>
            <p:ph type="dt" sz="half" idx="10"/>
          </p:nvPr>
        </p:nvSpPr>
        <p:spPr/>
        <p:txBody>
          <a:bodyPr/>
          <a:lstStyle>
            <a:lvl1pPr>
              <a:defRPr/>
            </a:lvl1pPr>
          </a:lstStyle>
          <a:p>
            <a:pPr>
              <a:defRPr/>
            </a:pPr>
            <a:fld id="{DE098CB2-B927-452D-96A7-A442744DD6CA}" type="datetimeFigureOut">
              <a:rPr lang="en-US"/>
              <a:pPr>
                <a:defRPr/>
              </a:pPr>
              <a:t>12/20/2021</a:t>
            </a:fld>
            <a:endParaRPr lang="en-US"/>
          </a:p>
        </p:txBody>
      </p:sp>
      <p:sp>
        <p:nvSpPr>
          <p:cNvPr id="5"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extLst>
          </p:cNvPr>
          <p:cNvSpPr>
            <a:spLocks noGrp="1"/>
          </p:cNvSpPr>
          <p:nvPr>
            <p:ph type="sldNum" sz="quarter" idx="12"/>
          </p:nvPr>
        </p:nvSpPr>
        <p:spPr/>
        <p:txBody>
          <a:bodyPr/>
          <a:lstStyle>
            <a:lvl1pPr>
              <a:defRPr/>
            </a:lvl1pPr>
          </a:lstStyle>
          <a:p>
            <a:pPr>
              <a:defRPr/>
            </a:pPr>
            <a:fld id="{D68376F2-45FC-46B0-BC64-AAB6E71347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extLst>
          </p:cNvPr>
          <p:cNvSpPr>
            <a:spLocks noGrp="1"/>
          </p:cNvSpPr>
          <p:nvPr>
            <p:ph type="dt" sz="half" idx="10"/>
          </p:nvPr>
        </p:nvSpPr>
        <p:spPr/>
        <p:txBody>
          <a:bodyPr/>
          <a:lstStyle>
            <a:lvl1pPr>
              <a:defRPr/>
            </a:lvl1pPr>
          </a:lstStyle>
          <a:p>
            <a:pPr>
              <a:defRPr/>
            </a:pPr>
            <a:fld id="{46F53812-0D50-4326-8550-75D2FFC47642}" type="datetimeFigureOut">
              <a:rPr lang="en-US"/>
              <a:pPr>
                <a:defRPr/>
              </a:pPr>
              <a:t>12/20/2021</a:t>
            </a:fld>
            <a:endParaRPr lang="en-US"/>
          </a:p>
        </p:txBody>
      </p:sp>
      <p:sp>
        <p:nvSpPr>
          <p:cNvPr id="5"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extLst>
          </p:cNvPr>
          <p:cNvSpPr>
            <a:spLocks noGrp="1"/>
          </p:cNvSpPr>
          <p:nvPr>
            <p:ph type="sldNum" sz="quarter" idx="12"/>
          </p:nvPr>
        </p:nvSpPr>
        <p:spPr/>
        <p:txBody>
          <a:bodyPr/>
          <a:lstStyle>
            <a:lvl1pPr>
              <a:defRPr/>
            </a:lvl1pPr>
          </a:lstStyle>
          <a:p>
            <a:pPr>
              <a:defRPr/>
            </a:pPr>
            <a:fld id="{D7B87CF8-A0A5-43B9-B1C9-2763B9323FE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extLst>
          </p:cNvPr>
          <p:cNvSpPr>
            <a:spLocks noGrp="1"/>
          </p:cNvSpPr>
          <p:nvPr>
            <p:ph type="dt" sz="half" idx="10"/>
          </p:nvPr>
        </p:nvSpPr>
        <p:spPr/>
        <p:txBody>
          <a:bodyPr/>
          <a:lstStyle>
            <a:lvl1pPr>
              <a:defRPr/>
            </a:lvl1pPr>
          </a:lstStyle>
          <a:p>
            <a:pPr>
              <a:defRPr/>
            </a:pPr>
            <a:fld id="{585F39A4-E66F-428E-9BF6-1D86FF3314CD}" type="datetimeFigureOut">
              <a:rPr lang="en-US"/>
              <a:pPr>
                <a:defRPr/>
              </a:pPr>
              <a:t>12/20/2021</a:t>
            </a:fld>
            <a:endParaRPr lang="en-US"/>
          </a:p>
        </p:txBody>
      </p:sp>
      <p:sp>
        <p:nvSpPr>
          <p:cNvPr id="5"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extLst>
          </p:cNvPr>
          <p:cNvSpPr>
            <a:spLocks noGrp="1"/>
          </p:cNvSpPr>
          <p:nvPr>
            <p:ph type="sldNum" sz="quarter" idx="12"/>
          </p:nvPr>
        </p:nvSpPr>
        <p:spPr/>
        <p:txBody>
          <a:bodyPr/>
          <a:lstStyle>
            <a:lvl1pPr>
              <a:defRPr/>
            </a:lvl1pPr>
          </a:lstStyle>
          <a:p>
            <a:pPr>
              <a:defRPr/>
            </a:pPr>
            <a:fld id="{EDB20429-5887-43B0-8D32-1BFF6EF1440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37"/>
        <p:cNvGrpSpPr/>
        <p:nvPr/>
      </p:nvGrpSpPr>
      <p:grpSpPr>
        <a:xfrm>
          <a:off x="0" y="0"/>
          <a:ext cx="0" cy="0"/>
          <a:chOff x="0" y="0"/>
          <a:chExt cx="0" cy="0"/>
        </a:xfrm>
      </p:grpSpPr>
      <p:sp>
        <p:nvSpPr>
          <p:cNvPr id="38" name="Google Shape;38;p56"/>
          <p:cNvSpPr txBox="1">
            <a:spLocks noGrp="1"/>
          </p:cNvSpPr>
          <p:nvPr>
            <p:ph type="title"/>
          </p:nvPr>
        </p:nvSpPr>
        <p:spPr>
          <a:xfrm>
            <a:off x="609600" y="704088"/>
            <a:ext cx="10972800" cy="1143000"/>
          </a:xfrm>
          <a:prstGeom prst="rect">
            <a:avLst/>
          </a:prstGeom>
          <a:noFill/>
          <a:ln>
            <a:noFill/>
          </a:ln>
        </p:spPr>
        <p:txBody>
          <a:bodyPr spcFirstLastPara="1">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56"/>
          <p:cNvSpPr txBox="1">
            <a:spLocks noGrp="1"/>
          </p:cNvSpPr>
          <p:nvPr>
            <p:ph type="body" idx="1"/>
          </p:nvPr>
        </p:nvSpPr>
        <p:spPr>
          <a:xfrm>
            <a:off x="609600" y="1935480"/>
            <a:ext cx="10972800" cy="4389120"/>
          </a:xfrm>
          <a:prstGeom prst="rect">
            <a:avLst/>
          </a:prstGeom>
          <a:noFill/>
          <a:ln>
            <a:noFill/>
          </a:ln>
        </p:spPr>
        <p:txBody>
          <a:bodyPr spcFirstLastPara="1">
            <a:normAutofit/>
          </a:bodyPr>
          <a:lstStyle>
            <a:lvl1pPr marL="457200" lvl="0" indent="-337185" algn="l">
              <a:spcBef>
                <a:spcPts val="360"/>
              </a:spcBef>
              <a:spcAft>
                <a:spcPts val="0"/>
              </a:spcAft>
              <a:buSzPts val="1710"/>
              <a:buChar char="⚫"/>
              <a:defRPr/>
            </a:lvl1pPr>
            <a:lvl2pPr marL="914400" lvl="1" indent="-325755" algn="l">
              <a:spcBef>
                <a:spcPts val="360"/>
              </a:spcBef>
              <a:spcAft>
                <a:spcPts val="0"/>
              </a:spcAft>
              <a:buSzPts val="1530"/>
              <a:buChar char="⚫"/>
              <a:defRPr/>
            </a:lvl2pPr>
            <a:lvl3pPr marL="1371600" lvl="2" indent="-308610" algn="l">
              <a:spcBef>
                <a:spcPts val="360"/>
              </a:spcBef>
              <a:spcAft>
                <a:spcPts val="0"/>
              </a:spcAft>
              <a:buSzPts val="1260"/>
              <a:buChar char="⚫"/>
              <a:defRPr/>
            </a:lvl3pPr>
            <a:lvl4pPr marL="1828800" lvl="3" indent="-302894" algn="l">
              <a:spcBef>
                <a:spcPts val="360"/>
              </a:spcBef>
              <a:spcAft>
                <a:spcPts val="0"/>
              </a:spcAft>
              <a:buSzPts val="1170"/>
              <a:buChar char="⚫"/>
              <a:defRPr/>
            </a:lvl4pPr>
            <a:lvl5pPr marL="2286000" lvl="4" indent="-302895" algn="l">
              <a:spcBef>
                <a:spcPts val="360"/>
              </a:spcBef>
              <a:spcAft>
                <a:spcPts val="0"/>
              </a:spcAft>
              <a:buSzPts val="1170"/>
              <a:buChar char="⚫"/>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4" name="Google Shape;31;p52"/>
          <p:cNvSpPr txBox="1">
            <a:spLocks noGrp="1"/>
          </p:cNvSpPr>
          <p:nvPr>
            <p:ph type="dt" idx="11"/>
          </p:nvPr>
        </p:nvSpPr>
        <p:spPr>
          <a:ln/>
        </p:spPr>
        <p:txBody>
          <a:bodyPr/>
          <a:lstStyle>
            <a:lvl1pPr>
              <a:defRPr/>
            </a:lvl1pPr>
          </a:lstStyle>
          <a:p>
            <a:pPr>
              <a:defRPr/>
            </a:pPr>
            <a:endParaRPr/>
          </a:p>
        </p:txBody>
      </p:sp>
      <p:sp>
        <p:nvSpPr>
          <p:cNvPr id="5" name="Google Shape;32;p52"/>
          <p:cNvSpPr txBox="1">
            <a:spLocks noGrp="1"/>
          </p:cNvSpPr>
          <p:nvPr>
            <p:ph type="ftr" idx="12"/>
          </p:nvPr>
        </p:nvSpPr>
        <p:spPr>
          <a:ln/>
        </p:spPr>
        <p:txBody>
          <a:bodyPr/>
          <a:lstStyle>
            <a:lvl1pPr>
              <a:defRPr/>
            </a:lvl1pPr>
          </a:lstStyle>
          <a:p>
            <a:pPr>
              <a:defRPr/>
            </a:pPr>
            <a:endParaRPr/>
          </a:p>
        </p:txBody>
      </p:sp>
      <p:sp>
        <p:nvSpPr>
          <p:cNvPr id="6" name="Google Shape;33;p52"/>
          <p:cNvSpPr txBox="1">
            <a:spLocks noGrp="1"/>
          </p:cNvSpPr>
          <p:nvPr>
            <p:ph type="sldNum" idx="13"/>
          </p:nvPr>
        </p:nvSpPr>
        <p:spPr>
          <a:ln/>
        </p:spPr>
        <p:txBody>
          <a:bodyPr/>
          <a:lstStyle>
            <a:lvl1pPr>
              <a:defRPr/>
            </a:lvl1pPr>
          </a:lstStyle>
          <a:p>
            <a:pPr>
              <a:defRPr/>
            </a:pPr>
            <a:fld id="{7E329A01-4D55-4F94-8509-F36759870FFA}"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3"/>
        <p:cNvGrpSpPr/>
        <p:nvPr/>
      </p:nvGrpSpPr>
      <p:grpSpPr>
        <a:xfrm>
          <a:off x="0" y="0"/>
          <a:ext cx="0" cy="0"/>
          <a:chOff x="0" y="0"/>
          <a:chExt cx="0" cy="0"/>
        </a:xfrm>
      </p:grpSpPr>
      <p:sp>
        <p:nvSpPr>
          <p:cNvPr id="2" name="Google Shape;31;p52"/>
          <p:cNvSpPr txBox="1">
            <a:spLocks noGrp="1"/>
          </p:cNvSpPr>
          <p:nvPr>
            <p:ph type="dt" idx="11"/>
          </p:nvPr>
        </p:nvSpPr>
        <p:spPr>
          <a:ln/>
        </p:spPr>
        <p:txBody>
          <a:bodyPr/>
          <a:lstStyle>
            <a:lvl1pPr>
              <a:defRPr/>
            </a:lvl1pPr>
          </a:lstStyle>
          <a:p>
            <a:pPr>
              <a:defRPr/>
            </a:pPr>
            <a:endParaRPr/>
          </a:p>
        </p:txBody>
      </p:sp>
      <p:sp>
        <p:nvSpPr>
          <p:cNvPr id="3" name="Google Shape;32;p52"/>
          <p:cNvSpPr txBox="1">
            <a:spLocks noGrp="1"/>
          </p:cNvSpPr>
          <p:nvPr>
            <p:ph type="ftr" idx="12"/>
          </p:nvPr>
        </p:nvSpPr>
        <p:spPr>
          <a:ln/>
        </p:spPr>
        <p:txBody>
          <a:bodyPr/>
          <a:lstStyle>
            <a:lvl1pPr>
              <a:defRPr/>
            </a:lvl1pPr>
          </a:lstStyle>
          <a:p>
            <a:pPr>
              <a:defRPr/>
            </a:pPr>
            <a:endParaRPr/>
          </a:p>
        </p:txBody>
      </p:sp>
      <p:sp>
        <p:nvSpPr>
          <p:cNvPr id="4" name="Google Shape;33;p52"/>
          <p:cNvSpPr txBox="1">
            <a:spLocks noGrp="1"/>
          </p:cNvSpPr>
          <p:nvPr>
            <p:ph type="sldNum" idx="13"/>
          </p:nvPr>
        </p:nvSpPr>
        <p:spPr>
          <a:ln/>
        </p:spPr>
        <p:txBody>
          <a:bodyPr/>
          <a:lstStyle>
            <a:lvl1pPr>
              <a:defRPr/>
            </a:lvl1pPr>
          </a:lstStyle>
          <a:p>
            <a:pPr>
              <a:defRPr/>
            </a:pPr>
            <a:fld id="{911EC99E-607D-47A1-B8A1-5D7290C4B59C}"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itle">
  <p:cSld name="Title Slide">
    <p:bg>
      <p:bgPr>
        <a:gradFill>
          <a:gsLst>
            <a:gs pos="0">
              <a:srgbClr val="439FD7"/>
            </a:gs>
            <a:gs pos="25000">
              <a:srgbClr val="4397CA"/>
            </a:gs>
            <a:gs pos="100000">
              <a:srgbClr val="00466A"/>
            </a:gs>
          </a:gsLst>
          <a:path path="circle">
            <a:fillToRect l="50000" t="50000" r="50000" b="50000"/>
          </a:path>
          <a:tileRect/>
        </a:gradFill>
        <a:effectLst/>
      </p:bgPr>
    </p:bg>
    <p:spTree>
      <p:nvGrpSpPr>
        <p:cNvPr id="1" name="Shape 47"/>
        <p:cNvGrpSpPr/>
        <p:nvPr/>
      </p:nvGrpSpPr>
      <p:grpSpPr>
        <a:xfrm>
          <a:off x="0" y="0"/>
          <a:ext cx="0" cy="0"/>
          <a:chOff x="0" y="0"/>
          <a:chExt cx="0" cy="0"/>
        </a:xfrm>
      </p:grpSpPr>
      <p:sp>
        <p:nvSpPr>
          <p:cNvPr id="48" name="Google Shape;48;p54"/>
          <p:cNvSpPr txBox="1">
            <a:spLocks noGrp="1"/>
          </p:cNvSpPr>
          <p:nvPr>
            <p:ph type="ctrTitle"/>
          </p:nvPr>
        </p:nvSpPr>
        <p:spPr>
          <a:xfrm>
            <a:off x="711200" y="1371600"/>
            <a:ext cx="10468864" cy="1828800"/>
          </a:xfrm>
          <a:prstGeom prst="rect">
            <a:avLst/>
          </a:prstGeom>
          <a:noFill/>
          <a:ln>
            <a:noFill/>
          </a:ln>
        </p:spPr>
        <p:txBody>
          <a:bodyPr spcFirstLastPara="1" tIns="0" rIns="18275">
            <a:normAutofit/>
          </a:bodyPr>
          <a:lstStyle>
            <a:lvl1pPr lvl="0" algn="r">
              <a:spcBef>
                <a:spcPts val="0"/>
              </a:spcBef>
              <a:spcAft>
                <a:spcPts val="0"/>
              </a:spcAft>
              <a:buClr>
                <a:srgbClr val="4CE0EA"/>
              </a:buClr>
              <a:buSzPts val="5600"/>
              <a:buFont typeface="Calibri"/>
              <a:buNone/>
              <a:defRPr sz="5600" b="1">
                <a:solidFill>
                  <a:srgbClr val="4CE0EA"/>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54"/>
          <p:cNvSpPr txBox="1">
            <a:spLocks noGrp="1"/>
          </p:cNvSpPr>
          <p:nvPr>
            <p:ph type="subTitle" idx="1"/>
          </p:nvPr>
        </p:nvSpPr>
        <p:spPr>
          <a:xfrm>
            <a:off x="711200" y="3228536"/>
            <a:ext cx="10472928" cy="1752600"/>
          </a:xfrm>
          <a:prstGeom prst="rect">
            <a:avLst/>
          </a:prstGeom>
          <a:noFill/>
          <a:ln>
            <a:noFill/>
          </a:ln>
        </p:spPr>
        <p:txBody>
          <a:bodyPr spcFirstLastPara="1" lIns="0" rIns="18275">
            <a:normAutofit/>
          </a:bodyPr>
          <a:lstStyle>
            <a:lvl1pPr marR="45720" lvl="0" algn="r">
              <a:spcBef>
                <a:spcPts val="520"/>
              </a:spcBef>
              <a:spcAft>
                <a:spcPts val="0"/>
              </a:spcAft>
              <a:buSzPts val="2470"/>
              <a:buNone/>
              <a:defRPr>
                <a:solidFill>
                  <a:schemeClr val="lt1"/>
                </a:solidFill>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sp>
        <p:nvSpPr>
          <p:cNvPr id="4" name="Google Shape;50;p54"/>
          <p:cNvSpPr txBox="1">
            <a:spLocks noGrp="1"/>
          </p:cNvSpPr>
          <p:nvPr>
            <p:ph type="dt" idx="10"/>
          </p:nvPr>
        </p:nvSpPr>
        <p:spPr/>
        <p:txBody>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5" name="Google Shape;51;p54"/>
          <p:cNvSpPr txBox="1">
            <a:spLocks noGrp="1"/>
          </p:cNvSpPr>
          <p:nvPr>
            <p:ph type="ftr" idx="11"/>
          </p:nvPr>
        </p:nvSpPr>
        <p:spPr/>
        <p:txBody>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6" name="Google Shape;52;p54"/>
          <p:cNvSpPr txBox="1">
            <a:spLocks noGrp="1"/>
          </p:cNvSpPr>
          <p:nvPr>
            <p:ph type="sldNum" idx="12"/>
          </p:nvPr>
        </p:nvSpPr>
        <p:spPr/>
        <p:txBody>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a:defRPr/>
            </a:pPr>
            <a:fld id="{D59FE79B-629A-41DD-AEC6-26DB7E696CDD}"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bg>
      <p:bgPr>
        <a:gradFill>
          <a:gsLst>
            <a:gs pos="0">
              <a:srgbClr val="439FD7"/>
            </a:gs>
            <a:gs pos="25000">
              <a:srgbClr val="4397CA"/>
            </a:gs>
            <a:gs pos="100000">
              <a:srgbClr val="00466A"/>
            </a:gs>
          </a:gsLst>
          <a:path path="circle">
            <a:fillToRect l="50000" t="50000" r="50000" b="50000"/>
          </a:path>
          <a:tileRect/>
        </a:gradFill>
        <a:effectLst/>
      </p:bgPr>
    </p:bg>
    <p:spTree>
      <p:nvGrpSpPr>
        <p:cNvPr id="1" name="Shape 53"/>
        <p:cNvGrpSpPr/>
        <p:nvPr/>
      </p:nvGrpSpPr>
      <p:grpSpPr>
        <a:xfrm>
          <a:off x="0" y="0"/>
          <a:ext cx="0" cy="0"/>
          <a:chOff x="0" y="0"/>
          <a:chExt cx="0" cy="0"/>
        </a:xfrm>
      </p:grpSpPr>
      <p:sp>
        <p:nvSpPr>
          <p:cNvPr id="54" name="Google Shape;54;p58"/>
          <p:cNvSpPr txBox="1">
            <a:spLocks noGrp="1"/>
          </p:cNvSpPr>
          <p:nvPr>
            <p:ph type="title"/>
          </p:nvPr>
        </p:nvSpPr>
        <p:spPr>
          <a:xfrm>
            <a:off x="707136" y="1316736"/>
            <a:ext cx="10363200" cy="1362456"/>
          </a:xfrm>
          <a:prstGeom prst="rect">
            <a:avLst/>
          </a:prstGeom>
          <a:noFill/>
          <a:ln>
            <a:noFill/>
          </a:ln>
        </p:spPr>
        <p:txBody>
          <a:bodyPr spcFirstLastPara="1" tIns="0">
            <a:noAutofit/>
          </a:bodyPr>
          <a:lstStyle>
            <a:lvl1pPr lvl="0" algn="l">
              <a:spcBef>
                <a:spcPts val="0"/>
              </a:spcBef>
              <a:spcAft>
                <a:spcPts val="0"/>
              </a:spcAft>
              <a:buClr>
                <a:srgbClr val="4AE3AC"/>
              </a:buClr>
              <a:buSzPts val="5600"/>
              <a:buFont typeface="Calibri"/>
              <a:buNone/>
              <a:defRPr sz="5600" b="1" cap="none">
                <a:solidFill>
                  <a:srgbClr val="4AE3AC"/>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58"/>
          <p:cNvSpPr txBox="1">
            <a:spLocks noGrp="1"/>
          </p:cNvSpPr>
          <p:nvPr>
            <p:ph type="body" idx="1"/>
          </p:nvPr>
        </p:nvSpPr>
        <p:spPr>
          <a:xfrm>
            <a:off x="707136" y="2704664"/>
            <a:ext cx="10363200" cy="1509712"/>
          </a:xfrm>
          <a:prstGeom prst="rect">
            <a:avLst/>
          </a:prstGeom>
          <a:noFill/>
          <a:ln>
            <a:noFill/>
          </a:ln>
        </p:spPr>
        <p:txBody>
          <a:bodyPr spcFirstLastPara="1" lIns="45700" rIns="45700">
            <a:normAutofit/>
          </a:bodyPr>
          <a:lstStyle>
            <a:lvl1pPr marL="457200" lvl="0" indent="-228600" algn="l">
              <a:spcBef>
                <a:spcPts val="440"/>
              </a:spcBef>
              <a:spcAft>
                <a:spcPts val="0"/>
              </a:spcAft>
              <a:buSzPts val="2090"/>
              <a:buNone/>
              <a:defRPr sz="2200">
                <a:solidFill>
                  <a:schemeClr val="lt1"/>
                </a:solidFill>
              </a:defRPr>
            </a:lvl1pPr>
            <a:lvl2pPr marL="914400" lvl="1" indent="-228600" algn="l">
              <a:spcBef>
                <a:spcPts val="360"/>
              </a:spcBef>
              <a:spcAft>
                <a:spcPts val="0"/>
              </a:spcAft>
              <a:buSzPts val="1530"/>
              <a:buNone/>
              <a:defRPr sz="1800">
                <a:solidFill>
                  <a:schemeClr val="lt1"/>
                </a:solidFill>
              </a:defRPr>
            </a:lvl2pPr>
            <a:lvl3pPr marL="1371600" lvl="2" indent="-228600" algn="l">
              <a:spcBef>
                <a:spcPts val="320"/>
              </a:spcBef>
              <a:spcAft>
                <a:spcPts val="0"/>
              </a:spcAft>
              <a:buSzPts val="1120"/>
              <a:buNone/>
              <a:defRPr sz="1600">
                <a:solidFill>
                  <a:schemeClr val="lt1"/>
                </a:solidFill>
              </a:defRPr>
            </a:lvl3pPr>
            <a:lvl4pPr marL="1828800" lvl="3" indent="-228600" algn="l">
              <a:spcBef>
                <a:spcPts val="280"/>
              </a:spcBef>
              <a:spcAft>
                <a:spcPts val="0"/>
              </a:spcAft>
              <a:buSzPts val="910"/>
              <a:buNone/>
              <a:defRPr sz="1400">
                <a:solidFill>
                  <a:schemeClr val="lt1"/>
                </a:solidFill>
              </a:defRPr>
            </a:lvl4pPr>
            <a:lvl5pPr marL="2286000" lvl="4" indent="-228600" algn="l">
              <a:spcBef>
                <a:spcPts val="280"/>
              </a:spcBef>
              <a:spcAft>
                <a:spcPts val="0"/>
              </a:spcAft>
              <a:buSzPts val="910"/>
              <a:buNone/>
              <a:defRPr sz="140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4" name="Google Shape;56;p58"/>
          <p:cNvSpPr txBox="1">
            <a:spLocks noGrp="1"/>
          </p:cNvSpPr>
          <p:nvPr>
            <p:ph type="dt" idx="10"/>
          </p:nvPr>
        </p:nvSpPr>
        <p:spPr/>
        <p:txBody>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5" name="Google Shape;57;p58"/>
          <p:cNvSpPr txBox="1">
            <a:spLocks noGrp="1"/>
          </p:cNvSpPr>
          <p:nvPr>
            <p:ph type="ftr" idx="11"/>
          </p:nvPr>
        </p:nvSpPr>
        <p:spPr/>
        <p:txBody>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6" name="Google Shape;58;p58"/>
          <p:cNvSpPr txBox="1">
            <a:spLocks noGrp="1"/>
          </p:cNvSpPr>
          <p:nvPr>
            <p:ph type="sldNum" idx="12"/>
          </p:nvPr>
        </p:nvSpPr>
        <p:spPr/>
        <p:txBody>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a:defRPr/>
            </a:pPr>
            <a:fld id="{702766FF-2C10-4202-9C0B-23A2EC62C3B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59"/>
        <p:cNvGrpSpPr/>
        <p:nvPr/>
      </p:nvGrpSpPr>
      <p:grpSpPr>
        <a:xfrm>
          <a:off x="0" y="0"/>
          <a:ext cx="0" cy="0"/>
          <a:chOff x="0" y="0"/>
          <a:chExt cx="0" cy="0"/>
        </a:xfrm>
      </p:grpSpPr>
      <p:sp>
        <p:nvSpPr>
          <p:cNvPr id="60" name="Google Shape;60;p59"/>
          <p:cNvSpPr txBox="1">
            <a:spLocks noGrp="1"/>
          </p:cNvSpPr>
          <p:nvPr>
            <p:ph type="title"/>
          </p:nvPr>
        </p:nvSpPr>
        <p:spPr>
          <a:xfrm>
            <a:off x="609600" y="704088"/>
            <a:ext cx="10972800" cy="1143000"/>
          </a:xfrm>
          <a:prstGeom prst="rect">
            <a:avLst/>
          </a:prstGeom>
          <a:noFill/>
          <a:ln>
            <a:noFill/>
          </a:ln>
        </p:spPr>
        <p:txBody>
          <a:bodyPr spcFirstLastPara="1">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59"/>
          <p:cNvSpPr txBox="1">
            <a:spLocks noGrp="1"/>
          </p:cNvSpPr>
          <p:nvPr>
            <p:ph type="body" idx="1"/>
          </p:nvPr>
        </p:nvSpPr>
        <p:spPr>
          <a:xfrm>
            <a:off x="609600" y="1920085"/>
            <a:ext cx="5384800" cy="4434840"/>
          </a:xfrm>
          <a:prstGeom prst="rect">
            <a:avLst/>
          </a:prstGeom>
          <a:noFill/>
          <a:ln>
            <a:noFill/>
          </a:ln>
        </p:spPr>
        <p:txBody>
          <a:bodyPr spcFirstLastPara="1">
            <a:normAutofit/>
          </a:bodyPr>
          <a:lstStyle>
            <a:lvl1pPr marL="457200" lvl="0" indent="-385445" algn="l">
              <a:spcBef>
                <a:spcPts val="520"/>
              </a:spcBef>
              <a:spcAft>
                <a:spcPts val="0"/>
              </a:spcAft>
              <a:buSzPts val="2470"/>
              <a:buChar char="⚫"/>
              <a:defRPr sz="2600"/>
            </a:lvl1pPr>
            <a:lvl2pPr marL="914400" lvl="1" indent="-358140" algn="l">
              <a:spcBef>
                <a:spcPts val="480"/>
              </a:spcBef>
              <a:spcAft>
                <a:spcPts val="0"/>
              </a:spcAft>
              <a:buSzPts val="2040"/>
              <a:buChar char="⚫"/>
              <a:defRPr sz="2400"/>
            </a:lvl2pPr>
            <a:lvl3pPr marL="1371600" lvl="2" indent="-317500" algn="l">
              <a:spcBef>
                <a:spcPts val="400"/>
              </a:spcBef>
              <a:spcAft>
                <a:spcPts val="0"/>
              </a:spcAft>
              <a:buSzPts val="1400"/>
              <a:buChar char="⚫"/>
              <a:defRPr sz="2000"/>
            </a:lvl3pPr>
            <a:lvl4pPr marL="1828800" lvl="3" indent="-302894" algn="l">
              <a:spcBef>
                <a:spcPts val="360"/>
              </a:spcBef>
              <a:spcAft>
                <a:spcPts val="0"/>
              </a:spcAft>
              <a:buSzPts val="1170"/>
              <a:buChar char="⚫"/>
              <a:defRPr sz="1800"/>
            </a:lvl4pPr>
            <a:lvl5pPr marL="2286000" lvl="4" indent="-302895" algn="l">
              <a:spcBef>
                <a:spcPts val="360"/>
              </a:spcBef>
              <a:spcAft>
                <a:spcPts val="0"/>
              </a:spcAft>
              <a:buSzPts val="1170"/>
              <a:buChar char="⚫"/>
              <a:defRPr sz="18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62" name="Google Shape;62;p59"/>
          <p:cNvSpPr txBox="1">
            <a:spLocks noGrp="1"/>
          </p:cNvSpPr>
          <p:nvPr>
            <p:ph type="body" idx="2"/>
          </p:nvPr>
        </p:nvSpPr>
        <p:spPr>
          <a:xfrm>
            <a:off x="6197600" y="1920085"/>
            <a:ext cx="5384800" cy="4434840"/>
          </a:xfrm>
          <a:prstGeom prst="rect">
            <a:avLst/>
          </a:prstGeom>
          <a:noFill/>
          <a:ln>
            <a:noFill/>
          </a:ln>
        </p:spPr>
        <p:txBody>
          <a:bodyPr spcFirstLastPara="1">
            <a:normAutofit/>
          </a:bodyPr>
          <a:lstStyle>
            <a:lvl1pPr marL="457200" lvl="0" indent="-385445" algn="l">
              <a:spcBef>
                <a:spcPts val="520"/>
              </a:spcBef>
              <a:spcAft>
                <a:spcPts val="0"/>
              </a:spcAft>
              <a:buSzPts val="2470"/>
              <a:buChar char="⚫"/>
              <a:defRPr sz="2600"/>
            </a:lvl1pPr>
            <a:lvl2pPr marL="914400" lvl="1" indent="-358140" algn="l">
              <a:spcBef>
                <a:spcPts val="480"/>
              </a:spcBef>
              <a:spcAft>
                <a:spcPts val="0"/>
              </a:spcAft>
              <a:buSzPts val="2040"/>
              <a:buChar char="⚫"/>
              <a:defRPr sz="2400"/>
            </a:lvl2pPr>
            <a:lvl3pPr marL="1371600" lvl="2" indent="-317500" algn="l">
              <a:spcBef>
                <a:spcPts val="400"/>
              </a:spcBef>
              <a:spcAft>
                <a:spcPts val="0"/>
              </a:spcAft>
              <a:buSzPts val="1400"/>
              <a:buChar char="⚫"/>
              <a:defRPr sz="2000"/>
            </a:lvl3pPr>
            <a:lvl4pPr marL="1828800" lvl="3" indent="-302894" algn="l">
              <a:spcBef>
                <a:spcPts val="360"/>
              </a:spcBef>
              <a:spcAft>
                <a:spcPts val="0"/>
              </a:spcAft>
              <a:buSzPts val="1170"/>
              <a:buChar char="⚫"/>
              <a:defRPr sz="1800"/>
            </a:lvl4pPr>
            <a:lvl5pPr marL="2286000" lvl="4" indent="-302895" algn="l">
              <a:spcBef>
                <a:spcPts val="360"/>
              </a:spcBef>
              <a:spcAft>
                <a:spcPts val="0"/>
              </a:spcAft>
              <a:buSzPts val="1170"/>
              <a:buChar char="⚫"/>
              <a:defRPr sz="18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 name="Google Shape;31;p52"/>
          <p:cNvSpPr txBox="1">
            <a:spLocks noGrp="1"/>
          </p:cNvSpPr>
          <p:nvPr>
            <p:ph type="dt" idx="11"/>
          </p:nvPr>
        </p:nvSpPr>
        <p:spPr>
          <a:ln/>
        </p:spPr>
        <p:txBody>
          <a:bodyPr/>
          <a:lstStyle>
            <a:lvl1pPr>
              <a:defRPr/>
            </a:lvl1pPr>
          </a:lstStyle>
          <a:p>
            <a:pPr>
              <a:defRPr/>
            </a:pPr>
            <a:endParaRPr/>
          </a:p>
        </p:txBody>
      </p:sp>
      <p:sp>
        <p:nvSpPr>
          <p:cNvPr id="6" name="Google Shape;32;p52"/>
          <p:cNvSpPr txBox="1">
            <a:spLocks noGrp="1"/>
          </p:cNvSpPr>
          <p:nvPr>
            <p:ph type="ftr" idx="12"/>
          </p:nvPr>
        </p:nvSpPr>
        <p:spPr>
          <a:ln/>
        </p:spPr>
        <p:txBody>
          <a:bodyPr/>
          <a:lstStyle>
            <a:lvl1pPr>
              <a:defRPr/>
            </a:lvl1pPr>
          </a:lstStyle>
          <a:p>
            <a:pPr>
              <a:defRPr/>
            </a:pPr>
            <a:endParaRPr/>
          </a:p>
        </p:txBody>
      </p:sp>
      <p:sp>
        <p:nvSpPr>
          <p:cNvPr id="7" name="Google Shape;33;p52"/>
          <p:cNvSpPr txBox="1">
            <a:spLocks noGrp="1"/>
          </p:cNvSpPr>
          <p:nvPr>
            <p:ph type="sldNum" idx="13"/>
          </p:nvPr>
        </p:nvSpPr>
        <p:spPr>
          <a:ln/>
        </p:spPr>
        <p:txBody>
          <a:bodyPr/>
          <a:lstStyle>
            <a:lvl1pPr>
              <a:defRPr/>
            </a:lvl1pPr>
          </a:lstStyle>
          <a:p>
            <a:pPr>
              <a:defRPr/>
            </a:pPr>
            <a:fld id="{22C973F0-4882-46E5-B300-C1A1162CFE1B}"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66"/>
        <p:cNvGrpSpPr/>
        <p:nvPr/>
      </p:nvGrpSpPr>
      <p:grpSpPr>
        <a:xfrm>
          <a:off x="0" y="0"/>
          <a:ext cx="0" cy="0"/>
          <a:chOff x="0" y="0"/>
          <a:chExt cx="0" cy="0"/>
        </a:xfrm>
      </p:grpSpPr>
      <p:sp>
        <p:nvSpPr>
          <p:cNvPr id="67" name="Google Shape;67;p60"/>
          <p:cNvSpPr txBox="1">
            <a:spLocks noGrp="1"/>
          </p:cNvSpPr>
          <p:nvPr>
            <p:ph type="title"/>
          </p:nvPr>
        </p:nvSpPr>
        <p:spPr>
          <a:xfrm>
            <a:off x="609600" y="704088"/>
            <a:ext cx="10972800" cy="1143000"/>
          </a:xfrm>
          <a:prstGeom prst="rect">
            <a:avLst/>
          </a:prstGeom>
          <a:noFill/>
          <a:ln>
            <a:noFill/>
          </a:ln>
        </p:spPr>
        <p:txBody>
          <a:bodyPr spcFirstLastPara="1">
            <a:normAutofit/>
          </a:bodyPr>
          <a:lstStyle>
            <a:lvl1pPr lvl="0" algn="l">
              <a:spcBef>
                <a:spcPts val="0"/>
              </a:spcBef>
              <a:spcAft>
                <a:spcPts val="0"/>
              </a:spcAft>
              <a:buClr>
                <a:schemeClr val="dk2"/>
              </a:buClr>
              <a:buSzPts val="50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60"/>
          <p:cNvSpPr txBox="1">
            <a:spLocks noGrp="1"/>
          </p:cNvSpPr>
          <p:nvPr>
            <p:ph type="body" idx="1"/>
          </p:nvPr>
        </p:nvSpPr>
        <p:spPr>
          <a:xfrm>
            <a:off x="609600" y="1855248"/>
            <a:ext cx="5386917" cy="659352"/>
          </a:xfrm>
          <a:prstGeom prst="rect">
            <a:avLst/>
          </a:prstGeom>
          <a:noFill/>
          <a:ln>
            <a:noFill/>
          </a:ln>
        </p:spPr>
        <p:txBody>
          <a:bodyPr spcFirstLastPara="1" lIns="45700" tIns="0" rIns="45700" bIns="0" anchor="ctr">
            <a:noAutofit/>
          </a:bodyPr>
          <a:lstStyle>
            <a:lvl1pPr marL="457200" lvl="0" indent="-228600" algn="l">
              <a:spcBef>
                <a:spcPts val="480"/>
              </a:spcBef>
              <a:spcAft>
                <a:spcPts val="0"/>
              </a:spcAft>
              <a:buSzPts val="2280"/>
              <a:buNone/>
              <a:defRPr sz="2400" b="1" cap="none">
                <a:solidFill>
                  <a:schemeClr val="dk2"/>
                </a:solidFill>
              </a:defRPr>
            </a:lvl1pPr>
            <a:lvl2pPr marL="914400" lvl="1" indent="-228600" algn="l">
              <a:spcBef>
                <a:spcPts val="400"/>
              </a:spcBef>
              <a:spcAft>
                <a:spcPts val="0"/>
              </a:spcAft>
              <a:buSzPts val="1700"/>
              <a:buNone/>
              <a:defRPr sz="2000" b="1"/>
            </a:lvl2pPr>
            <a:lvl3pPr marL="1371600" lvl="2" indent="-228600" algn="l">
              <a:spcBef>
                <a:spcPts val="360"/>
              </a:spcBef>
              <a:spcAft>
                <a:spcPts val="0"/>
              </a:spcAft>
              <a:buSzPts val="1260"/>
              <a:buNone/>
              <a:defRPr sz="1800" b="1"/>
            </a:lvl3pPr>
            <a:lvl4pPr marL="1828800" lvl="3" indent="-228600" algn="l">
              <a:spcBef>
                <a:spcPts val="320"/>
              </a:spcBef>
              <a:spcAft>
                <a:spcPts val="0"/>
              </a:spcAft>
              <a:buSzPts val="1040"/>
              <a:buNone/>
              <a:defRPr sz="1600" b="1"/>
            </a:lvl4pPr>
            <a:lvl5pPr marL="2286000" lvl="4" indent="-228600" algn="l">
              <a:spcBef>
                <a:spcPts val="320"/>
              </a:spcBef>
              <a:spcAft>
                <a:spcPts val="0"/>
              </a:spcAft>
              <a:buSzPts val="1040"/>
              <a:buNone/>
              <a:defRPr sz="16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69" name="Google Shape;69;p60"/>
          <p:cNvSpPr txBox="1">
            <a:spLocks noGrp="1"/>
          </p:cNvSpPr>
          <p:nvPr>
            <p:ph type="body" idx="2"/>
          </p:nvPr>
        </p:nvSpPr>
        <p:spPr>
          <a:xfrm>
            <a:off x="6193368" y="1859758"/>
            <a:ext cx="5389033" cy="654843"/>
          </a:xfrm>
          <a:prstGeom prst="rect">
            <a:avLst/>
          </a:prstGeom>
          <a:noFill/>
          <a:ln>
            <a:noFill/>
          </a:ln>
        </p:spPr>
        <p:txBody>
          <a:bodyPr spcFirstLastPara="1" lIns="45700" tIns="0" rIns="45700" bIns="0" anchor="ctr">
            <a:normAutofit/>
          </a:bodyPr>
          <a:lstStyle>
            <a:lvl1pPr marL="457200" lvl="0" indent="-228600" algn="l">
              <a:spcBef>
                <a:spcPts val="480"/>
              </a:spcBef>
              <a:spcAft>
                <a:spcPts val="0"/>
              </a:spcAft>
              <a:buSzPts val="2280"/>
              <a:buNone/>
              <a:defRPr sz="2400" b="1" cap="none">
                <a:solidFill>
                  <a:schemeClr val="dk2"/>
                </a:solidFill>
              </a:defRPr>
            </a:lvl1pPr>
            <a:lvl2pPr marL="914400" lvl="1" indent="-228600" algn="l">
              <a:spcBef>
                <a:spcPts val="400"/>
              </a:spcBef>
              <a:spcAft>
                <a:spcPts val="0"/>
              </a:spcAft>
              <a:buSzPts val="1700"/>
              <a:buNone/>
              <a:defRPr sz="2000" b="1"/>
            </a:lvl2pPr>
            <a:lvl3pPr marL="1371600" lvl="2" indent="-228600" algn="l">
              <a:spcBef>
                <a:spcPts val="360"/>
              </a:spcBef>
              <a:spcAft>
                <a:spcPts val="0"/>
              </a:spcAft>
              <a:buSzPts val="1260"/>
              <a:buNone/>
              <a:defRPr sz="1800" b="1"/>
            </a:lvl3pPr>
            <a:lvl4pPr marL="1828800" lvl="3" indent="-228600" algn="l">
              <a:spcBef>
                <a:spcPts val="320"/>
              </a:spcBef>
              <a:spcAft>
                <a:spcPts val="0"/>
              </a:spcAft>
              <a:buSzPts val="1040"/>
              <a:buNone/>
              <a:defRPr sz="1600" b="1"/>
            </a:lvl4pPr>
            <a:lvl5pPr marL="2286000" lvl="4" indent="-228600" algn="l">
              <a:spcBef>
                <a:spcPts val="320"/>
              </a:spcBef>
              <a:spcAft>
                <a:spcPts val="0"/>
              </a:spcAft>
              <a:buSzPts val="1040"/>
              <a:buNone/>
              <a:defRPr sz="16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70" name="Google Shape;70;p60"/>
          <p:cNvSpPr txBox="1">
            <a:spLocks noGrp="1"/>
          </p:cNvSpPr>
          <p:nvPr>
            <p:ph type="body" idx="3"/>
          </p:nvPr>
        </p:nvSpPr>
        <p:spPr>
          <a:xfrm>
            <a:off x="609600" y="2514600"/>
            <a:ext cx="5386917" cy="3845720"/>
          </a:xfrm>
          <a:prstGeom prst="rect">
            <a:avLst/>
          </a:prstGeom>
          <a:noFill/>
          <a:ln>
            <a:noFill/>
          </a:ln>
        </p:spPr>
        <p:txBody>
          <a:bodyPr spcFirstLastPara="1" tIns="0">
            <a:normAutofit/>
          </a:bodyPr>
          <a:lstStyle>
            <a:lvl1pPr marL="457200" lvl="0" indent="-361315" algn="l">
              <a:spcBef>
                <a:spcPts val="440"/>
              </a:spcBef>
              <a:spcAft>
                <a:spcPts val="0"/>
              </a:spcAft>
              <a:buSzPts val="2090"/>
              <a:buChar char="⚫"/>
              <a:defRPr sz="2200"/>
            </a:lvl1pPr>
            <a:lvl2pPr marL="914400" lvl="1" indent="-336550" algn="l">
              <a:spcBef>
                <a:spcPts val="400"/>
              </a:spcBef>
              <a:spcAft>
                <a:spcPts val="0"/>
              </a:spcAft>
              <a:buSzPts val="1700"/>
              <a:buChar char="⚫"/>
              <a:defRPr sz="2000"/>
            </a:lvl2pPr>
            <a:lvl3pPr marL="1371600" lvl="2" indent="-308610" algn="l">
              <a:spcBef>
                <a:spcPts val="360"/>
              </a:spcBef>
              <a:spcAft>
                <a:spcPts val="0"/>
              </a:spcAft>
              <a:buSzPts val="1260"/>
              <a:buChar char="⚫"/>
              <a:defRPr sz="1800"/>
            </a:lvl3pPr>
            <a:lvl4pPr marL="1828800" lvl="3" indent="-294639" algn="l">
              <a:spcBef>
                <a:spcPts val="320"/>
              </a:spcBef>
              <a:spcAft>
                <a:spcPts val="0"/>
              </a:spcAft>
              <a:buSzPts val="1040"/>
              <a:buChar char="⚫"/>
              <a:defRPr sz="1600"/>
            </a:lvl4pPr>
            <a:lvl5pPr marL="2286000" lvl="4" indent="-294639" algn="l">
              <a:spcBef>
                <a:spcPts val="320"/>
              </a:spcBef>
              <a:spcAft>
                <a:spcPts val="0"/>
              </a:spcAft>
              <a:buSzPts val="1040"/>
              <a:buChar char="⚫"/>
              <a:defRPr sz="16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71" name="Google Shape;71;p60"/>
          <p:cNvSpPr txBox="1">
            <a:spLocks noGrp="1"/>
          </p:cNvSpPr>
          <p:nvPr>
            <p:ph type="body" idx="4"/>
          </p:nvPr>
        </p:nvSpPr>
        <p:spPr>
          <a:xfrm>
            <a:off x="6193368" y="2514600"/>
            <a:ext cx="5389033" cy="3845720"/>
          </a:xfrm>
          <a:prstGeom prst="rect">
            <a:avLst/>
          </a:prstGeom>
          <a:noFill/>
          <a:ln>
            <a:noFill/>
          </a:ln>
        </p:spPr>
        <p:txBody>
          <a:bodyPr spcFirstLastPara="1" tIns="0">
            <a:normAutofit/>
          </a:bodyPr>
          <a:lstStyle>
            <a:lvl1pPr marL="457200" lvl="0" indent="-361315" algn="l">
              <a:spcBef>
                <a:spcPts val="440"/>
              </a:spcBef>
              <a:spcAft>
                <a:spcPts val="0"/>
              </a:spcAft>
              <a:buSzPts val="2090"/>
              <a:buChar char="⚫"/>
              <a:defRPr sz="2200"/>
            </a:lvl1pPr>
            <a:lvl2pPr marL="914400" lvl="1" indent="-336550" algn="l">
              <a:spcBef>
                <a:spcPts val="400"/>
              </a:spcBef>
              <a:spcAft>
                <a:spcPts val="0"/>
              </a:spcAft>
              <a:buSzPts val="1700"/>
              <a:buChar char="⚫"/>
              <a:defRPr sz="2000"/>
            </a:lvl2pPr>
            <a:lvl3pPr marL="1371600" lvl="2" indent="-308610" algn="l">
              <a:spcBef>
                <a:spcPts val="360"/>
              </a:spcBef>
              <a:spcAft>
                <a:spcPts val="0"/>
              </a:spcAft>
              <a:buSzPts val="1260"/>
              <a:buChar char="⚫"/>
              <a:defRPr sz="1800"/>
            </a:lvl3pPr>
            <a:lvl4pPr marL="1828800" lvl="3" indent="-294639" algn="l">
              <a:spcBef>
                <a:spcPts val="320"/>
              </a:spcBef>
              <a:spcAft>
                <a:spcPts val="0"/>
              </a:spcAft>
              <a:buSzPts val="1040"/>
              <a:buChar char="⚫"/>
              <a:defRPr sz="1600"/>
            </a:lvl4pPr>
            <a:lvl5pPr marL="2286000" lvl="4" indent="-294639" algn="l">
              <a:spcBef>
                <a:spcPts val="320"/>
              </a:spcBef>
              <a:spcAft>
                <a:spcPts val="0"/>
              </a:spcAft>
              <a:buSzPts val="1040"/>
              <a:buChar char="⚫"/>
              <a:defRPr sz="16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7" name="Google Shape;31;p52"/>
          <p:cNvSpPr txBox="1">
            <a:spLocks noGrp="1"/>
          </p:cNvSpPr>
          <p:nvPr>
            <p:ph type="dt" idx="11"/>
          </p:nvPr>
        </p:nvSpPr>
        <p:spPr>
          <a:ln/>
        </p:spPr>
        <p:txBody>
          <a:bodyPr/>
          <a:lstStyle>
            <a:lvl1pPr>
              <a:defRPr/>
            </a:lvl1pPr>
          </a:lstStyle>
          <a:p>
            <a:pPr>
              <a:defRPr/>
            </a:pPr>
            <a:endParaRPr/>
          </a:p>
        </p:txBody>
      </p:sp>
      <p:sp>
        <p:nvSpPr>
          <p:cNvPr id="8" name="Google Shape;32;p52"/>
          <p:cNvSpPr txBox="1">
            <a:spLocks noGrp="1"/>
          </p:cNvSpPr>
          <p:nvPr>
            <p:ph type="ftr" idx="12"/>
          </p:nvPr>
        </p:nvSpPr>
        <p:spPr>
          <a:ln/>
        </p:spPr>
        <p:txBody>
          <a:bodyPr/>
          <a:lstStyle>
            <a:lvl1pPr>
              <a:defRPr/>
            </a:lvl1pPr>
          </a:lstStyle>
          <a:p>
            <a:pPr>
              <a:defRPr/>
            </a:pPr>
            <a:endParaRPr/>
          </a:p>
        </p:txBody>
      </p:sp>
      <p:sp>
        <p:nvSpPr>
          <p:cNvPr id="9" name="Google Shape;33;p52"/>
          <p:cNvSpPr txBox="1">
            <a:spLocks noGrp="1"/>
          </p:cNvSpPr>
          <p:nvPr>
            <p:ph type="sldNum" idx="13"/>
          </p:nvPr>
        </p:nvSpPr>
        <p:spPr>
          <a:ln/>
        </p:spPr>
        <p:txBody>
          <a:bodyPr/>
          <a:lstStyle>
            <a:lvl1pPr>
              <a:defRPr/>
            </a:lvl1pPr>
          </a:lstStyle>
          <a:p>
            <a:pPr>
              <a:defRPr/>
            </a:pPr>
            <a:fld id="{CE39B87B-23F2-436E-9E19-D950BAE1BFF1}"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75"/>
        <p:cNvGrpSpPr/>
        <p:nvPr/>
      </p:nvGrpSpPr>
      <p:grpSpPr>
        <a:xfrm>
          <a:off x="0" y="0"/>
          <a:ext cx="0" cy="0"/>
          <a:chOff x="0" y="0"/>
          <a:chExt cx="0" cy="0"/>
        </a:xfrm>
      </p:grpSpPr>
      <p:sp>
        <p:nvSpPr>
          <p:cNvPr id="76" name="Google Shape;76;p61"/>
          <p:cNvSpPr txBox="1">
            <a:spLocks noGrp="1"/>
          </p:cNvSpPr>
          <p:nvPr>
            <p:ph type="title"/>
          </p:nvPr>
        </p:nvSpPr>
        <p:spPr>
          <a:xfrm>
            <a:off x="609600" y="704088"/>
            <a:ext cx="11074400" cy="1143000"/>
          </a:xfrm>
          <a:prstGeom prst="rect">
            <a:avLst/>
          </a:prstGeom>
          <a:noFill/>
          <a:ln>
            <a:noFill/>
          </a:ln>
        </p:spPr>
        <p:txBody>
          <a:bodyPr spcFirstLastPara="1">
            <a:normAutofit/>
          </a:bodyPr>
          <a:lstStyle>
            <a:lvl1pPr lvl="0" algn="l">
              <a:spcBef>
                <a:spcPts val="0"/>
              </a:spcBef>
              <a:spcAft>
                <a:spcPts val="0"/>
              </a:spcAft>
              <a:buClr>
                <a:schemeClr val="dk2"/>
              </a:buClr>
              <a:buSzPts val="5000"/>
              <a:buFont typeface="Calibri"/>
              <a:buNone/>
              <a:defRPr sz="5000" b="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 name="Google Shape;31;p52"/>
          <p:cNvSpPr txBox="1">
            <a:spLocks noGrp="1"/>
          </p:cNvSpPr>
          <p:nvPr>
            <p:ph type="dt" idx="11"/>
          </p:nvPr>
        </p:nvSpPr>
        <p:spPr>
          <a:ln/>
        </p:spPr>
        <p:txBody>
          <a:bodyPr/>
          <a:lstStyle>
            <a:lvl1pPr>
              <a:defRPr/>
            </a:lvl1pPr>
          </a:lstStyle>
          <a:p>
            <a:pPr>
              <a:defRPr/>
            </a:pPr>
            <a:endParaRPr/>
          </a:p>
        </p:txBody>
      </p:sp>
      <p:sp>
        <p:nvSpPr>
          <p:cNvPr id="4" name="Google Shape;32;p52"/>
          <p:cNvSpPr txBox="1">
            <a:spLocks noGrp="1"/>
          </p:cNvSpPr>
          <p:nvPr>
            <p:ph type="ftr" idx="12"/>
          </p:nvPr>
        </p:nvSpPr>
        <p:spPr>
          <a:ln/>
        </p:spPr>
        <p:txBody>
          <a:bodyPr/>
          <a:lstStyle>
            <a:lvl1pPr>
              <a:defRPr/>
            </a:lvl1pPr>
          </a:lstStyle>
          <a:p>
            <a:pPr>
              <a:defRPr/>
            </a:pPr>
            <a:endParaRPr/>
          </a:p>
        </p:txBody>
      </p:sp>
      <p:sp>
        <p:nvSpPr>
          <p:cNvPr id="5" name="Google Shape;33;p52"/>
          <p:cNvSpPr txBox="1">
            <a:spLocks noGrp="1"/>
          </p:cNvSpPr>
          <p:nvPr>
            <p:ph type="sldNum" idx="13"/>
          </p:nvPr>
        </p:nvSpPr>
        <p:spPr>
          <a:ln/>
        </p:spPr>
        <p:txBody>
          <a:bodyPr/>
          <a:lstStyle>
            <a:lvl1pPr>
              <a:defRPr/>
            </a:lvl1pPr>
          </a:lstStyle>
          <a:p>
            <a:pPr>
              <a:defRPr/>
            </a:pPr>
            <a:fld id="{D76F89AE-5C99-4970-8AA1-772C81E00570}"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80"/>
        <p:cNvGrpSpPr/>
        <p:nvPr/>
      </p:nvGrpSpPr>
      <p:grpSpPr>
        <a:xfrm>
          <a:off x="0" y="0"/>
          <a:ext cx="0" cy="0"/>
          <a:chOff x="0" y="0"/>
          <a:chExt cx="0" cy="0"/>
        </a:xfrm>
      </p:grpSpPr>
      <p:sp>
        <p:nvSpPr>
          <p:cNvPr id="81" name="Google Shape;81;p62"/>
          <p:cNvSpPr txBox="1">
            <a:spLocks noGrp="1"/>
          </p:cNvSpPr>
          <p:nvPr>
            <p:ph type="title"/>
          </p:nvPr>
        </p:nvSpPr>
        <p:spPr>
          <a:xfrm>
            <a:off x="914400" y="514352"/>
            <a:ext cx="3657600" cy="1162050"/>
          </a:xfrm>
          <a:prstGeom prst="rect">
            <a:avLst/>
          </a:prstGeom>
          <a:noFill/>
          <a:ln>
            <a:noFill/>
          </a:ln>
        </p:spPr>
        <p:txBody>
          <a:bodyPr spcFirstLastPara="1">
            <a:noAutofit/>
          </a:bodyPr>
          <a:lstStyle>
            <a:lvl1pPr lvl="0" algn="l">
              <a:spcBef>
                <a:spcPts val="0"/>
              </a:spcBef>
              <a:spcAft>
                <a:spcPts val="0"/>
              </a:spcAft>
              <a:buClr>
                <a:schemeClr val="dk2"/>
              </a:buClr>
              <a:buSzPts val="2600"/>
              <a:buFont typeface="Calibri"/>
              <a:buNone/>
              <a:defRPr sz="2600" b="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62"/>
          <p:cNvSpPr txBox="1">
            <a:spLocks noGrp="1"/>
          </p:cNvSpPr>
          <p:nvPr>
            <p:ph type="body" idx="1"/>
          </p:nvPr>
        </p:nvSpPr>
        <p:spPr>
          <a:xfrm>
            <a:off x="914400" y="1676400"/>
            <a:ext cx="3657600" cy="4572000"/>
          </a:xfrm>
          <a:prstGeom prst="rect">
            <a:avLst/>
          </a:prstGeom>
          <a:noFill/>
          <a:ln>
            <a:noFill/>
          </a:ln>
        </p:spPr>
        <p:txBody>
          <a:bodyPr spcFirstLastPara="1" lIns="18275" rIns="18275">
            <a:normAutofit/>
          </a:bodyPr>
          <a:lstStyle>
            <a:lvl1pPr marL="457200" lvl="0" indent="-228600" algn="l">
              <a:spcBef>
                <a:spcPts val="280"/>
              </a:spcBef>
              <a:spcAft>
                <a:spcPts val="0"/>
              </a:spcAft>
              <a:buSzPts val="1330"/>
              <a:buNone/>
              <a:defRPr sz="1400"/>
            </a:lvl1pPr>
            <a:lvl2pPr marL="914400" lvl="1" indent="-228600" algn="l">
              <a:spcBef>
                <a:spcPts val="240"/>
              </a:spcBef>
              <a:spcAft>
                <a:spcPts val="0"/>
              </a:spcAft>
              <a:buSzPts val="1020"/>
              <a:buNone/>
              <a:defRPr sz="1200"/>
            </a:lvl2pPr>
            <a:lvl3pPr marL="1371600" lvl="2" indent="-228600" algn="l">
              <a:spcBef>
                <a:spcPts val="200"/>
              </a:spcBef>
              <a:spcAft>
                <a:spcPts val="0"/>
              </a:spcAft>
              <a:buSzPts val="700"/>
              <a:buNone/>
              <a:defRPr sz="1000"/>
            </a:lvl3pPr>
            <a:lvl4pPr marL="1828800" lvl="3" indent="-228600" algn="l">
              <a:spcBef>
                <a:spcPts val="180"/>
              </a:spcBef>
              <a:spcAft>
                <a:spcPts val="0"/>
              </a:spcAft>
              <a:buSzPts val="585"/>
              <a:buNone/>
              <a:defRPr sz="900"/>
            </a:lvl4pPr>
            <a:lvl5pPr marL="2286000" lvl="4" indent="-228600" algn="l">
              <a:spcBef>
                <a:spcPts val="180"/>
              </a:spcBef>
              <a:spcAft>
                <a:spcPts val="0"/>
              </a:spcAft>
              <a:buSzPts val="585"/>
              <a:buNone/>
              <a:defRPr sz="9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3" name="Google Shape;83;p62"/>
          <p:cNvSpPr txBox="1">
            <a:spLocks noGrp="1"/>
          </p:cNvSpPr>
          <p:nvPr>
            <p:ph type="body" idx="2"/>
          </p:nvPr>
        </p:nvSpPr>
        <p:spPr>
          <a:xfrm>
            <a:off x="4766733" y="1676400"/>
            <a:ext cx="6815667" cy="4572000"/>
          </a:xfrm>
          <a:prstGeom prst="rect">
            <a:avLst/>
          </a:prstGeom>
          <a:noFill/>
          <a:ln>
            <a:noFill/>
          </a:ln>
        </p:spPr>
        <p:txBody>
          <a:bodyPr spcFirstLastPara="1" tIns="0">
            <a:normAutofit/>
          </a:bodyPr>
          <a:lstStyle>
            <a:lvl1pPr marL="457200" lvl="0" indent="-397510" algn="l">
              <a:spcBef>
                <a:spcPts val="560"/>
              </a:spcBef>
              <a:spcAft>
                <a:spcPts val="0"/>
              </a:spcAft>
              <a:buSzPts val="2660"/>
              <a:buChar char="⚫"/>
              <a:defRPr sz="2800"/>
            </a:lvl1pPr>
            <a:lvl2pPr marL="914400" lvl="1" indent="-368935" algn="l">
              <a:spcBef>
                <a:spcPts val="520"/>
              </a:spcBef>
              <a:spcAft>
                <a:spcPts val="0"/>
              </a:spcAft>
              <a:buSzPts val="2210"/>
              <a:buChar char="⚫"/>
              <a:defRPr sz="2600"/>
            </a:lvl2pPr>
            <a:lvl3pPr marL="1371600" lvl="2" indent="-335280" algn="l">
              <a:spcBef>
                <a:spcPts val="480"/>
              </a:spcBef>
              <a:spcAft>
                <a:spcPts val="0"/>
              </a:spcAft>
              <a:buSzPts val="1680"/>
              <a:buChar char="⚫"/>
              <a:defRPr sz="2400"/>
            </a:lvl3pPr>
            <a:lvl4pPr marL="1828800" lvl="3" indent="-311150" algn="l">
              <a:spcBef>
                <a:spcPts val="400"/>
              </a:spcBef>
              <a:spcAft>
                <a:spcPts val="0"/>
              </a:spcAft>
              <a:buSzPts val="1300"/>
              <a:buChar char="⚫"/>
              <a:defRPr sz="2000"/>
            </a:lvl4pPr>
            <a:lvl5pPr marL="2286000" lvl="4" indent="-302895" algn="l">
              <a:spcBef>
                <a:spcPts val="360"/>
              </a:spcBef>
              <a:spcAft>
                <a:spcPts val="0"/>
              </a:spcAft>
              <a:buSzPts val="1170"/>
              <a:buChar char="⚫"/>
              <a:defRPr sz="18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5" name="Google Shape;31;p52"/>
          <p:cNvSpPr txBox="1">
            <a:spLocks noGrp="1"/>
          </p:cNvSpPr>
          <p:nvPr>
            <p:ph type="dt" idx="11"/>
          </p:nvPr>
        </p:nvSpPr>
        <p:spPr>
          <a:ln/>
        </p:spPr>
        <p:txBody>
          <a:bodyPr/>
          <a:lstStyle>
            <a:lvl1pPr>
              <a:defRPr/>
            </a:lvl1pPr>
          </a:lstStyle>
          <a:p>
            <a:pPr>
              <a:defRPr/>
            </a:pPr>
            <a:endParaRPr/>
          </a:p>
        </p:txBody>
      </p:sp>
      <p:sp>
        <p:nvSpPr>
          <p:cNvPr id="6" name="Google Shape;32;p52"/>
          <p:cNvSpPr txBox="1">
            <a:spLocks noGrp="1"/>
          </p:cNvSpPr>
          <p:nvPr>
            <p:ph type="ftr" idx="12"/>
          </p:nvPr>
        </p:nvSpPr>
        <p:spPr>
          <a:ln/>
        </p:spPr>
        <p:txBody>
          <a:bodyPr/>
          <a:lstStyle>
            <a:lvl1pPr>
              <a:defRPr/>
            </a:lvl1pPr>
          </a:lstStyle>
          <a:p>
            <a:pPr>
              <a:defRPr/>
            </a:pPr>
            <a:endParaRPr/>
          </a:p>
        </p:txBody>
      </p:sp>
      <p:sp>
        <p:nvSpPr>
          <p:cNvPr id="7" name="Google Shape;33;p52"/>
          <p:cNvSpPr txBox="1">
            <a:spLocks noGrp="1"/>
          </p:cNvSpPr>
          <p:nvPr>
            <p:ph type="sldNum" idx="13"/>
          </p:nvPr>
        </p:nvSpPr>
        <p:spPr>
          <a:ln/>
        </p:spPr>
        <p:txBody>
          <a:bodyPr/>
          <a:lstStyle>
            <a:lvl1pPr>
              <a:defRPr/>
            </a:lvl1pPr>
          </a:lstStyle>
          <a:p>
            <a:pPr>
              <a:defRPr/>
            </a:pPr>
            <a:fld id="{A63EEA38-74A5-497C-AECB-C6C7BB1ADC0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extLst>
          </p:cNvPr>
          <p:cNvSpPr>
            <a:spLocks noGrp="1"/>
          </p:cNvSpPr>
          <p:nvPr>
            <p:ph type="dt" sz="half" idx="10"/>
          </p:nvPr>
        </p:nvSpPr>
        <p:spPr/>
        <p:txBody>
          <a:bodyPr/>
          <a:lstStyle>
            <a:lvl1pPr>
              <a:defRPr/>
            </a:lvl1pPr>
          </a:lstStyle>
          <a:p>
            <a:pPr>
              <a:defRPr/>
            </a:pPr>
            <a:fld id="{7364754A-C602-415A-AD0E-F48499AB5D46}" type="datetimeFigureOut">
              <a:rPr lang="en-US"/>
              <a:pPr>
                <a:defRPr/>
              </a:pPr>
              <a:t>12/20/2021</a:t>
            </a:fld>
            <a:endParaRPr lang="en-US"/>
          </a:p>
        </p:txBody>
      </p:sp>
      <p:sp>
        <p:nvSpPr>
          <p:cNvPr id="5"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extLst>
          </p:cNvPr>
          <p:cNvSpPr>
            <a:spLocks noGrp="1"/>
          </p:cNvSpPr>
          <p:nvPr>
            <p:ph type="sldNum" sz="quarter" idx="12"/>
          </p:nvPr>
        </p:nvSpPr>
        <p:spPr/>
        <p:txBody>
          <a:bodyPr/>
          <a:lstStyle>
            <a:lvl1pPr>
              <a:defRPr/>
            </a:lvl1pPr>
          </a:lstStyle>
          <a:p>
            <a:pPr>
              <a:defRPr/>
            </a:pPr>
            <a:fld id="{7A970D69-BC7A-41A0-8E13-853BE9455672}"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 with Caption">
    <p:spTree>
      <p:nvGrpSpPr>
        <p:cNvPr id="1" name="Shape 87"/>
        <p:cNvGrpSpPr/>
        <p:nvPr/>
      </p:nvGrpSpPr>
      <p:grpSpPr>
        <a:xfrm>
          <a:off x="0" y="0"/>
          <a:ext cx="0" cy="0"/>
          <a:chOff x="0" y="0"/>
          <a:chExt cx="0" cy="0"/>
        </a:xfrm>
      </p:grpSpPr>
      <p:sp>
        <p:nvSpPr>
          <p:cNvPr id="5" name="Google Shape;88;p63"/>
          <p:cNvSpPr/>
          <p:nvPr/>
        </p:nvSpPr>
        <p:spPr>
          <a:xfrm rot="11220000" flipH="1">
            <a:off x="4221163" y="1108075"/>
            <a:ext cx="7010400" cy="4114800"/>
          </a:xfrm>
          <a:prstGeom prst="snipRoundRect">
            <a:avLst>
              <a:gd name="adj1" fmla="val 0"/>
              <a:gd name="adj2" fmla="val 3646"/>
            </a:avLst>
          </a:prstGeom>
          <a:solidFill>
            <a:srgbClr val="FFFFFF"/>
          </a:solidFill>
          <a:ln w="9525" cap="rnd" cmpd="sng">
            <a:solidFill>
              <a:srgbClr val="C0C0C0"/>
            </a:solidFill>
            <a:prstDash val="solid"/>
            <a:round/>
            <a:headEnd type="none" w="sm" len="sm"/>
            <a:tailEnd type="none" w="sm" len="sm"/>
          </a:ln>
          <a:effectLst>
            <a:outerShdw blurRad="63500" dist="38500" dir="7500000" sx="98500" sy="100080" kx="100000" algn="tl" rotWithShape="0">
              <a:srgbClr val="000000">
                <a:alpha val="24705"/>
              </a:srgbClr>
            </a:outerShdw>
          </a:effectLst>
        </p:spPr>
        <p:txBody>
          <a:bodyPr spcFirstLastPara="1" lIns="91425" tIns="45700" rIns="91425" bIns="45700" anchor="ctr"/>
          <a:lstStyle/>
          <a:p>
            <a:pPr algn="ctr" fontAlgn="auto">
              <a:spcBef>
                <a:spcPts val="0"/>
              </a:spcBef>
              <a:spcAft>
                <a:spcPts val="0"/>
              </a:spcAft>
              <a:defRPr/>
            </a:pPr>
            <a:endParaRPr>
              <a:solidFill>
                <a:schemeClr val="lt1"/>
              </a:solidFill>
              <a:latin typeface="Constantia"/>
              <a:ea typeface="Constantia"/>
              <a:cs typeface="Constantia"/>
              <a:sym typeface="Constantia"/>
            </a:endParaRPr>
          </a:p>
        </p:txBody>
      </p:sp>
      <p:sp>
        <p:nvSpPr>
          <p:cNvPr id="6" name="Google Shape;89;p63"/>
          <p:cNvSpPr/>
          <p:nvPr/>
        </p:nvSpPr>
        <p:spPr>
          <a:xfrm rot="11220000" flipH="1">
            <a:off x="10672763" y="5359400"/>
            <a:ext cx="206375" cy="155575"/>
          </a:xfrm>
          <a:prstGeom prst="rtTriangle">
            <a:avLst/>
          </a:prstGeom>
          <a:solidFill>
            <a:srgbClr val="FFFFFF"/>
          </a:solidFill>
          <a:ln w="12700" cap="flat" cmpd="sng">
            <a:solidFill>
              <a:srgbClr val="FFFFFF"/>
            </a:solidFill>
            <a:prstDash val="solid"/>
            <a:bevel/>
            <a:headEnd type="none" w="sm" len="sm"/>
            <a:tailEnd type="none" w="sm" len="sm"/>
          </a:ln>
          <a:effectLst>
            <a:outerShdw blurRad="19685" dist="6350" dir="12900000" algn="tl" rotWithShape="0">
              <a:srgbClr val="000000">
                <a:alpha val="46666"/>
              </a:srgbClr>
            </a:outerShdw>
          </a:effectLst>
        </p:spPr>
        <p:txBody>
          <a:bodyPr spcFirstLastPara="1" lIns="91425" tIns="45700" rIns="91425" bIns="45700" anchor="ctr"/>
          <a:lstStyle/>
          <a:p>
            <a:pPr algn="ctr" fontAlgn="auto">
              <a:spcBef>
                <a:spcPts val="0"/>
              </a:spcBef>
              <a:spcAft>
                <a:spcPts val="0"/>
              </a:spcAft>
              <a:defRPr/>
            </a:pPr>
            <a:endParaRPr>
              <a:solidFill>
                <a:schemeClr val="lt1"/>
              </a:solidFill>
              <a:latin typeface="Constantia"/>
              <a:ea typeface="Constantia"/>
              <a:cs typeface="Constantia"/>
              <a:sym typeface="Constantia"/>
            </a:endParaRPr>
          </a:p>
        </p:txBody>
      </p:sp>
      <p:sp>
        <p:nvSpPr>
          <p:cNvPr id="7" name="Google Shape;96;p63"/>
          <p:cNvSpPr/>
          <p:nvPr/>
        </p:nvSpPr>
        <p:spPr>
          <a:xfrm rot="10800000" flipH="1">
            <a:off x="-12700" y="5816600"/>
            <a:ext cx="12217400" cy="1041400"/>
          </a:xfrm>
          <a:custGeom>
            <a:avLst/>
            <a:gdLst/>
            <a:ahLst/>
            <a:cxnLst/>
            <a:rect l="l" t="t" r="r" b="b"/>
            <a:pathLst>
              <a:path w="5772" h="656" extrusionOk="0">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spcFirstLastPara="1" lIns="91425" tIns="45700" rIns="91425" bIns="45700"/>
          <a:lstStyle/>
          <a:p>
            <a:pPr fontAlgn="auto">
              <a:spcBef>
                <a:spcPts val="0"/>
              </a:spcBef>
              <a:spcAft>
                <a:spcPts val="0"/>
              </a:spcAft>
              <a:defRPr/>
            </a:pPr>
            <a:endParaRPr>
              <a:solidFill>
                <a:schemeClr val="dk1"/>
              </a:solidFill>
              <a:latin typeface="Constantia"/>
              <a:ea typeface="Constantia"/>
              <a:cs typeface="Constantia"/>
              <a:sym typeface="Constantia"/>
            </a:endParaRPr>
          </a:p>
        </p:txBody>
      </p:sp>
      <p:sp>
        <p:nvSpPr>
          <p:cNvPr id="8" name="Google Shape;97;p63"/>
          <p:cNvSpPr/>
          <p:nvPr/>
        </p:nvSpPr>
        <p:spPr>
          <a:xfrm rot="10800000" flipH="1">
            <a:off x="5842000" y="6219826"/>
            <a:ext cx="6350000" cy="638175"/>
          </a:xfrm>
          <a:custGeom>
            <a:avLst/>
            <a:gdLst/>
            <a:ahLst/>
            <a:cxnLst/>
            <a:rect l="l" t="t" r="r" b="b"/>
            <a:pathLst>
              <a:path w="3000" h="595" extrusionOk="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spcFirstLastPara="1" lIns="91425" tIns="45700" rIns="91425" bIns="45700"/>
          <a:lstStyle/>
          <a:p>
            <a:pPr fontAlgn="auto">
              <a:spcBef>
                <a:spcPts val="0"/>
              </a:spcBef>
              <a:spcAft>
                <a:spcPts val="0"/>
              </a:spcAft>
              <a:defRPr/>
            </a:pPr>
            <a:endParaRPr>
              <a:solidFill>
                <a:schemeClr val="dk1"/>
              </a:solidFill>
              <a:latin typeface="Constantia"/>
              <a:ea typeface="Constantia"/>
              <a:cs typeface="Constantia"/>
              <a:sym typeface="Constantia"/>
            </a:endParaRPr>
          </a:p>
        </p:txBody>
      </p:sp>
      <p:sp>
        <p:nvSpPr>
          <p:cNvPr id="90" name="Google Shape;90;p63"/>
          <p:cNvSpPr txBox="1">
            <a:spLocks noGrp="1"/>
          </p:cNvSpPr>
          <p:nvPr>
            <p:ph type="title"/>
          </p:nvPr>
        </p:nvSpPr>
        <p:spPr>
          <a:xfrm>
            <a:off x="812800" y="1176997"/>
            <a:ext cx="2950464" cy="1582621"/>
          </a:xfrm>
          <a:prstGeom prst="rect">
            <a:avLst/>
          </a:prstGeom>
          <a:noFill/>
          <a:ln>
            <a:noFill/>
          </a:ln>
        </p:spPr>
        <p:txBody>
          <a:bodyPr spcFirstLastPara="1" lIns="45700" rIns="45700" bIns="45700">
            <a:normAutofit/>
          </a:bodyPr>
          <a:lstStyle>
            <a:lvl1pPr lvl="0" algn="l">
              <a:spcBef>
                <a:spcPts val="0"/>
              </a:spcBef>
              <a:spcAft>
                <a:spcPts val="0"/>
              </a:spcAft>
              <a:buClr>
                <a:schemeClr val="dk2"/>
              </a:buClr>
              <a:buSzPts val="2000"/>
              <a:buFont typeface="Calibri"/>
              <a:buNone/>
              <a:defRPr sz="2000" b="1">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1" name="Google Shape;91;p63"/>
          <p:cNvSpPr txBox="1">
            <a:spLocks noGrp="1"/>
          </p:cNvSpPr>
          <p:nvPr>
            <p:ph type="body" idx="1"/>
          </p:nvPr>
        </p:nvSpPr>
        <p:spPr>
          <a:xfrm>
            <a:off x="812800" y="2828785"/>
            <a:ext cx="2946400" cy="2179320"/>
          </a:xfrm>
          <a:prstGeom prst="rect">
            <a:avLst/>
          </a:prstGeom>
          <a:noFill/>
          <a:ln>
            <a:noFill/>
          </a:ln>
        </p:spPr>
        <p:txBody>
          <a:bodyPr spcFirstLastPara="1" lIns="64000" rIns="45700">
            <a:normAutofit/>
          </a:bodyPr>
          <a:lstStyle>
            <a:lvl1pPr marL="457200" lvl="0" indent="-228600" algn="l">
              <a:spcBef>
                <a:spcPts val="250"/>
              </a:spcBef>
              <a:spcAft>
                <a:spcPts val="0"/>
              </a:spcAft>
              <a:buSzPts val="1235"/>
              <a:buFont typeface="Constantia"/>
              <a:buNone/>
              <a:defRPr sz="1300"/>
            </a:lvl1pPr>
            <a:lvl2pPr marL="914400" lvl="1" indent="-293369" algn="l">
              <a:spcBef>
                <a:spcPts val="240"/>
              </a:spcBef>
              <a:spcAft>
                <a:spcPts val="0"/>
              </a:spcAft>
              <a:buSzPts val="1020"/>
              <a:buChar char="⚫"/>
              <a:defRPr sz="1200"/>
            </a:lvl2pPr>
            <a:lvl3pPr marL="1371600" lvl="2" indent="-273050" algn="l">
              <a:spcBef>
                <a:spcPts val="200"/>
              </a:spcBef>
              <a:spcAft>
                <a:spcPts val="0"/>
              </a:spcAft>
              <a:buSzPts val="700"/>
              <a:buChar char="⚫"/>
              <a:defRPr sz="1000"/>
            </a:lvl3pPr>
            <a:lvl4pPr marL="1828800" lvl="3" indent="-265747" algn="l">
              <a:spcBef>
                <a:spcPts val="180"/>
              </a:spcBef>
              <a:spcAft>
                <a:spcPts val="0"/>
              </a:spcAft>
              <a:buSzPts val="585"/>
              <a:buChar char="⚫"/>
              <a:defRPr sz="900"/>
            </a:lvl4pPr>
            <a:lvl5pPr marL="2286000" lvl="4" indent="-265747" algn="l">
              <a:spcBef>
                <a:spcPts val="180"/>
              </a:spcBef>
              <a:spcAft>
                <a:spcPts val="0"/>
              </a:spcAft>
              <a:buSzPts val="585"/>
              <a:buChar char="⚫"/>
              <a:defRPr sz="9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95" name="Google Shape;95;p63"/>
          <p:cNvSpPr>
            <a:spLocks noGrp="1"/>
          </p:cNvSpPr>
          <p:nvPr>
            <p:ph type="pic" idx="2"/>
          </p:nvPr>
        </p:nvSpPr>
        <p:spPr>
          <a:xfrm rot="420000">
            <a:off x="4647724" y="1199517"/>
            <a:ext cx="6156960" cy="3931920"/>
          </a:xfrm>
          <a:prstGeom prst="rect">
            <a:avLst/>
          </a:prstGeom>
          <a:solidFill>
            <a:schemeClr val="lt2"/>
          </a:solidFill>
          <a:ln w="9525" cap="rnd" cmpd="sng">
            <a:solidFill>
              <a:srgbClr val="C0C0C0"/>
            </a:solidFill>
            <a:prstDash val="solid"/>
            <a:round/>
            <a:headEnd type="none" w="sm" len="sm"/>
            <a:tailEnd type="none" w="sm" len="sm"/>
          </a:ln>
        </p:spPr>
        <p:txBody>
          <a:bodyPr spcFirstLastPara="1">
            <a:normAutofit/>
          </a:bodyPr>
          <a:lstStyle>
            <a:lvl1pPr marR="0" lvl="0" algn="l" rtl="0">
              <a:spcBef>
                <a:spcPts val="640"/>
              </a:spcBef>
              <a:spcAft>
                <a:spcPts val="0"/>
              </a:spcAft>
              <a:buClr>
                <a:schemeClr val="accent3"/>
              </a:buClr>
              <a:buSzPts val="3040"/>
              <a:buFont typeface="Noto Sans Symbols"/>
              <a:buNone/>
              <a:defRPr sz="3200" b="0" i="0" u="none" strike="noStrike" cap="none">
                <a:solidFill>
                  <a:schemeClr val="dk1"/>
                </a:solidFill>
                <a:latin typeface="Constantia"/>
                <a:ea typeface="Constantia"/>
                <a:cs typeface="Constantia"/>
                <a:sym typeface="Constantia"/>
              </a:defRPr>
            </a:lvl1pPr>
            <a:lvl2pPr marR="0" lvl="1" algn="l" rtl="0">
              <a:spcBef>
                <a:spcPts val="480"/>
              </a:spcBef>
              <a:spcAft>
                <a:spcPts val="0"/>
              </a:spcAft>
              <a:buClr>
                <a:schemeClr val="accent1"/>
              </a:buClr>
              <a:buSzPts val="2040"/>
              <a:buFont typeface="Noto Sans Symbols"/>
              <a:buChar char="⚫"/>
              <a:defRPr sz="2400" b="0" i="0" u="none" strike="noStrike" cap="none">
                <a:solidFill>
                  <a:schemeClr val="dk1"/>
                </a:solidFill>
                <a:latin typeface="Constantia"/>
                <a:ea typeface="Constantia"/>
                <a:cs typeface="Constantia"/>
                <a:sym typeface="Constantia"/>
              </a:defRPr>
            </a:lvl2pPr>
            <a:lvl3pPr marR="0" lvl="2" algn="l" rtl="0">
              <a:spcBef>
                <a:spcPts val="420"/>
              </a:spcBef>
              <a:spcAft>
                <a:spcPts val="0"/>
              </a:spcAft>
              <a:buClr>
                <a:schemeClr val="accent2"/>
              </a:buClr>
              <a:buSzPts val="1470"/>
              <a:buFont typeface="Noto Sans Symbols"/>
              <a:buChar char="⚫"/>
              <a:defRPr sz="2100" b="0" i="0" u="none" strike="noStrike" cap="none">
                <a:solidFill>
                  <a:schemeClr val="dk1"/>
                </a:solidFill>
                <a:latin typeface="Constantia"/>
                <a:ea typeface="Constantia"/>
                <a:cs typeface="Constantia"/>
                <a:sym typeface="Constantia"/>
              </a:defRPr>
            </a:lvl3pPr>
            <a:lvl4pPr marR="0" lvl="3" algn="l" rtl="0">
              <a:spcBef>
                <a:spcPts val="400"/>
              </a:spcBef>
              <a:spcAft>
                <a:spcPts val="0"/>
              </a:spcAft>
              <a:buClr>
                <a:schemeClr val="accent3"/>
              </a:buClr>
              <a:buSzPts val="1300"/>
              <a:buFont typeface="Noto Sans Symbols"/>
              <a:buChar char="⚫"/>
              <a:defRPr sz="2000" b="0" i="0" u="none" strike="noStrike" cap="none">
                <a:solidFill>
                  <a:schemeClr val="dk1"/>
                </a:solidFill>
                <a:latin typeface="Constantia"/>
                <a:ea typeface="Constantia"/>
                <a:cs typeface="Constantia"/>
                <a:sym typeface="Constantia"/>
              </a:defRPr>
            </a:lvl4pPr>
            <a:lvl5pPr marR="0" lvl="4" algn="l" rtl="0">
              <a:spcBef>
                <a:spcPts val="400"/>
              </a:spcBef>
              <a:spcAft>
                <a:spcPts val="0"/>
              </a:spcAft>
              <a:buClr>
                <a:schemeClr val="accent4"/>
              </a:buClr>
              <a:buSzPts val="1300"/>
              <a:buFont typeface="Noto Sans Symbols"/>
              <a:buChar char="⚫"/>
              <a:defRPr sz="2000" b="0" i="0" u="none" strike="noStrike" cap="none">
                <a:solidFill>
                  <a:schemeClr val="dk1"/>
                </a:solidFill>
                <a:latin typeface="Constantia"/>
                <a:ea typeface="Constantia"/>
                <a:cs typeface="Constantia"/>
                <a:sym typeface="Constantia"/>
              </a:defRPr>
            </a:lvl5pPr>
            <a:lvl6pPr marR="0" lvl="5" algn="l" rtl="0">
              <a:spcBef>
                <a:spcPts val="360"/>
              </a:spcBef>
              <a:spcAft>
                <a:spcPts val="0"/>
              </a:spcAft>
              <a:buClr>
                <a:schemeClr val="accent5"/>
              </a:buClr>
              <a:buSzPts val="1440"/>
              <a:buFont typeface="Noto Sans Symbols"/>
              <a:buChar char="⚫"/>
              <a:defRPr sz="1800" b="0" i="0" u="none" strike="noStrike" cap="none">
                <a:solidFill>
                  <a:schemeClr val="dk1"/>
                </a:solidFill>
                <a:latin typeface="Constantia"/>
                <a:ea typeface="Constantia"/>
                <a:cs typeface="Constantia"/>
                <a:sym typeface="Constantia"/>
              </a:defRPr>
            </a:lvl6pPr>
            <a:lvl7pPr marR="0" lvl="6" algn="l" rtl="0">
              <a:spcBef>
                <a:spcPts val="320"/>
              </a:spcBef>
              <a:spcAft>
                <a:spcPts val="0"/>
              </a:spcAft>
              <a:buClr>
                <a:schemeClr val="accent6"/>
              </a:buClr>
              <a:buSzPts val="1280"/>
              <a:buFont typeface="Noto Sans Symbols"/>
              <a:buChar char="⚫"/>
              <a:defRPr sz="1600" b="0" i="0" u="none" strike="noStrike" cap="none">
                <a:solidFill>
                  <a:schemeClr val="dk1"/>
                </a:solidFill>
                <a:latin typeface="Constantia"/>
                <a:ea typeface="Constantia"/>
                <a:cs typeface="Constantia"/>
                <a:sym typeface="Constantia"/>
              </a:defRPr>
            </a:lvl7pPr>
            <a:lvl8pPr marR="0" lvl="7" algn="l" rtl="0">
              <a:spcBef>
                <a:spcPts val="320"/>
              </a:spcBef>
              <a:spcAft>
                <a:spcPts val="0"/>
              </a:spcAft>
              <a:buClr>
                <a:schemeClr val="dk2"/>
              </a:buClr>
              <a:buSzPts val="1600"/>
              <a:buFont typeface="Constantia"/>
              <a:buChar char="•"/>
              <a:defRPr sz="1600" b="0" i="0" u="none" strike="noStrike" cap="none">
                <a:solidFill>
                  <a:schemeClr val="dk1"/>
                </a:solidFill>
                <a:latin typeface="Constantia"/>
                <a:ea typeface="Constantia"/>
                <a:cs typeface="Constantia"/>
                <a:sym typeface="Constantia"/>
              </a:defRPr>
            </a:lvl8pPr>
            <a:lvl9pPr marR="0" lvl="8" algn="l" rtl="0">
              <a:spcBef>
                <a:spcPts val="280"/>
              </a:spcBef>
              <a:spcAft>
                <a:spcPts val="0"/>
              </a:spcAft>
              <a:buClr>
                <a:schemeClr val="dk2"/>
              </a:buClr>
              <a:buSzPts val="1400"/>
              <a:buFont typeface="Constantia"/>
              <a:buChar char="•"/>
              <a:defRPr sz="1400" b="0" i="0" u="none" strike="noStrike" cap="none">
                <a:solidFill>
                  <a:schemeClr val="dk1"/>
                </a:solidFill>
                <a:latin typeface="Constantia"/>
                <a:ea typeface="Constantia"/>
                <a:cs typeface="Constantia"/>
                <a:sym typeface="Constantia"/>
              </a:defRPr>
            </a:lvl9pPr>
          </a:lstStyle>
          <a:p>
            <a:pPr lvl="0"/>
            <a:endParaRPr noProof="0">
              <a:sym typeface="Constantia"/>
            </a:endParaRPr>
          </a:p>
        </p:txBody>
      </p:sp>
      <p:sp>
        <p:nvSpPr>
          <p:cNvPr id="9" name="Google Shape;92;p63"/>
          <p:cNvSpPr txBox="1">
            <a:spLocks noGrp="1"/>
          </p:cNvSpPr>
          <p:nvPr>
            <p:ph type="dt" idx="10"/>
          </p:nvPr>
        </p:nvSpPr>
        <p:spPr/>
        <p:txBody>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10" name="Google Shape;93;p63"/>
          <p:cNvSpPr txBox="1">
            <a:spLocks noGrp="1"/>
          </p:cNvSpPr>
          <p:nvPr>
            <p:ph type="ftr" idx="11"/>
          </p:nvPr>
        </p:nvSpPr>
        <p:spPr/>
        <p:txBody>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pPr>
              <a:defRPr/>
            </a:pPr>
            <a:endParaRPr/>
          </a:p>
        </p:txBody>
      </p:sp>
      <p:sp>
        <p:nvSpPr>
          <p:cNvPr id="11" name="Google Shape;94;p63"/>
          <p:cNvSpPr txBox="1">
            <a:spLocks noGrp="1"/>
          </p:cNvSpPr>
          <p:nvPr>
            <p:ph type="sldNum" idx="12"/>
          </p:nvPr>
        </p:nvSpPr>
        <p:spPr>
          <a:xfrm>
            <a:off x="10769600" y="6356350"/>
            <a:ext cx="812800" cy="365125"/>
          </a:xfrm>
        </p:spPr>
        <p:txBody>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a:defRPr/>
            </a:pPr>
            <a:fld id="{42C2AE22-207F-4242-9348-7199C5B73A12}"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98"/>
        <p:cNvGrpSpPr/>
        <p:nvPr/>
      </p:nvGrpSpPr>
      <p:grpSpPr>
        <a:xfrm>
          <a:off x="0" y="0"/>
          <a:ext cx="0" cy="0"/>
          <a:chOff x="0" y="0"/>
          <a:chExt cx="0" cy="0"/>
        </a:xfrm>
      </p:grpSpPr>
      <p:sp>
        <p:nvSpPr>
          <p:cNvPr id="99" name="Google Shape;99;p64"/>
          <p:cNvSpPr txBox="1">
            <a:spLocks noGrp="1"/>
          </p:cNvSpPr>
          <p:nvPr>
            <p:ph type="title"/>
          </p:nvPr>
        </p:nvSpPr>
        <p:spPr>
          <a:xfrm>
            <a:off x="609600" y="704088"/>
            <a:ext cx="10972800" cy="1143000"/>
          </a:xfrm>
          <a:prstGeom prst="rect">
            <a:avLst/>
          </a:prstGeom>
          <a:noFill/>
          <a:ln>
            <a:noFill/>
          </a:ln>
        </p:spPr>
        <p:txBody>
          <a:bodyPr spcFirstLastPara="1">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0" name="Google Shape;100;p64"/>
          <p:cNvSpPr txBox="1">
            <a:spLocks noGrp="1"/>
          </p:cNvSpPr>
          <p:nvPr>
            <p:ph type="body" idx="1"/>
          </p:nvPr>
        </p:nvSpPr>
        <p:spPr>
          <a:xfrm rot="5400000">
            <a:off x="3901440" y="-1356360"/>
            <a:ext cx="4389120" cy="10972800"/>
          </a:xfrm>
          <a:prstGeom prst="rect">
            <a:avLst/>
          </a:prstGeom>
          <a:noFill/>
          <a:ln>
            <a:noFill/>
          </a:ln>
        </p:spPr>
        <p:txBody>
          <a:bodyPr spcFirstLastPara="1">
            <a:normAutofit/>
          </a:bodyPr>
          <a:lstStyle>
            <a:lvl1pPr marL="457200" lvl="0" indent="-337185" algn="l">
              <a:spcBef>
                <a:spcPts val="360"/>
              </a:spcBef>
              <a:spcAft>
                <a:spcPts val="0"/>
              </a:spcAft>
              <a:buSzPts val="1710"/>
              <a:buChar char="⚫"/>
              <a:defRPr/>
            </a:lvl1pPr>
            <a:lvl2pPr marL="914400" lvl="1" indent="-325755" algn="l">
              <a:spcBef>
                <a:spcPts val="360"/>
              </a:spcBef>
              <a:spcAft>
                <a:spcPts val="0"/>
              </a:spcAft>
              <a:buSzPts val="1530"/>
              <a:buChar char="⚫"/>
              <a:defRPr/>
            </a:lvl2pPr>
            <a:lvl3pPr marL="1371600" lvl="2" indent="-308610" algn="l">
              <a:spcBef>
                <a:spcPts val="360"/>
              </a:spcBef>
              <a:spcAft>
                <a:spcPts val="0"/>
              </a:spcAft>
              <a:buSzPts val="1260"/>
              <a:buChar char="⚫"/>
              <a:defRPr/>
            </a:lvl3pPr>
            <a:lvl4pPr marL="1828800" lvl="3" indent="-302894" algn="l">
              <a:spcBef>
                <a:spcPts val="360"/>
              </a:spcBef>
              <a:spcAft>
                <a:spcPts val="0"/>
              </a:spcAft>
              <a:buSzPts val="1170"/>
              <a:buChar char="⚫"/>
              <a:defRPr/>
            </a:lvl4pPr>
            <a:lvl5pPr marL="2286000" lvl="4" indent="-302895" algn="l">
              <a:spcBef>
                <a:spcPts val="360"/>
              </a:spcBef>
              <a:spcAft>
                <a:spcPts val="0"/>
              </a:spcAft>
              <a:buSzPts val="1170"/>
              <a:buChar char="⚫"/>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4" name="Google Shape;31;p52"/>
          <p:cNvSpPr txBox="1">
            <a:spLocks noGrp="1"/>
          </p:cNvSpPr>
          <p:nvPr>
            <p:ph type="dt" idx="11"/>
          </p:nvPr>
        </p:nvSpPr>
        <p:spPr>
          <a:ln/>
        </p:spPr>
        <p:txBody>
          <a:bodyPr/>
          <a:lstStyle>
            <a:lvl1pPr>
              <a:defRPr/>
            </a:lvl1pPr>
          </a:lstStyle>
          <a:p>
            <a:pPr>
              <a:defRPr/>
            </a:pPr>
            <a:endParaRPr/>
          </a:p>
        </p:txBody>
      </p:sp>
      <p:sp>
        <p:nvSpPr>
          <p:cNvPr id="5" name="Google Shape;32;p52"/>
          <p:cNvSpPr txBox="1">
            <a:spLocks noGrp="1"/>
          </p:cNvSpPr>
          <p:nvPr>
            <p:ph type="ftr" idx="12"/>
          </p:nvPr>
        </p:nvSpPr>
        <p:spPr>
          <a:ln/>
        </p:spPr>
        <p:txBody>
          <a:bodyPr/>
          <a:lstStyle>
            <a:lvl1pPr>
              <a:defRPr/>
            </a:lvl1pPr>
          </a:lstStyle>
          <a:p>
            <a:pPr>
              <a:defRPr/>
            </a:pPr>
            <a:endParaRPr/>
          </a:p>
        </p:txBody>
      </p:sp>
      <p:sp>
        <p:nvSpPr>
          <p:cNvPr id="6" name="Google Shape;33;p52"/>
          <p:cNvSpPr txBox="1">
            <a:spLocks noGrp="1"/>
          </p:cNvSpPr>
          <p:nvPr>
            <p:ph type="sldNum" idx="13"/>
          </p:nvPr>
        </p:nvSpPr>
        <p:spPr>
          <a:ln/>
        </p:spPr>
        <p:txBody>
          <a:bodyPr/>
          <a:lstStyle>
            <a:lvl1pPr>
              <a:defRPr/>
            </a:lvl1pPr>
          </a:lstStyle>
          <a:p>
            <a:pPr>
              <a:defRPr/>
            </a:pPr>
            <a:fld id="{15099E10-BD7F-4991-9239-73CE63E79A4A}"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104"/>
        <p:cNvGrpSpPr/>
        <p:nvPr/>
      </p:nvGrpSpPr>
      <p:grpSpPr>
        <a:xfrm>
          <a:off x="0" y="0"/>
          <a:ext cx="0" cy="0"/>
          <a:chOff x="0" y="0"/>
          <a:chExt cx="0" cy="0"/>
        </a:xfrm>
      </p:grpSpPr>
      <p:sp>
        <p:nvSpPr>
          <p:cNvPr id="105" name="Google Shape;105;p65"/>
          <p:cNvSpPr txBox="1">
            <a:spLocks noGrp="1"/>
          </p:cNvSpPr>
          <p:nvPr>
            <p:ph type="title"/>
          </p:nvPr>
        </p:nvSpPr>
        <p:spPr>
          <a:xfrm rot="5400000">
            <a:off x="7604919" y="2148683"/>
            <a:ext cx="5211763" cy="2743200"/>
          </a:xfrm>
          <a:prstGeom prst="rect">
            <a:avLst/>
          </a:prstGeom>
          <a:noFill/>
          <a:ln>
            <a:noFill/>
          </a:ln>
        </p:spPr>
        <p:txBody>
          <a:bodyPr spcFirstLastPara="1">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 name="Google Shape;106;p65"/>
          <p:cNvSpPr txBox="1">
            <a:spLocks noGrp="1"/>
          </p:cNvSpPr>
          <p:nvPr>
            <p:ph type="body" idx="1"/>
          </p:nvPr>
        </p:nvSpPr>
        <p:spPr>
          <a:xfrm rot="5400000">
            <a:off x="2016920" y="-492917"/>
            <a:ext cx="5211763" cy="8026400"/>
          </a:xfrm>
          <a:prstGeom prst="rect">
            <a:avLst/>
          </a:prstGeom>
          <a:noFill/>
          <a:ln>
            <a:noFill/>
          </a:ln>
        </p:spPr>
        <p:txBody>
          <a:bodyPr spcFirstLastPara="1">
            <a:normAutofit/>
          </a:bodyPr>
          <a:lstStyle>
            <a:lvl1pPr marL="457200" lvl="0" indent="-337185" algn="l">
              <a:spcBef>
                <a:spcPts val="360"/>
              </a:spcBef>
              <a:spcAft>
                <a:spcPts val="0"/>
              </a:spcAft>
              <a:buSzPts val="1710"/>
              <a:buChar char="⚫"/>
              <a:defRPr/>
            </a:lvl1pPr>
            <a:lvl2pPr marL="914400" lvl="1" indent="-325755" algn="l">
              <a:spcBef>
                <a:spcPts val="360"/>
              </a:spcBef>
              <a:spcAft>
                <a:spcPts val="0"/>
              </a:spcAft>
              <a:buSzPts val="1530"/>
              <a:buChar char="⚫"/>
              <a:defRPr/>
            </a:lvl2pPr>
            <a:lvl3pPr marL="1371600" lvl="2" indent="-308610" algn="l">
              <a:spcBef>
                <a:spcPts val="360"/>
              </a:spcBef>
              <a:spcAft>
                <a:spcPts val="0"/>
              </a:spcAft>
              <a:buSzPts val="1260"/>
              <a:buChar char="⚫"/>
              <a:defRPr/>
            </a:lvl3pPr>
            <a:lvl4pPr marL="1828800" lvl="3" indent="-302894" algn="l">
              <a:spcBef>
                <a:spcPts val="360"/>
              </a:spcBef>
              <a:spcAft>
                <a:spcPts val="0"/>
              </a:spcAft>
              <a:buSzPts val="1170"/>
              <a:buChar char="⚫"/>
              <a:defRPr/>
            </a:lvl4pPr>
            <a:lvl5pPr marL="2286000" lvl="4" indent="-302895" algn="l">
              <a:spcBef>
                <a:spcPts val="360"/>
              </a:spcBef>
              <a:spcAft>
                <a:spcPts val="0"/>
              </a:spcAft>
              <a:buSzPts val="1170"/>
              <a:buChar char="⚫"/>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4" name="Google Shape;31;p52"/>
          <p:cNvSpPr txBox="1">
            <a:spLocks noGrp="1"/>
          </p:cNvSpPr>
          <p:nvPr>
            <p:ph type="dt" idx="11"/>
          </p:nvPr>
        </p:nvSpPr>
        <p:spPr>
          <a:ln/>
        </p:spPr>
        <p:txBody>
          <a:bodyPr/>
          <a:lstStyle>
            <a:lvl1pPr>
              <a:defRPr/>
            </a:lvl1pPr>
          </a:lstStyle>
          <a:p>
            <a:pPr>
              <a:defRPr/>
            </a:pPr>
            <a:endParaRPr/>
          </a:p>
        </p:txBody>
      </p:sp>
      <p:sp>
        <p:nvSpPr>
          <p:cNvPr id="5" name="Google Shape;32;p52"/>
          <p:cNvSpPr txBox="1">
            <a:spLocks noGrp="1"/>
          </p:cNvSpPr>
          <p:nvPr>
            <p:ph type="ftr" idx="12"/>
          </p:nvPr>
        </p:nvSpPr>
        <p:spPr>
          <a:ln/>
        </p:spPr>
        <p:txBody>
          <a:bodyPr/>
          <a:lstStyle>
            <a:lvl1pPr>
              <a:defRPr/>
            </a:lvl1pPr>
          </a:lstStyle>
          <a:p>
            <a:pPr>
              <a:defRPr/>
            </a:pPr>
            <a:endParaRPr/>
          </a:p>
        </p:txBody>
      </p:sp>
      <p:sp>
        <p:nvSpPr>
          <p:cNvPr id="6" name="Google Shape;33;p52"/>
          <p:cNvSpPr txBox="1">
            <a:spLocks noGrp="1"/>
          </p:cNvSpPr>
          <p:nvPr>
            <p:ph type="sldNum" idx="13"/>
          </p:nvPr>
        </p:nvSpPr>
        <p:spPr>
          <a:ln/>
        </p:spPr>
        <p:txBody>
          <a:bodyPr/>
          <a:lstStyle>
            <a:lvl1pPr>
              <a:defRPr/>
            </a:lvl1pPr>
          </a:lstStyle>
          <a:p>
            <a:pPr>
              <a:defRPr/>
            </a:pPr>
            <a:fld id="{26FFC742-D709-4D40-87E7-41D38972AC79}"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tle Side patch Icon Content 3 rows">
    <p:spTree>
      <p:nvGrpSpPr>
        <p:cNvPr id="1" name=""/>
        <p:cNvGrpSpPr/>
        <p:nvPr/>
      </p:nvGrpSpPr>
      <p:grpSpPr>
        <a:xfrm>
          <a:off x="0" y="0"/>
          <a:ext cx="0" cy="0"/>
          <a:chOff x="0" y="0"/>
          <a:chExt cx="0" cy="0"/>
        </a:xfrm>
      </p:grpSpPr>
      <p:sp>
        <p:nvSpPr>
          <p:cNvPr id="12" name="Freeform: Shape 33">
            <a:extLst>
              <a:ext uri="{FF2B5EF4-FFF2-40B4-BE49-F238E27FC236}"/>
              <a:ext uri="{C183D7F6-B498-43B3-948B-1728B52AA6E4}"/>
            </a:extLst>
          </p:cNvPr>
          <p:cNvSpPr/>
          <p:nvPr userDrawn="1"/>
        </p:nvSpPr>
        <p:spPr>
          <a:xfrm>
            <a:off x="0" y="0"/>
            <a:ext cx="8329613"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auto">
              <a:spcBef>
                <a:spcPts val="0"/>
              </a:spcBef>
              <a:spcAft>
                <a:spcPts val="0"/>
              </a:spcAft>
              <a:defRPr/>
            </a:pPr>
            <a:endParaRPr lang="en-US">
              <a:solidFill>
                <a:prstClr val="white"/>
              </a:solidFill>
              <a:latin typeface="Tw Cen MT"/>
            </a:endParaRPr>
          </a:p>
        </p:txBody>
      </p:sp>
      <p:sp>
        <p:nvSpPr>
          <p:cNvPr id="15" name="Rectangle 10">
            <a:extLst>
              <a:ext uri="{FF2B5EF4-FFF2-40B4-BE49-F238E27FC236}"/>
              <a:ext uri="{C183D7F6-B498-43B3-948B-1728B52AA6E4}"/>
            </a:extLst>
          </p:cNvPr>
          <p:cNvSpPr/>
          <p:nvPr userDrawn="1"/>
        </p:nvSpPr>
        <p:spPr>
          <a:xfrm>
            <a:off x="0" y="0"/>
            <a:ext cx="12192000" cy="1127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auto">
              <a:spcBef>
                <a:spcPts val="0"/>
              </a:spcBef>
              <a:spcAft>
                <a:spcPts val="0"/>
              </a:spcAft>
              <a:defRPr/>
            </a:pPr>
            <a:endParaRPr lang="en-US">
              <a:solidFill>
                <a:prstClr val="white"/>
              </a:solidFill>
              <a:latin typeface="Tw Cen MT"/>
            </a:endParaRPr>
          </a:p>
        </p:txBody>
      </p:sp>
      <p:sp>
        <p:nvSpPr>
          <p:cNvPr id="16" name="Freeform: Shape 34">
            <a:extLst>
              <a:ext uri="{FF2B5EF4-FFF2-40B4-BE49-F238E27FC236}"/>
              <a:ext uri="{C183D7F6-B498-43B3-948B-1728B52AA6E4}"/>
            </a:extLst>
          </p:cNvPr>
          <p:cNvSpPr/>
          <p:nvPr userDrawn="1"/>
        </p:nvSpPr>
        <p:spPr>
          <a:xfrm>
            <a:off x="0" y="0"/>
            <a:ext cx="8329613"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fontAlgn="auto">
              <a:spcBef>
                <a:spcPts val="0"/>
              </a:spcBef>
              <a:spcAft>
                <a:spcPts val="0"/>
              </a:spcAft>
              <a:defRPr/>
            </a:pPr>
            <a:endParaRPr lang="en-US">
              <a:solidFill>
                <a:prstClr val="white"/>
              </a:solidFill>
              <a:latin typeface="Tw Cen MT"/>
            </a:endParaRPr>
          </a:p>
        </p:txBody>
      </p:sp>
      <p:sp>
        <p:nvSpPr>
          <p:cNvPr id="2" name="Title 1">
            <a:extLst>
              <a:ext uri="{FF2B5EF4-FFF2-40B4-BE49-F238E27FC236}"/>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extLst>
          </p:cNvPr>
          <p:cNvSpPr>
            <a:spLocks noGrp="1"/>
          </p:cNvSpPr>
          <p:nvPr>
            <p:ph sz="quarter" idx="13"/>
          </p:nvPr>
        </p:nvSpPr>
        <p:spPr>
          <a:xfrm>
            <a:off x="7151214" y="2035302"/>
            <a:ext cx="4312844" cy="914490"/>
          </a:xfrm>
        </p:spPr>
        <p:txBody>
          <a:bodyPr lIns="91440" rIns="91440" anchor="ctr">
            <a:noAutofit/>
          </a:bodyPr>
          <a:lstStyle>
            <a:lvl1pPr marL="0" indent="0">
              <a:buNone/>
              <a:defRPr sz="1400"/>
            </a:lvl1pPr>
          </a:lstStyle>
          <a:p>
            <a:pPr lvl="0"/>
            <a:r>
              <a:rPr lang="en-US" noProof="0"/>
              <a:t>Click to edit Master text styles</a:t>
            </a:r>
          </a:p>
        </p:txBody>
      </p:sp>
      <p:sp>
        <p:nvSpPr>
          <p:cNvPr id="8" name="Text Placeholder 7">
            <a:extLst>
              <a:ext uri="{FF2B5EF4-FFF2-40B4-BE49-F238E27FC236}"/>
            </a:extLst>
          </p:cNvPr>
          <p:cNvSpPr>
            <a:spLocks noGrp="1"/>
          </p:cNvSpPr>
          <p:nvPr>
            <p:ph type="body" sz="quarter" idx="16"/>
          </p:nvPr>
        </p:nvSpPr>
        <p:spPr>
          <a:xfrm>
            <a:off x="624840" y="2280181"/>
            <a:ext cx="4937760" cy="424732"/>
          </a:xfrm>
          <a:noFill/>
        </p:spPr>
        <p:txBody>
          <a:bodyPr lIns="91440" rIns="91440" anchor="ctr">
            <a:noAutofit/>
          </a:bodyPr>
          <a:lstStyle>
            <a:lvl1pPr marL="0" indent="0" algn="r">
              <a:buNone/>
              <a:defRPr sz="2000" b="1">
                <a:solidFill>
                  <a:schemeClr val="tx2"/>
                </a:solidFill>
              </a:defRPr>
            </a:lvl1pPr>
          </a:lstStyle>
          <a:p>
            <a:pPr lvl="0"/>
            <a:r>
              <a:rPr lang="en-US" noProof="0"/>
              <a:t>Click to edit Master text styles</a:t>
            </a:r>
          </a:p>
        </p:txBody>
      </p:sp>
      <p:sp>
        <p:nvSpPr>
          <p:cNvPr id="14" name="Picture Placeholder 7">
            <a:extLst>
              <a:ext uri="{FF2B5EF4-FFF2-40B4-BE49-F238E27FC236}"/>
              <a:ext uri="{C183D7F6-B498-43B3-948B-1728B52AA6E4}"/>
            </a:extLst>
          </p:cNvPr>
          <p:cNvSpPr>
            <a:spLocks noGrp="1"/>
          </p:cNvSpPr>
          <p:nvPr>
            <p:ph type="pic" sz="quarter" idx="21"/>
          </p:nvPr>
        </p:nvSpPr>
        <p:spPr>
          <a:xfrm>
            <a:off x="5756426" y="1935993"/>
            <a:ext cx="1094116" cy="1113108"/>
          </a:xfrm>
          <a:prstGeom prst="ellipse">
            <a:avLst/>
          </a:prstGeom>
          <a:solidFill>
            <a:schemeClr val="bg1"/>
          </a:solidFill>
          <a:effectLst>
            <a:outerShdw blurRad="50800" dist="38100" dir="2700000" algn="tl" rotWithShape="0">
              <a:prstClr val="black">
                <a:alpha val="40000"/>
              </a:prstClr>
            </a:outerShdw>
          </a:effectLst>
        </p:spPr>
        <p:txBody>
          <a:bodyPr spcFirstLastPara="1" anchor="ctr">
            <a:normAutofit/>
          </a:bodyPr>
          <a:lstStyle>
            <a:lvl1pPr marL="0" indent="0" algn="ctr">
              <a:buNone/>
              <a:defRPr/>
            </a:lvl1pPr>
          </a:lstStyle>
          <a:p>
            <a:pPr lvl="0"/>
            <a:r>
              <a:rPr lang="en-US" noProof="0">
                <a:sym typeface="Constantia"/>
              </a:rPr>
              <a:t>Click icon to add picture</a:t>
            </a:r>
          </a:p>
        </p:txBody>
      </p:sp>
      <p:sp>
        <p:nvSpPr>
          <p:cNvPr id="20" name="Content Placeholder 6">
            <a:extLst>
              <a:ext uri="{FF2B5EF4-FFF2-40B4-BE49-F238E27FC236}"/>
            </a:extLst>
          </p:cNvPr>
          <p:cNvSpPr>
            <a:spLocks noGrp="1"/>
          </p:cNvSpPr>
          <p:nvPr>
            <p:ph sz="quarter" idx="22"/>
          </p:nvPr>
        </p:nvSpPr>
        <p:spPr>
          <a:xfrm>
            <a:off x="6071132" y="3576256"/>
            <a:ext cx="5392925" cy="914490"/>
          </a:xfrm>
        </p:spPr>
        <p:txBody>
          <a:bodyPr lIns="91440" rIns="91440" anchor="ctr">
            <a:noAutofit/>
          </a:bodyPr>
          <a:lstStyle>
            <a:lvl1pPr marL="0" indent="0">
              <a:buNone/>
              <a:defRPr sz="1400"/>
            </a:lvl1pPr>
          </a:lstStyle>
          <a:p>
            <a:pPr lvl="0"/>
            <a:r>
              <a:rPr lang="en-US" noProof="0"/>
              <a:t>Click to edit Master text styles</a:t>
            </a:r>
          </a:p>
        </p:txBody>
      </p:sp>
      <p:sp>
        <p:nvSpPr>
          <p:cNvPr id="21" name="Text Placeholder 7">
            <a:extLst>
              <a:ext uri="{FF2B5EF4-FFF2-40B4-BE49-F238E27FC236}"/>
            </a:extLst>
          </p:cNvPr>
          <p:cNvSpPr>
            <a:spLocks noGrp="1"/>
          </p:cNvSpPr>
          <p:nvPr>
            <p:ph type="body" sz="quarter" idx="23"/>
          </p:nvPr>
        </p:nvSpPr>
        <p:spPr>
          <a:xfrm>
            <a:off x="548640" y="3846999"/>
            <a:ext cx="4023360" cy="424732"/>
          </a:xfrm>
          <a:noFill/>
        </p:spPr>
        <p:txBody>
          <a:bodyPr lIns="91440" rIns="91440" anchor="ctr">
            <a:noAutofit/>
          </a:bodyPr>
          <a:lstStyle>
            <a:lvl1pPr marL="0" indent="0" algn="r">
              <a:buNone/>
              <a:defRPr sz="2000" b="1">
                <a:solidFill>
                  <a:schemeClr val="accent5"/>
                </a:solidFill>
              </a:defRPr>
            </a:lvl1pPr>
          </a:lstStyle>
          <a:p>
            <a:pPr lvl="0"/>
            <a:r>
              <a:rPr lang="en-US" noProof="0"/>
              <a:t>Click to edit Master text styles</a:t>
            </a:r>
          </a:p>
        </p:txBody>
      </p:sp>
      <p:sp>
        <p:nvSpPr>
          <p:cNvPr id="22" name="Picture Placeholder 7">
            <a:extLst>
              <a:ext uri="{FF2B5EF4-FFF2-40B4-BE49-F238E27FC236}"/>
              <a:ext uri="{C183D7F6-B498-43B3-948B-1728B52AA6E4}"/>
            </a:extLst>
          </p:cNvPr>
          <p:cNvSpPr>
            <a:spLocks noGrp="1"/>
          </p:cNvSpPr>
          <p:nvPr>
            <p:ph type="pic" sz="quarter" idx="24"/>
          </p:nvPr>
        </p:nvSpPr>
        <p:spPr>
          <a:xfrm>
            <a:off x="4774508" y="3502811"/>
            <a:ext cx="1094116" cy="1113108"/>
          </a:xfrm>
          <a:prstGeom prst="ellipse">
            <a:avLst/>
          </a:prstGeom>
          <a:solidFill>
            <a:schemeClr val="bg1"/>
          </a:solidFill>
          <a:effectLst>
            <a:outerShdw blurRad="50800" dist="38100" dir="2700000" algn="tl" rotWithShape="0">
              <a:prstClr val="black">
                <a:alpha val="40000"/>
              </a:prstClr>
            </a:outerShdw>
          </a:effectLst>
        </p:spPr>
        <p:txBody>
          <a:bodyPr spcFirstLastPara="1" anchor="ctr">
            <a:normAutofit/>
          </a:bodyPr>
          <a:lstStyle>
            <a:lvl1pPr marL="0" indent="0" algn="ctr">
              <a:buNone/>
              <a:defRPr/>
            </a:lvl1pPr>
          </a:lstStyle>
          <a:p>
            <a:pPr lvl="0"/>
            <a:r>
              <a:rPr lang="en-US" noProof="0">
                <a:sym typeface="Constantia"/>
              </a:rPr>
              <a:t>Click icon to add picture</a:t>
            </a:r>
          </a:p>
        </p:txBody>
      </p:sp>
      <p:sp>
        <p:nvSpPr>
          <p:cNvPr id="13" name="Content Placeholder 6">
            <a:extLst>
              <a:ext uri="{FF2B5EF4-FFF2-40B4-BE49-F238E27FC236}"/>
            </a:extLst>
          </p:cNvPr>
          <p:cNvSpPr>
            <a:spLocks noGrp="1"/>
          </p:cNvSpPr>
          <p:nvPr>
            <p:ph sz="quarter" idx="25"/>
          </p:nvPr>
        </p:nvSpPr>
        <p:spPr>
          <a:xfrm>
            <a:off x="4949699" y="5117210"/>
            <a:ext cx="6514359" cy="914490"/>
          </a:xfrm>
        </p:spPr>
        <p:txBody>
          <a:bodyPr lIns="91440" rIns="91440" anchor="ctr">
            <a:noAutofit/>
          </a:bodyPr>
          <a:lstStyle>
            <a:lvl1pPr marL="0" indent="0">
              <a:buNone/>
              <a:defRPr sz="1400"/>
            </a:lvl1pPr>
          </a:lstStyle>
          <a:p>
            <a:pPr lvl="0"/>
            <a:r>
              <a:rPr lang="en-US" noProof="0"/>
              <a:t>Click to edit Master text styles</a:t>
            </a:r>
          </a:p>
        </p:txBody>
      </p:sp>
      <p:sp>
        <p:nvSpPr>
          <p:cNvPr id="17" name="Text Placeholder 7">
            <a:extLst>
              <a:ext uri="{FF2B5EF4-FFF2-40B4-BE49-F238E27FC236}"/>
            </a:extLst>
          </p:cNvPr>
          <p:cNvSpPr>
            <a:spLocks noGrp="1"/>
          </p:cNvSpPr>
          <p:nvPr>
            <p:ph type="body" sz="quarter" idx="26"/>
          </p:nvPr>
        </p:nvSpPr>
        <p:spPr>
          <a:xfrm>
            <a:off x="548641" y="5362089"/>
            <a:ext cx="2956560" cy="424732"/>
          </a:xfrm>
          <a:noFill/>
        </p:spPr>
        <p:txBody>
          <a:bodyPr lIns="91440" rIns="91440" anchor="ctr">
            <a:noAutofit/>
          </a:bodyPr>
          <a:lstStyle>
            <a:lvl1pPr marL="0" indent="0" algn="r">
              <a:buNone/>
              <a:defRPr sz="2000" b="1">
                <a:solidFill>
                  <a:schemeClr val="accent6"/>
                </a:solidFill>
              </a:defRPr>
            </a:lvl1pPr>
          </a:lstStyle>
          <a:p>
            <a:pPr lvl="0"/>
            <a:r>
              <a:rPr lang="en-US" noProof="0"/>
              <a:t>Click to edit Master text styles</a:t>
            </a:r>
          </a:p>
        </p:txBody>
      </p:sp>
      <p:sp>
        <p:nvSpPr>
          <p:cNvPr id="19" name="Picture Placeholder 7">
            <a:extLst>
              <a:ext uri="{FF2B5EF4-FFF2-40B4-BE49-F238E27FC236}"/>
              <a:ext uri="{C183D7F6-B498-43B3-948B-1728B52AA6E4}"/>
            </a:extLst>
          </p:cNvPr>
          <p:cNvSpPr>
            <a:spLocks noGrp="1"/>
          </p:cNvSpPr>
          <p:nvPr>
            <p:ph type="pic" sz="quarter" idx="27"/>
          </p:nvPr>
        </p:nvSpPr>
        <p:spPr>
          <a:xfrm>
            <a:off x="3680392" y="5017901"/>
            <a:ext cx="1094116" cy="1113108"/>
          </a:xfrm>
          <a:prstGeom prst="ellipse">
            <a:avLst/>
          </a:prstGeom>
          <a:solidFill>
            <a:schemeClr val="bg1"/>
          </a:solidFill>
          <a:effectLst>
            <a:outerShdw blurRad="50800" dist="38100" dir="2700000" algn="tl" rotWithShape="0">
              <a:prstClr val="black">
                <a:alpha val="40000"/>
              </a:prstClr>
            </a:outerShdw>
          </a:effectLst>
        </p:spPr>
        <p:txBody>
          <a:bodyPr spcFirstLastPara="1" anchor="ctr">
            <a:normAutofit/>
          </a:bodyPr>
          <a:lstStyle>
            <a:lvl1pPr marL="0" indent="0" algn="ctr">
              <a:buNone/>
              <a:defRPr/>
            </a:lvl1pPr>
          </a:lstStyle>
          <a:p>
            <a:pPr lvl="0"/>
            <a:r>
              <a:rPr lang="en-US" noProof="0">
                <a:sym typeface="Constantia"/>
              </a:rPr>
              <a:t>Click icon to add picture</a:t>
            </a:r>
          </a:p>
        </p:txBody>
      </p:sp>
      <p:sp>
        <p:nvSpPr>
          <p:cNvPr id="18" name="Slide Number Placeholder 5">
            <a:extLst>
              <a:ext uri="{FF2B5EF4-FFF2-40B4-BE49-F238E27FC236}"/>
            </a:extLst>
          </p:cNvPr>
          <p:cNvSpPr>
            <a:spLocks noGrp="1"/>
          </p:cNvSpPr>
          <p:nvPr>
            <p:ph type="sldNum" sz="quarter" idx="28"/>
          </p:nvPr>
        </p:nvSpPr>
        <p:spPr>
          <a:xfrm>
            <a:off x="628650" y="6340475"/>
            <a:ext cx="303213" cy="365125"/>
          </a:xfrm>
          <a:solidFill>
            <a:schemeClr val="bg1">
              <a:alpha val="82000"/>
            </a:schemeClr>
          </a:solidFill>
          <a:ln>
            <a:solidFill>
              <a:schemeClr val="accent2"/>
            </a:solidFill>
          </a:ln>
        </p:spPr>
        <p:txBody>
          <a:bodyPr vert="horz" tIns="45720" bIns="45720" numCol="1" anchor="ctr" compatLnSpc="1">
            <a:prstTxWarp prst="textNoShape">
              <a:avLst/>
            </a:prstTxWarp>
          </a:bodyPr>
          <a:lstStyle>
            <a:lvl1pPr algn="ctr" fontAlgn="base">
              <a:spcBef>
                <a:spcPct val="0"/>
              </a:spcBef>
              <a:spcAft>
                <a:spcPct val="0"/>
              </a:spcAft>
              <a:defRPr sz="1000">
                <a:solidFill>
                  <a:srgbClr val="0D0D0D"/>
                </a:solidFill>
                <a:latin typeface="Tw Cen MT Condensed"/>
                <a:cs typeface="Arial" charset="0"/>
                <a:sym typeface="Constantia" pitchFamily="18" charset="0"/>
              </a:defRPr>
            </a:lvl1pPr>
          </a:lstStyle>
          <a:p>
            <a:pPr>
              <a:defRPr/>
            </a:pPr>
            <a:fld id="{ED700CFB-0319-4D4A-B8F3-1C4B4834124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extLst>
          </p:cNvPr>
          <p:cNvSpPr>
            <a:spLocks noGrp="1"/>
          </p:cNvSpPr>
          <p:nvPr>
            <p:ph type="dt" sz="half" idx="10"/>
          </p:nvPr>
        </p:nvSpPr>
        <p:spPr/>
        <p:txBody>
          <a:bodyPr/>
          <a:lstStyle>
            <a:lvl1pPr>
              <a:defRPr/>
            </a:lvl1pPr>
          </a:lstStyle>
          <a:p>
            <a:pPr>
              <a:defRPr/>
            </a:pPr>
            <a:fld id="{E3B62FE2-8011-46FD-A1C0-27AE95F6B904}" type="datetimeFigureOut">
              <a:rPr lang="en-US"/>
              <a:pPr>
                <a:defRPr/>
              </a:pPr>
              <a:t>12/20/2021</a:t>
            </a:fld>
            <a:endParaRPr lang="en-US"/>
          </a:p>
        </p:txBody>
      </p:sp>
      <p:sp>
        <p:nvSpPr>
          <p:cNvPr id="5"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extLst>
          </p:cNvPr>
          <p:cNvSpPr>
            <a:spLocks noGrp="1"/>
          </p:cNvSpPr>
          <p:nvPr>
            <p:ph type="sldNum" sz="quarter" idx="12"/>
          </p:nvPr>
        </p:nvSpPr>
        <p:spPr/>
        <p:txBody>
          <a:bodyPr/>
          <a:lstStyle>
            <a:lvl1pPr>
              <a:defRPr/>
            </a:lvl1pPr>
          </a:lstStyle>
          <a:p>
            <a:pPr>
              <a:defRPr/>
            </a:pPr>
            <a:fld id="{15D8F6E4-5E1E-46C6-808A-9C47CD05C77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extLst>
          </p:cNvPr>
          <p:cNvSpPr>
            <a:spLocks noGrp="1"/>
          </p:cNvSpPr>
          <p:nvPr>
            <p:ph type="dt" sz="half" idx="10"/>
          </p:nvPr>
        </p:nvSpPr>
        <p:spPr/>
        <p:txBody>
          <a:bodyPr/>
          <a:lstStyle>
            <a:lvl1pPr>
              <a:defRPr/>
            </a:lvl1pPr>
          </a:lstStyle>
          <a:p>
            <a:pPr>
              <a:defRPr/>
            </a:pPr>
            <a:fld id="{75787AE7-22AA-4B3C-83E4-257F16FD302A}" type="datetimeFigureOut">
              <a:rPr lang="en-US"/>
              <a:pPr>
                <a:defRPr/>
              </a:pPr>
              <a:t>12/20/2021</a:t>
            </a:fld>
            <a:endParaRPr lang="en-US"/>
          </a:p>
        </p:txBody>
      </p:sp>
      <p:sp>
        <p:nvSpPr>
          <p:cNvPr id="6"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extLst>
          </p:cNvPr>
          <p:cNvSpPr>
            <a:spLocks noGrp="1"/>
          </p:cNvSpPr>
          <p:nvPr>
            <p:ph type="sldNum" sz="quarter" idx="12"/>
          </p:nvPr>
        </p:nvSpPr>
        <p:spPr/>
        <p:txBody>
          <a:bodyPr/>
          <a:lstStyle>
            <a:lvl1pPr>
              <a:defRPr/>
            </a:lvl1pPr>
          </a:lstStyle>
          <a:p>
            <a:pPr>
              <a:defRPr/>
            </a:pPr>
            <a:fld id="{5159B6FC-65FA-4809-8C39-25215E80581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extLst>
          </p:cNvPr>
          <p:cNvSpPr>
            <a:spLocks noGrp="1"/>
          </p:cNvSpPr>
          <p:nvPr>
            <p:ph type="dt" sz="half" idx="10"/>
          </p:nvPr>
        </p:nvSpPr>
        <p:spPr/>
        <p:txBody>
          <a:bodyPr/>
          <a:lstStyle>
            <a:lvl1pPr>
              <a:defRPr/>
            </a:lvl1pPr>
          </a:lstStyle>
          <a:p>
            <a:pPr>
              <a:defRPr/>
            </a:pPr>
            <a:fld id="{662B7A9D-BBB4-42E4-BC04-1E10F83FC0B3}" type="datetimeFigureOut">
              <a:rPr lang="en-US"/>
              <a:pPr>
                <a:defRPr/>
              </a:pPr>
              <a:t>12/20/2021</a:t>
            </a:fld>
            <a:endParaRPr lang="en-US"/>
          </a:p>
        </p:txBody>
      </p:sp>
      <p:sp>
        <p:nvSpPr>
          <p:cNvPr id="8"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extLst>
          </p:cNvPr>
          <p:cNvSpPr>
            <a:spLocks noGrp="1"/>
          </p:cNvSpPr>
          <p:nvPr>
            <p:ph type="sldNum" sz="quarter" idx="12"/>
          </p:nvPr>
        </p:nvSpPr>
        <p:spPr/>
        <p:txBody>
          <a:bodyPr/>
          <a:lstStyle>
            <a:lvl1pPr>
              <a:defRPr/>
            </a:lvl1pPr>
          </a:lstStyle>
          <a:p>
            <a:pPr>
              <a:defRPr/>
            </a:pPr>
            <a:fld id="{2302A28D-EC01-4CB1-B6AC-CAD874FBD06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p:txBody>
          <a:bodyPr/>
          <a:lstStyle/>
          <a:p>
            <a:r>
              <a:rPr lang="en-US"/>
              <a:t>Click to edit Master title style</a:t>
            </a:r>
          </a:p>
        </p:txBody>
      </p:sp>
      <p:sp>
        <p:nvSpPr>
          <p:cNvPr id="3" name="Date Placeholder 3">
            <a:extLst>
              <a:ext uri="{FF2B5EF4-FFF2-40B4-BE49-F238E27FC236}"/>
            </a:extLst>
          </p:cNvPr>
          <p:cNvSpPr>
            <a:spLocks noGrp="1"/>
          </p:cNvSpPr>
          <p:nvPr>
            <p:ph type="dt" sz="half" idx="10"/>
          </p:nvPr>
        </p:nvSpPr>
        <p:spPr/>
        <p:txBody>
          <a:bodyPr/>
          <a:lstStyle>
            <a:lvl1pPr>
              <a:defRPr/>
            </a:lvl1pPr>
          </a:lstStyle>
          <a:p>
            <a:pPr>
              <a:defRPr/>
            </a:pPr>
            <a:fld id="{2850E1B4-E59E-46EF-8158-FA6012DE8AB5}" type="datetimeFigureOut">
              <a:rPr lang="en-US"/>
              <a:pPr>
                <a:defRPr/>
              </a:pPr>
              <a:t>12/20/2021</a:t>
            </a:fld>
            <a:endParaRPr lang="en-US"/>
          </a:p>
        </p:txBody>
      </p:sp>
      <p:sp>
        <p:nvSpPr>
          <p:cNvPr id="4"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extLst>
          </p:cNvPr>
          <p:cNvSpPr>
            <a:spLocks noGrp="1"/>
          </p:cNvSpPr>
          <p:nvPr>
            <p:ph type="sldNum" sz="quarter" idx="12"/>
          </p:nvPr>
        </p:nvSpPr>
        <p:spPr/>
        <p:txBody>
          <a:bodyPr/>
          <a:lstStyle>
            <a:lvl1pPr>
              <a:defRPr/>
            </a:lvl1pPr>
          </a:lstStyle>
          <a:p>
            <a:pPr>
              <a:defRPr/>
            </a:pPr>
            <a:fld id="{64C7910E-4AE8-445C-B343-48277E364AE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extLst>
          </p:cNvPr>
          <p:cNvSpPr>
            <a:spLocks noGrp="1"/>
          </p:cNvSpPr>
          <p:nvPr>
            <p:ph type="dt" sz="half" idx="10"/>
          </p:nvPr>
        </p:nvSpPr>
        <p:spPr/>
        <p:txBody>
          <a:bodyPr/>
          <a:lstStyle>
            <a:lvl1pPr>
              <a:defRPr/>
            </a:lvl1pPr>
          </a:lstStyle>
          <a:p>
            <a:pPr>
              <a:defRPr/>
            </a:pPr>
            <a:fld id="{A89CE77A-3CE3-4965-B2BC-999E431A23A2}" type="datetimeFigureOut">
              <a:rPr lang="en-US"/>
              <a:pPr>
                <a:defRPr/>
              </a:pPr>
              <a:t>12/20/2021</a:t>
            </a:fld>
            <a:endParaRPr lang="en-US"/>
          </a:p>
        </p:txBody>
      </p:sp>
      <p:sp>
        <p:nvSpPr>
          <p:cNvPr id="3"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extLst>
          </p:cNvPr>
          <p:cNvSpPr>
            <a:spLocks noGrp="1"/>
          </p:cNvSpPr>
          <p:nvPr>
            <p:ph type="sldNum" sz="quarter" idx="12"/>
          </p:nvPr>
        </p:nvSpPr>
        <p:spPr/>
        <p:txBody>
          <a:bodyPr/>
          <a:lstStyle>
            <a:lvl1pPr>
              <a:defRPr/>
            </a:lvl1pPr>
          </a:lstStyle>
          <a:p>
            <a:pPr>
              <a:defRPr/>
            </a:pPr>
            <a:fld id="{02CBB663-1256-4964-AD05-1477A891167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extLst>
          </p:cNvPr>
          <p:cNvSpPr>
            <a:spLocks noGrp="1"/>
          </p:cNvSpPr>
          <p:nvPr>
            <p:ph type="dt" sz="half" idx="10"/>
          </p:nvPr>
        </p:nvSpPr>
        <p:spPr/>
        <p:txBody>
          <a:bodyPr/>
          <a:lstStyle>
            <a:lvl1pPr>
              <a:defRPr/>
            </a:lvl1pPr>
          </a:lstStyle>
          <a:p>
            <a:pPr>
              <a:defRPr/>
            </a:pPr>
            <a:fld id="{751E2462-22CD-4298-8332-6D7BE1432113}" type="datetimeFigureOut">
              <a:rPr lang="en-US"/>
              <a:pPr>
                <a:defRPr/>
              </a:pPr>
              <a:t>12/20/2021</a:t>
            </a:fld>
            <a:endParaRPr lang="en-US"/>
          </a:p>
        </p:txBody>
      </p:sp>
      <p:sp>
        <p:nvSpPr>
          <p:cNvPr id="6"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extLst>
          </p:cNvPr>
          <p:cNvSpPr>
            <a:spLocks noGrp="1"/>
          </p:cNvSpPr>
          <p:nvPr>
            <p:ph type="sldNum" sz="quarter" idx="12"/>
          </p:nvPr>
        </p:nvSpPr>
        <p:spPr/>
        <p:txBody>
          <a:bodyPr/>
          <a:lstStyle>
            <a:lvl1pPr>
              <a:defRPr/>
            </a:lvl1pPr>
          </a:lstStyle>
          <a:p>
            <a:pPr>
              <a:defRPr/>
            </a:pPr>
            <a:fld id="{52527D88-14B5-4791-9BB4-3D2415470F8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extLst>
          </p:cNvPr>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a:extLst>
              <a:ext uri="{FF2B5EF4-FFF2-40B4-BE49-F238E27FC236}"/>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extLst>
          </p:cNvPr>
          <p:cNvSpPr>
            <a:spLocks noGrp="1"/>
          </p:cNvSpPr>
          <p:nvPr>
            <p:ph type="dt" sz="half" idx="10"/>
          </p:nvPr>
        </p:nvSpPr>
        <p:spPr/>
        <p:txBody>
          <a:bodyPr/>
          <a:lstStyle>
            <a:lvl1pPr>
              <a:defRPr/>
            </a:lvl1pPr>
          </a:lstStyle>
          <a:p>
            <a:pPr>
              <a:defRPr/>
            </a:pPr>
            <a:fld id="{39B89B52-CF00-431A-B2C9-E59D73346006}" type="datetimeFigureOut">
              <a:rPr lang="en-US"/>
              <a:pPr>
                <a:defRPr/>
              </a:pPr>
              <a:t>12/20/2021</a:t>
            </a:fld>
            <a:endParaRPr lang="en-US"/>
          </a:p>
        </p:txBody>
      </p:sp>
      <p:sp>
        <p:nvSpPr>
          <p:cNvPr id="6" name="Footer Placeholder 4">
            <a:extLst>
              <a:ext uri="{FF2B5EF4-FFF2-40B4-BE49-F238E27FC236}"/>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extLst>
          </p:cNvPr>
          <p:cNvSpPr>
            <a:spLocks noGrp="1"/>
          </p:cNvSpPr>
          <p:nvPr>
            <p:ph type="sldNum" sz="quarter" idx="12"/>
          </p:nvPr>
        </p:nvSpPr>
        <p:spPr/>
        <p:txBody>
          <a:bodyPr/>
          <a:lstStyle>
            <a:lvl1pPr>
              <a:defRPr/>
            </a:lvl1pPr>
          </a:lstStyle>
          <a:p>
            <a:pPr>
              <a:defRPr/>
            </a:pPr>
            <a:fld id="{85CB9C42-AA4A-4531-9991-251A8FB2A68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a:extLst>
              <a:ext uri="{FF2B5EF4-FFF2-40B4-BE49-F238E27FC236}"/>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66BFC65-B411-4D0E-8AE1-132F992558EB}" type="datetimeFigureOut">
              <a:rPr lang="en-US"/>
              <a:pPr>
                <a:defRPr/>
              </a:pPr>
              <a:t>12/20/2021</a:t>
            </a:fld>
            <a:endParaRPr lang="en-US"/>
          </a:p>
        </p:txBody>
      </p:sp>
      <p:sp>
        <p:nvSpPr>
          <p:cNvPr id="5" name="Footer Placeholder 4">
            <a:extLst>
              <a:ext uri="{FF2B5EF4-FFF2-40B4-BE49-F238E27FC236}"/>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F04A564-9176-430F-BE95-979C4894B99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14">
            <a:alphaModFix/>
          </a:blip>
          <a:tile tx="0" ty="0" sx="65000" sy="65000" flip="none" algn="tl"/>
        </a:blipFill>
        <a:effectLst/>
      </p:bgPr>
    </p:bg>
    <p:spTree>
      <p:nvGrpSpPr>
        <p:cNvPr id="1" name=""/>
        <p:cNvGrpSpPr/>
        <p:nvPr/>
      </p:nvGrpSpPr>
      <p:grpSpPr>
        <a:xfrm>
          <a:off x="0" y="0"/>
          <a:ext cx="0" cy="0"/>
          <a:chOff x="0" y="0"/>
          <a:chExt cx="0" cy="0"/>
        </a:xfrm>
      </p:grpSpPr>
      <p:sp>
        <p:nvSpPr>
          <p:cNvPr id="27" name="Google Shape;27;p52"/>
          <p:cNvSpPr/>
          <p:nvPr/>
        </p:nvSpPr>
        <p:spPr>
          <a:xfrm>
            <a:off x="-12700" y="-7938"/>
            <a:ext cx="12217400" cy="1041401"/>
          </a:xfrm>
          <a:custGeom>
            <a:avLst/>
            <a:gdLst/>
            <a:ahLst/>
            <a:cxnLst/>
            <a:rect l="l" t="t" r="r" b="b"/>
            <a:pathLst>
              <a:path w="5772" h="656" extrusionOk="0">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spcFirstLastPara="1" lIns="91425" tIns="45700" rIns="91425" bIns="45700"/>
          <a:lstStyle/>
          <a:p>
            <a:pPr fontAlgn="auto">
              <a:spcBef>
                <a:spcPts val="0"/>
              </a:spcBef>
              <a:spcAft>
                <a:spcPts val="0"/>
              </a:spcAft>
              <a:defRPr/>
            </a:pPr>
            <a:endParaRPr>
              <a:solidFill>
                <a:schemeClr val="dk1"/>
              </a:solidFill>
              <a:latin typeface="Constantia"/>
              <a:ea typeface="Constantia"/>
              <a:cs typeface="Constantia"/>
              <a:sym typeface="Constantia"/>
            </a:endParaRPr>
          </a:p>
        </p:txBody>
      </p:sp>
      <p:sp>
        <p:nvSpPr>
          <p:cNvPr id="28" name="Google Shape;28;p52"/>
          <p:cNvSpPr/>
          <p:nvPr/>
        </p:nvSpPr>
        <p:spPr>
          <a:xfrm>
            <a:off x="5842000" y="-7144"/>
            <a:ext cx="6350000" cy="638175"/>
          </a:xfrm>
          <a:custGeom>
            <a:avLst/>
            <a:gdLst/>
            <a:ahLst/>
            <a:cxnLst/>
            <a:rect l="l" t="t" r="r" b="b"/>
            <a:pathLst>
              <a:path w="3000" h="595" extrusionOk="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spcFirstLastPara="1" lIns="91425" tIns="45700" rIns="91425" bIns="45700"/>
          <a:lstStyle/>
          <a:p>
            <a:pPr fontAlgn="auto">
              <a:spcBef>
                <a:spcPts val="0"/>
              </a:spcBef>
              <a:spcAft>
                <a:spcPts val="0"/>
              </a:spcAft>
              <a:defRPr/>
            </a:pPr>
            <a:endParaRPr>
              <a:solidFill>
                <a:schemeClr val="dk1"/>
              </a:solidFill>
              <a:latin typeface="Constantia"/>
              <a:ea typeface="Constantia"/>
              <a:cs typeface="Constantia"/>
              <a:sym typeface="Constantia"/>
            </a:endParaRPr>
          </a:p>
        </p:txBody>
      </p:sp>
      <p:sp>
        <p:nvSpPr>
          <p:cNvPr id="13318" name="Google Shape;29;p52"/>
          <p:cNvSpPr txBox="1">
            <a:spLocks noGrp="1"/>
          </p:cNvSpPr>
          <p:nvPr>
            <p:ph type="title"/>
          </p:nvPr>
        </p:nvSpPr>
        <p:spPr bwMode="auto">
          <a:xfrm>
            <a:off x="609600" y="704850"/>
            <a:ext cx="10972800" cy="1143000"/>
          </a:xfrm>
          <a:prstGeom prst="rect">
            <a:avLst/>
          </a:prstGeom>
          <a:noFill/>
          <a:ln w="9525">
            <a:noFill/>
            <a:miter lim="800000"/>
            <a:headEnd/>
            <a:tailEnd/>
          </a:ln>
        </p:spPr>
        <p:txBody>
          <a:bodyPr vert="horz" wrap="square" lIns="0" tIns="45700" rIns="0" bIns="0" numCol="1" anchor="b" anchorCtr="0" compatLnSpc="1">
            <a:prstTxWarp prst="textNoShape">
              <a:avLst/>
            </a:prstTxWarp>
          </a:bodyPr>
          <a:lstStyle/>
          <a:p>
            <a:pPr lvl="0"/>
            <a:endParaRPr lang="en-US" smtClean="0">
              <a:sym typeface="Arial" charset="0"/>
            </a:endParaRPr>
          </a:p>
        </p:txBody>
      </p:sp>
      <p:sp>
        <p:nvSpPr>
          <p:cNvPr id="13319" name="Google Shape;30;p52"/>
          <p:cNvSpPr txBox="1">
            <a:spLocks noGrp="1"/>
          </p:cNvSpPr>
          <p:nvPr>
            <p:ph type="body" idx="1"/>
          </p:nvPr>
        </p:nvSpPr>
        <p:spPr bwMode="auto">
          <a:xfrm>
            <a:off x="609600" y="1935163"/>
            <a:ext cx="10972800" cy="4389437"/>
          </a:xfrm>
          <a:prstGeom prst="rect">
            <a:avLst/>
          </a:prstGeom>
          <a:noFill/>
          <a:ln w="9525">
            <a:noFill/>
            <a:miter lim="800000"/>
            <a:headEnd/>
            <a:tailEnd/>
          </a:ln>
        </p:spPr>
        <p:txBody>
          <a:bodyPr vert="horz" wrap="square" lIns="91425" tIns="45700" rIns="91425" bIns="45700" numCol="1" anchor="t" anchorCtr="0" compatLnSpc="1">
            <a:prstTxWarp prst="textNoShape">
              <a:avLst/>
            </a:prstTxWarp>
          </a:bodyPr>
          <a:lstStyle/>
          <a:p>
            <a:pPr lvl="0"/>
            <a:endParaRPr lang="en-US" smtClean="0">
              <a:sym typeface="Arial" charset="0"/>
            </a:endParaRPr>
          </a:p>
        </p:txBody>
      </p:sp>
      <p:sp>
        <p:nvSpPr>
          <p:cNvPr id="31" name="Google Shape;31;p52"/>
          <p:cNvSpPr txBox="1">
            <a:spLocks noGrp="1"/>
          </p:cNvSpPr>
          <p:nvPr>
            <p:ph type="dt" idx="10"/>
          </p:nvPr>
        </p:nvSpPr>
        <p:spPr>
          <a:xfrm>
            <a:off x="609600" y="6356350"/>
            <a:ext cx="2844800" cy="365125"/>
          </a:xfrm>
          <a:prstGeom prst="rect">
            <a:avLst/>
          </a:prstGeom>
          <a:noFill/>
          <a:ln>
            <a:noFill/>
          </a:ln>
        </p:spPr>
        <p:txBody>
          <a:bodyPr spcFirstLastPara="1" wrap="square" lIns="0" tIns="0" rIns="0" bIns="0" anchor="b" anchorCtr="0">
            <a:noAutofit/>
          </a:bodyPr>
          <a:lstStyle>
            <a:lvl1pPr marR="0" lvl="0" algn="l" rtl="0" fontAlgn="auto">
              <a:spcBef>
                <a:spcPts val="0"/>
              </a:spcBef>
              <a:spcAft>
                <a:spcPts val="0"/>
              </a:spcAft>
              <a:buSzPts val="1400"/>
              <a:buNone/>
              <a:defRPr sz="1200">
                <a:solidFill>
                  <a:srgbClr val="035C75"/>
                </a:solidFill>
                <a:latin typeface="Constantia"/>
                <a:ea typeface="Constantia"/>
                <a:cs typeface="Constantia"/>
                <a:sym typeface="Constantia"/>
              </a:defRPr>
            </a:lvl1pPr>
            <a:lvl2pPr marR="0" lvl="1"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2pPr>
            <a:lvl3pPr marR="0" lvl="2"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3pPr>
            <a:lvl4pPr marR="0" lvl="3"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4pPr>
            <a:lvl5pPr marR="0" lvl="4"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5pPr>
            <a:lvl6pPr marR="0" lvl="5"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6pPr>
            <a:lvl7pPr marR="0" lvl="6"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7pPr>
            <a:lvl8pPr marR="0" lvl="7"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8pPr>
            <a:lvl9pPr marR="0" lvl="8"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9pPr>
          </a:lstStyle>
          <a:p>
            <a:pPr>
              <a:defRPr/>
            </a:pPr>
            <a:endParaRPr/>
          </a:p>
        </p:txBody>
      </p:sp>
      <p:sp>
        <p:nvSpPr>
          <p:cNvPr id="32" name="Google Shape;32;p52"/>
          <p:cNvSpPr txBox="1">
            <a:spLocks noGrp="1"/>
          </p:cNvSpPr>
          <p:nvPr>
            <p:ph type="ftr" idx="11"/>
          </p:nvPr>
        </p:nvSpPr>
        <p:spPr>
          <a:xfrm>
            <a:off x="3556000" y="6356350"/>
            <a:ext cx="4470400" cy="365125"/>
          </a:xfrm>
          <a:prstGeom prst="rect">
            <a:avLst/>
          </a:prstGeom>
          <a:noFill/>
          <a:ln>
            <a:noFill/>
          </a:ln>
        </p:spPr>
        <p:txBody>
          <a:bodyPr spcFirstLastPara="1" wrap="square" lIns="0" tIns="0" rIns="0" bIns="0" anchor="b" anchorCtr="0">
            <a:noAutofit/>
          </a:bodyPr>
          <a:lstStyle>
            <a:lvl1pPr marR="0" lvl="0" algn="l" rtl="0" fontAlgn="auto">
              <a:spcBef>
                <a:spcPts val="0"/>
              </a:spcBef>
              <a:spcAft>
                <a:spcPts val="0"/>
              </a:spcAft>
              <a:buSzPts val="1400"/>
              <a:buNone/>
              <a:defRPr sz="1200">
                <a:solidFill>
                  <a:srgbClr val="035C75"/>
                </a:solidFill>
                <a:latin typeface="Constantia"/>
                <a:ea typeface="Constantia"/>
                <a:cs typeface="Constantia"/>
                <a:sym typeface="Constantia"/>
              </a:defRPr>
            </a:lvl1pPr>
            <a:lvl2pPr marR="0" lvl="1"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2pPr>
            <a:lvl3pPr marR="0" lvl="2"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3pPr>
            <a:lvl4pPr marR="0" lvl="3"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4pPr>
            <a:lvl5pPr marR="0" lvl="4"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5pPr>
            <a:lvl6pPr marR="0" lvl="5"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6pPr>
            <a:lvl7pPr marR="0" lvl="6"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7pPr>
            <a:lvl8pPr marR="0" lvl="7"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8pPr>
            <a:lvl9pPr marR="0" lvl="8" algn="l" rtl="0">
              <a:spcBef>
                <a:spcPts val="0"/>
              </a:spcBef>
              <a:spcAft>
                <a:spcPts val="0"/>
              </a:spcAft>
              <a:buSzPts val="1400"/>
              <a:buNone/>
              <a:defRPr sz="1800" b="0" i="0" u="none" strike="noStrike" cap="none">
                <a:solidFill>
                  <a:schemeClr val="dk1"/>
                </a:solidFill>
                <a:latin typeface="Constantia"/>
                <a:ea typeface="Constantia"/>
                <a:cs typeface="Constantia"/>
                <a:sym typeface="Constantia"/>
              </a:defRPr>
            </a:lvl9pPr>
          </a:lstStyle>
          <a:p>
            <a:pPr>
              <a:defRPr/>
            </a:pPr>
            <a:endParaRPr/>
          </a:p>
        </p:txBody>
      </p:sp>
      <p:sp>
        <p:nvSpPr>
          <p:cNvPr id="33" name="Google Shape;33;p52"/>
          <p:cNvSpPr txBox="1">
            <a:spLocks noGrp="1"/>
          </p:cNvSpPr>
          <p:nvPr>
            <p:ph type="sldNum" idx="12"/>
          </p:nvPr>
        </p:nvSpPr>
        <p:spPr>
          <a:xfrm>
            <a:off x="10566400" y="6356350"/>
            <a:ext cx="1016000" cy="365125"/>
          </a:xfrm>
          <a:prstGeom prst="rect">
            <a:avLst/>
          </a:prstGeom>
          <a:noFill/>
          <a:ln>
            <a:noFill/>
          </a:ln>
        </p:spPr>
        <p:txBody>
          <a:bodyPr spcFirstLastPara="1" wrap="square" lIns="0" tIns="0" rIns="0" bIns="0" anchor="b" anchorCtr="0">
            <a:noAutofit/>
          </a:bodyPr>
          <a:lstStyle>
            <a:lvl1pPr marL="0" marR="0" lvl="0" indent="0" algn="r" rtl="0" fontAlgn="auto">
              <a:spcBef>
                <a:spcPts val="0"/>
              </a:spcBef>
              <a:spcAft>
                <a:spcPts val="0"/>
              </a:spcAft>
              <a:buNone/>
              <a:defRPr sz="1200" b="0" u="none">
                <a:solidFill>
                  <a:srgbClr val="035C75"/>
                </a:solidFill>
                <a:latin typeface="Constantia"/>
                <a:ea typeface="Constantia"/>
                <a:cs typeface="Constantia"/>
                <a:sym typeface="Constantia"/>
              </a:defRPr>
            </a:lvl1pPr>
            <a:lvl2pPr marL="0" marR="0" lvl="1" indent="0" algn="r" rtl="0">
              <a:spcBef>
                <a:spcPts val="0"/>
              </a:spcBef>
              <a:buNone/>
              <a:defRPr sz="1200" b="0" u="none">
                <a:solidFill>
                  <a:srgbClr val="035C75"/>
                </a:solidFill>
                <a:latin typeface="Constantia"/>
                <a:ea typeface="Constantia"/>
                <a:cs typeface="Constantia"/>
                <a:sym typeface="Constantia"/>
              </a:defRPr>
            </a:lvl2pPr>
            <a:lvl3pPr marL="0" marR="0" lvl="2" indent="0" algn="r" rtl="0">
              <a:spcBef>
                <a:spcPts val="0"/>
              </a:spcBef>
              <a:buNone/>
              <a:defRPr sz="1200" b="0" u="none">
                <a:solidFill>
                  <a:srgbClr val="035C75"/>
                </a:solidFill>
                <a:latin typeface="Constantia"/>
                <a:ea typeface="Constantia"/>
                <a:cs typeface="Constantia"/>
                <a:sym typeface="Constantia"/>
              </a:defRPr>
            </a:lvl3pPr>
            <a:lvl4pPr marL="0" marR="0" lvl="3" indent="0" algn="r" rtl="0">
              <a:spcBef>
                <a:spcPts val="0"/>
              </a:spcBef>
              <a:buNone/>
              <a:defRPr sz="1200" b="0" u="none">
                <a:solidFill>
                  <a:srgbClr val="035C75"/>
                </a:solidFill>
                <a:latin typeface="Constantia"/>
                <a:ea typeface="Constantia"/>
                <a:cs typeface="Constantia"/>
                <a:sym typeface="Constantia"/>
              </a:defRPr>
            </a:lvl4pPr>
            <a:lvl5pPr marL="0" marR="0" lvl="4" indent="0" algn="r" rtl="0">
              <a:spcBef>
                <a:spcPts val="0"/>
              </a:spcBef>
              <a:buNone/>
              <a:defRPr sz="1200" b="0" u="none">
                <a:solidFill>
                  <a:srgbClr val="035C75"/>
                </a:solidFill>
                <a:latin typeface="Constantia"/>
                <a:ea typeface="Constantia"/>
                <a:cs typeface="Constantia"/>
                <a:sym typeface="Constantia"/>
              </a:defRPr>
            </a:lvl5pPr>
            <a:lvl6pPr marL="0" marR="0" lvl="5" indent="0" algn="r" rtl="0">
              <a:spcBef>
                <a:spcPts val="0"/>
              </a:spcBef>
              <a:buNone/>
              <a:defRPr sz="1200" b="0" u="none">
                <a:solidFill>
                  <a:srgbClr val="035C75"/>
                </a:solidFill>
                <a:latin typeface="Constantia"/>
                <a:ea typeface="Constantia"/>
                <a:cs typeface="Constantia"/>
                <a:sym typeface="Constantia"/>
              </a:defRPr>
            </a:lvl6pPr>
            <a:lvl7pPr marL="0" marR="0" lvl="6" indent="0" algn="r" rtl="0">
              <a:spcBef>
                <a:spcPts val="0"/>
              </a:spcBef>
              <a:buNone/>
              <a:defRPr sz="1200" b="0" u="none">
                <a:solidFill>
                  <a:srgbClr val="035C75"/>
                </a:solidFill>
                <a:latin typeface="Constantia"/>
                <a:ea typeface="Constantia"/>
                <a:cs typeface="Constantia"/>
                <a:sym typeface="Constantia"/>
              </a:defRPr>
            </a:lvl7pPr>
            <a:lvl8pPr marL="0" marR="0" lvl="7" indent="0" algn="r" rtl="0">
              <a:spcBef>
                <a:spcPts val="0"/>
              </a:spcBef>
              <a:buNone/>
              <a:defRPr sz="1200" b="0" u="none">
                <a:solidFill>
                  <a:srgbClr val="035C75"/>
                </a:solidFill>
                <a:latin typeface="Constantia"/>
                <a:ea typeface="Constantia"/>
                <a:cs typeface="Constantia"/>
                <a:sym typeface="Constantia"/>
              </a:defRPr>
            </a:lvl8pPr>
            <a:lvl9pPr marL="0" marR="0" lvl="8" indent="0" algn="r" rtl="0">
              <a:spcBef>
                <a:spcPts val="0"/>
              </a:spcBef>
              <a:buNone/>
              <a:defRPr sz="1200" b="0" u="none">
                <a:solidFill>
                  <a:srgbClr val="035C75"/>
                </a:solidFill>
                <a:latin typeface="Constantia"/>
                <a:ea typeface="Constantia"/>
                <a:cs typeface="Constantia"/>
                <a:sym typeface="Constantia"/>
              </a:defRPr>
            </a:lvl9pPr>
          </a:lstStyle>
          <a:p>
            <a:pPr>
              <a:defRPr/>
            </a:pPr>
            <a:fld id="{1CA7EFC6-8018-45DD-AFD7-A970FA6035CF}" type="slidenum">
              <a:rPr lang="en-US"/>
              <a:pPr>
                <a:defRPr/>
              </a:pPr>
              <a:t>‹#›</a:t>
            </a:fld>
            <a:endParaRPr lang="en-US"/>
          </a:p>
        </p:txBody>
      </p:sp>
      <p:grpSp>
        <p:nvGrpSpPr>
          <p:cNvPr id="13323" name="Google Shape;34;p52"/>
          <p:cNvGrpSpPr>
            <a:grpSpLocks/>
          </p:cNvGrpSpPr>
          <p:nvPr/>
        </p:nvGrpSpPr>
        <p:grpSpPr bwMode="auto">
          <a:xfrm>
            <a:off x="-39688" y="-15875"/>
            <a:ext cx="12265026" cy="1085850"/>
            <a:chOff x="-29322" y="-1971"/>
            <a:chExt cx="9198255" cy="1086266"/>
          </a:xfrm>
        </p:grpSpPr>
        <p:sp>
          <p:nvSpPr>
            <p:cNvPr id="35" name="Google Shape;35;p52"/>
            <p:cNvSpPr/>
            <p:nvPr/>
          </p:nvSpPr>
          <p:spPr>
            <a:xfrm rot="-164308">
              <a:off x="-18607" y="217188"/>
              <a:ext cx="9162537" cy="647948"/>
            </a:xfrm>
            <a:custGeom>
              <a:avLst/>
              <a:gdLst/>
              <a:ahLst/>
              <a:cxnLst/>
              <a:rect l="l" t="t" r="r" b="b"/>
              <a:pathLst>
                <a:path w="5772" h="1055" extrusionOk="0">
                  <a:moveTo>
                    <a:pt x="0" y="966"/>
                  </a:moveTo>
                  <a:cubicBezTo>
                    <a:pt x="282" y="738"/>
                    <a:pt x="923" y="275"/>
                    <a:pt x="1608" y="282"/>
                  </a:cubicBezTo>
                  <a:cubicBezTo>
                    <a:pt x="2293" y="289"/>
                    <a:pt x="3416" y="1055"/>
                    <a:pt x="4110" y="1008"/>
                  </a:cubicBezTo>
                  <a:cubicBezTo>
                    <a:pt x="4804" y="961"/>
                    <a:pt x="5426" y="210"/>
                    <a:pt x="5772" y="0"/>
                  </a:cubicBezTo>
                </a:path>
              </a:pathLst>
            </a:custGeom>
            <a:noFill/>
            <a:ln w="10775" cap="flat" cmpd="sng">
              <a:solidFill>
                <a:srgbClr val="09B6BE"/>
              </a:solidFill>
              <a:prstDash val="solid"/>
              <a:round/>
              <a:headEnd type="none" w="sm" len="sm"/>
              <a:tailEnd type="none" w="sm" len="sm"/>
            </a:ln>
          </p:spPr>
          <p:txBody>
            <a:bodyPr spcFirstLastPara="1" lIns="91425" tIns="45700" rIns="91425" bIns="45700"/>
            <a:lstStyle/>
            <a:p>
              <a:pPr fontAlgn="auto">
                <a:spcBef>
                  <a:spcPts val="0"/>
                </a:spcBef>
                <a:spcAft>
                  <a:spcPts val="0"/>
                </a:spcAft>
                <a:defRPr/>
              </a:pPr>
              <a:endParaRPr>
                <a:solidFill>
                  <a:schemeClr val="dk1"/>
                </a:solidFill>
                <a:latin typeface="Constantia"/>
                <a:ea typeface="Constantia"/>
                <a:cs typeface="Constantia"/>
                <a:sym typeface="Constantia"/>
              </a:endParaRPr>
            </a:p>
          </p:txBody>
        </p:sp>
        <p:sp>
          <p:nvSpPr>
            <p:cNvPr id="36" name="Google Shape;36;p52"/>
            <p:cNvSpPr/>
            <p:nvPr/>
          </p:nvSpPr>
          <p:spPr>
            <a:xfrm rot="-164308">
              <a:off x="-13844" y="290241"/>
              <a:ext cx="9175634" cy="530428"/>
            </a:xfrm>
            <a:custGeom>
              <a:avLst/>
              <a:gdLst/>
              <a:ahLst/>
              <a:cxnLst/>
              <a:rect l="l" t="t" r="r" b="b"/>
              <a:pathLst>
                <a:path w="5766" h="854" extrusionOk="0">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solidFill>
                <a:schemeClr val="accent4"/>
              </a:solidFill>
              <a:prstDash val="solid"/>
              <a:round/>
              <a:headEnd type="none" w="sm" len="sm"/>
              <a:tailEnd type="none" w="sm" len="sm"/>
            </a:ln>
          </p:spPr>
          <p:txBody>
            <a:bodyPr spcFirstLastPara="1" lIns="91425" tIns="45700" rIns="91425" bIns="45700"/>
            <a:lstStyle/>
            <a:p>
              <a:pPr fontAlgn="auto">
                <a:spcBef>
                  <a:spcPts val="0"/>
                </a:spcBef>
                <a:spcAft>
                  <a:spcPts val="0"/>
                </a:spcAft>
                <a:defRPr/>
              </a:pPr>
              <a:endParaRPr>
                <a:solidFill>
                  <a:schemeClr val="dk1"/>
                </a:solidFill>
                <a:latin typeface="Constantia"/>
                <a:ea typeface="Constantia"/>
                <a:cs typeface="Constantia"/>
                <a:sym typeface="Constantia"/>
              </a:endParaRPr>
            </a:p>
          </p:txBody>
        </p:sp>
      </p:grpSp>
    </p:spTree>
  </p:cSld>
  <p:clrMap bg1="lt1" tx1="dk1" bg2="dk2" tx2="lt2" accent1="accent1" accent2="accent2" accent3="accent3" accent4="accent4" accent5="accent5" accent6="accent6" hlink="hlink" folHlink="folHlink"/>
  <p:sldLayoutIdLst>
    <p:sldLayoutId id="2147483676" r:id="rId1"/>
    <p:sldLayoutId id="2147483677" r:id="rId2"/>
    <p:sldLayoutId id="2147483684" r:id="rId3"/>
    <p:sldLayoutId id="2147483685" r:id="rId4"/>
    <p:sldLayoutId id="2147483678" r:id="rId5"/>
    <p:sldLayoutId id="2147483679" r:id="rId6"/>
    <p:sldLayoutId id="2147483680" r:id="rId7"/>
    <p:sldLayoutId id="2147483681" r:id="rId8"/>
    <p:sldLayoutId id="2147483686" r:id="rId9"/>
    <p:sldLayoutId id="2147483682" r:id="rId10"/>
    <p:sldLayoutId id="2147483683" r:id="rId11"/>
    <p:sldLayoutId id="2147483687" r:id="rId12"/>
  </p:sldLayoutIdLst>
  <p:hf sldNum="0" hdr="0" ftr="0" dt="0"/>
  <p:txStyles>
    <p:title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1pPr>
      <a:lvl2pPr lvl="1"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2pPr>
      <a:lvl3pPr lvl="2"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3pPr>
      <a:lvl4pPr lvl="3"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4pPr>
      <a:lvl5pPr lvl="4"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1pPr>
      <a:lvl2pPr lvl="1"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2pPr>
      <a:lvl3pPr lvl="2"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3pPr>
      <a:lvl4pPr lvl="3"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4pPr>
      <a:lvl5pPr lvl="4" algn="l" rtl="0" eaLnBrk="0" fontAlgn="base" hangingPunct="0">
        <a:spcBef>
          <a:spcPct val="0"/>
        </a:spcBef>
        <a:spcAft>
          <a:spcPct val="0"/>
        </a:spcAft>
        <a:buClr>
          <a:srgbClr val="000000"/>
        </a:buClr>
        <a:buFont typeface="Arial" charset="0"/>
        <a:defRPr sz="1400">
          <a:solidFill>
            <a:srgbClr val="000000"/>
          </a:solidFill>
          <a:latin typeface="Arial"/>
          <a:ea typeface="Arial"/>
          <a:cs typeface="Arial"/>
          <a:sym typeface="Arial"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3.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3.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3.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3.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3.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3.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3.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3.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3.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3.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3.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3.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3.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3.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3.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3.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3" Type="http://schemas.openxmlformats.org/officeDocument/2006/relationships/hyperlink" Target="https://vanmautonghop.com/tag/cuoc-song" TargetMode="External"/><Relationship Id="rId2" Type="http://schemas.openxmlformats.org/officeDocument/2006/relationships/notesSlide" Target="../notesSlides/notesSlide53.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3.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3.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3.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3.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3.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2590800" y="1524000"/>
            <a:ext cx="1403350" cy="1266825"/>
          </a:xfrm>
          <a:prstGeom prst="rect">
            <a:avLst/>
          </a:prstGeom>
          <a:noFill/>
          <a:ln w="9525">
            <a:noFill/>
            <a:miter lim="800000"/>
            <a:headEnd/>
            <a:tailEnd/>
          </a:ln>
        </p:spPr>
        <p:txBody>
          <a:bodyPr/>
          <a:lstStyle/>
          <a:p>
            <a:endParaRPr lang="vi-VN"/>
          </a:p>
        </p:txBody>
      </p:sp>
      <p:sp>
        <p:nvSpPr>
          <p:cNvPr id="18" name="WordArt 40"/>
          <p:cNvSpPr>
            <a:spLocks noChangeArrowheads="1" noChangeShapeType="1" noTextEdit="1"/>
          </p:cNvSpPr>
          <p:nvPr/>
        </p:nvSpPr>
        <p:spPr bwMode="auto">
          <a:xfrm>
            <a:off x="289259" y="1924810"/>
            <a:ext cx="11496341" cy="2821055"/>
          </a:xfrm>
          <a:prstGeom prst="rect">
            <a:avLst/>
          </a:prstGeom>
        </p:spPr>
        <p:txBody>
          <a:bodyPr wrap="none" fromWordArt="1">
            <a:prstTxWarp prst="textPlain">
              <a:avLst>
                <a:gd name="adj" fmla="val 50000"/>
              </a:avLst>
            </a:prstTxWarp>
            <a:scene3d>
              <a:camera prst="isometricOffAxis1Right"/>
              <a:lightRig rig="threePt" dir="t"/>
            </a:scene3d>
          </a:bodyPr>
          <a:lstStyle/>
          <a:p>
            <a:pPr algn="ctr" fontAlgn="auto">
              <a:spcBef>
                <a:spcPts val="0"/>
              </a:spcBef>
              <a:spcAft>
                <a:spcPts val="0"/>
              </a:spcAft>
              <a:defRPr/>
            </a:pPr>
            <a:r>
              <a:rPr lang="en-US" sz="3600" b="1" kern="10" dirty="0">
                <a:ln w="19050">
                  <a:solidFill>
                    <a:srgbClr val="0000FF"/>
                  </a:solidFill>
                  <a:round/>
                  <a:headEnd/>
                  <a:tailEnd/>
                </a:ln>
                <a:solidFill>
                  <a:srgbClr val="FF0000"/>
                </a:solidFill>
                <a:latin typeface="Times New Roman"/>
                <a:cs typeface="Times New Roman"/>
              </a:rPr>
              <a:t>ÔN TẬP: </a:t>
            </a:r>
          </a:p>
          <a:p>
            <a:pPr algn="ctr" fontAlgn="auto">
              <a:spcBef>
                <a:spcPts val="0"/>
              </a:spcBef>
              <a:spcAft>
                <a:spcPts val="0"/>
              </a:spcAft>
              <a:defRPr/>
            </a:pPr>
            <a:r>
              <a:rPr lang="en-US" b="1" dirty="0">
                <a:solidFill>
                  <a:srgbClr val="FF0000"/>
                </a:solidFill>
                <a:latin typeface="Times New Roman" panose="02020603050405020304" pitchFamily="18" charset="0"/>
                <a:ea typeface="Times New Roman" panose="02020603050405020304" pitchFamily="18" charset="0"/>
                <a:cs typeface="+mn-cs"/>
              </a:rPr>
              <a:t>CHUYỆN KỂ VỀ NHỮNG NGƯỜI </a:t>
            </a:r>
            <a:endParaRPr lang="en-US" dirty="0">
              <a:latin typeface="Times New Roman" panose="02020603050405020304" pitchFamily="18" charset="0"/>
              <a:ea typeface="Times New Roman" panose="02020603050405020304" pitchFamily="18" charset="0"/>
              <a:cs typeface="+mn-cs"/>
            </a:endParaRPr>
          </a:p>
          <a:p>
            <a:pPr algn="ctr" fontAlgn="auto">
              <a:spcBef>
                <a:spcPts val="0"/>
              </a:spcBef>
              <a:spcAft>
                <a:spcPts val="0"/>
              </a:spcAft>
              <a:defRPr/>
            </a:pPr>
            <a:r>
              <a:rPr lang="en-US" b="1" dirty="0">
                <a:solidFill>
                  <a:srgbClr val="FF0000"/>
                </a:solidFill>
                <a:latin typeface="Times New Roman" panose="02020603050405020304" pitchFamily="18" charset="0"/>
                <a:ea typeface="Times New Roman" panose="02020603050405020304" pitchFamily="18" charset="0"/>
                <a:cs typeface="+mn-cs"/>
              </a:rPr>
              <a:t>ANH HÙNG</a:t>
            </a:r>
            <a:endParaRPr lang="en-US" dirty="0">
              <a:latin typeface="Times New Roman" panose="02020603050405020304" pitchFamily="18" charset="0"/>
              <a:ea typeface="Times New Roman" panose="02020603050405020304" pitchFamily="18" charset="0"/>
              <a:cs typeface="+mn-cs"/>
            </a:endParaRPr>
          </a:p>
        </p:txBody>
      </p:sp>
      <p:pic>
        <p:nvPicPr>
          <p:cNvPr id="14339" name="Picture 4"/>
          <p:cNvPicPr>
            <a:picLocks noChangeAspect="1"/>
          </p:cNvPicPr>
          <p:nvPr/>
        </p:nvPicPr>
        <p:blipFill>
          <a:blip r:embed="rId3"/>
          <a:srcRect r="52890" b="57091"/>
          <a:stretch>
            <a:fillRect/>
          </a:stretch>
        </p:blipFill>
        <p:spPr bwMode="auto">
          <a:xfrm>
            <a:off x="288925" y="238125"/>
            <a:ext cx="2652713" cy="181133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1" presetClass="exit" presetSubtype="0" fill="hold" nodeType="clickEffect">
                                  <p:stCondLst>
                                    <p:cond delay="0"/>
                                  </p:stCondLst>
                                  <p:childTnLst>
                                    <p:anim calcmode="lin" valueType="num">
                                      <p:cBhvr>
                                        <p:cTn id="10" dur="6000"/>
                                        <p:tgtEl>
                                          <p:spTgt spid="18"/>
                                        </p:tgtEl>
                                        <p:attrNameLst>
                                          <p:attrName>ppt_w</p:attrName>
                                        </p:attrNameLst>
                                      </p:cBhvr>
                                      <p:tavLst>
                                        <p:tav tm="0">
                                          <p:val>
                                            <p:strVal val="ppt_w"/>
                                          </p:val>
                                        </p:tav>
                                        <p:tav tm="100000">
                                          <p:val>
                                            <p:fltVal val="0"/>
                                          </p:val>
                                        </p:tav>
                                      </p:tavLst>
                                    </p:anim>
                                    <p:anim calcmode="lin" valueType="num">
                                      <p:cBhvr>
                                        <p:cTn id="11" dur="6000"/>
                                        <p:tgtEl>
                                          <p:spTgt spid="18"/>
                                        </p:tgtEl>
                                        <p:attrNameLst>
                                          <p:attrName>ppt_h</p:attrName>
                                        </p:attrNameLst>
                                      </p:cBhvr>
                                      <p:tavLst>
                                        <p:tav tm="0">
                                          <p:val>
                                            <p:strVal val="ppt_h"/>
                                          </p:val>
                                        </p:tav>
                                        <p:tav tm="100000">
                                          <p:val>
                                            <p:fltVal val="0"/>
                                          </p:val>
                                        </p:tav>
                                      </p:tavLst>
                                    </p:anim>
                                    <p:anim calcmode="lin" valueType="num">
                                      <p:cBhvr>
                                        <p:cTn id="12" dur="6000"/>
                                        <p:tgtEl>
                                          <p:spTgt spid="18"/>
                                        </p:tgtEl>
                                        <p:attrNameLst>
                                          <p:attrName>style.rotation</p:attrName>
                                        </p:attrNameLst>
                                      </p:cBhvr>
                                      <p:tavLst>
                                        <p:tav tm="0">
                                          <p:val>
                                            <p:fltVal val="0"/>
                                          </p:val>
                                        </p:tav>
                                        <p:tav tm="100000">
                                          <p:val>
                                            <p:fltVal val="90"/>
                                          </p:val>
                                        </p:tav>
                                      </p:tavLst>
                                    </p:anim>
                                    <p:animEffect transition="out" filter="fade">
                                      <p:cBhvr>
                                        <p:cTn id="13" dur="6000"/>
                                        <p:tgtEl>
                                          <p:spTgt spid="18"/>
                                        </p:tgtEl>
                                      </p:cBhvr>
                                    </p:animEffect>
                                    <p:set>
                                      <p:cBhvr>
                                        <p:cTn id="14" dur="1" fill="hold">
                                          <p:stCondLst>
                                            <p:cond delay="5999"/>
                                          </p:stCondLst>
                                        </p:cTn>
                                        <p:tgtEl>
                                          <p:spTgt spid="18"/>
                                        </p:tgtEl>
                                        <p:attrNameLst>
                                          <p:attrName>style.visibility</p:attrName>
                                        </p:attrNameLst>
                                      </p:cBhvr>
                                      <p:to>
                                        <p:strVal val="hidden"/>
                                      </p:to>
                                    </p:set>
                                  </p:childTnLst>
                                </p:cTn>
                              </p:par>
                              <p:par>
                                <p:cTn id="15" presetID="31" presetClass="exit" presetSubtype="0" fill="hold" nodeType="withEffect">
                                  <p:stCondLst>
                                    <p:cond delay="0"/>
                                  </p:stCondLst>
                                  <p:childTnLst>
                                    <p:anim calcmode="lin" valueType="num">
                                      <p:cBhvr>
                                        <p:cTn id="16" dur="6000"/>
                                        <p:tgtEl>
                                          <p:spTgt spid="14339"/>
                                        </p:tgtEl>
                                        <p:attrNameLst>
                                          <p:attrName>ppt_w</p:attrName>
                                        </p:attrNameLst>
                                      </p:cBhvr>
                                      <p:tavLst>
                                        <p:tav tm="0">
                                          <p:val>
                                            <p:strVal val="ppt_w"/>
                                          </p:val>
                                        </p:tav>
                                        <p:tav tm="100000">
                                          <p:val>
                                            <p:fltVal val="0"/>
                                          </p:val>
                                        </p:tav>
                                      </p:tavLst>
                                    </p:anim>
                                    <p:anim calcmode="lin" valueType="num">
                                      <p:cBhvr>
                                        <p:cTn id="17" dur="6000"/>
                                        <p:tgtEl>
                                          <p:spTgt spid="14339"/>
                                        </p:tgtEl>
                                        <p:attrNameLst>
                                          <p:attrName>ppt_h</p:attrName>
                                        </p:attrNameLst>
                                      </p:cBhvr>
                                      <p:tavLst>
                                        <p:tav tm="0">
                                          <p:val>
                                            <p:strVal val="ppt_h"/>
                                          </p:val>
                                        </p:tav>
                                        <p:tav tm="100000">
                                          <p:val>
                                            <p:fltVal val="0"/>
                                          </p:val>
                                        </p:tav>
                                      </p:tavLst>
                                    </p:anim>
                                    <p:anim calcmode="lin" valueType="num">
                                      <p:cBhvr>
                                        <p:cTn id="18" dur="6000"/>
                                        <p:tgtEl>
                                          <p:spTgt spid="14339"/>
                                        </p:tgtEl>
                                        <p:attrNameLst>
                                          <p:attrName>style.rotation</p:attrName>
                                        </p:attrNameLst>
                                      </p:cBhvr>
                                      <p:tavLst>
                                        <p:tav tm="0">
                                          <p:val>
                                            <p:fltVal val="0"/>
                                          </p:val>
                                        </p:tav>
                                        <p:tav tm="100000">
                                          <p:val>
                                            <p:fltVal val="90"/>
                                          </p:val>
                                        </p:tav>
                                      </p:tavLst>
                                    </p:anim>
                                    <p:animEffect transition="out" filter="fade">
                                      <p:cBhvr>
                                        <p:cTn id="19" dur="6000"/>
                                        <p:tgtEl>
                                          <p:spTgt spid="14339"/>
                                        </p:tgtEl>
                                      </p:cBhvr>
                                    </p:animEffect>
                                    <p:set>
                                      <p:cBhvr>
                                        <p:cTn id="20" dur="1" fill="hold">
                                          <p:stCondLst>
                                            <p:cond delay="5999"/>
                                          </p:stCondLst>
                                        </p:cTn>
                                        <p:tgtEl>
                                          <p:spTgt spid="143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446088" y="485775"/>
            <a:ext cx="7018337" cy="628650"/>
          </a:xfrm>
          <a:prstGeom prst="roundRect">
            <a:avLst>
              <a:gd name="adj" fmla="val 16667"/>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511175" y="1376363"/>
            <a:ext cx="2206625" cy="628650"/>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901700" y="615950"/>
            <a:ext cx="6108700" cy="461963"/>
          </a:xfrm>
          <a:prstGeom prst="rect">
            <a:avLst/>
          </a:prstGeom>
          <a:noFill/>
          <a:ln w="9525">
            <a:noFill/>
            <a:miter lim="800000"/>
            <a:headEnd/>
            <a:tailEnd/>
          </a:ln>
        </p:spPr>
        <p:txBody>
          <a:bodyPr>
            <a:spAutoFit/>
          </a:bodyPr>
          <a:lstStyle/>
          <a:p>
            <a:pPr algn="just">
              <a:tabLst>
                <a:tab pos="400050" algn="l"/>
              </a:tabLst>
            </a:pPr>
            <a:r>
              <a:rPr lang="pt-BR" sz="2400" b="1">
                <a:solidFill>
                  <a:srgbClr val="FF0000"/>
                </a:solidFill>
                <a:latin typeface="Times New Roman" pitchFamily="18" charset="0"/>
                <a:cs typeface="Times New Roman" pitchFamily="18" charset="0"/>
              </a:rPr>
              <a:t>III.</a:t>
            </a:r>
            <a:r>
              <a:rPr lang="pt-BR" sz="2400" i="1">
                <a:solidFill>
                  <a:srgbClr val="FF0000"/>
                </a:solidFill>
                <a:latin typeface="Times New Roman" pitchFamily="18" charset="0"/>
                <a:cs typeface="Times New Roman" pitchFamily="18" charset="0"/>
              </a:rPr>
              <a:t> </a:t>
            </a:r>
            <a:r>
              <a:rPr lang="en-US" sz="2400" b="1">
                <a:solidFill>
                  <a:srgbClr val="FF0000"/>
                </a:solidFill>
                <a:latin typeface="Times New Roman" pitchFamily="18" charset="0"/>
                <a:cs typeface="Times New Roman" pitchFamily="18" charset="0"/>
              </a:rPr>
              <a:t>ĐỊNH HƯỚNG PHÂN TÍCH VĂN BẢN</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912813" y="1428750"/>
            <a:ext cx="2206625" cy="492125"/>
          </a:xfrm>
          <a:prstGeom prst="rect">
            <a:avLst/>
          </a:prstGeom>
          <a:noFill/>
          <a:ln w="9525">
            <a:noFill/>
            <a:miter lim="800000"/>
            <a:headEnd/>
            <a:tailEnd/>
          </a:ln>
        </p:spPr>
        <p:txBody>
          <a:bodyPr>
            <a:spAutoFit/>
          </a:bodyPr>
          <a:lstStyle/>
          <a:p>
            <a:pPr algn="just">
              <a:lnSpc>
                <a:spcPct val="115000"/>
              </a:lnSpc>
              <a:tabLst>
                <a:tab pos="400050" algn="l"/>
              </a:tabLst>
            </a:pPr>
            <a:r>
              <a:rPr lang="en-US" sz="2400" b="1">
                <a:solidFill>
                  <a:srgbClr val="000000"/>
                </a:solidFill>
                <a:latin typeface="Times New Roman" pitchFamily="18" charset="0"/>
                <a:cs typeface="Times New Roman" pitchFamily="18" charset="0"/>
              </a:rPr>
              <a:t>1. Dàn ý</a:t>
            </a:r>
            <a:endParaRPr lang="en-US" sz="2400">
              <a:latin typeface="Times New Roman" pitchFamily="18" charset="0"/>
              <a:cs typeface="Times New Roman" pitchFamily="18" charset="0"/>
            </a:endParaRPr>
          </a:p>
        </p:txBody>
      </p:sp>
      <p:sp>
        <p:nvSpPr>
          <p:cNvPr id="10" name="Callout: Right Arrow 9">
            <a:extLst>
              <a:ext uri="{FF2B5EF4-FFF2-40B4-BE49-F238E27FC236}"/>
            </a:extLst>
          </p:cNvPr>
          <p:cNvSpPr/>
          <p:nvPr/>
        </p:nvSpPr>
        <p:spPr>
          <a:xfrm>
            <a:off x="330200" y="2603500"/>
            <a:ext cx="2778125" cy="2743200"/>
          </a:xfrm>
          <a:prstGeom prst="rightArrowCallout">
            <a:avLst/>
          </a:prstGeom>
        </p:spPr>
        <p:style>
          <a:lnRef idx="1">
            <a:schemeClr val="accent6"/>
          </a:lnRef>
          <a:fillRef idx="3">
            <a:schemeClr val="accent6"/>
          </a:fillRef>
          <a:effectRef idx="2">
            <a:schemeClr val="accent6"/>
          </a:effectRef>
          <a:fontRef idx="minor">
            <a:schemeClr val="lt1"/>
          </a:fontRef>
        </p:style>
        <p:txBody>
          <a:bodyPr anchor="ctr"/>
          <a:lstStyle/>
          <a:p>
            <a:pPr algn="ctr" fontAlgn="auto">
              <a:spcBef>
                <a:spcPts val="0"/>
              </a:spcBef>
              <a:spcAft>
                <a:spcPts val="0"/>
              </a:spcAft>
              <a:defRPr/>
            </a:pPr>
            <a:endParaRPr lang="en-US" sz="2400">
              <a:latin typeface="Times New Roman" panose="02020603050405020304" pitchFamily="18" charset="0"/>
              <a:cs typeface="Times New Roman" panose="02020603050405020304" pitchFamily="18" charset="0"/>
            </a:endParaRPr>
          </a:p>
        </p:txBody>
      </p:sp>
      <p:sp>
        <p:nvSpPr>
          <p:cNvPr id="9" name="TextBox 8"/>
          <p:cNvSpPr txBox="1">
            <a:spLocks noChangeArrowheads="1"/>
          </p:cNvSpPr>
          <p:nvPr/>
        </p:nvSpPr>
        <p:spPr bwMode="auto">
          <a:xfrm>
            <a:off x="511175" y="3316288"/>
            <a:ext cx="1243013" cy="1201737"/>
          </a:xfrm>
          <a:prstGeom prst="rect">
            <a:avLst/>
          </a:prstGeom>
          <a:noFill/>
          <a:ln w="9525">
            <a:noFill/>
            <a:miter lim="800000"/>
            <a:headEnd/>
            <a:tailEnd/>
          </a:ln>
        </p:spPr>
        <p:txBody>
          <a:bodyPr>
            <a:spAutoFit/>
          </a:bodyPr>
          <a:lstStyle/>
          <a:p>
            <a:r>
              <a:rPr lang="en-US" sz="2400" b="1">
                <a:solidFill>
                  <a:srgbClr val="0D0D0D"/>
                </a:solidFill>
                <a:latin typeface="Times New Roman" pitchFamily="18" charset="0"/>
                <a:cs typeface="Times New Roman" pitchFamily="18" charset="0"/>
              </a:rPr>
              <a:t> 1.1. Nêu vấn đề: </a:t>
            </a:r>
            <a:endParaRPr lang="en-US" sz="2400">
              <a:latin typeface="Times New Roman" pitchFamily="18" charset="0"/>
              <a:cs typeface="Times New Roman" pitchFamily="18" charset="0"/>
            </a:endParaRPr>
          </a:p>
        </p:txBody>
      </p:sp>
      <p:sp>
        <p:nvSpPr>
          <p:cNvPr id="12" name="Rounded Rectangle 10">
            <a:extLst>
              <a:ext uri="{FF2B5EF4-FFF2-40B4-BE49-F238E27FC236}"/>
            </a:extLst>
          </p:cNvPr>
          <p:cNvSpPr>
            <a:spLocks noChangeArrowheads="1"/>
          </p:cNvSpPr>
          <p:nvPr/>
        </p:nvSpPr>
        <p:spPr bwMode="auto">
          <a:xfrm>
            <a:off x="3108325" y="2106613"/>
            <a:ext cx="8799513" cy="3736975"/>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11" name="Rectangle 1"/>
          <p:cNvSpPr>
            <a:spLocks noChangeArrowheads="1"/>
          </p:cNvSpPr>
          <p:nvPr/>
        </p:nvSpPr>
        <p:spPr bwMode="auto">
          <a:xfrm>
            <a:off x="3275013" y="2578100"/>
            <a:ext cx="8466137" cy="2678113"/>
          </a:xfrm>
          <a:prstGeom prst="rect">
            <a:avLst/>
          </a:prstGeom>
          <a:noFill/>
          <a:ln w="9525">
            <a:noFill/>
            <a:miter lim="800000"/>
            <a:headEnd/>
            <a:tailEnd/>
          </a:ln>
        </p:spPr>
        <p:txBody>
          <a:bodyPr anchor="ctr">
            <a:spAutoFit/>
          </a:bodyPr>
          <a:lstStyle/>
          <a:p>
            <a:pPr eaLnBrk="0" hangingPunct="0">
              <a:tabLst>
                <a:tab pos="400050" algn="l"/>
              </a:tabLst>
            </a:pPr>
            <a:r>
              <a:rPr lang="en-US" altLang="en-US" sz="2400">
                <a:solidFill>
                  <a:srgbClr val="0D0D0D"/>
                </a:solidFill>
                <a:latin typeface="Times New Roman" pitchFamily="18" charset="0"/>
                <a:cs typeface="Times New Roman" pitchFamily="18" charset="0"/>
              </a:rPr>
              <a:t>- Giới thiệu chủ đề: đánh giặc cứu nước thắng lộ là chủ đề lớn, xuyên suốt lịch sử văn học Việt Nam nói chung, văn học dân gian nói riêng. Truyền thuyết “Thánh Gióng” là truyện truyền thuyết tiêu biểu cho chủ đề này</a:t>
            </a:r>
          </a:p>
          <a:p>
            <a:pPr eaLnBrk="0" hangingPunct="0">
              <a:tabLst>
                <a:tab pos="400050" algn="l"/>
              </a:tabLst>
            </a:pPr>
            <a:r>
              <a:rPr lang="en-US" altLang="en-US" sz="2400">
                <a:solidFill>
                  <a:srgbClr val="0D0D0D"/>
                </a:solidFill>
                <a:latin typeface="Times New Roman" pitchFamily="18" charset="0"/>
                <a:cs typeface="Times New Roman" pitchFamily="18" charset="0"/>
              </a:rPr>
              <a:t>- Giới thiệu về truyền thuyết “ Thánh Gióng: là truyền truyền thuyết, thể hiện sự ngợi ca, tôn vinh của nhân dân ta đối với các bậc tiền nhân trong lịch sử. </a:t>
            </a:r>
            <a:endParaRPr lang="en-US" alt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arn(inVertical)">
                                      <p:cBhvr>
                                        <p:cTn id="23" dur="500"/>
                                        <p:tgtEl>
                                          <p:spTgt spid="10"/>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inVertical)">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barn(inVertical)">
                                      <p:cBhvr>
                                        <p:cTn id="31" dur="500"/>
                                        <p:tgtEl>
                                          <p:spTgt spid="12"/>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arn(inVertic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10" grpId="0" animBg="1"/>
      <p:bldP spid="9" grpId="0"/>
      <p:bldP spid="12" grpId="0" animBg="1"/>
      <p:bldP spid="11"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392113" y="1125538"/>
            <a:ext cx="11407775" cy="5008562"/>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568325" y="1328738"/>
            <a:ext cx="11055350" cy="4360862"/>
          </a:xfrm>
          <a:prstGeom prst="rect">
            <a:avLst/>
          </a:prstGeom>
          <a:noFill/>
          <a:ln w="9525">
            <a:noFill/>
            <a:miter lim="800000"/>
            <a:headEnd/>
            <a:tailEnd/>
          </a:ln>
        </p:spPr>
        <p:txBody>
          <a:bodyPr>
            <a:spAutoFit/>
          </a:bodyPr>
          <a:lstStyle/>
          <a:p>
            <a:pPr algn="just">
              <a:lnSpc>
                <a:spcPct val="150000"/>
              </a:lnSpc>
            </a:pPr>
            <a:r>
              <a:rPr lang="vi-VN" sz="2400">
                <a:solidFill>
                  <a:srgbClr val="000000"/>
                </a:solidFill>
                <a:latin typeface="Times New Roman" pitchFamily="18" charset="0"/>
                <a:cs typeface="Times New Roman" pitchFamily="18" charset="0"/>
              </a:rPr>
              <a:t>+ M</a:t>
            </a:r>
            <a:r>
              <a:rPr lang="en-US" sz="2400">
                <a:solidFill>
                  <a:srgbClr val="000000"/>
                </a:solidFill>
                <a:latin typeface="Times New Roman" pitchFamily="18" charset="0"/>
                <a:cs typeface="Times New Roman" pitchFamily="18" charset="0"/>
              </a:rPr>
              <a:t>ồ</a:t>
            </a:r>
            <a:r>
              <a:rPr lang="vi-VN" sz="2400">
                <a:solidFill>
                  <a:srgbClr val="000000"/>
                </a:solidFill>
                <a:latin typeface="Times New Roman" pitchFamily="18" charset="0"/>
                <a:cs typeface="Times New Roman" pitchFamily="18" charset="0"/>
              </a:rPr>
              <a:t>ng 10: lễ duyệt quân, tạ ơn Thánh</a:t>
            </a:r>
            <a:endParaRPr lang="en-US" sz="2400">
              <a:latin typeface="Times New Roman" pitchFamily="18" charset="0"/>
              <a:cs typeface="Times New Roman" pitchFamily="18" charset="0"/>
            </a:endParaRPr>
          </a:p>
          <a:p>
            <a:pPr algn="just">
              <a:lnSpc>
                <a:spcPct val="115000"/>
              </a:lnSpc>
              <a:spcAft>
                <a:spcPts val="1200"/>
              </a:spcAft>
            </a:pPr>
            <a:r>
              <a:rPr lang="en-US" sz="2400">
                <a:solidFill>
                  <a:srgbClr val="000000"/>
                </a:solidFill>
                <a:latin typeface="Times New Roman" pitchFamily="18" charset="0"/>
                <a:cs typeface="Times New Roman" pitchFamily="18" charset="0"/>
              </a:rPr>
              <a:t>+ Ngày 11,12: lễ rửa khí giới và lễ rước cờ báo tin thắng trận.</a:t>
            </a:r>
            <a:endParaRPr lang="en-US" sz="2400">
              <a:latin typeface="Calibri" pitchFamily="34" charset="0"/>
              <a:cs typeface="Times New Roman" pitchFamily="18" charset="0"/>
            </a:endParaRPr>
          </a:p>
          <a:p>
            <a:pPr algn="just">
              <a:lnSpc>
                <a:spcPct val="115000"/>
              </a:lnSpc>
              <a:spcAft>
                <a:spcPts val="1200"/>
              </a:spcAft>
            </a:pPr>
            <a:r>
              <a:rPr lang="en-US" sz="2400">
                <a:solidFill>
                  <a:srgbClr val="000000"/>
                </a:solidFill>
                <a:latin typeface="Times New Roman" pitchFamily="18" charset="0"/>
                <a:cs typeface="Times New Roman" pitchFamily="18" charset="0"/>
              </a:rPr>
              <a:t>- Người tham gia: dân làng</a:t>
            </a:r>
            <a:endParaRPr lang="en-US" sz="2400">
              <a:latin typeface="Calibri" pitchFamily="34" charset="0"/>
              <a:cs typeface="Times New Roman" pitchFamily="18" charset="0"/>
            </a:endParaRPr>
          </a:p>
          <a:p>
            <a:pPr algn="just">
              <a:lnSpc>
                <a:spcPct val="115000"/>
              </a:lnSpc>
              <a:spcAft>
                <a:spcPts val="1200"/>
              </a:spcAft>
            </a:pPr>
            <a:r>
              <a:rPr lang="en-US" sz="2400">
                <a:solidFill>
                  <a:srgbClr val="000000"/>
                </a:solidFill>
                <a:latin typeface="Times New Roman" pitchFamily="18" charset="0"/>
                <a:cs typeface="Times New Roman" pitchFamily="18" charset="0"/>
              </a:rPr>
              <a:t>- Hình ảnh, hoạt động có ý nghĩa tượng trưng:</a:t>
            </a:r>
            <a:endParaRPr lang="en-US" sz="2400">
              <a:latin typeface="Calibri" pitchFamily="34" charset="0"/>
              <a:cs typeface="Times New Roman" pitchFamily="18" charset="0"/>
            </a:endParaRPr>
          </a:p>
          <a:p>
            <a:pPr algn="just">
              <a:lnSpc>
                <a:spcPct val="115000"/>
              </a:lnSpc>
              <a:spcAft>
                <a:spcPts val="1200"/>
              </a:spcAft>
            </a:pPr>
            <a:r>
              <a:rPr lang="en-US" sz="2400">
                <a:solidFill>
                  <a:srgbClr val="000000"/>
                </a:solidFill>
                <a:latin typeface="Times New Roman" pitchFamily="18" charset="0"/>
                <a:cs typeface="Times New Roman" pitchFamily="18" charset="0"/>
              </a:rPr>
              <a:t>++ Lễ rước nước từ đền Hạ về đền Thượng, ngày mồng 8, tượng rưng cho việc tôi luyện khí giới trước khi đánh giặc</a:t>
            </a:r>
            <a:endParaRPr lang="en-US" sz="2400">
              <a:latin typeface="Calibri" pitchFamily="34" charset="0"/>
              <a:cs typeface="Times New Roman" pitchFamily="18" charset="0"/>
            </a:endParaRPr>
          </a:p>
          <a:p>
            <a:pPr algn="just">
              <a:lnSpc>
                <a:spcPct val="115000"/>
              </a:lnSpc>
              <a:spcAft>
                <a:spcPts val="1200"/>
              </a:spcAft>
            </a:pPr>
            <a:r>
              <a:rPr lang="en-US" sz="2400">
                <a:solidFill>
                  <a:srgbClr val="000000"/>
                </a:solidFill>
                <a:latin typeface="Times New Roman" pitchFamily="18" charset="0"/>
                <a:cs typeface="Times New Roman" pitchFamily="18" charset="0"/>
              </a:rPr>
              <a:t>+ + Hội trận mô phỏng cảnh Thánh Gióng đánh giặc </a:t>
            </a:r>
            <a:endParaRPr lang="en-US" sz="2400">
              <a:latin typeface="Calibri" pitchFamily="34" charset="0"/>
              <a:cs typeface="Times New Roman" pitchFamily="18" charset="0"/>
            </a:endParaRPr>
          </a:p>
          <a:p>
            <a:pPr algn="just">
              <a:lnSpc>
                <a:spcPct val="115000"/>
              </a:lnSpc>
              <a:spcAft>
                <a:spcPts val="1200"/>
              </a:spcAft>
            </a:pPr>
            <a:r>
              <a:rPr lang="en-US" sz="2400">
                <a:solidFill>
                  <a:srgbClr val="000000"/>
                </a:solidFill>
                <a:latin typeface="Times New Roman" pitchFamily="18" charset="0"/>
                <a:cs typeface="Times New Roman" pitchFamily="18" charset="0"/>
              </a:rPr>
              <a:t>+ + có 28 cô tướng trang phục đẹp tượng trưng cho  28 đạo quân thù.</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568325" y="787400"/>
            <a:ext cx="11290300" cy="5275263"/>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717550" y="1096963"/>
            <a:ext cx="11141075" cy="4657725"/>
          </a:xfrm>
          <a:prstGeom prst="rect">
            <a:avLst/>
          </a:prstGeom>
          <a:noFill/>
          <a:ln w="9525">
            <a:noFill/>
            <a:miter lim="800000"/>
            <a:headEnd/>
            <a:tailEnd/>
          </a:ln>
        </p:spPr>
        <p:txBody>
          <a:bodyPr>
            <a:spAutoFit/>
          </a:bodyPr>
          <a:lstStyle/>
          <a:p>
            <a:pPr algn="just">
              <a:lnSpc>
                <a:spcPct val="115000"/>
              </a:lnSpc>
              <a:spcAft>
                <a:spcPts val="1200"/>
              </a:spcAft>
            </a:pPr>
            <a:r>
              <a:rPr lang="en-US" sz="2400">
                <a:solidFill>
                  <a:srgbClr val="000000"/>
                </a:solidFill>
                <a:latin typeface="Times New Roman" pitchFamily="18" charset="0"/>
                <a:cs typeface="Times New Roman" pitchFamily="18" charset="0"/>
              </a:rPr>
              <a:t>+ + 80 phù giá lưng đeo túi dết, chân quấn xà cạp là quân ta.</a:t>
            </a:r>
            <a:endParaRPr lang="en-US" sz="2400">
              <a:latin typeface="Calibri" pitchFamily="34" charset="0"/>
              <a:cs typeface="Times New Roman" pitchFamily="18" charset="0"/>
            </a:endParaRPr>
          </a:p>
          <a:p>
            <a:pPr algn="just">
              <a:lnSpc>
                <a:spcPct val="115000"/>
              </a:lnSpc>
              <a:spcAft>
                <a:spcPts val="1200"/>
              </a:spcAft>
            </a:pPr>
            <a:r>
              <a:rPr lang="en-US" sz="2400">
                <a:solidFill>
                  <a:srgbClr val="000000"/>
                </a:solidFill>
                <a:latin typeface="Times New Roman" pitchFamily="18" charset="0"/>
                <a:cs typeface="Times New Roman" pitchFamily="18" charset="0"/>
              </a:rPr>
              <a:t>+ + dăm ba bé trai cầm roi rồng là đạo quân mục đồng</a:t>
            </a:r>
            <a:endParaRPr lang="en-US" sz="2400">
              <a:latin typeface="Calibri" pitchFamily="34" charset="0"/>
              <a:cs typeface="Times New Roman" pitchFamily="18" charset="0"/>
            </a:endParaRPr>
          </a:p>
          <a:p>
            <a:pPr algn="just">
              <a:lnSpc>
                <a:spcPct val="115000"/>
              </a:lnSpc>
              <a:spcAft>
                <a:spcPts val="1200"/>
              </a:spcAft>
            </a:pPr>
            <a:r>
              <a:rPr lang="en-US" sz="2400">
                <a:solidFill>
                  <a:srgbClr val="000000"/>
                </a:solidFill>
                <a:latin typeface="Times New Roman" pitchFamily="18" charset="0"/>
                <a:cs typeface="Times New Roman" pitchFamily="18" charset="0"/>
              </a:rPr>
              <a:t>+ + Có ông Hổ, ông Trống, ông Chiêng, ba viên Tiểu Hổ</a:t>
            </a:r>
            <a:endParaRPr lang="en-US" sz="2400">
              <a:latin typeface="Calibri" pitchFamily="34" charset="0"/>
              <a:cs typeface="Times New Roman" pitchFamily="18" charset="0"/>
            </a:endParaRPr>
          </a:p>
          <a:p>
            <a:pPr algn="just">
              <a:lnSpc>
                <a:spcPct val="115000"/>
              </a:lnSpc>
              <a:spcAft>
                <a:spcPts val="1200"/>
              </a:spcAft>
            </a:pPr>
            <a:r>
              <a:rPr lang="en-US" sz="2400">
                <a:solidFill>
                  <a:srgbClr val="000000"/>
                </a:solidFill>
                <a:latin typeface="Times New Roman" pitchFamily="18" charset="0"/>
                <a:cs typeface="Times New Roman" pitchFamily="18" charset="0"/>
              </a:rPr>
              <a:t>++ dân làng xin lộc tượng trưng cầu may </a:t>
            </a:r>
            <a:endParaRPr lang="en-US" sz="2400">
              <a:latin typeface="Calibri" pitchFamily="34" charset="0"/>
              <a:cs typeface="Times New Roman" pitchFamily="18" charset="0"/>
            </a:endParaRPr>
          </a:p>
          <a:p>
            <a:pPr algn="just">
              <a:lnSpc>
                <a:spcPct val="115000"/>
              </a:lnSpc>
              <a:spcAft>
                <a:spcPts val="1200"/>
              </a:spcAft>
            </a:pPr>
            <a:r>
              <a:rPr lang="en-US" sz="2400">
                <a:solidFill>
                  <a:srgbClr val="000000"/>
                </a:solidFill>
                <a:latin typeface="Times New Roman" pitchFamily="18" charset="0"/>
                <a:cs typeface="Times New Roman" pitchFamily="18" charset="0"/>
              </a:rPr>
              <a:t>++ Ngày 12 là lễ rước cờ tượng trưng cho báo tin thắng trận với đất trời.</a:t>
            </a:r>
            <a:endParaRPr lang="en-US" sz="2400">
              <a:latin typeface="Calibri" pitchFamily="34" charset="0"/>
              <a:cs typeface="Times New Roman" pitchFamily="18" charset="0"/>
            </a:endParaRPr>
          </a:p>
          <a:p>
            <a:pPr algn="just">
              <a:lnSpc>
                <a:spcPct val="115000"/>
              </a:lnSpc>
              <a:spcAft>
                <a:spcPts val="1200"/>
              </a:spcAft>
            </a:pPr>
            <a:r>
              <a:rPr lang="en-US" sz="2400">
                <a:solidFill>
                  <a:srgbClr val="000000"/>
                </a:solidFill>
                <a:latin typeface="Times New Roman" pitchFamily="18" charset="0"/>
                <a:cs typeface="Times New Roman" pitchFamily="18" charset="0"/>
              </a:rPr>
              <a:t>Nhận xét: Các thông tin được chọn lựa chính xác, tiêu biểu, sắp xếp theo trình tự thời gian, không gian. Tác giả tái hiện sinh động, chân thực lễ hộ Gióng. Lễ hội Gióng là một hình thức văn hóa dân gian giàu bản sắc, giàu triết lí nhân sinh. Tác giả bộc lộ cảm xúc tự hào, tôn kính,  trân trọng, biết ơn với truyền thống văn hóa dân tộc.</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568325" y="1336675"/>
            <a:ext cx="11191875" cy="4178300"/>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692150" y="2049463"/>
            <a:ext cx="10931525" cy="2468562"/>
          </a:xfrm>
          <a:prstGeom prst="rect">
            <a:avLst/>
          </a:prstGeom>
          <a:noFill/>
          <a:ln w="9525">
            <a:noFill/>
            <a:miter lim="800000"/>
            <a:headEnd/>
            <a:tailEnd/>
          </a:ln>
        </p:spPr>
        <p:txBody>
          <a:bodyPr>
            <a:spAutoFit/>
          </a:bodyPr>
          <a:lstStyle/>
          <a:p>
            <a:pPr algn="just">
              <a:lnSpc>
                <a:spcPct val="115000"/>
              </a:lnSpc>
              <a:spcAft>
                <a:spcPts val="1200"/>
              </a:spcAft>
            </a:pPr>
            <a:r>
              <a:rPr lang="en-US" sz="2400" b="1">
                <a:solidFill>
                  <a:srgbClr val="000000"/>
                </a:solidFill>
                <a:latin typeface="Times New Roman" pitchFamily="18" charset="0"/>
                <a:cs typeface="Times New Roman" pitchFamily="18" charset="0"/>
              </a:rPr>
              <a:t>c. Ý nghĩa:</a:t>
            </a:r>
            <a:endParaRPr lang="en-US" sz="2400">
              <a:latin typeface="Calibri" pitchFamily="34" charset="0"/>
              <a:cs typeface="Times New Roman" pitchFamily="18" charset="0"/>
            </a:endParaRPr>
          </a:p>
          <a:p>
            <a:pPr algn="just">
              <a:lnSpc>
                <a:spcPct val="115000"/>
              </a:lnSpc>
              <a:spcAft>
                <a:spcPts val="1200"/>
              </a:spcAft>
            </a:pPr>
            <a:r>
              <a:rPr lang="en-US" sz="2400">
                <a:solidFill>
                  <a:srgbClr val="000000"/>
                </a:solidFill>
                <a:latin typeface="Times New Roman" pitchFamily="18" charset="0"/>
                <a:cs typeface="Times New Roman" pitchFamily="18" charset="0"/>
              </a:rPr>
              <a:t>Lễ hội Gióng là một di sản vô giá của văn hóa dân tộc, giúp chúng ta có thể cảm nhận được mối quan hệ giữa cá nhân và cộng đồng, thực tại và hư vô, linh thiêng và trần thế...</a:t>
            </a:r>
            <a:endParaRPr lang="en-US" sz="2400">
              <a:latin typeface="Calibri" pitchFamily="34" charset="0"/>
              <a:cs typeface="Times New Roman" pitchFamily="18" charset="0"/>
            </a:endParaRPr>
          </a:p>
          <a:p>
            <a:r>
              <a:rPr lang="en-US" sz="2400">
                <a:solidFill>
                  <a:srgbClr val="000000"/>
                </a:solidFill>
                <a:latin typeface="Times New Roman" pitchFamily="18" charset="0"/>
                <a:cs typeface="Times New Roman" pitchFamily="18" charset="0"/>
              </a:rPr>
              <a:t>- Cần được bảo tồn, gìn giữ và phát huy.</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569029" y="1083211"/>
            <a:ext cx="11346305" cy="5275385"/>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773113" y="1316038"/>
            <a:ext cx="10937875" cy="4810125"/>
          </a:xfrm>
          <a:prstGeom prst="rect">
            <a:avLst/>
          </a:prstGeom>
          <a:noFill/>
          <a:ln w="9525">
            <a:noFill/>
            <a:miter lim="800000"/>
            <a:headEnd/>
            <a:tailEnd/>
          </a:ln>
        </p:spPr>
        <p:txBody>
          <a:bodyPr>
            <a:spAutoFit/>
          </a:bodyPr>
          <a:lstStyle/>
          <a:p>
            <a:pPr lvl="1" algn="just">
              <a:lnSpc>
                <a:spcPct val="115000"/>
              </a:lnSpc>
              <a:spcAft>
                <a:spcPts val="1000"/>
              </a:spcAft>
              <a:tabLst>
                <a:tab pos="228600" algn="l"/>
                <a:tab pos="400050" algn="l"/>
              </a:tabLst>
            </a:pPr>
            <a:r>
              <a:rPr lang="en-US" sz="2400" b="1">
                <a:solidFill>
                  <a:srgbClr val="0D0D0D"/>
                </a:solidFill>
                <a:latin typeface="Times New Roman" pitchFamily="18" charset="0"/>
                <a:cs typeface="Times New Roman" pitchFamily="18" charset="0"/>
              </a:rPr>
              <a:t>1.3.Đánh giá khái quát</a:t>
            </a:r>
            <a:endParaRPr lang="en-US" sz="2400">
              <a:latin typeface="Times New Roman" pitchFamily="18" charset="0"/>
              <a:cs typeface="Times New Roman" pitchFamily="18" charset="0"/>
            </a:endParaRPr>
          </a:p>
          <a:p>
            <a:pPr algn="just">
              <a:tabLst>
                <a:tab pos="228600" algn="l"/>
                <a:tab pos="400050" algn="l"/>
              </a:tabLst>
            </a:pPr>
            <a:r>
              <a:rPr lang="en-US" sz="2400" b="1">
                <a:solidFill>
                  <a:srgbClr val="0D0D0D"/>
                </a:solidFill>
                <a:latin typeface="Times New Roman" pitchFamily="18" charset="0"/>
                <a:ea typeface="MS Mincho" pitchFamily="49" charset="-128"/>
                <a:cs typeface="Times New Roman" pitchFamily="18" charset="0"/>
              </a:rPr>
              <a:t>a. Nghệ thuật:</a:t>
            </a:r>
            <a:endParaRPr lang="en-US" sz="2400">
              <a:latin typeface="Times New Roman" pitchFamily="18" charset="0"/>
              <a:cs typeface="Times New Roman" pitchFamily="18" charset="0"/>
            </a:endParaRPr>
          </a:p>
          <a:p>
            <a:pPr algn="just">
              <a:tabLst>
                <a:tab pos="228600" algn="l"/>
                <a:tab pos="400050" algn="l"/>
              </a:tabLst>
            </a:pPr>
            <a:r>
              <a:rPr lang="en-US" sz="2400">
                <a:solidFill>
                  <a:srgbClr val="0D0D0D"/>
                </a:solidFill>
                <a:latin typeface="Times New Roman" pitchFamily="18" charset="0"/>
                <a:ea typeface="MS Mincho" pitchFamily="49" charset="-128"/>
              </a:rPr>
              <a:t>- Bài văn thuyết minh một sự kiện ngắn gọn, theo trình tự thời gian.</a:t>
            </a:r>
            <a:endParaRPr lang="en-US" sz="2400">
              <a:latin typeface="Times New Roman" pitchFamily="18" charset="0"/>
              <a:cs typeface="Times New Roman" pitchFamily="18" charset="0"/>
            </a:endParaRPr>
          </a:p>
          <a:p>
            <a:pPr algn="just">
              <a:tabLst>
                <a:tab pos="228600" algn="l"/>
                <a:tab pos="400050" algn="l"/>
              </a:tabLst>
            </a:pPr>
            <a:r>
              <a:rPr lang="en-US" sz="2400">
                <a:solidFill>
                  <a:srgbClr val="0D0D0D"/>
                </a:solidFill>
                <a:latin typeface="Times New Roman" pitchFamily="18" charset="0"/>
                <a:ea typeface="MS Mincho" pitchFamily="49" charset="-128"/>
              </a:rPr>
              <a:t>- Ngôn ngữ giản dị, rõ ràng, có hàm lượng thông tin cao</a:t>
            </a:r>
            <a:endParaRPr lang="en-US" sz="2400">
              <a:latin typeface="Times New Roman" pitchFamily="18" charset="0"/>
              <a:cs typeface="Times New Roman" pitchFamily="18" charset="0"/>
            </a:endParaRPr>
          </a:p>
          <a:p>
            <a:pPr>
              <a:lnSpc>
                <a:spcPct val="107000"/>
              </a:lnSpc>
              <a:tabLst>
                <a:tab pos="228600" algn="l"/>
                <a:tab pos="400050" algn="l"/>
              </a:tabLst>
            </a:pPr>
            <a:r>
              <a:rPr lang="en-US" sz="2400" b="1">
                <a:solidFill>
                  <a:srgbClr val="0D0D0D"/>
                </a:solidFill>
                <a:latin typeface="Times New Roman" pitchFamily="18" charset="0"/>
                <a:ea typeface="MS Mincho" pitchFamily="49" charset="-128"/>
              </a:rPr>
              <a:t>b. Nội dung, ý nghĩa:</a:t>
            </a:r>
            <a:endParaRPr lang="en-US" sz="2400">
              <a:latin typeface="Times New Roman" pitchFamily="18" charset="0"/>
              <a:cs typeface="Times New Roman" pitchFamily="18" charset="0"/>
            </a:endParaRPr>
          </a:p>
          <a:p>
            <a:pPr algn="just">
              <a:lnSpc>
                <a:spcPct val="150000"/>
              </a:lnSpc>
              <a:tabLst>
                <a:tab pos="228600" algn="l"/>
                <a:tab pos="400050" algn="l"/>
              </a:tabLst>
            </a:pPr>
            <a:r>
              <a:rPr lang="nl-NL" sz="2400">
                <a:latin typeface="Times New Roman" pitchFamily="18" charset="0"/>
                <a:cs typeface="Times New Roman" pitchFamily="18" charset="0"/>
              </a:rPr>
              <a:t>- Lễ hội Gióng mang đậm bản sắc văn hóa dân tộc, là di sản tinh thần vô giá của dân tộc cần được bảo tồn, giữ gìn và phát huy.</a:t>
            </a:r>
            <a:endParaRPr lang="en-US" sz="2400">
              <a:latin typeface="Times New Roman" pitchFamily="18" charset="0"/>
              <a:cs typeface="Times New Roman" pitchFamily="18" charset="0"/>
            </a:endParaRPr>
          </a:p>
          <a:p>
            <a:pPr>
              <a:lnSpc>
                <a:spcPct val="107000"/>
              </a:lnSpc>
              <a:tabLst>
                <a:tab pos="228600" algn="l"/>
                <a:tab pos="400050" algn="l"/>
              </a:tabLst>
            </a:pPr>
            <a:r>
              <a:rPr lang="en-US" sz="2400">
                <a:solidFill>
                  <a:srgbClr val="000000"/>
                </a:solidFill>
                <a:latin typeface="Times New Roman" pitchFamily="18" charset="0"/>
                <a:cs typeface="Times New Roman" pitchFamily="18" charset="0"/>
              </a:rPr>
              <a:t>- Lễ hội là biểu tượng cho ý chí chống giặc ngoại xâm, cho bản chất kiên cường bất khuất, khát vọng hòa bình của dân tộc, gợi nhắc truyền thống lịch sử oai hùng của cha ông.</a:t>
            </a:r>
            <a:endParaRPr lang="en-US" sz="2400">
              <a:latin typeface="Times New Roman" pitchFamily="18" charset="0"/>
              <a:cs typeface="Times New Roman" pitchFamily="18" charset="0"/>
            </a:endParaRPr>
          </a:p>
          <a:p>
            <a:pPr>
              <a:tabLst>
                <a:tab pos="228600" algn="l"/>
                <a:tab pos="400050" algn="l"/>
              </a:tabLst>
            </a:pPr>
            <a:r>
              <a:rPr lang="en-US" sz="2400">
                <a:solidFill>
                  <a:srgbClr val="0D0D0D"/>
                </a:solidFill>
                <a:latin typeface="Times New Roman" pitchFamily="18" charset="0"/>
                <a:cs typeface="Times New Roman" pitchFamily="18" charset="0"/>
              </a:rPr>
              <a:t>*Cảm nhận của bản thân về VB “Ai ơi mồng 9 tháng 4”.</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469900" y="317500"/>
            <a:ext cx="6546850" cy="628650"/>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569030" y="1418054"/>
            <a:ext cx="11360373" cy="4251226"/>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568325" y="436563"/>
            <a:ext cx="6113463" cy="488950"/>
          </a:xfrm>
          <a:prstGeom prst="rect">
            <a:avLst/>
          </a:prstGeom>
          <a:noFill/>
          <a:ln w="9525">
            <a:noFill/>
            <a:miter lim="800000"/>
            <a:headEnd/>
            <a:tailEnd/>
          </a:ln>
        </p:spPr>
        <p:txBody>
          <a:bodyPr>
            <a:spAutoFit/>
          </a:bodyPr>
          <a:lstStyle/>
          <a:p>
            <a:pPr marL="88900">
              <a:lnSpc>
                <a:spcPct val="115000"/>
              </a:lnSpc>
              <a:spcAft>
                <a:spcPts val="1200"/>
              </a:spcAft>
              <a:tabLst>
                <a:tab pos="400050" algn="l"/>
              </a:tabLst>
            </a:pPr>
            <a:r>
              <a:rPr lang="pt-BR" sz="2400" b="1">
                <a:solidFill>
                  <a:srgbClr val="FF0000"/>
                </a:solidFill>
                <a:latin typeface="Times New Roman" pitchFamily="18" charset="0"/>
                <a:cs typeface="Times New Roman" pitchFamily="18" charset="0"/>
              </a:rPr>
              <a:t>II. THỰC HÀNH ĐOC- HIỂU VĂN BẢN </a:t>
            </a:r>
            <a:endParaRPr lang="en-US" sz="2400">
              <a:latin typeface="Calibri" pitchFamily="34" charset="0"/>
              <a:cs typeface="Times New Roman" pitchFamily="18" charset="0"/>
            </a:endParaRPr>
          </a:p>
        </p:txBody>
      </p:sp>
      <p:sp>
        <p:nvSpPr>
          <p:cNvPr id="7" name="TextBox 6"/>
          <p:cNvSpPr txBox="1">
            <a:spLocks noChangeArrowheads="1"/>
          </p:cNvSpPr>
          <p:nvPr/>
        </p:nvSpPr>
        <p:spPr bwMode="auto">
          <a:xfrm>
            <a:off x="903288" y="1824038"/>
            <a:ext cx="6113462" cy="488950"/>
          </a:xfrm>
          <a:prstGeom prst="rect">
            <a:avLst/>
          </a:prstGeom>
          <a:noFill/>
          <a:ln w="9525">
            <a:noFill/>
            <a:miter lim="800000"/>
            <a:headEnd/>
            <a:tailEnd/>
          </a:ln>
        </p:spPr>
        <p:txBody>
          <a:bodyPr>
            <a:spAutoFit/>
          </a:bodyPr>
          <a:lstStyle/>
          <a:p>
            <a:pPr>
              <a:lnSpc>
                <a:spcPct val="115000"/>
              </a:lnSpc>
              <a:spcAft>
                <a:spcPts val="1200"/>
              </a:spcAft>
              <a:tabLst>
                <a:tab pos="400050" algn="l"/>
              </a:tabLst>
            </a:pPr>
            <a:r>
              <a:rPr lang="pt-BR" sz="2400" b="1">
                <a:latin typeface="Times New Roman" pitchFamily="18" charset="0"/>
                <a:cs typeface="Times New Roman" pitchFamily="18" charset="0"/>
              </a:rPr>
              <a:t>Đề số 1: </a:t>
            </a:r>
            <a:r>
              <a:rPr lang="pt-BR" sz="2400">
                <a:latin typeface="Times New Roman" pitchFamily="18" charset="0"/>
                <a:cs typeface="Times New Roman" pitchFamily="18" charset="0"/>
              </a:rPr>
              <a:t>Đọc đoạn văn sau và trả lời câu hỏi</a:t>
            </a:r>
            <a:endParaRPr lang="en-US" sz="2400">
              <a:latin typeface="Calibri" pitchFamily="34" charset="0"/>
              <a:cs typeface="Times New Roman" pitchFamily="18" charset="0"/>
            </a:endParaRPr>
          </a:p>
        </p:txBody>
      </p:sp>
      <p:sp>
        <p:nvSpPr>
          <p:cNvPr id="9" name="TextBox 8"/>
          <p:cNvSpPr txBox="1">
            <a:spLocks noChangeArrowheads="1"/>
          </p:cNvSpPr>
          <p:nvPr/>
        </p:nvSpPr>
        <p:spPr bwMode="auto">
          <a:xfrm>
            <a:off x="654050" y="2471738"/>
            <a:ext cx="11190288" cy="2795587"/>
          </a:xfrm>
          <a:prstGeom prst="rect">
            <a:avLst/>
          </a:prstGeom>
          <a:noFill/>
          <a:ln w="9525">
            <a:noFill/>
            <a:miter lim="800000"/>
            <a:headEnd/>
            <a:tailEnd/>
          </a:ln>
        </p:spPr>
        <p:txBody>
          <a:bodyPr>
            <a:spAutoFit/>
          </a:bodyPr>
          <a:lstStyle/>
          <a:p>
            <a:pPr>
              <a:lnSpc>
                <a:spcPct val="150000"/>
              </a:lnSpc>
            </a:pPr>
            <a:r>
              <a:rPr lang="en-US" sz="2400" i="1">
                <a:solidFill>
                  <a:srgbClr val="000000"/>
                </a:solidFill>
                <a:latin typeface="Times New Roman" pitchFamily="18" charset="0"/>
                <a:cs typeface="Times New Roman" pitchFamily="18" charset="0"/>
              </a:rPr>
              <a:t> (1)Từ xưa, người Kẻ Chợ có câu ngạn ngữ: “Nắng ông Từa, mưa ông Gióng”. Có nghĩa là cứ vào ngày hôị thánh Từa (tức Từ Đạo Hạnh) mồng 7 tháng 3 âm lịch thì thể nào cũng nắng to, còn vào hội thánh Gióng, mồng 9 tháng 4 âm lịch thì có mưa, vì bắt đầu mùa mưa dông. Lễ hội Thánh Gióng hay còn gọi là hội làng Phù Đổng là một trong những lễ hội lớn nhất ở khu vực đồng bằng Bắc Bộ.</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7" grpId="0"/>
      <p:bldP spid="9"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568325" y="703263"/>
            <a:ext cx="11445875" cy="5810250"/>
          </a:xfrm>
          <a:prstGeom prst="roundRect">
            <a:avLst>
              <a:gd name="adj" fmla="val 16667"/>
            </a:avLst>
          </a:prstGeom>
          <a:ln>
            <a:headEnd/>
            <a:tailEnd/>
          </a:ln>
        </p:spPr>
        <p:style>
          <a:lnRef idx="3">
            <a:schemeClr val="lt1"/>
          </a:lnRef>
          <a:fillRef idx="1">
            <a:schemeClr val="accent4"/>
          </a:fillRef>
          <a:effectRef idx="1">
            <a:schemeClr val="accent4"/>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568325" y="1052513"/>
            <a:ext cx="11445875" cy="5308600"/>
          </a:xfrm>
          <a:prstGeom prst="rect">
            <a:avLst/>
          </a:prstGeom>
          <a:noFill/>
          <a:ln w="9525">
            <a:noFill/>
            <a:miter lim="800000"/>
            <a:headEnd/>
            <a:tailEnd/>
          </a:ln>
        </p:spPr>
        <p:txBody>
          <a:bodyPr>
            <a:spAutoFit/>
          </a:bodyPr>
          <a:lstStyle/>
          <a:p>
            <a:pPr marL="146050" indent="-146050">
              <a:lnSpc>
                <a:spcPct val="115000"/>
              </a:lnSpc>
              <a:spcAft>
                <a:spcPts val="1200"/>
              </a:spcAft>
              <a:tabLst>
                <a:tab pos="400050" algn="l"/>
              </a:tabLst>
            </a:pPr>
            <a:r>
              <a:rPr lang="en-US" sz="2400" i="1">
                <a:solidFill>
                  <a:srgbClr val="000000"/>
                </a:solidFill>
                <a:latin typeface="Times New Roman" pitchFamily="18" charset="0"/>
                <a:cs typeface="Times New Roman" pitchFamily="18" charset="0"/>
              </a:rPr>
              <a:t> (2) Lễ hội Gióng diễn ra trên một khu vực rộng lớn xung quanh những vết tích còn lại của Thánh Gióng tại quê hương. Cố Viên, tức vườn cũ, nay ở giữa đồng thôn Đổng Viên, tương truyền là vườn cà của mẹ Gióng, tại đây bà đã dẫm phải vết chân ông Đổng, tảng đá có dấu chân thần cũng ở vườn này. Miếu Ban, thuộc thôn Phù Dực, tên cũ là rừng Trại Nòn, là nơi Thánh được sinh ra. Hiện tại sau toà miếu còn có một ao nhỏ, giữa ao có gò nổi, trên gò có một bể con bằng đá tượng trưng cho bồn tắm và một chiếc liềm bằng đá là dụng cụ cắt rốn người anh hùng. Đền Mẫu (còn gọi là đền Hạ), nơi thờ mẹ Gióng, xây ở ngoài đê. Đặc biệt, đền Thượng là nơi thờ phụng Thánh vốn được xây cất từ vị trí ngôi miếu tương truyền có từ thời Hùng Vương thứ sáu, trên nền nhà cũ của mẹ Thánh. Trong đền có tượng Thánh, sáu tượng quan văn, quan võ chầu hai bên cùng hai phỗng quỳ và bốn viên hầu cận.</a:t>
            </a:r>
            <a:endParaRPr lang="en-US" sz="2400">
              <a:latin typeface="Calibri" pitchFamily="34" charset="0"/>
              <a:cs typeface="Times New Roman" pitchFamily="18" charset="0"/>
            </a:endParaRPr>
          </a:p>
          <a:p>
            <a:pPr marL="146050" indent="-146050">
              <a:lnSpc>
                <a:spcPct val="115000"/>
              </a:lnSpc>
              <a:spcAft>
                <a:spcPts val="1200"/>
              </a:spcAft>
              <a:tabLst>
                <a:tab pos="400050" algn="l"/>
              </a:tabLst>
            </a:pPr>
            <a:r>
              <a:rPr lang="en-US" sz="2400" i="1">
                <a:solidFill>
                  <a:srgbClr val="000000"/>
                </a:solidFill>
                <a:latin typeface="Calibri" pitchFamily="34" charset="0"/>
                <a:cs typeface="Times New Roman" pitchFamily="18" charset="0"/>
              </a:rPr>
              <a:t>                                                                                   </a:t>
            </a:r>
            <a:r>
              <a:rPr lang="en-US" sz="2400" i="1">
                <a:solidFill>
                  <a:srgbClr val="000000"/>
                </a:solidFill>
                <a:latin typeface="Times New Roman" pitchFamily="18" charset="0"/>
                <a:cs typeface="Times New Roman" pitchFamily="18" charset="0"/>
              </a:rPr>
              <a:t>(Trích Ai ơi mồng 9 tháng 4, Anh Thư)</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568325" y="1068388"/>
            <a:ext cx="11403013" cy="4572000"/>
          </a:xfrm>
          <a:prstGeom prst="roundRect">
            <a:avLst>
              <a:gd name="adj" fmla="val 16667"/>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735013" y="1779588"/>
            <a:ext cx="11053762" cy="3074987"/>
          </a:xfrm>
          <a:prstGeom prst="rect">
            <a:avLst/>
          </a:prstGeom>
          <a:noFill/>
          <a:ln w="9525">
            <a:noFill/>
            <a:miter lim="800000"/>
            <a:headEnd/>
            <a:tailEnd/>
          </a:ln>
        </p:spPr>
        <p:txBody>
          <a:bodyPr>
            <a:spAutoFit/>
          </a:bodyPr>
          <a:lstStyle/>
          <a:p>
            <a:pPr marL="146050" indent="-146050">
              <a:lnSpc>
                <a:spcPct val="115000"/>
              </a:lnSpc>
              <a:spcAft>
                <a:spcPts val="1200"/>
              </a:spcAft>
              <a:tabLst>
                <a:tab pos="400050" algn="l"/>
              </a:tabLst>
            </a:pPr>
            <a:r>
              <a:rPr lang="en-US" sz="2400" b="1">
                <a:solidFill>
                  <a:srgbClr val="000000"/>
                </a:solidFill>
                <a:latin typeface="Times New Roman" pitchFamily="18" charset="0"/>
                <a:cs typeface="Times New Roman" pitchFamily="18" charset="0"/>
              </a:rPr>
              <a:t>Câu 1:</a:t>
            </a:r>
            <a:r>
              <a:rPr lang="en-US" sz="2400">
                <a:solidFill>
                  <a:srgbClr val="000000"/>
                </a:solidFill>
                <a:latin typeface="Times New Roman" pitchFamily="18" charset="0"/>
                <a:cs typeface="Times New Roman" pitchFamily="18" charset="0"/>
              </a:rPr>
              <a:t> Xác định phương thức biểu đạt chính của đoạn văn bản.</a:t>
            </a:r>
            <a:endParaRPr lang="en-US" sz="2400">
              <a:latin typeface="Calibri" pitchFamily="34" charset="0"/>
              <a:cs typeface="Times New Roman" pitchFamily="18" charset="0"/>
            </a:endParaRPr>
          </a:p>
          <a:p>
            <a:pPr marL="146050" indent="-146050">
              <a:lnSpc>
                <a:spcPct val="115000"/>
              </a:lnSpc>
              <a:spcAft>
                <a:spcPts val="1200"/>
              </a:spcAft>
              <a:tabLst>
                <a:tab pos="400050" algn="l"/>
              </a:tabLst>
            </a:pPr>
            <a:r>
              <a:rPr lang="en-US" sz="2400" b="1">
                <a:solidFill>
                  <a:srgbClr val="000000"/>
                </a:solidFill>
                <a:latin typeface="Times New Roman" pitchFamily="18" charset="0"/>
                <a:cs typeface="Times New Roman" pitchFamily="18" charset="0"/>
              </a:rPr>
              <a:t>Câu 2:</a:t>
            </a:r>
            <a:r>
              <a:rPr lang="en-US" sz="2400">
                <a:solidFill>
                  <a:srgbClr val="000000"/>
                </a:solidFill>
                <a:latin typeface="Times New Roman" pitchFamily="18" charset="0"/>
                <a:cs typeface="Times New Roman" pitchFamily="18" charset="0"/>
              </a:rPr>
              <a:t> Đoạn văn trên cung cấp thông tin về sự kiện gì, diễn ra ở đâu?</a:t>
            </a:r>
            <a:endParaRPr lang="en-US" sz="2400">
              <a:latin typeface="Calibri" pitchFamily="34" charset="0"/>
              <a:cs typeface="Times New Roman" pitchFamily="18" charset="0"/>
            </a:endParaRPr>
          </a:p>
          <a:p>
            <a:pPr marL="146050" indent="-146050">
              <a:lnSpc>
                <a:spcPct val="115000"/>
              </a:lnSpc>
              <a:spcAft>
                <a:spcPts val="1200"/>
              </a:spcAft>
              <a:tabLst>
                <a:tab pos="400050" algn="l"/>
              </a:tabLst>
            </a:pPr>
            <a:r>
              <a:rPr lang="en-US" sz="2400" b="1">
                <a:solidFill>
                  <a:srgbClr val="000000"/>
                </a:solidFill>
                <a:latin typeface="Times New Roman" pitchFamily="18" charset="0"/>
                <a:cs typeface="Times New Roman" pitchFamily="18" charset="0"/>
              </a:rPr>
              <a:t>Câu 3</a:t>
            </a:r>
            <a:r>
              <a:rPr lang="en-US" sz="2400">
                <a:latin typeface="Times New Roman" pitchFamily="18" charset="0"/>
                <a:cs typeface="Times New Roman" pitchFamily="18" charset="0"/>
              </a:rPr>
              <a:t>:</a:t>
            </a:r>
            <a:r>
              <a:rPr lang="pt-BR" sz="2400">
                <a:latin typeface="Times New Roman" pitchFamily="18" charset="0"/>
                <a:cs typeface="Times New Roman" pitchFamily="18" charset="0"/>
              </a:rPr>
              <a:t> Lễ hội Gióng được nhân dân tổ chức hàng năm có ý nghĩa gì?</a:t>
            </a:r>
            <a:endParaRPr lang="en-US" sz="2400">
              <a:latin typeface="Calibri" pitchFamily="34" charset="0"/>
              <a:cs typeface="Times New Roman" pitchFamily="18" charset="0"/>
            </a:endParaRPr>
          </a:p>
          <a:p>
            <a:pPr marL="146050" indent="-146050">
              <a:lnSpc>
                <a:spcPct val="115000"/>
              </a:lnSpc>
              <a:spcAft>
                <a:spcPts val="1200"/>
              </a:spcAft>
              <a:tabLst>
                <a:tab pos="400050" algn="l"/>
              </a:tabLst>
            </a:pPr>
            <a:r>
              <a:rPr lang="en-US" sz="2400" b="1">
                <a:solidFill>
                  <a:srgbClr val="000000"/>
                </a:solidFill>
                <a:latin typeface="Times New Roman" pitchFamily="18" charset="0"/>
                <a:cs typeface="Times New Roman" pitchFamily="18" charset="0"/>
              </a:rPr>
              <a:t>Câu 4:</a:t>
            </a:r>
            <a:r>
              <a:rPr lang="en-US" sz="2400" b="1">
                <a:solidFill>
                  <a:srgbClr val="FF0000"/>
                </a:solidFill>
                <a:latin typeface="Times New Roman" pitchFamily="18" charset="0"/>
                <a:cs typeface="Times New Roman" pitchFamily="18" charset="0"/>
              </a:rPr>
              <a:t> </a:t>
            </a:r>
            <a:r>
              <a:rPr lang="pt-BR" sz="2400">
                <a:latin typeface="Times New Roman" pitchFamily="18" charset="0"/>
                <a:cs typeface="Times New Roman" pitchFamily="18" charset="0"/>
              </a:rPr>
              <a:t>Tham gia lễ hội văn hóa là nét đẹp của người Việt. Theo em, mỗi chúng ta khi tham gia các lễ hội cần có ứng xử ( về thái độ, hành vi, lời nói...) như thế nào cho phù hợp?</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p:cNvSpPr>
            <a:spLocks noChangeArrowheads="1"/>
          </p:cNvSpPr>
          <p:nvPr/>
        </p:nvSpPr>
        <p:spPr bwMode="auto">
          <a:xfrm>
            <a:off x="4637088" y="182563"/>
            <a:ext cx="3319462" cy="628650"/>
          </a:xfrm>
          <a:prstGeom prst="roundRect">
            <a:avLst>
              <a:gd name="adj" fmla="val 16667"/>
            </a:avLst>
          </a:prstGeom>
          <a:solidFill>
            <a:srgbClr val="FFFF00"/>
          </a:solidFill>
          <a:ln w="25400">
            <a:solidFill>
              <a:srgbClr val="243F60"/>
            </a:solidFill>
            <a:round/>
            <a:headEnd/>
            <a:tailEnd/>
          </a:ln>
        </p:spPr>
        <p:txBody>
          <a:bodyPr anchor="ctr"/>
          <a:lstStyle/>
          <a:p>
            <a:pPr eaLnBrk="0" hangingPunct="0">
              <a:spcAft>
                <a:spcPts val="800"/>
              </a:spcAft>
            </a:pPr>
            <a:endParaRPr lang="en-US" sz="2400" b="1">
              <a:solidFill>
                <a:srgbClr val="000000"/>
              </a:solidFill>
              <a:latin typeface="Times New Roman" pitchFamily="18" charset="0"/>
              <a:cs typeface="Times New Roman" pitchFamily="18" charset="0"/>
            </a:endParaRPr>
          </a:p>
          <a:p>
            <a:pPr algn="ctr" eaLnBrk="0" hangingPunct="0"/>
            <a:endParaRPr lang="en-US" altLang="en-US" sz="2400">
              <a:solidFill>
                <a:srgbClr val="000000"/>
              </a:solidFill>
              <a:latin typeface="Times New Roman" pitchFamily="18" charset="0"/>
              <a:cs typeface="Times New Roman" pitchFamily="18" charset="0"/>
            </a:endParaRPr>
          </a:p>
        </p:txBody>
      </p:sp>
      <p:sp>
        <p:nvSpPr>
          <p:cNvPr id="3" name="Rounded Rectangle 10">
            <a:extLst>
              <a:ext uri="{FF2B5EF4-FFF2-40B4-BE49-F238E27FC236}"/>
            </a:extLst>
          </p:cNvPr>
          <p:cNvSpPr>
            <a:spLocks noChangeArrowheads="1"/>
          </p:cNvSpPr>
          <p:nvPr/>
        </p:nvSpPr>
        <p:spPr bwMode="auto">
          <a:xfrm>
            <a:off x="439738" y="1189038"/>
            <a:ext cx="11512550" cy="5368925"/>
          </a:xfrm>
          <a:prstGeom prst="roundRect">
            <a:avLst>
              <a:gd name="adj" fmla="val 16667"/>
            </a:avLst>
          </a:prstGeom>
          <a:solidFill>
            <a:schemeClr val="accent5">
              <a:lumMod val="60000"/>
              <a:lumOff val="40000"/>
            </a:schemeClr>
          </a:solidFill>
          <a:ln w="25400">
            <a:solidFill>
              <a:srgbClr val="243F60"/>
            </a:solidFill>
            <a:round/>
            <a:headEnd/>
            <a:tailEnd/>
          </a:ln>
        </p:spPr>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5048250" y="266700"/>
            <a:ext cx="2908300" cy="460375"/>
          </a:xfrm>
          <a:prstGeom prst="rect">
            <a:avLst/>
          </a:prstGeom>
          <a:noFill/>
          <a:ln w="9525">
            <a:noFill/>
            <a:miter lim="800000"/>
            <a:headEnd/>
            <a:tailEnd/>
          </a:ln>
        </p:spPr>
        <p:txBody>
          <a:bodyPr>
            <a:spAutoFit/>
          </a:bodyPr>
          <a:lstStyle/>
          <a:p>
            <a:pPr>
              <a:tabLst>
                <a:tab pos="400050" algn="l"/>
              </a:tabLst>
            </a:pPr>
            <a:r>
              <a:rPr lang="it-IT" sz="2400" b="1">
                <a:latin typeface="Times New Roman" pitchFamily="18" charset="0"/>
                <a:cs typeface="Times New Roman" pitchFamily="18" charset="0"/>
              </a:rPr>
              <a:t>Gợi ý câu trả lời:</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641350" y="1387475"/>
            <a:ext cx="11310938" cy="4973638"/>
          </a:xfrm>
          <a:prstGeom prst="rect">
            <a:avLst/>
          </a:prstGeom>
          <a:noFill/>
          <a:ln w="9525">
            <a:noFill/>
            <a:miter lim="800000"/>
            <a:headEnd/>
            <a:tailEnd/>
          </a:ln>
        </p:spPr>
        <p:txBody>
          <a:bodyPr>
            <a:spAutoFit/>
          </a:bodyPr>
          <a:lstStyle/>
          <a:p>
            <a:pPr marL="88900" indent="-146050">
              <a:lnSpc>
                <a:spcPct val="115000"/>
              </a:lnSpc>
              <a:spcAft>
                <a:spcPts val="1200"/>
              </a:spcAft>
              <a:tabLst>
                <a:tab pos="400050" algn="l"/>
              </a:tabLst>
            </a:pPr>
            <a:r>
              <a:rPr lang="en-US" sz="2400">
                <a:solidFill>
                  <a:srgbClr val="000000"/>
                </a:solidFill>
                <a:latin typeface="Times New Roman" pitchFamily="18" charset="0"/>
                <a:cs typeface="Times New Roman" pitchFamily="18" charset="0"/>
              </a:rPr>
              <a:t> </a:t>
            </a:r>
            <a:r>
              <a:rPr lang="en-US" sz="2400" b="1">
                <a:solidFill>
                  <a:srgbClr val="000000"/>
                </a:solidFill>
                <a:latin typeface="Times New Roman" pitchFamily="18" charset="0"/>
                <a:cs typeface="Times New Roman" pitchFamily="18" charset="0"/>
              </a:rPr>
              <a:t>Câu 1:</a:t>
            </a:r>
            <a:r>
              <a:rPr lang="en-US" sz="2400">
                <a:solidFill>
                  <a:srgbClr val="000000"/>
                </a:solidFill>
                <a:latin typeface="Times New Roman" pitchFamily="18" charset="0"/>
                <a:cs typeface="Times New Roman" pitchFamily="18" charset="0"/>
              </a:rPr>
              <a:t> Phương thức biểu đạt chính của đoạn văn bản: thuyết minh</a:t>
            </a:r>
            <a:endParaRPr lang="en-US" sz="2400">
              <a:latin typeface="Calibri" pitchFamily="34" charset="0"/>
              <a:cs typeface="Times New Roman" pitchFamily="18" charset="0"/>
            </a:endParaRPr>
          </a:p>
          <a:p>
            <a:pPr marL="88900" indent="-146050">
              <a:lnSpc>
                <a:spcPct val="115000"/>
              </a:lnSpc>
              <a:spcAft>
                <a:spcPts val="1200"/>
              </a:spcAft>
              <a:tabLst>
                <a:tab pos="400050" algn="l"/>
              </a:tabLst>
            </a:pPr>
            <a:r>
              <a:rPr lang="en-US" sz="2400" b="1">
                <a:solidFill>
                  <a:srgbClr val="000000"/>
                </a:solidFill>
                <a:latin typeface="Times New Roman" pitchFamily="18" charset="0"/>
                <a:cs typeface="Times New Roman" pitchFamily="18" charset="0"/>
              </a:rPr>
              <a:t>Câu 2:</a:t>
            </a:r>
            <a:r>
              <a:rPr lang="en-US" sz="2400">
                <a:solidFill>
                  <a:srgbClr val="000000"/>
                </a:solidFill>
                <a:latin typeface="Times New Roman" pitchFamily="18" charset="0"/>
                <a:cs typeface="Times New Roman" pitchFamily="18" charset="0"/>
              </a:rPr>
              <a:t> Đoạn văn trên cung cấp thông tin về sự kiện : lễ hội Gióng ở ở làng Phù Đổng (làng Gióng) tại huyện Gia Lâm, Hà Nội. </a:t>
            </a:r>
            <a:endParaRPr lang="en-US" sz="2400">
              <a:latin typeface="Calibri" pitchFamily="34" charset="0"/>
              <a:cs typeface="Times New Roman" pitchFamily="18" charset="0"/>
            </a:endParaRPr>
          </a:p>
          <a:p>
            <a:pPr marL="88900" indent="-146050">
              <a:lnSpc>
                <a:spcPct val="115000"/>
              </a:lnSpc>
              <a:spcAft>
                <a:spcPts val="1200"/>
              </a:spcAft>
              <a:tabLst>
                <a:tab pos="400050" algn="l"/>
              </a:tabLst>
            </a:pPr>
            <a:r>
              <a:rPr lang="en-US" sz="2400" b="1">
                <a:solidFill>
                  <a:srgbClr val="000000"/>
                </a:solidFill>
                <a:latin typeface="Times New Roman" pitchFamily="18" charset="0"/>
                <a:cs typeface="Times New Roman" pitchFamily="18" charset="0"/>
              </a:rPr>
              <a:t>Câu 3</a:t>
            </a:r>
            <a:r>
              <a:rPr lang="en-US" sz="2400">
                <a:latin typeface="Times New Roman" pitchFamily="18" charset="0"/>
                <a:cs typeface="Times New Roman" pitchFamily="18" charset="0"/>
              </a:rPr>
              <a:t>:</a:t>
            </a:r>
            <a:r>
              <a:rPr lang="pt-BR" sz="2400">
                <a:latin typeface="Times New Roman" pitchFamily="18" charset="0"/>
                <a:cs typeface="Times New Roman" pitchFamily="18" charset="0"/>
              </a:rPr>
              <a:t> Lễ hội Gióng được nhân dân tổ chức hàng năm có ý nghĩa: </a:t>
            </a:r>
            <a:endParaRPr lang="en-US" sz="2400">
              <a:latin typeface="Calibri" pitchFamily="34" charset="0"/>
              <a:cs typeface="Times New Roman" pitchFamily="18" charset="0"/>
            </a:endParaRPr>
          </a:p>
          <a:p>
            <a:pPr marL="88900" indent="-146050" algn="just">
              <a:lnSpc>
                <a:spcPct val="150000"/>
              </a:lnSpc>
              <a:tabLst>
                <a:tab pos="400050" algn="l"/>
              </a:tabLst>
            </a:pPr>
            <a:r>
              <a:rPr lang="nl-NL" sz="2400">
                <a:latin typeface="Times New Roman" pitchFamily="18" charset="0"/>
                <a:cs typeface="Times New Roman" pitchFamily="18" charset="0"/>
              </a:rPr>
              <a:t>- Lễ hội Gióng mang đậm bản sắc văn hóa dân tộc, là di sản tinh thần vô giá của dân tộc cần được bảo tồn, giữ gìn và phát huy.</a:t>
            </a:r>
            <a:endParaRPr lang="en-US" sz="2400">
              <a:latin typeface="Times New Roman" pitchFamily="18" charset="0"/>
              <a:cs typeface="Times New Roman" pitchFamily="18" charset="0"/>
            </a:endParaRPr>
          </a:p>
          <a:p>
            <a:pPr marL="88900" indent="-146050">
              <a:lnSpc>
                <a:spcPct val="107000"/>
              </a:lnSpc>
              <a:tabLst>
                <a:tab pos="400050" algn="l"/>
              </a:tabLst>
            </a:pPr>
            <a:r>
              <a:rPr lang="en-US" sz="2400">
                <a:solidFill>
                  <a:srgbClr val="000000"/>
                </a:solidFill>
                <a:latin typeface="Times New Roman" pitchFamily="18" charset="0"/>
                <a:cs typeface="Times New Roman" pitchFamily="18" charset="0"/>
              </a:rPr>
              <a:t>- Lễ hội là biểu tượng cho ý chí chống giặc ngoại xâm, cho bản chất kiên cường bất khuất, khát vọng hòa bình của dân tộc, gợi nhắc truyền thống lịch sử oai hùng của cha ông.</a:t>
            </a:r>
            <a:endParaRPr lang="en-US" sz="2400">
              <a:latin typeface="Times New Roman" pitchFamily="18" charset="0"/>
              <a:cs typeface="Times New Roman" pitchFamily="18" charset="0"/>
            </a:endParaRPr>
          </a:p>
          <a:p>
            <a:pPr marL="88900" indent="-146050" algn="just">
              <a:lnSpc>
                <a:spcPct val="115000"/>
              </a:lnSpc>
              <a:spcAft>
                <a:spcPts val="1200"/>
              </a:spcAft>
              <a:tabLst>
                <a:tab pos="400050" algn="l"/>
              </a:tabLst>
            </a:pPr>
            <a:r>
              <a:rPr lang="it-IT" sz="2400">
                <a:latin typeface="Times New Roman" pitchFamily="18" charset="0"/>
                <a:cs typeface="Times New Roman" pitchFamily="18" charset="0"/>
              </a:rPr>
              <a:t>- Lễ hội giúp mỗi người </a:t>
            </a:r>
            <a:r>
              <a:rPr lang="en-US" sz="2400">
                <a:latin typeface="Times New Roman" pitchFamily="18" charset="0"/>
                <a:cs typeface="Times New Roman" pitchFamily="18" charset="0"/>
              </a:rPr>
              <a:t>cảm nhận được mối quan hệ giữa cá nhân và cộng đồng, thực tại và hư vô, linh thiêng và trần thế...</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568325" y="1027113"/>
            <a:ext cx="11052175" cy="4922837"/>
          </a:xfrm>
          <a:prstGeom prst="roundRect">
            <a:avLst>
              <a:gd name="adj" fmla="val 16667"/>
            </a:avLst>
          </a:prstGeom>
          <a:solidFill>
            <a:schemeClr val="accent5">
              <a:lumMod val="60000"/>
              <a:lumOff val="40000"/>
            </a:schemeClr>
          </a:solidFill>
          <a:ln w="25400">
            <a:solidFill>
              <a:srgbClr val="243F60"/>
            </a:solidFill>
            <a:round/>
            <a:headEnd/>
            <a:tailEnd/>
          </a:ln>
        </p:spPr>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568325" y="1641475"/>
            <a:ext cx="11052175" cy="3786188"/>
          </a:xfrm>
          <a:prstGeom prst="rect">
            <a:avLst/>
          </a:prstGeom>
          <a:noFill/>
          <a:ln w="9525">
            <a:noFill/>
            <a:miter lim="800000"/>
            <a:headEnd/>
            <a:tailEnd/>
          </a:ln>
        </p:spPr>
        <p:txBody>
          <a:bodyPr>
            <a:spAutoFit/>
          </a:bodyPr>
          <a:lstStyle/>
          <a:p>
            <a:pPr>
              <a:tabLst>
                <a:tab pos="400050" algn="l"/>
              </a:tabLst>
            </a:pPr>
            <a:r>
              <a:rPr lang="it-IT" sz="2400" b="1">
                <a:latin typeface="Times New Roman" pitchFamily="18" charset="0"/>
                <a:cs typeface="Times New Roman" pitchFamily="18" charset="0"/>
              </a:rPr>
              <a:t>Câu 4. </a:t>
            </a:r>
            <a:endParaRPr lang="en-US" sz="2400">
              <a:latin typeface="Times New Roman" pitchFamily="18" charset="0"/>
              <a:cs typeface="Times New Roman" pitchFamily="18" charset="0"/>
            </a:endParaRPr>
          </a:p>
          <a:p>
            <a:pPr>
              <a:tabLst>
                <a:tab pos="400050" algn="l"/>
              </a:tabLst>
            </a:pPr>
            <a:r>
              <a:rPr lang="en-US" sz="2400">
                <a:solidFill>
                  <a:srgbClr val="0D0D0D"/>
                </a:solidFill>
                <a:latin typeface="Times New Roman" pitchFamily="18" charset="0"/>
                <a:cs typeface="Times New Roman" pitchFamily="18" charset="0"/>
              </a:rPr>
              <a:t>Mỗi người khi tham gia các lễ hội cần có lối ứng xử có văn hoá, biểu hiện cụ thể như:</a:t>
            </a:r>
            <a:endParaRPr lang="en-US" sz="2400">
              <a:latin typeface="Times New Roman" pitchFamily="18" charset="0"/>
              <a:cs typeface="Times New Roman" pitchFamily="18" charset="0"/>
            </a:endParaRPr>
          </a:p>
          <a:p>
            <a:pPr>
              <a:tabLst>
                <a:tab pos="400050" algn="l"/>
              </a:tabLst>
            </a:pPr>
            <a:r>
              <a:rPr lang="en-US" sz="2400">
                <a:solidFill>
                  <a:srgbClr val="0D0D0D"/>
                </a:solidFill>
                <a:latin typeface="Times New Roman" pitchFamily="18" charset="0"/>
                <a:cs typeface="Times New Roman" pitchFamily="18" charset="0"/>
              </a:rPr>
              <a:t>- Thái độ: Tôn trọng giá trị văn hoá truyền thống, tôn trọng sự khác biệt văn hoá vùng miền, tôn trọng nội quy ban tổ chức,…</a:t>
            </a:r>
            <a:endParaRPr lang="en-US" sz="2400">
              <a:latin typeface="Times New Roman" pitchFamily="18" charset="0"/>
              <a:cs typeface="Times New Roman" pitchFamily="18" charset="0"/>
            </a:endParaRPr>
          </a:p>
          <a:p>
            <a:pPr>
              <a:tabLst>
                <a:tab pos="400050" algn="l"/>
              </a:tabLst>
            </a:pPr>
            <a:r>
              <a:rPr lang="en-US" sz="2400">
                <a:solidFill>
                  <a:srgbClr val="0D0D0D"/>
                </a:solidFill>
                <a:latin typeface="Times New Roman" pitchFamily="18" charset="0"/>
                <a:cs typeface="Times New Roman" pitchFamily="18" charset="0"/>
              </a:rPr>
              <a:t>-  Hành vi, lời nói: Có hành vi và lời nói đúng chuẩn mực , đúng pháp luật, đúng chuẩn mực đạo đức xã hội…; không có những những hành vi phản cảm (như không ăn mặc quần áo quá ngắn khi đến chùa chiền; không nói tục chửi bậy nơi lễ hội; không chen chúc, dẫm đạp lên nhau để đi hội; không dẫm đạp, phá hỏng các công trình, cỏ cây, hoa lá trong khuôn viên diễn ra lễ hội...) ; tích cực quảng bá hình ảnh đẹp về con người Việt Nam và giá trị văn hoá VN cho bạn bè thế giới biết đến,…</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243840" y="731520"/>
            <a:ext cx="11812172" cy="5247250"/>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608013" y="1370013"/>
            <a:ext cx="8732837" cy="490537"/>
          </a:xfrm>
          <a:prstGeom prst="rect">
            <a:avLst/>
          </a:prstGeom>
          <a:noFill/>
          <a:ln w="9525">
            <a:noFill/>
            <a:miter lim="800000"/>
            <a:headEnd/>
            <a:tailEnd/>
          </a:ln>
        </p:spPr>
        <p:txBody>
          <a:bodyPr>
            <a:spAutoFit/>
          </a:bodyPr>
          <a:lstStyle/>
          <a:p>
            <a:pPr>
              <a:lnSpc>
                <a:spcPct val="115000"/>
              </a:lnSpc>
              <a:spcAft>
                <a:spcPts val="1200"/>
              </a:spcAft>
              <a:tabLst>
                <a:tab pos="400050" algn="l"/>
              </a:tabLst>
            </a:pPr>
            <a:r>
              <a:rPr lang="en-US" sz="2400" b="1">
                <a:solidFill>
                  <a:srgbClr val="0D0D0D"/>
                </a:solidFill>
                <a:latin typeface="Times New Roman" pitchFamily="18" charset="0"/>
                <a:cs typeface="Times New Roman" pitchFamily="18" charset="0"/>
              </a:rPr>
              <a:t>Đề bài 2: Đọc văn bản sau và thực hiện các yêu cầu:</a:t>
            </a:r>
            <a:endParaRPr lang="en-US" sz="2400">
              <a:latin typeface="Calibri" pitchFamily="34" charset="0"/>
              <a:cs typeface="Times New Roman" pitchFamily="18" charset="0"/>
            </a:endParaRPr>
          </a:p>
        </p:txBody>
      </p:sp>
      <p:sp>
        <p:nvSpPr>
          <p:cNvPr id="7" name="TextBox 6"/>
          <p:cNvSpPr txBox="1">
            <a:spLocks noChangeArrowheads="1"/>
          </p:cNvSpPr>
          <p:nvPr/>
        </p:nvSpPr>
        <p:spPr bwMode="auto">
          <a:xfrm>
            <a:off x="352425" y="2309813"/>
            <a:ext cx="11703050" cy="3668712"/>
          </a:xfrm>
          <a:prstGeom prst="rect">
            <a:avLst/>
          </a:prstGeom>
          <a:noFill/>
          <a:ln w="9525">
            <a:noFill/>
            <a:miter lim="800000"/>
            <a:headEnd/>
            <a:tailEnd/>
          </a:ln>
        </p:spPr>
        <p:txBody>
          <a:bodyPr>
            <a:spAutoFit/>
          </a:bodyPr>
          <a:lstStyle/>
          <a:p>
            <a:pPr algn="just">
              <a:lnSpc>
                <a:spcPct val="115000"/>
              </a:lnSpc>
              <a:spcAft>
                <a:spcPts val="750"/>
              </a:spcAft>
              <a:tabLst>
                <a:tab pos="400050" algn="l"/>
              </a:tabLst>
            </a:pPr>
            <a:r>
              <a:rPr lang="en-US" sz="2400" i="1">
                <a:solidFill>
                  <a:srgbClr val="333333"/>
                </a:solidFill>
                <a:latin typeface="Times New Roman" pitchFamily="18" charset="0"/>
                <a:cs typeface="Times New Roman" pitchFamily="18" charset="0"/>
              </a:rPr>
              <a:t>“Bắt đầu vào hội thi, trống chiêng điểm ba hồi, các đội hình dự thì xếp hàng trang nghiêm làm lễ dâng hương trước cửa đình để tưởng nhớ vị thành hoàng làng có công cứu dân, độ quốc.</a:t>
            </a:r>
            <a:endParaRPr lang="en-US" sz="2400">
              <a:latin typeface="Calibri" pitchFamily="34" charset="0"/>
              <a:cs typeface="Times New Roman" pitchFamily="18" charset="0"/>
            </a:endParaRPr>
          </a:p>
          <a:p>
            <a:pPr algn="just">
              <a:lnSpc>
                <a:spcPct val="115000"/>
              </a:lnSpc>
              <a:spcAft>
                <a:spcPts val="750"/>
              </a:spcAft>
              <a:tabLst>
                <a:tab pos="400050" algn="l"/>
              </a:tabLst>
            </a:pPr>
            <a:r>
              <a:rPr lang="en-US" sz="2400" i="1">
                <a:solidFill>
                  <a:srgbClr val="333333"/>
                </a:solidFill>
                <a:latin typeface="Times New Roman" pitchFamily="18" charset="0"/>
                <a:cs typeface="Times New Roman" pitchFamily="18" charset="0"/>
              </a:rPr>
              <a:t>	Hội thi bắt đầu bằng việc lấy lửa trên ngọn cây chuối cao. Khi tiếng trống hiệu vừa dứt, bốn thanh niên của bốn đội nhanh thoăn thoắt leo lên thân cây chuối rất trơn vì đã bôi mỡ. Có người leo lên, tụt xuống, lại leo lên,… Có người phải bỏ cuộc, người khác lại leo lên, quang cảnh hết sức vui nhộn. </a:t>
            </a:r>
            <a:endParaRPr lang="en-US" sz="2400">
              <a:latin typeface="Calibri" pitchFamily="34" charset="0"/>
              <a:cs typeface="Times New Roman" pitchFamily="18" charset="0"/>
            </a:endParaRPr>
          </a:p>
          <a:p>
            <a:pPr algn="just">
              <a:lnSpc>
                <a:spcPct val="115000"/>
              </a:lnSpc>
              <a:spcAft>
                <a:spcPts val="750"/>
              </a:spcAft>
              <a:tabLst>
                <a:tab pos="400050" algn="l"/>
              </a:tabLst>
            </a:pPr>
            <a:r>
              <a:rPr lang="en-US" sz="2400" i="1">
                <a:solidFill>
                  <a:srgbClr val="333333"/>
                </a:solidFill>
                <a:latin typeface="Times New Roman" pitchFamily="18" charset="0"/>
                <a:cs typeface="Times New Roman" pitchFamily="18" charset="0"/>
              </a:rPr>
              <a:t>	</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415925" y="825500"/>
            <a:ext cx="3321050" cy="628650"/>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523875" y="1738313"/>
            <a:ext cx="10914063" cy="4497387"/>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22225" y="885825"/>
            <a:ext cx="3563938" cy="490538"/>
          </a:xfrm>
          <a:prstGeom prst="rect">
            <a:avLst/>
          </a:prstGeom>
          <a:noFill/>
          <a:ln w="9525">
            <a:noFill/>
            <a:miter lim="800000"/>
            <a:headEnd/>
            <a:tailEnd/>
          </a:ln>
        </p:spPr>
        <p:txBody>
          <a:bodyPr>
            <a:spAutoFit/>
          </a:bodyPr>
          <a:lstStyle/>
          <a:p>
            <a:pPr lvl="1" algn="just">
              <a:lnSpc>
                <a:spcPct val="115000"/>
              </a:lnSpc>
              <a:spcAft>
                <a:spcPts val="1000"/>
              </a:spcAft>
              <a:tabLst>
                <a:tab pos="228600" algn="l"/>
                <a:tab pos="400050" algn="l"/>
              </a:tabLst>
            </a:pPr>
            <a:r>
              <a:rPr lang="en-US" sz="2400" b="1">
                <a:solidFill>
                  <a:srgbClr val="0D0D0D"/>
                </a:solidFill>
                <a:latin typeface="Times New Roman" pitchFamily="18" charset="0"/>
                <a:cs typeface="Times New Roman" pitchFamily="18" charset="0"/>
              </a:rPr>
              <a:t>1.2. Giải quyết vấn đề</a:t>
            </a:r>
            <a:endParaRPr lang="en-US" sz="2400">
              <a:latin typeface="Calibri" pitchFamily="34" charset="0"/>
              <a:cs typeface="Times New Roman" pitchFamily="18" charset="0"/>
            </a:endParaRPr>
          </a:p>
        </p:txBody>
      </p:sp>
      <p:sp>
        <p:nvSpPr>
          <p:cNvPr id="7" name="TextBox 6"/>
          <p:cNvSpPr txBox="1">
            <a:spLocks noChangeArrowheads="1"/>
          </p:cNvSpPr>
          <p:nvPr/>
        </p:nvSpPr>
        <p:spPr bwMode="auto">
          <a:xfrm>
            <a:off x="873125" y="1857375"/>
            <a:ext cx="4268788" cy="461963"/>
          </a:xfrm>
          <a:prstGeom prst="rect">
            <a:avLst/>
          </a:prstGeom>
          <a:noFill/>
          <a:ln w="9525">
            <a:noFill/>
            <a:miter lim="800000"/>
            <a:headEnd/>
            <a:tailEnd/>
          </a:ln>
        </p:spPr>
        <p:txBody>
          <a:bodyPr>
            <a:spAutoFit/>
          </a:bodyPr>
          <a:lstStyle/>
          <a:p>
            <a:pPr>
              <a:lnSpc>
                <a:spcPct val="107000"/>
              </a:lnSpc>
              <a:tabLst>
                <a:tab pos="1385888" algn="l"/>
              </a:tabLst>
            </a:pPr>
            <a:r>
              <a:rPr lang="en-US" sz="2400" b="1" i="1" u="sng">
                <a:latin typeface="Times New Roman" pitchFamily="18" charset="0"/>
                <a:ea typeface="MS Mincho" pitchFamily="49" charset="-128"/>
              </a:rPr>
              <a:t>1. </a:t>
            </a:r>
            <a:r>
              <a:rPr lang="pt-BR" sz="2400" b="1" i="1" u="sng">
                <a:latin typeface="Times New Roman" pitchFamily="18" charset="0"/>
                <a:cs typeface="Times New Roman" pitchFamily="18" charset="0"/>
              </a:rPr>
              <a:t>Nhân vật Thánh Gióng</a:t>
            </a:r>
            <a:endParaRPr lang="en-US" sz="2400">
              <a:latin typeface="Times New Roman" pitchFamily="18" charset="0"/>
              <a:cs typeface="Times New Roman" pitchFamily="18" charset="0"/>
            </a:endParaRPr>
          </a:p>
        </p:txBody>
      </p:sp>
      <p:sp>
        <p:nvSpPr>
          <p:cNvPr id="9" name="TextBox 8"/>
          <p:cNvSpPr txBox="1">
            <a:spLocks noChangeArrowheads="1"/>
          </p:cNvSpPr>
          <p:nvPr/>
        </p:nvSpPr>
        <p:spPr bwMode="auto">
          <a:xfrm>
            <a:off x="647700" y="2346325"/>
            <a:ext cx="8840788" cy="488950"/>
          </a:xfrm>
          <a:prstGeom prst="rect">
            <a:avLst/>
          </a:prstGeom>
          <a:noFill/>
          <a:ln w="9525">
            <a:noFill/>
            <a:miter lim="800000"/>
            <a:headEnd/>
            <a:tailEnd/>
          </a:ln>
        </p:spPr>
        <p:txBody>
          <a:bodyPr>
            <a:spAutoFit/>
          </a:bodyPr>
          <a:lstStyle/>
          <a:p>
            <a:pPr algn="just">
              <a:lnSpc>
                <a:spcPct val="115000"/>
              </a:lnSpc>
              <a:spcAft>
                <a:spcPts val="1200"/>
              </a:spcAft>
            </a:pPr>
            <a:r>
              <a:rPr lang="pt-BR" sz="2400" b="1" i="1" u="sng">
                <a:solidFill>
                  <a:srgbClr val="680000"/>
                </a:solidFill>
                <a:latin typeface="Times New Roman" pitchFamily="18" charset="0"/>
                <a:cs typeface="Times New Roman" pitchFamily="18" charset="0"/>
              </a:rPr>
              <a:t>a. Sự ra đời của Thánh Gióng</a:t>
            </a:r>
            <a:endParaRPr lang="en-US" sz="2400">
              <a:latin typeface="Calibri" pitchFamily="34" charset="0"/>
              <a:cs typeface="Times New Roman" pitchFamily="18" charset="0"/>
            </a:endParaRPr>
          </a:p>
        </p:txBody>
      </p:sp>
      <p:sp>
        <p:nvSpPr>
          <p:cNvPr id="11" name="TextBox 10"/>
          <p:cNvSpPr txBox="1">
            <a:spLocks noChangeArrowheads="1"/>
          </p:cNvSpPr>
          <p:nvPr/>
        </p:nvSpPr>
        <p:spPr bwMode="auto">
          <a:xfrm>
            <a:off x="523875" y="2905125"/>
            <a:ext cx="6122988" cy="460375"/>
          </a:xfrm>
          <a:prstGeom prst="rect">
            <a:avLst/>
          </a:prstGeom>
          <a:noFill/>
          <a:ln w="9525">
            <a:noFill/>
            <a:miter lim="800000"/>
            <a:headEnd/>
            <a:tailEnd/>
          </a:ln>
        </p:spPr>
        <p:txBody>
          <a:bodyPr>
            <a:spAutoFit/>
          </a:bodyPr>
          <a:lstStyle/>
          <a:p>
            <a:r>
              <a:rPr lang="pt-BR" sz="2400" i="1">
                <a:latin typeface="Times New Roman" pitchFamily="18" charset="0"/>
                <a:cs typeface="Times New Roman" pitchFamily="18" charset="0"/>
              </a:rPr>
              <a:t>- Sự ra đời bình thường</a:t>
            </a:r>
            <a:r>
              <a:rPr lang="pt-BR" sz="2400">
                <a:latin typeface="Times New Roman" pitchFamily="18" charset="0"/>
                <a:cs typeface="Times New Roman" pitchFamily="18" charset="0"/>
              </a:rPr>
              <a:t>: </a:t>
            </a:r>
            <a:endParaRPr lang="en-US" sz="2400">
              <a:latin typeface="Times New Roman" pitchFamily="18" charset="0"/>
              <a:cs typeface="Times New Roman" pitchFamily="18" charset="0"/>
            </a:endParaRPr>
          </a:p>
        </p:txBody>
      </p:sp>
      <p:sp>
        <p:nvSpPr>
          <p:cNvPr id="13" name="TextBox 12"/>
          <p:cNvSpPr txBox="1">
            <a:spLocks noChangeArrowheads="1"/>
          </p:cNvSpPr>
          <p:nvPr/>
        </p:nvSpPr>
        <p:spPr bwMode="auto">
          <a:xfrm>
            <a:off x="682625" y="3481388"/>
            <a:ext cx="10634663" cy="2309812"/>
          </a:xfrm>
          <a:prstGeom prst="rect">
            <a:avLst/>
          </a:prstGeom>
          <a:noFill/>
          <a:ln w="9525">
            <a:noFill/>
            <a:miter lim="800000"/>
            <a:headEnd/>
            <a:tailEnd/>
          </a:ln>
        </p:spPr>
        <p:txBody>
          <a:bodyPr>
            <a:spAutoFit/>
          </a:bodyPr>
          <a:lstStyle/>
          <a:p>
            <a:r>
              <a:rPr lang="pt-BR" sz="2400">
                <a:latin typeface="Times New Roman" pitchFamily="18" charset="0"/>
                <a:cs typeface="Times New Roman" pitchFamily="18" charset="0"/>
              </a:rPr>
              <a:t>Con hai vợ chồng ông lão chăm chỉ làm ăn và phúc đức</a:t>
            </a:r>
            <a:r>
              <a:rPr lang="pt-BR" sz="2400" i="1">
                <a:solidFill>
                  <a:srgbClr val="0033CC"/>
                </a:solidFill>
                <a:latin typeface="Times New Roman" pitchFamily="18" charset="0"/>
                <a:cs typeface="Times New Roman" pitchFamily="18" charset="0"/>
              </a:rPr>
              <a:t>.</a:t>
            </a:r>
            <a:endParaRPr lang="en-US" sz="2400">
              <a:latin typeface="Times New Roman" pitchFamily="18" charset="0"/>
              <a:cs typeface="Times New Roman" pitchFamily="18" charset="0"/>
            </a:endParaRPr>
          </a:p>
          <a:p>
            <a:pPr algn="just"/>
            <a:r>
              <a:rPr lang="pt-BR" sz="2400" i="1">
                <a:latin typeface="Times New Roman" pitchFamily="18" charset="0"/>
                <a:cs typeface="Times New Roman" pitchFamily="18" charset="0"/>
              </a:rPr>
              <a:t>- Sự ra đời khác thường:</a:t>
            </a:r>
            <a:endParaRPr lang="en-US" sz="2400">
              <a:latin typeface="Times New Roman" pitchFamily="18" charset="0"/>
              <a:cs typeface="Times New Roman" pitchFamily="18" charset="0"/>
            </a:endParaRPr>
          </a:p>
          <a:p>
            <a:pPr algn="just"/>
            <a:r>
              <a:rPr lang="pt-BR" sz="2400" i="1">
                <a:latin typeface="Times New Roman" pitchFamily="18" charset="0"/>
                <a:cs typeface="Times New Roman" pitchFamily="18" charset="0"/>
              </a:rPr>
              <a:t>+ Một hôm bà ra đồng, trông thấy một vết chân to hơn vết chân người thường.</a:t>
            </a:r>
            <a:endParaRPr lang="en-US" sz="2400">
              <a:latin typeface="Times New Roman" pitchFamily="18" charset="0"/>
              <a:cs typeface="Times New Roman" pitchFamily="18" charset="0"/>
            </a:endParaRPr>
          </a:p>
          <a:p>
            <a:pPr algn="just"/>
            <a:r>
              <a:rPr lang="pt-BR" sz="2400" i="1">
                <a:latin typeface="Times New Roman" pitchFamily="18" charset="0"/>
                <a:cs typeface="Times New Roman" pitchFamily="18" charset="0"/>
              </a:rPr>
              <a:t>+ Bà ướm thử vết chân, không ngờ về nhà đã thụ thai.</a:t>
            </a:r>
            <a:endParaRPr lang="en-US" sz="2400">
              <a:latin typeface="Times New Roman" pitchFamily="18" charset="0"/>
              <a:cs typeface="Times New Roman" pitchFamily="18" charset="0"/>
            </a:endParaRPr>
          </a:p>
          <a:p>
            <a:r>
              <a:rPr lang="pt-BR" sz="2400" i="1">
                <a:latin typeface="Times New Roman" pitchFamily="18" charset="0"/>
                <a:cs typeface="Times New Roman" pitchFamily="18" charset="0"/>
              </a:rPr>
              <a:t>+ mười hai tháng sau  sinh một cậu bé khôi ngô tuấn tú. Chú bé lên ba tuổi mà vẫn không biết nói, biết cười,  chẳng biết đi, cứ đặt đâu thì nằm đấy.</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arn(inVertical)">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barn(inVertical)">
                                      <p:cBhvr>
                                        <p:cTn id="3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P spid="11" grpId="0"/>
      <p:bldP spid="13" grpId="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568325" y="998538"/>
            <a:ext cx="11290300" cy="4741862"/>
          </a:xfrm>
          <a:prstGeom prst="roundRect">
            <a:avLst>
              <a:gd name="adj" fmla="val 16667"/>
            </a:avLst>
          </a:prstGeom>
          <a:solidFill>
            <a:schemeClr val="accent5">
              <a:lumMod val="60000"/>
              <a:lumOff val="40000"/>
            </a:schemeClr>
          </a:solidFill>
          <a:ln w="25400">
            <a:solidFill>
              <a:srgbClr val="243F60"/>
            </a:solidFill>
            <a:round/>
            <a:headEnd/>
            <a:tailEnd/>
          </a:ln>
        </p:spPr>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679450" y="1430338"/>
            <a:ext cx="10944225" cy="3983037"/>
          </a:xfrm>
          <a:prstGeom prst="rect">
            <a:avLst/>
          </a:prstGeom>
          <a:noFill/>
          <a:ln w="9525">
            <a:noFill/>
            <a:miter lim="800000"/>
            <a:headEnd/>
            <a:tailEnd/>
          </a:ln>
        </p:spPr>
        <p:txBody>
          <a:bodyPr>
            <a:spAutoFit/>
          </a:bodyPr>
          <a:lstStyle/>
          <a:p>
            <a:pPr algn="just">
              <a:lnSpc>
                <a:spcPct val="115000"/>
              </a:lnSpc>
              <a:spcAft>
                <a:spcPts val="750"/>
              </a:spcAft>
              <a:tabLst>
                <a:tab pos="400050" algn="l"/>
              </a:tabLst>
            </a:pPr>
            <a:r>
              <a:rPr lang="en-US" sz="2400" i="1">
                <a:solidFill>
                  <a:srgbClr val="333333"/>
                </a:solidFill>
                <a:latin typeface="Times New Roman" pitchFamily="18" charset="0"/>
                <a:cs typeface="Times New Roman" pitchFamily="18" charset="0"/>
              </a:rPr>
              <a:t>    Khi lấy được nén hương mang xuống, ban tổ chức phát cho ba que diêm châm vào hương cháy thành ngọn lửa. Người trong đội sẽ vót mảnh tre già thành những chiếc đũa bông châm lửa và đốt vào những ngọn đuốc. Trong khi đó, người trong nhóm dự thi nhanh tay giã thóc, giần sàng thành gạo, lấy nước và bắt đầu thổi cơm. Những nồi cơm nho nhỏ treo dưới những cành cong hình cánh cung được cắm rất khéo léo từ dây lưng uốn về trước mặt. Tay cầm cần, tay cầm đuốc đung đưa cho ánh lửa bập bùng. Các đội thổi cơm đan xen nhau uốn lượn trên sân đình trong sự cổ vũ nồng nhiệt của người xem hội”. </a:t>
            </a:r>
            <a:endParaRPr lang="en-US" sz="2400">
              <a:latin typeface="Times New Roman" pitchFamily="18" charset="0"/>
              <a:cs typeface="Times New Roman" pitchFamily="18" charset="0"/>
            </a:endParaRPr>
          </a:p>
          <a:p>
            <a:pPr>
              <a:lnSpc>
                <a:spcPct val="115000"/>
              </a:lnSpc>
              <a:spcAft>
                <a:spcPts val="1000"/>
              </a:spcAft>
              <a:tabLst>
                <a:tab pos="400050" algn="l"/>
              </a:tabLst>
            </a:pPr>
            <a:r>
              <a:rPr lang="en-US" sz="2400" i="1">
                <a:solidFill>
                  <a:srgbClr val="000000"/>
                </a:solidFill>
                <a:latin typeface="Times New Roman" pitchFamily="18" charset="0"/>
                <a:cs typeface="Times New Roman" pitchFamily="18" charset="0"/>
              </a:rPr>
              <a:t>                                     (Trích VB Hội thi nấu cơm ở Đồng Vân, </a:t>
            </a:r>
            <a:r>
              <a:rPr lang="en-US" sz="2400" i="1">
                <a:latin typeface="Times New Roman" pitchFamily="18" charset="0"/>
                <a:cs typeface="Times New Roman" pitchFamily="18" charset="0"/>
              </a:rPr>
              <a:t>Minh Nhương)</a:t>
            </a:r>
            <a:r>
              <a:rPr lang="en-US" sz="2400" i="1">
                <a:solidFill>
                  <a:srgbClr val="000000"/>
                </a:solidFill>
                <a:latin typeface="Times New Roman" pitchFamily="18" charset="0"/>
                <a:cs typeface="Times New Roman" pitchFamily="18" charset="0"/>
              </a:rPr>
              <a:t> </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568325" y="1238250"/>
            <a:ext cx="11079163" cy="4711700"/>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4" name="Rectangle 1"/>
          <p:cNvSpPr>
            <a:spLocks noChangeArrowheads="1"/>
          </p:cNvSpPr>
          <p:nvPr/>
        </p:nvSpPr>
        <p:spPr bwMode="auto">
          <a:xfrm>
            <a:off x="709613" y="1643063"/>
            <a:ext cx="10798175" cy="3903662"/>
          </a:xfrm>
          <a:prstGeom prst="rect">
            <a:avLst/>
          </a:prstGeom>
          <a:noFill/>
          <a:ln w="9525">
            <a:noFill/>
            <a:miter lim="800000"/>
            <a:headEnd/>
            <a:tailEnd/>
          </a:ln>
        </p:spPr>
        <p:txBody>
          <a:bodyPr anchor="ctr">
            <a:spAutoFit/>
          </a:bodyPr>
          <a:lstStyle/>
          <a:p>
            <a:pPr eaLnBrk="0" hangingPunct="0">
              <a:lnSpc>
                <a:spcPct val="150000"/>
              </a:lnSpc>
              <a:tabLst>
                <a:tab pos="400050" algn="l"/>
              </a:tabLst>
            </a:pPr>
            <a:r>
              <a:rPr lang="en-US" altLang="en-US" sz="2400" b="1">
                <a:latin typeface="Times New Roman" pitchFamily="18" charset="0"/>
                <a:cs typeface="Times New Roman" pitchFamily="18" charset="0"/>
              </a:rPr>
              <a:t>Câu 1.</a:t>
            </a:r>
            <a:r>
              <a:rPr lang="en-US" altLang="en-US" sz="2400">
                <a:latin typeface="Times New Roman" pitchFamily="18" charset="0"/>
                <a:cs typeface="Times New Roman" pitchFamily="18" charset="0"/>
              </a:rPr>
              <a:t> Phương thức biểu đạt chính của đoạn văn? </a:t>
            </a:r>
          </a:p>
          <a:p>
            <a:pPr eaLnBrk="0" hangingPunct="0">
              <a:lnSpc>
                <a:spcPct val="150000"/>
              </a:lnSpc>
              <a:tabLst>
                <a:tab pos="400050" algn="l"/>
              </a:tabLst>
            </a:pPr>
            <a:r>
              <a:rPr lang="en-US" altLang="en-US" sz="2400" b="1">
                <a:latin typeface="Times New Roman" pitchFamily="18" charset="0"/>
                <a:cs typeface="Times New Roman" pitchFamily="18" charset="0"/>
              </a:rPr>
              <a:t>Câu 2. </a:t>
            </a:r>
            <a:r>
              <a:rPr lang="en-US" altLang="en-US" sz="2400">
                <a:latin typeface="Times New Roman" pitchFamily="18" charset="0"/>
                <a:cs typeface="Times New Roman" pitchFamily="18" charset="0"/>
              </a:rPr>
              <a:t>Đoạn văn cung cấp những thông tin gì về hội thi nấu cơm ở Đồng Vân?</a:t>
            </a:r>
          </a:p>
          <a:p>
            <a:pPr eaLnBrk="0" hangingPunct="0">
              <a:lnSpc>
                <a:spcPct val="150000"/>
              </a:lnSpc>
              <a:tabLst>
                <a:tab pos="400050" algn="l"/>
              </a:tabLst>
            </a:pPr>
            <a:r>
              <a:rPr lang="en-US" altLang="en-US" sz="2400" b="1">
                <a:latin typeface="Times New Roman" pitchFamily="18" charset="0"/>
                <a:cs typeface="Times New Roman" pitchFamily="18" charset="0"/>
              </a:rPr>
              <a:t>Câu 3.</a:t>
            </a:r>
            <a:r>
              <a:rPr lang="en-US" altLang="en-US" sz="2400">
                <a:latin typeface="Times New Roman" pitchFamily="18" charset="0"/>
                <a:cs typeface="Times New Roman" pitchFamily="18" charset="0"/>
              </a:rPr>
              <a:t> </a:t>
            </a:r>
            <a:r>
              <a:rPr lang="en-US" altLang="en-US" sz="2400">
                <a:solidFill>
                  <a:srgbClr val="000000"/>
                </a:solidFill>
                <a:latin typeface="Times New Roman" pitchFamily="18" charset="0"/>
                <a:cs typeface="Times New Roman" pitchFamily="18" charset="0"/>
              </a:rPr>
              <a:t>Qua một số chi tiết nói về luật lệ của hội thổi cơm thi và hình ảnh người dự thi, em có nhận xét gì vẻ đẹp của con người Việt Nam?</a:t>
            </a:r>
            <a:endParaRPr lang="en-US" altLang="en-US" sz="2400">
              <a:latin typeface="Times New Roman" pitchFamily="18" charset="0"/>
              <a:cs typeface="Times New Roman" pitchFamily="18" charset="0"/>
            </a:endParaRPr>
          </a:p>
          <a:p>
            <a:pPr eaLnBrk="0" hangingPunct="0">
              <a:lnSpc>
                <a:spcPct val="150000"/>
              </a:lnSpc>
              <a:tabLst>
                <a:tab pos="400050" algn="l"/>
              </a:tabLst>
            </a:pPr>
            <a:r>
              <a:rPr lang="en-US" altLang="en-US" sz="2400" b="1">
                <a:latin typeface="Times New Roman" pitchFamily="18" charset="0"/>
                <a:cs typeface="Times New Roman" pitchFamily="18" charset="0"/>
              </a:rPr>
              <a:t>Câu 4. </a:t>
            </a:r>
            <a:r>
              <a:rPr lang="it-IT" altLang="en-US" sz="2400">
                <a:latin typeface="Times New Roman" pitchFamily="18" charset="0"/>
                <a:cs typeface="Times New Roman" pitchFamily="18" charset="0"/>
              </a:rPr>
              <a:t>Em hãy kể tên những lễ hội của nước ta mà em biết (Tối thiểu 03 lễ hội). Theo em, việc giữ gìn và tổ chức những lễ hội truyền thống hằng năm hiện nay có những ý nghĩa gì?</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p:cNvSpPr>
            <a:spLocks noChangeArrowheads="1"/>
          </p:cNvSpPr>
          <p:nvPr/>
        </p:nvSpPr>
        <p:spPr bwMode="auto">
          <a:xfrm>
            <a:off x="4591050" y="496888"/>
            <a:ext cx="3321050" cy="628650"/>
          </a:xfrm>
          <a:prstGeom prst="roundRect">
            <a:avLst>
              <a:gd name="adj" fmla="val 16667"/>
            </a:avLst>
          </a:prstGeom>
          <a:solidFill>
            <a:srgbClr val="FFFF00"/>
          </a:solidFill>
          <a:ln w="25400">
            <a:solidFill>
              <a:srgbClr val="243F60"/>
            </a:solidFill>
            <a:round/>
            <a:headEnd/>
            <a:tailEnd/>
          </a:ln>
        </p:spPr>
        <p:txBody>
          <a:bodyPr anchor="ctr"/>
          <a:lstStyle/>
          <a:p>
            <a:pPr eaLnBrk="0" hangingPunct="0">
              <a:spcAft>
                <a:spcPts val="800"/>
              </a:spcAft>
            </a:pPr>
            <a:endParaRPr lang="en-US" sz="2400" b="1">
              <a:solidFill>
                <a:srgbClr val="000000"/>
              </a:solidFill>
              <a:latin typeface="Times New Roman" pitchFamily="18" charset="0"/>
              <a:cs typeface="Times New Roman" pitchFamily="18" charset="0"/>
            </a:endParaRPr>
          </a:p>
          <a:p>
            <a:pPr algn="ctr" eaLnBrk="0" hangingPunct="0"/>
            <a:endParaRPr lang="en-US" altLang="en-US" sz="2400">
              <a:solidFill>
                <a:srgbClr val="000000"/>
              </a:solidFill>
              <a:latin typeface="Times New Roman" pitchFamily="18" charset="0"/>
              <a:cs typeface="Times New Roman" pitchFamily="18" charset="0"/>
            </a:endParaRPr>
          </a:p>
        </p:txBody>
      </p:sp>
      <p:sp>
        <p:nvSpPr>
          <p:cNvPr id="3" name="Rounded Rectangle 10">
            <a:extLst>
              <a:ext uri="{FF2B5EF4-FFF2-40B4-BE49-F238E27FC236}"/>
            </a:extLst>
          </p:cNvPr>
          <p:cNvSpPr>
            <a:spLocks noChangeArrowheads="1"/>
          </p:cNvSpPr>
          <p:nvPr/>
        </p:nvSpPr>
        <p:spPr bwMode="auto">
          <a:xfrm>
            <a:off x="582613" y="1417638"/>
            <a:ext cx="11337925" cy="5235575"/>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5391150" y="581025"/>
            <a:ext cx="3598863" cy="461963"/>
          </a:xfrm>
          <a:prstGeom prst="rect">
            <a:avLst/>
          </a:prstGeom>
          <a:noFill/>
          <a:ln w="9525">
            <a:noFill/>
            <a:miter lim="800000"/>
            <a:headEnd/>
            <a:tailEnd/>
          </a:ln>
        </p:spPr>
        <p:txBody>
          <a:bodyPr>
            <a:spAutoFit/>
          </a:bodyPr>
          <a:lstStyle/>
          <a:p>
            <a:r>
              <a:rPr lang="en-US" sz="2400" b="1">
                <a:solidFill>
                  <a:srgbClr val="0D0D0D"/>
                </a:solidFill>
                <a:latin typeface="Times New Roman" pitchFamily="18" charset="0"/>
                <a:cs typeface="Times New Roman" pitchFamily="18" charset="0"/>
              </a:rPr>
              <a:t>Gợi ý làm bài</a:t>
            </a:r>
            <a:endParaRPr lang="en-US" sz="2400">
              <a:latin typeface="Times New Roman" pitchFamily="18" charset="0"/>
              <a:cs typeface="Times New Roman" pitchFamily="18" charset="0"/>
            </a:endParaRPr>
          </a:p>
        </p:txBody>
      </p:sp>
      <p:sp>
        <p:nvSpPr>
          <p:cNvPr id="6" name="Rectangle 1"/>
          <p:cNvSpPr>
            <a:spLocks noChangeArrowheads="1"/>
          </p:cNvSpPr>
          <p:nvPr/>
        </p:nvSpPr>
        <p:spPr bwMode="auto">
          <a:xfrm>
            <a:off x="906463" y="1384300"/>
            <a:ext cx="11029950" cy="5011738"/>
          </a:xfrm>
          <a:prstGeom prst="rect">
            <a:avLst/>
          </a:prstGeom>
          <a:noFill/>
          <a:ln w="9525">
            <a:noFill/>
            <a:miter lim="800000"/>
            <a:headEnd/>
            <a:tailEnd/>
          </a:ln>
        </p:spPr>
        <p:txBody>
          <a:bodyPr anchor="ctr">
            <a:spAutoFit/>
          </a:bodyPr>
          <a:lstStyle/>
          <a:p>
            <a:pPr eaLnBrk="0" hangingPunct="0">
              <a:lnSpc>
                <a:spcPct val="150000"/>
              </a:lnSpc>
              <a:tabLst>
                <a:tab pos="400050" algn="l"/>
              </a:tabLst>
            </a:pPr>
            <a:r>
              <a:rPr lang="en-US" altLang="en-US" sz="2400" b="1">
                <a:solidFill>
                  <a:srgbClr val="0D0D0D"/>
                </a:solidFill>
                <a:latin typeface="Times New Roman" pitchFamily="18" charset="0"/>
                <a:cs typeface="Times New Roman" pitchFamily="18" charset="0"/>
              </a:rPr>
              <a:t>Câu 1: </a:t>
            </a:r>
            <a:r>
              <a:rPr lang="en-US" altLang="en-US" sz="2400">
                <a:latin typeface="Times New Roman" pitchFamily="18" charset="0"/>
                <a:cs typeface="Times New Roman" pitchFamily="18" charset="0"/>
              </a:rPr>
              <a:t>Phương thức biểu đạt chính của đoạn văn: Thuyết minh</a:t>
            </a:r>
          </a:p>
          <a:p>
            <a:pPr eaLnBrk="0" hangingPunct="0">
              <a:lnSpc>
                <a:spcPct val="150000"/>
              </a:lnSpc>
              <a:tabLst>
                <a:tab pos="400050" algn="l"/>
              </a:tabLst>
            </a:pPr>
            <a:r>
              <a:rPr lang="en-US" altLang="en-US" sz="2400" b="1">
                <a:solidFill>
                  <a:srgbClr val="0D0D0D"/>
                </a:solidFill>
                <a:latin typeface="Times New Roman" pitchFamily="18" charset="0"/>
                <a:cs typeface="Times New Roman" pitchFamily="18" charset="0"/>
              </a:rPr>
              <a:t>Câu 2. </a:t>
            </a:r>
            <a:r>
              <a:rPr lang="en-US" altLang="en-US" sz="2400">
                <a:latin typeface="Times New Roman" pitchFamily="18" charset="0"/>
                <a:cs typeface="Times New Roman" pitchFamily="18" charset="0"/>
              </a:rPr>
              <a:t>Đoạn văn cung cấp những thông tin về hội thi nấu cơm ở Đồng Vân:</a:t>
            </a:r>
          </a:p>
          <a:p>
            <a:pPr eaLnBrk="0" hangingPunct="0">
              <a:lnSpc>
                <a:spcPct val="150000"/>
              </a:lnSpc>
              <a:tabLst>
                <a:tab pos="400050" algn="l"/>
              </a:tabLst>
            </a:pPr>
            <a:r>
              <a:rPr lang="en-US" altLang="en-US" sz="2400">
                <a:latin typeface="Times New Roman" pitchFamily="18" charset="0"/>
                <a:cs typeface="Times New Roman" pitchFamily="18" charset="0"/>
              </a:rPr>
              <a:t>- Tiến trình cuả hội thi: lễ dâng hương, lúc bắt đầu lấy lửa, nấu cơm.</a:t>
            </a:r>
          </a:p>
          <a:p>
            <a:pPr eaLnBrk="0" hangingPunct="0">
              <a:lnSpc>
                <a:spcPct val="150000"/>
              </a:lnSpc>
              <a:tabLst>
                <a:tab pos="400050" algn="l"/>
              </a:tabLst>
            </a:pPr>
            <a:r>
              <a:rPr lang="en-US" altLang="en-US" sz="2400">
                <a:latin typeface="Times New Roman" pitchFamily="18" charset="0"/>
                <a:cs typeface="Times New Roman" pitchFamily="18" charset="0"/>
              </a:rPr>
              <a:t>- Các quy định của hội thi nấu cơm ở Đồng Vân</a:t>
            </a:r>
          </a:p>
          <a:p>
            <a:pPr eaLnBrk="0" hangingPunct="0">
              <a:lnSpc>
                <a:spcPct val="150000"/>
              </a:lnSpc>
              <a:tabLst>
                <a:tab pos="400050" algn="l"/>
              </a:tabLst>
            </a:pPr>
            <a:r>
              <a:rPr lang="en-US" altLang="en-US" sz="2400">
                <a:latin typeface="Times New Roman" pitchFamily="18" charset="0"/>
                <a:cs typeface="Times New Roman" pitchFamily="18" charset="0"/>
              </a:rPr>
              <a:t>- Hoạt động chính của hội thi nấu cơm: </a:t>
            </a:r>
            <a:r>
              <a:rPr lang="en-US" altLang="en-US" sz="2400" i="1">
                <a:latin typeface="Times New Roman" pitchFamily="18" charset="0"/>
                <a:cs typeface="Times New Roman" pitchFamily="18" charset="0"/>
              </a:rPr>
              <a:t>giã thóc, giần sàng thành gạo, lấy nước và bắt đầu thổi cơm</a:t>
            </a:r>
            <a:endParaRPr lang="en-US" altLang="en-US" sz="2400">
              <a:latin typeface="Times New Roman" pitchFamily="18" charset="0"/>
              <a:cs typeface="Times New Roman" pitchFamily="18" charset="0"/>
            </a:endParaRPr>
          </a:p>
          <a:p>
            <a:pPr eaLnBrk="0" hangingPunct="0">
              <a:lnSpc>
                <a:spcPct val="150000"/>
              </a:lnSpc>
              <a:tabLst>
                <a:tab pos="400050" algn="l"/>
              </a:tabLst>
            </a:pPr>
            <a:r>
              <a:rPr lang="en-US" altLang="en-US" sz="2400">
                <a:latin typeface="Times New Roman" pitchFamily="18" charset="0"/>
                <a:cs typeface="Times New Roman" pitchFamily="18" charset="0"/>
              </a:rPr>
              <a:t>- Không khí của hội:</a:t>
            </a:r>
            <a:r>
              <a:rPr lang="en-US" altLang="en-US" sz="2400" i="1">
                <a:latin typeface="Times New Roman" pitchFamily="18" charset="0"/>
                <a:cs typeface="Times New Roman" pitchFamily="18" charset="0"/>
              </a:rPr>
              <a:t> hết sức vui nhộn, cổ vũ náo nhiệt</a:t>
            </a:r>
            <a:endParaRPr lang="en-US" altLang="en-US" sz="2400">
              <a:latin typeface="Times New Roman" pitchFamily="18" charset="0"/>
              <a:cs typeface="Times New Roman" pitchFamily="18" charset="0"/>
            </a:endParaRPr>
          </a:p>
          <a:p>
            <a:pPr eaLnBrk="0" hangingPunct="0">
              <a:lnSpc>
                <a:spcPct val="150000"/>
              </a:lnSpc>
              <a:tabLst>
                <a:tab pos="400050" algn="l"/>
              </a:tabLst>
            </a:pPr>
            <a:r>
              <a:rPr lang="en-US" altLang="en-US" sz="2400" b="1">
                <a:solidFill>
                  <a:srgbClr val="0D0D0D"/>
                </a:solidFill>
                <a:latin typeface="Times New Roman" pitchFamily="18" charset="0"/>
                <a:cs typeface="Times New Roman" pitchFamily="18" charset="0"/>
              </a:rPr>
              <a:t>Câu 3.</a:t>
            </a:r>
            <a:r>
              <a:rPr lang="en-US" altLang="en-US" sz="2400">
                <a:solidFill>
                  <a:srgbClr val="0D0D0D"/>
                </a:solidFill>
                <a:latin typeface="Times New Roman" pitchFamily="18" charset="0"/>
                <a:cs typeface="Times New Roman" pitchFamily="18" charset="0"/>
              </a:rPr>
              <a:t> Vẻ đẹp của con người Việt Nam: khỏe mạnh và khéo léo, nhanh nhẹn và sáng tạo; đoàn kết, phối hợp trong nhóm; có ý thức tập thể.</a:t>
            </a:r>
            <a:endParaRPr lang="en-US" alt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6"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568325" y="830263"/>
            <a:ext cx="11220450" cy="5688012"/>
          </a:xfrm>
          <a:prstGeom prst="roundRect">
            <a:avLst>
              <a:gd name="adj" fmla="val 16667"/>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4" name="Rectangle 1"/>
          <p:cNvSpPr>
            <a:spLocks noChangeArrowheads="1"/>
          </p:cNvSpPr>
          <p:nvPr/>
        </p:nvSpPr>
        <p:spPr bwMode="auto">
          <a:xfrm>
            <a:off x="844550" y="982663"/>
            <a:ext cx="10779125" cy="5688012"/>
          </a:xfrm>
          <a:prstGeom prst="rect">
            <a:avLst/>
          </a:prstGeom>
          <a:noFill/>
          <a:ln w="9525">
            <a:noFill/>
            <a:miter lim="800000"/>
            <a:headEnd/>
            <a:tailEnd/>
          </a:ln>
        </p:spPr>
        <p:txBody>
          <a:bodyPr tIns="25392" bIns="122199" anchor="ctr">
            <a:spAutoFit/>
          </a:bodyPr>
          <a:lstStyle/>
          <a:p>
            <a:pPr eaLnBrk="0" hangingPunct="0">
              <a:tabLst>
                <a:tab pos="400050" algn="l"/>
              </a:tabLst>
            </a:pPr>
            <a:r>
              <a:rPr lang="en-US" altLang="en-US" sz="2400" b="1">
                <a:solidFill>
                  <a:srgbClr val="0D0D0D"/>
                </a:solidFill>
                <a:latin typeface="Times New Roman" pitchFamily="18" charset="0"/>
                <a:cs typeface="Times New Roman" pitchFamily="18" charset="0"/>
              </a:rPr>
              <a:t>Câu 4 </a:t>
            </a:r>
            <a:endParaRPr lang="en-US" altLang="en-US" sz="2400">
              <a:latin typeface="Times New Roman" pitchFamily="18" charset="0"/>
              <a:cs typeface="Times New Roman" pitchFamily="18" charset="0"/>
            </a:endParaRPr>
          </a:p>
          <a:p>
            <a:pPr eaLnBrk="0" hangingPunct="0">
              <a:tabLst>
                <a:tab pos="400050" algn="l"/>
              </a:tabLst>
            </a:pPr>
            <a:r>
              <a:rPr lang="en-US" altLang="en-US" sz="2400" b="1">
                <a:solidFill>
                  <a:srgbClr val="0D0D0D"/>
                </a:solidFill>
                <a:latin typeface="Times New Roman" pitchFamily="18" charset="0"/>
                <a:cs typeface="Times New Roman" pitchFamily="18" charset="0"/>
              </a:rPr>
              <a:t>* </a:t>
            </a:r>
            <a:r>
              <a:rPr lang="en-US" altLang="en-US" sz="2400">
                <a:solidFill>
                  <a:srgbClr val="0D0D0D"/>
                </a:solidFill>
                <a:latin typeface="Times New Roman" pitchFamily="18" charset="0"/>
                <a:cs typeface="Times New Roman" pitchFamily="18" charset="0"/>
              </a:rPr>
              <a:t>Một số lễ hội của Việt Nam được tổ chức hằng năm:</a:t>
            </a:r>
            <a:endParaRPr lang="en-US" altLang="en-US" sz="2400">
              <a:latin typeface="Times New Roman" pitchFamily="18" charset="0"/>
              <a:cs typeface="Times New Roman" pitchFamily="18" charset="0"/>
            </a:endParaRPr>
          </a:p>
          <a:p>
            <a:pPr eaLnBrk="0" hangingPunct="0">
              <a:tabLst>
                <a:tab pos="400050" algn="l"/>
              </a:tabLst>
            </a:pPr>
            <a:r>
              <a:rPr lang="en-US" altLang="en-US" sz="2400">
                <a:solidFill>
                  <a:srgbClr val="0D0D0D"/>
                </a:solidFill>
                <a:latin typeface="Times New Roman" pitchFamily="18" charset="0"/>
                <a:cs typeface="Times New Roman" pitchFamily="18" charset="0"/>
              </a:rPr>
              <a:t>*HS nêu ý nghĩa của việc tổ chức các lễ hội truyền thống </a:t>
            </a:r>
            <a:endParaRPr lang="en-US" altLang="en-US" sz="2400">
              <a:latin typeface="Times New Roman" pitchFamily="18" charset="0"/>
              <a:cs typeface="Times New Roman" pitchFamily="18" charset="0"/>
            </a:endParaRPr>
          </a:p>
          <a:p>
            <a:pPr eaLnBrk="0" hangingPunct="0">
              <a:tabLst>
                <a:tab pos="400050" algn="l"/>
              </a:tabLst>
            </a:pPr>
            <a:r>
              <a:rPr lang="en-US" altLang="en-US" sz="2400">
                <a:solidFill>
                  <a:srgbClr val="0D0D0D"/>
                </a:solidFill>
                <a:latin typeface="Times New Roman" pitchFamily="18" charset="0"/>
                <a:cs typeface="Times New Roman" pitchFamily="18" charset="0"/>
              </a:rPr>
              <a:t>Có thể nêu :</a:t>
            </a:r>
            <a:endParaRPr lang="en-US" altLang="en-US" sz="2400">
              <a:latin typeface="Times New Roman" pitchFamily="18" charset="0"/>
              <a:cs typeface="Times New Roman" pitchFamily="18" charset="0"/>
            </a:endParaRPr>
          </a:p>
          <a:p>
            <a:pPr eaLnBrk="0" hangingPunct="0">
              <a:tabLst>
                <a:tab pos="400050" algn="l"/>
              </a:tabLst>
            </a:pPr>
            <a:r>
              <a:rPr lang="en-US" altLang="en-US" sz="2400">
                <a:solidFill>
                  <a:srgbClr val="0D0D0D"/>
                </a:solidFill>
                <a:latin typeface="Times New Roman" pitchFamily="18" charset="0"/>
                <a:cs typeface="Times New Roman" pitchFamily="18" charset="0"/>
              </a:rPr>
              <a:t>Lễ hội  truyền thống là một phần quan trọng với đời sống tinh thần của người Việt. Do đó, việc giữ gìn và tổ chức các lễ hội truyền thống hằng năm có ý nghĩa vô cùng quan trọng:</a:t>
            </a:r>
            <a:endParaRPr lang="en-US" altLang="en-US" sz="2400">
              <a:latin typeface="Times New Roman" pitchFamily="18" charset="0"/>
              <a:cs typeface="Times New Roman" pitchFamily="18" charset="0"/>
            </a:endParaRPr>
          </a:p>
          <a:p>
            <a:pPr eaLnBrk="0" hangingPunct="0">
              <a:tabLst>
                <a:tab pos="400050" algn="l"/>
              </a:tabLst>
            </a:pPr>
            <a:r>
              <a:rPr lang="en-US" altLang="en-US" sz="2400">
                <a:solidFill>
                  <a:srgbClr val="0D0D0D"/>
                </a:solidFill>
                <a:latin typeface="Times New Roman" pitchFamily="18" charset="0"/>
                <a:cs typeface="Times New Roman" pitchFamily="18" charset="0"/>
              </a:rPr>
              <a:t>+ Các lễ hội truyền thống là để con cháu </a:t>
            </a:r>
            <a:r>
              <a:rPr lang="en-US" altLang="en-US" sz="2400">
                <a:solidFill>
                  <a:srgbClr val="1A1A1A"/>
                </a:solidFill>
                <a:latin typeface="Times New Roman" pitchFamily="18" charset="0"/>
                <a:cs typeface="Times New Roman" pitchFamily="18" charset="0"/>
              </a:rPr>
              <a:t>tỏ lòng tri ân công đức của các vị anh hùng dân tộc, các bậc tiền bối đã có công dựng nước, giữ nước và đấu tranh giải phóng dân tộc.</a:t>
            </a:r>
            <a:endParaRPr lang="en-US" altLang="en-US" sz="2400">
              <a:latin typeface="Times New Roman" pitchFamily="18" charset="0"/>
              <a:cs typeface="Times New Roman" pitchFamily="18" charset="0"/>
            </a:endParaRPr>
          </a:p>
          <a:p>
            <a:pPr eaLnBrk="0" hangingPunct="0">
              <a:tabLst>
                <a:tab pos="400050" algn="l"/>
              </a:tabLst>
            </a:pPr>
            <a:r>
              <a:rPr lang="en-US" altLang="en-US" sz="2400">
                <a:solidFill>
                  <a:srgbClr val="1A1A1A"/>
                </a:solidFill>
                <a:latin typeface="Times New Roman" pitchFamily="18" charset="0"/>
                <a:cs typeface="Times New Roman" pitchFamily="18" charset="0"/>
              </a:rPr>
              <a:t>+ Giúp thế hệ trẻ biết giữ gìn, kế thừa và phát huy những giá trị đạo đức truyền thống quý báu cũng như phong tục tập quán tốt đẹp của dân tộc</a:t>
            </a:r>
            <a:endParaRPr lang="en-US" altLang="en-US" sz="2400">
              <a:solidFill>
                <a:srgbClr val="365F91"/>
              </a:solidFill>
              <a:latin typeface="Times New Roman" pitchFamily="18" charset="0"/>
              <a:cs typeface="Times New Roman" pitchFamily="18" charset="0"/>
            </a:endParaRPr>
          </a:p>
          <a:p>
            <a:pPr eaLnBrk="0" hangingPunct="0">
              <a:tabLst>
                <a:tab pos="400050" algn="l"/>
              </a:tabLst>
            </a:pPr>
            <a:r>
              <a:rPr lang="en-US" altLang="en-US" sz="2400">
                <a:solidFill>
                  <a:srgbClr val="000000"/>
                </a:solidFill>
                <a:latin typeface="Times New Roman" pitchFamily="18" charset="0"/>
                <a:cs typeface="Times New Roman" pitchFamily="18" charset="0"/>
              </a:rPr>
              <a:t>+ Việc tổ chức lễ hội truyền thống còn góp phần tích cực trong giao lưu với các nền văn hóa thế giới.</a:t>
            </a:r>
            <a:endParaRPr lang="en-US" altLang="en-US" sz="2400">
              <a:solidFill>
                <a:srgbClr val="365F91"/>
              </a:solidFill>
              <a:latin typeface="Times New Roman" pitchFamily="18" charset="0"/>
              <a:cs typeface="Times New Roman" pitchFamily="18" charset="0"/>
            </a:endParaRPr>
          </a:p>
          <a:p>
            <a:pPr eaLnBrk="0" hangingPunct="0">
              <a:tabLst>
                <a:tab pos="400050" algn="l"/>
              </a:tabLst>
            </a:pPr>
            <a:endParaRPr lang="en-US" alt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ounded Rectangle 10">
            <a:extLst>
              <a:ext uri="{FF2B5EF4-FFF2-40B4-BE49-F238E27FC236}"/>
            </a:extLst>
          </p:cNvPr>
          <p:cNvSpPr>
            <a:spLocks noChangeArrowheads="1"/>
          </p:cNvSpPr>
          <p:nvPr/>
        </p:nvSpPr>
        <p:spPr bwMode="auto">
          <a:xfrm>
            <a:off x="3405188" y="174625"/>
            <a:ext cx="5805487" cy="1103313"/>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2" name="Rounded Rectangle 10">
            <a:extLst>
              <a:ext uri="{FF2B5EF4-FFF2-40B4-BE49-F238E27FC236}"/>
            </a:extLst>
          </p:cNvPr>
          <p:cNvSpPr>
            <a:spLocks noChangeArrowheads="1"/>
          </p:cNvSpPr>
          <p:nvPr/>
        </p:nvSpPr>
        <p:spPr bwMode="auto">
          <a:xfrm>
            <a:off x="66675" y="1576388"/>
            <a:ext cx="3487738" cy="628650"/>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8" name="Rounded Rectangle 10">
            <a:extLst>
              <a:ext uri="{FF2B5EF4-FFF2-40B4-BE49-F238E27FC236}"/>
            </a:extLst>
          </p:cNvPr>
          <p:cNvSpPr>
            <a:spLocks noChangeArrowheads="1"/>
          </p:cNvSpPr>
          <p:nvPr/>
        </p:nvSpPr>
        <p:spPr bwMode="auto">
          <a:xfrm>
            <a:off x="2185988" y="2505075"/>
            <a:ext cx="9413875" cy="868363"/>
          </a:xfrm>
          <a:prstGeom prst="roundRect">
            <a:avLst>
              <a:gd name="adj" fmla="val 16667"/>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9" name="Rounded Rectangle 10">
            <a:extLst>
              <a:ext uri="{FF2B5EF4-FFF2-40B4-BE49-F238E27FC236}"/>
            </a:extLst>
          </p:cNvPr>
          <p:cNvSpPr>
            <a:spLocks noChangeArrowheads="1"/>
          </p:cNvSpPr>
          <p:nvPr/>
        </p:nvSpPr>
        <p:spPr bwMode="auto">
          <a:xfrm>
            <a:off x="2157413" y="3579813"/>
            <a:ext cx="9367837" cy="1155700"/>
          </a:xfrm>
          <a:prstGeom prst="roundRect">
            <a:avLst>
              <a:gd name="adj" fmla="val 16667"/>
            </a:avLst>
          </a:prstGeom>
          <a:ln>
            <a:headEnd/>
            <a:tailEnd/>
          </a:ln>
        </p:spPr>
        <p:style>
          <a:lnRef idx="3">
            <a:schemeClr val="lt1"/>
          </a:lnRef>
          <a:fillRef idx="1">
            <a:schemeClr val="accent4"/>
          </a:fillRef>
          <a:effectRef idx="1">
            <a:schemeClr val="accent4"/>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10" name="Rounded Rectangle 10">
            <a:extLst>
              <a:ext uri="{FF2B5EF4-FFF2-40B4-BE49-F238E27FC236}"/>
            </a:extLst>
          </p:cNvPr>
          <p:cNvSpPr>
            <a:spLocks noChangeArrowheads="1"/>
          </p:cNvSpPr>
          <p:nvPr/>
        </p:nvSpPr>
        <p:spPr bwMode="auto">
          <a:xfrm>
            <a:off x="2233533" y="5035241"/>
            <a:ext cx="9593706" cy="1441943"/>
          </a:xfrm>
          <a:prstGeom prst="roundRect">
            <a:avLst>
              <a:gd name="adj" fmla="val 16667"/>
            </a:avLst>
          </a:prstGeom>
          <a:ln>
            <a:headEnd/>
            <a:tailEnd/>
          </a:ln>
        </p:spPr>
        <p:style>
          <a:lnRef idx="0">
            <a:schemeClr val="accent3"/>
          </a:lnRef>
          <a:fillRef idx="3">
            <a:schemeClr val="accent3"/>
          </a:fillRef>
          <a:effectRef idx="3">
            <a:schemeClr val="accent3"/>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11" name="Parallelogram 10">
            <a:extLst>
              <a:ext uri="{FF2B5EF4-FFF2-40B4-BE49-F238E27FC236}"/>
            </a:extLst>
          </p:cNvPr>
          <p:cNvSpPr/>
          <p:nvPr/>
        </p:nvSpPr>
        <p:spPr>
          <a:xfrm>
            <a:off x="138113" y="2557463"/>
            <a:ext cx="1982787" cy="790575"/>
          </a:xfrm>
          <a:prstGeom prst="parallelogram">
            <a:avLst>
              <a:gd name="adj" fmla="val 0"/>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en-US" sz="2400"/>
          </a:p>
        </p:txBody>
      </p:sp>
      <p:sp>
        <p:nvSpPr>
          <p:cNvPr id="14" name="TextBox 13"/>
          <p:cNvSpPr txBox="1">
            <a:spLocks noChangeArrowheads="1"/>
          </p:cNvSpPr>
          <p:nvPr/>
        </p:nvSpPr>
        <p:spPr bwMode="auto">
          <a:xfrm>
            <a:off x="2392363" y="2738438"/>
            <a:ext cx="6108700" cy="460375"/>
          </a:xfrm>
          <a:prstGeom prst="rect">
            <a:avLst/>
          </a:prstGeom>
          <a:noFill/>
          <a:ln w="9525">
            <a:noFill/>
            <a:miter lim="800000"/>
            <a:headEnd/>
            <a:tailEnd/>
          </a:ln>
        </p:spPr>
        <p:txBody>
          <a:bodyPr>
            <a:spAutoFit/>
          </a:bodyPr>
          <a:lstStyle/>
          <a:p>
            <a:r>
              <a:rPr lang="pt-BR" sz="2400">
                <a:latin typeface="Times New Roman" pitchFamily="18" charset="0"/>
                <a:cs typeface="Times New Roman" pitchFamily="18" charset="0"/>
              </a:rPr>
              <a:t>Truyện truyền thuyết.</a:t>
            </a:r>
            <a:endParaRPr lang="en-US" sz="2400"/>
          </a:p>
        </p:txBody>
      </p:sp>
      <p:sp>
        <p:nvSpPr>
          <p:cNvPr id="16" name="TextBox 15"/>
          <p:cNvSpPr txBox="1">
            <a:spLocks noChangeArrowheads="1"/>
          </p:cNvSpPr>
          <p:nvPr/>
        </p:nvSpPr>
        <p:spPr bwMode="auto">
          <a:xfrm>
            <a:off x="533400" y="2708275"/>
            <a:ext cx="1277938" cy="461963"/>
          </a:xfrm>
          <a:prstGeom prst="rect">
            <a:avLst/>
          </a:prstGeom>
          <a:noFill/>
          <a:ln w="9525">
            <a:noFill/>
            <a:miter lim="800000"/>
            <a:headEnd/>
            <a:tailEnd/>
          </a:ln>
        </p:spPr>
        <p:txBody>
          <a:bodyPr>
            <a:spAutoFit/>
          </a:bodyPr>
          <a:lstStyle/>
          <a:p>
            <a:r>
              <a:rPr lang="en-US" sz="2400">
                <a:solidFill>
                  <a:srgbClr val="0D0D0D"/>
                </a:solidFill>
                <a:latin typeface="Times New Roman" pitchFamily="18" charset="0"/>
                <a:cs typeface="Times New Roman" pitchFamily="18" charset="0"/>
              </a:rPr>
              <a:t>Thể </a:t>
            </a:r>
            <a:r>
              <a:rPr lang="en-US" sz="2400">
                <a:latin typeface="Times New Roman" pitchFamily="18" charset="0"/>
                <a:cs typeface="Times New Roman" pitchFamily="18" charset="0"/>
              </a:rPr>
              <a:t>loại</a:t>
            </a:r>
            <a:endParaRPr lang="en-US" sz="2400"/>
          </a:p>
        </p:txBody>
      </p:sp>
      <p:sp>
        <p:nvSpPr>
          <p:cNvPr id="18" name="TextBox 17"/>
          <p:cNvSpPr txBox="1">
            <a:spLocks noChangeArrowheads="1"/>
          </p:cNvSpPr>
          <p:nvPr/>
        </p:nvSpPr>
        <p:spPr bwMode="auto">
          <a:xfrm>
            <a:off x="2392363" y="3879850"/>
            <a:ext cx="6108700" cy="461963"/>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Tự sự.</a:t>
            </a:r>
            <a:endParaRPr lang="en-US" sz="2400"/>
          </a:p>
        </p:txBody>
      </p:sp>
      <p:sp>
        <p:nvSpPr>
          <p:cNvPr id="22" name="Diamond 21">
            <a:extLst>
              <a:ext uri="{FF2B5EF4-FFF2-40B4-BE49-F238E27FC236}"/>
            </a:extLst>
          </p:cNvPr>
          <p:cNvSpPr/>
          <p:nvPr/>
        </p:nvSpPr>
        <p:spPr>
          <a:xfrm>
            <a:off x="177800" y="4951413"/>
            <a:ext cx="2055813" cy="1609725"/>
          </a:xfrm>
          <a:prstGeom prst="diamond">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2400"/>
          </a:p>
        </p:txBody>
      </p:sp>
      <p:sp>
        <p:nvSpPr>
          <p:cNvPr id="25" name="Rectangle 24">
            <a:extLst>
              <a:ext uri="{FF2B5EF4-FFF2-40B4-BE49-F238E27FC236}"/>
            </a:extLst>
          </p:cNvPr>
          <p:cNvSpPr/>
          <p:nvPr/>
        </p:nvSpPr>
        <p:spPr>
          <a:xfrm>
            <a:off x="101600" y="3590925"/>
            <a:ext cx="2055813" cy="1119188"/>
          </a:xfrm>
          <a:prstGeom prst="rect">
            <a:avLst/>
          </a:prstGeom>
        </p:spPr>
        <p:style>
          <a:lnRef idx="3">
            <a:schemeClr val="lt1"/>
          </a:lnRef>
          <a:fillRef idx="1">
            <a:schemeClr val="accent4"/>
          </a:fillRef>
          <a:effectRef idx="1">
            <a:schemeClr val="accent4"/>
          </a:effectRef>
          <a:fontRef idx="minor">
            <a:schemeClr val="lt1"/>
          </a:fontRef>
        </p:style>
        <p:txBody>
          <a:bodyPr anchor="ctr"/>
          <a:lstStyle/>
          <a:p>
            <a:pPr algn="ctr" fontAlgn="auto">
              <a:spcBef>
                <a:spcPts val="0"/>
              </a:spcBef>
              <a:spcAft>
                <a:spcPts val="0"/>
              </a:spcAft>
              <a:defRPr/>
            </a:pPr>
            <a:endParaRPr lang="en-US" sz="2400"/>
          </a:p>
        </p:txBody>
      </p:sp>
      <p:sp>
        <p:nvSpPr>
          <p:cNvPr id="24" name="TextBox 23"/>
          <p:cNvSpPr txBox="1">
            <a:spLocks noChangeArrowheads="1"/>
          </p:cNvSpPr>
          <p:nvPr/>
        </p:nvSpPr>
        <p:spPr bwMode="auto">
          <a:xfrm>
            <a:off x="261938" y="3736975"/>
            <a:ext cx="2058987" cy="830263"/>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Phư­ơng thức biểu đạt chính</a:t>
            </a:r>
            <a:endParaRPr lang="en-US" sz="2400"/>
          </a:p>
        </p:txBody>
      </p:sp>
      <p:sp>
        <p:nvSpPr>
          <p:cNvPr id="27" name="TextBox 26"/>
          <p:cNvSpPr txBox="1">
            <a:spLocks noChangeArrowheads="1"/>
          </p:cNvSpPr>
          <p:nvPr/>
        </p:nvSpPr>
        <p:spPr bwMode="auto">
          <a:xfrm>
            <a:off x="600075" y="5340350"/>
            <a:ext cx="1211263" cy="831850"/>
          </a:xfrm>
          <a:prstGeom prst="rect">
            <a:avLst/>
          </a:prstGeom>
          <a:noFill/>
          <a:ln w="9525">
            <a:noFill/>
            <a:miter lim="800000"/>
            <a:headEnd/>
            <a:tailEnd/>
          </a:ln>
        </p:spPr>
        <p:txBody>
          <a:bodyPr>
            <a:spAutoFit/>
          </a:bodyPr>
          <a:lstStyle/>
          <a:p>
            <a:r>
              <a:rPr lang="en-US" sz="2400">
                <a:solidFill>
                  <a:srgbClr val="000000"/>
                </a:solidFill>
                <a:latin typeface="Times New Roman" pitchFamily="18" charset="0"/>
                <a:cs typeface="Times New Roman" pitchFamily="18" charset="0"/>
              </a:rPr>
              <a:t>Bố cục văn bản</a:t>
            </a:r>
            <a:endParaRPr lang="en-US" sz="2400"/>
          </a:p>
        </p:txBody>
      </p:sp>
      <p:sp>
        <p:nvSpPr>
          <p:cNvPr id="17" name="TextBox 16"/>
          <p:cNvSpPr txBox="1">
            <a:spLocks noChangeArrowheads="1"/>
          </p:cNvSpPr>
          <p:nvPr/>
        </p:nvSpPr>
        <p:spPr bwMode="auto">
          <a:xfrm>
            <a:off x="214313" y="1649413"/>
            <a:ext cx="3321050" cy="490537"/>
          </a:xfrm>
          <a:prstGeom prst="rect">
            <a:avLst/>
          </a:prstGeom>
          <a:noFill/>
          <a:ln w="9525">
            <a:noFill/>
            <a:miter lim="800000"/>
            <a:headEnd/>
            <a:tailEnd/>
          </a:ln>
        </p:spPr>
        <p:txBody>
          <a:bodyPr>
            <a:spAutoFit/>
          </a:bodyPr>
          <a:lstStyle/>
          <a:p>
            <a:pPr marL="342900" indent="-342900">
              <a:lnSpc>
                <a:spcPct val="115000"/>
              </a:lnSpc>
              <a:spcAft>
                <a:spcPts val="1000"/>
              </a:spcAft>
              <a:buFont typeface="Arial" charset="0"/>
              <a:buAutoNum type="romanUcPeriod"/>
              <a:tabLst>
                <a:tab pos="400050" algn="l"/>
              </a:tabLst>
            </a:pPr>
            <a:r>
              <a:rPr lang="en-US" sz="2400" b="1">
                <a:solidFill>
                  <a:srgbClr val="FF0000"/>
                </a:solidFill>
                <a:latin typeface="Times New Roman" pitchFamily="18" charset="0"/>
                <a:cs typeface="Times New Roman" pitchFamily="18" charset="0"/>
              </a:rPr>
              <a:t>TÌM HIỂU CHUNG</a:t>
            </a:r>
            <a:endParaRPr lang="en-US" sz="2400">
              <a:latin typeface="Calibri" pitchFamily="34" charset="0"/>
              <a:cs typeface="Times New Roman" pitchFamily="18" charset="0"/>
            </a:endParaRPr>
          </a:p>
        </p:txBody>
      </p:sp>
      <p:sp>
        <p:nvSpPr>
          <p:cNvPr id="19" name="TextBox 18"/>
          <p:cNvSpPr txBox="1">
            <a:spLocks noChangeArrowheads="1"/>
          </p:cNvSpPr>
          <p:nvPr/>
        </p:nvSpPr>
        <p:spPr bwMode="auto">
          <a:xfrm>
            <a:off x="2435225" y="5207000"/>
            <a:ext cx="9275763" cy="1339850"/>
          </a:xfrm>
          <a:prstGeom prst="rect">
            <a:avLst/>
          </a:prstGeom>
          <a:noFill/>
          <a:ln w="9525">
            <a:noFill/>
            <a:miter lim="800000"/>
            <a:headEnd/>
            <a:tailEnd/>
          </a:ln>
        </p:spPr>
        <p:txBody>
          <a:bodyPr>
            <a:spAutoFit/>
          </a:bodyPr>
          <a:lstStyle/>
          <a:p>
            <a:pPr marL="342900" indent="-342900">
              <a:lnSpc>
                <a:spcPct val="115000"/>
              </a:lnSpc>
              <a:buFont typeface="Times New Roman" pitchFamily="18" charset="0"/>
              <a:buChar char="-"/>
              <a:tabLst>
                <a:tab pos="400050" algn="l"/>
              </a:tabLst>
            </a:pPr>
            <a:r>
              <a:rPr lang="en-US" sz="2400">
                <a:solidFill>
                  <a:srgbClr val="000000"/>
                </a:solidFill>
                <a:latin typeface="Times New Roman" pitchFamily="18" charset="0"/>
                <a:cs typeface="Times New Roman" pitchFamily="18" charset="0"/>
              </a:rPr>
              <a:t>P1: Từ đầu đến</a:t>
            </a:r>
            <a:r>
              <a:rPr lang="en-US" sz="2400" i="1">
                <a:solidFill>
                  <a:srgbClr val="000000"/>
                </a:solidFill>
                <a:latin typeface="Times New Roman" pitchFamily="18" charset="0"/>
                <a:cs typeface="Times New Roman" pitchFamily="18" charset="0"/>
              </a:rPr>
              <a:t>…. chứng giám</a:t>
            </a:r>
            <a:r>
              <a:rPr lang="en-US" sz="2400">
                <a:solidFill>
                  <a:srgbClr val="000000"/>
                </a:solidFill>
                <a:latin typeface="Times New Roman" pitchFamily="18" charset="0"/>
                <a:cs typeface="Times New Roman" pitchFamily="18" charset="0"/>
              </a:rPr>
              <a:t>: Vua Hùng chọn người nối ngôi</a:t>
            </a:r>
            <a:endParaRPr lang="en-US" sz="2400">
              <a:latin typeface="Calibri" pitchFamily="34" charset="0"/>
              <a:cs typeface="Times New Roman" pitchFamily="18" charset="0"/>
            </a:endParaRPr>
          </a:p>
          <a:p>
            <a:pPr marL="342900" indent="-342900">
              <a:lnSpc>
                <a:spcPct val="115000"/>
              </a:lnSpc>
              <a:buFont typeface="Times New Roman" pitchFamily="18" charset="0"/>
              <a:buChar char="-"/>
              <a:tabLst>
                <a:tab pos="400050" algn="l"/>
              </a:tabLst>
            </a:pPr>
            <a:r>
              <a:rPr lang="en-US" sz="2400">
                <a:solidFill>
                  <a:srgbClr val="000000"/>
                </a:solidFill>
                <a:latin typeface="Times New Roman" pitchFamily="18" charset="0"/>
                <a:cs typeface="Times New Roman" pitchFamily="18" charset="0"/>
              </a:rPr>
              <a:t> P2: Tiếp đến ….</a:t>
            </a:r>
            <a:r>
              <a:rPr lang="en-US" sz="2400" i="1">
                <a:solidFill>
                  <a:srgbClr val="000000"/>
                </a:solidFill>
                <a:latin typeface="Times New Roman" pitchFamily="18" charset="0"/>
                <a:cs typeface="Times New Roman" pitchFamily="18" charset="0"/>
              </a:rPr>
              <a:t>hình tròn</a:t>
            </a:r>
            <a:r>
              <a:rPr lang="en-US" sz="2400">
                <a:solidFill>
                  <a:srgbClr val="000000"/>
                </a:solidFill>
                <a:latin typeface="Times New Roman" pitchFamily="18" charset="0"/>
                <a:cs typeface="Times New Roman" pitchFamily="18" charset="0"/>
              </a:rPr>
              <a:t>: Lang Liêu được thần giúp đỡ</a:t>
            </a:r>
            <a:endParaRPr lang="en-US" sz="2400">
              <a:latin typeface="Calibri" pitchFamily="34" charset="0"/>
              <a:cs typeface="Times New Roman" pitchFamily="18" charset="0"/>
            </a:endParaRPr>
          </a:p>
          <a:p>
            <a:pPr marL="342900" indent="-342900">
              <a:lnSpc>
                <a:spcPct val="115000"/>
              </a:lnSpc>
              <a:spcAft>
                <a:spcPts val="1000"/>
              </a:spcAft>
              <a:buFont typeface="Times New Roman" pitchFamily="18" charset="0"/>
              <a:buChar char="-"/>
              <a:tabLst>
                <a:tab pos="400050" algn="l"/>
              </a:tabLst>
            </a:pPr>
            <a:r>
              <a:rPr lang="en-US" sz="2400">
                <a:solidFill>
                  <a:srgbClr val="000000"/>
                </a:solidFill>
                <a:latin typeface="Times New Roman" pitchFamily="18" charset="0"/>
                <a:cs typeface="Times New Roman" pitchFamily="18" charset="0"/>
              </a:rPr>
              <a:t> P3: Còn lại: Lang Liêu được chọn nối ngôi</a:t>
            </a:r>
            <a:endParaRPr lang="en-US" sz="2400">
              <a:latin typeface="Calibri" pitchFamily="34" charset="0"/>
              <a:cs typeface="Times New Roman" pitchFamily="18" charset="0"/>
            </a:endParaRPr>
          </a:p>
        </p:txBody>
      </p:sp>
      <p:sp>
        <p:nvSpPr>
          <p:cNvPr id="20" name="TextBox 19">
            <a:extLst>
              <a:ext uri="{FF2B5EF4-FFF2-40B4-BE49-F238E27FC236}"/>
            </a:extLst>
          </p:cNvPr>
          <p:cNvSpPr txBox="1"/>
          <p:nvPr/>
        </p:nvSpPr>
        <p:spPr>
          <a:xfrm>
            <a:off x="2683564" y="344666"/>
            <a:ext cx="7248939" cy="830997"/>
          </a:xfrm>
          <a:prstGeom prst="rect">
            <a:avLst/>
          </a:prstGeom>
          <a:noFill/>
        </p:spPr>
        <p:txBody>
          <a:bodyPr>
            <a:spAutoFit/>
          </a:bodyPr>
          <a:lstStyle/>
          <a:p>
            <a:pPr algn="ctr" fontAlgn="auto">
              <a:spcBef>
                <a:spcPts val="0"/>
              </a:spcBef>
              <a:spcAft>
                <a:spcPts val="0"/>
              </a:spcAft>
              <a:defRPr/>
            </a:pPr>
            <a:r>
              <a:rPr lang="en-US" sz="2400" b="1" kern="10" dirty="0">
                <a:ln w="19050">
                  <a:solidFill>
                    <a:srgbClr val="0000FF"/>
                  </a:solidFill>
                  <a:round/>
                  <a:headEnd/>
                  <a:tailEnd/>
                </a:ln>
                <a:solidFill>
                  <a:srgbClr val="FF0000"/>
                </a:solidFill>
                <a:latin typeface="Times New Roman"/>
                <a:cs typeface="Times New Roman"/>
              </a:rPr>
              <a:t>ÔN TẬP THỰC HÀNH ĐỌC:</a:t>
            </a:r>
          </a:p>
          <a:p>
            <a:pPr algn="ctr" fontAlgn="auto">
              <a:spcBef>
                <a:spcPts val="0"/>
              </a:spcBef>
              <a:spcAft>
                <a:spcPts val="0"/>
              </a:spcAft>
              <a:defRPr/>
            </a:pPr>
            <a:r>
              <a:rPr lang="en-US" sz="2400" b="1" kern="10" dirty="0">
                <a:ln w="19050">
                  <a:solidFill>
                    <a:srgbClr val="0000FF"/>
                  </a:solidFill>
                  <a:round/>
                  <a:headEnd/>
                  <a:tailEnd/>
                </a:ln>
                <a:solidFill>
                  <a:srgbClr val="FF0000"/>
                </a:solidFill>
                <a:latin typeface="Times New Roman"/>
                <a:cs typeface="Times New Roman"/>
              </a:rPr>
              <a:t>BÁNH CHƯNG, BÁNH GIẦY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arn(inVertical)">
                                      <p:cBhvr>
                                        <p:cTn id="7" dur="500"/>
                                        <p:tgtEl>
                                          <p:spTgt spid="21"/>
                                        </p:tgtEl>
                                      </p:cBhvr>
                                    </p:animEffect>
                                  </p:childTnLst>
                                </p:cTn>
                              </p:par>
                              <p:par>
                                <p:cTn id="8" presetID="16" presetClass="entr" presetSubtype="21"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barn(inVertical)">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barn(inVertical)">
                                      <p:cBhvr>
                                        <p:cTn id="18" dur="5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down)">
                                      <p:cBhvr>
                                        <p:cTn id="23" dur="500"/>
                                        <p:tgtEl>
                                          <p:spTgt spid="11"/>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down)">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barn(inVertical)">
                                      <p:cBhvr>
                                        <p:cTn id="31" dur="500"/>
                                        <p:tgtEl>
                                          <p:spTgt spid="8"/>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barn(inVertical)">
                                      <p:cBhvr>
                                        <p:cTn id="34" dur="500"/>
                                        <p:tgtEl>
                                          <p:spTgt spid="14"/>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barn(inVertical)">
                                      <p:cBhvr>
                                        <p:cTn id="39" dur="500"/>
                                        <p:tgtEl>
                                          <p:spTgt spid="25"/>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barn(inVertical)">
                                      <p:cBhvr>
                                        <p:cTn id="42" dur="500"/>
                                        <p:tgtEl>
                                          <p:spTgt spid="24"/>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barn(inVertical)">
                                      <p:cBhvr>
                                        <p:cTn id="47" dur="500"/>
                                        <p:tgtEl>
                                          <p:spTgt spid="9"/>
                                        </p:tgtEl>
                                      </p:cBhvr>
                                    </p:animEffect>
                                  </p:childTnLst>
                                </p:cTn>
                              </p:par>
                              <p:par>
                                <p:cTn id="48" presetID="16" presetClass="entr" presetSubtype="21" fill="hold" grpId="0" nodeType="with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barn(inVertical)">
                                      <p:cBhvr>
                                        <p:cTn id="50" dur="500"/>
                                        <p:tgtEl>
                                          <p:spTgt spid="18"/>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barn(inVertical)">
                                      <p:cBhvr>
                                        <p:cTn id="55" dur="500"/>
                                        <p:tgtEl>
                                          <p:spTgt spid="22"/>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27"/>
                                        </p:tgtEl>
                                        <p:attrNameLst>
                                          <p:attrName>style.visibility</p:attrName>
                                        </p:attrNameLst>
                                      </p:cBhvr>
                                      <p:to>
                                        <p:strVal val="visible"/>
                                      </p:to>
                                    </p:set>
                                    <p:animEffect transition="in" filter="barn(inVertical)">
                                      <p:cBhvr>
                                        <p:cTn id="58" dur="500"/>
                                        <p:tgtEl>
                                          <p:spTgt spid="27"/>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nodeType="clickEffect">
                                  <p:stCondLst>
                                    <p:cond delay="0"/>
                                  </p:stCondLst>
                                  <p:childTnLst>
                                    <p:set>
                                      <p:cBhvr>
                                        <p:cTn id="62" dur="1" fill="hold">
                                          <p:stCondLst>
                                            <p:cond delay="0"/>
                                          </p:stCondLst>
                                        </p:cTn>
                                        <p:tgtEl>
                                          <p:spTgt spid="10"/>
                                        </p:tgtEl>
                                        <p:attrNameLst>
                                          <p:attrName>style.visibility</p:attrName>
                                        </p:attrNameLst>
                                      </p:cBhvr>
                                      <p:to>
                                        <p:strVal val="visible"/>
                                      </p:to>
                                    </p:set>
                                    <p:animEffect transition="in" filter="barn(inVertical)">
                                      <p:cBhvr>
                                        <p:cTn id="63" dur="500"/>
                                        <p:tgtEl>
                                          <p:spTgt spid="10"/>
                                        </p:tgtEl>
                                      </p:cBhvr>
                                    </p:animEffect>
                                  </p:childTnLst>
                                </p:cTn>
                              </p:par>
                              <p:par>
                                <p:cTn id="64" presetID="16" presetClass="entr" presetSubtype="21" fill="hold" grpId="0" nodeType="with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barn(inVertical)">
                                      <p:cBhvr>
                                        <p:cTn id="6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 grpId="0" animBg="1"/>
      <p:bldP spid="8" grpId="0" animBg="1"/>
      <p:bldP spid="9" grpId="0" animBg="1"/>
      <p:bldP spid="11" grpId="0" animBg="1"/>
      <p:bldP spid="14" grpId="0"/>
      <p:bldP spid="16" grpId="0"/>
      <p:bldP spid="18" grpId="0"/>
      <p:bldP spid="22" grpId="0" animBg="1"/>
      <p:bldP spid="25" grpId="0" animBg="1"/>
      <p:bldP spid="24" grpId="0"/>
      <p:bldP spid="27" grpId="0"/>
      <p:bldP spid="17" grpId="0"/>
      <p:bldP spid="19"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a:extLst>
              <a:ext uri="{FF2B5EF4-FFF2-40B4-BE49-F238E27FC236}"/>
            </a:extLst>
          </p:cNvPr>
          <p:cNvSpPr>
            <a:spLocks noChangeArrowheads="1"/>
          </p:cNvSpPr>
          <p:nvPr/>
        </p:nvSpPr>
        <p:spPr bwMode="auto">
          <a:xfrm>
            <a:off x="1948721" y="1139252"/>
            <a:ext cx="10028420" cy="4961746"/>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anchor="ctr"/>
          <a:lstStyle/>
          <a:p>
            <a:pPr eaLnBrk="0" hangingPunct="0">
              <a:spcAft>
                <a:spcPts val="800"/>
              </a:spcAft>
              <a:defRPr/>
            </a:pPr>
            <a:endParaRPr lang="en-US" sz="2400" b="1" dirty="0">
              <a:solidFill>
                <a:srgbClr val="FFFFFF"/>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15" name="Callout: Right Arrow 14">
            <a:extLst>
              <a:ext uri="{FF2B5EF4-FFF2-40B4-BE49-F238E27FC236}"/>
            </a:extLst>
          </p:cNvPr>
          <p:cNvSpPr/>
          <p:nvPr/>
        </p:nvSpPr>
        <p:spPr>
          <a:xfrm>
            <a:off x="209550" y="1139825"/>
            <a:ext cx="1739900" cy="4960938"/>
          </a:xfrm>
          <a:prstGeom prst="rightArrowCallout">
            <a:avLst/>
          </a:prstGeom>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endParaRPr lang="en-US" sz="2400">
              <a:solidFill>
                <a:srgbClr val="FFFFFF"/>
              </a:solidFill>
            </a:endParaRPr>
          </a:p>
        </p:txBody>
      </p:sp>
      <p:sp>
        <p:nvSpPr>
          <p:cNvPr id="17" name="TextBox 16"/>
          <p:cNvSpPr txBox="1">
            <a:spLocks noChangeArrowheads="1"/>
          </p:cNvSpPr>
          <p:nvPr/>
        </p:nvSpPr>
        <p:spPr bwMode="auto">
          <a:xfrm>
            <a:off x="209550" y="3019425"/>
            <a:ext cx="1258888" cy="831850"/>
          </a:xfrm>
          <a:prstGeom prst="rect">
            <a:avLst/>
          </a:prstGeom>
          <a:noFill/>
          <a:ln w="9525">
            <a:noFill/>
            <a:miter lim="800000"/>
            <a:headEnd/>
            <a:tailEnd/>
          </a:ln>
        </p:spPr>
        <p:txBody>
          <a:bodyPr>
            <a:spAutoFit/>
          </a:bodyPr>
          <a:lstStyle/>
          <a:p>
            <a:r>
              <a:rPr lang="pt-BR" sz="2400">
                <a:solidFill>
                  <a:srgbClr val="0D0D0D"/>
                </a:solidFill>
                <a:latin typeface="Times New Roman" pitchFamily="18" charset="0"/>
                <a:cs typeface="Times New Roman" pitchFamily="18" charset="0"/>
              </a:rPr>
              <a:t>Tóm tắt truyện</a:t>
            </a:r>
            <a:endParaRPr lang="en-US" sz="2400">
              <a:solidFill>
                <a:srgbClr val="000000"/>
              </a:solidFill>
            </a:endParaRPr>
          </a:p>
        </p:txBody>
      </p:sp>
      <p:sp>
        <p:nvSpPr>
          <p:cNvPr id="8" name="TextBox 7"/>
          <p:cNvSpPr txBox="1">
            <a:spLocks noChangeArrowheads="1"/>
          </p:cNvSpPr>
          <p:nvPr/>
        </p:nvSpPr>
        <p:spPr bwMode="auto">
          <a:xfrm>
            <a:off x="2046288" y="1309688"/>
            <a:ext cx="9834562" cy="4730750"/>
          </a:xfrm>
          <a:prstGeom prst="rect">
            <a:avLst/>
          </a:prstGeom>
          <a:noFill/>
          <a:ln w="9525">
            <a:noFill/>
            <a:miter lim="800000"/>
            <a:headEnd/>
            <a:tailEnd/>
          </a:ln>
        </p:spPr>
        <p:txBody>
          <a:bodyPr>
            <a:spAutoFit/>
          </a:bodyPr>
          <a:lstStyle/>
          <a:p>
            <a:pPr algn="just">
              <a:lnSpc>
                <a:spcPct val="115000"/>
              </a:lnSpc>
              <a:tabLst>
                <a:tab pos="400050" algn="l"/>
              </a:tabLst>
            </a:pPr>
            <a:r>
              <a:rPr lang="en-US" sz="2400">
                <a:solidFill>
                  <a:srgbClr val="000000"/>
                </a:solidFill>
                <a:latin typeface="Times New Roman" pitchFamily="18" charset="0"/>
                <a:cs typeface="Times New Roman" pitchFamily="18" charset="0"/>
              </a:rPr>
              <a:t>Vua Hùng Vương thứ sáu lúc về già muốn tìm trong số hai mươi người con trai của mình một người thật tài đức để nối ngôi nên đã ra điều kiện: không nhất thiết là con trưởng, ai làm vừa ý nhà vua trong lễ Tiên Vương sẽ được truyền ngôi. Các lang đua nhau sắm lễ thật hậu, thật ngon. Lang Liêu, người con trai thứ mười tám, rất buồn vì nhà nghèo, chỉ quen với việc trồng khoai trồng lúa, không biết lấy đâu ra của ngon vật lạ làm lễ như những lang khác. Sau một đêm nằm mộng, được một vị thần mách nước, chàng bèn lấy gạo nếp, đậu xanh và thịt lợn làm thành hai thứ bánh, loại hình tròn, loại hình vuông dâng lên vua cha. Vua thấy bánh ngon, lại thể hiện được ý nghĩa sâu sắc nên lấy hai thứ bánh ấy lễ Trời, Đất và lễ Tiên vương, đặt tên bánh hình tròn là bánh giầy, bánh hình vuông là bánh chưng và truyền ngôi cho Lang Liêu.</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barn(inVertical)">
                                      <p:cBhvr>
                                        <p:cTn id="10" dur="5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p:bldP spid="8"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a:spLocks noChangeArrowheads="1"/>
          </p:cNvSpPr>
          <p:nvPr/>
        </p:nvSpPr>
        <p:spPr bwMode="auto">
          <a:xfrm>
            <a:off x="568325" y="304800"/>
            <a:ext cx="11120438" cy="728663"/>
          </a:xfrm>
          <a:prstGeom prst="roundRect">
            <a:avLst>
              <a:gd name="adj" fmla="val 16667"/>
            </a:avLst>
          </a:prstGeom>
          <a:solidFill>
            <a:srgbClr val="92D050"/>
          </a:solidFill>
          <a:ln w="25400">
            <a:solidFill>
              <a:srgbClr val="243F60"/>
            </a:solidFill>
            <a:round/>
            <a:headEnd/>
            <a:tailEnd/>
          </a:ln>
        </p:spPr>
        <p:txBody>
          <a:bodyPr anchor="ctr"/>
          <a:lstStyle/>
          <a:p>
            <a:pPr eaLnBrk="0" hangingPunct="0">
              <a:spcAft>
                <a:spcPts val="800"/>
              </a:spcAft>
            </a:pPr>
            <a:endParaRPr lang="en-US" sz="2400" b="1">
              <a:solidFill>
                <a:srgbClr val="000000"/>
              </a:solidFill>
              <a:latin typeface="Times New Roman" pitchFamily="18" charset="0"/>
              <a:cs typeface="Times New Roman" pitchFamily="18" charset="0"/>
            </a:endParaRPr>
          </a:p>
          <a:p>
            <a:pPr algn="ctr" eaLnBrk="0" hangingPunct="0"/>
            <a:endParaRPr lang="en-US" altLang="en-US" sz="2400">
              <a:solidFill>
                <a:srgbClr val="000000"/>
              </a:solidFill>
              <a:latin typeface="Times New Roman" pitchFamily="18" charset="0"/>
              <a:cs typeface="Times New Roman" pitchFamily="18" charset="0"/>
            </a:endParaRPr>
          </a:p>
        </p:txBody>
      </p:sp>
      <p:sp>
        <p:nvSpPr>
          <p:cNvPr id="14" name="Rounded Rectangle 10">
            <a:extLst>
              <a:ext uri="{FF2B5EF4-FFF2-40B4-BE49-F238E27FC236}"/>
            </a:extLst>
          </p:cNvPr>
          <p:cNvSpPr>
            <a:spLocks noChangeArrowheads="1"/>
          </p:cNvSpPr>
          <p:nvPr/>
        </p:nvSpPr>
        <p:spPr bwMode="auto">
          <a:xfrm>
            <a:off x="568325" y="1344613"/>
            <a:ext cx="11120438" cy="701675"/>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7" name="TextBox 6"/>
          <p:cNvSpPr txBox="1">
            <a:spLocks noChangeArrowheads="1"/>
          </p:cNvSpPr>
          <p:nvPr/>
        </p:nvSpPr>
        <p:spPr bwMode="auto">
          <a:xfrm>
            <a:off x="900113" y="423863"/>
            <a:ext cx="10602912" cy="490537"/>
          </a:xfrm>
          <a:prstGeom prst="rect">
            <a:avLst/>
          </a:prstGeom>
          <a:noFill/>
          <a:ln w="9525">
            <a:noFill/>
            <a:miter lim="800000"/>
            <a:headEnd/>
            <a:tailEnd/>
          </a:ln>
        </p:spPr>
        <p:txBody>
          <a:bodyPr>
            <a:spAutoFit/>
          </a:bodyPr>
          <a:lstStyle/>
          <a:p>
            <a:pPr>
              <a:lnSpc>
                <a:spcPct val="115000"/>
              </a:lnSpc>
              <a:spcAft>
                <a:spcPts val="1000"/>
              </a:spcAft>
              <a:tabLst>
                <a:tab pos="400050" algn="l"/>
              </a:tabLst>
            </a:pPr>
            <a:r>
              <a:rPr lang="en-US" sz="2400" b="1">
                <a:solidFill>
                  <a:srgbClr val="000000"/>
                </a:solidFill>
                <a:latin typeface="Times New Roman" pitchFamily="18" charset="0"/>
                <a:cs typeface="Times New Roman" pitchFamily="18" charset="0"/>
              </a:rPr>
              <a:t>II. Đặc điểm cốt truyện truyền thuyết qua truyện </a:t>
            </a:r>
            <a:r>
              <a:rPr lang="en-US" sz="2400" b="1" i="1">
                <a:solidFill>
                  <a:srgbClr val="000000"/>
                </a:solidFill>
                <a:latin typeface="Times New Roman" pitchFamily="18" charset="0"/>
                <a:cs typeface="Times New Roman" pitchFamily="18" charset="0"/>
              </a:rPr>
              <a:t>Bánh chưng, bánh giầy</a:t>
            </a:r>
            <a:endParaRPr lang="en-US" sz="2400">
              <a:latin typeface="Calibri" pitchFamily="34" charset="0"/>
              <a:cs typeface="Times New Roman" pitchFamily="18" charset="0"/>
            </a:endParaRPr>
          </a:p>
        </p:txBody>
      </p:sp>
      <p:sp>
        <p:nvSpPr>
          <p:cNvPr id="9" name="TextBox 8"/>
          <p:cNvSpPr txBox="1">
            <a:spLocks noChangeArrowheads="1"/>
          </p:cNvSpPr>
          <p:nvPr/>
        </p:nvSpPr>
        <p:spPr bwMode="auto">
          <a:xfrm>
            <a:off x="449263" y="1450975"/>
            <a:ext cx="11053762" cy="490538"/>
          </a:xfrm>
          <a:prstGeom prst="rect">
            <a:avLst/>
          </a:prstGeom>
          <a:noFill/>
          <a:ln w="9525">
            <a:noFill/>
            <a:miter lim="800000"/>
            <a:headEnd/>
            <a:tailEnd/>
          </a:ln>
        </p:spPr>
        <p:txBody>
          <a:bodyPr>
            <a:spAutoFit/>
          </a:bodyPr>
          <a:lstStyle/>
          <a:p>
            <a:pPr marL="742950" lvl="1" indent="-285750" algn="just">
              <a:lnSpc>
                <a:spcPct val="115000"/>
              </a:lnSpc>
              <a:spcAft>
                <a:spcPts val="1000"/>
              </a:spcAft>
              <a:buFont typeface="Arial" charset="0"/>
              <a:buAutoNum type="alphaLcPeriod"/>
              <a:tabLst>
                <a:tab pos="400050" algn="l"/>
              </a:tabLst>
            </a:pPr>
            <a:r>
              <a:rPr lang="en-US" sz="2400" b="1" i="1" u="sng">
                <a:solidFill>
                  <a:srgbClr val="000000"/>
                </a:solidFill>
                <a:latin typeface="Times New Roman" pitchFamily="18" charset="0"/>
                <a:cs typeface="Times New Roman" pitchFamily="18" charset="0"/>
              </a:rPr>
              <a:t>Đặc điểm cốt truyện truyền thuyết qua truyện Bánh chưng, bánh giầy</a:t>
            </a:r>
            <a:r>
              <a:rPr lang="en-US" sz="2400" i="1" u="sng">
                <a:solidFill>
                  <a:srgbClr val="000000"/>
                </a:solidFill>
                <a:latin typeface="Times New Roman" pitchFamily="18" charset="0"/>
                <a:cs typeface="Times New Roman" pitchFamily="18" charset="0"/>
              </a:rPr>
              <a:t>.</a:t>
            </a:r>
            <a:endParaRPr lang="en-US" sz="2400">
              <a:latin typeface="Calibri" pitchFamily="34" charset="0"/>
              <a:cs typeface="Times New Roman" pitchFamily="18" charset="0"/>
            </a:endParaRPr>
          </a:p>
        </p:txBody>
      </p:sp>
      <p:graphicFrame>
        <p:nvGraphicFramePr>
          <p:cNvPr id="6" name="Table 5"/>
          <p:cNvGraphicFramePr>
            <a:graphicFrameLocks noGrp="1"/>
          </p:cNvGraphicFramePr>
          <p:nvPr/>
        </p:nvGraphicFramePr>
        <p:xfrm>
          <a:off x="688975" y="2359025"/>
          <a:ext cx="10999788" cy="4389438"/>
        </p:xfrm>
        <a:graphic>
          <a:graphicData uri="http://schemas.openxmlformats.org/drawingml/2006/table">
            <a:tbl>
              <a:tblPr/>
              <a:tblGrid>
                <a:gridCol w="3895725"/>
                <a:gridCol w="7104063"/>
              </a:tblGrid>
              <a:tr h="363538">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00050" algn="l"/>
                        </a:tabLst>
                      </a:pPr>
                      <a:r>
                        <a:rPr kumimoji="0" lang="en-US" sz="2400" b="1" i="0" u="none" strike="noStrike" cap="none" normalizeH="0" baseline="0" smtClean="0">
                          <a:ln>
                            <a:noFill/>
                          </a:ln>
                          <a:solidFill>
                            <a:srgbClr val="FFFFFF"/>
                          </a:solidFill>
                          <a:effectLst/>
                          <a:latin typeface="Times New Roman" pitchFamily="18" charset="0"/>
                          <a:cs typeface="Times New Roman" pitchFamily="18" charset="0"/>
                        </a:rPr>
                        <a:t>Đặc điểm</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00050" algn="l"/>
                        </a:tabLst>
                      </a:pPr>
                      <a:r>
                        <a:rPr kumimoji="0" lang="en-US" sz="2400" b="1" i="0" u="none" strike="noStrike" cap="none" normalizeH="0" baseline="0" smtClean="0">
                          <a:ln>
                            <a:noFill/>
                          </a:ln>
                          <a:solidFill>
                            <a:srgbClr val="FFFFFF"/>
                          </a:solidFill>
                          <a:effectLst/>
                          <a:latin typeface="Times New Roman" pitchFamily="18" charset="0"/>
                          <a:cs typeface="Times New Roman" pitchFamily="18" charset="0"/>
                        </a:rPr>
                        <a:t>Chi tiết biểu hiện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45256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00050" algn="l"/>
                        </a:tabLst>
                      </a:pPr>
                      <a:r>
                        <a:rPr kumimoji="0" lang="en-US" sz="2400" b="1" i="0" u="none" strike="noStrike" cap="none" normalizeH="0" baseline="0" smtClean="0">
                          <a:ln>
                            <a:noFill/>
                          </a:ln>
                          <a:solidFill>
                            <a:srgbClr val="FFFFFF"/>
                          </a:solidFill>
                          <a:effectLst/>
                          <a:latin typeface="Times New Roman" pitchFamily="18" charset="0"/>
                          <a:cs typeface="Times New Roman" pitchFamily="18" charset="0"/>
                        </a:rPr>
                        <a:t>a. Thường xoay quanh công trạng, kì tích của NV mà cộng đồng truyền tụng, tôn thờ</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00050" algn="l"/>
                        </a:tabLst>
                      </a:pPr>
                      <a:r>
                        <a:rPr kumimoji="0" lang="en-US" sz="2400" b="0" i="0" u="none" strike="noStrike" cap="none" normalizeH="0" baseline="0" smtClean="0">
                          <a:ln>
                            <a:noFill/>
                          </a:ln>
                          <a:solidFill>
                            <a:srgbClr val="000000"/>
                          </a:solidFill>
                          <a:effectLst/>
                          <a:latin typeface="Times New Roman" pitchFamily="18" charset="0"/>
                          <a:cs typeface="Times New Roman" pitchFamily="18" charset="0"/>
                        </a:rPr>
                        <a:t>- Lang Liêu làm ra bánh trưng (nguyên liệu lấy từ nông sản do nhân dân làm ra) được Vua cha lựa chọn dâng lên lễ Tiên Vương.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145256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00050" algn="l"/>
                        </a:tabLst>
                      </a:pPr>
                      <a:r>
                        <a:rPr kumimoji="0" lang="en-US" sz="2400" b="1" i="0" u="none" strike="noStrike" cap="none" normalizeH="0" baseline="0" smtClean="0">
                          <a:ln>
                            <a:noFill/>
                          </a:ln>
                          <a:solidFill>
                            <a:srgbClr val="FFFFFF"/>
                          </a:solidFill>
                          <a:effectLst/>
                          <a:latin typeface="Times New Roman" pitchFamily="18" charset="0"/>
                          <a:cs typeface="Times New Roman" pitchFamily="18" charset="0"/>
                        </a:rPr>
                        <a:t>b. Thường sử dụng yếu tố kì ảo nhằm thể hiện tài năng, sức mạnh khác thường của NV.</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00050" algn="l"/>
                        </a:tabLst>
                      </a:pPr>
                      <a:r>
                        <a:rPr kumimoji="0" lang="en-US" sz="2400" b="0" i="0" u="none" strike="noStrike" cap="none" normalizeH="0" baseline="0" smtClean="0">
                          <a:ln>
                            <a:noFill/>
                          </a:ln>
                          <a:solidFill>
                            <a:srgbClr val="000000"/>
                          </a:solidFill>
                          <a:effectLst/>
                          <a:latin typeface="Times New Roman" pitchFamily="18" charset="0"/>
                          <a:cs typeface="Times New Roman" pitchFamily="18" charset="0"/>
                        </a:rPr>
                        <a:t>- Lang Liêu nằm mộng được thần mách bảo những nguyên liệu làm bánh.</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1089025">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00050" algn="l"/>
                        </a:tabLst>
                      </a:pPr>
                      <a:r>
                        <a:rPr kumimoji="0" lang="en-US" sz="2400" b="1" i="0" u="none" strike="noStrike" cap="none" normalizeH="0" baseline="0" smtClean="0">
                          <a:ln>
                            <a:noFill/>
                          </a:ln>
                          <a:solidFill>
                            <a:srgbClr val="FFFFFF"/>
                          </a:solidFill>
                          <a:effectLst/>
                          <a:latin typeface="Times New Roman" pitchFamily="18" charset="0"/>
                          <a:cs typeface="Times New Roman" pitchFamily="18" charset="0"/>
                        </a:rPr>
                        <a:t>c. Cuối truyện thường gợi nhắc các dấu tích xưa còn lưu lại đến “ ngày nay”.</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00050" algn="l"/>
                        </a:tabLst>
                      </a:pPr>
                      <a:r>
                        <a:rPr kumimoji="0" lang="en-US" sz="2400" b="0" i="0" u="none" strike="noStrike" cap="none" normalizeH="0" baseline="0" smtClean="0">
                          <a:ln>
                            <a:noFill/>
                          </a:ln>
                          <a:solidFill>
                            <a:srgbClr val="000000"/>
                          </a:solidFill>
                          <a:effectLst/>
                          <a:latin typeface="Times New Roman" pitchFamily="18" charset="0"/>
                          <a:cs typeface="Times New Roman" pitchFamily="18" charset="0"/>
                        </a:rPr>
                        <a:t>- Hàng năm, cứ vào dịp tết Nguyên đán nhân dân ta có tục làm bánh chưng, bánh giầy để dâng cúng Trời Đất và tổ tiên.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barn(inVertical)">
                                      <p:cBhvr>
                                        <p:cTn id="15" dur="500"/>
                                        <p:tgtEl>
                                          <p:spTgt spid="14"/>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arn(inVertical)">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animBg="1"/>
      <p:bldP spid="7" grpId="0"/>
      <p:bldP spid="9"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a:spLocks noChangeArrowheads="1"/>
          </p:cNvSpPr>
          <p:nvPr/>
        </p:nvSpPr>
        <p:spPr bwMode="auto">
          <a:xfrm>
            <a:off x="568325" y="496888"/>
            <a:ext cx="11198225" cy="792162"/>
          </a:xfrm>
          <a:prstGeom prst="roundRect">
            <a:avLst>
              <a:gd name="adj" fmla="val 16667"/>
            </a:avLst>
          </a:prstGeom>
          <a:solidFill>
            <a:srgbClr val="92D050"/>
          </a:solidFill>
          <a:ln w="25400">
            <a:solidFill>
              <a:srgbClr val="243F60"/>
            </a:solidFill>
            <a:round/>
            <a:headEnd/>
            <a:tailEnd/>
          </a:ln>
        </p:spPr>
        <p:txBody>
          <a:bodyPr anchor="ctr"/>
          <a:lstStyle/>
          <a:p>
            <a:pPr eaLnBrk="0" hangingPunct="0">
              <a:spcAft>
                <a:spcPts val="800"/>
              </a:spcAft>
            </a:pPr>
            <a:endParaRPr lang="en-US" sz="2400" b="1">
              <a:solidFill>
                <a:srgbClr val="000000"/>
              </a:solidFill>
              <a:latin typeface="Times New Roman" pitchFamily="18" charset="0"/>
              <a:cs typeface="Times New Roman" pitchFamily="18" charset="0"/>
            </a:endParaRPr>
          </a:p>
          <a:p>
            <a:pPr algn="ctr" eaLnBrk="0" hangingPunct="0"/>
            <a:endParaRPr lang="en-US" altLang="en-US" sz="2400">
              <a:solidFill>
                <a:srgbClr val="000000"/>
              </a:solidFill>
              <a:latin typeface="Times New Roman" pitchFamily="18" charset="0"/>
              <a:cs typeface="Times New Roman" pitchFamily="18" charset="0"/>
            </a:endParaRPr>
          </a:p>
        </p:txBody>
      </p:sp>
      <p:sp>
        <p:nvSpPr>
          <p:cNvPr id="5" name="TextBox 4"/>
          <p:cNvSpPr txBox="1">
            <a:spLocks noChangeArrowheads="1"/>
          </p:cNvSpPr>
          <p:nvPr/>
        </p:nvSpPr>
        <p:spPr bwMode="auto">
          <a:xfrm>
            <a:off x="425450" y="650875"/>
            <a:ext cx="10922000" cy="484188"/>
          </a:xfrm>
          <a:prstGeom prst="rect">
            <a:avLst/>
          </a:prstGeom>
          <a:noFill/>
          <a:ln w="9525">
            <a:noFill/>
            <a:miter lim="800000"/>
            <a:headEnd/>
            <a:tailEnd/>
          </a:ln>
        </p:spPr>
        <p:txBody>
          <a:bodyPr>
            <a:spAutoFit/>
          </a:bodyPr>
          <a:lstStyle/>
          <a:p>
            <a:pPr lvl="1" algn="just">
              <a:lnSpc>
                <a:spcPct val="115000"/>
              </a:lnSpc>
              <a:spcAft>
                <a:spcPts val="1000"/>
              </a:spcAft>
              <a:tabLst>
                <a:tab pos="400050" algn="l"/>
              </a:tabLst>
            </a:pPr>
            <a:r>
              <a:rPr lang="en-US" sz="2400" b="1" i="1" u="sng">
                <a:solidFill>
                  <a:srgbClr val="000000"/>
                </a:solidFill>
                <a:latin typeface="Times New Roman" pitchFamily="18" charset="0"/>
                <a:cs typeface="Times New Roman" pitchFamily="18" charset="0"/>
              </a:rPr>
              <a:t>b. Đặc điểm nhân vật truyền thuyết qua truyện Bánh chưng, bánh giầy.</a:t>
            </a:r>
            <a:endParaRPr lang="en-US" sz="2400">
              <a:latin typeface="Times New Roman" pitchFamily="18" charset="0"/>
              <a:cs typeface="Times New Roman" pitchFamily="18" charset="0"/>
            </a:endParaRPr>
          </a:p>
        </p:txBody>
      </p:sp>
      <p:graphicFrame>
        <p:nvGraphicFramePr>
          <p:cNvPr id="3" name="Table 2"/>
          <p:cNvGraphicFramePr>
            <a:graphicFrameLocks noGrp="1"/>
          </p:cNvGraphicFramePr>
          <p:nvPr/>
        </p:nvGraphicFramePr>
        <p:xfrm>
          <a:off x="568325" y="1738313"/>
          <a:ext cx="11198225" cy="4840287"/>
        </p:xfrm>
        <a:graphic>
          <a:graphicData uri="http://schemas.openxmlformats.org/drawingml/2006/table">
            <a:tbl>
              <a:tblPr/>
              <a:tblGrid>
                <a:gridCol w="3967163"/>
                <a:gridCol w="7231062"/>
              </a:tblGrid>
              <a:tr h="569913">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00050" algn="l"/>
                        </a:tabLst>
                      </a:pPr>
                      <a:r>
                        <a:rPr kumimoji="0" lang="en-US" sz="2400" b="1" i="0" u="none" strike="noStrike" cap="none" normalizeH="0" baseline="0" smtClean="0">
                          <a:ln>
                            <a:noFill/>
                          </a:ln>
                          <a:solidFill>
                            <a:srgbClr val="FFFFFF"/>
                          </a:solidFill>
                          <a:effectLst/>
                          <a:latin typeface="Times New Roman" pitchFamily="18" charset="0"/>
                          <a:cs typeface="Times New Roman" pitchFamily="18" charset="0"/>
                        </a:rPr>
                        <a:t>Đặc điểm</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00050" algn="l"/>
                        </a:tabLst>
                      </a:pPr>
                      <a:r>
                        <a:rPr kumimoji="0" lang="en-US" sz="2400" b="1" i="0" u="none" strike="noStrike" cap="none" normalizeH="0" baseline="0" smtClean="0">
                          <a:ln>
                            <a:noFill/>
                          </a:ln>
                          <a:solidFill>
                            <a:srgbClr val="FFFFFF"/>
                          </a:solidFill>
                          <a:effectLst/>
                          <a:latin typeface="Times New Roman" pitchFamily="18" charset="0"/>
                          <a:cs typeface="Times New Roman" pitchFamily="18" charset="0"/>
                        </a:rPr>
                        <a:t>Chi tiết biểu hiện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697038">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00050" algn="l"/>
                        </a:tabLst>
                      </a:pPr>
                      <a:r>
                        <a:rPr kumimoji="0" lang="en-US" sz="2400" b="1" i="0" u="none" strike="noStrike" cap="none" normalizeH="0" baseline="0" smtClean="0">
                          <a:ln>
                            <a:noFill/>
                          </a:ln>
                          <a:solidFill>
                            <a:srgbClr val="FFFFFF"/>
                          </a:solidFill>
                          <a:effectLst/>
                          <a:latin typeface="Times New Roman" pitchFamily="18" charset="0"/>
                          <a:cs typeface="Times New Roman" pitchFamily="18" charset="0"/>
                        </a:rPr>
                        <a:t>a. Thường có những điểm khác lạ  về lai lịch, phẩm chất, tài năng, sức mạnh,…</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00050" algn="l"/>
                        </a:tabLst>
                      </a:pPr>
                      <a:r>
                        <a:rPr kumimoji="0" lang="en-US" sz="2400" b="0" i="0" u="none" strike="noStrike" cap="none" normalizeH="0" baseline="0" smtClean="0">
                          <a:ln>
                            <a:noFill/>
                          </a:ln>
                          <a:solidFill>
                            <a:srgbClr val="000000"/>
                          </a:solidFill>
                          <a:effectLst/>
                          <a:latin typeface="Times New Roman" pitchFamily="18" charset="0"/>
                          <a:cs typeface="Times New Roman" pitchFamily="18" charset="0"/>
                        </a:rPr>
                        <a:t>- Lang Liêu mồ côi mẹ, là chàng trai hiền hậu, chăm chỉ, rất mực hiếu thảo.</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1300163">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00050" algn="l"/>
                        </a:tabLst>
                      </a:pPr>
                      <a:r>
                        <a:rPr kumimoji="0" lang="en-US" sz="2400" b="1" i="0" u="none" strike="noStrike" cap="none" normalizeH="0" baseline="0" smtClean="0">
                          <a:ln>
                            <a:noFill/>
                          </a:ln>
                          <a:solidFill>
                            <a:srgbClr val="FFFFFF"/>
                          </a:solidFill>
                          <a:effectLst/>
                          <a:latin typeface="Times New Roman" pitchFamily="18" charset="0"/>
                          <a:cs typeface="Times New Roman" pitchFamily="18" charset="0"/>
                        </a:rPr>
                        <a:t>b. Thường gắn với sự kiện lịch sử và có công lớn đối với cộng đồng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00050" algn="l"/>
                        </a:tabLst>
                      </a:pPr>
                      <a:r>
                        <a:rPr kumimoji="0" lang="en-US" sz="2400" b="0" i="0" u="none" strike="noStrike" cap="none" normalizeH="0" baseline="0" smtClean="0">
                          <a:ln>
                            <a:noFill/>
                          </a:ln>
                          <a:solidFill>
                            <a:srgbClr val="000000"/>
                          </a:solidFill>
                          <a:effectLst/>
                          <a:latin typeface="Times New Roman" pitchFamily="18" charset="0"/>
                          <a:cs typeface="Times New Roman" pitchFamily="18" charset="0"/>
                        </a:rPr>
                        <a:t>- Lang Liêu làm ra bánh trưng (nguyên liệu lấy từ nông sản do nhân dân làm ra) được Vua cha lựa chọn dâng lên lễ Tiên Vương.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1273175">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00050" algn="l"/>
                        </a:tabLst>
                      </a:pPr>
                      <a:r>
                        <a:rPr kumimoji="0" lang="en-US" sz="2400" b="1" i="0" u="none" strike="noStrike" cap="none" normalizeH="0" baseline="0" smtClean="0">
                          <a:ln>
                            <a:noFill/>
                          </a:ln>
                          <a:solidFill>
                            <a:srgbClr val="FFFFFF"/>
                          </a:solidFill>
                          <a:effectLst/>
                          <a:latin typeface="Times New Roman" pitchFamily="18" charset="0"/>
                          <a:cs typeface="Times New Roman" pitchFamily="18" charset="0"/>
                        </a:rPr>
                        <a:t>c. Được cộng đồng truyền tụng, tôn thờ.</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00050" algn="l"/>
                        </a:tabLst>
                      </a:pPr>
                      <a:r>
                        <a:rPr kumimoji="0" lang="en-US" sz="2400" b="0" i="0" u="none" strike="noStrike" cap="none" normalizeH="0" baseline="0" smtClean="0">
                          <a:ln>
                            <a:noFill/>
                          </a:ln>
                          <a:solidFill>
                            <a:srgbClr val="000000"/>
                          </a:solidFill>
                          <a:effectLst/>
                          <a:latin typeface="Times New Roman" pitchFamily="18" charset="0"/>
                          <a:cs typeface="Times New Roman" pitchFamily="18" charset="0"/>
                        </a:rPr>
                        <a:t>- Hàng năm, cứ vào dịp tết Nguyên đán nhân dân ta có tục làm bánh chưng, bánh giầy để tưởng nhớ tổ tiên và người đã sáng tạo ra 2 thứ bánh này.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5"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0">
            <a:extLst>
              <a:ext uri="{FF2B5EF4-FFF2-40B4-BE49-F238E27FC236}"/>
            </a:extLst>
          </p:cNvPr>
          <p:cNvSpPr>
            <a:spLocks noChangeArrowheads="1"/>
          </p:cNvSpPr>
          <p:nvPr/>
        </p:nvSpPr>
        <p:spPr bwMode="auto">
          <a:xfrm>
            <a:off x="568325" y="1228725"/>
            <a:ext cx="11214100" cy="4437063"/>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850900" y="1592263"/>
            <a:ext cx="8877300" cy="482600"/>
          </a:xfrm>
          <a:prstGeom prst="rect">
            <a:avLst/>
          </a:prstGeom>
          <a:noFill/>
          <a:ln w="9525">
            <a:noFill/>
            <a:miter lim="800000"/>
            <a:headEnd/>
            <a:tailEnd/>
          </a:ln>
        </p:spPr>
        <p:txBody>
          <a:bodyPr>
            <a:spAutoFit/>
          </a:bodyPr>
          <a:lstStyle/>
          <a:p>
            <a:pPr>
              <a:lnSpc>
                <a:spcPct val="115000"/>
              </a:lnSpc>
              <a:spcAft>
                <a:spcPts val="1200"/>
              </a:spcAft>
              <a:tabLst>
                <a:tab pos="400050" algn="l"/>
              </a:tabLst>
            </a:pPr>
            <a:r>
              <a:rPr lang="en-US" sz="2400" b="1">
                <a:solidFill>
                  <a:srgbClr val="0D0D0D"/>
                </a:solidFill>
                <a:latin typeface="Times New Roman" pitchFamily="18" charset="0"/>
                <a:cs typeface="Times New Roman" pitchFamily="18" charset="0"/>
              </a:rPr>
              <a:t>3. </a:t>
            </a:r>
            <a:r>
              <a:rPr lang="en-US" sz="2400" b="1" u="sng">
                <a:solidFill>
                  <a:srgbClr val="000000"/>
                </a:solidFill>
                <a:latin typeface="Times New Roman" pitchFamily="18" charset="0"/>
                <a:cs typeface="Times New Roman" pitchFamily="18" charset="0"/>
              </a:rPr>
              <a:t>Khái quát giá trị nội dung và nghệ thuật của văn bản</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685800" y="2557463"/>
            <a:ext cx="10782300" cy="2336800"/>
          </a:xfrm>
          <a:prstGeom prst="rect">
            <a:avLst/>
          </a:prstGeom>
          <a:noFill/>
          <a:ln w="9525">
            <a:noFill/>
            <a:miter lim="800000"/>
            <a:headEnd/>
            <a:tailEnd/>
          </a:ln>
        </p:spPr>
        <p:txBody>
          <a:bodyPr>
            <a:spAutoFit/>
          </a:bodyPr>
          <a:lstStyle/>
          <a:p>
            <a:pPr>
              <a:lnSpc>
                <a:spcPct val="115000"/>
              </a:lnSpc>
              <a:spcAft>
                <a:spcPts val="1200"/>
              </a:spcAft>
            </a:pPr>
            <a:r>
              <a:rPr lang="en-US" sz="2400" b="1">
                <a:solidFill>
                  <a:srgbClr val="000000"/>
                </a:solidFill>
                <a:latin typeface="Times New Roman" pitchFamily="18" charset="0"/>
                <a:cs typeface="Times New Roman" pitchFamily="18" charset="0"/>
              </a:rPr>
              <a:t>a. Nghệ thuật:</a:t>
            </a:r>
            <a:r>
              <a:rPr lang="en-US" sz="2400">
                <a:solidFill>
                  <a:srgbClr val="000000"/>
                </a:solidFill>
                <a:latin typeface="Times New Roman" pitchFamily="18" charset="0"/>
                <a:cs typeface="Times New Roman" pitchFamily="18" charset="0"/>
              </a:rPr>
              <a:t> sử dụng các yếu tố tưởng tượng, kì ảo, cách kể chuyện dân gian,…</a:t>
            </a:r>
            <a:endParaRPr lang="en-US" sz="2400">
              <a:latin typeface="Times New Roman" pitchFamily="18" charset="0"/>
              <a:cs typeface="Times New Roman" pitchFamily="18" charset="0"/>
            </a:endParaRPr>
          </a:p>
          <a:p>
            <a:pPr>
              <a:lnSpc>
                <a:spcPct val="115000"/>
              </a:lnSpc>
              <a:spcAft>
                <a:spcPts val="1200"/>
              </a:spcAft>
            </a:pPr>
            <a:r>
              <a:rPr lang="en-US" sz="2400" b="1">
                <a:solidFill>
                  <a:srgbClr val="000000"/>
                </a:solidFill>
                <a:latin typeface="Times New Roman" pitchFamily="18" charset="0"/>
                <a:cs typeface="Times New Roman" pitchFamily="18" charset="0"/>
              </a:rPr>
              <a:t>b. Nội dung</a:t>
            </a:r>
            <a:r>
              <a:rPr lang="en-US" sz="2400">
                <a:solidFill>
                  <a:srgbClr val="000000"/>
                </a:solidFill>
                <a:latin typeface="Times New Roman" pitchFamily="18" charset="0"/>
                <a:cs typeface="Times New Roman" pitchFamily="18" charset="0"/>
              </a:rPr>
              <a:t>: Truyền thuyết “Bánh chưng bánh giầy” vừa giải thích nguồn gốc của bánh chưng, bánh giầy vừa phản ánh thành tựu văn minh nông nghiệp ở buổi đầu dựng nước với thái độ đề cao lao động, đề cao nghề nông và thể hiện sự tôn kính Trời, Đất và tổ tiên của nhân dân ta.</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5"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149225" y="527050"/>
            <a:ext cx="11872913" cy="6113463"/>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415925" y="706438"/>
            <a:ext cx="11426825" cy="5708650"/>
          </a:xfrm>
          <a:prstGeom prst="rect">
            <a:avLst/>
          </a:prstGeom>
          <a:noFill/>
          <a:ln w="9525">
            <a:noFill/>
            <a:miter lim="800000"/>
            <a:headEnd/>
            <a:tailEnd/>
          </a:ln>
        </p:spPr>
        <p:txBody>
          <a:bodyPr>
            <a:spAutoFit/>
          </a:bodyPr>
          <a:lstStyle/>
          <a:p>
            <a:r>
              <a:rPr lang="pt-BR">
                <a:latin typeface="Times New Roman" pitchFamily="18" charset="0"/>
                <a:cs typeface="Times New Roman" pitchFamily="18" charset="0"/>
              </a:rPr>
              <a:t> </a:t>
            </a:r>
            <a:r>
              <a:rPr lang="pt-BR" sz="2400">
                <a:latin typeface="Times New Roman" pitchFamily="18" charset="0"/>
                <a:cs typeface="Times New Roman" pitchFamily="18" charset="0"/>
              </a:rPr>
              <a:t>Sự ra đời kì lạ của Gióng làm nổi bật tính chất khác thường, hé mở rằng Gióng không phải là đứa trẻ bình thường như bao đứa trẻ khác. Điều này nằm trong mối liên kết xuyên suốt VB truyền thuyết kể về người anh hùng: ra đời khác thường, kì lạ- lập nên những chiến công phi thường- và sau đó từ giã  cuộc đời cũng theo một cách không giống người bình thường.</a:t>
            </a:r>
            <a:endParaRPr lang="en-US" sz="2400">
              <a:latin typeface="Times New Roman" pitchFamily="18" charset="0"/>
              <a:cs typeface="Times New Roman" pitchFamily="18" charset="0"/>
            </a:endParaRPr>
          </a:p>
          <a:p>
            <a:r>
              <a:rPr lang="pt-BR" sz="2400">
                <a:latin typeface="Times New Roman" pitchFamily="18" charset="0"/>
                <a:cs typeface="Times New Roman" pitchFamily="18" charset="0"/>
              </a:rPr>
              <a:t>   Chi tiết “Vết chân to” nơi đồng ruộng tạo sự tò mò. Ai là chủ nhân của vết chân ấy. Hẳn đó không phải là người bình thường. Hẳn vết chân ấy phải của người khổng lồ, có sức mạnh phi thường, vết chân của một vị thần. Đó là sức mạnh vô hạn, bí ẩn của tự nhiên được hình tượng hóa. Trong văn học dân gian, ở một số truyền thuyết đã gắn vết chân này với hình tượng ông Đổng Thiên Vương là thần sấm, có thân hình khổng lồ, thích đi hái cà, mỗi lần đi lại để lại vết chân khổng lồ (theo Nguyễn Đổng Chi). Một trong những cách mà tác giả dân gian thường dùng để khi thần thánh hóa người anh hùng đó là gắn kết họ với sức mạnh của tự nhiên.</a:t>
            </a:r>
            <a:endParaRPr lang="en-US" sz="2400">
              <a:latin typeface="Times New Roman" pitchFamily="18" charset="0"/>
              <a:cs typeface="Times New Roman" pitchFamily="18" charset="0"/>
            </a:endParaRPr>
          </a:p>
          <a:p>
            <a:pPr algn="just">
              <a:lnSpc>
                <a:spcPct val="115000"/>
              </a:lnSpc>
              <a:spcAft>
                <a:spcPts val="1000"/>
              </a:spcAft>
            </a:pPr>
            <a:r>
              <a:rPr lang="pt-BR" sz="2400">
                <a:latin typeface="Times New Roman" pitchFamily="18" charset="0"/>
                <a:cs typeface="Times New Roman" pitchFamily="18" charset="0"/>
              </a:rPr>
              <a:t>-&gt; </a:t>
            </a:r>
            <a:r>
              <a:rPr lang="pt-BR" sz="2400" i="1">
                <a:latin typeface="Times New Roman" pitchFamily="18" charset="0"/>
                <a:cs typeface="Times New Roman" pitchFamily="18" charset="0"/>
              </a:rPr>
              <a:t>Sự ra đời của Thánh Gióng kì lạ, khác thường. Nhưng Gióng x</a:t>
            </a:r>
            <a:r>
              <a:rPr lang="en-US" sz="2400" i="1">
                <a:latin typeface="Times New Roman" pitchFamily="18" charset="0"/>
                <a:cs typeface="Times New Roman" pitchFamily="18" charset="0"/>
              </a:rPr>
              <a:t>uất thân bình dị</a:t>
            </a:r>
            <a:r>
              <a:rPr lang="pt-BR" sz="2400" i="1">
                <a:latin typeface="Times New Roman" pitchFamily="18" charset="0"/>
                <a:cs typeface="Times New Roman" pitchFamily="18" charset="0"/>
              </a:rPr>
              <a:t>, gần gũi - người </a:t>
            </a:r>
            <a:r>
              <a:rPr lang="en-US" sz="2400" i="1">
                <a:latin typeface="Times New Roman" pitchFamily="18" charset="0"/>
                <a:cs typeface="Times New Roman" pitchFamily="18" charset="0"/>
              </a:rPr>
              <a:t>anh hùng của nhân dân</a:t>
            </a:r>
            <a:r>
              <a:rPr lang="en-US" sz="2400">
                <a:latin typeface="Times New Roman" pitchFamily="18" charset="0"/>
                <a:cs typeface="Times New Roman" pitchFamily="18" charset="0"/>
              </a:rPr>
              <a:t>.</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225425" y="747713"/>
            <a:ext cx="11676063" cy="5802312"/>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696913" y="835025"/>
            <a:ext cx="6221412" cy="461963"/>
          </a:xfrm>
          <a:prstGeom prst="rect">
            <a:avLst/>
          </a:prstGeom>
          <a:noFill/>
          <a:ln w="9525">
            <a:noFill/>
            <a:miter lim="800000"/>
            <a:headEnd/>
            <a:tailEnd/>
          </a:ln>
        </p:spPr>
        <p:txBody>
          <a:bodyPr>
            <a:spAutoFit/>
          </a:bodyPr>
          <a:lstStyle/>
          <a:p>
            <a:r>
              <a:rPr lang="en-US" sz="2400" b="1" i="1" u="sng">
                <a:solidFill>
                  <a:srgbClr val="680000"/>
                </a:solidFill>
                <a:latin typeface="Times New Roman" pitchFamily="18" charset="0"/>
                <a:cs typeface="Times New Roman" pitchFamily="18" charset="0"/>
              </a:rPr>
              <a:t>b. Sự lớn lên của Thánh Gióng </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290513" y="1349375"/>
            <a:ext cx="6219825" cy="461963"/>
          </a:xfrm>
          <a:prstGeom prst="rect">
            <a:avLst/>
          </a:prstGeom>
          <a:noFill/>
          <a:ln w="9525">
            <a:noFill/>
            <a:miter lim="800000"/>
            <a:headEnd/>
            <a:tailEnd/>
          </a:ln>
        </p:spPr>
        <p:txBody>
          <a:bodyPr>
            <a:spAutoFit/>
          </a:bodyPr>
          <a:lstStyle/>
          <a:p>
            <a:pPr algn="just"/>
            <a:r>
              <a:rPr lang="en-US" sz="2400" b="1">
                <a:latin typeface="Times New Roman" pitchFamily="18" charset="0"/>
                <a:cs typeface="Times New Roman" pitchFamily="18" charset="0"/>
              </a:rPr>
              <a:t>*Tiếng nói đầu tiên, Gióng xin đi đánh giặc.</a:t>
            </a:r>
            <a:endParaRPr lang="en-US" sz="2400">
              <a:latin typeface="Times New Roman" pitchFamily="18" charset="0"/>
              <a:cs typeface="Times New Roman" pitchFamily="18" charset="0"/>
            </a:endParaRPr>
          </a:p>
        </p:txBody>
      </p:sp>
      <p:sp>
        <p:nvSpPr>
          <p:cNvPr id="9" name="TextBox 8"/>
          <p:cNvSpPr txBox="1">
            <a:spLocks noChangeArrowheads="1"/>
          </p:cNvSpPr>
          <p:nvPr/>
        </p:nvSpPr>
        <p:spPr bwMode="auto">
          <a:xfrm>
            <a:off x="354013" y="1955800"/>
            <a:ext cx="11612562" cy="4108450"/>
          </a:xfrm>
          <a:prstGeom prst="rect">
            <a:avLst/>
          </a:prstGeom>
          <a:noFill/>
          <a:ln w="9525">
            <a:noFill/>
            <a:miter lim="800000"/>
            <a:headEnd/>
            <a:tailEnd/>
          </a:ln>
        </p:spPr>
        <p:txBody>
          <a:bodyPr>
            <a:spAutoFit/>
          </a:bodyPr>
          <a:lstStyle/>
          <a:p>
            <a:pPr algn="just"/>
            <a:r>
              <a:rPr lang="en-US" sz="2400">
                <a:latin typeface="Times New Roman" pitchFamily="18" charset="0"/>
                <a:cs typeface="Times New Roman" pitchFamily="18" charset="0"/>
              </a:rPr>
              <a:t>- Câu nói đầu tiên của chú bé: </a:t>
            </a:r>
            <a:r>
              <a:rPr lang="en-US" sz="2400" i="1">
                <a:latin typeface="Times New Roman" pitchFamily="18" charset="0"/>
                <a:cs typeface="Times New Roman" pitchFamily="18" charset="0"/>
              </a:rPr>
              <a:t>”Ông về tâu với vua, đúc cho ta một con ngựa sắt, làm cho ta một bộ áo giáp bằng sắt, rèn cho ta một cái roi cùng bằng sắt, ta nguyện phá tan lũ giặc này</a:t>
            </a:r>
            <a:r>
              <a:rPr lang="en-US" sz="2400">
                <a:latin typeface="Times New Roman" pitchFamily="18" charset="0"/>
                <a:cs typeface="Times New Roman" pitchFamily="18" charset="0"/>
              </a:rPr>
              <a:t>”. Câu nói thể hiện rõ ý thức cứu dân của Thành Gióng. Nói như Lê Trí Viễn, một nhà phê bình văn học: “</a:t>
            </a:r>
            <a:r>
              <a:rPr lang="en-US" sz="2400" i="1">
                <a:latin typeface="Times New Roman" pitchFamily="18" charset="0"/>
                <a:cs typeface="Times New Roman" pitchFamily="18" charset="0"/>
              </a:rPr>
              <a:t>không nói là  để bắt đầu nói, nói lời yêu nước, lời cứu nước</a:t>
            </a:r>
            <a:r>
              <a:rPr lang="en-US" sz="2400">
                <a:latin typeface="Times New Roman" pitchFamily="18" charset="0"/>
                <a:cs typeface="Times New Roman" pitchFamily="18" charset="0"/>
              </a:rPr>
              <a:t>”. Câu nói của Gióng sử dụng yếu tố kì ảo, một đặc trưng của truyền thuyết. Cậu bé làng Phù Đổng ra đời một cách khác thường (trong hoàn cảnh chiến tranh) báo hiệu cậu sẽ thực hiện nhiệm vụ lịch sử. Khi thực hiện thời điểm lịch sử đến thì cậu sẽ cất tiếng nói đầu tiên. Đó là tiếng nói thực hiện nhiệm vụ đánh giặc cứu nước, cứu dân. Đó cùng là dấu mốc quan trọng đánh dấu một cá nhân được tham gia vào công việc,thử thách của cả cộng đồng. Tác giả dân gian ca</a:t>
            </a:r>
            <a:r>
              <a:rPr lang="en-US" sz="2400" i="1">
                <a:latin typeface="Times New Roman" pitchFamily="18" charset="0"/>
                <a:cs typeface="Times New Roman" pitchFamily="18" charset="0"/>
              </a:rPr>
              <a:t> ngợi  lòng yêu nước tiềm ẩn, nguyện vọng, ý thức tự nguyện đánh giặc cứu nước, yêu nước tạo khả năng kì lạ. Đó cùng là s</a:t>
            </a:r>
            <a:r>
              <a:rPr lang="vi-VN" sz="2400" i="1">
                <a:latin typeface="Times New Roman" pitchFamily="18" charset="0"/>
                <a:cs typeface="Times New Roman" pitchFamily="18" charset="0"/>
              </a:rPr>
              <a:t>ức mạnh tự cường </a:t>
            </a:r>
            <a:r>
              <a:rPr lang="en-US" sz="2400" i="1">
                <a:latin typeface="Times New Roman" pitchFamily="18" charset="0"/>
                <a:cs typeface="Times New Roman" pitchFamily="18" charset="0"/>
              </a:rPr>
              <a:t>và niềm</a:t>
            </a:r>
            <a:r>
              <a:rPr lang="vi-VN" sz="2400" i="1">
                <a:latin typeface="Times New Roman" pitchFamily="18" charset="0"/>
                <a:cs typeface="Times New Roman" pitchFamily="18" charset="0"/>
              </a:rPr>
              <a:t> tin chiến thắng</a:t>
            </a:r>
            <a:r>
              <a:rPr lang="en-US" sz="2400" i="1" u="sng">
                <a:latin typeface="Times New Roman" pitchFamily="18" charset="0"/>
                <a:cs typeface="Times New Roman" pitchFamily="18" charset="0"/>
              </a:rPr>
              <a:t>.</a:t>
            </a:r>
            <a:r>
              <a:rPr lang="en-US" sz="2400" b="1">
                <a:solidFill>
                  <a:srgbClr val="0D0D0D"/>
                </a:solidFill>
                <a:latin typeface="Times New Roman" pitchFamily="18" charset="0"/>
                <a:cs typeface="Times New Roman" pitchFamily="18" charset="0"/>
              </a:rPr>
              <a:t> </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7"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416630" y="1265654"/>
            <a:ext cx="11305678" cy="4580510"/>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469900" y="1858963"/>
            <a:ext cx="11056938" cy="3416300"/>
          </a:xfrm>
          <a:prstGeom prst="rect">
            <a:avLst/>
          </a:prstGeom>
          <a:noFill/>
          <a:ln w="9525">
            <a:noFill/>
            <a:miter lim="800000"/>
            <a:headEnd/>
            <a:tailEnd/>
          </a:ln>
        </p:spPr>
        <p:txBody>
          <a:bodyPr>
            <a:spAutoFit/>
          </a:bodyPr>
          <a:lstStyle/>
          <a:p>
            <a:pPr algn="just"/>
            <a:r>
              <a:rPr lang="en-US" sz="2400" b="1">
                <a:solidFill>
                  <a:srgbClr val="0D0D0D"/>
                </a:solidFill>
                <a:latin typeface="Times New Roman" pitchFamily="18" charset="0"/>
                <a:cs typeface="Times New Roman" pitchFamily="18" charset="0"/>
              </a:rPr>
              <a:t>- </a:t>
            </a:r>
            <a:r>
              <a:rPr lang="en-US" sz="2400">
                <a:solidFill>
                  <a:srgbClr val="0D0D0D"/>
                </a:solidFill>
                <a:latin typeface="Times New Roman" pitchFamily="18" charset="0"/>
                <a:cs typeface="Times New Roman" pitchFamily="18" charset="0"/>
              </a:rPr>
              <a:t>Gióng đòi roi sắt, ngựa sắt, áo giáp sắt cho thấy đã có vũ khí lợi hại để giết giặc. Chi tiết thể hiện mơ ước có vũ khí thần kì</a:t>
            </a:r>
            <a:r>
              <a:rPr lang="en-US" sz="2400" i="1">
                <a:solidFill>
                  <a:srgbClr val="0D0D0D"/>
                </a:solidFill>
                <a:latin typeface="Times New Roman" pitchFamily="18" charset="0"/>
                <a:cs typeface="Times New Roman" pitchFamily="18" charset="0"/>
              </a:rPr>
              <a:t>. </a:t>
            </a:r>
            <a:r>
              <a:rPr lang="en-US" sz="2400">
                <a:solidFill>
                  <a:srgbClr val="0D0D0D"/>
                </a:solidFill>
                <a:latin typeface="Times New Roman" pitchFamily="18" charset="0"/>
                <a:cs typeface="Times New Roman" pitchFamily="18" charset="0"/>
              </a:rPr>
              <a:t>Đó còn  là thành tựu văn hoá, kĩ thuật thời Hùng Vương. Nhân dân đã có sự tiến bộ, đã rèn sắt, đúc đồng phục vụ nhu cầu cuộc sống và chống giặc</a:t>
            </a:r>
            <a:r>
              <a:rPr lang="en-US" sz="2400" b="1" i="1">
                <a:solidFill>
                  <a:srgbClr val="0D0D0D"/>
                </a:solidFill>
                <a:latin typeface="Times New Roman" pitchFamily="18" charset="0"/>
                <a:cs typeface="Times New Roman" pitchFamily="18" charset="0"/>
              </a:rPr>
              <a:t>.</a:t>
            </a:r>
            <a:endParaRPr lang="en-US" sz="2400">
              <a:latin typeface="Times New Roman" pitchFamily="18" charset="0"/>
              <a:cs typeface="Times New Roman" pitchFamily="18" charset="0"/>
            </a:endParaRPr>
          </a:p>
          <a:p>
            <a:r>
              <a:rPr lang="en-US" sz="2400" b="1">
                <a:solidFill>
                  <a:srgbClr val="0D0D0D"/>
                </a:solidFill>
                <a:latin typeface="Times New Roman" pitchFamily="18" charset="0"/>
                <a:cs typeface="Times New Roman" pitchFamily="18" charset="0"/>
              </a:rPr>
              <a:t> *Bà con dân làng góp gạo nuôi Gióng.</a:t>
            </a:r>
            <a:endParaRPr lang="en-US" sz="2400">
              <a:latin typeface="Times New Roman" pitchFamily="18" charset="0"/>
              <a:cs typeface="Times New Roman" pitchFamily="18" charset="0"/>
            </a:endParaRPr>
          </a:p>
          <a:p>
            <a:r>
              <a:rPr lang="en-US" sz="2400" i="1">
                <a:latin typeface="Times New Roman" pitchFamily="18" charset="0"/>
                <a:cs typeface="Times New Roman" pitchFamily="18" charset="0"/>
              </a:rPr>
              <a:t>- Gióng lớn nhanh như thổi, bà con góp gạo nuôi Gióng -&gt;</a:t>
            </a:r>
            <a:r>
              <a:rPr lang="en-US" sz="2400">
                <a:latin typeface="Times New Roman" pitchFamily="18" charset="0"/>
                <a:cs typeface="Times New Roman" pitchFamily="18" charset="0"/>
              </a:rPr>
              <a:t>Tinh thần đoàn kết cộng đồng. Đánh giặc cứu nước là ý chí, sức mạnh toàn dân. Gióng lớn lên bằng cơm gạo của nhân dân. Sức mạnh của Gióng là sức mạnh của cả cộng đồng, toàn dân chung sức, đồng lòng đánh giặc. Đó là  tinh thần  đoàn kết dân tộc.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415925" y="1265238"/>
            <a:ext cx="11485563" cy="5091112"/>
          </a:xfrm>
          <a:prstGeom prst="roundRect">
            <a:avLst>
              <a:gd name="adj" fmla="val 16667"/>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603250" y="1622425"/>
            <a:ext cx="11172825" cy="4154488"/>
          </a:xfrm>
          <a:prstGeom prst="rect">
            <a:avLst/>
          </a:prstGeom>
          <a:noFill/>
          <a:ln w="9525">
            <a:noFill/>
            <a:miter lim="800000"/>
            <a:headEnd/>
            <a:tailEnd/>
          </a:ln>
        </p:spPr>
        <p:txBody>
          <a:bodyPr>
            <a:spAutoFit/>
          </a:bodyPr>
          <a:lstStyle/>
          <a:p>
            <a:r>
              <a:rPr lang="en-US" sz="2400" b="1" i="1" u="sng">
                <a:solidFill>
                  <a:srgbClr val="800000"/>
                </a:solidFill>
                <a:latin typeface="Times New Roman" pitchFamily="18" charset="0"/>
                <a:cs typeface="Times New Roman" pitchFamily="18" charset="0"/>
              </a:rPr>
              <a:t>c. Thánh Gióng đánh giặc và  bay về trời</a:t>
            </a:r>
            <a:endParaRPr lang="en-US" sz="2400">
              <a:latin typeface="Times New Roman" pitchFamily="18" charset="0"/>
              <a:cs typeface="Times New Roman" pitchFamily="18" charset="0"/>
            </a:endParaRPr>
          </a:p>
          <a:p>
            <a:r>
              <a:rPr lang="en-US" sz="2400" b="1" i="1">
                <a:latin typeface="Times New Roman" pitchFamily="18" charset="0"/>
                <a:cs typeface="Times New Roman" pitchFamily="18" charset="0"/>
              </a:rPr>
              <a:t>* Chú bé ươn vai trở thành tráng sĩ oai phong lẫm liệt.</a:t>
            </a:r>
            <a:endParaRPr lang="en-US" sz="2400">
              <a:latin typeface="Times New Roman" pitchFamily="18" charset="0"/>
              <a:cs typeface="Times New Roman" pitchFamily="18" charset="0"/>
            </a:endParaRPr>
          </a:p>
          <a:p>
            <a:pPr algn="just"/>
            <a:r>
              <a:rPr lang="en-US" sz="2400">
                <a:latin typeface="Times New Roman" pitchFamily="18" charset="0"/>
                <a:cs typeface="Times New Roman" pitchFamily="18" charset="0"/>
              </a:rPr>
              <a:t>- Sự lớn dậy phi thường về thể lực của Gióng để đáp ứng yêu cầu cứu nước.</a:t>
            </a:r>
          </a:p>
          <a:p>
            <a:pPr algn="just"/>
            <a:r>
              <a:rPr lang="en-US" sz="2400">
                <a:latin typeface="Times New Roman" pitchFamily="18" charset="0"/>
                <a:cs typeface="Times New Roman" pitchFamily="18" charset="0"/>
              </a:rPr>
              <a:t>-</a:t>
            </a:r>
            <a:r>
              <a:rPr lang="en-US" sz="2400" i="1">
                <a:latin typeface="Times New Roman" pitchFamily="18" charset="0"/>
                <a:cs typeface="Times New Roman" pitchFamily="18" charset="0"/>
              </a:rPr>
              <a:t> Gióng mặc áo giáp sắt, cầm roi sắt, cưỡi ngựa sắt ... đánh hết lớp này đến lớp khác.</a:t>
            </a:r>
            <a:r>
              <a:rPr lang="en-US" sz="2400" b="1" i="1">
                <a:latin typeface="Times New Roman" pitchFamily="18" charset="0"/>
                <a:cs typeface="Times New Roman" pitchFamily="18" charset="0"/>
              </a:rPr>
              <a:t> -&gt;</a:t>
            </a:r>
            <a:r>
              <a:rPr lang="en-US" sz="2400">
                <a:latin typeface="Times New Roman" pitchFamily="18" charset="0"/>
                <a:cs typeface="Times New Roman" pitchFamily="18" charset="0"/>
              </a:rPr>
              <a:t>Đó là</a:t>
            </a:r>
            <a:r>
              <a:rPr lang="en-US" sz="2400" b="1" i="1">
                <a:latin typeface="Times New Roman" pitchFamily="18" charset="0"/>
                <a:cs typeface="Times New Roman" pitchFamily="18" charset="0"/>
              </a:rPr>
              <a:t> </a:t>
            </a:r>
            <a:r>
              <a:rPr lang="en-US" sz="2400">
                <a:latin typeface="Times New Roman" pitchFamily="18" charset="0"/>
                <a:cs typeface="Times New Roman" pitchFamily="18" charset="0"/>
              </a:rPr>
              <a:t>vẻ đẹp dũng mãnh của người anh hùng theo cái nhìn lí tưởng hoá của nhân dân. </a:t>
            </a:r>
          </a:p>
          <a:p>
            <a:pPr algn="just"/>
            <a:r>
              <a:rPr lang="pt-BR" sz="2400" b="1">
                <a:latin typeface="Times New Roman" pitchFamily="18" charset="0"/>
                <a:cs typeface="Times New Roman" pitchFamily="18" charset="0"/>
              </a:rPr>
              <a:t>*Ngựa sắt phun lửa, r</a:t>
            </a:r>
            <a:r>
              <a:rPr lang="pt-BR" sz="2400" b="1">
                <a:solidFill>
                  <a:srgbClr val="0D0D0D"/>
                </a:solidFill>
                <a:latin typeface="Times New Roman" pitchFamily="18" charset="0"/>
                <a:cs typeface="Times New Roman" pitchFamily="18" charset="0"/>
              </a:rPr>
              <a:t>oi sắt quật vào giặc chết như ngả rạ và những bụi tre bên đường quật giặc tan vỡ. </a:t>
            </a:r>
            <a:endParaRPr lang="en-US" sz="2400">
              <a:latin typeface="Times New Roman" pitchFamily="18" charset="0"/>
              <a:cs typeface="Times New Roman" pitchFamily="18" charset="0"/>
            </a:endParaRPr>
          </a:p>
          <a:p>
            <a:pPr algn="just"/>
            <a:r>
              <a:rPr lang="en-US" sz="2400">
                <a:latin typeface="Times New Roman" pitchFamily="18" charset="0"/>
                <a:cs typeface="Times New Roman" pitchFamily="18" charset="0"/>
              </a:rPr>
              <a:t>- Con ngựa sắt của làng Phù Đổng mang nhiều đặc điểm kì ảo: có thể </a:t>
            </a:r>
            <a:r>
              <a:rPr lang="en-US" sz="2400" i="1">
                <a:latin typeface="Times New Roman" pitchFamily="18" charset="0"/>
                <a:cs typeface="Times New Roman" pitchFamily="18" charset="0"/>
              </a:rPr>
              <a:t>hí vang lên mấy tiếng, phun lửa, bay về trời.</a:t>
            </a:r>
            <a:r>
              <a:rPr lang="en-US" sz="2400">
                <a:latin typeface="Times New Roman" pitchFamily="18" charset="0"/>
                <a:cs typeface="Times New Roman" pitchFamily="18" charset="0"/>
              </a:rPr>
              <a:t> </a:t>
            </a:r>
          </a:p>
          <a:p>
            <a:pPr algn="just"/>
            <a:r>
              <a:rPr lang="en-US" sz="2400" i="1">
                <a:latin typeface="Times New Roman" pitchFamily="18" charset="0"/>
                <a:cs typeface="Times New Roman" pitchFamily="18" charset="0"/>
              </a:rPr>
              <a:t>- </a:t>
            </a:r>
            <a:r>
              <a:rPr lang="pt-BR" sz="2400" i="1">
                <a:latin typeface="Times New Roman" pitchFamily="18" charset="0"/>
                <a:cs typeface="Times New Roman" pitchFamily="18" charset="0"/>
              </a:rPr>
              <a:t>R</a:t>
            </a:r>
            <a:r>
              <a:rPr lang="pt-BR" sz="2400" i="1">
                <a:solidFill>
                  <a:srgbClr val="0D0D0D"/>
                </a:solidFill>
                <a:latin typeface="Times New Roman" pitchFamily="18" charset="0"/>
                <a:cs typeface="Times New Roman" pitchFamily="18" charset="0"/>
              </a:rPr>
              <a:t>oi sắt quật vào giặc, giặc chết như ngả rạ.</a:t>
            </a:r>
            <a:r>
              <a:rPr lang="pt-BR" sz="2400">
                <a:solidFill>
                  <a:srgbClr val="0D0D0D"/>
                </a:solidFill>
                <a:latin typeface="Times New Roman" pitchFamily="18" charset="0"/>
                <a:cs typeface="Times New Roman" pitchFamily="18" charset="0"/>
              </a:rPr>
              <a:t> Sau khi roi sắt gãy thì tráng sĩ nhổ tre cạnh đường quật vào lũ giặc. Giặc tan vỡ. Đám tàn quân giẫm đạp lên nhau mà trốn thoát.</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415925" y="1265238"/>
            <a:ext cx="11396663" cy="4611687"/>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415925" y="1585913"/>
            <a:ext cx="11156950" cy="3786187"/>
          </a:xfrm>
          <a:prstGeom prst="rect">
            <a:avLst/>
          </a:prstGeom>
          <a:noFill/>
          <a:ln w="9525">
            <a:noFill/>
            <a:miter lim="800000"/>
            <a:headEnd/>
            <a:tailEnd/>
          </a:ln>
        </p:spPr>
        <p:txBody>
          <a:bodyPr>
            <a:spAutoFit/>
          </a:bodyPr>
          <a:lstStyle/>
          <a:p>
            <a:pPr algn="just"/>
            <a:r>
              <a:rPr lang="pt-BR" sz="2400">
                <a:solidFill>
                  <a:srgbClr val="0D0D0D"/>
                </a:solidFill>
                <a:latin typeface="Times New Roman" pitchFamily="18" charset="0"/>
                <a:cs typeface="Times New Roman" pitchFamily="18" charset="0"/>
              </a:rPr>
              <a:t>+ Việc thần kì hóa vũ khí bằng sắt của Thánh Gióng là một chi tiết có ý nghĩa biểu tượng, ngợi ca thành tựu văn minh của người Việt cổ ở thời đại Hùng Vương. Ở thời đại mà xã hội có nhiều đổi thay lớn về công cụ sản xuất và vũ khí chiến đấu. Chi tiết này còn cho thấy đã có nhiều người, đặc biệt là những người thợ rèn, người thợ thủ công anh hùng, đã góp công vào việc ra trận và đánh giặc của Thánh Gióng. Công sức ấy không chỉ thể hiện những vất vả ngày đêm, mà còn là sự nỗ lực vượt qua khó khăn, đúc kết kinh nghiệm.</a:t>
            </a:r>
            <a:endParaRPr lang="en-US" sz="2400">
              <a:latin typeface="Times New Roman" pitchFamily="18" charset="0"/>
              <a:cs typeface="Times New Roman" pitchFamily="18" charset="0"/>
            </a:endParaRPr>
          </a:p>
          <a:p>
            <a:pPr algn="just"/>
            <a:r>
              <a:rPr lang="pt-BR" sz="2400">
                <a:solidFill>
                  <a:srgbClr val="0D0D0D"/>
                </a:solidFill>
                <a:latin typeface="Times New Roman" pitchFamily="18" charset="0"/>
                <a:cs typeface="Times New Roman" pitchFamily="18" charset="0"/>
              </a:rPr>
              <a:t> + </a:t>
            </a:r>
            <a:r>
              <a:rPr lang="pt-BR" sz="2400" i="1">
                <a:solidFill>
                  <a:srgbClr val="0D0D0D"/>
                </a:solidFill>
                <a:latin typeface="Times New Roman" pitchFamily="18" charset="0"/>
                <a:cs typeface="Times New Roman" pitchFamily="18" charset="0"/>
              </a:rPr>
              <a:t>Roi sắt gẫy, Gióng nhổ tre bên đường đánh giặc</a:t>
            </a:r>
            <a:r>
              <a:rPr lang="pt-BR" sz="2400">
                <a:solidFill>
                  <a:srgbClr val="0D0D0D"/>
                </a:solidFill>
                <a:latin typeface="Times New Roman" pitchFamily="18" charset="0"/>
                <a:cs typeface="Times New Roman" pitchFamily="18" charset="0"/>
              </a:rPr>
              <a:t>. Thánh Gióng đánh giặc không chỉ bằng vũ khí mà còn bằng cả cỏ cây của đất nước. Trong qua trình đánh giặc, có sự tham gia giúp sức của nhiều người, trong đó có những yếu tố thuộc về thiên nhiên, điều kiện của đất nước.</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481013" y="1565275"/>
            <a:ext cx="11229975" cy="3830638"/>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extLst>
          </p:cNvPr>
          <p:cNvSpPr txBox="1"/>
          <p:nvPr/>
        </p:nvSpPr>
        <p:spPr>
          <a:xfrm>
            <a:off x="682625" y="1841500"/>
            <a:ext cx="10826750" cy="3175000"/>
          </a:xfrm>
          <a:prstGeom prst="rect">
            <a:avLst/>
          </a:prstGeom>
        </p:spPr>
        <p:style>
          <a:lnRef idx="1">
            <a:schemeClr val="accent5"/>
          </a:lnRef>
          <a:fillRef idx="3">
            <a:schemeClr val="accent5"/>
          </a:fillRef>
          <a:effectRef idx="2">
            <a:schemeClr val="accent5"/>
          </a:effectRef>
          <a:fontRef idx="minor">
            <a:schemeClr val="lt1"/>
          </a:fontRef>
        </p:style>
        <p:txBody>
          <a:bodyPr>
            <a:spAutoFit/>
          </a:bodyPr>
          <a:lstStyle/>
          <a:p>
            <a:pPr algn="just">
              <a:defRPr/>
            </a:pPr>
            <a:r>
              <a:rPr lang="pt-BR" sz="2400" b="1" i="1">
                <a:solidFill>
                  <a:schemeClr val="tx1"/>
                </a:solidFill>
                <a:latin typeface="Times New Roman" pitchFamily="18" charset="0"/>
                <a:cs typeface="Times New Roman" pitchFamily="18" charset="0"/>
              </a:rPr>
              <a:t>*Tráng sĩ đánh giặc xong, cởi áo giáp sắt  bỏ lại và </a:t>
            </a:r>
            <a:r>
              <a:rPr lang="pt-BR" sz="2400" b="1">
                <a:solidFill>
                  <a:schemeClr val="tx1"/>
                </a:solidFill>
                <a:latin typeface="Times New Roman" pitchFamily="18" charset="0"/>
                <a:cs typeface="Times New Roman" pitchFamily="18" charset="0"/>
              </a:rPr>
              <a:t> bay về trời.</a:t>
            </a:r>
            <a:endParaRPr lang="en-US" sz="2400">
              <a:solidFill>
                <a:schemeClr val="tx1"/>
              </a:solidFill>
              <a:latin typeface="Times New Roman" pitchFamily="18" charset="0"/>
              <a:cs typeface="Times New Roman" pitchFamily="18" charset="0"/>
            </a:endParaRPr>
          </a:p>
          <a:p>
            <a:pPr algn="just">
              <a:defRPr/>
            </a:pPr>
            <a:r>
              <a:rPr lang="pt-BR" sz="2400">
                <a:solidFill>
                  <a:schemeClr val="tx1"/>
                </a:solidFill>
                <a:latin typeface="Times New Roman" pitchFamily="18" charset="0"/>
                <a:cs typeface="Times New Roman" pitchFamily="18" charset="0"/>
              </a:rPr>
              <a:t>- Người anh hùng vô tư, trong sáng, không màng địa vị, công danh.</a:t>
            </a:r>
            <a:endParaRPr lang="en-US" sz="2400">
              <a:solidFill>
                <a:schemeClr val="tx1"/>
              </a:solidFill>
              <a:latin typeface="Times New Roman" pitchFamily="18" charset="0"/>
              <a:cs typeface="Times New Roman" pitchFamily="18" charset="0"/>
            </a:endParaRPr>
          </a:p>
          <a:p>
            <a:pPr>
              <a:lnSpc>
                <a:spcPct val="107000"/>
              </a:lnSpc>
              <a:defRPr/>
            </a:pPr>
            <a:r>
              <a:rPr lang="pt-BR" sz="2400" b="1" i="1">
                <a:solidFill>
                  <a:schemeClr val="tx1"/>
                </a:solidFill>
                <a:latin typeface="Times New Roman" pitchFamily="18" charset="0"/>
                <a:cs typeface="Times New Roman" pitchFamily="18" charset="0"/>
              </a:rPr>
              <a:t>- </a:t>
            </a:r>
            <a:r>
              <a:rPr lang="pt-BR" sz="2400">
                <a:solidFill>
                  <a:schemeClr val="tx1"/>
                </a:solidFill>
                <a:latin typeface="Times New Roman" pitchFamily="18" charset="0"/>
                <a:cs typeface="Times New Roman" pitchFamily="18" charset="0"/>
              </a:rPr>
              <a:t>Sự ra đi phi thường là ước muốn b</a:t>
            </a:r>
            <a:r>
              <a:rPr lang="vi-VN" sz="2400">
                <a:solidFill>
                  <a:schemeClr val="tx1"/>
                </a:solidFill>
                <a:latin typeface="Times New Roman" pitchFamily="18" charset="0"/>
                <a:cs typeface="Times New Roman" pitchFamily="18" charset="0"/>
              </a:rPr>
              <a:t>ất</a:t>
            </a:r>
            <a:r>
              <a:rPr lang="pt-BR" sz="2400">
                <a:solidFill>
                  <a:schemeClr val="tx1"/>
                </a:solidFill>
                <a:latin typeface="Times New Roman" pitchFamily="18" charset="0"/>
                <a:cs typeface="Times New Roman" pitchFamily="18" charset="0"/>
              </a:rPr>
              <a:t> tử ho</a:t>
            </a:r>
            <a:r>
              <a:rPr lang="vi-VN" sz="2400">
                <a:solidFill>
                  <a:schemeClr val="tx1"/>
                </a:solidFill>
                <a:latin typeface="Times New Roman" pitchFamily="18" charset="0"/>
                <a:cs typeface="Times New Roman" pitchFamily="18" charset="0"/>
              </a:rPr>
              <a:t>á</a:t>
            </a:r>
            <a:r>
              <a:rPr lang="pt-BR" sz="2400">
                <a:solidFill>
                  <a:schemeClr val="tx1"/>
                </a:solidFill>
                <a:latin typeface="Times New Roman" pitchFamily="18" charset="0"/>
                <a:cs typeface="Times New Roman" pitchFamily="18" charset="0"/>
              </a:rPr>
              <a:t> Th</a:t>
            </a:r>
            <a:r>
              <a:rPr lang="vi-VN" sz="2400">
                <a:solidFill>
                  <a:schemeClr val="tx1"/>
                </a:solidFill>
                <a:latin typeface="Times New Roman" pitchFamily="18" charset="0"/>
                <a:cs typeface="Times New Roman" pitchFamily="18" charset="0"/>
              </a:rPr>
              <a:t>ánh</a:t>
            </a:r>
            <a:r>
              <a:rPr lang="pt-BR" sz="2400">
                <a:solidFill>
                  <a:schemeClr val="tx1"/>
                </a:solidFill>
                <a:latin typeface="Times New Roman" pitchFamily="18" charset="0"/>
                <a:cs typeface="Times New Roman" pitchFamily="18" charset="0"/>
              </a:rPr>
              <a:t> Gi</a:t>
            </a:r>
            <a:r>
              <a:rPr lang="vi-VN" sz="2400">
                <a:solidFill>
                  <a:schemeClr val="tx1"/>
                </a:solidFill>
                <a:latin typeface="Times New Roman" pitchFamily="18" charset="0"/>
                <a:cs typeface="Times New Roman" pitchFamily="18" charset="0"/>
              </a:rPr>
              <a:t>óng</a:t>
            </a:r>
            <a:r>
              <a:rPr lang="en-US" sz="2400">
                <a:solidFill>
                  <a:schemeClr val="tx1"/>
                </a:solidFill>
                <a:latin typeface="Times New Roman" pitchFamily="18" charset="0"/>
                <a:cs typeface="Times New Roman" pitchFamily="18" charset="0"/>
              </a:rPr>
              <a:t>.</a:t>
            </a:r>
          </a:p>
          <a:p>
            <a:pPr>
              <a:lnSpc>
                <a:spcPct val="107000"/>
              </a:lnSpc>
              <a:defRPr/>
            </a:pPr>
            <a:r>
              <a:rPr lang="en-US" sz="2400" b="1">
                <a:solidFill>
                  <a:schemeClr val="tx1"/>
                </a:solidFill>
                <a:latin typeface="Times New Roman" pitchFamily="18" charset="0"/>
                <a:cs typeface="Times New Roman" pitchFamily="18" charset="0"/>
              </a:rPr>
              <a:t>Đánh giá về ý nghĩa của hình tượng Gióng:</a:t>
            </a:r>
            <a:endParaRPr lang="en-US" sz="2400">
              <a:solidFill>
                <a:schemeClr val="tx1"/>
              </a:solidFill>
              <a:latin typeface="Times New Roman" pitchFamily="18" charset="0"/>
              <a:cs typeface="Times New Roman" pitchFamily="18" charset="0"/>
            </a:endParaRPr>
          </a:p>
          <a:p>
            <a:pPr>
              <a:lnSpc>
                <a:spcPct val="107000"/>
              </a:lnSpc>
              <a:defRPr/>
            </a:pPr>
            <a:r>
              <a:rPr lang="en-US" sz="2400">
                <a:solidFill>
                  <a:schemeClr val="tx1"/>
                </a:solidFill>
                <a:latin typeface="Times New Roman" pitchFamily="18" charset="0"/>
                <a:cs typeface="Times New Roman" pitchFamily="18" charset="0"/>
              </a:rPr>
              <a:t>- Thánh Gióng là biểu tượng rực rỡ của người anh hùng đánh giặc, cứu nước.</a:t>
            </a:r>
          </a:p>
          <a:p>
            <a:pPr>
              <a:lnSpc>
                <a:spcPct val="107000"/>
              </a:lnSpc>
              <a:defRPr/>
            </a:pPr>
            <a:r>
              <a:rPr lang="en-US" sz="2400">
                <a:solidFill>
                  <a:schemeClr val="tx1"/>
                </a:solidFill>
                <a:latin typeface="Times New Roman" pitchFamily="18" charset="0"/>
                <a:cs typeface="Times New Roman" pitchFamily="18" charset="0"/>
              </a:rPr>
              <a:t>+ Thánh Gióng mang sức mạnh của cả cộng đồng ở buổi đầu dựng nước: sức mạnh vô hạn của thiên nhiên, đất nước; sức mạnh của ý chí lòng dân (những người thơ anh hùng, những người nông dân anh hùng, những người binh lính anh hùng...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299803" y="479685"/>
            <a:ext cx="11647358" cy="6181541"/>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820738" y="568325"/>
            <a:ext cx="6108700" cy="460375"/>
          </a:xfrm>
          <a:prstGeom prst="rect">
            <a:avLst/>
          </a:prstGeom>
          <a:noFill/>
          <a:ln w="9525">
            <a:noFill/>
            <a:miter lim="800000"/>
            <a:headEnd/>
            <a:tailEnd/>
          </a:ln>
        </p:spPr>
        <p:txBody>
          <a:bodyPr>
            <a:spAutoFit/>
          </a:bodyPr>
          <a:lstStyle/>
          <a:p>
            <a:pPr>
              <a:lnSpc>
                <a:spcPct val="107000"/>
              </a:lnSpc>
              <a:tabLst>
                <a:tab pos="1385888" algn="l"/>
              </a:tabLst>
            </a:pPr>
            <a:r>
              <a:rPr lang="en-US" sz="2400" b="1" i="1" u="sng">
                <a:latin typeface="Times New Roman" pitchFamily="18" charset="0"/>
                <a:ea typeface="MS Mincho" pitchFamily="49" charset="-128"/>
              </a:rPr>
              <a:t>2. Chi tiết hoang đường kì ảo:</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433388" y="1028700"/>
            <a:ext cx="11458575" cy="5262563"/>
          </a:xfrm>
          <a:prstGeom prst="rect">
            <a:avLst/>
          </a:prstGeom>
          <a:noFill/>
          <a:ln w="9525">
            <a:noFill/>
            <a:miter lim="800000"/>
            <a:headEnd/>
            <a:tailEnd/>
          </a:ln>
        </p:spPr>
        <p:txBody>
          <a:bodyPr>
            <a:spAutoFit/>
          </a:bodyPr>
          <a:lstStyle/>
          <a:p>
            <a:r>
              <a:rPr lang="en-US" sz="2400">
                <a:latin typeface="Times New Roman" pitchFamily="18" charset="0"/>
                <a:ea typeface="MS Mincho" pitchFamily="49" charset="-128"/>
              </a:rPr>
              <a:t>* Chi tiết hoang đường kì ảo, hư cấu (không có thật)  là hình thức nghệ thuật đặc trưng cơ bản của truyền thuyết. Chi tiết kì ảo trải trong cả câu chuyện:</a:t>
            </a:r>
            <a:endParaRPr lang="en-US" sz="2400">
              <a:latin typeface="Times New Roman" pitchFamily="18" charset="0"/>
              <a:cs typeface="Times New Roman" pitchFamily="18" charset="0"/>
            </a:endParaRPr>
          </a:p>
          <a:p>
            <a:pPr algn="just"/>
            <a:r>
              <a:rPr lang="pt-BR" sz="2400" i="1">
                <a:latin typeface="Times New Roman" pitchFamily="18" charset="0"/>
                <a:cs typeface="Times New Roman" pitchFamily="18" charset="0"/>
              </a:rPr>
              <a:t>+ Sự ra đời của Gióng: bà mẹ ướm vết chân lạ, về thụ thai. Tiếng nói đầu tiên là đòi đi đánh giặc.</a:t>
            </a:r>
            <a:endParaRPr lang="en-US" sz="2400">
              <a:latin typeface="Times New Roman" pitchFamily="18" charset="0"/>
              <a:cs typeface="Times New Roman" pitchFamily="18" charset="0"/>
            </a:endParaRPr>
          </a:p>
          <a:p>
            <a:r>
              <a:rPr lang="en-US" sz="2400" i="1">
                <a:latin typeface="Times New Roman" pitchFamily="18" charset="0"/>
                <a:ea typeface="MS Mincho" pitchFamily="49" charset="-128"/>
              </a:rPr>
              <a:t>+ Gióng lớn nhanh như thổi, vươn vai thành tráng sĩ.</a:t>
            </a:r>
            <a:endParaRPr lang="en-US" sz="2400">
              <a:latin typeface="Times New Roman" pitchFamily="18" charset="0"/>
              <a:cs typeface="Times New Roman" pitchFamily="18" charset="0"/>
            </a:endParaRPr>
          </a:p>
          <a:p>
            <a:r>
              <a:rPr lang="en-US" sz="2400" i="1">
                <a:latin typeface="Times New Roman" pitchFamily="18" charset="0"/>
                <a:ea typeface="MS Mincho" pitchFamily="49" charset="-128"/>
              </a:rPr>
              <a:t>+ Tráng sĩ nhổ tre quật vào lũ giặc</a:t>
            </a:r>
            <a:endParaRPr lang="en-US" sz="2400">
              <a:latin typeface="Times New Roman" pitchFamily="18" charset="0"/>
              <a:cs typeface="Times New Roman" pitchFamily="18" charset="0"/>
            </a:endParaRPr>
          </a:p>
          <a:p>
            <a:r>
              <a:rPr lang="en-US" sz="2400" i="1">
                <a:latin typeface="Times New Roman" pitchFamily="18" charset="0"/>
                <a:ea typeface="MS Mincho" pitchFamily="49" charset="-128"/>
              </a:rPr>
              <a:t>+ Đánh giặc xong, cả người lẫn ngựa bay về trời</a:t>
            </a:r>
            <a:r>
              <a:rPr lang="en-US" sz="2400">
                <a:latin typeface="Times New Roman" pitchFamily="18" charset="0"/>
                <a:ea typeface="MS Mincho" pitchFamily="49" charset="-128"/>
              </a:rPr>
              <a:t>.</a:t>
            </a:r>
            <a:endParaRPr lang="en-US" sz="2400">
              <a:latin typeface="Times New Roman" pitchFamily="18" charset="0"/>
              <a:cs typeface="Times New Roman" pitchFamily="18" charset="0"/>
            </a:endParaRPr>
          </a:p>
          <a:p>
            <a:r>
              <a:rPr lang="en-US" sz="2400">
                <a:latin typeface="Times New Roman" pitchFamily="18" charset="0"/>
                <a:ea typeface="MS Mincho" pitchFamily="49" charset="-128"/>
              </a:rPr>
              <a:t>* Ý nghĩa: thông qua sự hư cấu, thần kì, sự tưởng tượng kì ảo, tác giả dân gian muốn gửi gắm tư tưởng, tình cảm của mình với nhân vật Thánh Gióng và sự kiện đánh giặc cứu nước:</a:t>
            </a:r>
            <a:endParaRPr lang="en-US" sz="2400">
              <a:latin typeface="Times New Roman" pitchFamily="18" charset="0"/>
              <a:cs typeface="Times New Roman" pitchFamily="18" charset="0"/>
            </a:endParaRPr>
          </a:p>
          <a:p>
            <a:r>
              <a:rPr lang="en-US" sz="2400">
                <a:latin typeface="Times New Roman" pitchFamily="18" charset="0"/>
                <a:ea typeface="MS Mincho" pitchFamily="49" charset="-128"/>
              </a:rPr>
              <a:t>- Tác giả dân gian ca ngợi phẩm chất của Thánh Gióng như có lòng yêu nước, có ý chí, quyết tâm, có sức mạnh, trong sáng, vô tư. Nhấn mạnh sự ra đời thần kì, chiến công phi thường và hóa thân bất tử của người anh hùng .</a:t>
            </a:r>
            <a:endParaRPr lang="en-US" sz="2400">
              <a:latin typeface="Times New Roman" pitchFamily="18" charset="0"/>
              <a:cs typeface="Times New Roman" pitchFamily="18" charset="0"/>
            </a:endParaRPr>
          </a:p>
          <a:p>
            <a:r>
              <a:rPr lang="en-US" sz="2400">
                <a:latin typeface="Times New Roman" pitchFamily="18" charset="0"/>
                <a:ea typeface="MS Mincho" pitchFamily="49" charset="-128"/>
              </a:rPr>
              <a:t>- Ca ngợi tinh thần yêu nước, đoàn kết của nhân dân và gửi gắm ước mơ về người anh hùng cứu nước.</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0" y="284813"/>
            <a:ext cx="12192000" cy="6430779"/>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574675" y="412750"/>
            <a:ext cx="7124700" cy="460375"/>
          </a:xfrm>
          <a:prstGeom prst="rect">
            <a:avLst/>
          </a:prstGeom>
          <a:noFill/>
          <a:ln w="9525">
            <a:noFill/>
            <a:miter lim="800000"/>
            <a:headEnd/>
            <a:tailEnd/>
          </a:ln>
        </p:spPr>
        <p:txBody>
          <a:bodyPr>
            <a:spAutoFit/>
          </a:bodyPr>
          <a:lstStyle/>
          <a:p>
            <a:pPr>
              <a:lnSpc>
                <a:spcPct val="107000"/>
              </a:lnSpc>
              <a:tabLst>
                <a:tab pos="1385888" algn="l"/>
              </a:tabLst>
            </a:pPr>
            <a:r>
              <a:rPr lang="en-US" sz="2400" b="1" i="1" u="sng">
                <a:latin typeface="Times New Roman" pitchFamily="18" charset="0"/>
                <a:cs typeface="Times New Roman" pitchFamily="18" charset="0"/>
              </a:rPr>
              <a:t>3.  Các chi tiết liên quan đến sự thật lịch sử: </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287338" y="908050"/>
            <a:ext cx="11617325" cy="5549900"/>
          </a:xfrm>
          <a:prstGeom prst="rect">
            <a:avLst/>
          </a:prstGeom>
          <a:noFill/>
          <a:ln w="9525">
            <a:noFill/>
            <a:miter lim="800000"/>
            <a:headEnd/>
            <a:tailEnd/>
          </a:ln>
        </p:spPr>
        <p:txBody>
          <a:bodyPr>
            <a:spAutoFit/>
          </a:bodyPr>
          <a:lstStyle/>
          <a:p>
            <a:pPr>
              <a:lnSpc>
                <a:spcPct val="107000"/>
              </a:lnSpc>
              <a:tabLst>
                <a:tab pos="1385888" algn="l"/>
              </a:tabLst>
            </a:pPr>
            <a:r>
              <a:rPr lang="en-US" sz="2400">
                <a:latin typeface="Times New Roman" pitchFamily="18" charset="0"/>
                <a:cs typeface="Times New Roman" pitchFamily="18" charset="0"/>
              </a:rPr>
              <a:t>Vị trí của các chi tiết có thật: Cơ sở lịch sử, cốt lõi lịch sử trong truyện truyền thuyết chính là bối cảnh, chất liệu là nên đặc trưng của truyện truyền thuyết nói chung và truyện Thánh Gióng nói riêng</a:t>
            </a:r>
          </a:p>
          <a:p>
            <a:pPr algn="just">
              <a:lnSpc>
                <a:spcPct val="115000"/>
              </a:lnSpc>
              <a:spcAft>
                <a:spcPts val="1200"/>
              </a:spcAft>
              <a:tabLst>
                <a:tab pos="1385888" algn="l"/>
              </a:tabLst>
            </a:pPr>
            <a:r>
              <a:rPr lang="en-US" sz="2400" b="1">
                <a:solidFill>
                  <a:srgbClr val="993300"/>
                </a:solidFill>
                <a:latin typeface="Times New Roman" pitchFamily="18" charset="0"/>
                <a:cs typeface="Times New Roman" pitchFamily="18" charset="0"/>
              </a:rPr>
              <a:t>* Câu chuyện được đặt trong hoàn cảnh cụ thể:</a:t>
            </a:r>
            <a:endParaRPr lang="en-US" sz="2400">
              <a:latin typeface="Calibri" pitchFamily="34" charset="0"/>
              <a:cs typeface="Times New Roman" pitchFamily="18" charset="0"/>
            </a:endParaRPr>
          </a:p>
          <a:p>
            <a:pPr algn="just">
              <a:tabLst>
                <a:tab pos="1385888" algn="l"/>
              </a:tabLst>
            </a:pPr>
            <a:r>
              <a:rPr lang="en-US" sz="2400" b="1">
                <a:solidFill>
                  <a:srgbClr val="000000"/>
                </a:solidFill>
                <a:latin typeface="Times New Roman" pitchFamily="18" charset="0"/>
                <a:cs typeface="Times New Roman" pitchFamily="18" charset="0"/>
              </a:rPr>
              <a:t>- Thời gian: “</a:t>
            </a:r>
            <a:r>
              <a:rPr lang="vi-VN" sz="2400" i="1">
                <a:latin typeface="Times New Roman" pitchFamily="18" charset="0"/>
                <a:cs typeface="Times New Roman" pitchFamily="18" charset="0"/>
              </a:rPr>
              <a:t>Đời Hùng Vương thứ 6</a:t>
            </a:r>
            <a:r>
              <a:rPr lang="en-US" sz="2400" i="1">
                <a:latin typeface="Times New Roman" pitchFamily="18" charset="0"/>
                <a:cs typeface="Times New Roman" pitchFamily="18" charset="0"/>
              </a:rPr>
              <a:t>”</a:t>
            </a:r>
            <a:r>
              <a:rPr lang="vi-VN" sz="2400" i="1">
                <a:latin typeface="Times New Roman" pitchFamily="18" charset="0"/>
                <a:cs typeface="Times New Roman" pitchFamily="18" charset="0"/>
              </a:rPr>
              <a:t>.</a:t>
            </a:r>
            <a:endParaRPr lang="en-US" sz="2400">
              <a:latin typeface="Times New Roman" pitchFamily="18" charset="0"/>
              <a:cs typeface="Times New Roman" pitchFamily="18" charset="0"/>
            </a:endParaRPr>
          </a:p>
          <a:p>
            <a:pPr algn="just">
              <a:tabLst>
                <a:tab pos="1385888" algn="l"/>
              </a:tabLst>
            </a:pPr>
            <a:r>
              <a:rPr lang="vi-VN" sz="2400" b="1">
                <a:latin typeface="Times New Roman" pitchFamily="18" charset="0"/>
                <a:cs typeface="Times New Roman" pitchFamily="18" charset="0"/>
              </a:rPr>
              <a:t>- Địa điểm</a:t>
            </a:r>
            <a:r>
              <a:rPr lang="vi-VN" sz="2400">
                <a:latin typeface="Times New Roman" pitchFamily="18" charset="0"/>
                <a:cs typeface="Times New Roman" pitchFamily="18" charset="0"/>
              </a:rPr>
              <a:t>: </a:t>
            </a:r>
            <a:r>
              <a:rPr lang="en-US" sz="2400">
                <a:latin typeface="Times New Roman" pitchFamily="18" charset="0"/>
                <a:cs typeface="Times New Roman" pitchFamily="18" charset="0"/>
              </a:rPr>
              <a:t>“</a:t>
            </a:r>
            <a:r>
              <a:rPr lang="vi-VN" sz="2400" i="1">
                <a:latin typeface="Times New Roman" pitchFamily="18" charset="0"/>
                <a:cs typeface="Times New Roman" pitchFamily="18" charset="0"/>
              </a:rPr>
              <a:t>Tại làng Gióng</a:t>
            </a:r>
            <a:r>
              <a:rPr lang="en-US" sz="2400">
                <a:latin typeface="Times New Roman" pitchFamily="18" charset="0"/>
                <a:cs typeface="Times New Roman" pitchFamily="18" charset="0"/>
              </a:rPr>
              <a:t>”</a:t>
            </a:r>
            <a:r>
              <a:rPr lang="vi-VN" sz="2400">
                <a:latin typeface="Times New Roman" pitchFamily="18" charset="0"/>
                <a:cs typeface="Times New Roman" pitchFamily="18" charset="0"/>
              </a:rPr>
              <a:t>.</a:t>
            </a:r>
            <a:endParaRPr lang="en-US" sz="2400">
              <a:latin typeface="Times New Roman" pitchFamily="18" charset="0"/>
              <a:cs typeface="Times New Roman" pitchFamily="18" charset="0"/>
            </a:endParaRPr>
          </a:p>
          <a:p>
            <a:pPr algn="just">
              <a:tabLst>
                <a:tab pos="1385888" algn="l"/>
              </a:tabLst>
            </a:pPr>
            <a:r>
              <a:rPr lang="en-US" sz="2400">
                <a:latin typeface="Times New Roman" pitchFamily="18" charset="0"/>
                <a:cs typeface="Times New Roman" pitchFamily="18" charset="0"/>
              </a:rPr>
              <a:t>Hoàn cảnh ấy cho biết sự thật lịch sử:</a:t>
            </a:r>
          </a:p>
          <a:p>
            <a:pPr algn="just">
              <a:tabLst>
                <a:tab pos="1385888" algn="l"/>
              </a:tabLst>
            </a:pPr>
            <a:r>
              <a:rPr lang="en-US" sz="2400">
                <a:latin typeface="Times New Roman" pitchFamily="18" charset="0"/>
                <a:cs typeface="Times New Roman" pitchFamily="18" charset="0"/>
              </a:rPr>
              <a:t>- </a:t>
            </a:r>
            <a:r>
              <a:rPr lang="en-US" sz="2400">
                <a:solidFill>
                  <a:srgbClr val="000000"/>
                </a:solidFill>
                <a:latin typeface="Times New Roman" pitchFamily="18" charset="0"/>
                <a:cs typeface="Times New Roman" pitchFamily="18" charset="0"/>
              </a:rPr>
              <a:t>Đã có những cuộc chiến tranh ác liệt diễn ra giữa dân tộc ta và giặc ngoại xâm từ phương Bắc (giặc Ân).</a:t>
            </a:r>
            <a:endParaRPr lang="en-US" sz="2400">
              <a:latin typeface="Times New Roman" pitchFamily="18" charset="0"/>
              <a:cs typeface="Times New Roman" pitchFamily="18" charset="0"/>
            </a:endParaRPr>
          </a:p>
          <a:p>
            <a:pPr>
              <a:tabLst>
                <a:tab pos="1385888" algn="l"/>
              </a:tabLst>
            </a:pPr>
            <a:r>
              <a:rPr lang="en-US" sz="2400">
                <a:solidFill>
                  <a:srgbClr val="000000"/>
                </a:solidFill>
                <a:latin typeface="Times New Roman" pitchFamily="18" charset="0"/>
                <a:cs typeface="Times New Roman" pitchFamily="18" charset="0"/>
              </a:rPr>
              <a:t>- Người Việt thời bấy giờ đã chế tạo ra vũ khí bằng sắt, thép.</a:t>
            </a:r>
            <a:endParaRPr lang="en-US" sz="2400">
              <a:latin typeface="Times New Roman" pitchFamily="18" charset="0"/>
              <a:cs typeface="Times New Roman" pitchFamily="18" charset="0"/>
            </a:endParaRPr>
          </a:p>
          <a:p>
            <a:pPr>
              <a:tabLst>
                <a:tab pos="1385888" algn="l"/>
              </a:tabLst>
            </a:pPr>
            <a:r>
              <a:rPr lang="en-US" sz="2400">
                <a:solidFill>
                  <a:srgbClr val="000000"/>
                </a:solidFill>
                <a:latin typeface="Times New Roman" pitchFamily="18" charset="0"/>
                <a:cs typeface="Times New Roman" pitchFamily="18" charset="0"/>
              </a:rPr>
              <a:t>- Người Việt cổ đã cùng đoàn kết đứng lên chống giặc ngoại xâm, dùng tất cả các phương tiện để đánh giặc.</a:t>
            </a:r>
            <a:endParaRPr lang="en-US" sz="2400">
              <a:latin typeface="Times New Roman" pitchFamily="18" charset="0"/>
              <a:cs typeface="Times New Roman" pitchFamily="18" charset="0"/>
            </a:endParaRPr>
          </a:p>
          <a:p>
            <a:pPr>
              <a:tabLst>
                <a:tab pos="1385888" algn="l"/>
              </a:tabLst>
            </a:pPr>
            <a:r>
              <a:rPr lang="en-US" sz="2400">
                <a:solidFill>
                  <a:srgbClr val="000000"/>
                </a:solidFill>
                <a:latin typeface="Times New Roman" pitchFamily="18" charset="0"/>
                <a:cs typeface="Times New Roman" pitchFamily="18" charset="0"/>
              </a:rPr>
              <a:t>* Lời kể: </a:t>
            </a:r>
            <a:r>
              <a:rPr lang="en-US" sz="2400" i="1">
                <a:solidFill>
                  <a:srgbClr val="000000"/>
                </a:solidFill>
                <a:latin typeface="Times New Roman" pitchFamily="18" charset="0"/>
                <a:cs typeface="Times New Roman" pitchFamily="18" charset="0"/>
              </a:rPr>
              <a:t>Hiện nay, vẫn còn đền thờ ở làng Phù Đổng, tục gọi là làng Gióng. Mỗi năm tháng tư làng mở hội to lắm</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Alternate Process 4">
            <a:extLst>
              <a:ext uri="{FF2B5EF4-FFF2-40B4-BE49-F238E27FC236}"/>
            </a:extLst>
          </p:cNvPr>
          <p:cNvSpPr/>
          <p:nvPr/>
        </p:nvSpPr>
        <p:spPr>
          <a:xfrm>
            <a:off x="1987825" y="765313"/>
            <a:ext cx="8534400" cy="2401957"/>
          </a:xfrm>
          <a:prstGeom prst="flowChartAlternateProcess">
            <a:avLst/>
          </a:prstGeom>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endParaRPr lang="en-US" sz="2400"/>
          </a:p>
        </p:txBody>
      </p:sp>
      <p:graphicFrame>
        <p:nvGraphicFramePr>
          <p:cNvPr id="7" name="Table 6">
            <a:extLst>
              <a:ext uri="{FF2B5EF4-FFF2-40B4-BE49-F238E27FC236}"/>
            </a:extLst>
          </p:cNvPr>
          <p:cNvGraphicFramePr>
            <a:graphicFrameLocks noGrp="1"/>
          </p:cNvGraphicFramePr>
          <p:nvPr/>
        </p:nvGraphicFramePr>
        <p:xfrm>
          <a:off x="2346325" y="877888"/>
          <a:ext cx="7288695" cy="2194560"/>
        </p:xfrm>
        <a:graphic>
          <a:graphicData uri="http://schemas.openxmlformats.org/drawingml/2006/table">
            <a:tbl>
              <a:tblPr firstRow="1" firstCol="1" bandRow="1" bandCol="1"/>
              <a:tblGrid>
                <a:gridCol w="7288695">
                  <a:extLst>
                    <a:ext uri="{9D8B030D-6E8A-4147-A177-3AD203B41FA5}"/>
                  </a:extLst>
                </a:gridCol>
              </a:tblGrid>
              <a:tr h="1480592">
                <a:tc>
                  <a:txBody>
                    <a:bodyPr/>
                    <a:lstStyle/>
                    <a:p>
                      <a:pPr indent="199390" algn="r">
                        <a:lnSpc>
                          <a:spcPct val="150000"/>
                        </a:lnSpc>
                      </a:pPr>
                      <a:r>
                        <a:rPr lang="vi-VN" sz="2400" i="1" dirty="0">
                          <a:solidFill>
                            <a:srgbClr val="FF00FF"/>
                          </a:solidFill>
                          <a:effectLst/>
                          <a:latin typeface="Times New Roman" panose="02020603050405020304" pitchFamily="18" charset="0"/>
                          <a:ea typeface="Brush Script MT" panose="03060802040406070304" pitchFamily="66" charset="0"/>
                        </a:rPr>
                        <a:t>Và con phải kể cho con của con nghe </a:t>
                      </a:r>
                      <a:endParaRPr lang="en-US" sz="2400" dirty="0">
                        <a:effectLst/>
                        <a:latin typeface="Times New Roman" panose="02020603050405020304" pitchFamily="18" charset="0"/>
                        <a:ea typeface="Times New Roman" panose="02020603050405020304" pitchFamily="18" charset="0"/>
                      </a:endParaRPr>
                    </a:p>
                    <a:p>
                      <a:pPr indent="199390" algn="r">
                        <a:lnSpc>
                          <a:spcPct val="150000"/>
                        </a:lnSpc>
                      </a:pPr>
                      <a:r>
                        <a:rPr lang="vi-VN" sz="2400" i="1" dirty="0">
                          <a:solidFill>
                            <a:srgbClr val="FF00FF"/>
                          </a:solidFill>
                          <a:effectLst/>
                          <a:latin typeface="Times New Roman" panose="02020603050405020304" pitchFamily="18" charset="0"/>
                          <a:ea typeface="Brush Script MT" panose="03060802040406070304" pitchFamily="66" charset="0"/>
                        </a:rPr>
                        <a:t>về những truyền thuyết mà mẹ đã kể cho con - </a:t>
                      </a:r>
                      <a:r>
                        <a:rPr lang="en-US" sz="2400" i="1" dirty="0">
                          <a:solidFill>
                            <a:srgbClr val="FF00FF"/>
                          </a:solidFill>
                          <a:effectLst/>
                          <a:latin typeface="Times New Roman" panose="02020603050405020304" pitchFamily="18" charset="0"/>
                          <a:ea typeface="Brush Script MT" panose="03060802040406070304" pitchFamily="66" charset="0"/>
                        </a:rPr>
                        <a:t>g</a:t>
                      </a:r>
                      <a:r>
                        <a:rPr lang="vi-VN" sz="2400" i="1" dirty="0">
                          <a:solidFill>
                            <a:srgbClr val="FF00FF"/>
                          </a:solidFill>
                          <a:effectLst/>
                          <a:latin typeface="Times New Roman" panose="02020603050405020304" pitchFamily="18" charset="0"/>
                          <a:ea typeface="Brush Script MT" panose="03060802040406070304" pitchFamily="66" charset="0"/>
                        </a:rPr>
                        <a:t>iống như </a:t>
                      </a:r>
                      <a:r>
                        <a:rPr lang="en-US" sz="2400" i="1" dirty="0">
                          <a:solidFill>
                            <a:srgbClr val="FF00FF"/>
                          </a:solidFill>
                          <a:effectLst/>
                          <a:latin typeface="Times New Roman" panose="02020603050405020304" pitchFamily="18" charset="0"/>
                          <a:ea typeface="Brush Script MT" panose="03060802040406070304" pitchFamily="66" charset="0"/>
                        </a:rPr>
                        <a:t>  </a:t>
                      </a:r>
                      <a:r>
                        <a:rPr lang="vi-VN" sz="2400" i="1" dirty="0">
                          <a:solidFill>
                            <a:srgbClr val="FF00FF"/>
                          </a:solidFill>
                          <a:effectLst/>
                          <a:latin typeface="Times New Roman" panose="02020603050405020304" pitchFamily="18" charset="0"/>
                          <a:ea typeface="Brush Script MT" panose="03060802040406070304" pitchFamily="66" charset="0"/>
                        </a:rPr>
                        <a:t>bà đã kể cho mẹ và bà cố đã kể cho bà….</a:t>
                      </a:r>
                      <a:endParaRPr lang="en-US" sz="2400" dirty="0">
                        <a:effectLst/>
                        <a:latin typeface="Times New Roman" panose="02020603050405020304" pitchFamily="18" charset="0"/>
                        <a:ea typeface="Times New Roman" panose="02020603050405020304" pitchFamily="18" charset="0"/>
                      </a:endParaRPr>
                    </a:p>
                    <a:p>
                      <a:pPr algn="r">
                        <a:lnSpc>
                          <a:spcPct val="150000"/>
                        </a:lnSpc>
                      </a:pPr>
                      <a:r>
                        <a:rPr lang="vi-VN" sz="2400" dirty="0">
                          <a:solidFill>
                            <a:srgbClr val="FF00FF"/>
                          </a:solidFill>
                          <a:effectLst/>
                          <a:latin typeface="Times New Roman" panose="02020603050405020304" pitchFamily="18" charset="0"/>
                          <a:ea typeface="Brush Script MT" panose="03060802040406070304" pitchFamily="66" charset="0"/>
                        </a:rPr>
                        <a:t>                                      </a:t>
                      </a:r>
                      <a:r>
                        <a:rPr lang="en-US" sz="2400" dirty="0" err="1">
                          <a:solidFill>
                            <a:srgbClr val="FF00FF"/>
                          </a:solidFill>
                          <a:effectLst/>
                          <a:latin typeface="Times New Roman" panose="02020603050405020304" pitchFamily="18" charset="0"/>
                          <a:ea typeface="Brush Script MT" panose="03060802040406070304" pitchFamily="66" charset="0"/>
                        </a:rPr>
                        <a:t>Bét-ti</a:t>
                      </a:r>
                      <a:r>
                        <a:rPr lang="en-US" sz="2400" dirty="0">
                          <a:solidFill>
                            <a:srgbClr val="FF00FF"/>
                          </a:solidFill>
                          <a:effectLst/>
                          <a:latin typeface="Times New Roman" panose="02020603050405020304" pitchFamily="18" charset="0"/>
                          <a:ea typeface="Brush Script MT" panose="03060802040406070304" pitchFamily="66" charset="0"/>
                        </a:rPr>
                        <a:t> </a:t>
                      </a:r>
                      <a:r>
                        <a:rPr lang="en-US" sz="2400" dirty="0" err="1">
                          <a:solidFill>
                            <a:srgbClr val="FF00FF"/>
                          </a:solidFill>
                          <a:effectLst/>
                          <a:latin typeface="Times New Roman" panose="02020603050405020304" pitchFamily="18" charset="0"/>
                          <a:ea typeface="Brush Script MT" panose="03060802040406070304" pitchFamily="66" charset="0"/>
                        </a:rPr>
                        <a:t>Xmít</a:t>
                      </a:r>
                      <a:r>
                        <a:rPr lang="en-US" sz="2400" dirty="0">
                          <a:solidFill>
                            <a:srgbClr val="FF00FF"/>
                          </a:solidFill>
                          <a:effectLst/>
                          <a:latin typeface="Times New Roman" panose="02020603050405020304" pitchFamily="18" charset="0"/>
                          <a:ea typeface="Brush Script MT" panose="03060802040406070304" pitchFamily="66" charset="0"/>
                        </a:rPr>
                        <a:t> (Betty Smith)</a:t>
                      </a:r>
                      <a:endParaRPr lang="en-US" sz="24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extLst>
                  <a:ext uri="{0D108BD9-81ED-4DB2-BD59-A6C34878D82A}"/>
                </a:extLst>
              </a:tr>
            </a:tbl>
          </a:graphicData>
        </a:graphic>
      </p:graphicFrame>
      <p:sp>
        <p:nvSpPr>
          <p:cNvPr id="9" name="Rectangle: Diagonal Corners Rounded 8">
            <a:extLst>
              <a:ext uri="{FF2B5EF4-FFF2-40B4-BE49-F238E27FC236}"/>
            </a:extLst>
          </p:cNvPr>
          <p:cNvSpPr/>
          <p:nvPr/>
        </p:nvSpPr>
        <p:spPr>
          <a:xfrm>
            <a:off x="536575" y="3679825"/>
            <a:ext cx="5248275" cy="2808288"/>
          </a:xfrm>
          <a:prstGeom prst="round2DiagRect">
            <a:avLst/>
          </a:prstGeom>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endParaRPr lang="en-US"/>
          </a:p>
        </p:txBody>
      </p:sp>
      <p:sp>
        <p:nvSpPr>
          <p:cNvPr id="10" name="Rectangle: Diagonal Corners Rounded 9">
            <a:extLst>
              <a:ext uri="{FF2B5EF4-FFF2-40B4-BE49-F238E27FC236}"/>
            </a:extLst>
          </p:cNvPr>
          <p:cNvSpPr/>
          <p:nvPr/>
        </p:nvSpPr>
        <p:spPr>
          <a:xfrm>
            <a:off x="6407424" y="4137990"/>
            <a:ext cx="5002698" cy="2594113"/>
          </a:xfrm>
          <a:prstGeom prst="round2DiagRect">
            <a:avLst/>
          </a:prstGeom>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a:p>
        </p:txBody>
      </p:sp>
      <p:pic>
        <p:nvPicPr>
          <p:cNvPr id="1025" name="Picture 19"/>
          <p:cNvPicPr>
            <a:picLocks noChangeAspect="1" noChangeArrowheads="1"/>
          </p:cNvPicPr>
          <p:nvPr/>
        </p:nvPicPr>
        <p:blipFill>
          <a:blip r:embed="rId3"/>
          <a:srcRect/>
          <a:stretch>
            <a:fillRect/>
          </a:stretch>
        </p:blipFill>
        <p:spPr bwMode="auto">
          <a:xfrm>
            <a:off x="676275" y="3776663"/>
            <a:ext cx="4983163" cy="2544762"/>
          </a:xfrm>
          <a:prstGeom prst="rect">
            <a:avLst/>
          </a:prstGeom>
          <a:noFill/>
          <a:ln w="9525">
            <a:noFill/>
            <a:miter lim="800000"/>
            <a:headEnd/>
            <a:tailEnd/>
          </a:ln>
        </p:spPr>
      </p:pic>
      <p:pic>
        <p:nvPicPr>
          <p:cNvPr id="12" name="Picture 11"/>
          <p:cNvPicPr>
            <a:picLocks noChangeAspect="1"/>
          </p:cNvPicPr>
          <p:nvPr/>
        </p:nvPicPr>
        <p:blipFill>
          <a:blip r:embed="rId4"/>
          <a:srcRect/>
          <a:stretch>
            <a:fillRect/>
          </a:stretch>
        </p:blipFill>
        <p:spPr bwMode="auto">
          <a:xfrm>
            <a:off x="6559550" y="4233863"/>
            <a:ext cx="4691063" cy="240188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par>
                                <p:cTn id="11" presetID="3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1000" fill="hold"/>
                                        <p:tgtEl>
                                          <p:spTgt spid="7"/>
                                        </p:tgtEl>
                                        <p:attrNameLst>
                                          <p:attrName>ppt_w</p:attrName>
                                        </p:attrNameLst>
                                      </p:cBhvr>
                                      <p:tavLst>
                                        <p:tav tm="0">
                                          <p:val>
                                            <p:fltVal val="0"/>
                                          </p:val>
                                        </p:tav>
                                        <p:tav tm="100000">
                                          <p:val>
                                            <p:strVal val="#ppt_w"/>
                                          </p:val>
                                        </p:tav>
                                      </p:tavLst>
                                    </p:anim>
                                    <p:anim calcmode="lin" valueType="num">
                                      <p:cBhvr>
                                        <p:cTn id="14" dur="1000" fill="hold"/>
                                        <p:tgtEl>
                                          <p:spTgt spid="7"/>
                                        </p:tgtEl>
                                        <p:attrNameLst>
                                          <p:attrName>ppt_h</p:attrName>
                                        </p:attrNameLst>
                                      </p:cBhvr>
                                      <p:tavLst>
                                        <p:tav tm="0">
                                          <p:val>
                                            <p:fltVal val="0"/>
                                          </p:val>
                                        </p:tav>
                                        <p:tav tm="100000">
                                          <p:val>
                                            <p:strVal val="#ppt_h"/>
                                          </p:val>
                                        </p:tav>
                                      </p:tavLst>
                                    </p:anim>
                                    <p:anim calcmode="lin" valueType="num">
                                      <p:cBhvr>
                                        <p:cTn id="15" dur="1000" fill="hold"/>
                                        <p:tgtEl>
                                          <p:spTgt spid="7"/>
                                        </p:tgtEl>
                                        <p:attrNameLst>
                                          <p:attrName>style.rotation</p:attrName>
                                        </p:attrNameLst>
                                      </p:cBhvr>
                                      <p:tavLst>
                                        <p:tav tm="0">
                                          <p:val>
                                            <p:fltVal val="90"/>
                                          </p:val>
                                        </p:tav>
                                        <p:tav tm="100000">
                                          <p:val>
                                            <p:fltVal val="0"/>
                                          </p:val>
                                        </p:tav>
                                      </p:tavLst>
                                    </p:anim>
                                    <p:animEffect transition="in" filter="fade">
                                      <p:cBhvr>
                                        <p:cTn id="16" dur="1000"/>
                                        <p:tgtEl>
                                          <p:spTgt spid="7"/>
                                        </p:tgtEl>
                                      </p:cBhvr>
                                    </p:animEffect>
                                  </p:childTnLst>
                                </p:cTn>
                              </p:par>
                              <p:par>
                                <p:cTn id="17" presetID="21" presetClass="entr" presetSubtype="1" fill="hold" nodeType="withEffect">
                                  <p:stCondLst>
                                    <p:cond delay="0"/>
                                  </p:stCondLst>
                                  <p:childTnLst>
                                    <p:set>
                                      <p:cBhvr>
                                        <p:cTn id="18" dur="1" fill="hold">
                                          <p:stCondLst>
                                            <p:cond delay="0"/>
                                          </p:stCondLst>
                                        </p:cTn>
                                        <p:tgtEl>
                                          <p:spTgt spid="1025"/>
                                        </p:tgtEl>
                                        <p:attrNameLst>
                                          <p:attrName>style.visibility</p:attrName>
                                        </p:attrNameLst>
                                      </p:cBhvr>
                                      <p:to>
                                        <p:strVal val="visible"/>
                                      </p:to>
                                    </p:set>
                                    <p:animEffect transition="in" filter="wheel(1)">
                                      <p:cBhvr>
                                        <p:cTn id="19" dur="2000"/>
                                        <p:tgtEl>
                                          <p:spTgt spid="1025"/>
                                        </p:tgtEl>
                                      </p:cBhvr>
                                    </p:animEffect>
                                  </p:childTnLst>
                                </p:cTn>
                              </p:par>
                              <p:par>
                                <p:cTn id="20" presetID="21" presetClass="entr" presetSubtype="1"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heel(1)">
                                      <p:cBhvr>
                                        <p:cTn id="22" dur="2000"/>
                                        <p:tgtEl>
                                          <p:spTgt spid="10"/>
                                        </p:tgtEl>
                                      </p:cBhvr>
                                    </p:animEffect>
                                  </p:childTnLst>
                                </p:cTn>
                              </p:par>
                              <p:par>
                                <p:cTn id="23" presetID="21" presetClass="entr" presetSubtype="1"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heel(1)">
                                      <p:cBhvr>
                                        <p:cTn id="25" dur="2000"/>
                                        <p:tgtEl>
                                          <p:spTgt spid="12"/>
                                        </p:tgtEl>
                                      </p:cBhvr>
                                    </p:animEffect>
                                  </p:childTnLst>
                                </p:cTn>
                              </p:par>
                              <p:par>
                                <p:cTn id="26" presetID="21" presetClass="entr" presetSubtype="1" fill="hold"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heel(1)">
                                      <p:cBhvr>
                                        <p:cTn id="28"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416630" y="584616"/>
            <a:ext cx="11530531" cy="5981076"/>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anchor="ctr"/>
          <a:lstStyle/>
          <a:p>
            <a:pPr eaLnBrk="0" hangingPunct="0">
              <a:spcAft>
                <a:spcPts val="800"/>
              </a:spcAft>
              <a:defRPr/>
            </a:pPr>
            <a:endParaRPr lang="en-US" sz="2200" b="1" dirty="0">
              <a:latin typeface="Times New Roman" panose="02020603050405020304" pitchFamily="18" charset="0"/>
              <a:cs typeface="Times New Roman" panose="02020603050405020304" pitchFamily="18" charset="0"/>
            </a:endParaRPr>
          </a:p>
          <a:p>
            <a:pPr algn="ctr" eaLnBrk="0" hangingPunct="0">
              <a:defRPr/>
            </a:pPr>
            <a:endParaRPr lang="en-US" altLang="en-US" sz="22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565150" y="809625"/>
            <a:ext cx="11233150" cy="5233988"/>
          </a:xfrm>
          <a:prstGeom prst="rect">
            <a:avLst/>
          </a:prstGeom>
          <a:noFill/>
          <a:ln w="9525">
            <a:noFill/>
            <a:miter lim="800000"/>
            <a:headEnd/>
            <a:tailEnd/>
          </a:ln>
        </p:spPr>
        <p:txBody>
          <a:bodyPr>
            <a:spAutoFit/>
          </a:bodyPr>
          <a:lstStyle/>
          <a:p>
            <a:pPr marL="66675" algn="just">
              <a:spcBef>
                <a:spcPts val="775"/>
              </a:spcBef>
              <a:tabLst>
                <a:tab pos="244475" algn="l"/>
              </a:tabLst>
            </a:pPr>
            <a:r>
              <a:rPr lang="en-US" sz="2200" b="1">
                <a:solidFill>
                  <a:srgbClr val="800000"/>
                </a:solidFill>
                <a:latin typeface="Times New Roman" pitchFamily="18" charset="0"/>
                <a:cs typeface="Times New Roman" pitchFamily="18" charset="0"/>
              </a:rPr>
              <a:t>* Dấu tích </a:t>
            </a:r>
            <a:endParaRPr lang="en-US" sz="2200">
              <a:latin typeface="Times New Roman" pitchFamily="18" charset="0"/>
              <a:cs typeface="Times New Roman" pitchFamily="18" charset="0"/>
            </a:endParaRPr>
          </a:p>
          <a:p>
            <a:pPr marL="66675" algn="just">
              <a:spcBef>
                <a:spcPts val="775"/>
              </a:spcBef>
              <a:tabLst>
                <a:tab pos="244475" algn="l"/>
              </a:tabLst>
            </a:pPr>
            <a:r>
              <a:rPr lang="vi-VN" sz="2200">
                <a:latin typeface="Times New Roman" pitchFamily="18" charset="0"/>
                <a:cs typeface="Times New Roman" pitchFamily="18" charset="0"/>
              </a:rPr>
              <a:t>- </a:t>
            </a:r>
            <a:r>
              <a:rPr lang="vi-VN" sz="2200" i="1">
                <a:latin typeface="Times New Roman" pitchFamily="18" charset="0"/>
                <a:cs typeface="Times New Roman" pitchFamily="18" charset="0"/>
              </a:rPr>
              <a:t>Đền thờ Phù Đổng Thiên Vương</a:t>
            </a:r>
            <a:endParaRPr lang="en-US" sz="2200">
              <a:latin typeface="Times New Roman" pitchFamily="18" charset="0"/>
              <a:cs typeface="Times New Roman" pitchFamily="18" charset="0"/>
            </a:endParaRPr>
          </a:p>
          <a:p>
            <a:pPr marL="66675" algn="just">
              <a:buSzPts val="1400"/>
              <a:buFont typeface="Times New Roman" pitchFamily="18" charset="0"/>
              <a:buChar char="-"/>
              <a:tabLst>
                <a:tab pos="244475" algn="l"/>
              </a:tabLst>
            </a:pPr>
            <a:r>
              <a:rPr lang="en-US" sz="2200" i="1">
                <a:latin typeface="Times New Roman" pitchFamily="18" charset="0"/>
                <a:cs typeface="Times New Roman" pitchFamily="18" charset="0"/>
              </a:rPr>
              <a:t>Bụi tre đằng ngà</a:t>
            </a:r>
            <a:endParaRPr lang="en-US" sz="2200">
              <a:latin typeface="Times New Roman" pitchFamily="18" charset="0"/>
              <a:cs typeface="Times New Roman" pitchFamily="18" charset="0"/>
            </a:endParaRPr>
          </a:p>
          <a:p>
            <a:pPr marL="66675" algn="just">
              <a:spcBef>
                <a:spcPts val="813"/>
              </a:spcBef>
              <a:buSzPts val="1400"/>
              <a:buFont typeface="Times New Roman" pitchFamily="18" charset="0"/>
              <a:buChar char="-"/>
              <a:tabLst>
                <a:tab pos="244475" algn="l"/>
              </a:tabLst>
            </a:pPr>
            <a:r>
              <a:rPr lang="en-US" sz="2200" i="1">
                <a:latin typeface="Times New Roman" pitchFamily="18" charset="0"/>
                <a:cs typeface="Times New Roman" pitchFamily="18" charset="0"/>
              </a:rPr>
              <a:t>Ao hồ liên tiếp</a:t>
            </a:r>
            <a:endParaRPr lang="en-US" sz="2200">
              <a:latin typeface="Times New Roman" pitchFamily="18" charset="0"/>
              <a:cs typeface="Times New Roman" pitchFamily="18" charset="0"/>
            </a:endParaRPr>
          </a:p>
          <a:p>
            <a:pPr marL="66675" algn="just">
              <a:spcBef>
                <a:spcPts val="800"/>
              </a:spcBef>
              <a:buSzPts val="1400"/>
              <a:buFont typeface="Times New Roman" pitchFamily="18" charset="0"/>
              <a:buChar char="-"/>
              <a:tabLst>
                <a:tab pos="244475" algn="l"/>
              </a:tabLst>
            </a:pPr>
            <a:r>
              <a:rPr lang="en-US" sz="2200" i="1">
                <a:latin typeface="Times New Roman" pitchFamily="18" charset="0"/>
                <a:cs typeface="Times New Roman" pitchFamily="18" charset="0"/>
              </a:rPr>
              <a:t>Làng Cháy</a:t>
            </a:r>
            <a:endParaRPr lang="en-US" sz="2200">
              <a:latin typeface="Times New Roman" pitchFamily="18" charset="0"/>
              <a:cs typeface="Times New Roman" pitchFamily="18" charset="0"/>
            </a:endParaRPr>
          </a:p>
          <a:p>
            <a:pPr marL="66675">
              <a:lnSpc>
                <a:spcPct val="107000"/>
              </a:lnSpc>
              <a:tabLst>
                <a:tab pos="244475" algn="l"/>
              </a:tabLst>
            </a:pPr>
            <a:r>
              <a:rPr lang="en-US" sz="2200" b="1">
                <a:solidFill>
                  <a:srgbClr val="800000"/>
                </a:solidFill>
                <a:latin typeface="Times New Roman" pitchFamily="18" charset="0"/>
                <a:cs typeface="Times New Roman" pitchFamily="18" charset="0"/>
              </a:rPr>
              <a:t>  * Ý nghĩa:</a:t>
            </a:r>
            <a:endParaRPr lang="en-US" sz="2200">
              <a:latin typeface="Times New Roman" pitchFamily="18" charset="0"/>
              <a:cs typeface="Times New Roman" pitchFamily="18" charset="0"/>
            </a:endParaRPr>
          </a:p>
          <a:p>
            <a:pPr marL="66675">
              <a:lnSpc>
                <a:spcPct val="107000"/>
              </a:lnSpc>
              <a:tabLst>
                <a:tab pos="244475" algn="l"/>
              </a:tabLst>
            </a:pPr>
            <a:r>
              <a:rPr lang="en-US" sz="2200">
                <a:latin typeface="Times New Roman" pitchFamily="18" charset="0"/>
                <a:cs typeface="Times New Roman" pitchFamily="18" charset="0"/>
              </a:rPr>
              <a:t> - Nhân dân ta tin rằng Thánh Gióng là người anh hùng có thật, thể hiện sự trân trọng, biết ơn, niềm tự hào về sức mạnh thần kì của một dân tộc trong đấu tranh chống giặc ngoại xâm. Nhân dân ta bày tỏ ước mơ có một người anh hùng đánh giặc cứu nước.</a:t>
            </a:r>
          </a:p>
          <a:p>
            <a:pPr marL="66675">
              <a:tabLst>
                <a:tab pos="244475" algn="l"/>
              </a:tabLst>
            </a:pPr>
            <a:r>
              <a:rPr lang="en-US" sz="2200" b="1">
                <a:solidFill>
                  <a:srgbClr val="0D0D0D"/>
                </a:solidFill>
                <a:latin typeface="Times New Roman" pitchFamily="18" charset="0"/>
                <a:ea typeface="MS Mincho" pitchFamily="49" charset="-128"/>
              </a:rPr>
              <a:t>- Đây cũng là một thi pháp của truyện truyện thuyết. Người kể muốn tạo niềm tin ở người đọc, t</a:t>
            </a:r>
            <a:r>
              <a:rPr lang="en-US" sz="2200">
                <a:solidFill>
                  <a:srgbClr val="0D0D0D"/>
                </a:solidFill>
                <a:latin typeface="Times New Roman" pitchFamily="18" charset="0"/>
                <a:ea typeface="MS Mincho" pitchFamily="49" charset="-128"/>
              </a:rPr>
              <a:t>ăng tính xác thực cho câu chuyện. Đồng thời, tác giả dân gian làm tăng thêm vẻ đẹp linh thiêng, hấp dẫn cho nhân vật.  Gắn lịch sử với phong tục, địa danh nhằm biểu đạt ý nghĩa thiêng liêng: phong tục, địa danh hay các sản vật tự  nhiên được “lịch sử đặt tên” , được “sinh ra” một lần nữa, nhớ những chiến công vĩ đại trong sự nghiệp dựng nước, giữ nước của nhân dân. </a:t>
            </a:r>
            <a:endParaRPr lang="en-US" sz="22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568325" y="531813"/>
            <a:ext cx="4003675" cy="628650"/>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2533650" y="1309688"/>
            <a:ext cx="9323388" cy="1568450"/>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568325" y="622300"/>
            <a:ext cx="6108700" cy="490538"/>
          </a:xfrm>
          <a:prstGeom prst="rect">
            <a:avLst/>
          </a:prstGeom>
          <a:noFill/>
          <a:ln w="9525">
            <a:noFill/>
            <a:miter lim="800000"/>
            <a:headEnd/>
            <a:tailEnd/>
          </a:ln>
        </p:spPr>
        <p:txBody>
          <a:bodyPr>
            <a:spAutoFit/>
          </a:bodyPr>
          <a:lstStyle/>
          <a:p>
            <a:pPr lvl="1" algn="just">
              <a:lnSpc>
                <a:spcPct val="115000"/>
              </a:lnSpc>
              <a:spcAft>
                <a:spcPts val="1000"/>
              </a:spcAft>
              <a:tabLst>
                <a:tab pos="400050" algn="l"/>
              </a:tabLst>
            </a:pPr>
            <a:r>
              <a:rPr lang="en-US" sz="2400" b="1">
                <a:solidFill>
                  <a:srgbClr val="0D0D0D"/>
                </a:solidFill>
                <a:latin typeface="Times New Roman" pitchFamily="18" charset="0"/>
                <a:cs typeface="Times New Roman" pitchFamily="18" charset="0"/>
              </a:rPr>
              <a:t>1.3.Đánh giá khái quát</a:t>
            </a:r>
            <a:endParaRPr lang="en-US" sz="2400">
              <a:latin typeface="Calibri" pitchFamily="34" charset="0"/>
              <a:cs typeface="Times New Roman" pitchFamily="18" charset="0"/>
            </a:endParaRPr>
          </a:p>
        </p:txBody>
      </p:sp>
      <p:sp>
        <p:nvSpPr>
          <p:cNvPr id="8" name="Flowchart: Alternate Process 7">
            <a:extLst>
              <a:ext uri="{FF2B5EF4-FFF2-40B4-BE49-F238E27FC236}"/>
            </a:extLst>
          </p:cNvPr>
          <p:cNvSpPr/>
          <p:nvPr/>
        </p:nvSpPr>
        <p:spPr>
          <a:xfrm>
            <a:off x="331788" y="1325563"/>
            <a:ext cx="2197100" cy="1568450"/>
          </a:xfrm>
          <a:prstGeom prst="flowChartAlternateProcess">
            <a:avLst/>
          </a:prstGeom>
        </p:spPr>
        <p:style>
          <a:lnRef idx="3">
            <a:schemeClr val="lt1"/>
          </a:lnRef>
          <a:fillRef idx="1">
            <a:schemeClr val="accent4"/>
          </a:fillRef>
          <a:effectRef idx="1">
            <a:schemeClr val="accent4"/>
          </a:effectRef>
          <a:fontRef idx="minor">
            <a:schemeClr val="lt1"/>
          </a:fontRef>
        </p:style>
        <p:txBody>
          <a:bodyPr anchor="ctr"/>
          <a:lstStyle/>
          <a:p>
            <a:pPr algn="ctr" fontAlgn="auto">
              <a:spcBef>
                <a:spcPts val="0"/>
              </a:spcBef>
              <a:spcAft>
                <a:spcPts val="0"/>
              </a:spcAft>
              <a:defRPr/>
            </a:pPr>
            <a:endParaRPr lang="en-US" sz="2400"/>
          </a:p>
        </p:txBody>
      </p:sp>
      <p:sp>
        <p:nvSpPr>
          <p:cNvPr id="7" name="TextBox 6"/>
          <p:cNvSpPr txBox="1">
            <a:spLocks noChangeArrowheads="1"/>
          </p:cNvSpPr>
          <p:nvPr/>
        </p:nvSpPr>
        <p:spPr bwMode="auto">
          <a:xfrm>
            <a:off x="334963" y="1822450"/>
            <a:ext cx="2417762" cy="461963"/>
          </a:xfrm>
          <a:prstGeom prst="rect">
            <a:avLst/>
          </a:prstGeom>
          <a:noFill/>
          <a:ln w="9525">
            <a:noFill/>
            <a:miter lim="800000"/>
            <a:headEnd/>
            <a:tailEnd/>
          </a:ln>
        </p:spPr>
        <p:txBody>
          <a:bodyPr>
            <a:spAutoFit/>
          </a:bodyPr>
          <a:lstStyle/>
          <a:p>
            <a:pPr algn="just"/>
            <a:r>
              <a:rPr lang="en-US" sz="2400" b="1">
                <a:solidFill>
                  <a:srgbClr val="0D0D0D"/>
                </a:solidFill>
                <a:latin typeface="Times New Roman" pitchFamily="18" charset="0"/>
                <a:ea typeface="MS Mincho" pitchFamily="49" charset="-128"/>
              </a:rPr>
              <a:t>1. Nghệ thuật:</a:t>
            </a:r>
            <a:endParaRPr lang="en-US" sz="2400">
              <a:latin typeface="Times New Roman" pitchFamily="18" charset="0"/>
              <a:cs typeface="Times New Roman" pitchFamily="18" charset="0"/>
            </a:endParaRPr>
          </a:p>
        </p:txBody>
      </p:sp>
      <p:sp>
        <p:nvSpPr>
          <p:cNvPr id="10" name="TextBox 9"/>
          <p:cNvSpPr txBox="1">
            <a:spLocks noChangeArrowheads="1"/>
          </p:cNvSpPr>
          <p:nvPr/>
        </p:nvSpPr>
        <p:spPr bwMode="auto">
          <a:xfrm>
            <a:off x="2709863" y="1341438"/>
            <a:ext cx="8967787" cy="1568450"/>
          </a:xfrm>
          <a:prstGeom prst="rect">
            <a:avLst/>
          </a:prstGeom>
          <a:noFill/>
          <a:ln w="9525">
            <a:noFill/>
            <a:miter lim="800000"/>
            <a:headEnd/>
            <a:tailEnd/>
          </a:ln>
        </p:spPr>
        <p:txBody>
          <a:bodyPr>
            <a:spAutoFit/>
          </a:bodyPr>
          <a:lstStyle/>
          <a:p>
            <a:pPr algn="just"/>
            <a:r>
              <a:rPr lang="vi-VN" sz="2400">
                <a:latin typeface="Times New Roman" pitchFamily="18" charset="0"/>
                <a:cs typeface="Times New Roman" pitchFamily="18" charset="0"/>
              </a:rPr>
              <a:t>- Chi tiết tượng tượng kì ảo.</a:t>
            </a:r>
            <a:endParaRPr lang="en-US" sz="2400">
              <a:latin typeface="Times New Roman" pitchFamily="18" charset="0"/>
              <a:cs typeface="Times New Roman" pitchFamily="18" charset="0"/>
            </a:endParaRPr>
          </a:p>
          <a:p>
            <a:pPr algn="just"/>
            <a:r>
              <a:rPr lang="vi-VN" sz="2400">
                <a:latin typeface="Times New Roman" pitchFamily="18" charset="0"/>
                <a:cs typeface="Times New Roman" pitchFamily="18" charset="0"/>
              </a:rPr>
              <a:t>- Khéo kết hợp huyền thoại và thực tế (cốt lõi sự thực lịch sử với những yếu tố hoang đường).</a:t>
            </a:r>
            <a:endParaRPr lang="en-US" sz="2400">
              <a:latin typeface="Times New Roman" pitchFamily="18" charset="0"/>
              <a:cs typeface="Times New Roman" pitchFamily="18" charset="0"/>
            </a:endParaRPr>
          </a:p>
          <a:p>
            <a:pPr>
              <a:lnSpc>
                <a:spcPct val="107000"/>
              </a:lnSpc>
            </a:pPr>
            <a:r>
              <a:rPr lang="en-US" sz="2400">
                <a:solidFill>
                  <a:srgbClr val="0D0D0D"/>
                </a:solidFill>
                <a:latin typeface="Times New Roman" pitchFamily="18" charset="0"/>
                <a:ea typeface="MS Mincho" pitchFamily="49" charset="-128"/>
              </a:rPr>
              <a:t>- Lời kể cô đọng, trang trọng.</a:t>
            </a:r>
            <a:endParaRPr lang="en-US" sz="2400">
              <a:latin typeface="Times New Roman" pitchFamily="18" charset="0"/>
              <a:cs typeface="Times New Roman" pitchFamily="18" charset="0"/>
            </a:endParaRPr>
          </a:p>
        </p:txBody>
      </p:sp>
      <p:sp>
        <p:nvSpPr>
          <p:cNvPr id="11" name="Rounded Rectangle 10">
            <a:extLst>
              <a:ext uri="{FF2B5EF4-FFF2-40B4-BE49-F238E27FC236}"/>
            </a:extLst>
          </p:cNvPr>
          <p:cNvSpPr>
            <a:spLocks noChangeArrowheads="1"/>
          </p:cNvSpPr>
          <p:nvPr/>
        </p:nvSpPr>
        <p:spPr bwMode="auto">
          <a:xfrm>
            <a:off x="2533650" y="3419475"/>
            <a:ext cx="9323388" cy="3046413"/>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13" name="TextBox 12"/>
          <p:cNvSpPr txBox="1">
            <a:spLocks noChangeArrowheads="1"/>
          </p:cNvSpPr>
          <p:nvPr/>
        </p:nvSpPr>
        <p:spPr bwMode="auto">
          <a:xfrm>
            <a:off x="2570163" y="3376613"/>
            <a:ext cx="9144000" cy="3046412"/>
          </a:xfrm>
          <a:prstGeom prst="rect">
            <a:avLst/>
          </a:prstGeom>
          <a:noFill/>
          <a:ln w="9525">
            <a:noFill/>
            <a:miter lim="800000"/>
            <a:headEnd/>
            <a:tailEnd/>
          </a:ln>
        </p:spPr>
        <p:txBody>
          <a:bodyPr>
            <a:spAutoFit/>
          </a:bodyPr>
          <a:lstStyle/>
          <a:p>
            <a:pPr marL="342900" indent="-342900" algn="just">
              <a:spcBef>
                <a:spcPts val="775"/>
              </a:spcBef>
              <a:buSzPts val="1400"/>
              <a:buFont typeface="Times New Roman" pitchFamily="18" charset="0"/>
              <a:buChar char="*"/>
              <a:tabLst>
                <a:tab pos="211138" algn="l"/>
              </a:tabLst>
            </a:pPr>
            <a:r>
              <a:rPr lang="en-US" sz="2400" i="1">
                <a:latin typeface="Times New Roman" pitchFamily="18" charset="0"/>
                <a:cs typeface="Times New Roman" pitchFamily="18" charset="0"/>
              </a:rPr>
              <a:t>Nội dung</a:t>
            </a:r>
            <a:r>
              <a:rPr lang="en-US" sz="2400">
                <a:latin typeface="Times New Roman" pitchFamily="18" charset="0"/>
                <a:cs typeface="Times New Roman" pitchFamily="18" charset="0"/>
              </a:rPr>
              <a:t>: Truyện ca ngợi công lao đánh đuổi giặc ngoại xâm của người anh hùng Thánh Gióng, qua đó thể hiện ý thức tự cường của dân tộc ta.</a:t>
            </a:r>
          </a:p>
          <a:p>
            <a:pPr marL="342900" indent="-342900" algn="just">
              <a:tabLst>
                <a:tab pos="211138" algn="l"/>
              </a:tabLst>
            </a:pPr>
            <a:r>
              <a:rPr lang="vi-VN" sz="2400" i="1">
                <a:latin typeface="Times New Roman" pitchFamily="18" charset="0"/>
                <a:cs typeface="Times New Roman" pitchFamily="18" charset="0"/>
              </a:rPr>
              <a:t>*</a:t>
            </a:r>
            <a:r>
              <a:rPr lang="en-US" sz="2400" i="1">
                <a:latin typeface="Times New Roman" pitchFamily="18" charset="0"/>
                <a:cs typeface="Times New Roman" pitchFamily="18" charset="0"/>
              </a:rPr>
              <a:t> Ý nghĩa</a:t>
            </a:r>
            <a:r>
              <a:rPr lang="en-US" sz="2400">
                <a:latin typeface="Times New Roman" pitchFamily="18" charset="0"/>
                <a:cs typeface="Times New Roman" pitchFamily="18" charset="0"/>
              </a:rPr>
              <a:t>: </a:t>
            </a:r>
            <a:r>
              <a:rPr lang="nl-NL" sz="2400">
                <a:latin typeface="Times New Roman" pitchFamily="18" charset="0"/>
                <a:cs typeface="Times New Roman" pitchFamily="18" charset="0"/>
              </a:rPr>
              <a:t>Hình tượng </a:t>
            </a:r>
            <a:r>
              <a:rPr lang="nl-NL" sz="2400" i="1">
                <a:latin typeface="Times New Roman" pitchFamily="18" charset="0"/>
                <a:cs typeface="Times New Roman" pitchFamily="18" charset="0"/>
              </a:rPr>
              <a:t>Thánh Gióng</a:t>
            </a:r>
            <a:r>
              <a:rPr lang="nl-NL" sz="2400">
                <a:latin typeface="Times New Roman" pitchFamily="18" charset="0"/>
                <a:cs typeface="Times New Roman" pitchFamily="18" charset="0"/>
              </a:rPr>
              <a:t> là biểu tượng rực rỡ của lòng yêu nước, sức mạnh phi thường, quyết tâm, tinh thần đoàn của dân tộc. Truyền thuyết thể hiện ước mơ của nhân dân về người anh hùng đánh giặc.</a:t>
            </a:r>
            <a:endParaRPr lang="en-US" sz="2400">
              <a:latin typeface="Times New Roman" pitchFamily="18" charset="0"/>
              <a:cs typeface="Times New Roman" pitchFamily="18" charset="0"/>
            </a:endParaRPr>
          </a:p>
          <a:p>
            <a:pPr marL="342900" indent="-342900">
              <a:tabLst>
                <a:tab pos="211138" algn="l"/>
              </a:tabLst>
            </a:pPr>
            <a:r>
              <a:rPr lang="en-US" sz="2400" b="1">
                <a:solidFill>
                  <a:srgbClr val="0D0D0D"/>
                </a:solidFill>
                <a:latin typeface="Times New Roman" pitchFamily="18" charset="0"/>
                <a:cs typeface="Times New Roman" pitchFamily="18" charset="0"/>
              </a:rPr>
              <a:t>*Cảm nhận của bản thân về truyền thuyết “Thánh Gióng</a:t>
            </a:r>
            <a:r>
              <a:rPr lang="en-US" sz="2400">
                <a:solidFill>
                  <a:srgbClr val="0D0D0D"/>
                </a:solidFill>
                <a:latin typeface="Times New Roman" pitchFamily="18" charset="0"/>
                <a:cs typeface="Times New Roman" pitchFamily="18" charset="0"/>
              </a:rPr>
              <a:t>”.</a:t>
            </a:r>
            <a:endParaRPr lang="en-US" sz="2400"/>
          </a:p>
        </p:txBody>
      </p:sp>
      <p:sp>
        <p:nvSpPr>
          <p:cNvPr id="14" name="Rectangle: Rounded Corners 13">
            <a:extLst>
              <a:ext uri="{FF2B5EF4-FFF2-40B4-BE49-F238E27FC236}"/>
            </a:extLst>
          </p:cNvPr>
          <p:cNvSpPr/>
          <p:nvPr/>
        </p:nvSpPr>
        <p:spPr>
          <a:xfrm>
            <a:off x="334780" y="3429000"/>
            <a:ext cx="2198556" cy="2994174"/>
          </a:xfrm>
          <a:prstGeom prst="roundRect">
            <a:avLst/>
          </a:prstGeom>
        </p:spPr>
        <p:style>
          <a:lnRef idx="0">
            <a:schemeClr val="accent6"/>
          </a:lnRef>
          <a:fillRef idx="3">
            <a:schemeClr val="accent6"/>
          </a:fillRef>
          <a:effectRef idx="3">
            <a:schemeClr val="accent6"/>
          </a:effectRef>
          <a:fontRef idx="minor">
            <a:schemeClr val="lt1"/>
          </a:fontRef>
        </p:style>
        <p:txBody>
          <a:bodyPr anchor="ctr"/>
          <a:lstStyle/>
          <a:p>
            <a:pPr fontAlgn="auto">
              <a:lnSpc>
                <a:spcPct val="107000"/>
              </a:lnSpc>
              <a:spcBef>
                <a:spcPts val="0"/>
              </a:spcBef>
              <a:spcAft>
                <a:spcPts val="0"/>
              </a:spcAft>
              <a:tabLst>
                <a:tab pos="1386840" algn="l"/>
              </a:tabLst>
              <a:defRPr/>
            </a:pPr>
            <a:r>
              <a:rPr lang="en-US" sz="2400" b="1" dirty="0">
                <a:solidFill>
                  <a:srgbClr val="0D0D0D"/>
                </a:solidFill>
                <a:latin typeface="Times New Roman" panose="02020603050405020304" pitchFamily="18" charset="0"/>
                <a:ea typeface="MS Mincho" panose="02020609040205080304" pitchFamily="49" charset="-128"/>
              </a:rPr>
              <a:t>2. </a:t>
            </a:r>
            <a:r>
              <a:rPr lang="en-US" sz="2400" b="1" dirty="0" err="1">
                <a:solidFill>
                  <a:srgbClr val="0D0D0D"/>
                </a:solidFill>
                <a:latin typeface="Times New Roman" panose="02020603050405020304" pitchFamily="18" charset="0"/>
                <a:ea typeface="MS Mincho" panose="02020609040205080304" pitchFamily="49" charset="-128"/>
              </a:rPr>
              <a:t>Nội</a:t>
            </a:r>
            <a:r>
              <a:rPr lang="en-US" sz="2400" b="1" dirty="0">
                <a:solidFill>
                  <a:srgbClr val="0D0D0D"/>
                </a:solidFill>
                <a:latin typeface="Times New Roman" panose="02020603050405020304" pitchFamily="18" charset="0"/>
                <a:ea typeface="MS Mincho" panose="02020609040205080304" pitchFamily="49" charset="-128"/>
              </a:rPr>
              <a:t> dung, ý </a:t>
            </a:r>
            <a:r>
              <a:rPr lang="en-US" sz="2400" b="1" dirty="0" err="1">
                <a:solidFill>
                  <a:srgbClr val="0D0D0D"/>
                </a:solidFill>
                <a:latin typeface="Times New Roman" panose="02020603050405020304" pitchFamily="18" charset="0"/>
                <a:ea typeface="MS Mincho" panose="02020609040205080304" pitchFamily="49" charset="-128"/>
              </a:rPr>
              <a:t>nghĩa</a:t>
            </a:r>
            <a:r>
              <a:rPr lang="en-US" sz="2400" b="1" dirty="0">
                <a:solidFill>
                  <a:srgbClr val="0D0D0D"/>
                </a:solidFill>
                <a:latin typeface="Times New Roman" panose="02020603050405020304" pitchFamily="18" charset="0"/>
                <a:ea typeface="MS Mincho" panose="02020609040205080304" pitchFamily="49" charset="-128"/>
              </a:rPr>
              <a:t>:</a:t>
            </a:r>
            <a:endParaRPr lang="en-US" sz="2400" dirty="0">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Vertical)">
                                      <p:cBhvr>
                                        <p:cTn id="15" dur="500"/>
                                        <p:tgtEl>
                                          <p:spTgt spid="8"/>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barn(inVertical)">
                                      <p:cBhvr>
                                        <p:cTn id="23" dur="500"/>
                                        <p:tgtEl>
                                          <p:spTgt spid="3"/>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barn(inVertical)">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arn(inVertical)">
                                      <p:cBhvr>
                                        <p:cTn id="31" dur="5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barn(inVertical)">
                                      <p:cBhvr>
                                        <p:cTn id="36" dur="500"/>
                                        <p:tgtEl>
                                          <p:spTgt spid="11"/>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barn(inVertical)">
                                      <p:cBhvr>
                                        <p:cTn id="3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8" grpId="0" animBg="1"/>
      <p:bldP spid="7" grpId="0"/>
      <p:bldP spid="10" grpId="0"/>
      <p:bldP spid="11" grpId="0" animBg="1"/>
      <p:bldP spid="1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4133850" y="320675"/>
            <a:ext cx="3321050" cy="628650"/>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2833688" y="2266950"/>
            <a:ext cx="9009062" cy="3324225"/>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4718050" y="404813"/>
            <a:ext cx="3511550" cy="461962"/>
          </a:xfrm>
          <a:prstGeom prst="rect">
            <a:avLst/>
          </a:prstGeom>
          <a:noFill/>
          <a:ln w="9525">
            <a:noFill/>
            <a:miter lim="800000"/>
            <a:headEnd/>
            <a:tailEnd/>
          </a:ln>
        </p:spPr>
        <p:txBody>
          <a:bodyPr>
            <a:spAutoFit/>
          </a:bodyPr>
          <a:lstStyle/>
          <a:p>
            <a:r>
              <a:rPr lang="en-US" sz="2400" b="1">
                <a:solidFill>
                  <a:srgbClr val="FF0000"/>
                </a:solidFill>
                <a:latin typeface="Times New Roman" pitchFamily="18" charset="0"/>
                <a:cs typeface="Times New Roman" pitchFamily="18" charset="0"/>
              </a:rPr>
              <a:t>IV.</a:t>
            </a:r>
            <a:r>
              <a:rPr lang="en-US" sz="2400">
                <a:solidFill>
                  <a:srgbClr val="FF0000"/>
                </a:solidFill>
                <a:latin typeface="Times New Roman" pitchFamily="18" charset="0"/>
                <a:cs typeface="Times New Roman" pitchFamily="18" charset="0"/>
              </a:rPr>
              <a:t> </a:t>
            </a:r>
            <a:r>
              <a:rPr lang="en-US" sz="2400" b="1">
                <a:solidFill>
                  <a:srgbClr val="FF0000"/>
                </a:solidFill>
                <a:latin typeface="Times New Roman" pitchFamily="18" charset="0"/>
                <a:cs typeface="Times New Roman" pitchFamily="18" charset="0"/>
              </a:rPr>
              <a:t>LUYỆN ĐỀ</a:t>
            </a:r>
            <a:endParaRPr lang="en-US" sz="2400"/>
          </a:p>
        </p:txBody>
      </p:sp>
      <p:sp>
        <p:nvSpPr>
          <p:cNvPr id="8" name="Rounded Rectangle 10">
            <a:extLst>
              <a:ext uri="{FF2B5EF4-FFF2-40B4-BE49-F238E27FC236}"/>
            </a:extLst>
          </p:cNvPr>
          <p:cNvSpPr>
            <a:spLocks noChangeArrowheads="1"/>
          </p:cNvSpPr>
          <p:nvPr/>
        </p:nvSpPr>
        <p:spPr bwMode="auto">
          <a:xfrm>
            <a:off x="474974" y="1076362"/>
            <a:ext cx="3320483" cy="628832"/>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10" name="TextBox 9"/>
          <p:cNvSpPr txBox="1">
            <a:spLocks noChangeArrowheads="1"/>
          </p:cNvSpPr>
          <p:nvPr/>
        </p:nvSpPr>
        <p:spPr bwMode="auto">
          <a:xfrm>
            <a:off x="3082925" y="2543175"/>
            <a:ext cx="8634413" cy="2678113"/>
          </a:xfrm>
          <a:prstGeom prst="rect">
            <a:avLst/>
          </a:prstGeom>
          <a:noFill/>
          <a:ln w="9525">
            <a:noFill/>
            <a:miter lim="800000"/>
            <a:headEnd/>
            <a:tailEnd/>
          </a:ln>
        </p:spPr>
        <p:txBody>
          <a:bodyPr>
            <a:spAutoFit/>
          </a:bodyPr>
          <a:lstStyle/>
          <a:p>
            <a:r>
              <a:rPr lang="en-US" sz="2400">
                <a:solidFill>
                  <a:srgbClr val="000000"/>
                </a:solidFill>
                <a:latin typeface="Times New Roman" pitchFamily="18" charset="0"/>
                <a:cs typeface="Times New Roman" pitchFamily="18" charset="0"/>
              </a:rPr>
              <a:t>A.Tượng trưng cho sức mạnh của tinh thần đoàn kết toàn dân</a:t>
            </a:r>
            <a:br>
              <a:rPr lang="en-US" sz="2400">
                <a:solidFill>
                  <a:srgbClr val="000000"/>
                </a:solidFill>
                <a:latin typeface="Times New Roman" pitchFamily="18" charset="0"/>
                <a:cs typeface="Times New Roman" pitchFamily="18" charset="0"/>
              </a:rPr>
            </a:br>
            <a:r>
              <a:rPr lang="en-US" sz="2400">
                <a:solidFill>
                  <a:srgbClr val="000000"/>
                </a:solidFill>
                <a:latin typeface="Times New Roman" pitchFamily="18" charset="0"/>
                <a:cs typeface="Times New Roman" pitchFamily="18" charset="0"/>
              </a:rPr>
              <a:t>B. Biểu tượng về lòng yêu nước, sức mạnh chống giặc ngoại xâm của nhân dân ta.</a:t>
            </a:r>
            <a:br>
              <a:rPr lang="en-US" sz="2400">
                <a:solidFill>
                  <a:srgbClr val="000000"/>
                </a:solidFill>
                <a:latin typeface="Times New Roman" pitchFamily="18" charset="0"/>
                <a:cs typeface="Times New Roman" pitchFamily="18" charset="0"/>
              </a:rPr>
            </a:br>
            <a:r>
              <a:rPr lang="en-US" sz="2400">
                <a:solidFill>
                  <a:srgbClr val="000000"/>
                </a:solidFill>
                <a:latin typeface="Times New Roman" pitchFamily="18" charset="0"/>
                <a:cs typeface="Times New Roman" pitchFamily="18" charset="0"/>
              </a:rPr>
              <a:t>C. Ước mơ cùa nhân dân ta về hình mẫu lí tưởng của người anh hùng chống giặc ngoại xâm thời kì đầu dựng nước.</a:t>
            </a:r>
            <a:br>
              <a:rPr lang="en-US" sz="2400">
                <a:solidFill>
                  <a:srgbClr val="000000"/>
                </a:solidFill>
                <a:latin typeface="Times New Roman" pitchFamily="18" charset="0"/>
                <a:cs typeface="Times New Roman" pitchFamily="18" charset="0"/>
              </a:rPr>
            </a:br>
            <a:r>
              <a:rPr lang="en-US" sz="2400">
                <a:solidFill>
                  <a:srgbClr val="000000"/>
                </a:solidFill>
                <a:latin typeface="Times New Roman" pitchFamily="18" charset="0"/>
                <a:cs typeface="Times New Roman" pitchFamily="18" charset="0"/>
              </a:rPr>
              <a:t>D. Tất cả đều đúng</a:t>
            </a:r>
            <a:br>
              <a:rPr lang="en-US" sz="2400">
                <a:solidFill>
                  <a:srgbClr val="000000"/>
                </a:solidFill>
                <a:latin typeface="Times New Roman" pitchFamily="18" charset="0"/>
                <a:cs typeface="Times New Roman" pitchFamily="18" charset="0"/>
              </a:rPr>
            </a:br>
            <a:endParaRPr lang="en-US" sz="2400"/>
          </a:p>
        </p:txBody>
      </p:sp>
      <p:sp>
        <p:nvSpPr>
          <p:cNvPr id="13" name="Flowchart: Multidocument 12">
            <a:extLst>
              <a:ext uri="{FF2B5EF4-FFF2-40B4-BE49-F238E27FC236}"/>
            </a:extLst>
          </p:cNvPr>
          <p:cNvSpPr/>
          <p:nvPr/>
        </p:nvSpPr>
        <p:spPr>
          <a:xfrm>
            <a:off x="112713" y="2266950"/>
            <a:ext cx="2608262" cy="3144838"/>
          </a:xfrm>
          <a:prstGeom prst="flowChartMultidocument">
            <a:avLst/>
          </a:prstGeom>
        </p:spPr>
        <p:style>
          <a:lnRef idx="3">
            <a:schemeClr val="lt1"/>
          </a:lnRef>
          <a:fillRef idx="1">
            <a:schemeClr val="accent4"/>
          </a:fillRef>
          <a:effectRef idx="1">
            <a:schemeClr val="accent4"/>
          </a:effectRef>
          <a:fontRef idx="minor">
            <a:schemeClr val="lt1"/>
          </a:fontRef>
        </p:style>
        <p:txBody>
          <a:bodyPr anchor="ctr"/>
          <a:lstStyle/>
          <a:p>
            <a:pPr algn="ctr" fontAlgn="auto">
              <a:spcBef>
                <a:spcPts val="0"/>
              </a:spcBef>
              <a:spcAft>
                <a:spcPts val="0"/>
              </a:spcAft>
              <a:defRPr/>
            </a:pPr>
            <a:endParaRPr lang="en-US" sz="2400" dirty="0">
              <a:latin typeface="Times New Roman" panose="02020603050405020304" pitchFamily="18" charset="0"/>
              <a:cs typeface="Times New Roman" panose="02020603050405020304" pitchFamily="18" charset="0"/>
            </a:endParaRPr>
          </a:p>
        </p:txBody>
      </p:sp>
      <p:sp>
        <p:nvSpPr>
          <p:cNvPr id="12" name="TextBox 11"/>
          <p:cNvSpPr txBox="1">
            <a:spLocks noChangeArrowheads="1"/>
          </p:cNvSpPr>
          <p:nvPr/>
        </p:nvSpPr>
        <p:spPr bwMode="auto">
          <a:xfrm>
            <a:off x="474663" y="2886075"/>
            <a:ext cx="1866900" cy="1570038"/>
          </a:xfrm>
          <a:prstGeom prst="rect">
            <a:avLst/>
          </a:prstGeom>
          <a:noFill/>
          <a:ln w="9525">
            <a:noFill/>
            <a:miter lim="800000"/>
            <a:headEnd/>
            <a:tailEnd/>
          </a:ln>
        </p:spPr>
        <p:txBody>
          <a:bodyPr>
            <a:spAutoFit/>
          </a:bodyPr>
          <a:lstStyle/>
          <a:p>
            <a:pPr>
              <a:tabLst>
                <a:tab pos="400050" algn="l"/>
              </a:tabLst>
            </a:pPr>
            <a:r>
              <a:rPr lang="en-US" sz="2400" b="1" i="1">
                <a:solidFill>
                  <a:srgbClr val="FF0000"/>
                </a:solidFill>
                <a:latin typeface="Calibri" pitchFamily="34" charset="0"/>
                <a:cs typeface="Times New Roman" pitchFamily="18" charset="0"/>
              </a:rPr>
              <a:t> </a:t>
            </a:r>
            <a:r>
              <a:rPr lang="en-US" sz="2400" b="1">
                <a:solidFill>
                  <a:srgbClr val="000000"/>
                </a:solidFill>
                <a:latin typeface="Times New Roman" pitchFamily="18" charset="0"/>
                <a:cs typeface="Times New Roman" pitchFamily="18" charset="0"/>
              </a:rPr>
              <a:t>Câu 1:</a:t>
            </a:r>
            <a:r>
              <a:rPr lang="en-US" sz="2400">
                <a:solidFill>
                  <a:srgbClr val="000000"/>
                </a:solidFill>
                <a:latin typeface="Times New Roman" pitchFamily="18" charset="0"/>
                <a:cs typeface="Times New Roman" pitchFamily="18" charset="0"/>
              </a:rPr>
              <a:t> Ý nghĩa hình tượng Thánh Gióng là gì?</a:t>
            </a:r>
            <a:endParaRPr lang="en-US" sz="2400">
              <a:latin typeface="Calibri" pitchFamily="34" charset="0"/>
              <a:cs typeface="Times New Roman" pitchFamily="18" charset="0"/>
            </a:endParaRPr>
          </a:p>
        </p:txBody>
      </p:sp>
      <p:sp>
        <p:nvSpPr>
          <p:cNvPr id="7" name="TextBox 6"/>
          <p:cNvSpPr txBox="1">
            <a:spLocks noChangeArrowheads="1"/>
          </p:cNvSpPr>
          <p:nvPr/>
        </p:nvSpPr>
        <p:spPr bwMode="auto">
          <a:xfrm>
            <a:off x="593725" y="1160463"/>
            <a:ext cx="6108700" cy="460375"/>
          </a:xfrm>
          <a:prstGeom prst="rect">
            <a:avLst/>
          </a:prstGeom>
          <a:noFill/>
          <a:ln w="9525">
            <a:noFill/>
            <a:miter lim="800000"/>
            <a:headEnd/>
            <a:tailEnd/>
          </a:ln>
        </p:spPr>
        <p:txBody>
          <a:bodyPr>
            <a:spAutoFit/>
          </a:bodyPr>
          <a:lstStyle/>
          <a:p>
            <a:pPr algn="just">
              <a:tabLst>
                <a:tab pos="400050" algn="l"/>
              </a:tabLst>
            </a:pPr>
            <a:r>
              <a:rPr lang="en-US" sz="2400" u="sng">
                <a:solidFill>
                  <a:srgbClr val="FF0000"/>
                </a:solidFill>
                <a:latin typeface="Times New Roman" pitchFamily="18" charset="0"/>
                <a:cs typeface="Times New Roman" pitchFamily="18" charset="0"/>
              </a:rPr>
              <a:t>*Bài tập trắc nghiệm:</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Vertical)">
                                      <p:cBhvr>
                                        <p:cTn id="15" dur="500"/>
                                        <p:tgtEl>
                                          <p:spTgt spid="8"/>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barn(inVertical)">
                                      <p:cBhvr>
                                        <p:cTn id="23" dur="500"/>
                                        <p:tgtEl>
                                          <p:spTgt spid="13"/>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arn(inVertical)">
                                      <p:cBhvr>
                                        <p:cTn id="26" dur="500"/>
                                        <p:tgtEl>
                                          <p:spTgt spid="12"/>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barn(inVertical)">
                                      <p:cBhvr>
                                        <p:cTn id="31" dur="500"/>
                                        <p:tgtEl>
                                          <p:spTgt spid="3"/>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barn(inVertical)">
                                      <p:cBhvr>
                                        <p:cTn id="3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10" grpId="0"/>
      <p:bldP spid="13" grpId="0" animBg="1"/>
      <p:bldP spid="12"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extLst>
          </p:cNvPr>
          <p:cNvSpPr>
            <a:spLocks noChangeArrowheads="1"/>
          </p:cNvSpPr>
          <p:nvPr/>
        </p:nvSpPr>
        <p:spPr bwMode="auto">
          <a:xfrm>
            <a:off x="3222625" y="715963"/>
            <a:ext cx="8739188" cy="2757487"/>
          </a:xfrm>
          <a:prstGeom prst="roundRect">
            <a:avLst>
              <a:gd name="adj" fmla="val 16667"/>
            </a:avLst>
          </a:prstGeom>
          <a:ln>
            <a:headEnd/>
            <a:tailEnd/>
          </a:ln>
        </p:spPr>
        <p:style>
          <a:lnRef idx="0">
            <a:schemeClr val="accent4"/>
          </a:lnRef>
          <a:fillRef idx="3">
            <a:schemeClr val="accent4"/>
          </a:fillRef>
          <a:effectRef idx="3">
            <a:schemeClr val="accent4"/>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2" name="Flowchart: Multidocument 1">
            <a:extLst>
              <a:ext uri="{FF2B5EF4-FFF2-40B4-BE49-F238E27FC236}"/>
            </a:extLst>
          </p:cNvPr>
          <p:cNvSpPr/>
          <p:nvPr/>
        </p:nvSpPr>
        <p:spPr>
          <a:xfrm>
            <a:off x="593725" y="715963"/>
            <a:ext cx="2482850" cy="2757487"/>
          </a:xfrm>
          <a:prstGeom prst="flowChartMultidocumen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en-US" sz="2400" b="1">
                <a:solidFill>
                  <a:srgbClr val="000000"/>
                </a:solidFill>
                <a:latin typeface="Times New Roman" pitchFamily="18" charset="0"/>
                <a:cs typeface="Times New Roman" pitchFamily="18" charset="0"/>
              </a:rPr>
              <a:t>Câu 2</a:t>
            </a:r>
            <a:r>
              <a:rPr lang="en-US" sz="2400">
                <a:solidFill>
                  <a:srgbClr val="000000"/>
                </a:solidFill>
                <a:latin typeface="Times New Roman" pitchFamily="18" charset="0"/>
                <a:cs typeface="Times New Roman" pitchFamily="18" charset="0"/>
              </a:rPr>
              <a:t>: Trong truyện </a:t>
            </a:r>
            <a:r>
              <a:rPr lang="en-US" sz="2400" i="1">
                <a:solidFill>
                  <a:srgbClr val="000000"/>
                </a:solidFill>
                <a:latin typeface="Times New Roman" pitchFamily="18" charset="0"/>
                <a:cs typeface="Times New Roman" pitchFamily="18" charset="0"/>
              </a:rPr>
              <a:t>Thánh Gióng</a:t>
            </a:r>
            <a:r>
              <a:rPr lang="en-US" sz="2400">
                <a:solidFill>
                  <a:srgbClr val="000000"/>
                </a:solidFill>
                <a:latin typeface="Times New Roman" pitchFamily="18" charset="0"/>
                <a:cs typeface="Times New Roman" pitchFamily="18" charset="0"/>
              </a:rPr>
              <a:t>, cậu bé Gióng cất tiếng nói đầu tiên khi nào?</a:t>
            </a:r>
            <a:br>
              <a:rPr lang="en-US" sz="2400">
                <a:solidFill>
                  <a:srgbClr val="000000"/>
                </a:solidFill>
                <a:latin typeface="Times New Roman" pitchFamily="18" charset="0"/>
                <a:cs typeface="Times New Roman" pitchFamily="18" charset="0"/>
              </a:rPr>
            </a:br>
            <a:endParaRPr lang="en-US" sz="2400">
              <a:solidFill>
                <a:srgbClr val="FFFFFF"/>
              </a:solidFill>
              <a:cs typeface="Arial" charset="0"/>
            </a:endParaRPr>
          </a:p>
        </p:txBody>
      </p:sp>
      <p:sp>
        <p:nvSpPr>
          <p:cNvPr id="6" name="TextBox 5"/>
          <p:cNvSpPr txBox="1">
            <a:spLocks noChangeArrowheads="1"/>
          </p:cNvSpPr>
          <p:nvPr/>
        </p:nvSpPr>
        <p:spPr bwMode="auto">
          <a:xfrm>
            <a:off x="3222625" y="1004888"/>
            <a:ext cx="8424863" cy="2308225"/>
          </a:xfrm>
          <a:prstGeom prst="rect">
            <a:avLst/>
          </a:prstGeom>
          <a:noFill/>
          <a:ln w="9525">
            <a:noFill/>
            <a:miter lim="800000"/>
            <a:headEnd/>
            <a:tailEnd/>
          </a:ln>
        </p:spPr>
        <p:txBody>
          <a:bodyPr>
            <a:spAutoFit/>
          </a:bodyPr>
          <a:lstStyle/>
          <a:p>
            <a:pPr marL="88900"/>
            <a:r>
              <a:rPr lang="en-US" sz="2400">
                <a:solidFill>
                  <a:srgbClr val="000000"/>
                </a:solidFill>
                <a:latin typeface="Times New Roman" pitchFamily="18" charset="0"/>
                <a:cs typeface="Times New Roman" pitchFamily="18" charset="0"/>
              </a:rPr>
              <a:t>A. Khi Gióng được sáu tuổi và đòi đi chăn trâu.</a:t>
            </a:r>
            <a:br>
              <a:rPr lang="en-US" sz="2400">
                <a:solidFill>
                  <a:srgbClr val="000000"/>
                </a:solidFill>
                <a:latin typeface="Times New Roman" pitchFamily="18" charset="0"/>
                <a:cs typeface="Times New Roman" pitchFamily="18" charset="0"/>
              </a:rPr>
            </a:br>
            <a:r>
              <a:rPr lang="en-US" sz="2400">
                <a:solidFill>
                  <a:srgbClr val="000000"/>
                </a:solidFill>
                <a:latin typeface="Times New Roman" pitchFamily="18" charset="0"/>
                <a:cs typeface="Times New Roman" pitchFamily="18" charset="0"/>
              </a:rPr>
              <a:t>B. Khi cha mẹ Gióng bị bệnh và qua đời.</a:t>
            </a:r>
            <a:br>
              <a:rPr lang="en-US" sz="2400">
                <a:solidFill>
                  <a:srgbClr val="000000"/>
                </a:solidFill>
                <a:latin typeface="Times New Roman" pitchFamily="18" charset="0"/>
                <a:cs typeface="Times New Roman" pitchFamily="18" charset="0"/>
              </a:rPr>
            </a:br>
            <a:r>
              <a:rPr lang="en-US" sz="2400">
                <a:solidFill>
                  <a:srgbClr val="000000"/>
                </a:solidFill>
                <a:latin typeface="Times New Roman" pitchFamily="18" charset="0"/>
                <a:cs typeface="Times New Roman" pitchFamily="18" charset="0"/>
              </a:rPr>
              <a:t>C. Khi nghe sứ giả của nhà vua thông báo công chúa kén phò mã.</a:t>
            </a:r>
            <a:br>
              <a:rPr lang="en-US" sz="2400">
                <a:solidFill>
                  <a:srgbClr val="000000"/>
                </a:solidFill>
                <a:latin typeface="Times New Roman" pitchFamily="18" charset="0"/>
                <a:cs typeface="Times New Roman" pitchFamily="18" charset="0"/>
              </a:rPr>
            </a:br>
            <a:r>
              <a:rPr lang="en-US" sz="2400">
                <a:solidFill>
                  <a:srgbClr val="000000"/>
                </a:solidFill>
                <a:latin typeface="Times New Roman" pitchFamily="18" charset="0"/>
                <a:cs typeface="Times New Roman" pitchFamily="18" charset="0"/>
              </a:rPr>
              <a:t>D. Khi nghe sứ giả của nhà vua đi loan truyền tìm người tài giỏi cứu nước, phá giặc Ân.</a:t>
            </a:r>
            <a:br>
              <a:rPr lang="en-US" sz="2400">
                <a:solidFill>
                  <a:srgbClr val="000000"/>
                </a:solidFill>
                <a:latin typeface="Times New Roman" pitchFamily="18" charset="0"/>
                <a:cs typeface="Times New Roman" pitchFamily="18" charset="0"/>
              </a:rPr>
            </a:br>
            <a:endParaRPr lang="en-US" sz="2400">
              <a:latin typeface="Calibri" pitchFamily="34" charset="0"/>
              <a:cs typeface="Times New Roman" pitchFamily="18" charset="0"/>
            </a:endParaRPr>
          </a:p>
        </p:txBody>
      </p:sp>
      <p:sp>
        <p:nvSpPr>
          <p:cNvPr id="9" name="Rounded Rectangle 10">
            <a:extLst>
              <a:ext uri="{FF2B5EF4-FFF2-40B4-BE49-F238E27FC236}"/>
            </a:extLst>
          </p:cNvPr>
          <p:cNvSpPr>
            <a:spLocks noChangeArrowheads="1"/>
          </p:cNvSpPr>
          <p:nvPr/>
        </p:nvSpPr>
        <p:spPr bwMode="auto">
          <a:xfrm>
            <a:off x="3222625" y="3913188"/>
            <a:ext cx="8739188" cy="2743200"/>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10" name="Flowchart: Multidocument 9">
            <a:extLst>
              <a:ext uri="{FF2B5EF4-FFF2-40B4-BE49-F238E27FC236}"/>
            </a:extLst>
          </p:cNvPr>
          <p:cNvSpPr/>
          <p:nvPr/>
        </p:nvSpPr>
        <p:spPr>
          <a:xfrm>
            <a:off x="465138" y="3927475"/>
            <a:ext cx="2322512" cy="2563813"/>
          </a:xfrm>
          <a:prstGeom prst="flowChartMultidocument">
            <a:avLst/>
          </a:prstGeom>
        </p:spPr>
        <p:style>
          <a:lnRef idx="1">
            <a:schemeClr val="accent6"/>
          </a:lnRef>
          <a:fillRef idx="3">
            <a:schemeClr val="accent6"/>
          </a:fillRef>
          <a:effectRef idx="2">
            <a:schemeClr val="accent6"/>
          </a:effectRef>
          <a:fontRef idx="minor">
            <a:schemeClr val="lt1"/>
          </a:fontRef>
        </p:style>
        <p:txBody>
          <a:bodyPr anchor="ctr"/>
          <a:lstStyle/>
          <a:p>
            <a:pPr algn="ctr" fontAlgn="auto">
              <a:spcBef>
                <a:spcPts val="0"/>
              </a:spcBef>
              <a:spcAft>
                <a:spcPts val="0"/>
              </a:spcAft>
              <a:defRPr/>
            </a:pPr>
            <a:endParaRPr lang="en-US" sz="2400"/>
          </a:p>
        </p:txBody>
      </p:sp>
      <p:sp>
        <p:nvSpPr>
          <p:cNvPr id="8" name="TextBox 7"/>
          <p:cNvSpPr txBox="1">
            <a:spLocks noChangeArrowheads="1"/>
          </p:cNvSpPr>
          <p:nvPr/>
        </p:nvSpPr>
        <p:spPr bwMode="auto">
          <a:xfrm>
            <a:off x="465138" y="4470400"/>
            <a:ext cx="2047875" cy="1938338"/>
          </a:xfrm>
          <a:prstGeom prst="rect">
            <a:avLst/>
          </a:prstGeom>
          <a:noFill/>
          <a:ln w="9525">
            <a:noFill/>
            <a:miter lim="800000"/>
            <a:headEnd/>
            <a:tailEnd/>
          </a:ln>
        </p:spPr>
        <p:txBody>
          <a:bodyPr>
            <a:spAutoFit/>
          </a:bodyPr>
          <a:lstStyle/>
          <a:p>
            <a:pPr marL="88900"/>
            <a:r>
              <a:rPr lang="en-US" sz="2400" b="1">
                <a:solidFill>
                  <a:srgbClr val="000000"/>
                </a:solidFill>
                <a:latin typeface="Times New Roman" pitchFamily="18" charset="0"/>
                <a:cs typeface="Times New Roman" pitchFamily="18" charset="0"/>
              </a:rPr>
              <a:t>Câu 3</a:t>
            </a:r>
            <a:r>
              <a:rPr lang="en-US" sz="2400">
                <a:solidFill>
                  <a:srgbClr val="000000"/>
                </a:solidFill>
                <a:latin typeface="Times New Roman" pitchFamily="18" charset="0"/>
                <a:cs typeface="Times New Roman" pitchFamily="18" charset="0"/>
              </a:rPr>
              <a:t>: Tác phẩm </a:t>
            </a:r>
            <a:r>
              <a:rPr lang="en-US" sz="2400" i="1">
                <a:solidFill>
                  <a:srgbClr val="000000"/>
                </a:solidFill>
                <a:latin typeface="Times New Roman" pitchFamily="18" charset="0"/>
                <a:cs typeface="Times New Roman" pitchFamily="18" charset="0"/>
              </a:rPr>
              <a:t>Thánh Gióng</a:t>
            </a:r>
            <a:r>
              <a:rPr lang="en-US" sz="2400">
                <a:solidFill>
                  <a:srgbClr val="000000"/>
                </a:solidFill>
                <a:latin typeface="Times New Roman" pitchFamily="18" charset="0"/>
                <a:cs typeface="Times New Roman" pitchFamily="18" charset="0"/>
              </a:rPr>
              <a:t> thuộc thể loại truyện dân gian nào?</a:t>
            </a:r>
            <a:endParaRPr lang="en-US" sz="2400">
              <a:latin typeface="Calibri" pitchFamily="34" charset="0"/>
              <a:cs typeface="Times New Roman" pitchFamily="18" charset="0"/>
            </a:endParaRPr>
          </a:p>
        </p:txBody>
      </p:sp>
      <p:sp>
        <p:nvSpPr>
          <p:cNvPr id="12" name="TextBox 11"/>
          <p:cNvSpPr txBox="1">
            <a:spLocks noChangeArrowheads="1"/>
          </p:cNvSpPr>
          <p:nvPr/>
        </p:nvSpPr>
        <p:spPr bwMode="auto">
          <a:xfrm>
            <a:off x="3586163" y="4294188"/>
            <a:ext cx="6094412" cy="1570037"/>
          </a:xfrm>
          <a:prstGeom prst="rect">
            <a:avLst/>
          </a:prstGeom>
          <a:noFill/>
          <a:ln w="9525">
            <a:noFill/>
            <a:miter lim="800000"/>
            <a:headEnd/>
            <a:tailEnd/>
          </a:ln>
        </p:spPr>
        <p:txBody>
          <a:bodyPr>
            <a:spAutoFit/>
          </a:bodyPr>
          <a:lstStyle/>
          <a:p>
            <a:pPr marL="88900"/>
            <a:r>
              <a:rPr lang="en-US" sz="2400">
                <a:solidFill>
                  <a:srgbClr val="000000"/>
                </a:solidFill>
                <a:latin typeface="Times New Roman" pitchFamily="18" charset="0"/>
                <a:cs typeface="Times New Roman" pitchFamily="18" charset="0"/>
              </a:rPr>
              <a:t>A. Cổ tích.</a:t>
            </a:r>
            <a:br>
              <a:rPr lang="en-US" sz="2400">
                <a:solidFill>
                  <a:srgbClr val="000000"/>
                </a:solidFill>
                <a:latin typeface="Times New Roman" pitchFamily="18" charset="0"/>
                <a:cs typeface="Times New Roman" pitchFamily="18" charset="0"/>
              </a:rPr>
            </a:br>
            <a:r>
              <a:rPr lang="en-US" sz="2400">
                <a:solidFill>
                  <a:srgbClr val="000000"/>
                </a:solidFill>
                <a:latin typeface="Times New Roman" pitchFamily="18" charset="0"/>
                <a:cs typeface="Times New Roman" pitchFamily="18" charset="0"/>
              </a:rPr>
              <a:t>B. Thần thoại.</a:t>
            </a:r>
            <a:br>
              <a:rPr lang="en-US" sz="2400">
                <a:solidFill>
                  <a:srgbClr val="000000"/>
                </a:solidFill>
                <a:latin typeface="Times New Roman" pitchFamily="18" charset="0"/>
                <a:cs typeface="Times New Roman" pitchFamily="18" charset="0"/>
              </a:rPr>
            </a:br>
            <a:r>
              <a:rPr lang="en-US" sz="2400">
                <a:solidFill>
                  <a:srgbClr val="000000"/>
                </a:solidFill>
                <a:latin typeface="Times New Roman" pitchFamily="18" charset="0"/>
                <a:cs typeface="Times New Roman" pitchFamily="18" charset="0"/>
              </a:rPr>
              <a:t>C. Truyền thuyết.</a:t>
            </a:r>
            <a:br>
              <a:rPr lang="en-US" sz="2400">
                <a:solidFill>
                  <a:srgbClr val="000000"/>
                </a:solidFill>
                <a:latin typeface="Times New Roman" pitchFamily="18" charset="0"/>
                <a:cs typeface="Times New Roman" pitchFamily="18" charset="0"/>
              </a:rPr>
            </a:br>
            <a:r>
              <a:rPr lang="en-US" sz="2400">
                <a:solidFill>
                  <a:srgbClr val="000000"/>
                </a:solidFill>
                <a:latin typeface="Times New Roman" pitchFamily="18" charset="0"/>
                <a:cs typeface="Times New Roman" pitchFamily="18" charset="0"/>
              </a:rPr>
              <a:t>D. Ngụ ngôn.</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arn(inVertical)">
                                      <p:cBhvr>
                                        <p:cTn id="20" dur="500"/>
                                        <p:tgtEl>
                                          <p:spTgt spid="10"/>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arn(inVertical)">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arn(inVertical)">
                                      <p:cBhvr>
                                        <p:cTn id="28" dur="500"/>
                                        <p:tgtEl>
                                          <p:spTgt spid="9"/>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barn(inVertical)">
                                      <p:cBhvr>
                                        <p:cTn id="3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animBg="1"/>
      <p:bldP spid="6" grpId="0"/>
      <p:bldP spid="9" grpId="0" animBg="1"/>
      <p:bldP spid="10" grpId="0" animBg="1"/>
      <p:bldP spid="8" grpId="0"/>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extLst>
          </p:cNvPr>
          <p:cNvSpPr>
            <a:spLocks noChangeArrowheads="1"/>
          </p:cNvSpPr>
          <p:nvPr/>
        </p:nvSpPr>
        <p:spPr bwMode="auto">
          <a:xfrm>
            <a:off x="4197350" y="1214438"/>
            <a:ext cx="7697788" cy="4241800"/>
          </a:xfrm>
          <a:prstGeom prst="roundRect">
            <a:avLst>
              <a:gd name="adj" fmla="val 16667"/>
            </a:avLst>
          </a:prstGeom>
          <a:ln/>
        </p:spPr>
        <p:style>
          <a:lnRef idx="1">
            <a:schemeClr val="accent4"/>
          </a:lnRef>
          <a:fillRef idx="3">
            <a:schemeClr val="accent4"/>
          </a:fillRef>
          <a:effectRef idx="2">
            <a:schemeClr val="accent4"/>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6" name="Flowchart: Multidocument 5">
            <a:extLst>
              <a:ext uri="{FF2B5EF4-FFF2-40B4-BE49-F238E27FC236}"/>
            </a:extLst>
          </p:cNvPr>
          <p:cNvSpPr/>
          <p:nvPr/>
        </p:nvSpPr>
        <p:spPr>
          <a:xfrm>
            <a:off x="388938" y="1633538"/>
            <a:ext cx="3808412" cy="3252787"/>
          </a:xfrm>
          <a:prstGeom prst="flowChartMultidocumen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endParaRPr lang="en-US" sz="2400">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569913" y="2514600"/>
            <a:ext cx="2922587" cy="2308225"/>
          </a:xfrm>
          <a:prstGeom prst="rect">
            <a:avLst/>
          </a:prstGeom>
          <a:noFill/>
          <a:ln w="9525">
            <a:noFill/>
            <a:miter lim="800000"/>
            <a:headEnd/>
            <a:tailEnd/>
          </a:ln>
        </p:spPr>
        <p:txBody>
          <a:bodyPr>
            <a:spAutoFit/>
          </a:bodyPr>
          <a:lstStyle/>
          <a:p>
            <a:r>
              <a:rPr lang="en-US" sz="2400" b="1">
                <a:solidFill>
                  <a:srgbClr val="000000"/>
                </a:solidFill>
                <a:latin typeface="Times New Roman" pitchFamily="18" charset="0"/>
                <a:cs typeface="Times New Roman" pitchFamily="18" charset="0"/>
              </a:rPr>
              <a:t>Câu 4</a:t>
            </a:r>
            <a:r>
              <a:rPr lang="en-US" sz="2400">
                <a:solidFill>
                  <a:srgbClr val="000000"/>
                </a:solidFill>
                <a:latin typeface="Times New Roman" pitchFamily="18" charset="0"/>
                <a:cs typeface="Times New Roman" pitchFamily="18" charset="0"/>
              </a:rPr>
              <a:t>: Phát biểu nào sau đây nói đúng nhất về nhân vật Thánh Gióng trong truyền thuyết </a:t>
            </a:r>
            <a:r>
              <a:rPr lang="en-US" sz="2400" i="1">
                <a:solidFill>
                  <a:srgbClr val="000000"/>
                </a:solidFill>
                <a:latin typeface="Times New Roman" pitchFamily="18" charset="0"/>
                <a:cs typeface="Times New Roman" pitchFamily="18" charset="0"/>
              </a:rPr>
              <a:t>Thánh Gióng</a:t>
            </a:r>
            <a:r>
              <a:rPr lang="en-US" sz="2400">
                <a:solidFill>
                  <a:srgbClr val="000000"/>
                </a:solidFill>
                <a:latin typeface="Times New Roman" pitchFamily="18" charset="0"/>
                <a:cs typeface="Times New Roman" pitchFamily="18" charset="0"/>
              </a:rPr>
              <a:t>?</a:t>
            </a:r>
            <a:br>
              <a:rPr lang="en-US" sz="2400">
                <a:solidFill>
                  <a:srgbClr val="000000"/>
                </a:solidFill>
                <a:latin typeface="Times New Roman" pitchFamily="18" charset="0"/>
                <a:cs typeface="Times New Roman" pitchFamily="18" charset="0"/>
              </a:rPr>
            </a:br>
            <a:endParaRPr lang="en-US" sz="2400">
              <a:latin typeface="Times New Roman" pitchFamily="18" charset="0"/>
              <a:cs typeface="Times New Roman" pitchFamily="18" charset="0"/>
            </a:endParaRPr>
          </a:p>
        </p:txBody>
      </p:sp>
      <p:sp>
        <p:nvSpPr>
          <p:cNvPr id="8" name="TextBox 7"/>
          <p:cNvSpPr txBox="1">
            <a:spLocks noChangeArrowheads="1"/>
          </p:cNvSpPr>
          <p:nvPr/>
        </p:nvSpPr>
        <p:spPr bwMode="auto">
          <a:xfrm>
            <a:off x="4445000" y="1633538"/>
            <a:ext cx="7450138" cy="3416300"/>
          </a:xfrm>
          <a:prstGeom prst="rect">
            <a:avLst/>
          </a:prstGeom>
          <a:noFill/>
          <a:ln w="9525">
            <a:noFill/>
            <a:miter lim="800000"/>
            <a:headEnd/>
            <a:tailEnd/>
          </a:ln>
        </p:spPr>
        <p:txBody>
          <a:bodyPr>
            <a:spAutoFit/>
          </a:bodyPr>
          <a:lstStyle/>
          <a:p>
            <a:pPr>
              <a:tabLst>
                <a:tab pos="400050" algn="l"/>
              </a:tabLst>
            </a:pPr>
            <a:r>
              <a:rPr lang="en-US" sz="2400">
                <a:solidFill>
                  <a:srgbClr val="000000"/>
                </a:solidFill>
                <a:latin typeface="Times New Roman" pitchFamily="18" charset="0"/>
                <a:cs typeface="Times New Roman" pitchFamily="18" charset="0"/>
              </a:rPr>
              <a:t>A. Thánh Gióng là nhân vật được xây dựng từ hình ảnh những người anh hùng có thật thời xưa.</a:t>
            </a:r>
            <a:br>
              <a:rPr lang="en-US" sz="2400">
                <a:solidFill>
                  <a:srgbClr val="000000"/>
                </a:solidFill>
                <a:latin typeface="Times New Roman" pitchFamily="18" charset="0"/>
                <a:cs typeface="Times New Roman" pitchFamily="18" charset="0"/>
              </a:rPr>
            </a:br>
            <a:r>
              <a:rPr lang="en-US" sz="2400">
                <a:solidFill>
                  <a:srgbClr val="000000"/>
                </a:solidFill>
                <a:latin typeface="Times New Roman" pitchFamily="18" charset="0"/>
                <a:cs typeface="Times New Roman" pitchFamily="18" charset="0"/>
              </a:rPr>
              <a:t>B. Thánh Gióng là nhân vật được xây dựng dựa trên truyền thống tuổi trẻ anh hùng trong lịch sử và từ trí tưởng tượng bắt nguồn từ tinh thần yêu nước của nhân dân.</a:t>
            </a:r>
            <a:br>
              <a:rPr lang="en-US" sz="2400">
                <a:solidFill>
                  <a:srgbClr val="000000"/>
                </a:solidFill>
                <a:latin typeface="Times New Roman" pitchFamily="18" charset="0"/>
                <a:cs typeface="Times New Roman" pitchFamily="18" charset="0"/>
              </a:rPr>
            </a:br>
            <a:r>
              <a:rPr lang="en-US" sz="2400">
                <a:solidFill>
                  <a:srgbClr val="000000"/>
                </a:solidFill>
                <a:latin typeface="Times New Roman" pitchFamily="18" charset="0"/>
                <a:cs typeface="Times New Roman" pitchFamily="18" charset="0"/>
              </a:rPr>
              <a:t>C. Thánh Gióng là một cậu bé kì lạ chỉ có trong thời kì đầu dựng nước.</a:t>
            </a:r>
            <a:br>
              <a:rPr lang="en-US" sz="2400">
                <a:solidFill>
                  <a:srgbClr val="000000"/>
                </a:solidFill>
                <a:latin typeface="Times New Roman" pitchFamily="18" charset="0"/>
                <a:cs typeface="Times New Roman" pitchFamily="18" charset="0"/>
              </a:rPr>
            </a:br>
            <a:r>
              <a:rPr lang="en-US" sz="2400">
                <a:solidFill>
                  <a:srgbClr val="000000"/>
                </a:solidFill>
                <a:latin typeface="Times New Roman" pitchFamily="18" charset="0"/>
                <a:cs typeface="Times New Roman" pitchFamily="18" charset="0"/>
              </a:rPr>
              <a:t>D. Thánh Gióng là nhân vật do nhân dân tưởng tượng hư cấu nên để thể hiện khát vọng chinh phục thiên nhiên.</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5" grpId="0"/>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extLst>
          </p:cNvPr>
          <p:cNvSpPr>
            <a:spLocks noChangeArrowheads="1"/>
          </p:cNvSpPr>
          <p:nvPr/>
        </p:nvSpPr>
        <p:spPr bwMode="auto">
          <a:xfrm>
            <a:off x="2998788" y="1265238"/>
            <a:ext cx="8918575" cy="3667125"/>
          </a:xfrm>
          <a:prstGeom prst="roundRect">
            <a:avLst>
              <a:gd name="adj" fmla="val 16667"/>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2" name="Flowchart: Multidocument 1">
            <a:extLst>
              <a:ext uri="{FF2B5EF4-FFF2-40B4-BE49-F238E27FC236}"/>
            </a:extLst>
          </p:cNvPr>
          <p:cNvSpPr/>
          <p:nvPr/>
        </p:nvSpPr>
        <p:spPr>
          <a:xfrm>
            <a:off x="509588" y="1265238"/>
            <a:ext cx="2489200" cy="4025900"/>
          </a:xfrm>
          <a:prstGeom prst="flowChartMultidocument">
            <a:avLst/>
          </a:prstGeom>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endParaRPr lang="en-US" sz="2400"/>
          </a:p>
        </p:txBody>
      </p:sp>
      <p:sp>
        <p:nvSpPr>
          <p:cNvPr id="6" name="TextBox 5"/>
          <p:cNvSpPr txBox="1">
            <a:spLocks noChangeArrowheads="1"/>
          </p:cNvSpPr>
          <p:nvPr/>
        </p:nvSpPr>
        <p:spPr bwMode="auto">
          <a:xfrm>
            <a:off x="668338" y="2011363"/>
            <a:ext cx="2170112" cy="3046412"/>
          </a:xfrm>
          <a:prstGeom prst="rect">
            <a:avLst/>
          </a:prstGeom>
          <a:noFill/>
          <a:ln w="9525">
            <a:noFill/>
            <a:miter lim="800000"/>
            <a:headEnd/>
            <a:tailEnd/>
          </a:ln>
        </p:spPr>
        <p:txBody>
          <a:bodyPr>
            <a:spAutoFit/>
          </a:bodyPr>
          <a:lstStyle/>
          <a:p>
            <a:pPr>
              <a:tabLst>
                <a:tab pos="400050" algn="l"/>
              </a:tabLst>
            </a:pPr>
            <a:r>
              <a:rPr lang="en-US" sz="2400" b="1">
                <a:solidFill>
                  <a:srgbClr val="000000"/>
                </a:solidFill>
                <a:latin typeface="Times New Roman" pitchFamily="18" charset="0"/>
                <a:cs typeface="Times New Roman" pitchFamily="18" charset="0"/>
              </a:rPr>
              <a:t>Câu 5</a:t>
            </a:r>
            <a:r>
              <a:rPr lang="en-US" sz="2400">
                <a:solidFill>
                  <a:srgbClr val="000000"/>
                </a:solidFill>
                <a:latin typeface="Times New Roman" pitchFamily="18" charset="0"/>
                <a:cs typeface="Times New Roman" pitchFamily="18" charset="0"/>
              </a:rPr>
              <a:t>: Để ghi nhớ công ơn của Thánh Gióng, vua Hùng đã phong cho Thánh Gióng danh hiệu gì?</a:t>
            </a:r>
            <a:endParaRPr lang="en-US" sz="2400">
              <a:latin typeface="Calibri" pitchFamily="34" charset="0"/>
              <a:cs typeface="Times New Roman" pitchFamily="18" charset="0"/>
            </a:endParaRPr>
          </a:p>
        </p:txBody>
      </p:sp>
      <p:sp>
        <p:nvSpPr>
          <p:cNvPr id="8" name="TextBox 7"/>
          <p:cNvSpPr txBox="1">
            <a:spLocks noChangeArrowheads="1"/>
          </p:cNvSpPr>
          <p:nvPr/>
        </p:nvSpPr>
        <p:spPr bwMode="auto">
          <a:xfrm>
            <a:off x="3751263" y="2011363"/>
            <a:ext cx="6486525" cy="1570037"/>
          </a:xfrm>
          <a:prstGeom prst="rect">
            <a:avLst/>
          </a:prstGeom>
          <a:noFill/>
          <a:ln w="9525">
            <a:noFill/>
            <a:miter lim="800000"/>
            <a:headEnd/>
            <a:tailEnd/>
          </a:ln>
        </p:spPr>
        <p:txBody>
          <a:bodyPr>
            <a:spAutoFit/>
          </a:bodyPr>
          <a:lstStyle/>
          <a:p>
            <a:pPr algn="just">
              <a:tabLst>
                <a:tab pos="400050" algn="l"/>
              </a:tabLst>
            </a:pPr>
            <a:r>
              <a:rPr lang="en-US" sz="2400">
                <a:solidFill>
                  <a:srgbClr val="000000"/>
                </a:solidFill>
                <a:latin typeface="Times New Roman" pitchFamily="18" charset="0"/>
                <a:cs typeface="Times New Roman" pitchFamily="18" charset="0"/>
              </a:rPr>
              <a:t>A. Phù Đổng Thiên Vương</a:t>
            </a:r>
            <a:endParaRPr lang="en-US" sz="2400">
              <a:latin typeface="Calibri" pitchFamily="34" charset="0"/>
              <a:cs typeface="Times New Roman" pitchFamily="18" charset="0"/>
            </a:endParaRPr>
          </a:p>
          <a:p>
            <a:pPr algn="just">
              <a:tabLst>
                <a:tab pos="400050" algn="l"/>
              </a:tabLst>
            </a:pPr>
            <a:r>
              <a:rPr lang="en-US" sz="2400">
                <a:solidFill>
                  <a:srgbClr val="000000"/>
                </a:solidFill>
                <a:latin typeface="Times New Roman" pitchFamily="18" charset="0"/>
                <a:cs typeface="Times New Roman" pitchFamily="18" charset="0"/>
              </a:rPr>
              <a:t>B. Lưỡng quốc Trạng nguyên.</a:t>
            </a:r>
            <a:endParaRPr lang="en-US" sz="2400">
              <a:latin typeface="Calibri" pitchFamily="34" charset="0"/>
              <a:cs typeface="Times New Roman" pitchFamily="18" charset="0"/>
            </a:endParaRPr>
          </a:p>
          <a:p>
            <a:pPr algn="just">
              <a:tabLst>
                <a:tab pos="400050" algn="l"/>
              </a:tabLst>
            </a:pPr>
            <a:r>
              <a:rPr lang="en-US" sz="2400">
                <a:solidFill>
                  <a:srgbClr val="000000"/>
                </a:solidFill>
                <a:latin typeface="Times New Roman" pitchFamily="18" charset="0"/>
                <a:cs typeface="Times New Roman" pitchFamily="18" charset="0"/>
              </a:rPr>
              <a:t>C. Bố Cái Đại Vương.</a:t>
            </a:r>
            <a:endParaRPr lang="en-US" sz="2400">
              <a:latin typeface="Calibri" pitchFamily="34" charset="0"/>
              <a:cs typeface="Times New Roman" pitchFamily="18" charset="0"/>
            </a:endParaRPr>
          </a:p>
          <a:p>
            <a:pPr algn="just">
              <a:tabLst>
                <a:tab pos="400050" algn="l"/>
              </a:tabLst>
            </a:pPr>
            <a:r>
              <a:rPr lang="en-US" sz="2400">
                <a:solidFill>
                  <a:srgbClr val="000000"/>
                </a:solidFill>
                <a:latin typeface="Times New Roman" pitchFamily="18" charset="0"/>
                <a:cs typeface="Times New Roman" pitchFamily="18" charset="0"/>
              </a:rPr>
              <a:t>D. Đức Thánh Tản Viên..</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animBg="1"/>
      <p:bldP spid="6" grpId="0"/>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extLst>
          </p:cNvPr>
          <p:cNvSpPr>
            <a:spLocks noChangeArrowheads="1"/>
          </p:cNvSpPr>
          <p:nvPr/>
        </p:nvSpPr>
        <p:spPr bwMode="auto">
          <a:xfrm>
            <a:off x="3714750" y="471488"/>
            <a:ext cx="4110038" cy="833437"/>
          </a:xfrm>
          <a:prstGeom prst="roundRect">
            <a:avLst>
              <a:gd name="adj" fmla="val 16667"/>
            </a:avLst>
          </a:prstGeom>
          <a:ln>
            <a:headEnd/>
            <a:tailEnd/>
          </a:ln>
        </p:spPr>
        <p:style>
          <a:lnRef idx="3">
            <a:schemeClr val="lt1"/>
          </a:lnRef>
          <a:fillRef idx="1">
            <a:schemeClr val="accent4"/>
          </a:fillRef>
          <a:effectRef idx="1">
            <a:schemeClr val="accent4"/>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6" name="TextBox 5"/>
          <p:cNvSpPr txBox="1">
            <a:spLocks noChangeArrowheads="1"/>
          </p:cNvSpPr>
          <p:nvPr/>
        </p:nvSpPr>
        <p:spPr bwMode="auto">
          <a:xfrm>
            <a:off x="4051300" y="601663"/>
            <a:ext cx="3459163" cy="460375"/>
          </a:xfrm>
          <a:prstGeom prst="rect">
            <a:avLst/>
          </a:prstGeom>
          <a:noFill/>
          <a:ln w="9525">
            <a:noFill/>
            <a:miter lim="800000"/>
            <a:headEnd/>
            <a:tailEnd/>
          </a:ln>
        </p:spPr>
        <p:txBody>
          <a:bodyPr>
            <a:spAutoFit/>
          </a:bodyPr>
          <a:lstStyle/>
          <a:p>
            <a:pPr algn="just">
              <a:tabLst>
                <a:tab pos="400050" algn="l"/>
              </a:tabLst>
            </a:pPr>
            <a:r>
              <a:rPr lang="en-US" sz="2400">
                <a:solidFill>
                  <a:srgbClr val="0070C0"/>
                </a:solidFill>
                <a:latin typeface="Times New Roman" pitchFamily="18" charset="0"/>
                <a:cs typeface="Times New Roman" pitchFamily="18" charset="0"/>
              </a:rPr>
              <a:t>Đáp án phần Trắc nghiệm</a:t>
            </a:r>
            <a:r>
              <a:rPr lang="en-US" sz="2400">
                <a:solidFill>
                  <a:srgbClr val="FF0000"/>
                </a:solidFill>
                <a:latin typeface="Times New Roman" pitchFamily="18" charset="0"/>
                <a:cs typeface="Times New Roman" pitchFamily="18" charset="0"/>
              </a:rPr>
              <a:t>:</a:t>
            </a:r>
            <a:endParaRPr lang="en-US" sz="2400">
              <a:latin typeface="Calibri" pitchFamily="34" charset="0"/>
              <a:cs typeface="Times New Roman" pitchFamily="18" charset="0"/>
            </a:endParaRPr>
          </a:p>
        </p:txBody>
      </p:sp>
      <p:graphicFrame>
        <p:nvGraphicFramePr>
          <p:cNvPr id="3" name="Table 2"/>
          <p:cNvGraphicFramePr>
            <a:graphicFrameLocks noGrp="1"/>
          </p:cNvGraphicFramePr>
          <p:nvPr/>
        </p:nvGraphicFramePr>
        <p:xfrm>
          <a:off x="749300" y="1814513"/>
          <a:ext cx="10777538" cy="2403475"/>
        </p:xfrm>
        <a:graphic>
          <a:graphicData uri="http://schemas.openxmlformats.org/drawingml/2006/table">
            <a:tbl>
              <a:tblPr/>
              <a:tblGrid>
                <a:gridCol w="2155825"/>
                <a:gridCol w="2154238"/>
                <a:gridCol w="2155825"/>
                <a:gridCol w="2155825"/>
                <a:gridCol w="2155825"/>
              </a:tblGrid>
              <a:tr h="1201738">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400050" algn="l"/>
                        </a:tabLst>
                      </a:pPr>
                      <a:r>
                        <a:rPr kumimoji="0" lang="en-US" sz="2400" b="1" i="0" u="none" strike="noStrike" cap="none" normalizeH="0" baseline="0" smtClean="0">
                          <a:ln>
                            <a:noFill/>
                          </a:ln>
                          <a:solidFill>
                            <a:srgbClr val="FFFFFF"/>
                          </a:solidFill>
                          <a:effectLst/>
                          <a:latin typeface="Times New Roman" pitchFamily="18" charset="0"/>
                          <a:cs typeface="Times New Roman" pitchFamily="18" charset="0"/>
                        </a:rPr>
                        <a:t>Câu 1</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400050" algn="l"/>
                        </a:tabLst>
                      </a:pPr>
                      <a:r>
                        <a:rPr kumimoji="0" lang="en-US" sz="2400" b="1" i="0" u="none" strike="noStrike" cap="none" normalizeH="0" baseline="0" smtClean="0">
                          <a:ln>
                            <a:noFill/>
                          </a:ln>
                          <a:solidFill>
                            <a:srgbClr val="FFFFFF"/>
                          </a:solidFill>
                          <a:effectLst/>
                          <a:latin typeface="Times New Roman" pitchFamily="18" charset="0"/>
                          <a:cs typeface="Times New Roman" pitchFamily="18" charset="0"/>
                        </a:rPr>
                        <a:t>Câu 2</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400050" algn="l"/>
                        </a:tabLst>
                      </a:pPr>
                      <a:r>
                        <a:rPr kumimoji="0" lang="en-US" sz="2400" b="1" i="0" u="none" strike="noStrike" cap="none" normalizeH="0" baseline="0" smtClean="0">
                          <a:ln>
                            <a:noFill/>
                          </a:ln>
                          <a:solidFill>
                            <a:srgbClr val="FFFFFF"/>
                          </a:solidFill>
                          <a:effectLst/>
                          <a:latin typeface="Times New Roman" pitchFamily="18" charset="0"/>
                          <a:cs typeface="Times New Roman" pitchFamily="18" charset="0"/>
                        </a:rPr>
                        <a:t>Câu 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400050" algn="l"/>
                        </a:tabLst>
                      </a:pPr>
                      <a:r>
                        <a:rPr kumimoji="0" lang="en-US" sz="2400" b="1" i="0" u="none" strike="noStrike" cap="none" normalizeH="0" baseline="0" smtClean="0">
                          <a:ln>
                            <a:noFill/>
                          </a:ln>
                          <a:solidFill>
                            <a:srgbClr val="FFFFFF"/>
                          </a:solidFill>
                          <a:effectLst/>
                          <a:latin typeface="Times New Roman" pitchFamily="18" charset="0"/>
                          <a:cs typeface="Times New Roman" pitchFamily="18" charset="0"/>
                        </a:rPr>
                        <a:t>Câu 4</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400050" algn="l"/>
                        </a:tabLst>
                      </a:pPr>
                      <a:r>
                        <a:rPr kumimoji="0" lang="en-US" sz="2400" b="1" i="0" u="none" strike="noStrike" cap="none" normalizeH="0" baseline="0" smtClean="0">
                          <a:ln>
                            <a:noFill/>
                          </a:ln>
                          <a:solidFill>
                            <a:srgbClr val="FFFFFF"/>
                          </a:solidFill>
                          <a:effectLst/>
                          <a:latin typeface="Times New Roman" pitchFamily="18" charset="0"/>
                          <a:cs typeface="Times New Roman" pitchFamily="18" charset="0"/>
                        </a:rPr>
                        <a:t>Câu 5</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01738">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400050" algn="l"/>
                        </a:tabLst>
                      </a:pPr>
                      <a:r>
                        <a:rPr kumimoji="0" lang="en-US" sz="2400" b="1" i="0" u="none" strike="noStrike" cap="none" normalizeH="0" baseline="0" smtClean="0">
                          <a:ln>
                            <a:noFill/>
                          </a:ln>
                          <a:solidFill>
                            <a:srgbClr val="FFFFFF"/>
                          </a:solidFill>
                          <a:effectLst/>
                          <a:latin typeface="Times New Roman" pitchFamily="18" charset="0"/>
                          <a:cs typeface="Times New Roman" pitchFamily="18" charset="0"/>
                        </a:rPr>
                        <a:t>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400050" algn="l"/>
                        </a:tabLst>
                      </a:pPr>
                      <a:r>
                        <a:rPr kumimoji="0" lang="en-US" sz="2400" b="0" i="0" u="none" strike="noStrike" cap="none" normalizeH="0" baseline="0" smtClean="0">
                          <a:ln>
                            <a:noFill/>
                          </a:ln>
                          <a:solidFill>
                            <a:srgbClr val="000000"/>
                          </a:solidFill>
                          <a:effectLst/>
                          <a:latin typeface="Times New Roman" pitchFamily="18" charset="0"/>
                          <a:cs typeface="Times New Roman" pitchFamily="18" charset="0"/>
                        </a:rPr>
                        <a:t>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400050" algn="l"/>
                        </a:tabLst>
                      </a:pPr>
                      <a:r>
                        <a:rPr kumimoji="0" lang="en-US" sz="2400" b="0" i="0" u="none" strike="noStrike" cap="none" normalizeH="0" baseline="0" smtClean="0">
                          <a:ln>
                            <a:noFill/>
                          </a:ln>
                          <a:solidFill>
                            <a:srgbClr val="000000"/>
                          </a:solidFill>
                          <a:effectLst/>
                          <a:latin typeface="Times New Roman" pitchFamily="18" charset="0"/>
                          <a:cs typeface="Times New Roman" pitchFamily="18" charset="0"/>
                        </a:rPr>
                        <a:t>C</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400050" algn="l"/>
                        </a:tabLst>
                      </a:pPr>
                      <a:r>
                        <a:rPr kumimoji="0" lang="en-US" sz="2400" b="0" i="0" u="none" strike="noStrike" cap="none" normalizeH="0" baseline="0" smtClean="0">
                          <a:ln>
                            <a:noFill/>
                          </a:ln>
                          <a:solidFill>
                            <a:srgbClr val="000000"/>
                          </a:solidFill>
                          <a:effectLst/>
                          <a:latin typeface="Times New Roman" pitchFamily="18" charset="0"/>
                          <a:cs typeface="Times New Roman" pitchFamily="18" charset="0"/>
                        </a:rPr>
                        <a:t>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tab pos="400050" algn="l"/>
                        </a:tabLst>
                      </a:pPr>
                      <a:r>
                        <a:rPr kumimoji="0" lang="en-US" sz="2400" b="0" i="0" u="none" strike="noStrike" cap="none" normalizeH="0" baseline="0" smtClean="0">
                          <a:ln>
                            <a:noFill/>
                          </a:ln>
                          <a:solidFill>
                            <a:srgbClr val="000000"/>
                          </a:solidFill>
                          <a:effectLst/>
                          <a:latin typeface="Times New Roman" pitchFamily="18" charset="0"/>
                          <a:cs typeface="Times New Roman" pitchFamily="18" charset="0"/>
                        </a:rPr>
                        <a:t>A</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D5EA"/>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a:extLst>
              <a:ext uri="{FF2B5EF4-FFF2-40B4-BE49-F238E27FC236}"/>
            </a:extLst>
          </p:cNvPr>
          <p:cNvSpPr>
            <a:spLocks noChangeArrowheads="1"/>
          </p:cNvSpPr>
          <p:nvPr/>
        </p:nvSpPr>
        <p:spPr bwMode="auto">
          <a:xfrm>
            <a:off x="568325" y="414338"/>
            <a:ext cx="3321050" cy="628650"/>
          </a:xfrm>
          <a:prstGeom prst="roundRect">
            <a:avLst>
              <a:gd name="adj" fmla="val 16667"/>
            </a:avLst>
          </a:prstGeom>
          <a:solidFill>
            <a:srgbClr val="FFFF00"/>
          </a:solidFill>
          <a:ln>
            <a:headEnd/>
            <a:tailEnd/>
          </a:ln>
        </p:spPr>
        <p:style>
          <a:lnRef idx="1">
            <a:schemeClr val="accent6"/>
          </a:lnRef>
          <a:fillRef idx="2">
            <a:schemeClr val="accent6"/>
          </a:fillRef>
          <a:effectRef idx="1">
            <a:schemeClr val="accent6"/>
          </a:effectRef>
          <a:fontRef idx="minor">
            <a:schemeClr val="dk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14" name="Rounded Rectangle 10">
            <a:extLst>
              <a:ext uri="{FF2B5EF4-FFF2-40B4-BE49-F238E27FC236}"/>
            </a:extLst>
          </p:cNvPr>
          <p:cNvSpPr>
            <a:spLocks noChangeArrowheads="1"/>
          </p:cNvSpPr>
          <p:nvPr/>
        </p:nvSpPr>
        <p:spPr bwMode="auto">
          <a:xfrm>
            <a:off x="568325" y="1417638"/>
            <a:ext cx="11080750" cy="4745037"/>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1139825" y="490538"/>
            <a:ext cx="2286000" cy="522287"/>
          </a:xfrm>
          <a:prstGeom prst="rect">
            <a:avLst/>
          </a:prstGeom>
          <a:noFill/>
          <a:ln w="9525">
            <a:noFill/>
            <a:miter lim="800000"/>
            <a:headEnd/>
            <a:tailEnd/>
          </a:ln>
        </p:spPr>
        <p:txBody>
          <a:bodyPr>
            <a:spAutoFit/>
          </a:bodyPr>
          <a:lstStyle/>
          <a:p>
            <a:pPr algn="just">
              <a:tabLst>
                <a:tab pos="400050" algn="l"/>
                <a:tab pos="628650" algn="l"/>
              </a:tabLst>
            </a:pPr>
            <a:r>
              <a:rPr lang="en-US" sz="2800">
                <a:solidFill>
                  <a:srgbClr val="FF0000"/>
                </a:solidFill>
                <a:latin typeface="Times New Roman" pitchFamily="18" charset="0"/>
                <a:cs typeface="Times New Roman" pitchFamily="18" charset="0"/>
              </a:rPr>
              <a:t>*</a:t>
            </a:r>
            <a:r>
              <a:rPr lang="en-US" sz="2800" u="sng">
                <a:solidFill>
                  <a:srgbClr val="FF0000"/>
                </a:solidFill>
                <a:latin typeface="Times New Roman" pitchFamily="18" charset="0"/>
                <a:cs typeface="Times New Roman" pitchFamily="18" charset="0"/>
              </a:rPr>
              <a:t>Đề đọc hiểu :</a:t>
            </a:r>
            <a:endParaRPr lang="en-US" sz="2800">
              <a:latin typeface="Times New Roman" pitchFamily="18" charset="0"/>
              <a:cs typeface="Times New Roman" pitchFamily="18" charset="0"/>
            </a:endParaRPr>
          </a:p>
        </p:txBody>
      </p:sp>
      <p:sp>
        <p:nvSpPr>
          <p:cNvPr id="7" name="TextBox 6">
            <a:extLst>
              <a:ext uri="{FF2B5EF4-FFF2-40B4-BE49-F238E27FC236}"/>
            </a:extLst>
          </p:cNvPr>
          <p:cNvSpPr txBox="1"/>
          <p:nvPr/>
        </p:nvSpPr>
        <p:spPr>
          <a:xfrm>
            <a:off x="1139279" y="1577873"/>
            <a:ext cx="2179983" cy="461665"/>
          </a:xfrm>
          <a:prstGeom prst="rect">
            <a:avLst/>
          </a:prstGeom>
          <a:noFill/>
        </p:spPr>
        <p:txBody>
          <a:bodyPr>
            <a:spAutoFit/>
          </a:bodyPr>
          <a:lstStyle/>
          <a:p>
            <a:pPr fontAlgn="auto">
              <a:spcBef>
                <a:spcPts val="0"/>
              </a:spcBef>
              <a:spcAft>
                <a:spcPts val="0"/>
              </a:spcAft>
              <a:defRPr/>
            </a:pPr>
            <a:r>
              <a:rPr lang="en-US" sz="24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b="1" dirty="0">
                <a:solidFill>
                  <a:srgbClr val="0D0D0D"/>
                </a:solidFill>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b="1" dirty="0">
                <a:solidFill>
                  <a:srgbClr val="0D0D0D"/>
                </a:solidFill>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01:</a:t>
            </a:r>
            <a:r>
              <a:rPr lang="en-US" sz="24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mn-lt"/>
              <a:cs typeface="+mn-cs"/>
            </a:endParaRPr>
          </a:p>
        </p:txBody>
      </p:sp>
      <p:sp>
        <p:nvSpPr>
          <p:cNvPr id="9" name="TextBox 8"/>
          <p:cNvSpPr txBox="1">
            <a:spLocks noChangeArrowheads="1"/>
          </p:cNvSpPr>
          <p:nvPr/>
        </p:nvSpPr>
        <p:spPr bwMode="auto">
          <a:xfrm>
            <a:off x="2789238" y="1525588"/>
            <a:ext cx="8091487" cy="490537"/>
          </a:xfrm>
          <a:prstGeom prst="rect">
            <a:avLst/>
          </a:prstGeom>
          <a:noFill/>
          <a:ln w="9525">
            <a:noFill/>
            <a:miter lim="800000"/>
            <a:headEnd/>
            <a:tailEnd/>
          </a:ln>
        </p:spPr>
        <p:txBody>
          <a:bodyPr>
            <a:spAutoFit/>
          </a:bodyPr>
          <a:lstStyle/>
          <a:p>
            <a:pPr algn="just">
              <a:lnSpc>
                <a:spcPct val="115000"/>
              </a:lnSpc>
              <a:tabLst>
                <a:tab pos="400050" algn="l"/>
              </a:tabLst>
            </a:pPr>
            <a:r>
              <a:rPr lang="en-US" sz="2400" b="1">
                <a:solidFill>
                  <a:srgbClr val="000000"/>
                </a:solidFill>
                <a:latin typeface="Times New Roman" pitchFamily="18" charset="0"/>
                <a:cs typeface="Times New Roman" pitchFamily="18" charset="0"/>
              </a:rPr>
              <a:t>Đọc đoạn văn sau và thực hiện các yêu cầu bên dưới:</a:t>
            </a:r>
            <a:endParaRPr lang="en-US" sz="2400">
              <a:latin typeface="Calibri" pitchFamily="34" charset="0"/>
              <a:cs typeface="Times New Roman" pitchFamily="18" charset="0"/>
            </a:endParaRPr>
          </a:p>
        </p:txBody>
      </p:sp>
      <p:sp>
        <p:nvSpPr>
          <p:cNvPr id="12" name="TextBox 11"/>
          <p:cNvSpPr txBox="1">
            <a:spLocks noChangeArrowheads="1"/>
          </p:cNvSpPr>
          <p:nvPr/>
        </p:nvSpPr>
        <p:spPr bwMode="auto">
          <a:xfrm>
            <a:off x="661988" y="2389188"/>
            <a:ext cx="10893425" cy="3462337"/>
          </a:xfrm>
          <a:prstGeom prst="rect">
            <a:avLst/>
          </a:prstGeom>
          <a:noFill/>
          <a:ln w="9525">
            <a:noFill/>
            <a:miter lim="800000"/>
            <a:headEnd/>
            <a:tailEnd/>
          </a:ln>
        </p:spPr>
        <p:txBody>
          <a:bodyPr>
            <a:spAutoFit/>
          </a:bodyPr>
          <a:lstStyle/>
          <a:p>
            <a:pPr algn="just">
              <a:lnSpc>
                <a:spcPct val="115000"/>
              </a:lnSpc>
              <a:tabLst>
                <a:tab pos="400050" algn="l"/>
              </a:tabLst>
            </a:pPr>
            <a:r>
              <a:rPr lang="en-US" sz="2400">
                <a:solidFill>
                  <a:srgbClr val="000000"/>
                </a:solidFill>
                <a:latin typeface="Times New Roman" pitchFamily="18" charset="0"/>
                <a:cs typeface="Times New Roman" pitchFamily="18" charset="0"/>
              </a:rPr>
              <a:t>“</a:t>
            </a:r>
            <a:r>
              <a:rPr lang="en-US" sz="2400" i="1">
                <a:solidFill>
                  <a:srgbClr val="000000"/>
                </a:solidFill>
                <a:latin typeface="Times New Roman" pitchFamily="18" charset="0"/>
                <a:cs typeface="Times New Roman" pitchFamily="18" charset="0"/>
              </a:rPr>
              <a:t>Bấy giờ, có giặc Ân đến xâm phạm bờ cõi nước ta. Thế giặc rất mạnh, nhà vua lo sợ, bèn truyền sứ giả đi khắp nơi, tìm người tài giỏi cứu nước. Chú bé nghe tin, bỗng dưng cất tiếng nói với mẹ: </a:t>
            </a:r>
            <a:endParaRPr lang="en-US" sz="2400">
              <a:latin typeface="Calibri" pitchFamily="34" charset="0"/>
              <a:cs typeface="Times New Roman" pitchFamily="18" charset="0"/>
            </a:endParaRPr>
          </a:p>
          <a:p>
            <a:pPr algn="just">
              <a:lnSpc>
                <a:spcPct val="115000"/>
              </a:lnSpc>
              <a:tabLst>
                <a:tab pos="400050" algn="l"/>
              </a:tabLst>
            </a:pPr>
            <a:r>
              <a:rPr lang="en-US" sz="2400" i="1">
                <a:solidFill>
                  <a:srgbClr val="000000"/>
                </a:solidFill>
                <a:latin typeface="Times New Roman" pitchFamily="18" charset="0"/>
                <a:cs typeface="Times New Roman" pitchFamily="18" charset="0"/>
              </a:rPr>
              <a:t>- Mẹ ra mời sứ giả vào đây, con xin thưa chuyện.</a:t>
            </a:r>
            <a:endParaRPr lang="en-US" sz="2400">
              <a:latin typeface="Calibri" pitchFamily="34" charset="0"/>
              <a:cs typeface="Times New Roman" pitchFamily="18" charset="0"/>
            </a:endParaRPr>
          </a:p>
          <a:p>
            <a:pPr algn="just">
              <a:lnSpc>
                <a:spcPct val="115000"/>
              </a:lnSpc>
              <a:tabLst>
                <a:tab pos="400050" algn="l"/>
              </a:tabLst>
            </a:pPr>
            <a:r>
              <a:rPr lang="en-US" sz="2400" i="1">
                <a:solidFill>
                  <a:srgbClr val="000000"/>
                </a:solidFill>
                <a:latin typeface="Times New Roman" pitchFamily="18" charset="0"/>
                <a:cs typeface="Times New Roman" pitchFamily="18" charset="0"/>
              </a:rPr>
              <a:t>     Sứ giả vào. Chú đứa bé bảo: </a:t>
            </a:r>
            <a:endParaRPr lang="en-US" sz="2400">
              <a:latin typeface="Calibri" pitchFamily="34" charset="0"/>
              <a:cs typeface="Times New Roman" pitchFamily="18" charset="0"/>
            </a:endParaRPr>
          </a:p>
          <a:p>
            <a:pPr algn="just">
              <a:lnSpc>
                <a:spcPct val="115000"/>
              </a:lnSpc>
              <a:tabLst>
                <a:tab pos="400050" algn="l"/>
              </a:tabLst>
            </a:pPr>
            <a:r>
              <a:rPr lang="en-US" sz="2400" i="1">
                <a:solidFill>
                  <a:srgbClr val="000000"/>
                </a:solidFill>
                <a:latin typeface="Times New Roman" pitchFamily="18" charset="0"/>
                <a:cs typeface="Times New Roman" pitchFamily="18" charset="0"/>
              </a:rPr>
              <a:t>- Ông về tâu với vua, đúccho ta một con ngựa sắt, làm cho ta một bộ áo giáp bằng sắt, và rèn cho ta một cái roi cũng bằng sắt, ta nguyện phá tan lũ giặc này. </a:t>
            </a:r>
            <a:endParaRPr lang="en-US" sz="2400">
              <a:latin typeface="Calibri" pitchFamily="34" charset="0"/>
              <a:cs typeface="Times New Roman" pitchFamily="18" charset="0"/>
            </a:endParaRPr>
          </a:p>
          <a:p>
            <a:pPr algn="just">
              <a:lnSpc>
                <a:spcPct val="115000"/>
              </a:lnSpc>
              <a:tabLst>
                <a:tab pos="400050" algn="l"/>
              </a:tabLst>
            </a:pPr>
            <a:r>
              <a:rPr lang="en-US" sz="2400" i="1">
                <a:solidFill>
                  <a:srgbClr val="000000"/>
                </a:solidFill>
                <a:latin typeface="Times New Roman" pitchFamily="18" charset="0"/>
                <a:cs typeface="Times New Roman" pitchFamily="18" charset="0"/>
              </a:rPr>
              <a:t>     </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barn(inVertical)">
                                      <p:cBhvr>
                                        <p:cTn id="15" dur="500"/>
                                        <p:tgtEl>
                                          <p:spTgt spid="14"/>
                                        </p:tgtEl>
                                      </p:cBhvr>
                                    </p:animEffect>
                                  </p:childTnLst>
                                </p:cTn>
                              </p:par>
                              <p:par>
                                <p:cTn id="16" presetID="16" presetClass="entr" presetSubtype="21"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barn(inVertical)">
                                      <p:cBhvr>
                                        <p:cTn id="2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animBg="1"/>
      <p:bldP spid="5" grpId="0"/>
      <p:bldP spid="9" grpId="0"/>
      <p:bldP spid="1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821636" y="1139688"/>
            <a:ext cx="10654748" cy="4664764"/>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1087438" y="1752600"/>
            <a:ext cx="10282237" cy="3455988"/>
          </a:xfrm>
          <a:prstGeom prst="rect">
            <a:avLst/>
          </a:prstGeom>
          <a:noFill/>
          <a:ln w="9525">
            <a:noFill/>
            <a:miter lim="800000"/>
            <a:headEnd/>
            <a:tailEnd/>
          </a:ln>
        </p:spPr>
        <p:txBody>
          <a:bodyPr>
            <a:spAutoFit/>
          </a:bodyPr>
          <a:lstStyle/>
          <a:p>
            <a:pPr algn="just">
              <a:lnSpc>
                <a:spcPct val="115000"/>
              </a:lnSpc>
              <a:tabLst>
                <a:tab pos="400050" algn="l"/>
              </a:tabLst>
            </a:pPr>
            <a:r>
              <a:rPr lang="en-US" sz="2400" i="1">
                <a:solidFill>
                  <a:srgbClr val="000000"/>
                </a:solidFill>
                <a:latin typeface="Times New Roman" pitchFamily="18" charset="0"/>
                <a:cs typeface="Times New Roman" pitchFamily="18" charset="0"/>
              </a:rPr>
              <a:t>     Sứ giả vừa ngạc nhiên, vừa mừng rỡ, vội vàng về tâu vua. Vua ngay lập tức sai thợ đêm ngày phải làm làm cho đủ  những đồ vật chú bé dặn.</a:t>
            </a:r>
            <a:endParaRPr lang="en-US" sz="2400">
              <a:latin typeface="Calibri" pitchFamily="34" charset="0"/>
              <a:cs typeface="Times New Roman" pitchFamily="18" charset="0"/>
            </a:endParaRPr>
          </a:p>
          <a:p>
            <a:pPr algn="just">
              <a:lnSpc>
                <a:spcPct val="115000"/>
              </a:lnSpc>
              <a:tabLst>
                <a:tab pos="400050" algn="l"/>
              </a:tabLst>
            </a:pPr>
            <a:r>
              <a:rPr lang="en-US" sz="2400" i="1">
                <a:solidFill>
                  <a:srgbClr val="212529"/>
                </a:solidFill>
                <a:latin typeface="Times New Roman" pitchFamily="18" charset="0"/>
                <a:cs typeface="Times New Roman" pitchFamily="18" charset="0"/>
              </a:rPr>
              <a:t>    Càng lạ hơn nữa, sau hôm gặp sứ giả, chú bé lớn nhanh như thổi. Cơm ăn mấy cũng không no. Aó vừa mặc xong đã chật níc. Hai vợ chồng làm ra bao nhiêu cũng không đủ nuôi con, thành thử phải chạy nhờ bà con hàng xóm. Bà con hàng xóm cũng vui lòng gom góp gạo thóc để nuôi chú bé, vì ai cũng mong chú bé giết giặc, cứu nước”.</a:t>
            </a:r>
            <a:endParaRPr lang="en-US" sz="2400">
              <a:latin typeface="Calibri" pitchFamily="34" charset="0"/>
              <a:cs typeface="Times New Roman" pitchFamily="18" charset="0"/>
            </a:endParaRPr>
          </a:p>
          <a:p>
            <a:pPr algn="r">
              <a:lnSpc>
                <a:spcPct val="115000"/>
              </a:lnSpc>
              <a:tabLst>
                <a:tab pos="400050" algn="l"/>
              </a:tabLst>
            </a:pPr>
            <a:r>
              <a:rPr lang="en-US" sz="2400">
                <a:solidFill>
                  <a:srgbClr val="000000"/>
                </a:solidFill>
                <a:latin typeface="Times New Roman" pitchFamily="18" charset="0"/>
                <a:cs typeface="Times New Roman" pitchFamily="18" charset="0"/>
              </a:rPr>
              <a:t>(</a:t>
            </a:r>
            <a:r>
              <a:rPr lang="en-US" sz="2400" i="1">
                <a:solidFill>
                  <a:srgbClr val="000000"/>
                </a:solidFill>
                <a:latin typeface="Times New Roman" pitchFamily="18" charset="0"/>
                <a:cs typeface="Times New Roman" pitchFamily="18" charset="0"/>
              </a:rPr>
              <a:t>Trích truyền thuyết Thánh Gióng)</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2508250" y="1320800"/>
            <a:ext cx="9309100" cy="4138613"/>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2508250" y="1697038"/>
            <a:ext cx="9101138" cy="3463925"/>
          </a:xfrm>
          <a:prstGeom prst="rect">
            <a:avLst/>
          </a:prstGeom>
          <a:noFill/>
          <a:ln w="9525">
            <a:noFill/>
            <a:miter lim="800000"/>
            <a:headEnd/>
            <a:tailEnd/>
          </a:ln>
        </p:spPr>
        <p:txBody>
          <a:bodyPr>
            <a:spAutoFit/>
          </a:bodyPr>
          <a:lstStyle/>
          <a:p>
            <a:pPr algn="just">
              <a:lnSpc>
                <a:spcPct val="115000"/>
              </a:lnSpc>
              <a:tabLst>
                <a:tab pos="400050" algn="l"/>
              </a:tabLst>
            </a:pPr>
            <a:r>
              <a:rPr lang="en-US" sz="2400" b="1">
                <a:solidFill>
                  <a:srgbClr val="000000"/>
                </a:solidFill>
                <a:latin typeface="Times New Roman" pitchFamily="18" charset="0"/>
                <a:cs typeface="Times New Roman" pitchFamily="18" charset="0"/>
              </a:rPr>
              <a:t>Câu 1:</a:t>
            </a:r>
            <a:r>
              <a:rPr lang="en-US" sz="2400">
                <a:solidFill>
                  <a:srgbClr val="000000"/>
                </a:solidFill>
                <a:latin typeface="Times New Roman" pitchFamily="18" charset="0"/>
                <a:cs typeface="Times New Roman" pitchFamily="18" charset="0"/>
              </a:rPr>
              <a:t> Xác định phương thức biểu đạt chính của đoạn văn. Nhân vật chính trong truyện là ai?</a:t>
            </a:r>
            <a:endParaRPr lang="en-US" sz="2400">
              <a:latin typeface="Times New Roman" pitchFamily="18" charset="0"/>
              <a:cs typeface="Times New Roman" pitchFamily="18" charset="0"/>
            </a:endParaRPr>
          </a:p>
          <a:p>
            <a:pPr algn="just">
              <a:lnSpc>
                <a:spcPct val="115000"/>
              </a:lnSpc>
              <a:tabLst>
                <a:tab pos="400050" algn="l"/>
              </a:tabLst>
            </a:pPr>
            <a:r>
              <a:rPr lang="en-US" sz="2400" b="1">
                <a:solidFill>
                  <a:srgbClr val="000000"/>
                </a:solidFill>
                <a:latin typeface="Times New Roman" pitchFamily="18" charset="0"/>
                <a:cs typeface="Times New Roman" pitchFamily="18" charset="0"/>
              </a:rPr>
              <a:t>Câu 2: </a:t>
            </a:r>
            <a:r>
              <a:rPr lang="en-US" sz="2400">
                <a:solidFill>
                  <a:srgbClr val="000000"/>
                </a:solidFill>
                <a:latin typeface="Times New Roman" pitchFamily="18" charset="0"/>
                <a:cs typeface="Times New Roman" pitchFamily="18" charset="0"/>
              </a:rPr>
              <a:t>Câu nói đầu tiên của nhân vật chú bé là gì? Chú bé nói câu nói đó trong hoàn cảnh nào?</a:t>
            </a:r>
            <a:endParaRPr lang="en-US" sz="2400">
              <a:latin typeface="Times New Roman" pitchFamily="18" charset="0"/>
              <a:cs typeface="Times New Roman" pitchFamily="18" charset="0"/>
            </a:endParaRPr>
          </a:p>
          <a:p>
            <a:pPr algn="just">
              <a:lnSpc>
                <a:spcPct val="115000"/>
              </a:lnSpc>
              <a:tabLst>
                <a:tab pos="400050" algn="l"/>
              </a:tabLst>
            </a:pPr>
            <a:r>
              <a:rPr lang="en-US" sz="2400" b="1">
                <a:solidFill>
                  <a:srgbClr val="000000"/>
                </a:solidFill>
                <a:latin typeface="Times New Roman" pitchFamily="18" charset="0"/>
                <a:cs typeface="Times New Roman" pitchFamily="18" charset="0"/>
              </a:rPr>
              <a:t>Câu 3:</a:t>
            </a:r>
            <a:r>
              <a:rPr lang="en-US" sz="2400">
                <a:solidFill>
                  <a:srgbClr val="000000"/>
                </a:solidFill>
                <a:latin typeface="Times New Roman" pitchFamily="18" charset="0"/>
                <a:cs typeface="Times New Roman" pitchFamily="18" charset="0"/>
              </a:rPr>
              <a:t> Cho biết ý nghĩa của chi tiết: “</a:t>
            </a:r>
            <a:r>
              <a:rPr lang="en-US" sz="2400" i="1">
                <a:solidFill>
                  <a:srgbClr val="212529"/>
                </a:solidFill>
                <a:latin typeface="Times New Roman" pitchFamily="18" charset="0"/>
                <a:cs typeface="Times New Roman" pitchFamily="18" charset="0"/>
              </a:rPr>
              <a:t>Bà con đều vui lòng gom góp gạo nuôi chú bé, vì ai cũng mong chú giết giặc, cứu nước” </a:t>
            </a:r>
            <a:r>
              <a:rPr lang="en-US" sz="2400">
                <a:solidFill>
                  <a:srgbClr val="000000"/>
                </a:solidFill>
                <a:latin typeface="Times New Roman" pitchFamily="18" charset="0"/>
                <a:cs typeface="Times New Roman" pitchFamily="18" charset="0"/>
              </a:rPr>
              <a:t>.</a:t>
            </a:r>
            <a:endParaRPr lang="en-US" sz="2400">
              <a:latin typeface="Times New Roman" pitchFamily="18" charset="0"/>
              <a:cs typeface="Times New Roman" pitchFamily="18" charset="0"/>
            </a:endParaRPr>
          </a:p>
          <a:p>
            <a:pPr algn="just">
              <a:lnSpc>
                <a:spcPct val="115000"/>
              </a:lnSpc>
              <a:tabLst>
                <a:tab pos="400050" algn="l"/>
              </a:tabLst>
            </a:pPr>
            <a:r>
              <a:rPr lang="en-US" sz="2400" b="1">
                <a:solidFill>
                  <a:srgbClr val="000000"/>
                </a:solidFill>
                <a:latin typeface="Times New Roman" pitchFamily="18" charset="0"/>
                <a:cs typeface="Times New Roman" pitchFamily="18" charset="0"/>
              </a:rPr>
              <a:t>Câu 4</a:t>
            </a:r>
            <a:r>
              <a:rPr lang="en-US" sz="2400">
                <a:solidFill>
                  <a:srgbClr val="000000"/>
                </a:solidFill>
                <a:latin typeface="Times New Roman" pitchFamily="18" charset="0"/>
                <a:cs typeface="Times New Roman" pitchFamily="18" charset="0"/>
              </a:rPr>
              <a:t>: Hãy lí giải vì sao hội thi thể thao trong nhà trường thường mang tên “ Hội khoẻ Phù Đổng”?</a:t>
            </a:r>
            <a:endParaRPr lang="en-US" sz="2400">
              <a:latin typeface="Times New Roman" pitchFamily="18" charset="0"/>
              <a:cs typeface="Times New Roman" pitchFamily="18" charset="0"/>
            </a:endParaRPr>
          </a:p>
        </p:txBody>
      </p:sp>
      <p:sp>
        <p:nvSpPr>
          <p:cNvPr id="11" name="Rectangle: Rounded Corners 10">
            <a:extLst>
              <a:ext uri="{FF2B5EF4-FFF2-40B4-BE49-F238E27FC236}"/>
            </a:extLst>
          </p:cNvPr>
          <p:cNvSpPr/>
          <p:nvPr/>
        </p:nvSpPr>
        <p:spPr>
          <a:xfrm>
            <a:off x="512763" y="1320800"/>
            <a:ext cx="1925637" cy="4216400"/>
          </a:xfrm>
          <a:prstGeom prst="round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anchor="ctr"/>
          <a:lstStyle/>
          <a:p>
            <a:pPr algn="ctr" fontAlgn="auto">
              <a:spcBef>
                <a:spcPts val="0"/>
              </a:spcBef>
              <a:spcAft>
                <a:spcPts val="0"/>
              </a:spcAft>
              <a:defRPr/>
            </a:pPr>
            <a:endParaRPr lang="en-US" dirty="0">
              <a:latin typeface="Times New Roman" panose="02020603050405020304" pitchFamily="18" charset="0"/>
              <a:cs typeface="Times New Roman" panose="02020603050405020304" pitchFamily="18" charset="0"/>
            </a:endParaRPr>
          </a:p>
        </p:txBody>
      </p:sp>
      <p:sp>
        <p:nvSpPr>
          <p:cNvPr id="12" name="TextBox 11"/>
          <p:cNvSpPr txBox="1">
            <a:spLocks noChangeArrowheads="1"/>
          </p:cNvSpPr>
          <p:nvPr/>
        </p:nvSpPr>
        <p:spPr bwMode="auto">
          <a:xfrm>
            <a:off x="900113" y="2070100"/>
            <a:ext cx="1219200" cy="1816100"/>
          </a:xfrm>
          <a:prstGeom prst="rect">
            <a:avLst/>
          </a:prstGeom>
          <a:noFill/>
          <a:ln w="9525">
            <a:noFill/>
            <a:miter lim="800000"/>
            <a:headEnd/>
            <a:tailEnd/>
          </a:ln>
        </p:spPr>
        <p:txBody>
          <a:bodyPr>
            <a:spAutoFit/>
          </a:bodyPr>
          <a:lstStyle/>
          <a:p>
            <a:r>
              <a:rPr lang="en-US" sz="2800">
                <a:latin typeface="Times New Roman" pitchFamily="18" charset="0"/>
                <a:cs typeface="Times New Roman" pitchFamily="18" charset="0"/>
              </a:rPr>
              <a:t>Thực hiện</a:t>
            </a:r>
          </a:p>
          <a:p>
            <a:r>
              <a:rPr lang="en-US" sz="2800">
                <a:latin typeface="Times New Roman" pitchFamily="18" charset="0"/>
                <a:cs typeface="Times New Roman" pitchFamily="18" charset="0"/>
              </a:rPr>
              <a:t> yêu </a:t>
            </a:r>
          </a:p>
          <a:p>
            <a:r>
              <a:rPr lang="en-US" sz="2800">
                <a:latin typeface="Times New Roman" pitchFamily="18" charset="0"/>
                <a:cs typeface="Times New Roman" pitchFamily="18" charset="0"/>
              </a:rPr>
              <a:t>Cầu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arn(inVertical)">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11" grpId="0" animBg="1"/>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2590800" y="1524000"/>
            <a:ext cx="1403350" cy="1266825"/>
          </a:xfrm>
          <a:prstGeom prst="rect">
            <a:avLst/>
          </a:prstGeom>
          <a:noFill/>
          <a:ln w="9525">
            <a:noFill/>
            <a:miter lim="800000"/>
            <a:headEnd/>
            <a:tailEnd/>
          </a:ln>
        </p:spPr>
        <p:txBody>
          <a:bodyPr/>
          <a:lstStyle/>
          <a:p>
            <a:endParaRPr lang="vi-VN">
              <a:solidFill>
                <a:srgbClr val="000000"/>
              </a:solidFill>
            </a:endParaRPr>
          </a:p>
        </p:txBody>
      </p:sp>
      <p:sp>
        <p:nvSpPr>
          <p:cNvPr id="18" name="WordArt 40"/>
          <p:cNvSpPr>
            <a:spLocks noChangeArrowheads="1" noChangeShapeType="1" noTextEdit="1"/>
          </p:cNvSpPr>
          <p:nvPr/>
        </p:nvSpPr>
        <p:spPr bwMode="auto">
          <a:xfrm>
            <a:off x="289259" y="1924810"/>
            <a:ext cx="11496341" cy="2821055"/>
          </a:xfrm>
          <a:prstGeom prst="rect">
            <a:avLst/>
          </a:prstGeom>
        </p:spPr>
        <p:txBody>
          <a:bodyPr wrap="none" fromWordArt="1">
            <a:prstTxWarp prst="textPlain">
              <a:avLst>
                <a:gd name="adj" fmla="val 50000"/>
              </a:avLst>
            </a:prstTxWarp>
            <a:scene3d>
              <a:camera prst="isometricOffAxis1Right"/>
              <a:lightRig rig="threePt" dir="t"/>
            </a:scene3d>
          </a:bodyPr>
          <a:lstStyle/>
          <a:p>
            <a:pPr algn="ctr" fontAlgn="auto">
              <a:spcBef>
                <a:spcPts val="0"/>
              </a:spcBef>
              <a:spcAft>
                <a:spcPts val="0"/>
              </a:spcAft>
              <a:defRPr/>
            </a:pPr>
            <a:r>
              <a:rPr lang="en-US" sz="3600" b="1" kern="10" dirty="0">
                <a:ln w="19050">
                  <a:solidFill>
                    <a:srgbClr val="0000FF"/>
                  </a:solidFill>
                  <a:round/>
                  <a:headEnd/>
                  <a:tailEnd/>
                </a:ln>
                <a:solidFill>
                  <a:srgbClr val="FF0000"/>
                </a:solidFill>
                <a:latin typeface="Times New Roman"/>
                <a:cs typeface="Times New Roman"/>
              </a:rPr>
              <a:t>ÔN TẬP ĐỌC HIỂU VĂN BẢN: </a:t>
            </a:r>
          </a:p>
          <a:p>
            <a:pPr algn="ctr" fontAlgn="auto">
              <a:spcBef>
                <a:spcPts val="0"/>
              </a:spcBef>
              <a:spcAft>
                <a:spcPts val="0"/>
              </a:spcAft>
              <a:defRPr/>
            </a:pPr>
            <a:r>
              <a:rPr lang="en-US" sz="3600" b="1" kern="10" dirty="0">
                <a:ln w="19050">
                  <a:solidFill>
                    <a:srgbClr val="0000FF"/>
                  </a:solidFill>
                  <a:round/>
                  <a:headEnd/>
                  <a:tailEnd/>
                </a:ln>
                <a:solidFill>
                  <a:srgbClr val="FF0000"/>
                </a:solidFill>
                <a:latin typeface="Times New Roman"/>
                <a:cs typeface="Times New Roman"/>
              </a:rPr>
              <a:t>THÁNH GIÓNG</a:t>
            </a:r>
          </a:p>
        </p:txBody>
      </p:sp>
      <p:pic>
        <p:nvPicPr>
          <p:cNvPr id="14339" name="Picture 4"/>
          <p:cNvPicPr>
            <a:picLocks noChangeAspect="1"/>
          </p:cNvPicPr>
          <p:nvPr/>
        </p:nvPicPr>
        <p:blipFill>
          <a:blip r:embed="rId3"/>
          <a:srcRect r="52890" b="57091"/>
          <a:stretch>
            <a:fillRect/>
          </a:stretch>
        </p:blipFill>
        <p:spPr bwMode="auto">
          <a:xfrm>
            <a:off x="288925" y="238125"/>
            <a:ext cx="2652713" cy="181133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1" presetClass="exit" presetSubtype="0" fill="hold" nodeType="clickEffect">
                                  <p:stCondLst>
                                    <p:cond delay="0"/>
                                  </p:stCondLst>
                                  <p:childTnLst>
                                    <p:anim calcmode="lin" valueType="num">
                                      <p:cBhvr>
                                        <p:cTn id="10" dur="6000"/>
                                        <p:tgtEl>
                                          <p:spTgt spid="18"/>
                                        </p:tgtEl>
                                        <p:attrNameLst>
                                          <p:attrName>ppt_w</p:attrName>
                                        </p:attrNameLst>
                                      </p:cBhvr>
                                      <p:tavLst>
                                        <p:tav tm="0">
                                          <p:val>
                                            <p:strVal val="ppt_w"/>
                                          </p:val>
                                        </p:tav>
                                        <p:tav tm="100000">
                                          <p:val>
                                            <p:fltVal val="0"/>
                                          </p:val>
                                        </p:tav>
                                      </p:tavLst>
                                    </p:anim>
                                    <p:anim calcmode="lin" valueType="num">
                                      <p:cBhvr>
                                        <p:cTn id="11" dur="6000"/>
                                        <p:tgtEl>
                                          <p:spTgt spid="18"/>
                                        </p:tgtEl>
                                        <p:attrNameLst>
                                          <p:attrName>ppt_h</p:attrName>
                                        </p:attrNameLst>
                                      </p:cBhvr>
                                      <p:tavLst>
                                        <p:tav tm="0">
                                          <p:val>
                                            <p:strVal val="ppt_h"/>
                                          </p:val>
                                        </p:tav>
                                        <p:tav tm="100000">
                                          <p:val>
                                            <p:fltVal val="0"/>
                                          </p:val>
                                        </p:tav>
                                      </p:tavLst>
                                    </p:anim>
                                    <p:anim calcmode="lin" valueType="num">
                                      <p:cBhvr>
                                        <p:cTn id="12" dur="6000"/>
                                        <p:tgtEl>
                                          <p:spTgt spid="18"/>
                                        </p:tgtEl>
                                        <p:attrNameLst>
                                          <p:attrName>style.rotation</p:attrName>
                                        </p:attrNameLst>
                                      </p:cBhvr>
                                      <p:tavLst>
                                        <p:tav tm="0">
                                          <p:val>
                                            <p:fltVal val="0"/>
                                          </p:val>
                                        </p:tav>
                                        <p:tav tm="100000">
                                          <p:val>
                                            <p:fltVal val="90"/>
                                          </p:val>
                                        </p:tav>
                                      </p:tavLst>
                                    </p:anim>
                                    <p:animEffect transition="out" filter="fade">
                                      <p:cBhvr>
                                        <p:cTn id="13" dur="6000"/>
                                        <p:tgtEl>
                                          <p:spTgt spid="18"/>
                                        </p:tgtEl>
                                      </p:cBhvr>
                                    </p:animEffect>
                                    <p:set>
                                      <p:cBhvr>
                                        <p:cTn id="14" dur="1" fill="hold">
                                          <p:stCondLst>
                                            <p:cond delay="5999"/>
                                          </p:stCondLst>
                                        </p:cTn>
                                        <p:tgtEl>
                                          <p:spTgt spid="18"/>
                                        </p:tgtEl>
                                        <p:attrNameLst>
                                          <p:attrName>style.visibility</p:attrName>
                                        </p:attrNameLst>
                                      </p:cBhvr>
                                      <p:to>
                                        <p:strVal val="hidden"/>
                                      </p:to>
                                    </p:set>
                                  </p:childTnLst>
                                </p:cTn>
                              </p:par>
                              <p:par>
                                <p:cTn id="15" presetID="31" presetClass="exit" presetSubtype="0" fill="hold" nodeType="withEffect">
                                  <p:stCondLst>
                                    <p:cond delay="0"/>
                                  </p:stCondLst>
                                  <p:childTnLst>
                                    <p:anim calcmode="lin" valueType="num">
                                      <p:cBhvr>
                                        <p:cTn id="16" dur="6000"/>
                                        <p:tgtEl>
                                          <p:spTgt spid="14339"/>
                                        </p:tgtEl>
                                        <p:attrNameLst>
                                          <p:attrName>ppt_w</p:attrName>
                                        </p:attrNameLst>
                                      </p:cBhvr>
                                      <p:tavLst>
                                        <p:tav tm="0">
                                          <p:val>
                                            <p:strVal val="ppt_w"/>
                                          </p:val>
                                        </p:tav>
                                        <p:tav tm="100000">
                                          <p:val>
                                            <p:fltVal val="0"/>
                                          </p:val>
                                        </p:tav>
                                      </p:tavLst>
                                    </p:anim>
                                    <p:anim calcmode="lin" valueType="num">
                                      <p:cBhvr>
                                        <p:cTn id="17" dur="6000"/>
                                        <p:tgtEl>
                                          <p:spTgt spid="14339"/>
                                        </p:tgtEl>
                                        <p:attrNameLst>
                                          <p:attrName>ppt_h</p:attrName>
                                        </p:attrNameLst>
                                      </p:cBhvr>
                                      <p:tavLst>
                                        <p:tav tm="0">
                                          <p:val>
                                            <p:strVal val="ppt_h"/>
                                          </p:val>
                                        </p:tav>
                                        <p:tav tm="100000">
                                          <p:val>
                                            <p:fltVal val="0"/>
                                          </p:val>
                                        </p:tav>
                                      </p:tavLst>
                                    </p:anim>
                                    <p:anim calcmode="lin" valueType="num">
                                      <p:cBhvr>
                                        <p:cTn id="18" dur="6000"/>
                                        <p:tgtEl>
                                          <p:spTgt spid="14339"/>
                                        </p:tgtEl>
                                        <p:attrNameLst>
                                          <p:attrName>style.rotation</p:attrName>
                                        </p:attrNameLst>
                                      </p:cBhvr>
                                      <p:tavLst>
                                        <p:tav tm="0">
                                          <p:val>
                                            <p:fltVal val="0"/>
                                          </p:val>
                                        </p:tav>
                                        <p:tav tm="100000">
                                          <p:val>
                                            <p:fltVal val="90"/>
                                          </p:val>
                                        </p:tav>
                                      </p:tavLst>
                                    </p:anim>
                                    <p:animEffect transition="out" filter="fade">
                                      <p:cBhvr>
                                        <p:cTn id="19" dur="6000"/>
                                        <p:tgtEl>
                                          <p:spTgt spid="14339"/>
                                        </p:tgtEl>
                                      </p:cBhvr>
                                    </p:animEffect>
                                    <p:set>
                                      <p:cBhvr>
                                        <p:cTn id="20" dur="1" fill="hold">
                                          <p:stCondLst>
                                            <p:cond delay="5999"/>
                                          </p:stCondLst>
                                        </p:cTn>
                                        <p:tgtEl>
                                          <p:spTgt spid="143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4591050" y="496888"/>
            <a:ext cx="3321050" cy="628650"/>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415925" y="1417638"/>
            <a:ext cx="11333163" cy="3930650"/>
          </a:xfrm>
          <a:prstGeom prst="roundRect">
            <a:avLst>
              <a:gd name="adj" fmla="val 16667"/>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5302250" y="561975"/>
            <a:ext cx="2308225" cy="482600"/>
          </a:xfrm>
          <a:prstGeom prst="rect">
            <a:avLst/>
          </a:prstGeom>
          <a:noFill/>
          <a:ln w="9525">
            <a:noFill/>
            <a:miter lim="800000"/>
            <a:headEnd/>
            <a:tailEnd/>
          </a:ln>
        </p:spPr>
        <p:txBody>
          <a:bodyPr>
            <a:spAutoFit/>
          </a:bodyPr>
          <a:lstStyle/>
          <a:p>
            <a:pPr algn="just">
              <a:lnSpc>
                <a:spcPct val="115000"/>
              </a:lnSpc>
              <a:tabLst>
                <a:tab pos="400050" algn="l"/>
              </a:tabLst>
            </a:pPr>
            <a:r>
              <a:rPr lang="en-US" sz="2400" b="1">
                <a:solidFill>
                  <a:srgbClr val="000000"/>
                </a:solidFill>
                <a:latin typeface="Times New Roman" pitchFamily="18" charset="0"/>
                <a:cs typeface="Times New Roman" pitchFamily="18" charset="0"/>
              </a:rPr>
              <a:t>Gợi ý làm bài</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727075" y="1682750"/>
            <a:ext cx="9151938" cy="906463"/>
          </a:xfrm>
          <a:prstGeom prst="rect">
            <a:avLst/>
          </a:prstGeom>
          <a:noFill/>
          <a:ln w="9525">
            <a:noFill/>
            <a:miter lim="800000"/>
            <a:headEnd/>
            <a:tailEnd/>
          </a:ln>
        </p:spPr>
        <p:txBody>
          <a:bodyPr>
            <a:spAutoFit/>
          </a:bodyPr>
          <a:lstStyle/>
          <a:p>
            <a:pPr algn="just">
              <a:lnSpc>
                <a:spcPct val="115000"/>
              </a:lnSpc>
              <a:tabLst>
                <a:tab pos="400050" algn="l"/>
              </a:tabLst>
            </a:pPr>
            <a:r>
              <a:rPr lang="en-US" sz="2400" b="1">
                <a:solidFill>
                  <a:srgbClr val="000000"/>
                </a:solidFill>
                <a:latin typeface="Times New Roman" pitchFamily="18" charset="0"/>
                <a:cs typeface="Times New Roman" pitchFamily="18" charset="0"/>
              </a:rPr>
              <a:t>Câu 1:</a:t>
            </a:r>
            <a:r>
              <a:rPr lang="en-US" sz="2400">
                <a:solidFill>
                  <a:srgbClr val="000000"/>
                </a:solidFill>
                <a:latin typeface="Times New Roman" pitchFamily="18" charset="0"/>
                <a:cs typeface="Times New Roman" pitchFamily="18" charset="0"/>
              </a:rPr>
              <a:t> Phương thức biểu đạt chính của đoạn văn: tự sự</a:t>
            </a:r>
            <a:endParaRPr lang="en-US" sz="2400">
              <a:latin typeface="Times New Roman" pitchFamily="18" charset="0"/>
              <a:cs typeface="Times New Roman" pitchFamily="18" charset="0"/>
            </a:endParaRPr>
          </a:p>
          <a:p>
            <a:pPr algn="just">
              <a:lnSpc>
                <a:spcPct val="115000"/>
              </a:lnSpc>
              <a:tabLst>
                <a:tab pos="400050" algn="l"/>
              </a:tabLst>
            </a:pPr>
            <a:r>
              <a:rPr lang="en-US" sz="2400">
                <a:solidFill>
                  <a:srgbClr val="000000"/>
                </a:solidFill>
                <a:latin typeface="Times New Roman" pitchFamily="18" charset="0"/>
                <a:cs typeface="Times New Roman" pitchFamily="18" charset="0"/>
              </a:rPr>
              <a:t>           Nhân vật chính trong truyện là Thánh Gióng.</a:t>
            </a:r>
            <a:endParaRPr lang="en-US" sz="2400">
              <a:latin typeface="Times New Roman" pitchFamily="18" charset="0"/>
              <a:cs typeface="Times New Roman" pitchFamily="18" charset="0"/>
            </a:endParaRPr>
          </a:p>
        </p:txBody>
      </p:sp>
      <p:sp>
        <p:nvSpPr>
          <p:cNvPr id="9" name="TextBox 8"/>
          <p:cNvSpPr txBox="1">
            <a:spLocks noChangeArrowheads="1"/>
          </p:cNvSpPr>
          <p:nvPr/>
        </p:nvSpPr>
        <p:spPr bwMode="auto">
          <a:xfrm>
            <a:off x="727075" y="2832100"/>
            <a:ext cx="10910888" cy="2181225"/>
          </a:xfrm>
          <a:prstGeom prst="rect">
            <a:avLst/>
          </a:prstGeom>
          <a:noFill/>
          <a:ln w="9525">
            <a:noFill/>
            <a:miter lim="800000"/>
            <a:headEnd/>
            <a:tailEnd/>
          </a:ln>
        </p:spPr>
        <p:txBody>
          <a:bodyPr>
            <a:spAutoFit/>
          </a:bodyPr>
          <a:lstStyle/>
          <a:p>
            <a:pPr algn="just">
              <a:lnSpc>
                <a:spcPct val="115000"/>
              </a:lnSpc>
              <a:tabLst>
                <a:tab pos="400050" algn="l"/>
              </a:tabLst>
            </a:pPr>
            <a:r>
              <a:rPr lang="en-US" sz="2400" b="1">
                <a:solidFill>
                  <a:srgbClr val="000000"/>
                </a:solidFill>
                <a:latin typeface="Times New Roman" pitchFamily="18" charset="0"/>
                <a:cs typeface="Times New Roman" pitchFamily="18" charset="0"/>
              </a:rPr>
              <a:t>Câu 2:</a:t>
            </a:r>
            <a:r>
              <a:rPr lang="en-US" sz="2400">
                <a:solidFill>
                  <a:srgbClr val="000000"/>
                </a:solidFill>
                <a:latin typeface="Times New Roman" pitchFamily="18" charset="0"/>
                <a:cs typeface="Times New Roman" pitchFamily="18" charset="0"/>
              </a:rPr>
              <a:t> </a:t>
            </a:r>
            <a:endParaRPr lang="en-US" sz="2400">
              <a:latin typeface="Times New Roman" pitchFamily="18" charset="0"/>
              <a:cs typeface="Times New Roman" pitchFamily="18" charset="0"/>
            </a:endParaRPr>
          </a:p>
          <a:p>
            <a:pPr algn="just">
              <a:lnSpc>
                <a:spcPct val="115000"/>
              </a:lnSpc>
              <a:tabLst>
                <a:tab pos="400050" algn="l"/>
              </a:tabLst>
            </a:pPr>
            <a:r>
              <a:rPr lang="en-US" sz="2400">
                <a:solidFill>
                  <a:srgbClr val="000000"/>
                </a:solidFill>
                <a:latin typeface="Times New Roman" pitchFamily="18" charset="0"/>
                <a:cs typeface="Times New Roman" pitchFamily="18" charset="0"/>
              </a:rPr>
              <a:t>- Câu nói đầu tiên của nhân vật chú bé: “</a:t>
            </a:r>
            <a:r>
              <a:rPr lang="en-US" sz="2400" i="1">
                <a:solidFill>
                  <a:srgbClr val="000000"/>
                </a:solidFill>
                <a:latin typeface="Times New Roman" pitchFamily="18" charset="0"/>
                <a:cs typeface="Times New Roman" pitchFamily="18" charset="0"/>
              </a:rPr>
              <a:t>Ông về tâu với vua sắm cho ta một con ngựa sắt, một cái roi sắt và một tấm áo giáp sắt, ta sẽ phá tan lũ giặc này”. </a:t>
            </a:r>
            <a:endParaRPr lang="en-US" sz="2400">
              <a:latin typeface="Times New Roman" pitchFamily="18" charset="0"/>
              <a:cs typeface="Times New Roman" pitchFamily="18" charset="0"/>
            </a:endParaRPr>
          </a:p>
          <a:p>
            <a:pPr algn="just">
              <a:lnSpc>
                <a:spcPct val="115000"/>
              </a:lnSpc>
              <a:tabLst>
                <a:tab pos="400050" algn="l"/>
              </a:tabLst>
            </a:pPr>
            <a:r>
              <a:rPr lang="en-US" sz="2400">
                <a:solidFill>
                  <a:srgbClr val="000000"/>
                </a:solidFill>
                <a:latin typeface="Times New Roman" pitchFamily="18" charset="0"/>
                <a:cs typeface="Times New Roman" pitchFamily="18" charset="0"/>
              </a:rPr>
              <a:t>- Hoàn cảnh của câu nói:</a:t>
            </a:r>
            <a:r>
              <a:rPr lang="en-US" sz="2400" i="1">
                <a:solidFill>
                  <a:srgbClr val="000000"/>
                </a:solidFill>
                <a:latin typeface="Times New Roman" pitchFamily="18" charset="0"/>
                <a:cs typeface="Times New Roman" pitchFamily="18" charset="0"/>
              </a:rPr>
              <a:t> Khi giặc Ân đến xâm phạm bờ cõi nước ta; thế giặc mạnh, đất  nước  cần người tài giỏi cứu nước. </a:t>
            </a:r>
            <a:r>
              <a:rPr lang="en-US" sz="2400" b="1">
                <a:solidFill>
                  <a:srgbClr val="000000"/>
                </a:solidFill>
                <a:latin typeface="Times New Roman" pitchFamily="18" charset="0"/>
                <a:cs typeface="Times New Roman" pitchFamily="18" charset="0"/>
              </a:rPr>
              <a:t> </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404813" y="1192213"/>
            <a:ext cx="11636375" cy="4335462"/>
          </a:xfrm>
          <a:prstGeom prst="roundRect">
            <a:avLst>
              <a:gd name="adj" fmla="val 16667"/>
            </a:avLst>
          </a:prstGeom>
          <a:ln>
            <a:headEnd/>
            <a:tailEnd/>
          </a:ln>
        </p:spPr>
        <p:style>
          <a:lnRef idx="1">
            <a:schemeClr val="accent3"/>
          </a:lnRef>
          <a:fillRef idx="2">
            <a:schemeClr val="accent3"/>
          </a:fillRef>
          <a:effectRef idx="1">
            <a:schemeClr val="accent3"/>
          </a:effectRef>
          <a:fontRef idx="minor">
            <a:schemeClr val="dk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490538" y="1776413"/>
            <a:ext cx="11296650" cy="3030537"/>
          </a:xfrm>
          <a:prstGeom prst="rect">
            <a:avLst/>
          </a:prstGeom>
          <a:noFill/>
          <a:ln w="9525">
            <a:noFill/>
            <a:miter lim="800000"/>
            <a:headEnd/>
            <a:tailEnd/>
          </a:ln>
        </p:spPr>
        <p:txBody>
          <a:bodyPr>
            <a:spAutoFit/>
          </a:bodyPr>
          <a:lstStyle/>
          <a:p>
            <a:pPr algn="just">
              <a:lnSpc>
                <a:spcPct val="115000"/>
              </a:lnSpc>
              <a:tabLst>
                <a:tab pos="400050" algn="l"/>
              </a:tabLst>
            </a:pPr>
            <a:r>
              <a:rPr lang="en-US" sz="2400" b="1">
                <a:solidFill>
                  <a:srgbClr val="000000"/>
                </a:solidFill>
                <a:latin typeface="Times New Roman" pitchFamily="18" charset="0"/>
                <a:cs typeface="Times New Roman" pitchFamily="18" charset="0"/>
              </a:rPr>
              <a:t>        Câu 3: </a:t>
            </a:r>
            <a:endParaRPr lang="en-US" sz="2400">
              <a:latin typeface="Times New Roman" pitchFamily="18" charset="0"/>
              <a:cs typeface="Times New Roman" pitchFamily="18" charset="0"/>
            </a:endParaRPr>
          </a:p>
          <a:p>
            <a:pPr algn="just">
              <a:lnSpc>
                <a:spcPct val="115000"/>
              </a:lnSpc>
              <a:tabLst>
                <a:tab pos="400050" algn="l"/>
              </a:tabLst>
            </a:pPr>
            <a:r>
              <a:rPr lang="en-US" sz="2400">
                <a:solidFill>
                  <a:srgbClr val="000000"/>
                </a:solidFill>
                <a:latin typeface="Times New Roman" pitchFamily="18" charset="0"/>
                <a:cs typeface="Times New Roman" pitchFamily="18" charset="0"/>
              </a:rPr>
              <a:t>        Ý nghĩa của chi tiết: “</a:t>
            </a:r>
            <a:r>
              <a:rPr lang="en-US" sz="2400" i="1">
                <a:solidFill>
                  <a:srgbClr val="212529"/>
                </a:solidFill>
                <a:latin typeface="Times New Roman" pitchFamily="18" charset="0"/>
                <a:cs typeface="Times New Roman" pitchFamily="18" charset="0"/>
              </a:rPr>
              <a:t>Bà con đều vui lòng gom góp gạo nuôi chú bé, vì ai cũng mong chú giết giặc, cứu nước” :</a:t>
            </a:r>
            <a:endParaRPr lang="en-US" sz="2400">
              <a:latin typeface="Times New Roman" pitchFamily="18" charset="0"/>
              <a:cs typeface="Times New Roman" pitchFamily="18" charset="0"/>
            </a:endParaRPr>
          </a:p>
          <a:p>
            <a:pPr algn="just">
              <a:lnSpc>
                <a:spcPct val="115000"/>
              </a:lnSpc>
              <a:tabLst>
                <a:tab pos="400050" algn="l"/>
              </a:tabLst>
            </a:pPr>
            <a:r>
              <a:rPr lang="en-US" sz="2400">
                <a:latin typeface="Times New Roman" pitchFamily="18" charset="0"/>
                <a:cs typeface="Times New Roman" pitchFamily="18" charset="0"/>
              </a:rPr>
              <a:t>+ Sức mạnh của Gióng được nuôi dưỡng bằng cái bình thường, giản dị. </a:t>
            </a:r>
          </a:p>
          <a:p>
            <a:pPr algn="just">
              <a:lnSpc>
                <a:spcPct val="115000"/>
              </a:lnSpc>
              <a:tabLst>
                <a:tab pos="400050" algn="l"/>
              </a:tabLst>
            </a:pPr>
            <a:r>
              <a:rPr lang="en-US" sz="2400">
                <a:latin typeface="Times New Roman" pitchFamily="18" charset="0"/>
                <a:cs typeface="Times New Roman" pitchFamily="18" charset="0"/>
              </a:rPr>
              <a:t>+ Đồng thời còn nói lên truyền thống yêu nước, tinh thần đoàn kết của dân tộc thuở xưa. </a:t>
            </a:r>
          </a:p>
          <a:p>
            <a:pPr algn="just">
              <a:lnSpc>
                <a:spcPct val="115000"/>
              </a:lnSpc>
              <a:tabLst>
                <a:tab pos="400050" algn="l"/>
              </a:tabLst>
            </a:pPr>
            <a:r>
              <a:rPr lang="en-US" sz="2400">
                <a:latin typeface="Times New Roman" pitchFamily="18" charset="0"/>
                <a:cs typeface="Times New Roman" pitchFamily="18" charset="0"/>
              </a:rPr>
              <a:t>==&gt; Gióng đâu chỉ là con của một bà mẹ mà là con của cả làng, của nhân dân. Sức mạnh của Gióng là sức mạnh của toàn dân.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568325" y="1417638"/>
            <a:ext cx="11249025" cy="3805237"/>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4" name="TextBox 3"/>
          <p:cNvSpPr txBox="1">
            <a:spLocks noChangeArrowheads="1"/>
          </p:cNvSpPr>
          <p:nvPr/>
        </p:nvSpPr>
        <p:spPr bwMode="auto">
          <a:xfrm>
            <a:off x="568325" y="1804988"/>
            <a:ext cx="11310938" cy="3030537"/>
          </a:xfrm>
          <a:prstGeom prst="rect">
            <a:avLst/>
          </a:prstGeom>
          <a:noFill/>
          <a:ln w="9525">
            <a:noFill/>
            <a:miter lim="800000"/>
            <a:headEnd/>
            <a:tailEnd/>
          </a:ln>
        </p:spPr>
        <p:txBody>
          <a:bodyPr>
            <a:spAutoFit/>
          </a:bodyPr>
          <a:lstStyle/>
          <a:p>
            <a:pPr algn="just">
              <a:lnSpc>
                <a:spcPct val="115000"/>
              </a:lnSpc>
              <a:tabLst>
                <a:tab pos="400050" algn="l"/>
              </a:tabLst>
            </a:pPr>
            <a:r>
              <a:rPr lang="en-US" sz="2400" b="1">
                <a:solidFill>
                  <a:srgbClr val="000000"/>
                </a:solidFill>
                <a:latin typeface="Times New Roman" pitchFamily="18" charset="0"/>
                <a:cs typeface="Times New Roman" pitchFamily="18" charset="0"/>
              </a:rPr>
              <a:t>   Câu 4:</a:t>
            </a:r>
            <a:r>
              <a:rPr lang="en-US" sz="2400">
                <a:solidFill>
                  <a:srgbClr val="000000"/>
                </a:solidFill>
                <a:latin typeface="Times New Roman" pitchFamily="18" charset="0"/>
                <a:cs typeface="Times New Roman" pitchFamily="18" charset="0"/>
              </a:rPr>
              <a:t> </a:t>
            </a:r>
            <a:endParaRPr lang="en-US" sz="2400">
              <a:latin typeface="Times New Roman" pitchFamily="18" charset="0"/>
              <a:cs typeface="Times New Roman" pitchFamily="18" charset="0"/>
            </a:endParaRPr>
          </a:p>
          <a:p>
            <a:pPr algn="just">
              <a:lnSpc>
                <a:spcPct val="115000"/>
              </a:lnSpc>
              <a:tabLst>
                <a:tab pos="400050" algn="l"/>
              </a:tabLst>
            </a:pPr>
            <a:r>
              <a:rPr lang="en-US" sz="2400">
                <a:solidFill>
                  <a:srgbClr val="000000"/>
                </a:solidFill>
                <a:latin typeface="Times New Roman" pitchFamily="18" charset="0"/>
                <a:cs typeface="Times New Roman" pitchFamily="18" charset="0"/>
              </a:rPr>
              <a:t>- Hội khoẻ Phù Đổng là hội thi dành cho lứa tuổi thiếu niên, lứa tuổi Thánh Gióng trong thời đại mới.</a:t>
            </a:r>
            <a:endParaRPr lang="en-US" sz="2400">
              <a:latin typeface="Times New Roman" pitchFamily="18" charset="0"/>
              <a:cs typeface="Times New Roman" pitchFamily="18" charset="0"/>
            </a:endParaRPr>
          </a:p>
          <a:p>
            <a:pPr algn="just">
              <a:lnSpc>
                <a:spcPct val="115000"/>
              </a:lnSpc>
              <a:tabLst>
                <a:tab pos="400050" algn="l"/>
              </a:tabLst>
            </a:pPr>
            <a:r>
              <a:rPr lang="en-US" sz="2400">
                <a:solidFill>
                  <a:srgbClr val="000000"/>
                </a:solidFill>
                <a:latin typeface="Times New Roman" pitchFamily="18" charset="0"/>
                <a:cs typeface="Times New Roman" pitchFamily="18" charset="0"/>
              </a:rPr>
              <a:t>- Hình ảnh Thánh Gióng là hình ảnh của sức mạnh, của tinh thần chiến thắng rất phù hợp với ý nghĩa của một hội thi thể thao.</a:t>
            </a:r>
            <a:endParaRPr lang="en-US" sz="2400">
              <a:latin typeface="Times New Roman" pitchFamily="18" charset="0"/>
              <a:cs typeface="Times New Roman" pitchFamily="18" charset="0"/>
            </a:endParaRPr>
          </a:p>
          <a:p>
            <a:pPr algn="just">
              <a:lnSpc>
                <a:spcPct val="115000"/>
              </a:lnSpc>
              <a:tabLst>
                <a:tab pos="400050" algn="l"/>
              </a:tabLst>
            </a:pPr>
            <a:r>
              <a:rPr lang="en-US" sz="2400">
                <a:solidFill>
                  <a:srgbClr val="000000"/>
                </a:solidFill>
                <a:latin typeface="Times New Roman" pitchFamily="18" charset="0"/>
                <a:cs typeface="Times New Roman" pitchFamily="18" charset="0"/>
              </a:rPr>
              <a:t>-  Mục đích của hội thi là rèn luyện thể lực, sức khoẻ để học tập, lao động, góp phần bảo vệ và xây dựng Tổ quốc sau này.</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568325" y="595313"/>
            <a:ext cx="11318875" cy="5626100"/>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extLst>
          </p:cNvPr>
          <p:cNvSpPr txBox="1"/>
          <p:nvPr/>
        </p:nvSpPr>
        <p:spPr>
          <a:xfrm>
            <a:off x="907473" y="872110"/>
            <a:ext cx="1808018" cy="483017"/>
          </a:xfrm>
          <a:prstGeom prst="rect">
            <a:avLst/>
          </a:prstGeom>
          <a:noFill/>
        </p:spPr>
        <p:txBody>
          <a:bodyPr>
            <a:spAutoFit/>
          </a:bodyPr>
          <a:lstStyle/>
          <a:p>
            <a:pPr algn="just" fontAlgn="auto">
              <a:lnSpc>
                <a:spcPct val="115000"/>
              </a:lnSpc>
              <a:spcBef>
                <a:spcPts val="0"/>
              </a:spcBef>
              <a:spcAft>
                <a:spcPts val="0"/>
              </a:spcAft>
              <a:tabLst>
                <a:tab pos="400050" algn="l"/>
              </a:tabLst>
              <a:defRPr/>
            </a:pPr>
            <a:r>
              <a:rPr lang="en-US" sz="2400" b="1" dirty="0" err="1">
                <a:solidFill>
                  <a:srgbClr val="0D0D0D"/>
                </a:solidFill>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b="1" dirty="0">
                <a:solidFill>
                  <a:srgbClr val="0D0D0D"/>
                </a:solidFill>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b="1" dirty="0">
                <a:solidFill>
                  <a:srgbClr val="0D0D0D"/>
                </a:solidFill>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02:</a:t>
            </a:r>
            <a:r>
              <a:rPr lang="en-US" sz="24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p:cNvSpPr txBox="1">
            <a:spLocks noChangeArrowheads="1"/>
          </p:cNvSpPr>
          <p:nvPr/>
        </p:nvSpPr>
        <p:spPr bwMode="auto">
          <a:xfrm>
            <a:off x="2555875" y="871538"/>
            <a:ext cx="6110288" cy="461962"/>
          </a:xfrm>
          <a:prstGeom prst="rect">
            <a:avLst/>
          </a:prstGeom>
          <a:noFill/>
          <a:ln w="9525">
            <a:noFill/>
            <a:miter lim="800000"/>
            <a:headEnd/>
            <a:tailEnd/>
          </a:ln>
        </p:spPr>
        <p:txBody>
          <a:bodyPr>
            <a:spAutoFit/>
          </a:bodyPr>
          <a:lstStyle/>
          <a:p>
            <a:r>
              <a:rPr lang="en-US" sz="2400" b="1">
                <a:latin typeface="Times New Roman" pitchFamily="18" charset="0"/>
                <a:cs typeface="Times New Roman" pitchFamily="18" charset="0"/>
              </a:rPr>
              <a:t>Đọc kĩ đoạn văn sau</a:t>
            </a:r>
            <a:endParaRPr lang="en-US" sz="2400">
              <a:latin typeface="Times New Roman" pitchFamily="18" charset="0"/>
              <a:cs typeface="Times New Roman" pitchFamily="18" charset="0"/>
            </a:endParaRPr>
          </a:p>
        </p:txBody>
      </p:sp>
      <p:sp>
        <p:nvSpPr>
          <p:cNvPr id="9" name="TextBox 8"/>
          <p:cNvSpPr txBox="1">
            <a:spLocks noChangeArrowheads="1"/>
          </p:cNvSpPr>
          <p:nvPr/>
        </p:nvSpPr>
        <p:spPr bwMode="auto">
          <a:xfrm>
            <a:off x="568325" y="1517650"/>
            <a:ext cx="11222038" cy="4305300"/>
          </a:xfrm>
          <a:prstGeom prst="rect">
            <a:avLst/>
          </a:prstGeom>
          <a:noFill/>
          <a:ln w="9525">
            <a:noFill/>
            <a:miter lim="800000"/>
            <a:headEnd/>
            <a:tailEnd/>
          </a:ln>
        </p:spPr>
        <p:txBody>
          <a:bodyPr>
            <a:spAutoFit/>
          </a:bodyPr>
          <a:lstStyle/>
          <a:p>
            <a:pPr algn="just">
              <a:lnSpc>
                <a:spcPct val="115000"/>
              </a:lnSpc>
              <a:tabLst>
                <a:tab pos="400050" algn="l"/>
              </a:tabLst>
            </a:pPr>
            <a:r>
              <a:rPr lang="en-US" sz="2400" i="1">
                <a:solidFill>
                  <a:srgbClr val="000000"/>
                </a:solidFill>
                <a:latin typeface="Times New Roman" pitchFamily="18" charset="0"/>
                <a:cs typeface="Times New Roman" pitchFamily="18" charset="0"/>
              </a:rPr>
              <a:t>	</a:t>
            </a:r>
            <a:r>
              <a:rPr lang="en-US" sz="2400" i="1">
                <a:solidFill>
                  <a:srgbClr val="0D0D0D"/>
                </a:solidFill>
                <a:latin typeface="Times New Roman" pitchFamily="18" charset="0"/>
                <a:cs typeface="Times New Roman" pitchFamily="18" charset="0"/>
              </a:rPr>
              <a:t>“Giặc đã đến chân núi Trâu</a:t>
            </a:r>
            <a:r>
              <a:rPr lang="en-US" sz="2400" i="1" baseline="30000">
                <a:solidFill>
                  <a:srgbClr val="0D0D0D"/>
                </a:solidFill>
                <a:latin typeface="Times New Roman" pitchFamily="18" charset="0"/>
                <a:cs typeface="Times New Roman" pitchFamily="18" charset="0"/>
              </a:rPr>
              <a:t> </a:t>
            </a:r>
            <a:r>
              <a:rPr lang="en-US" sz="2400" i="1">
                <a:solidFill>
                  <a:srgbClr val="0D0D0D"/>
                </a:solidFill>
                <a:latin typeface="Times New Roman" pitchFamily="18" charset="0"/>
                <a:cs typeface="Times New Roman" pitchFamily="18" charset="0"/>
              </a:rPr>
              <a:t>Sơn. Thế rất nguy, ai nấy đều hoảng hốt. Vừa lúc đó thì sứ giả đem ngựa sắt, áo giáp sắt, roi sắt  đến. Chú bé vùng dậy, vươn vai một cái, bỗng biến thành một tráng sĩ</a:t>
            </a:r>
            <a:r>
              <a:rPr lang="en-US" sz="2400" i="1" baseline="30000">
                <a:solidFill>
                  <a:srgbClr val="0D0D0D"/>
                </a:solidFill>
                <a:latin typeface="Times New Roman" pitchFamily="18" charset="0"/>
                <a:cs typeface="Times New Roman" pitchFamily="18" charset="0"/>
              </a:rPr>
              <a:t> </a:t>
            </a:r>
            <a:r>
              <a:rPr lang="en-US" sz="2400" i="1">
                <a:solidFill>
                  <a:srgbClr val="0D0D0D"/>
                </a:solidFill>
                <a:latin typeface="Times New Roman" pitchFamily="18" charset="0"/>
                <a:cs typeface="Times New Roman" pitchFamily="18" charset="0"/>
              </a:rPr>
              <a:t>, oai phong, lẫm liệt. Tráng sĩ bước lại, vỗ vào mông ngựa. Ngựa hí vang lên mấy tiếng. Tráng sĩ mặc áo giáp vào, cầm roi, nhảy lên mình ngựa. Ngựa phun lửa, phi</a:t>
            </a:r>
            <a:r>
              <a:rPr lang="en-US" sz="2400" i="1" baseline="30000">
                <a:solidFill>
                  <a:srgbClr val="0D0D0D"/>
                </a:solidFill>
                <a:latin typeface="Times New Roman" pitchFamily="18" charset="0"/>
                <a:cs typeface="Times New Roman" pitchFamily="18" charset="0"/>
              </a:rPr>
              <a:t> </a:t>
            </a:r>
            <a:r>
              <a:rPr lang="en-US" sz="2400" i="1">
                <a:solidFill>
                  <a:srgbClr val="0D0D0D"/>
                </a:solidFill>
                <a:latin typeface="Times New Roman" pitchFamily="18" charset="0"/>
                <a:cs typeface="Times New Roman" pitchFamily="18" charset="0"/>
              </a:rPr>
              <a:t> thẳng đến chỗ quân giặc đóng. Tráng sĩ xông vào trận đánh giết; giặc chết như ngả rạ. Bỗng roi sắt gãy. Tráng sĩ bèn nhổ những cụm tre cạnh đường quật vào giặc. Giặc tan vỡ. Đám tàn quân giẫm đạp nhau mà trốn thoát. Tráng sĩ đuổi đến chân núi Ninh Sóc. Nhưng đến đấy, không biết vì sao, Người một mình cưỡi ngựa lên đỉnh núi, cởi giáp sắt bỏ lại, rồi cả người lẫn ngựa từ từ bay lên trời, biến mất</a:t>
            </a:r>
            <a:r>
              <a:rPr lang="en-US" sz="2400">
                <a:solidFill>
                  <a:srgbClr val="0D0D0D"/>
                </a:solidFill>
                <a:latin typeface="Times New Roman" pitchFamily="18" charset="0"/>
                <a:cs typeface="Times New Roman" pitchFamily="18" charset="0"/>
              </a:rPr>
              <a:t>.</a:t>
            </a:r>
            <a:endParaRPr lang="en-US" sz="2400">
              <a:latin typeface="Times New Roman" pitchFamily="18" charset="0"/>
              <a:cs typeface="Times New Roman" pitchFamily="18" charset="0"/>
            </a:endParaRPr>
          </a:p>
          <a:p>
            <a:pPr algn="r">
              <a:lnSpc>
                <a:spcPct val="115000"/>
              </a:lnSpc>
              <a:tabLst>
                <a:tab pos="400050" algn="l"/>
              </a:tabLst>
            </a:pPr>
            <a:r>
              <a:rPr lang="en-US" sz="2400">
                <a:solidFill>
                  <a:srgbClr val="000000"/>
                </a:solidFill>
                <a:latin typeface="Times New Roman" pitchFamily="18" charset="0"/>
                <a:cs typeface="Times New Roman" pitchFamily="18" charset="0"/>
              </a:rPr>
              <a:t>(</a:t>
            </a:r>
            <a:r>
              <a:rPr lang="en-US" sz="2400" i="1">
                <a:solidFill>
                  <a:srgbClr val="000000"/>
                </a:solidFill>
                <a:latin typeface="Times New Roman" pitchFamily="18" charset="0"/>
                <a:cs typeface="Times New Roman" pitchFamily="18" charset="0"/>
              </a:rPr>
              <a:t>Trích truyền thuyết Thánh Gióng)</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2036619" y="845126"/>
            <a:ext cx="9795164" cy="5250873"/>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2312988" y="996950"/>
            <a:ext cx="9518650" cy="4913313"/>
          </a:xfrm>
          <a:prstGeom prst="rect">
            <a:avLst/>
          </a:prstGeom>
          <a:noFill/>
          <a:ln w="9525">
            <a:noFill/>
            <a:miter lim="800000"/>
            <a:headEnd/>
            <a:tailEnd/>
          </a:ln>
        </p:spPr>
        <p:txBody>
          <a:bodyPr>
            <a:spAutoFit/>
          </a:bodyPr>
          <a:lstStyle/>
          <a:p>
            <a:pPr algn="just">
              <a:lnSpc>
                <a:spcPct val="115000"/>
              </a:lnSpc>
              <a:tabLst>
                <a:tab pos="400050" algn="l"/>
              </a:tabLst>
            </a:pPr>
            <a:r>
              <a:rPr lang="en-US" sz="2400" b="1">
                <a:solidFill>
                  <a:srgbClr val="0D0D0D"/>
                </a:solidFill>
                <a:latin typeface="Times New Roman" pitchFamily="18" charset="0"/>
                <a:cs typeface="Times New Roman" pitchFamily="18" charset="0"/>
              </a:rPr>
              <a:t>Câu 1: </a:t>
            </a:r>
            <a:r>
              <a:rPr lang="en-US" sz="2400">
                <a:solidFill>
                  <a:srgbClr val="0D0D0D"/>
                </a:solidFill>
                <a:latin typeface="Times New Roman" pitchFamily="18" charset="0"/>
                <a:cs typeface="Times New Roman" pitchFamily="18" charset="0"/>
              </a:rPr>
              <a:t>Tóm tắt sự việc nêu trong đoạn văn bằng một câu văn.</a:t>
            </a:r>
            <a:endParaRPr lang="en-US" sz="2400">
              <a:latin typeface="Times New Roman" pitchFamily="18" charset="0"/>
              <a:cs typeface="Times New Roman" pitchFamily="18" charset="0"/>
            </a:endParaRPr>
          </a:p>
          <a:p>
            <a:pPr algn="just">
              <a:lnSpc>
                <a:spcPct val="115000"/>
              </a:lnSpc>
              <a:tabLst>
                <a:tab pos="400050" algn="l"/>
              </a:tabLst>
            </a:pPr>
            <a:r>
              <a:rPr lang="en-US" sz="2400" b="1">
                <a:solidFill>
                  <a:srgbClr val="0D0D0D"/>
                </a:solidFill>
                <a:latin typeface="Times New Roman" pitchFamily="18" charset="0"/>
                <a:cs typeface="Times New Roman" pitchFamily="18" charset="0"/>
              </a:rPr>
              <a:t>Câu 2: </a:t>
            </a:r>
            <a:r>
              <a:rPr lang="en-US" sz="2400">
                <a:solidFill>
                  <a:srgbClr val="0D0D0D"/>
                </a:solidFill>
                <a:latin typeface="Times New Roman" pitchFamily="18" charset="0"/>
                <a:cs typeface="Times New Roman" pitchFamily="18" charset="0"/>
              </a:rPr>
              <a:t>Giải thích nghĩa của từ “tráng sĩ”. Từ “chú bé” được thay bằng “tráng sĩ” có ý nghĩa gì?</a:t>
            </a:r>
            <a:endParaRPr lang="en-US" sz="2400">
              <a:latin typeface="Times New Roman" pitchFamily="18" charset="0"/>
              <a:cs typeface="Times New Roman" pitchFamily="18" charset="0"/>
            </a:endParaRPr>
          </a:p>
          <a:p>
            <a:pPr algn="just">
              <a:lnSpc>
                <a:spcPct val="115000"/>
              </a:lnSpc>
              <a:tabLst>
                <a:tab pos="400050" algn="l"/>
              </a:tabLst>
            </a:pPr>
            <a:r>
              <a:rPr lang="en-US" sz="2400" b="1">
                <a:solidFill>
                  <a:srgbClr val="0D0D0D"/>
                </a:solidFill>
                <a:latin typeface="Times New Roman" pitchFamily="18" charset="0"/>
                <a:cs typeface="Times New Roman" pitchFamily="18" charset="0"/>
              </a:rPr>
              <a:t>Câu 3:</a:t>
            </a:r>
            <a:r>
              <a:rPr lang="en-US" sz="2400">
                <a:solidFill>
                  <a:srgbClr val="0D0D0D"/>
                </a:solidFill>
                <a:latin typeface="Times New Roman" pitchFamily="18" charset="0"/>
                <a:cs typeface="Times New Roman" pitchFamily="18" charset="0"/>
              </a:rPr>
              <a:t> Chi tiết: “</a:t>
            </a:r>
            <a:r>
              <a:rPr lang="en-US" sz="2400" i="1">
                <a:solidFill>
                  <a:srgbClr val="0D0D0D"/>
                </a:solidFill>
                <a:latin typeface="Times New Roman" pitchFamily="18" charset="0"/>
                <a:cs typeface="Times New Roman" pitchFamily="18" charset="0"/>
              </a:rPr>
              <a:t>Người một mình cưỡi ngựa lên đỉnh núi, cởi giáp sắt bỏ lại, rồi cả người lẫn ngựa từ từ bay lên trời, biến mất” </a:t>
            </a:r>
            <a:r>
              <a:rPr lang="en-US" sz="2400">
                <a:solidFill>
                  <a:srgbClr val="0D0D0D"/>
                </a:solidFill>
                <a:latin typeface="Times New Roman" pitchFamily="18" charset="0"/>
                <a:cs typeface="Times New Roman" pitchFamily="18" charset="0"/>
              </a:rPr>
              <a:t>có ý nghĩa gì?</a:t>
            </a:r>
            <a:endParaRPr lang="en-US" sz="2400">
              <a:latin typeface="Times New Roman" pitchFamily="18" charset="0"/>
              <a:cs typeface="Times New Roman" pitchFamily="18" charset="0"/>
            </a:endParaRPr>
          </a:p>
          <a:p>
            <a:pPr algn="just">
              <a:lnSpc>
                <a:spcPct val="115000"/>
              </a:lnSpc>
              <a:tabLst>
                <a:tab pos="400050" algn="l"/>
              </a:tabLst>
            </a:pPr>
            <a:r>
              <a:rPr lang="en-US" sz="2400" b="1">
                <a:solidFill>
                  <a:srgbClr val="0D0D0D"/>
                </a:solidFill>
                <a:latin typeface="Times New Roman" pitchFamily="18" charset="0"/>
                <a:cs typeface="Times New Roman" pitchFamily="18" charset="0"/>
              </a:rPr>
              <a:t>Câu 4a.</a:t>
            </a:r>
            <a:r>
              <a:rPr lang="en-US" sz="2400">
                <a:solidFill>
                  <a:srgbClr val="0D0D0D"/>
                </a:solidFill>
                <a:latin typeface="Times New Roman" pitchFamily="18" charset="0"/>
                <a:cs typeface="Times New Roman" pitchFamily="18" charset="0"/>
              </a:rPr>
              <a:t>Theo em, việc lập đền thờ  Thánh Gióng ở làng Phù Đổng và hàng năm mở hội Gióng có ý nghĩa gì?  </a:t>
            </a:r>
            <a:endParaRPr lang="en-US" sz="2400">
              <a:latin typeface="Times New Roman" pitchFamily="18" charset="0"/>
              <a:cs typeface="Times New Roman" pitchFamily="18" charset="0"/>
            </a:endParaRPr>
          </a:p>
          <a:p>
            <a:pPr algn="just">
              <a:tabLst>
                <a:tab pos="400050" algn="l"/>
              </a:tabLst>
            </a:pPr>
            <a:r>
              <a:rPr lang="en-US" sz="2400" b="1">
                <a:solidFill>
                  <a:srgbClr val="0D0D0D"/>
                </a:solidFill>
                <a:latin typeface="Times New Roman" pitchFamily="18" charset="0"/>
                <a:cs typeface="Times New Roman" pitchFamily="18" charset="0"/>
              </a:rPr>
              <a:t>Câu 4b</a:t>
            </a:r>
            <a:r>
              <a:rPr lang="en-US" sz="2400">
                <a:solidFill>
                  <a:srgbClr val="0D0D0D"/>
                </a:solidFill>
                <a:latin typeface="Times New Roman" pitchFamily="18" charset="0"/>
                <a:cs typeface="Times New Roman" pitchFamily="18" charset="0"/>
              </a:rPr>
              <a:t>. Sau khi đọc truyện </a:t>
            </a:r>
            <a:r>
              <a:rPr lang="en-US" sz="2400" i="1">
                <a:solidFill>
                  <a:srgbClr val="0D0D0D"/>
                </a:solidFill>
                <a:latin typeface="Times New Roman" pitchFamily="18" charset="0"/>
                <a:cs typeface="Times New Roman" pitchFamily="18" charset="0"/>
              </a:rPr>
              <a:t>Thánh Gióng</a:t>
            </a:r>
            <a:r>
              <a:rPr lang="en-US" sz="2400">
                <a:solidFill>
                  <a:srgbClr val="0D0D0D"/>
                </a:solidFill>
                <a:latin typeface="Times New Roman" pitchFamily="18" charset="0"/>
                <a:cs typeface="Times New Roman" pitchFamily="18" charset="0"/>
              </a:rPr>
              <a:t>, em có suy nghĩ gì về về truyền thống yêu nước, chống giặc ngoại xâm của dân tộc ta?</a:t>
            </a:r>
            <a:endParaRPr lang="en-US" sz="2400">
              <a:latin typeface="Times New Roman" pitchFamily="18" charset="0"/>
              <a:cs typeface="Times New Roman" pitchFamily="18" charset="0"/>
            </a:endParaRPr>
          </a:p>
          <a:p>
            <a:pPr algn="just">
              <a:tabLst>
                <a:tab pos="400050" algn="l"/>
              </a:tabLst>
            </a:pPr>
            <a:r>
              <a:rPr lang="en-US" sz="2400" b="1">
                <a:solidFill>
                  <a:srgbClr val="0D0D0D"/>
                </a:solidFill>
                <a:latin typeface="Times New Roman" pitchFamily="18" charset="0"/>
                <a:cs typeface="Times New Roman" pitchFamily="18" charset="0"/>
              </a:rPr>
              <a:t>Câu 4c.</a:t>
            </a:r>
            <a:r>
              <a:rPr lang="en-US" sz="2400">
                <a:solidFill>
                  <a:srgbClr val="0D0D0D"/>
                </a:solidFill>
                <a:latin typeface="Times New Roman" pitchFamily="18" charset="0"/>
                <a:cs typeface="Times New Roman" pitchFamily="18" charset="0"/>
              </a:rPr>
              <a:t> Truyện muốn ca ngợi điều gì? Từ điều đó, em hãy rút ra bài học cho  bản thân em.</a:t>
            </a:r>
            <a:endParaRPr lang="en-US" sz="2400">
              <a:latin typeface="Times New Roman" pitchFamily="18" charset="0"/>
              <a:cs typeface="Times New Roman" pitchFamily="18" charset="0"/>
            </a:endParaRPr>
          </a:p>
          <a:p>
            <a:pPr algn="just">
              <a:tabLst>
                <a:tab pos="400050" algn="l"/>
              </a:tabLst>
            </a:pPr>
            <a:r>
              <a:rPr lang="en-US" sz="2400">
                <a:solidFill>
                  <a:srgbClr val="0D0D0D"/>
                </a:solidFill>
                <a:latin typeface="Times New Roman" pitchFamily="18" charset="0"/>
                <a:cs typeface="Times New Roman" pitchFamily="18" charset="0"/>
              </a:rPr>
              <a:t>(GV có thể chọn 1 trong ba câu).</a:t>
            </a:r>
            <a:endParaRPr lang="en-US" sz="2400">
              <a:latin typeface="Times New Roman" pitchFamily="18" charset="0"/>
              <a:cs typeface="Times New Roman" pitchFamily="18" charset="0"/>
            </a:endParaRPr>
          </a:p>
        </p:txBody>
      </p:sp>
      <p:sp>
        <p:nvSpPr>
          <p:cNvPr id="6" name="Arrow: Right 5">
            <a:extLst>
              <a:ext uri="{FF2B5EF4-FFF2-40B4-BE49-F238E27FC236}"/>
            </a:extLst>
          </p:cNvPr>
          <p:cNvSpPr/>
          <p:nvPr/>
        </p:nvSpPr>
        <p:spPr>
          <a:xfrm>
            <a:off x="360218" y="997527"/>
            <a:ext cx="1676400" cy="5098472"/>
          </a:xfrm>
          <a:prstGeom prst="rightArrow">
            <a:avLst/>
          </a:prstGeom>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en-US"/>
          </a:p>
        </p:txBody>
      </p:sp>
      <p:sp>
        <p:nvSpPr>
          <p:cNvPr id="7" name="TextBox 6"/>
          <p:cNvSpPr txBox="1">
            <a:spLocks noChangeArrowheads="1"/>
          </p:cNvSpPr>
          <p:nvPr/>
        </p:nvSpPr>
        <p:spPr bwMode="auto">
          <a:xfrm>
            <a:off x="773113" y="2638425"/>
            <a:ext cx="1069975" cy="1816100"/>
          </a:xfrm>
          <a:prstGeom prst="rect">
            <a:avLst/>
          </a:prstGeom>
          <a:noFill/>
          <a:ln w="9525">
            <a:noFill/>
            <a:miter lim="800000"/>
            <a:headEnd/>
            <a:tailEnd/>
          </a:ln>
        </p:spPr>
        <p:txBody>
          <a:bodyPr>
            <a:spAutoFit/>
          </a:bodyPr>
          <a:lstStyle/>
          <a:p>
            <a:r>
              <a:rPr lang="en-US" sz="2800">
                <a:latin typeface="Times New Roman" pitchFamily="18" charset="0"/>
                <a:cs typeface="Times New Roman" pitchFamily="18" charset="0"/>
              </a:rPr>
              <a:t>Trả</a:t>
            </a:r>
          </a:p>
          <a:p>
            <a:r>
              <a:rPr lang="en-US" sz="2800">
                <a:latin typeface="Times New Roman" pitchFamily="18" charset="0"/>
                <a:cs typeface="Times New Roman" pitchFamily="18" charset="0"/>
              </a:rPr>
              <a:t>lời </a:t>
            </a:r>
          </a:p>
          <a:p>
            <a:r>
              <a:rPr lang="en-US" sz="2800">
                <a:latin typeface="Times New Roman" pitchFamily="18" charset="0"/>
                <a:cs typeface="Times New Roman" pitchFamily="18" charset="0"/>
              </a:rPr>
              <a:t>câu </a:t>
            </a:r>
          </a:p>
          <a:p>
            <a:r>
              <a:rPr lang="en-US" sz="2800">
                <a:latin typeface="Times New Roman" pitchFamily="18" charset="0"/>
                <a:cs typeface="Times New Roman" pitchFamily="18" charset="0"/>
              </a:rPr>
              <a:t>hỏi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5138738" y="496888"/>
            <a:ext cx="2882900" cy="628650"/>
          </a:xfrm>
          <a:prstGeom prst="roundRect">
            <a:avLst>
              <a:gd name="adj" fmla="val 16667"/>
            </a:avLst>
          </a:prstGeom>
          <a:solidFill>
            <a:schemeClr val="accent6">
              <a:lumMod val="40000"/>
              <a:lumOff val="60000"/>
            </a:schemeClr>
          </a:solidFill>
          <a:ln w="25400">
            <a:solidFill>
              <a:srgbClr val="243F60"/>
            </a:solidFill>
            <a:round/>
            <a:headEnd/>
            <a:tailEnd/>
          </a:ln>
        </p:spPr>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2671763" y="1417638"/>
            <a:ext cx="9312275" cy="1131887"/>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5507038" y="569913"/>
            <a:ext cx="2514600" cy="482600"/>
          </a:xfrm>
          <a:prstGeom prst="rect">
            <a:avLst/>
          </a:prstGeom>
          <a:noFill/>
          <a:ln w="9525">
            <a:noFill/>
            <a:miter lim="800000"/>
            <a:headEnd/>
            <a:tailEnd/>
          </a:ln>
        </p:spPr>
        <p:txBody>
          <a:bodyPr>
            <a:spAutoFit/>
          </a:bodyPr>
          <a:lstStyle/>
          <a:p>
            <a:pPr algn="just">
              <a:lnSpc>
                <a:spcPct val="115000"/>
              </a:lnSpc>
              <a:tabLst>
                <a:tab pos="400050" algn="l"/>
              </a:tabLst>
            </a:pPr>
            <a:r>
              <a:rPr lang="en-US" sz="2400" b="1">
                <a:solidFill>
                  <a:srgbClr val="0D0D0D"/>
                </a:solidFill>
                <a:latin typeface="Times New Roman" pitchFamily="18" charset="0"/>
                <a:cs typeface="Times New Roman" pitchFamily="18" charset="0"/>
              </a:rPr>
              <a:t>Gợi ý làm bài</a:t>
            </a:r>
            <a:endParaRPr lang="en-US" sz="2400">
              <a:latin typeface="Times New Roman" pitchFamily="18" charset="0"/>
              <a:cs typeface="Times New Roman" pitchFamily="18" charset="0"/>
            </a:endParaRPr>
          </a:p>
        </p:txBody>
      </p:sp>
      <p:sp>
        <p:nvSpPr>
          <p:cNvPr id="6" name="Rounded Rectangle 10">
            <a:extLst>
              <a:ext uri="{FF2B5EF4-FFF2-40B4-BE49-F238E27FC236}"/>
            </a:extLst>
          </p:cNvPr>
          <p:cNvSpPr>
            <a:spLocks noChangeArrowheads="1"/>
          </p:cNvSpPr>
          <p:nvPr/>
        </p:nvSpPr>
        <p:spPr bwMode="auto">
          <a:xfrm>
            <a:off x="2646218" y="3186545"/>
            <a:ext cx="9312664" cy="3174427"/>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7" name="Rectangle: Rounded Corners 6">
            <a:extLst>
              <a:ext uri="{FF2B5EF4-FFF2-40B4-BE49-F238E27FC236}"/>
            </a:extLst>
          </p:cNvPr>
          <p:cNvSpPr/>
          <p:nvPr/>
        </p:nvSpPr>
        <p:spPr>
          <a:xfrm>
            <a:off x="415925" y="1417638"/>
            <a:ext cx="2230438" cy="1131887"/>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US" sz="2400">
              <a:latin typeface="Times New Roman" panose="02020603050405020304" pitchFamily="18" charset="0"/>
              <a:cs typeface="Times New Roman" panose="02020603050405020304" pitchFamily="18" charset="0"/>
            </a:endParaRPr>
          </a:p>
        </p:txBody>
      </p:sp>
      <p:sp>
        <p:nvSpPr>
          <p:cNvPr id="9" name="TextBox 8"/>
          <p:cNvSpPr txBox="1">
            <a:spLocks noChangeArrowheads="1"/>
          </p:cNvSpPr>
          <p:nvPr/>
        </p:nvSpPr>
        <p:spPr bwMode="auto">
          <a:xfrm>
            <a:off x="415925" y="1712913"/>
            <a:ext cx="2479675" cy="461962"/>
          </a:xfrm>
          <a:prstGeom prst="rect">
            <a:avLst/>
          </a:prstGeom>
          <a:noFill/>
          <a:ln w="9525">
            <a:noFill/>
            <a:miter lim="800000"/>
            <a:headEnd/>
            <a:tailEnd/>
          </a:ln>
        </p:spPr>
        <p:txBody>
          <a:bodyPr>
            <a:spAutoFit/>
          </a:bodyPr>
          <a:lstStyle/>
          <a:p>
            <a:r>
              <a:rPr lang="en-US" sz="2400" b="1">
                <a:solidFill>
                  <a:srgbClr val="0D0D0D"/>
                </a:solidFill>
                <a:latin typeface="Times New Roman" pitchFamily="18" charset="0"/>
                <a:cs typeface="Times New Roman" pitchFamily="18" charset="0"/>
              </a:rPr>
              <a:t>Câu 1:</a:t>
            </a:r>
            <a:r>
              <a:rPr lang="en-US" sz="2400">
                <a:solidFill>
                  <a:srgbClr val="0D0D0D"/>
                </a:solidFill>
                <a:latin typeface="Times New Roman" pitchFamily="18" charset="0"/>
                <a:cs typeface="Times New Roman" pitchFamily="18" charset="0"/>
              </a:rPr>
              <a:t> Tóm tắt </a:t>
            </a:r>
            <a:endParaRPr lang="en-US" sz="2400">
              <a:latin typeface="Times New Roman" pitchFamily="18" charset="0"/>
              <a:cs typeface="Times New Roman" pitchFamily="18" charset="0"/>
            </a:endParaRPr>
          </a:p>
        </p:txBody>
      </p:sp>
      <p:sp>
        <p:nvSpPr>
          <p:cNvPr id="11" name="TextBox 10"/>
          <p:cNvSpPr txBox="1">
            <a:spLocks noChangeArrowheads="1"/>
          </p:cNvSpPr>
          <p:nvPr/>
        </p:nvSpPr>
        <p:spPr bwMode="auto">
          <a:xfrm>
            <a:off x="3144838" y="1584325"/>
            <a:ext cx="8631237" cy="830263"/>
          </a:xfrm>
          <a:prstGeom prst="rect">
            <a:avLst/>
          </a:prstGeom>
          <a:noFill/>
          <a:ln w="9525">
            <a:noFill/>
            <a:miter lim="800000"/>
            <a:headEnd/>
            <a:tailEnd/>
          </a:ln>
        </p:spPr>
        <p:txBody>
          <a:bodyPr>
            <a:spAutoFit/>
          </a:bodyPr>
          <a:lstStyle/>
          <a:p>
            <a:r>
              <a:rPr lang="en-US" sz="2400">
                <a:solidFill>
                  <a:srgbClr val="0D0D0D"/>
                </a:solidFill>
                <a:latin typeface="Times New Roman" pitchFamily="18" charset="0"/>
                <a:cs typeface="Times New Roman" pitchFamily="18" charset="0"/>
              </a:rPr>
              <a:t>Giặc đến chân núi Trâu, Gióng vươn vai biến thành tráng sĩ nhảy lên mình ngựa xông ra chiến trường đánh thắng giặc và bay về trời.</a:t>
            </a:r>
            <a:endParaRPr lang="en-US" sz="2400">
              <a:latin typeface="Times New Roman" pitchFamily="18" charset="0"/>
              <a:cs typeface="Times New Roman" pitchFamily="18" charset="0"/>
            </a:endParaRPr>
          </a:p>
        </p:txBody>
      </p:sp>
      <p:sp>
        <p:nvSpPr>
          <p:cNvPr id="12" name="Rectangle: Rounded Corners 11">
            <a:extLst>
              <a:ext uri="{FF2B5EF4-FFF2-40B4-BE49-F238E27FC236}"/>
            </a:extLst>
          </p:cNvPr>
          <p:cNvSpPr/>
          <p:nvPr/>
        </p:nvSpPr>
        <p:spPr>
          <a:xfrm>
            <a:off x="415925" y="3186113"/>
            <a:ext cx="2230438" cy="3175000"/>
          </a:xfrm>
          <a:prstGeom prst="roundRect">
            <a:avLst/>
          </a:prstGeom>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endParaRPr lang="en-US" sz="2400">
              <a:latin typeface="Times New Roman" panose="02020603050405020304" pitchFamily="18" charset="0"/>
              <a:cs typeface="Times New Roman" panose="02020603050405020304" pitchFamily="18" charset="0"/>
            </a:endParaRPr>
          </a:p>
        </p:txBody>
      </p:sp>
      <p:sp>
        <p:nvSpPr>
          <p:cNvPr id="14" name="TextBox 13"/>
          <p:cNvSpPr txBox="1">
            <a:spLocks noChangeArrowheads="1"/>
          </p:cNvSpPr>
          <p:nvPr/>
        </p:nvSpPr>
        <p:spPr bwMode="auto">
          <a:xfrm>
            <a:off x="552450" y="3254375"/>
            <a:ext cx="2093913" cy="3030538"/>
          </a:xfrm>
          <a:prstGeom prst="rect">
            <a:avLst/>
          </a:prstGeom>
          <a:noFill/>
          <a:ln w="9525">
            <a:noFill/>
            <a:miter lim="800000"/>
            <a:headEnd/>
            <a:tailEnd/>
          </a:ln>
        </p:spPr>
        <p:txBody>
          <a:bodyPr>
            <a:spAutoFit/>
          </a:bodyPr>
          <a:lstStyle/>
          <a:p>
            <a:pPr algn="just">
              <a:lnSpc>
                <a:spcPct val="115000"/>
              </a:lnSpc>
              <a:tabLst>
                <a:tab pos="400050" algn="l"/>
              </a:tabLst>
            </a:pPr>
            <a:r>
              <a:rPr lang="en-US" sz="2400" b="1">
                <a:solidFill>
                  <a:srgbClr val="0D0D0D"/>
                </a:solidFill>
                <a:latin typeface="Times New Roman" pitchFamily="18" charset="0"/>
                <a:cs typeface="Times New Roman" pitchFamily="18" charset="0"/>
              </a:rPr>
              <a:t>Câu 2: </a:t>
            </a:r>
            <a:r>
              <a:rPr lang="en-US" sz="2400">
                <a:solidFill>
                  <a:srgbClr val="0D0D0D"/>
                </a:solidFill>
                <a:latin typeface="Times New Roman" pitchFamily="18" charset="0"/>
                <a:cs typeface="Times New Roman" pitchFamily="18" charset="0"/>
              </a:rPr>
              <a:t>Giải thích nghĩa của từ “tráng sĩ”. Từ “chú bé” được thay bằng “tráng sĩ” có ý nghĩa gì?</a:t>
            </a:r>
            <a:endParaRPr lang="en-US" sz="2400">
              <a:latin typeface="Times New Roman" pitchFamily="18" charset="0"/>
              <a:cs typeface="Times New Roman" pitchFamily="18" charset="0"/>
            </a:endParaRPr>
          </a:p>
        </p:txBody>
      </p:sp>
      <p:sp>
        <p:nvSpPr>
          <p:cNvPr id="16" name="TextBox 15"/>
          <p:cNvSpPr txBox="1">
            <a:spLocks noChangeArrowheads="1"/>
          </p:cNvSpPr>
          <p:nvPr/>
        </p:nvSpPr>
        <p:spPr bwMode="auto">
          <a:xfrm>
            <a:off x="2189163" y="3427413"/>
            <a:ext cx="9631362" cy="2606675"/>
          </a:xfrm>
          <a:prstGeom prst="rect">
            <a:avLst/>
          </a:prstGeom>
          <a:noFill/>
          <a:ln w="9525">
            <a:noFill/>
            <a:miter lim="800000"/>
            <a:headEnd/>
            <a:tailEnd/>
          </a:ln>
        </p:spPr>
        <p:txBody>
          <a:bodyPr>
            <a:spAutoFit/>
          </a:bodyPr>
          <a:lstStyle/>
          <a:p>
            <a:pPr marL="457200" algn="just">
              <a:lnSpc>
                <a:spcPct val="115000"/>
              </a:lnSpc>
              <a:tabLst>
                <a:tab pos="400050" algn="l"/>
              </a:tabLst>
            </a:pPr>
            <a:r>
              <a:rPr lang="en-US" sz="2400">
                <a:solidFill>
                  <a:srgbClr val="0D0D0D"/>
                </a:solidFill>
                <a:latin typeface="Times New Roman" pitchFamily="18" charset="0"/>
                <a:cs typeface="Times New Roman" pitchFamily="18" charset="0"/>
              </a:rPr>
              <a:t>- Từ “tráng sĩ” dùng để chỉ người đàn ông có sức lực cường tráng và chí khí mạnh mẽ</a:t>
            </a:r>
            <a:endParaRPr lang="en-US" sz="2400" b="1">
              <a:latin typeface="Times New Roman" pitchFamily="18" charset="0"/>
              <a:cs typeface="Times New Roman" pitchFamily="18" charset="0"/>
            </a:endParaRPr>
          </a:p>
          <a:p>
            <a:pPr marL="457200" algn="just">
              <a:lnSpc>
                <a:spcPct val="115000"/>
              </a:lnSpc>
              <a:tabLst>
                <a:tab pos="400050" algn="l"/>
              </a:tabLst>
            </a:pPr>
            <a:r>
              <a:rPr lang="en-US" sz="2400">
                <a:solidFill>
                  <a:srgbClr val="0D0D0D"/>
                </a:solidFill>
                <a:latin typeface="Times New Roman" pitchFamily="18" charset="0"/>
                <a:cs typeface="Times New Roman" pitchFamily="18" charset="0"/>
              </a:rPr>
              <a:t>- Từ “chú bé” được thay bằng “tráng sĩ cho thấy sự lớn lên của Gióng để đáp ứng được yêu cầu và nhiệm vụ cứu nước. Qua đó thể hiện quan niệm của nhân dân ta về mong ước có một người anh hùng đủ sức mạnh để đáp ứng nhiệm vụ dân tộc đặt ra trong hoàn cảnh cấp thiết. </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barn(inVertical)">
                                      <p:cBhvr>
                                        <p:cTn id="23" dur="500"/>
                                        <p:tgtEl>
                                          <p:spTgt spid="3"/>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barn(inVertical)">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barn(inVertical)">
                                      <p:cBhvr>
                                        <p:cTn id="31" dur="500"/>
                                        <p:tgtEl>
                                          <p:spTgt spid="12"/>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barn(inVertical)">
                                      <p:cBhvr>
                                        <p:cTn id="34" dur="500"/>
                                        <p:tgtEl>
                                          <p:spTgt spid="14"/>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barn(inVertical)">
                                      <p:cBhvr>
                                        <p:cTn id="39" dur="500"/>
                                        <p:tgtEl>
                                          <p:spTgt spid="6"/>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barn(inVertical)">
                                      <p:cBhvr>
                                        <p:cTn id="4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animBg="1"/>
      <p:bldP spid="9" grpId="0"/>
      <p:bldP spid="11" grpId="0"/>
      <p:bldP spid="12" grpId="0" animBg="1"/>
      <p:bldP spid="14" grpId="0"/>
      <p:bldP spid="1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3643313" y="1152525"/>
            <a:ext cx="8216900" cy="4552950"/>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10" name="Rectangle: Diagonal Corners Rounded 9">
            <a:extLst>
              <a:ext uri="{FF2B5EF4-FFF2-40B4-BE49-F238E27FC236}"/>
            </a:extLst>
          </p:cNvPr>
          <p:cNvSpPr/>
          <p:nvPr/>
        </p:nvSpPr>
        <p:spPr>
          <a:xfrm>
            <a:off x="331788" y="1152525"/>
            <a:ext cx="3187700" cy="4552950"/>
          </a:xfrm>
          <a:prstGeom prst="round2Diag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a:spLocks noChangeArrowheads="1"/>
          </p:cNvSpPr>
          <p:nvPr/>
        </p:nvSpPr>
        <p:spPr bwMode="auto">
          <a:xfrm>
            <a:off x="636588" y="1400175"/>
            <a:ext cx="2314575" cy="4305300"/>
          </a:xfrm>
          <a:prstGeom prst="rect">
            <a:avLst/>
          </a:prstGeom>
          <a:noFill/>
          <a:ln w="9525">
            <a:noFill/>
            <a:miter lim="800000"/>
            <a:headEnd/>
            <a:tailEnd/>
          </a:ln>
        </p:spPr>
        <p:txBody>
          <a:bodyPr>
            <a:spAutoFit/>
          </a:bodyPr>
          <a:lstStyle/>
          <a:p>
            <a:pPr algn="just">
              <a:lnSpc>
                <a:spcPct val="115000"/>
              </a:lnSpc>
              <a:tabLst>
                <a:tab pos="400050" algn="l"/>
              </a:tabLst>
            </a:pPr>
            <a:r>
              <a:rPr lang="en-US" sz="2400" b="1">
                <a:solidFill>
                  <a:srgbClr val="0D0D0D"/>
                </a:solidFill>
                <a:latin typeface="Times New Roman" pitchFamily="18" charset="0"/>
                <a:cs typeface="Times New Roman" pitchFamily="18" charset="0"/>
              </a:rPr>
              <a:t>Câu 3:</a:t>
            </a:r>
            <a:r>
              <a:rPr lang="en-US" sz="2400">
                <a:solidFill>
                  <a:srgbClr val="0D0D0D"/>
                </a:solidFill>
                <a:latin typeface="Times New Roman" pitchFamily="18" charset="0"/>
                <a:cs typeface="Times New Roman" pitchFamily="18" charset="0"/>
              </a:rPr>
              <a:t> Chi tiết:“</a:t>
            </a:r>
            <a:r>
              <a:rPr lang="en-US" sz="2400" i="1">
                <a:solidFill>
                  <a:srgbClr val="0D0D0D"/>
                </a:solidFill>
                <a:latin typeface="Times New Roman" pitchFamily="18" charset="0"/>
                <a:cs typeface="Times New Roman" pitchFamily="18" charset="0"/>
              </a:rPr>
              <a:t>Người một mình cưỡi ngựa lên đỉnh núi, cởi giáp sắt bỏ lại, rồi cả người lẫn ngựa từ từ bay lên trời, biến mất”</a:t>
            </a:r>
            <a:r>
              <a:rPr lang="en-US" sz="2400">
                <a:solidFill>
                  <a:srgbClr val="0D0D0D"/>
                </a:solidFill>
                <a:latin typeface="Times New Roman" pitchFamily="18" charset="0"/>
                <a:cs typeface="Times New Roman" pitchFamily="18" charset="0"/>
              </a:rPr>
              <a:t>có ý nghĩa gì?</a:t>
            </a:r>
            <a:endParaRPr lang="en-US" sz="2400">
              <a:latin typeface="Times New Roman" pitchFamily="18" charset="0"/>
              <a:cs typeface="Times New Roman" pitchFamily="18" charset="0"/>
            </a:endParaRPr>
          </a:p>
        </p:txBody>
      </p:sp>
      <p:sp>
        <p:nvSpPr>
          <p:cNvPr id="9" name="TextBox 8"/>
          <p:cNvSpPr txBox="1">
            <a:spLocks noChangeArrowheads="1"/>
          </p:cNvSpPr>
          <p:nvPr/>
        </p:nvSpPr>
        <p:spPr bwMode="auto">
          <a:xfrm>
            <a:off x="3792538" y="2038350"/>
            <a:ext cx="7918450" cy="3030538"/>
          </a:xfrm>
          <a:prstGeom prst="rect">
            <a:avLst/>
          </a:prstGeom>
          <a:noFill/>
          <a:ln w="9525">
            <a:noFill/>
            <a:miter lim="800000"/>
            <a:headEnd/>
            <a:tailEnd/>
          </a:ln>
        </p:spPr>
        <p:txBody>
          <a:bodyPr>
            <a:spAutoFit/>
          </a:bodyPr>
          <a:lstStyle/>
          <a:p>
            <a:pPr algn="just">
              <a:lnSpc>
                <a:spcPct val="115000"/>
              </a:lnSpc>
              <a:tabLst>
                <a:tab pos="400050" algn="l"/>
              </a:tabLst>
            </a:pPr>
            <a:r>
              <a:rPr lang="en-US" sz="2400">
                <a:solidFill>
                  <a:srgbClr val="0D0D0D"/>
                </a:solidFill>
                <a:latin typeface="Times New Roman" pitchFamily="18" charset="0"/>
                <a:cs typeface="Times New Roman" pitchFamily="18" charset="0"/>
              </a:rPr>
              <a:t>- Áo giáp sắt của nhân dân làm cho để Gióng đánh giặc, nay đánh giặc xong trả lại cho nhân dân, vô tư không chút bụi trần.</a:t>
            </a:r>
            <a:endParaRPr lang="en-US" sz="2400">
              <a:latin typeface="Times New Roman" pitchFamily="18" charset="0"/>
              <a:cs typeface="Times New Roman" pitchFamily="18" charset="0"/>
            </a:endParaRPr>
          </a:p>
          <a:p>
            <a:pPr algn="just">
              <a:lnSpc>
                <a:spcPct val="115000"/>
              </a:lnSpc>
              <a:tabLst>
                <a:tab pos="400050" algn="l"/>
              </a:tabLst>
            </a:pPr>
            <a:r>
              <a:rPr lang="en-US" sz="2400">
                <a:solidFill>
                  <a:srgbClr val="0D0D0D"/>
                </a:solidFill>
                <a:latin typeface="Times New Roman" pitchFamily="18" charset="0"/>
                <a:cs typeface="Times New Roman" pitchFamily="18" charset="0"/>
              </a:rPr>
              <a:t>- Thánh gióng bay về trời, không nhận bổng lộc của nhà vua, từ chối mọi phần thường, chiến công để lại cho nhân dân,</a:t>
            </a:r>
            <a:endParaRPr lang="en-US" sz="2400">
              <a:latin typeface="Times New Roman" pitchFamily="18" charset="0"/>
              <a:cs typeface="Times New Roman" pitchFamily="18" charset="0"/>
            </a:endParaRPr>
          </a:p>
          <a:p>
            <a:pPr algn="just">
              <a:lnSpc>
                <a:spcPct val="115000"/>
              </a:lnSpc>
              <a:tabLst>
                <a:tab pos="400050" algn="l"/>
              </a:tabLst>
            </a:pPr>
            <a:r>
              <a:rPr lang="en-US" sz="2400">
                <a:solidFill>
                  <a:srgbClr val="0D0D0D"/>
                </a:solidFill>
                <a:latin typeface="Times New Roman" pitchFamily="18" charset="0"/>
                <a:cs typeface="Times New Roman" pitchFamily="18" charset="0"/>
              </a:rPr>
              <a:t>- Gióng sinh ra cũng phi thường khi ra đi cũng phi thường (bay lên trời).</a:t>
            </a:r>
            <a:endParaRPr lang="en-US" sz="2400">
              <a:latin typeface="Times New Roman" pitchFamily="18" charset="0"/>
              <a:cs typeface="Times New Roman" pitchFamily="18" charset="0"/>
            </a:endParaRPr>
          </a:p>
          <a:p>
            <a:pPr algn="just">
              <a:lnSpc>
                <a:spcPct val="115000"/>
              </a:lnSpc>
              <a:tabLst>
                <a:tab pos="400050" algn="l"/>
              </a:tabLst>
            </a:pPr>
            <a:r>
              <a:rPr lang="en-US" sz="2400">
                <a:solidFill>
                  <a:srgbClr val="0D0D0D"/>
                </a:solidFill>
                <a:latin typeface="Times New Roman" pitchFamily="18" charset="0"/>
                <a:cs typeface="Times New Roman" pitchFamily="18" charset="0"/>
              </a:rPr>
              <a:t>- Gióng bất tử cùng sông núi, bất tử trong lòng nhân dân.</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9"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3214688" y="1417638"/>
            <a:ext cx="8201025" cy="3749675"/>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3370263" y="1690688"/>
            <a:ext cx="7889875" cy="3455987"/>
          </a:xfrm>
          <a:prstGeom prst="rect">
            <a:avLst/>
          </a:prstGeom>
          <a:noFill/>
          <a:ln w="9525">
            <a:noFill/>
            <a:miter lim="800000"/>
            <a:headEnd/>
            <a:tailEnd/>
          </a:ln>
        </p:spPr>
        <p:txBody>
          <a:bodyPr>
            <a:spAutoFit/>
          </a:bodyPr>
          <a:lstStyle/>
          <a:p>
            <a:pPr algn="just">
              <a:lnSpc>
                <a:spcPct val="115000"/>
              </a:lnSpc>
              <a:tabLst>
                <a:tab pos="400050" algn="l"/>
              </a:tabLst>
            </a:pPr>
            <a:r>
              <a:rPr lang="en-US" sz="2400" b="1">
                <a:solidFill>
                  <a:srgbClr val="0D0D0D"/>
                </a:solidFill>
                <a:latin typeface="Times New Roman" pitchFamily="18" charset="0"/>
                <a:cs typeface="Times New Roman" pitchFamily="18" charset="0"/>
              </a:rPr>
              <a:t>Câu 4a. </a:t>
            </a:r>
            <a:r>
              <a:rPr lang="en-US" sz="2400">
                <a:solidFill>
                  <a:srgbClr val="0D0D0D"/>
                </a:solidFill>
                <a:latin typeface="Times New Roman" pitchFamily="18" charset="0"/>
                <a:cs typeface="Times New Roman" pitchFamily="18" charset="0"/>
              </a:rPr>
              <a:t> HS nêu suy nghĩa của bản thân.</a:t>
            </a:r>
            <a:endParaRPr lang="en-US" sz="2400">
              <a:latin typeface="Times New Roman" pitchFamily="18" charset="0"/>
              <a:cs typeface="Times New Roman" pitchFamily="18" charset="0"/>
            </a:endParaRPr>
          </a:p>
          <a:p>
            <a:pPr algn="just">
              <a:lnSpc>
                <a:spcPct val="115000"/>
              </a:lnSpc>
              <a:tabLst>
                <a:tab pos="400050" algn="l"/>
              </a:tabLst>
            </a:pPr>
            <a:r>
              <a:rPr lang="en-US" sz="2400">
                <a:solidFill>
                  <a:srgbClr val="0D0D0D"/>
                </a:solidFill>
                <a:latin typeface="Times New Roman" pitchFamily="18" charset="0"/>
                <a:cs typeface="Times New Roman" pitchFamily="18" charset="0"/>
              </a:rPr>
              <a:t>Có thể như: Ý nghĩa của việc lập đền thờ và hàng năm mở hội Gióng:</a:t>
            </a:r>
            <a:endParaRPr lang="en-US" sz="2400">
              <a:latin typeface="Times New Roman" pitchFamily="18" charset="0"/>
              <a:cs typeface="Times New Roman" pitchFamily="18" charset="0"/>
            </a:endParaRPr>
          </a:p>
          <a:p>
            <a:pPr algn="just">
              <a:lnSpc>
                <a:spcPct val="115000"/>
              </a:lnSpc>
              <a:tabLst>
                <a:tab pos="400050" algn="l"/>
              </a:tabLst>
            </a:pPr>
            <a:r>
              <a:rPr lang="en-US" sz="2400">
                <a:solidFill>
                  <a:srgbClr val="0D0D0D"/>
                </a:solidFill>
                <a:latin typeface="Times New Roman" pitchFamily="18" charset="0"/>
                <a:cs typeface="Times New Roman" pitchFamily="18" charset="0"/>
              </a:rPr>
              <a:t>-  Thể hiện tấm lòng tri ân người anh hùng bất tử, hướng về cội nguồn  (đạo lí uống nước nhớ nguồn)</a:t>
            </a:r>
            <a:endParaRPr lang="en-US" sz="2400">
              <a:latin typeface="Times New Roman" pitchFamily="18" charset="0"/>
              <a:cs typeface="Times New Roman" pitchFamily="18" charset="0"/>
            </a:endParaRPr>
          </a:p>
          <a:p>
            <a:pPr algn="just">
              <a:lnSpc>
                <a:spcPct val="115000"/>
              </a:lnSpc>
              <a:tabLst>
                <a:tab pos="400050" algn="l"/>
              </a:tabLst>
            </a:pPr>
            <a:r>
              <a:rPr lang="en-US" sz="2400">
                <a:solidFill>
                  <a:srgbClr val="0D0D0D"/>
                </a:solidFill>
                <a:latin typeface="Times New Roman" pitchFamily="18" charset="0"/>
                <a:cs typeface="Times New Roman" pitchFamily="18" charset="0"/>
              </a:rPr>
              <a:t>- Giáo dục thế hệ sau về truyền thống yêu nước, chống ngoại xâm của dân tộc; bồi đắp lòng yêu nước, tự hào về truyền thống văn hoá dân tộc.</a:t>
            </a:r>
            <a:endParaRPr lang="en-US" sz="2400">
              <a:latin typeface="Times New Roman" pitchFamily="18" charset="0"/>
              <a:cs typeface="Times New Roman" pitchFamily="18" charset="0"/>
            </a:endParaRPr>
          </a:p>
        </p:txBody>
      </p:sp>
      <p:sp>
        <p:nvSpPr>
          <p:cNvPr id="7" name="Rectangle: Rounded Corners 6">
            <a:extLst>
              <a:ext uri="{FF2B5EF4-FFF2-40B4-BE49-F238E27FC236}"/>
            </a:extLst>
          </p:cNvPr>
          <p:cNvSpPr/>
          <p:nvPr/>
        </p:nvSpPr>
        <p:spPr>
          <a:xfrm>
            <a:off x="581891" y="1418053"/>
            <a:ext cx="2632364" cy="3749691"/>
          </a:xfrm>
          <a:prstGeom prst="roundRect">
            <a:avLst/>
          </a:prstGeom>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endParaRPr lang="en-US" sz="2400">
              <a:latin typeface="Times New Roman" panose="02020603050405020304" pitchFamily="18" charset="0"/>
              <a:cs typeface="Times New Roman" panose="02020603050405020304" pitchFamily="18" charset="0"/>
            </a:endParaRPr>
          </a:p>
        </p:txBody>
      </p:sp>
      <p:sp>
        <p:nvSpPr>
          <p:cNvPr id="9" name="TextBox 8"/>
          <p:cNvSpPr txBox="1">
            <a:spLocks noChangeArrowheads="1"/>
          </p:cNvSpPr>
          <p:nvPr/>
        </p:nvSpPr>
        <p:spPr bwMode="auto">
          <a:xfrm>
            <a:off x="582613" y="1639888"/>
            <a:ext cx="2506662" cy="3030537"/>
          </a:xfrm>
          <a:prstGeom prst="rect">
            <a:avLst/>
          </a:prstGeom>
          <a:noFill/>
          <a:ln w="9525">
            <a:noFill/>
            <a:miter lim="800000"/>
            <a:headEnd/>
            <a:tailEnd/>
          </a:ln>
        </p:spPr>
        <p:txBody>
          <a:bodyPr>
            <a:spAutoFit/>
          </a:bodyPr>
          <a:lstStyle/>
          <a:p>
            <a:pPr algn="just">
              <a:lnSpc>
                <a:spcPct val="115000"/>
              </a:lnSpc>
              <a:tabLst>
                <a:tab pos="400050" algn="l"/>
              </a:tabLst>
            </a:pPr>
            <a:r>
              <a:rPr lang="en-US" sz="2400" b="1">
                <a:solidFill>
                  <a:srgbClr val="0D0D0D"/>
                </a:solidFill>
                <a:latin typeface="Times New Roman" pitchFamily="18" charset="0"/>
                <a:cs typeface="Times New Roman" pitchFamily="18" charset="0"/>
              </a:rPr>
              <a:t>Câu 4a.</a:t>
            </a:r>
          </a:p>
          <a:p>
            <a:pPr algn="just">
              <a:lnSpc>
                <a:spcPct val="115000"/>
              </a:lnSpc>
              <a:tabLst>
                <a:tab pos="400050" algn="l"/>
              </a:tabLst>
            </a:pPr>
            <a:r>
              <a:rPr lang="en-US" sz="2400">
                <a:solidFill>
                  <a:srgbClr val="0D0D0D"/>
                </a:solidFill>
                <a:latin typeface="Times New Roman" pitchFamily="18" charset="0"/>
                <a:cs typeface="Times New Roman" pitchFamily="18" charset="0"/>
              </a:rPr>
              <a:t>Theo em, việc lập đền thờ  Thánh Gióng ở làng Phù Đổng và hàng năm mở hội Gióng có ý nghĩa gì?  </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2424544" y="1108364"/>
            <a:ext cx="9601201" cy="4804362"/>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6" name="Flowchart: Alternate Process 5">
            <a:extLst>
              <a:ext uri="{FF2B5EF4-FFF2-40B4-BE49-F238E27FC236}"/>
            </a:extLst>
          </p:cNvPr>
          <p:cNvSpPr/>
          <p:nvPr/>
        </p:nvSpPr>
        <p:spPr>
          <a:xfrm>
            <a:off x="222250" y="1108075"/>
            <a:ext cx="2174875" cy="4805363"/>
          </a:xfrm>
          <a:prstGeom prst="flowChartAlternateProcess">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fontAlgn="auto">
              <a:spcBef>
                <a:spcPts val="0"/>
              </a:spcBef>
              <a:spcAft>
                <a:spcPts val="0"/>
              </a:spcAft>
              <a:defRPr/>
            </a:pPr>
            <a:endParaRPr lang="en-US" sz="2400">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330200" y="1433513"/>
            <a:ext cx="1957388" cy="4154487"/>
          </a:xfrm>
          <a:prstGeom prst="rect">
            <a:avLst/>
          </a:prstGeom>
          <a:noFill/>
          <a:ln w="9525">
            <a:noFill/>
            <a:miter lim="800000"/>
            <a:headEnd/>
            <a:tailEnd/>
          </a:ln>
        </p:spPr>
        <p:txBody>
          <a:bodyPr>
            <a:spAutoFit/>
          </a:bodyPr>
          <a:lstStyle/>
          <a:p>
            <a:pPr algn="just">
              <a:tabLst>
                <a:tab pos="1635125" algn="l"/>
              </a:tabLst>
            </a:pPr>
            <a:r>
              <a:rPr lang="en-US" sz="2400" b="1">
                <a:solidFill>
                  <a:srgbClr val="0D0D0D"/>
                </a:solidFill>
                <a:latin typeface="Times New Roman" pitchFamily="18" charset="0"/>
                <a:cs typeface="Times New Roman" pitchFamily="18" charset="0"/>
              </a:rPr>
              <a:t>Câu 4b</a:t>
            </a:r>
            <a:r>
              <a:rPr lang="en-US" sz="2400">
                <a:solidFill>
                  <a:srgbClr val="0D0D0D"/>
                </a:solidFill>
                <a:latin typeface="Times New Roman" pitchFamily="18" charset="0"/>
                <a:cs typeface="Times New Roman" pitchFamily="18" charset="0"/>
              </a:rPr>
              <a:t>. Sau khi đọc truyện </a:t>
            </a:r>
            <a:r>
              <a:rPr lang="en-US" sz="2400" i="1">
                <a:solidFill>
                  <a:srgbClr val="0D0D0D"/>
                </a:solidFill>
                <a:latin typeface="Times New Roman" pitchFamily="18" charset="0"/>
                <a:cs typeface="Times New Roman" pitchFamily="18" charset="0"/>
              </a:rPr>
              <a:t>Thánh Gióng</a:t>
            </a:r>
            <a:r>
              <a:rPr lang="en-US" sz="2400">
                <a:solidFill>
                  <a:srgbClr val="0D0D0D"/>
                </a:solidFill>
                <a:latin typeface="Times New Roman" pitchFamily="18" charset="0"/>
                <a:cs typeface="Times New Roman" pitchFamily="18" charset="0"/>
              </a:rPr>
              <a:t>, em có suy nghĩ gì về về truyền thống yêu nước, chống giặc ngoại xâm của dân tộc ta?</a:t>
            </a:r>
            <a:endParaRPr lang="en-US" sz="2400">
              <a:latin typeface="Times New Roman" pitchFamily="18" charset="0"/>
              <a:cs typeface="Times New Roman" pitchFamily="18" charset="0"/>
            </a:endParaRPr>
          </a:p>
        </p:txBody>
      </p:sp>
      <p:sp>
        <p:nvSpPr>
          <p:cNvPr id="8" name="TextBox 7"/>
          <p:cNvSpPr txBox="1">
            <a:spLocks noChangeArrowheads="1"/>
          </p:cNvSpPr>
          <p:nvPr/>
        </p:nvSpPr>
        <p:spPr bwMode="auto">
          <a:xfrm>
            <a:off x="2506663" y="1700213"/>
            <a:ext cx="9334500" cy="3457575"/>
          </a:xfrm>
          <a:prstGeom prst="rect">
            <a:avLst/>
          </a:prstGeom>
          <a:noFill/>
          <a:ln w="9525">
            <a:noFill/>
            <a:miter lim="800000"/>
            <a:headEnd/>
            <a:tailEnd/>
          </a:ln>
        </p:spPr>
        <p:txBody>
          <a:bodyPr>
            <a:spAutoFit/>
          </a:bodyPr>
          <a:lstStyle/>
          <a:p>
            <a:pPr algn="just">
              <a:lnSpc>
                <a:spcPct val="115000"/>
              </a:lnSpc>
              <a:tabLst>
                <a:tab pos="400050" algn="l"/>
              </a:tabLst>
            </a:pPr>
            <a:r>
              <a:rPr lang="en-US" sz="2400">
                <a:solidFill>
                  <a:srgbClr val="0D0D0D"/>
                </a:solidFill>
                <a:latin typeface="Times New Roman" pitchFamily="18" charset="0"/>
                <a:cs typeface="Times New Roman" pitchFamily="18" charset="0"/>
              </a:rPr>
              <a:t>   Truyền thống yêu nước, chống giặc ngoại xâm là truyền thống quý báu của dân tộc ta. Trong truyện Thánh Gióng, lòng yêu nước, tinh thần chống giặc ngoại xâm được thể hiện qua  tiếng nói đánh giặc của cậu bé Gióng, qua việc nhân dân đoàn kết góp gạo nuối Gióng.  Điều đó thể hiện ý thức trách nhiệm của mỗi người dân trước vận mệnh dân tộc, thể hiện tinh thần đoàn kết, sự đồng lòng của cả dân tộc trong công cuộc chống giặc ngoại xâm. Truyền thống yêu nước, chống giặc ngoại xâm của ông cha ta khiến em vô cùng khâm phục, tự hào và nguyện sẽ phát huy.</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circle(in)">
                                      <p:cBhvr>
                                        <p:cTn id="18"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p:bldP spid="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3311525" y="1676400"/>
            <a:ext cx="8437563" cy="3186113"/>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611188" y="1676400"/>
            <a:ext cx="2686050" cy="3186113"/>
          </a:xfrm>
          <a:prstGeom prst="roundRect">
            <a:avLst>
              <a:gd name="adj" fmla="val 16667"/>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930275" y="1930400"/>
            <a:ext cx="2046288" cy="2678113"/>
          </a:xfrm>
          <a:prstGeom prst="rect">
            <a:avLst/>
          </a:prstGeom>
          <a:noFill/>
          <a:ln w="9525">
            <a:noFill/>
            <a:miter lim="800000"/>
            <a:headEnd/>
            <a:tailEnd/>
          </a:ln>
        </p:spPr>
        <p:txBody>
          <a:bodyPr>
            <a:spAutoFit/>
          </a:bodyPr>
          <a:lstStyle/>
          <a:p>
            <a:pPr algn="just">
              <a:tabLst>
                <a:tab pos="1635125" algn="l"/>
              </a:tabLst>
            </a:pPr>
            <a:r>
              <a:rPr lang="en-US" sz="2400" b="1">
                <a:solidFill>
                  <a:srgbClr val="0D0D0D"/>
                </a:solidFill>
                <a:latin typeface="Times New Roman" pitchFamily="18" charset="0"/>
                <a:cs typeface="Times New Roman" pitchFamily="18" charset="0"/>
              </a:rPr>
              <a:t>Câu 4c.</a:t>
            </a:r>
            <a:r>
              <a:rPr lang="en-US" sz="2400">
                <a:solidFill>
                  <a:srgbClr val="0D0D0D"/>
                </a:solidFill>
                <a:latin typeface="Times New Roman" pitchFamily="18" charset="0"/>
                <a:cs typeface="Times New Roman" pitchFamily="18" charset="0"/>
              </a:rPr>
              <a:t> </a:t>
            </a:r>
          </a:p>
          <a:p>
            <a:pPr algn="just">
              <a:tabLst>
                <a:tab pos="1635125" algn="l"/>
              </a:tabLst>
            </a:pPr>
            <a:r>
              <a:rPr lang="en-US" sz="2400">
                <a:solidFill>
                  <a:srgbClr val="0D0D0D"/>
                </a:solidFill>
                <a:latin typeface="Times New Roman" pitchFamily="18" charset="0"/>
                <a:cs typeface="Times New Roman" pitchFamily="18" charset="0"/>
              </a:rPr>
              <a:t>Truyện muốn ca ngợi điều gì? Từ điều đó, em hãy rút ra bài học cho  bản thân em.</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3311525" y="2178050"/>
            <a:ext cx="8423275" cy="2182813"/>
          </a:xfrm>
          <a:prstGeom prst="rect">
            <a:avLst/>
          </a:prstGeom>
          <a:noFill/>
          <a:ln w="9525">
            <a:noFill/>
            <a:miter lim="800000"/>
            <a:headEnd/>
            <a:tailEnd/>
          </a:ln>
        </p:spPr>
        <p:txBody>
          <a:bodyPr>
            <a:spAutoFit/>
          </a:bodyPr>
          <a:lstStyle/>
          <a:p>
            <a:pPr marL="342900" indent="-342900" algn="just">
              <a:lnSpc>
                <a:spcPct val="115000"/>
              </a:lnSpc>
              <a:buFont typeface="Times New Roman" pitchFamily="18" charset="0"/>
              <a:buChar char="-"/>
            </a:pPr>
            <a:r>
              <a:rPr lang="en-US" sz="2400">
                <a:solidFill>
                  <a:srgbClr val="0D0D0D"/>
                </a:solidFill>
                <a:latin typeface="Times New Roman" pitchFamily="18" charset="0"/>
                <a:cs typeface="Times New Roman" pitchFamily="18" charset="0"/>
              </a:rPr>
              <a:t>Truyện </a:t>
            </a:r>
            <a:r>
              <a:rPr lang="en-US" sz="2400" i="1">
                <a:solidFill>
                  <a:srgbClr val="0D0D0D"/>
                </a:solidFill>
                <a:latin typeface="Times New Roman" pitchFamily="18" charset="0"/>
                <a:cs typeface="Times New Roman" pitchFamily="18" charset="0"/>
              </a:rPr>
              <a:t>Thánh Gióng</a:t>
            </a:r>
            <a:r>
              <a:rPr lang="en-US" sz="2400">
                <a:solidFill>
                  <a:srgbClr val="0D0D0D"/>
                </a:solidFill>
                <a:latin typeface="Times New Roman" pitchFamily="18" charset="0"/>
                <a:cs typeface="Times New Roman" pitchFamily="18" charset="0"/>
              </a:rPr>
              <a:t> muốn ca ngợi công cuộc chống ngoại xâm, truyền thống yêu nước và tinh thần đoàn kết làm nên sức mạnh của cả cộng đồng, dùng tất cả các phương tiện để đánh giặc.</a:t>
            </a:r>
            <a:endParaRPr lang="en-US" sz="2400">
              <a:latin typeface="Times New Roman" pitchFamily="18" charset="0"/>
              <a:cs typeface="Times New Roman" pitchFamily="18" charset="0"/>
            </a:endParaRPr>
          </a:p>
          <a:p>
            <a:pPr marL="342900" indent="-342900" algn="just">
              <a:lnSpc>
                <a:spcPct val="115000"/>
              </a:lnSpc>
              <a:spcAft>
                <a:spcPts val="1000"/>
              </a:spcAft>
              <a:buFont typeface="Times New Roman" pitchFamily="18" charset="0"/>
              <a:buChar char="-"/>
            </a:pPr>
            <a:r>
              <a:rPr lang="en-US" sz="2400">
                <a:solidFill>
                  <a:srgbClr val="0D0D0D"/>
                </a:solidFill>
                <a:latin typeface="Times New Roman" pitchFamily="18" charset="0"/>
                <a:cs typeface="Times New Roman" pitchFamily="18" charset="0"/>
              </a:rPr>
              <a:t> Từ đó, truyện để lại cho em bài học về giữ gìn, xây dựng và bảo vệ đất nước.</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2603500" y="2547938"/>
            <a:ext cx="8848725" cy="1285875"/>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4" name="Rounded Rectangle 10">
            <a:extLst>
              <a:ext uri="{FF2B5EF4-FFF2-40B4-BE49-F238E27FC236}"/>
            </a:extLst>
          </p:cNvPr>
          <p:cNvSpPr>
            <a:spLocks noChangeArrowheads="1"/>
          </p:cNvSpPr>
          <p:nvPr/>
        </p:nvSpPr>
        <p:spPr bwMode="auto">
          <a:xfrm>
            <a:off x="290513" y="1677988"/>
            <a:ext cx="4625975" cy="628650"/>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3"/>
          <a:srcRect/>
          <a:stretch>
            <a:fillRect/>
          </a:stretch>
        </p:blipFill>
        <p:spPr bwMode="auto">
          <a:xfrm>
            <a:off x="2730500" y="231775"/>
            <a:ext cx="6731000" cy="1285875"/>
          </a:xfrm>
          <a:prstGeom prst="rect">
            <a:avLst/>
          </a:prstGeom>
          <a:noFill/>
          <a:ln w="9525">
            <a:noFill/>
            <a:miter lim="800000"/>
            <a:headEnd/>
            <a:tailEnd/>
          </a:ln>
        </p:spPr>
      </p:pic>
      <p:sp>
        <p:nvSpPr>
          <p:cNvPr id="10" name="TextBox 9"/>
          <p:cNvSpPr txBox="1">
            <a:spLocks noChangeArrowheads="1"/>
          </p:cNvSpPr>
          <p:nvPr/>
        </p:nvSpPr>
        <p:spPr bwMode="auto">
          <a:xfrm>
            <a:off x="423863" y="1816100"/>
            <a:ext cx="4878387" cy="461963"/>
          </a:xfrm>
          <a:prstGeom prst="rect">
            <a:avLst/>
          </a:prstGeom>
          <a:noFill/>
          <a:ln w="9525">
            <a:noFill/>
            <a:miter lim="800000"/>
            <a:headEnd/>
            <a:tailEnd/>
          </a:ln>
        </p:spPr>
        <p:txBody>
          <a:bodyPr>
            <a:spAutoFit/>
          </a:bodyPr>
          <a:lstStyle/>
          <a:p>
            <a:pPr indent="-57150"/>
            <a:r>
              <a:rPr lang="en-US" sz="2400" b="1">
                <a:latin typeface="Times New Roman" pitchFamily="18" charset="0"/>
                <a:cs typeface="Times New Roman" pitchFamily="18" charset="0"/>
                <a:sym typeface="Wingdings" pitchFamily="2" charset="2"/>
              </a:rPr>
              <a:t>I.</a:t>
            </a: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TRUYỆN TRUYỀN THUYẾT</a:t>
            </a:r>
            <a:endParaRPr lang="en-US" sz="2400">
              <a:latin typeface="Times New Roman" pitchFamily="18" charset="0"/>
              <a:cs typeface="Times New Roman" pitchFamily="18" charset="0"/>
            </a:endParaRPr>
          </a:p>
        </p:txBody>
      </p:sp>
      <p:sp>
        <p:nvSpPr>
          <p:cNvPr id="14" name="TextBox 13"/>
          <p:cNvSpPr txBox="1">
            <a:spLocks noChangeArrowheads="1"/>
          </p:cNvSpPr>
          <p:nvPr/>
        </p:nvSpPr>
        <p:spPr bwMode="auto">
          <a:xfrm>
            <a:off x="2863850" y="2571750"/>
            <a:ext cx="8594725" cy="1200150"/>
          </a:xfrm>
          <a:prstGeom prst="rect">
            <a:avLst/>
          </a:prstGeom>
          <a:noFill/>
          <a:ln w="9525">
            <a:noFill/>
            <a:miter lim="800000"/>
            <a:headEnd/>
            <a:tailEnd/>
          </a:ln>
        </p:spPr>
        <p:txBody>
          <a:bodyPr>
            <a:spAutoFit/>
          </a:bodyPr>
          <a:lstStyle/>
          <a:p>
            <a:r>
              <a:rPr lang="en-US" sz="2400">
                <a:solidFill>
                  <a:srgbClr val="0D0D0D"/>
                </a:solidFill>
                <a:latin typeface="Times New Roman" pitchFamily="18" charset="0"/>
                <a:cs typeface="Times New Roman" pitchFamily="18" charset="0"/>
              </a:rPr>
              <a:t>- </a:t>
            </a:r>
            <a:r>
              <a:rPr lang="en-US" sz="2400" i="1">
                <a:solidFill>
                  <a:srgbClr val="0D0D0D"/>
                </a:solidFill>
                <a:latin typeface="Times New Roman" pitchFamily="18" charset="0"/>
                <a:cs typeface="Times New Roman" pitchFamily="18" charset="0"/>
              </a:rPr>
              <a:t>Truyện truyền thuyết</a:t>
            </a:r>
            <a:r>
              <a:rPr lang="en-US" sz="2400">
                <a:solidFill>
                  <a:srgbClr val="0D0D0D"/>
                </a:solidFill>
                <a:latin typeface="Times New Roman" pitchFamily="18" charset="0"/>
                <a:cs typeface="Times New Roman" pitchFamily="18" charset="0"/>
              </a:rPr>
              <a:t> là loại truyện dân gian,  kể về các sự kiện và nhân vật ít nhiều có liên quan đến lịch sử, thông qua sự tưởng tượng, hư cấu.</a:t>
            </a:r>
            <a:endParaRPr lang="en-US" sz="2400">
              <a:latin typeface="Times New Roman" pitchFamily="18" charset="0"/>
              <a:cs typeface="Times New Roman" pitchFamily="18" charset="0"/>
            </a:endParaRPr>
          </a:p>
        </p:txBody>
      </p:sp>
      <p:sp>
        <p:nvSpPr>
          <p:cNvPr id="2" name="Oval 1">
            <a:extLst>
              <a:ext uri="{FF2B5EF4-FFF2-40B4-BE49-F238E27FC236}"/>
            </a:extLst>
          </p:cNvPr>
          <p:cNvSpPr/>
          <p:nvPr/>
        </p:nvSpPr>
        <p:spPr>
          <a:xfrm>
            <a:off x="517525" y="2514600"/>
            <a:ext cx="2085975" cy="1365250"/>
          </a:xfrm>
          <a:prstGeom prst="ellipse">
            <a:avLst/>
          </a:prstGeom>
        </p:spPr>
        <p:style>
          <a:lnRef idx="3">
            <a:schemeClr val="lt1"/>
          </a:lnRef>
          <a:fillRef idx="1">
            <a:schemeClr val="accent6"/>
          </a:fillRef>
          <a:effectRef idx="1">
            <a:schemeClr val="accent6"/>
          </a:effectRef>
          <a:fontRef idx="minor">
            <a:schemeClr val="lt1"/>
          </a:fontRef>
        </p:style>
        <p:txBody>
          <a:bodyPr anchor="ctr"/>
          <a:lstStyle/>
          <a:p>
            <a:pPr algn="ctr" fontAlgn="auto">
              <a:spcBef>
                <a:spcPts val="0"/>
              </a:spcBef>
              <a:spcAft>
                <a:spcPts val="0"/>
              </a:spcAft>
              <a:defRPr/>
            </a:pPr>
            <a:endParaRPr lang="en-US"/>
          </a:p>
        </p:txBody>
      </p:sp>
      <p:sp>
        <p:nvSpPr>
          <p:cNvPr id="12" name="TextBox 11"/>
          <p:cNvSpPr txBox="1">
            <a:spLocks noChangeArrowheads="1"/>
          </p:cNvSpPr>
          <p:nvPr/>
        </p:nvSpPr>
        <p:spPr bwMode="auto">
          <a:xfrm>
            <a:off x="1069975" y="2454275"/>
            <a:ext cx="862013" cy="1200150"/>
          </a:xfrm>
          <a:prstGeom prst="rect">
            <a:avLst/>
          </a:prstGeom>
          <a:noFill/>
          <a:ln w="9525">
            <a:noFill/>
            <a:miter lim="800000"/>
            <a:headEnd/>
            <a:tailEnd/>
          </a:ln>
        </p:spPr>
        <p:txBody>
          <a:bodyPr>
            <a:spAutoFit/>
          </a:bodyPr>
          <a:lstStyle/>
          <a:p>
            <a:r>
              <a:rPr lang="en-US" sz="2400" b="1">
                <a:solidFill>
                  <a:srgbClr val="0D0D0D"/>
                </a:solidFill>
                <a:latin typeface="Times New Roman" pitchFamily="18" charset="0"/>
                <a:cs typeface="Times New Roman" pitchFamily="18" charset="0"/>
              </a:rPr>
              <a:t> Khái niệm</a:t>
            </a:r>
            <a:endParaRPr lang="en-US" sz="2400">
              <a:latin typeface="Times New Roman" pitchFamily="18" charset="0"/>
              <a:cs typeface="Times New Roman" pitchFamily="18" charset="0"/>
            </a:endParaRPr>
          </a:p>
        </p:txBody>
      </p:sp>
      <p:sp>
        <p:nvSpPr>
          <p:cNvPr id="5" name="Flowchart: Sequential Access Storage 4">
            <a:extLst>
              <a:ext uri="{FF2B5EF4-FFF2-40B4-BE49-F238E27FC236}"/>
            </a:extLst>
          </p:cNvPr>
          <p:cNvSpPr/>
          <p:nvPr/>
        </p:nvSpPr>
        <p:spPr>
          <a:xfrm>
            <a:off x="371475" y="4273550"/>
            <a:ext cx="2232025" cy="1857375"/>
          </a:xfrm>
          <a:prstGeom prst="flowChartMagneticTape">
            <a:avLst/>
          </a:prstGeom>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endParaRPr lang="en-US"/>
          </a:p>
        </p:txBody>
      </p:sp>
      <p:sp>
        <p:nvSpPr>
          <p:cNvPr id="11" name="Rounded Rectangle 10">
            <a:extLst>
              <a:ext uri="{FF2B5EF4-FFF2-40B4-BE49-F238E27FC236}"/>
            </a:extLst>
          </p:cNvPr>
          <p:cNvSpPr>
            <a:spLocks noChangeArrowheads="1"/>
          </p:cNvSpPr>
          <p:nvPr/>
        </p:nvSpPr>
        <p:spPr bwMode="auto">
          <a:xfrm>
            <a:off x="2603500" y="4167188"/>
            <a:ext cx="8793163" cy="2068512"/>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16" name="TextBox 15"/>
          <p:cNvSpPr txBox="1">
            <a:spLocks noChangeArrowheads="1"/>
          </p:cNvSpPr>
          <p:nvPr/>
        </p:nvSpPr>
        <p:spPr bwMode="auto">
          <a:xfrm>
            <a:off x="404813" y="4537075"/>
            <a:ext cx="2079625" cy="1200150"/>
          </a:xfrm>
          <a:prstGeom prst="rect">
            <a:avLst/>
          </a:prstGeom>
          <a:noFill/>
          <a:ln w="9525">
            <a:noFill/>
            <a:miter lim="800000"/>
            <a:headEnd/>
            <a:tailEnd/>
          </a:ln>
        </p:spPr>
        <p:txBody>
          <a:bodyPr>
            <a:spAutoFit/>
          </a:bodyPr>
          <a:lstStyle/>
          <a:p>
            <a:r>
              <a:rPr lang="en-US" sz="2400" b="1">
                <a:solidFill>
                  <a:srgbClr val="0D0D0D"/>
                </a:solidFill>
                <a:latin typeface="Times New Roman" pitchFamily="18" charset="0"/>
                <a:cs typeface="Times New Roman" pitchFamily="18" charset="0"/>
              </a:rPr>
              <a:t> Một số yếu tố của truyện truyền thuyết:</a:t>
            </a:r>
            <a:endParaRPr lang="en-US" sz="2400"/>
          </a:p>
        </p:txBody>
      </p:sp>
      <p:sp>
        <p:nvSpPr>
          <p:cNvPr id="18" name="TextBox 17"/>
          <p:cNvSpPr txBox="1">
            <a:spLocks noChangeArrowheads="1"/>
          </p:cNvSpPr>
          <p:nvPr/>
        </p:nvSpPr>
        <p:spPr bwMode="auto">
          <a:xfrm>
            <a:off x="2863850" y="4352925"/>
            <a:ext cx="8439150" cy="1570038"/>
          </a:xfrm>
          <a:prstGeom prst="rect">
            <a:avLst/>
          </a:prstGeom>
          <a:noFill/>
          <a:ln w="9525">
            <a:noFill/>
            <a:miter lim="800000"/>
            <a:headEnd/>
            <a:tailEnd/>
          </a:ln>
        </p:spPr>
        <p:txBody>
          <a:bodyPr>
            <a:spAutoFit/>
          </a:bodyPr>
          <a:lstStyle/>
          <a:p>
            <a:r>
              <a:rPr lang="en-US" sz="2400">
                <a:solidFill>
                  <a:srgbClr val="0D0D0D"/>
                </a:solidFill>
                <a:latin typeface="Times New Roman" pitchFamily="18" charset="0"/>
                <a:cs typeface="Times New Roman" pitchFamily="18" charset="0"/>
              </a:rPr>
              <a:t>- Cốt truyện: Kể về cuộc đời và những chiến công của các nhân vật lịch sử, hoặc giải thích các phong tục, tập quán, sản vật của địa phương theo quan điểm của tác giả dân gian. Kể theo trình tự thời gian. Không gian cụ thể, xác định.</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arn(inVertical)">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barn(inVertical)">
                                      <p:cBhvr>
                                        <p:cTn id="20" dur="500"/>
                                        <p:tgtEl>
                                          <p:spTgt spid="2"/>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barn(inVertical)">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barn(inVertical)">
                                      <p:cBhvr>
                                        <p:cTn id="28" dur="500"/>
                                        <p:tgtEl>
                                          <p:spTgt spid="3"/>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arn(inVertical)">
                                      <p:cBhvr>
                                        <p:cTn id="31" dur="5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barn(inVertical)">
                                      <p:cBhvr>
                                        <p:cTn id="36" dur="500"/>
                                        <p:tgtEl>
                                          <p:spTgt spid="5"/>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barn(inVertical)">
                                      <p:cBhvr>
                                        <p:cTn id="39" dur="500"/>
                                        <p:tgtEl>
                                          <p:spTgt spid="16"/>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barn(inVertical)">
                                      <p:cBhvr>
                                        <p:cTn id="44" dur="500"/>
                                        <p:tgtEl>
                                          <p:spTgt spid="11"/>
                                        </p:tgtEl>
                                      </p:cBhvr>
                                    </p:animEffect>
                                  </p:childTnLst>
                                </p:cTn>
                              </p:par>
                              <p:par>
                                <p:cTn id="45" presetID="16" presetClass="entr" presetSubtype="21"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barn(inVertical)">
                                      <p:cBhvr>
                                        <p:cTn id="4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0" grpId="0"/>
      <p:bldP spid="14" grpId="0"/>
      <p:bldP spid="2" grpId="0" animBg="1"/>
      <p:bldP spid="12" grpId="0"/>
      <p:bldP spid="5" grpId="0" animBg="1"/>
      <p:bldP spid="11" grpId="0" animBg="1"/>
      <p:bldP spid="16" grpId="0"/>
      <p:bldP spid="18"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603250" y="1731963"/>
            <a:ext cx="10985500" cy="3633787"/>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extLst>
          </p:cNvPr>
          <p:cNvSpPr txBox="1"/>
          <p:nvPr/>
        </p:nvSpPr>
        <p:spPr>
          <a:xfrm>
            <a:off x="1073728" y="2035826"/>
            <a:ext cx="1905000" cy="461665"/>
          </a:xfrm>
          <a:prstGeom prst="rect">
            <a:avLst/>
          </a:prstGeom>
          <a:noFill/>
        </p:spPr>
        <p:txBody>
          <a:bodyPr>
            <a:spAutoFit/>
          </a:bodyPr>
          <a:lstStyle/>
          <a:p>
            <a:pPr fontAlgn="auto">
              <a:spcBef>
                <a:spcPts val="0"/>
              </a:spcBef>
              <a:spcAft>
                <a:spcPts val="0"/>
              </a:spcAft>
              <a:defRPr/>
            </a:pPr>
            <a:r>
              <a:rPr lang="en-US" sz="2400" b="1" dirty="0" err="1">
                <a:solidFill>
                  <a:srgbClr val="0D0D0D"/>
                </a:solidFill>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b="1" dirty="0">
                <a:solidFill>
                  <a:srgbClr val="0D0D0D"/>
                </a:solidFill>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D0D0D"/>
                </a:solidFill>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bài</a:t>
            </a:r>
            <a:r>
              <a:rPr lang="en-US" sz="2400" b="1" dirty="0">
                <a:solidFill>
                  <a:srgbClr val="0D0D0D"/>
                </a:solidFill>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03:</a:t>
            </a:r>
            <a:r>
              <a:rPr lang="en-US" sz="24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
        <p:nvSpPr>
          <p:cNvPr id="7" name="TextBox 6"/>
          <p:cNvSpPr txBox="1">
            <a:spLocks noChangeArrowheads="1"/>
          </p:cNvSpPr>
          <p:nvPr/>
        </p:nvSpPr>
        <p:spPr bwMode="auto">
          <a:xfrm>
            <a:off x="2673350" y="2035175"/>
            <a:ext cx="3609975" cy="461963"/>
          </a:xfrm>
          <a:prstGeom prst="rect">
            <a:avLst/>
          </a:prstGeom>
          <a:noFill/>
          <a:ln w="9525">
            <a:noFill/>
            <a:miter lim="800000"/>
            <a:headEnd/>
            <a:tailEnd/>
          </a:ln>
        </p:spPr>
        <p:txBody>
          <a:bodyPr>
            <a:spAutoFit/>
          </a:bodyPr>
          <a:lstStyle/>
          <a:p>
            <a:r>
              <a:rPr lang="en-US" sz="2400" b="1">
                <a:solidFill>
                  <a:srgbClr val="0D0D0D"/>
                </a:solidFill>
                <a:latin typeface="Times New Roman" pitchFamily="18" charset="0"/>
                <a:cs typeface="Times New Roman" pitchFamily="18" charset="0"/>
              </a:rPr>
              <a:t>Đọc đoạn trích sau </a:t>
            </a:r>
            <a:endParaRPr lang="en-US" sz="2400">
              <a:latin typeface="Times New Roman" pitchFamily="18" charset="0"/>
              <a:cs typeface="Times New Roman" pitchFamily="18" charset="0"/>
            </a:endParaRPr>
          </a:p>
        </p:txBody>
      </p:sp>
      <p:sp>
        <p:nvSpPr>
          <p:cNvPr id="8" name="Rectangle 1"/>
          <p:cNvSpPr>
            <a:spLocks noChangeArrowheads="1"/>
          </p:cNvSpPr>
          <p:nvPr/>
        </p:nvSpPr>
        <p:spPr bwMode="auto">
          <a:xfrm>
            <a:off x="793750" y="2643188"/>
            <a:ext cx="10369550" cy="2308225"/>
          </a:xfrm>
          <a:prstGeom prst="rect">
            <a:avLst/>
          </a:prstGeom>
          <a:noFill/>
          <a:ln w="9525">
            <a:noFill/>
            <a:miter lim="800000"/>
            <a:headEnd/>
            <a:tailEnd/>
          </a:ln>
        </p:spPr>
        <p:txBody>
          <a:bodyPr lIns="-57132" anchor="ctr">
            <a:spAutoFit/>
          </a:bodyPr>
          <a:lstStyle/>
          <a:p>
            <a:pPr algn="r" eaLnBrk="0" hangingPunct="0">
              <a:tabLst>
                <a:tab pos="400050" algn="l"/>
              </a:tabLst>
            </a:pPr>
            <a:r>
              <a:rPr lang="en-US" altLang="en-US" sz="2400" i="1">
                <a:solidFill>
                  <a:srgbClr val="222222"/>
                </a:solidFill>
                <a:latin typeface="Times New Roman" pitchFamily="18" charset="0"/>
                <a:cs typeface="Times New Roman" pitchFamily="18" charset="0"/>
              </a:rPr>
              <a:t>“Vào thời ấy, giặc Minh đặt ách đô hộ ở nước Nam. Chúng coi dân ta như cỏ rác, thi hành nhiều điều bạo ngược làm cho thiên hạ căm giận đến tận xương tủy. Bấy giờ, ở vùng Lam Sơn, nghĩa quân đã nổi dậy chống lại chúng, nhưng buổi đầu thế lực còn non yếu nên nhiều lần bị giặc đánh cho tan tác. Thấy vậy, đức Long quân quyết định cho họ mượn thanh gươm thần để họ giết giặc”.</a:t>
            </a:r>
            <a:endParaRPr lang="en-US" altLang="en-US" sz="2400">
              <a:latin typeface="Times New Roman" pitchFamily="18" charset="0"/>
              <a:cs typeface="Times New Roman" pitchFamily="18" charset="0"/>
            </a:endParaRPr>
          </a:p>
          <a:p>
            <a:pPr algn="r" eaLnBrk="0" hangingPunct="0">
              <a:tabLst>
                <a:tab pos="400050" algn="l"/>
              </a:tabLst>
            </a:pPr>
            <a:r>
              <a:rPr lang="en-US" altLang="en-US" sz="2400">
                <a:solidFill>
                  <a:srgbClr val="222222"/>
                </a:solidFill>
                <a:latin typeface="Times New Roman" pitchFamily="18" charset="0"/>
                <a:cs typeface="Times New Roman" pitchFamily="18" charset="0"/>
              </a:rPr>
              <a:t>                                         </a:t>
            </a:r>
            <a:r>
              <a:rPr lang="en-US" altLang="en-US" sz="2400" i="1">
                <a:solidFill>
                  <a:srgbClr val="0D0D0D"/>
                </a:solidFill>
                <a:latin typeface="Times New Roman" pitchFamily="18" charset="0"/>
                <a:cs typeface="Times New Roman" pitchFamily="18" charset="0"/>
              </a:rPr>
              <a:t>(Trích Sự tích Hồ Gươm)</a:t>
            </a:r>
            <a:endParaRPr lang="en-US" alt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750"/>
                                        <p:tgtEl>
                                          <p:spTgt spid="3"/>
                                        </p:tgtEl>
                                      </p:cBhvr>
                                    </p:animEffect>
                                  </p:childTnLst>
                                </p:cTn>
                              </p:par>
                              <p:par>
                                <p:cTn id="8" presetID="6"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75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circle(in)">
                                      <p:cBhvr>
                                        <p:cTn id="2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ounded Rectangle 10">
            <a:extLst>
              <a:ext uri="{FF2B5EF4-FFF2-40B4-BE49-F238E27FC236}"/>
            </a:extLst>
          </p:cNvPr>
          <p:cNvSpPr>
            <a:spLocks noChangeArrowheads="1"/>
          </p:cNvSpPr>
          <p:nvPr/>
        </p:nvSpPr>
        <p:spPr bwMode="auto">
          <a:xfrm>
            <a:off x="7016750" y="2090738"/>
            <a:ext cx="4959350" cy="712787"/>
          </a:xfrm>
          <a:prstGeom prst="roundRect">
            <a:avLst>
              <a:gd name="adj" fmla="val 16667"/>
            </a:avLst>
          </a:prstGeom>
          <a:ln>
            <a:headEnd/>
            <a:tailEnd/>
          </a:ln>
        </p:spPr>
        <p:style>
          <a:lnRef idx="3">
            <a:schemeClr val="lt1"/>
          </a:lnRef>
          <a:fillRef idx="1">
            <a:schemeClr val="accent4"/>
          </a:fillRef>
          <a:effectRef idx="1">
            <a:schemeClr val="accent4"/>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p:txBody>
      </p:sp>
      <p:sp>
        <p:nvSpPr>
          <p:cNvPr id="42" name="Rounded Rectangle 10">
            <a:extLst>
              <a:ext uri="{FF2B5EF4-FFF2-40B4-BE49-F238E27FC236}"/>
            </a:extLst>
          </p:cNvPr>
          <p:cNvSpPr>
            <a:spLocks noChangeArrowheads="1"/>
          </p:cNvSpPr>
          <p:nvPr/>
        </p:nvSpPr>
        <p:spPr bwMode="auto">
          <a:xfrm>
            <a:off x="7900988" y="1100138"/>
            <a:ext cx="4041775" cy="615950"/>
          </a:xfrm>
          <a:prstGeom prst="roundRect">
            <a:avLst>
              <a:gd name="adj" fmla="val 16667"/>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14" name="Flowchart: Connector 13">
            <a:extLst>
              <a:ext uri="{FF2B5EF4-FFF2-40B4-BE49-F238E27FC236}"/>
            </a:extLst>
          </p:cNvPr>
          <p:cNvSpPr/>
          <p:nvPr/>
        </p:nvSpPr>
        <p:spPr>
          <a:xfrm>
            <a:off x="6923088" y="868363"/>
            <a:ext cx="942975" cy="914400"/>
          </a:xfrm>
          <a:prstGeom prst="flowChartConnector">
            <a:avLst/>
          </a:prstGeom>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endParaRPr lang="en-US" sz="2400">
              <a:latin typeface="Times New Roman" panose="02020603050405020304" pitchFamily="18" charset="0"/>
              <a:cs typeface="Times New Roman" panose="02020603050405020304" pitchFamily="18" charset="0"/>
            </a:endParaRPr>
          </a:p>
        </p:txBody>
      </p:sp>
      <p:sp>
        <p:nvSpPr>
          <p:cNvPr id="13" name="TextBox 12"/>
          <p:cNvSpPr txBox="1">
            <a:spLocks noChangeArrowheads="1"/>
          </p:cNvSpPr>
          <p:nvPr/>
        </p:nvSpPr>
        <p:spPr bwMode="auto">
          <a:xfrm>
            <a:off x="6973888" y="1100138"/>
            <a:ext cx="941387" cy="460375"/>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Câu 1</a:t>
            </a:r>
          </a:p>
        </p:txBody>
      </p:sp>
      <p:sp>
        <p:nvSpPr>
          <p:cNvPr id="15" name="Flowchart: Connector 14">
            <a:extLst>
              <a:ext uri="{FF2B5EF4-FFF2-40B4-BE49-F238E27FC236}"/>
            </a:extLst>
          </p:cNvPr>
          <p:cNvSpPr/>
          <p:nvPr/>
        </p:nvSpPr>
        <p:spPr>
          <a:xfrm>
            <a:off x="3661226" y="5214195"/>
            <a:ext cx="942109" cy="914490"/>
          </a:xfrm>
          <a:prstGeom prst="flowChartConnector">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en-US" sz="2400">
              <a:latin typeface="Times New Roman" panose="02020603050405020304" pitchFamily="18" charset="0"/>
              <a:cs typeface="Times New Roman" panose="02020603050405020304" pitchFamily="18" charset="0"/>
            </a:endParaRPr>
          </a:p>
        </p:txBody>
      </p:sp>
      <p:sp>
        <p:nvSpPr>
          <p:cNvPr id="16" name="Flowchart: Connector 15">
            <a:extLst>
              <a:ext uri="{FF2B5EF4-FFF2-40B4-BE49-F238E27FC236}"/>
            </a:extLst>
          </p:cNvPr>
          <p:cNvSpPr/>
          <p:nvPr/>
        </p:nvSpPr>
        <p:spPr>
          <a:xfrm>
            <a:off x="4849813" y="3398838"/>
            <a:ext cx="941387" cy="914400"/>
          </a:xfrm>
          <a:prstGeom prst="flowChartConnector">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en-US" sz="2400">
              <a:latin typeface="Times New Roman" panose="02020603050405020304" pitchFamily="18" charset="0"/>
              <a:cs typeface="Times New Roman" panose="02020603050405020304" pitchFamily="18" charset="0"/>
            </a:endParaRPr>
          </a:p>
        </p:txBody>
      </p:sp>
      <p:sp>
        <p:nvSpPr>
          <p:cNvPr id="17" name="Flowchart: Connector 16">
            <a:extLst>
              <a:ext uri="{FF2B5EF4-FFF2-40B4-BE49-F238E27FC236}"/>
            </a:extLst>
          </p:cNvPr>
          <p:cNvSpPr/>
          <p:nvPr/>
        </p:nvSpPr>
        <p:spPr>
          <a:xfrm>
            <a:off x="6032500" y="1938338"/>
            <a:ext cx="941388" cy="914400"/>
          </a:xfrm>
          <a:prstGeom prst="flowChartConnector">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endParaRPr lang="en-US" sz="2400">
              <a:latin typeface="Times New Roman" panose="02020603050405020304" pitchFamily="18" charset="0"/>
              <a:cs typeface="Times New Roman" panose="02020603050405020304" pitchFamily="18" charset="0"/>
            </a:endParaRPr>
          </a:p>
        </p:txBody>
      </p:sp>
      <p:sp>
        <p:nvSpPr>
          <p:cNvPr id="28" name="Arrow: Right 27">
            <a:extLst>
              <a:ext uri="{FF2B5EF4-FFF2-40B4-BE49-F238E27FC236}"/>
            </a:extLst>
          </p:cNvPr>
          <p:cNvSpPr/>
          <p:nvPr/>
        </p:nvSpPr>
        <p:spPr>
          <a:xfrm>
            <a:off x="1154113" y="696913"/>
            <a:ext cx="3608387" cy="4419600"/>
          </a:xfrm>
          <a:prstGeom prst="rightArrow">
            <a:avLst/>
          </a:prstGeom>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endParaRPr lang="en-US" sz="2400">
              <a:latin typeface="Times New Roman" panose="02020603050405020304" pitchFamily="18" charset="0"/>
              <a:cs typeface="Times New Roman" panose="02020603050405020304" pitchFamily="18" charset="0"/>
            </a:endParaRPr>
          </a:p>
        </p:txBody>
      </p:sp>
      <p:sp>
        <p:nvSpPr>
          <p:cNvPr id="24" name="TextBox 23"/>
          <p:cNvSpPr txBox="1">
            <a:spLocks noChangeArrowheads="1"/>
          </p:cNvSpPr>
          <p:nvPr/>
        </p:nvSpPr>
        <p:spPr bwMode="auto">
          <a:xfrm>
            <a:off x="1281113" y="2676525"/>
            <a:ext cx="3290887" cy="461963"/>
          </a:xfrm>
          <a:prstGeom prst="rect">
            <a:avLst/>
          </a:prstGeom>
          <a:noFill/>
          <a:ln w="9525">
            <a:noFill/>
            <a:miter lim="800000"/>
            <a:headEnd/>
            <a:tailEnd/>
          </a:ln>
        </p:spPr>
        <p:txBody>
          <a:bodyPr>
            <a:spAutoFit/>
          </a:bodyPr>
          <a:lstStyle/>
          <a:p>
            <a:r>
              <a:rPr lang="en-US" sz="2400" b="1">
                <a:solidFill>
                  <a:srgbClr val="0D0D0D"/>
                </a:solidFill>
                <a:latin typeface="Times New Roman" pitchFamily="18" charset="0"/>
                <a:cs typeface="Times New Roman" pitchFamily="18" charset="0"/>
              </a:rPr>
              <a:t>Thực hiện các yêu cầu:</a:t>
            </a:r>
            <a:endParaRPr lang="en-US" sz="2400">
              <a:latin typeface="Times New Roman" pitchFamily="18" charset="0"/>
              <a:cs typeface="Times New Roman" pitchFamily="18" charset="0"/>
            </a:endParaRPr>
          </a:p>
        </p:txBody>
      </p:sp>
      <p:sp>
        <p:nvSpPr>
          <p:cNvPr id="29" name="TextBox 28"/>
          <p:cNvSpPr txBox="1">
            <a:spLocks noChangeArrowheads="1"/>
          </p:cNvSpPr>
          <p:nvPr/>
        </p:nvSpPr>
        <p:spPr bwMode="auto">
          <a:xfrm>
            <a:off x="6053138" y="2174875"/>
            <a:ext cx="1000125" cy="460375"/>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Câu 2</a:t>
            </a:r>
          </a:p>
        </p:txBody>
      </p:sp>
      <p:sp>
        <p:nvSpPr>
          <p:cNvPr id="30" name="TextBox 29"/>
          <p:cNvSpPr txBox="1">
            <a:spLocks noChangeArrowheads="1"/>
          </p:cNvSpPr>
          <p:nvPr/>
        </p:nvSpPr>
        <p:spPr bwMode="auto">
          <a:xfrm>
            <a:off x="4845050" y="3638550"/>
            <a:ext cx="949325" cy="461963"/>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Câu 3</a:t>
            </a:r>
          </a:p>
        </p:txBody>
      </p:sp>
      <p:sp>
        <p:nvSpPr>
          <p:cNvPr id="31" name="TextBox 30"/>
          <p:cNvSpPr txBox="1">
            <a:spLocks noChangeArrowheads="1"/>
          </p:cNvSpPr>
          <p:nvPr/>
        </p:nvSpPr>
        <p:spPr bwMode="auto">
          <a:xfrm>
            <a:off x="3760788" y="5399088"/>
            <a:ext cx="996950" cy="461962"/>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Câu 4</a:t>
            </a:r>
          </a:p>
        </p:txBody>
      </p:sp>
      <p:sp>
        <p:nvSpPr>
          <p:cNvPr id="39" name="TextBox 38"/>
          <p:cNvSpPr txBox="1">
            <a:spLocks noChangeArrowheads="1"/>
          </p:cNvSpPr>
          <p:nvPr/>
        </p:nvSpPr>
        <p:spPr bwMode="auto">
          <a:xfrm>
            <a:off x="7866063" y="1187450"/>
            <a:ext cx="4165600" cy="461963"/>
          </a:xfrm>
          <a:prstGeom prst="rect">
            <a:avLst/>
          </a:prstGeom>
          <a:noFill/>
          <a:ln w="9525">
            <a:noFill/>
            <a:miter lim="800000"/>
            <a:headEnd/>
            <a:tailEnd/>
          </a:ln>
        </p:spPr>
        <p:txBody>
          <a:bodyPr>
            <a:spAutoFit/>
          </a:bodyPr>
          <a:lstStyle/>
          <a:p>
            <a:r>
              <a:rPr lang="pt-BR" sz="2400">
                <a:solidFill>
                  <a:srgbClr val="0D0D0D"/>
                </a:solidFill>
                <a:latin typeface="Times New Roman" pitchFamily="18" charset="0"/>
                <a:cs typeface="Times New Roman" pitchFamily="18" charset="0"/>
              </a:rPr>
              <a:t>Xác định ngôi kể của đoạn trích.</a:t>
            </a:r>
            <a:endParaRPr lang="en-US" sz="2400">
              <a:latin typeface="Times New Roman" pitchFamily="18" charset="0"/>
              <a:cs typeface="Times New Roman" pitchFamily="18" charset="0"/>
            </a:endParaRPr>
          </a:p>
        </p:txBody>
      </p:sp>
      <p:sp>
        <p:nvSpPr>
          <p:cNvPr id="41" name="TextBox 40"/>
          <p:cNvSpPr txBox="1">
            <a:spLocks noChangeArrowheads="1"/>
          </p:cNvSpPr>
          <p:nvPr/>
        </p:nvSpPr>
        <p:spPr bwMode="auto">
          <a:xfrm>
            <a:off x="7075488" y="2219325"/>
            <a:ext cx="4752975" cy="461963"/>
          </a:xfrm>
          <a:prstGeom prst="rect">
            <a:avLst/>
          </a:prstGeom>
          <a:noFill/>
          <a:ln w="9525">
            <a:noFill/>
            <a:miter lim="800000"/>
            <a:headEnd/>
            <a:tailEnd/>
          </a:ln>
        </p:spPr>
        <p:txBody>
          <a:bodyPr>
            <a:spAutoFit/>
          </a:bodyPr>
          <a:lstStyle/>
          <a:p>
            <a:r>
              <a:rPr lang="pt-BR" sz="2400">
                <a:solidFill>
                  <a:srgbClr val="0D0D0D"/>
                </a:solidFill>
                <a:latin typeface="Times New Roman" pitchFamily="18" charset="0"/>
                <a:cs typeface="Times New Roman" pitchFamily="18" charset="0"/>
              </a:rPr>
              <a:t> </a:t>
            </a:r>
            <a:r>
              <a:rPr lang="en-US" sz="2400">
                <a:latin typeface="Times New Roman" pitchFamily="18" charset="0"/>
                <a:cs typeface="Times New Roman" pitchFamily="18" charset="0"/>
              </a:rPr>
              <a:t>Nêu nội dung chính của đoạn trích.</a:t>
            </a:r>
          </a:p>
        </p:txBody>
      </p:sp>
      <p:sp>
        <p:nvSpPr>
          <p:cNvPr id="44" name="Rounded Rectangle 10">
            <a:extLst>
              <a:ext uri="{FF2B5EF4-FFF2-40B4-BE49-F238E27FC236}"/>
            </a:extLst>
          </p:cNvPr>
          <p:cNvSpPr>
            <a:spLocks noChangeArrowheads="1"/>
          </p:cNvSpPr>
          <p:nvPr/>
        </p:nvSpPr>
        <p:spPr bwMode="auto">
          <a:xfrm>
            <a:off x="5859463" y="3116263"/>
            <a:ext cx="6116637" cy="1506537"/>
          </a:xfrm>
          <a:prstGeom prst="roundRect">
            <a:avLst>
              <a:gd name="adj" fmla="val 16667"/>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45" name="Rounded Rectangle 10">
            <a:extLst>
              <a:ext uri="{FF2B5EF4-FFF2-40B4-BE49-F238E27FC236}"/>
            </a:extLst>
          </p:cNvPr>
          <p:cNvSpPr>
            <a:spLocks noChangeArrowheads="1"/>
          </p:cNvSpPr>
          <p:nvPr/>
        </p:nvSpPr>
        <p:spPr bwMode="auto">
          <a:xfrm>
            <a:off x="4702175" y="4927600"/>
            <a:ext cx="7240588" cy="1681163"/>
          </a:xfrm>
          <a:prstGeom prst="roundRect">
            <a:avLst>
              <a:gd name="adj" fmla="val 16667"/>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47" name="TextBox 46"/>
          <p:cNvSpPr txBox="1">
            <a:spLocks noChangeArrowheads="1"/>
          </p:cNvSpPr>
          <p:nvPr/>
        </p:nvSpPr>
        <p:spPr bwMode="auto">
          <a:xfrm>
            <a:off x="5554663" y="3302000"/>
            <a:ext cx="6365875" cy="1339850"/>
          </a:xfrm>
          <a:prstGeom prst="rect">
            <a:avLst/>
          </a:prstGeom>
          <a:noFill/>
          <a:ln w="9525">
            <a:noFill/>
            <a:miter lim="800000"/>
            <a:headEnd/>
            <a:tailEnd/>
          </a:ln>
        </p:spPr>
        <p:txBody>
          <a:bodyPr>
            <a:spAutoFit/>
          </a:bodyPr>
          <a:lstStyle/>
          <a:p>
            <a:pPr marL="457200" algn="just">
              <a:lnSpc>
                <a:spcPct val="115000"/>
              </a:lnSpc>
              <a:spcAft>
                <a:spcPts val="1000"/>
              </a:spcAft>
              <a:tabLst>
                <a:tab pos="400050" algn="l"/>
              </a:tabLst>
            </a:pPr>
            <a:r>
              <a:rPr lang="pt-BR" sz="2400">
                <a:solidFill>
                  <a:srgbClr val="0D0D0D"/>
                </a:solidFill>
                <a:latin typeface="Times New Roman" pitchFamily="18" charset="0"/>
                <a:cs typeface="Times New Roman" pitchFamily="18" charset="0"/>
              </a:rPr>
              <a:t>Tìm những chi tiết liên quan đến sự thật lịch sử có trong đoạn văn trên? Những chi tiết ấy có ý nghĩa gì với câu chuyện được kể?</a:t>
            </a:r>
            <a:endParaRPr lang="en-US" sz="2400">
              <a:latin typeface="Times New Roman" pitchFamily="18" charset="0"/>
              <a:cs typeface="Times New Roman" pitchFamily="18" charset="0"/>
            </a:endParaRPr>
          </a:p>
        </p:txBody>
      </p:sp>
      <p:sp>
        <p:nvSpPr>
          <p:cNvPr id="49" name="TextBox 48"/>
          <p:cNvSpPr txBox="1">
            <a:spLocks noChangeArrowheads="1"/>
          </p:cNvSpPr>
          <p:nvPr/>
        </p:nvSpPr>
        <p:spPr bwMode="auto">
          <a:xfrm>
            <a:off x="4810125" y="5241925"/>
            <a:ext cx="7121525" cy="1200150"/>
          </a:xfrm>
          <a:prstGeom prst="rect">
            <a:avLst/>
          </a:prstGeom>
          <a:noFill/>
          <a:ln w="9525">
            <a:noFill/>
            <a:miter lim="800000"/>
            <a:headEnd/>
            <a:tailEnd/>
          </a:ln>
        </p:spPr>
        <p:txBody>
          <a:bodyPr>
            <a:spAutoFit/>
          </a:bodyPr>
          <a:lstStyle/>
          <a:p>
            <a:r>
              <a:rPr lang="en-US" sz="2400">
                <a:solidFill>
                  <a:srgbClr val="222222"/>
                </a:solidFill>
                <a:latin typeface="Times New Roman" pitchFamily="18" charset="0"/>
                <a:cs typeface="Times New Roman" pitchFamily="18" charset="0"/>
              </a:rPr>
              <a:t>Việc giải thích nguồn gốc tên gọi của hồ Gươm gắn với cuộc kháng chiến của nhân dân ta chống giặc Minh nói lên điều gì?</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heel(1)">
                                      <p:cBhvr>
                                        <p:cTn id="7" dur="2000"/>
                                        <p:tgtEl>
                                          <p:spTgt spid="28"/>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wheel(1)">
                                      <p:cBhvr>
                                        <p:cTn id="10" dur="20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arn(inVertical)">
                                      <p:cBhvr>
                                        <p:cTn id="15" dur="500"/>
                                        <p:tgtEl>
                                          <p:spTgt spid="1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barn(inVertical)">
                                      <p:cBhvr>
                                        <p:cTn id="18" dur="5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42"/>
                                        </p:tgtEl>
                                        <p:attrNameLst>
                                          <p:attrName>style.visibility</p:attrName>
                                        </p:attrNameLst>
                                      </p:cBhvr>
                                      <p:to>
                                        <p:strVal val="visible"/>
                                      </p:to>
                                    </p:set>
                                    <p:animEffect transition="in" filter="barn(inVertical)">
                                      <p:cBhvr>
                                        <p:cTn id="23" dur="500"/>
                                        <p:tgtEl>
                                          <p:spTgt spid="42"/>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39"/>
                                        </p:tgtEl>
                                        <p:attrNameLst>
                                          <p:attrName>style.visibility</p:attrName>
                                        </p:attrNameLst>
                                      </p:cBhvr>
                                      <p:to>
                                        <p:strVal val="visible"/>
                                      </p:to>
                                    </p:set>
                                    <p:animEffect transition="in" filter="barn(inVertical)">
                                      <p:cBhvr>
                                        <p:cTn id="26" dur="500"/>
                                        <p:tgtEl>
                                          <p:spTgt spid="39"/>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barn(inVertical)">
                                      <p:cBhvr>
                                        <p:cTn id="31" dur="500"/>
                                        <p:tgtEl>
                                          <p:spTgt spid="17"/>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barn(inVertical)">
                                      <p:cBhvr>
                                        <p:cTn id="34" dur="500"/>
                                        <p:tgtEl>
                                          <p:spTgt spid="29"/>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43"/>
                                        </p:tgtEl>
                                        <p:attrNameLst>
                                          <p:attrName>style.visibility</p:attrName>
                                        </p:attrNameLst>
                                      </p:cBhvr>
                                      <p:to>
                                        <p:strVal val="visible"/>
                                      </p:to>
                                    </p:set>
                                    <p:animEffect transition="in" filter="barn(inVertical)">
                                      <p:cBhvr>
                                        <p:cTn id="39" dur="500"/>
                                        <p:tgtEl>
                                          <p:spTgt spid="43"/>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wipe(down)">
                                      <p:cBhvr>
                                        <p:cTn id="42" dur="500"/>
                                        <p:tgtEl>
                                          <p:spTgt spid="41"/>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circle(in)">
                                      <p:cBhvr>
                                        <p:cTn id="47" dur="1000"/>
                                        <p:tgtEl>
                                          <p:spTgt spid="16"/>
                                        </p:tgtEl>
                                      </p:cBhvr>
                                    </p:animEffect>
                                  </p:childTnLst>
                                </p:cTn>
                              </p:par>
                              <p:par>
                                <p:cTn id="48" presetID="6" presetClass="entr" presetSubtype="16" fill="hold" grpId="0" nodeType="withEffect">
                                  <p:stCondLst>
                                    <p:cond delay="0"/>
                                  </p:stCondLst>
                                  <p:childTnLst>
                                    <p:set>
                                      <p:cBhvr>
                                        <p:cTn id="49" dur="1" fill="hold">
                                          <p:stCondLst>
                                            <p:cond delay="0"/>
                                          </p:stCondLst>
                                        </p:cTn>
                                        <p:tgtEl>
                                          <p:spTgt spid="30"/>
                                        </p:tgtEl>
                                        <p:attrNameLst>
                                          <p:attrName>style.visibility</p:attrName>
                                        </p:attrNameLst>
                                      </p:cBhvr>
                                      <p:to>
                                        <p:strVal val="visible"/>
                                      </p:to>
                                    </p:set>
                                    <p:animEffect transition="in" filter="circle(in)">
                                      <p:cBhvr>
                                        <p:cTn id="50" dur="1000"/>
                                        <p:tgtEl>
                                          <p:spTgt spid="30"/>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44"/>
                                        </p:tgtEl>
                                        <p:attrNameLst>
                                          <p:attrName>style.visibility</p:attrName>
                                        </p:attrNameLst>
                                      </p:cBhvr>
                                      <p:to>
                                        <p:strVal val="visible"/>
                                      </p:to>
                                    </p:set>
                                    <p:animEffect transition="in" filter="barn(inVertical)">
                                      <p:cBhvr>
                                        <p:cTn id="55" dur="500"/>
                                        <p:tgtEl>
                                          <p:spTgt spid="44"/>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47"/>
                                        </p:tgtEl>
                                        <p:attrNameLst>
                                          <p:attrName>style.visibility</p:attrName>
                                        </p:attrNameLst>
                                      </p:cBhvr>
                                      <p:to>
                                        <p:strVal val="visible"/>
                                      </p:to>
                                    </p:set>
                                    <p:animEffect transition="in" filter="barn(inVertical)">
                                      <p:cBhvr>
                                        <p:cTn id="58" dur="500"/>
                                        <p:tgtEl>
                                          <p:spTgt spid="47"/>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nodeType="click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barn(inVertical)">
                                      <p:cBhvr>
                                        <p:cTn id="63" dur="500"/>
                                        <p:tgtEl>
                                          <p:spTgt spid="15"/>
                                        </p:tgtEl>
                                      </p:cBhvr>
                                    </p:animEffect>
                                  </p:childTnLst>
                                </p:cTn>
                              </p:par>
                              <p:par>
                                <p:cTn id="64" presetID="16" presetClass="entr" presetSubtype="21" fill="hold" grpId="0" nodeType="withEffect">
                                  <p:stCondLst>
                                    <p:cond delay="0"/>
                                  </p:stCondLst>
                                  <p:childTnLst>
                                    <p:set>
                                      <p:cBhvr>
                                        <p:cTn id="65" dur="1" fill="hold">
                                          <p:stCondLst>
                                            <p:cond delay="0"/>
                                          </p:stCondLst>
                                        </p:cTn>
                                        <p:tgtEl>
                                          <p:spTgt spid="31"/>
                                        </p:tgtEl>
                                        <p:attrNameLst>
                                          <p:attrName>style.visibility</p:attrName>
                                        </p:attrNameLst>
                                      </p:cBhvr>
                                      <p:to>
                                        <p:strVal val="visible"/>
                                      </p:to>
                                    </p:set>
                                    <p:animEffect transition="in" filter="barn(inVertical)">
                                      <p:cBhvr>
                                        <p:cTn id="66" dur="500"/>
                                        <p:tgtEl>
                                          <p:spTgt spid="31"/>
                                        </p:tgtEl>
                                      </p:cBhvr>
                                    </p:animEffect>
                                  </p:childTnLst>
                                </p:cTn>
                              </p:par>
                            </p:childTnLst>
                          </p:cTn>
                        </p:par>
                      </p:childTnLst>
                    </p:cTn>
                  </p:par>
                  <p:par>
                    <p:cTn id="67" fill="hold">
                      <p:stCondLst>
                        <p:cond delay="indefinite"/>
                      </p:stCondLst>
                      <p:childTnLst>
                        <p:par>
                          <p:cTn id="68" fill="hold">
                            <p:stCondLst>
                              <p:cond delay="0"/>
                            </p:stCondLst>
                            <p:childTnLst>
                              <p:par>
                                <p:cTn id="69" presetID="16" presetClass="entr" presetSubtype="21" fill="hold" grpId="0" nodeType="clickEffect">
                                  <p:stCondLst>
                                    <p:cond delay="0"/>
                                  </p:stCondLst>
                                  <p:childTnLst>
                                    <p:set>
                                      <p:cBhvr>
                                        <p:cTn id="70" dur="1" fill="hold">
                                          <p:stCondLst>
                                            <p:cond delay="0"/>
                                          </p:stCondLst>
                                        </p:cTn>
                                        <p:tgtEl>
                                          <p:spTgt spid="45"/>
                                        </p:tgtEl>
                                        <p:attrNameLst>
                                          <p:attrName>style.visibility</p:attrName>
                                        </p:attrNameLst>
                                      </p:cBhvr>
                                      <p:to>
                                        <p:strVal val="visible"/>
                                      </p:to>
                                    </p:set>
                                    <p:animEffect transition="in" filter="barn(inVertical)">
                                      <p:cBhvr>
                                        <p:cTn id="71" dur="500"/>
                                        <p:tgtEl>
                                          <p:spTgt spid="45"/>
                                        </p:tgtEl>
                                      </p:cBhvr>
                                    </p:animEffect>
                                  </p:childTnLst>
                                </p:cTn>
                              </p:par>
                              <p:par>
                                <p:cTn id="72" presetID="16" presetClass="entr" presetSubtype="21" fill="hold" grpId="0" nodeType="withEffect">
                                  <p:stCondLst>
                                    <p:cond delay="0"/>
                                  </p:stCondLst>
                                  <p:childTnLst>
                                    <p:set>
                                      <p:cBhvr>
                                        <p:cTn id="73" dur="1" fill="hold">
                                          <p:stCondLst>
                                            <p:cond delay="0"/>
                                          </p:stCondLst>
                                        </p:cTn>
                                        <p:tgtEl>
                                          <p:spTgt spid="49"/>
                                        </p:tgtEl>
                                        <p:attrNameLst>
                                          <p:attrName>style.visibility</p:attrName>
                                        </p:attrNameLst>
                                      </p:cBhvr>
                                      <p:to>
                                        <p:strVal val="visible"/>
                                      </p:to>
                                    </p:set>
                                    <p:animEffect transition="in" filter="barn(inVertical)">
                                      <p:cBhvr>
                                        <p:cTn id="74"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2" grpId="0" animBg="1"/>
      <p:bldP spid="14" grpId="0" animBg="1"/>
      <p:bldP spid="13" grpId="0"/>
      <p:bldP spid="16" grpId="0" animBg="1"/>
      <p:bldP spid="17" grpId="0" animBg="1"/>
      <p:bldP spid="28" grpId="0" animBg="1"/>
      <p:bldP spid="24" grpId="0"/>
      <p:bldP spid="29" grpId="0"/>
      <p:bldP spid="30" grpId="0"/>
      <p:bldP spid="31" grpId="0"/>
      <p:bldP spid="39" grpId="0"/>
      <p:bldP spid="41" grpId="0"/>
      <p:bldP spid="44" grpId="0" animBg="1"/>
      <p:bldP spid="45" grpId="0" animBg="1"/>
      <p:bldP spid="47" grpId="0"/>
      <p:bldP spid="49"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4849813" y="496888"/>
            <a:ext cx="2770187" cy="628650"/>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3744913" y="1741488"/>
            <a:ext cx="7859712" cy="1093787"/>
          </a:xfrm>
          <a:prstGeom prst="roundRect">
            <a:avLst>
              <a:gd name="adj" fmla="val 16667"/>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5383213" y="627063"/>
            <a:ext cx="2236787" cy="461962"/>
          </a:xfrm>
          <a:prstGeom prst="rect">
            <a:avLst/>
          </a:prstGeom>
          <a:noFill/>
          <a:ln w="9525">
            <a:noFill/>
            <a:miter lim="800000"/>
            <a:headEnd/>
            <a:tailEnd/>
          </a:ln>
        </p:spPr>
        <p:txBody>
          <a:bodyPr>
            <a:spAutoFit/>
          </a:bodyPr>
          <a:lstStyle/>
          <a:p>
            <a:pPr algn="just">
              <a:tabLst>
                <a:tab pos="400050" algn="l"/>
              </a:tabLst>
            </a:pPr>
            <a:r>
              <a:rPr lang="pt-BR" sz="2400" b="1">
                <a:solidFill>
                  <a:srgbClr val="0D0D0D"/>
                </a:solidFill>
                <a:latin typeface="Times New Roman" pitchFamily="18" charset="0"/>
                <a:cs typeface="Times New Roman" pitchFamily="18" charset="0"/>
              </a:rPr>
              <a:t>Gợi ý trả lời</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4217988" y="2065338"/>
            <a:ext cx="6110287" cy="461962"/>
          </a:xfrm>
          <a:prstGeom prst="rect">
            <a:avLst/>
          </a:prstGeom>
          <a:noFill/>
          <a:ln w="9525">
            <a:noFill/>
            <a:miter lim="800000"/>
            <a:headEnd/>
            <a:tailEnd/>
          </a:ln>
        </p:spPr>
        <p:txBody>
          <a:bodyPr>
            <a:spAutoFit/>
          </a:bodyPr>
          <a:lstStyle/>
          <a:p>
            <a:pPr algn="just">
              <a:tabLst>
                <a:tab pos="400050" algn="l"/>
              </a:tabLst>
            </a:pPr>
            <a:r>
              <a:rPr lang="pt-BR" sz="2400">
                <a:solidFill>
                  <a:srgbClr val="0D0D0D"/>
                </a:solidFill>
                <a:latin typeface="Times New Roman" pitchFamily="18" charset="0"/>
                <a:cs typeface="Times New Roman" pitchFamily="18" charset="0"/>
              </a:rPr>
              <a:t>Ngôi kể thứ 3.</a:t>
            </a:r>
            <a:endParaRPr lang="en-US" sz="2400">
              <a:latin typeface="Times New Roman" pitchFamily="18" charset="0"/>
              <a:cs typeface="Times New Roman" pitchFamily="18" charset="0"/>
            </a:endParaRPr>
          </a:p>
        </p:txBody>
      </p:sp>
      <p:sp>
        <p:nvSpPr>
          <p:cNvPr id="4" name="Rectangle: Rounded Corners 3">
            <a:extLst>
              <a:ext uri="{FF2B5EF4-FFF2-40B4-BE49-F238E27FC236}"/>
            </a:extLst>
          </p:cNvPr>
          <p:cNvSpPr/>
          <p:nvPr/>
        </p:nvSpPr>
        <p:spPr>
          <a:xfrm>
            <a:off x="701675" y="1741488"/>
            <a:ext cx="3008313" cy="1093787"/>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endParaRPr lang="en-US">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extLst>
          </p:cNvPr>
          <p:cNvSpPr/>
          <p:nvPr/>
        </p:nvSpPr>
        <p:spPr>
          <a:xfrm>
            <a:off x="661988" y="3783013"/>
            <a:ext cx="3008312" cy="1095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Times New Roman" panose="02020603050405020304" pitchFamily="18" charset="0"/>
              <a:cs typeface="Times New Roman" panose="02020603050405020304" pitchFamily="18" charset="0"/>
            </a:endParaRPr>
          </a:p>
        </p:txBody>
      </p:sp>
      <p:sp>
        <p:nvSpPr>
          <p:cNvPr id="10" name="TextBox 9"/>
          <p:cNvSpPr txBox="1">
            <a:spLocks noChangeArrowheads="1"/>
          </p:cNvSpPr>
          <p:nvPr/>
        </p:nvSpPr>
        <p:spPr bwMode="auto">
          <a:xfrm>
            <a:off x="688975" y="1873250"/>
            <a:ext cx="3055938" cy="831850"/>
          </a:xfrm>
          <a:prstGeom prst="rect">
            <a:avLst/>
          </a:prstGeom>
          <a:noFill/>
          <a:ln w="9525">
            <a:noFill/>
            <a:miter lim="800000"/>
            <a:headEnd/>
            <a:tailEnd/>
          </a:ln>
        </p:spPr>
        <p:txBody>
          <a:bodyPr>
            <a:spAutoFit/>
          </a:bodyPr>
          <a:lstStyle/>
          <a:p>
            <a:r>
              <a:rPr lang="pt-BR" sz="2400" b="1">
                <a:solidFill>
                  <a:srgbClr val="0D0D0D"/>
                </a:solidFill>
                <a:latin typeface="Times New Roman" pitchFamily="18" charset="0"/>
                <a:cs typeface="Times New Roman" pitchFamily="18" charset="0"/>
              </a:rPr>
              <a:t>Câu 1: </a:t>
            </a:r>
            <a:r>
              <a:rPr lang="pt-BR" sz="2400">
                <a:solidFill>
                  <a:srgbClr val="0D0D0D"/>
                </a:solidFill>
                <a:latin typeface="Times New Roman" pitchFamily="18" charset="0"/>
                <a:cs typeface="Times New Roman" pitchFamily="18" charset="0"/>
              </a:rPr>
              <a:t>Xác định ngôi kể của đoạn trích.</a:t>
            </a:r>
            <a:endParaRPr lang="en-US" sz="2400">
              <a:latin typeface="Times New Roman" pitchFamily="18" charset="0"/>
              <a:cs typeface="Times New Roman" pitchFamily="18" charset="0"/>
            </a:endParaRPr>
          </a:p>
        </p:txBody>
      </p:sp>
      <p:sp>
        <p:nvSpPr>
          <p:cNvPr id="11" name="TextBox 10"/>
          <p:cNvSpPr txBox="1">
            <a:spLocks noChangeArrowheads="1"/>
          </p:cNvSpPr>
          <p:nvPr/>
        </p:nvSpPr>
        <p:spPr bwMode="auto">
          <a:xfrm>
            <a:off x="728663" y="3902075"/>
            <a:ext cx="2933700" cy="831850"/>
          </a:xfrm>
          <a:prstGeom prst="rect">
            <a:avLst/>
          </a:prstGeom>
          <a:noFill/>
          <a:ln w="9525">
            <a:noFill/>
            <a:miter lim="800000"/>
            <a:headEnd/>
            <a:tailEnd/>
          </a:ln>
        </p:spPr>
        <p:txBody>
          <a:bodyPr>
            <a:spAutoFit/>
          </a:bodyPr>
          <a:lstStyle/>
          <a:p>
            <a:r>
              <a:rPr lang="pt-BR" sz="2400">
                <a:solidFill>
                  <a:srgbClr val="0D0D0D"/>
                </a:solidFill>
                <a:latin typeface="Times New Roman" pitchFamily="18" charset="0"/>
                <a:cs typeface="Times New Roman" pitchFamily="18" charset="0"/>
              </a:rPr>
              <a:t> C</a:t>
            </a:r>
            <a:r>
              <a:rPr lang="pt-BR" sz="2400" b="1">
                <a:solidFill>
                  <a:srgbClr val="0D0D0D"/>
                </a:solidFill>
                <a:latin typeface="Times New Roman" pitchFamily="18" charset="0"/>
                <a:cs typeface="Times New Roman" pitchFamily="18" charset="0"/>
              </a:rPr>
              <a:t>âu 2: </a:t>
            </a:r>
            <a:r>
              <a:rPr lang="en-US" sz="2400">
                <a:latin typeface="Times New Roman" pitchFamily="18" charset="0"/>
                <a:cs typeface="Times New Roman" pitchFamily="18" charset="0"/>
              </a:rPr>
              <a:t>Nêu nội dung chính của đoạn trích.</a:t>
            </a:r>
          </a:p>
        </p:txBody>
      </p:sp>
      <p:sp>
        <p:nvSpPr>
          <p:cNvPr id="12" name="Rounded Rectangle 10">
            <a:extLst>
              <a:ext uri="{FF2B5EF4-FFF2-40B4-BE49-F238E27FC236}"/>
            </a:extLst>
          </p:cNvPr>
          <p:cNvSpPr>
            <a:spLocks noChangeArrowheads="1"/>
          </p:cNvSpPr>
          <p:nvPr/>
        </p:nvSpPr>
        <p:spPr bwMode="auto">
          <a:xfrm>
            <a:off x="3705225" y="3783013"/>
            <a:ext cx="7859713" cy="1095375"/>
          </a:xfrm>
          <a:prstGeom prst="roundRect">
            <a:avLst>
              <a:gd name="adj" fmla="val 16667"/>
            </a:avLst>
          </a:prstGeom>
          <a:ln>
            <a:headEnd/>
            <a:tailEnd/>
          </a:ln>
        </p:spPr>
        <p:style>
          <a:lnRef idx="3">
            <a:schemeClr val="lt1"/>
          </a:lnRef>
          <a:fillRef idx="1">
            <a:schemeClr val="accent1"/>
          </a:fillRef>
          <a:effectRef idx="1">
            <a:schemeClr val="accent1"/>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14" name="TextBox 13"/>
          <p:cNvSpPr txBox="1">
            <a:spLocks noChangeArrowheads="1"/>
          </p:cNvSpPr>
          <p:nvPr/>
        </p:nvSpPr>
        <p:spPr bwMode="auto">
          <a:xfrm>
            <a:off x="3895725" y="3914775"/>
            <a:ext cx="7559675" cy="831850"/>
          </a:xfrm>
          <a:prstGeom prst="rect">
            <a:avLst/>
          </a:prstGeom>
          <a:noFill/>
          <a:ln w="9525">
            <a:noFill/>
            <a:miter lim="800000"/>
            <a:headEnd/>
            <a:tailEnd/>
          </a:ln>
        </p:spPr>
        <p:txBody>
          <a:bodyPr>
            <a:spAutoFit/>
          </a:bodyPr>
          <a:lstStyle/>
          <a:p>
            <a:pPr algn="just">
              <a:tabLst>
                <a:tab pos="400050" algn="l"/>
              </a:tabLst>
            </a:pPr>
            <a:r>
              <a:rPr lang="pt-BR" sz="2400">
                <a:solidFill>
                  <a:srgbClr val="0D0D0D"/>
                </a:solidFill>
                <a:latin typeface="Times New Roman" pitchFamily="18" charset="0"/>
                <a:cs typeface="Times New Roman" pitchFamily="18" charset="0"/>
              </a:rPr>
              <a:t> Nội dung chính: Hoàn cảnh đức Long quân cho nghĩa quân Lam Sơn mượn gươm thần.</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barn(inVertical)">
                                      <p:cBhvr>
                                        <p:cTn id="23" dur="500"/>
                                        <p:tgtEl>
                                          <p:spTgt spid="3"/>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barn(inVertical)">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barn(inVertical)">
                                      <p:cBhvr>
                                        <p:cTn id="31" dur="500"/>
                                        <p:tgtEl>
                                          <p:spTgt spid="6"/>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wipe(down)">
                                      <p:cBhvr>
                                        <p:cTn id="34" dur="5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barn(inVertical)">
                                      <p:cBhvr>
                                        <p:cTn id="39" dur="500"/>
                                        <p:tgtEl>
                                          <p:spTgt spid="12"/>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barn(inVertical)">
                                      <p:cBhvr>
                                        <p:cTn id="4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4" grpId="0" animBg="1"/>
      <p:bldP spid="6" grpId="0" animBg="1"/>
      <p:bldP spid="10" grpId="0"/>
      <p:bldP spid="11" grpId="0"/>
      <p:bldP spid="12" grpId="0" animBg="1"/>
      <p:bldP spid="14"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2092325" y="582613"/>
            <a:ext cx="9967913" cy="5956300"/>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2160588" y="838200"/>
            <a:ext cx="9802812" cy="5500688"/>
          </a:xfrm>
          <a:prstGeom prst="rect">
            <a:avLst/>
          </a:prstGeom>
          <a:noFill/>
          <a:ln w="9525">
            <a:noFill/>
            <a:miter lim="800000"/>
            <a:headEnd/>
            <a:tailEnd/>
          </a:ln>
        </p:spPr>
        <p:txBody>
          <a:bodyPr>
            <a:spAutoFit/>
          </a:bodyPr>
          <a:lstStyle/>
          <a:p>
            <a:pPr marL="30163" algn="just">
              <a:lnSpc>
                <a:spcPct val="115000"/>
              </a:lnSpc>
              <a:spcAft>
                <a:spcPts val="1200"/>
              </a:spcAft>
              <a:tabLst>
                <a:tab pos="400050" algn="l"/>
              </a:tabLst>
            </a:pPr>
            <a:r>
              <a:rPr lang="pt-BR" sz="2400">
                <a:solidFill>
                  <a:srgbClr val="0D0D0D"/>
                </a:solidFill>
                <a:latin typeface="Times New Roman" pitchFamily="18" charset="0"/>
                <a:cs typeface="Times New Roman" pitchFamily="18" charset="0"/>
              </a:rPr>
              <a:t>+ Thời gian cụ thể: vào thời giặc Minh đô hộ nước Nam, chúng gây ra bao tội ác với nhân dân.</a:t>
            </a:r>
            <a:endParaRPr lang="en-US" sz="2400">
              <a:latin typeface="Times New Roman" pitchFamily="18" charset="0"/>
              <a:cs typeface="Times New Roman" pitchFamily="18" charset="0"/>
            </a:endParaRPr>
          </a:p>
          <a:p>
            <a:pPr marL="30163" algn="just">
              <a:lnSpc>
                <a:spcPct val="115000"/>
              </a:lnSpc>
              <a:spcAft>
                <a:spcPts val="1200"/>
              </a:spcAft>
              <a:tabLst>
                <a:tab pos="400050" algn="l"/>
              </a:tabLst>
            </a:pPr>
            <a:r>
              <a:rPr lang="pt-BR" sz="2400">
                <a:solidFill>
                  <a:srgbClr val="0D0D0D"/>
                </a:solidFill>
                <a:latin typeface="Times New Roman" pitchFamily="18" charset="0"/>
                <a:cs typeface="Times New Roman" pitchFamily="18" charset="0"/>
              </a:rPr>
              <a:t>+ Nghĩa quân do Lê Lợi lãnh đạo dấy binh khởi nghĩa ở Lam Sơn nhằm chống lại nhà Minh,  nhưng buổi đầu nghĩa quân còn gặp nhiều khó khăn.</a:t>
            </a:r>
            <a:endParaRPr lang="en-US" sz="2400">
              <a:latin typeface="Times New Roman" pitchFamily="18" charset="0"/>
              <a:cs typeface="Times New Roman" pitchFamily="18" charset="0"/>
            </a:endParaRPr>
          </a:p>
          <a:p>
            <a:pPr marL="30163" algn="just">
              <a:lnSpc>
                <a:spcPct val="115000"/>
              </a:lnSpc>
              <a:spcAft>
                <a:spcPts val="1200"/>
              </a:spcAft>
              <a:tabLst>
                <a:tab pos="400050" algn="l"/>
              </a:tabLst>
            </a:pPr>
            <a:r>
              <a:rPr lang="pt-BR" sz="2400">
                <a:solidFill>
                  <a:srgbClr val="0D0D0D"/>
                </a:solidFill>
                <a:latin typeface="Times New Roman" pitchFamily="18" charset="0"/>
                <a:cs typeface="Times New Roman" pitchFamily="18" charset="0"/>
              </a:rPr>
              <a:t>- Những chi tiết trên có ý nghĩa  với câu chuyện được kể: </a:t>
            </a:r>
            <a:endParaRPr lang="en-US" sz="2400">
              <a:latin typeface="Times New Roman" pitchFamily="18" charset="0"/>
              <a:cs typeface="Times New Roman" pitchFamily="18" charset="0"/>
            </a:endParaRPr>
          </a:p>
          <a:p>
            <a:pPr marL="30163" algn="just">
              <a:lnSpc>
                <a:spcPct val="115000"/>
              </a:lnSpc>
              <a:spcAft>
                <a:spcPts val="1200"/>
              </a:spcAft>
              <a:tabLst>
                <a:tab pos="400050" algn="l"/>
              </a:tabLst>
            </a:pPr>
            <a:r>
              <a:rPr lang="pt-BR" sz="2400">
                <a:solidFill>
                  <a:srgbClr val="0D0D0D"/>
                </a:solidFill>
                <a:latin typeface="Times New Roman" pitchFamily="18" charset="0"/>
                <a:cs typeface="Times New Roman" pitchFamily="18" charset="0"/>
              </a:rPr>
              <a:t>+ làm cho câu chuyện được kể trở nên chân thực, tạo sự tin cậy cho người nghe. </a:t>
            </a:r>
            <a:endParaRPr lang="en-US" sz="2400">
              <a:latin typeface="Times New Roman" pitchFamily="18" charset="0"/>
              <a:cs typeface="Times New Roman" pitchFamily="18" charset="0"/>
            </a:endParaRPr>
          </a:p>
          <a:p>
            <a:pPr marL="30163" algn="just">
              <a:lnSpc>
                <a:spcPct val="115000"/>
              </a:lnSpc>
              <a:spcAft>
                <a:spcPts val="1200"/>
              </a:spcAft>
              <a:tabLst>
                <a:tab pos="400050" algn="l"/>
              </a:tabLst>
            </a:pPr>
            <a:r>
              <a:rPr lang="pt-BR" sz="2400">
                <a:solidFill>
                  <a:srgbClr val="0D0D0D"/>
                </a:solidFill>
                <a:latin typeface="Times New Roman" pitchFamily="18" charset="0"/>
                <a:cs typeface="Times New Roman" pitchFamily="18" charset="0"/>
              </a:rPr>
              <a:t>+ làm cơ sở để ca ngợi vẻ đẹp của người anh hùng Lê Lợi và cuộc kháng chiến của nhân dân ta trong cuộc kháng chiến chống giặc Minh. </a:t>
            </a:r>
            <a:endParaRPr lang="en-US" sz="2400">
              <a:latin typeface="Times New Roman" pitchFamily="18" charset="0"/>
              <a:cs typeface="Times New Roman" pitchFamily="18" charset="0"/>
            </a:endParaRPr>
          </a:p>
          <a:p>
            <a:pPr marL="30163" algn="just">
              <a:lnSpc>
                <a:spcPct val="115000"/>
              </a:lnSpc>
              <a:spcAft>
                <a:spcPts val="1200"/>
              </a:spcAft>
              <a:tabLst>
                <a:tab pos="400050" algn="l"/>
              </a:tabLst>
            </a:pPr>
            <a:r>
              <a:rPr lang="pt-BR" sz="2400">
                <a:solidFill>
                  <a:srgbClr val="0D0D0D"/>
                </a:solidFill>
                <a:latin typeface="Times New Roman" pitchFamily="18" charset="0"/>
                <a:cs typeface="Times New Roman" pitchFamily="18" charset="0"/>
              </a:rPr>
              <a:t>+ Yếu tố lịch sử trở thành yếu tố cốt lõi để chắp cánh cho trí tưởng tượng, cho những hư cấu trong truyện.</a:t>
            </a:r>
            <a:endParaRPr lang="en-US" sz="2400">
              <a:latin typeface="Times New Roman" pitchFamily="18" charset="0"/>
              <a:cs typeface="Times New Roman" pitchFamily="18" charset="0"/>
            </a:endParaRPr>
          </a:p>
        </p:txBody>
      </p:sp>
      <p:sp>
        <p:nvSpPr>
          <p:cNvPr id="6" name="Flowchart: Multidocument 5">
            <a:extLst>
              <a:ext uri="{FF2B5EF4-FFF2-40B4-BE49-F238E27FC236}"/>
            </a:extLst>
          </p:cNvPr>
          <p:cNvSpPr/>
          <p:nvPr/>
        </p:nvSpPr>
        <p:spPr>
          <a:xfrm>
            <a:off x="228600" y="838200"/>
            <a:ext cx="1835150" cy="5700713"/>
          </a:xfrm>
          <a:prstGeom prst="flowChartMultidocument">
            <a:avLst/>
          </a:prstGeom>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endParaRPr lang="en-US"/>
          </a:p>
        </p:txBody>
      </p:sp>
      <p:sp>
        <p:nvSpPr>
          <p:cNvPr id="8" name="TextBox 7"/>
          <p:cNvSpPr txBox="1">
            <a:spLocks noChangeArrowheads="1"/>
          </p:cNvSpPr>
          <p:nvPr/>
        </p:nvSpPr>
        <p:spPr bwMode="auto">
          <a:xfrm>
            <a:off x="373063" y="1350963"/>
            <a:ext cx="1257300" cy="4156075"/>
          </a:xfrm>
          <a:prstGeom prst="rect">
            <a:avLst/>
          </a:prstGeom>
          <a:noFill/>
          <a:ln w="9525">
            <a:noFill/>
            <a:miter lim="800000"/>
            <a:headEnd/>
            <a:tailEnd/>
          </a:ln>
        </p:spPr>
        <p:txBody>
          <a:bodyPr>
            <a:spAutoFit/>
          </a:bodyPr>
          <a:lstStyle/>
          <a:p>
            <a:r>
              <a:rPr lang="pt-BR" sz="2400" b="1">
                <a:solidFill>
                  <a:srgbClr val="0D0D0D"/>
                </a:solidFill>
                <a:latin typeface="Times New Roman" pitchFamily="18" charset="0"/>
                <a:cs typeface="Times New Roman" pitchFamily="18" charset="0"/>
              </a:rPr>
              <a:t>Câu 3:  </a:t>
            </a:r>
            <a:r>
              <a:rPr lang="pt-BR" sz="2400">
                <a:solidFill>
                  <a:srgbClr val="0D0D0D"/>
                </a:solidFill>
                <a:latin typeface="Times New Roman" pitchFamily="18" charset="0"/>
                <a:cs typeface="Times New Roman" pitchFamily="18" charset="0"/>
              </a:rPr>
              <a:t>Những chi tiết liên quan đến sự thật lịch sử có trong đoạn văn trên:</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6" grpId="0" animBg="1"/>
      <p:bldP spid="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4591050" y="496888"/>
            <a:ext cx="3321050" cy="628650"/>
          </a:xfrm>
          <a:prstGeom prst="roundRect">
            <a:avLst>
              <a:gd name="adj" fmla="val 16667"/>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3546475" y="1571625"/>
            <a:ext cx="8358188" cy="4221163"/>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3641725" y="1719263"/>
            <a:ext cx="8167688" cy="3925887"/>
          </a:xfrm>
          <a:prstGeom prst="rect">
            <a:avLst/>
          </a:prstGeom>
          <a:noFill/>
          <a:ln w="9525">
            <a:noFill/>
            <a:miter lim="800000"/>
            <a:headEnd/>
            <a:tailEnd/>
          </a:ln>
        </p:spPr>
        <p:txBody>
          <a:bodyPr>
            <a:spAutoFit/>
          </a:bodyPr>
          <a:lstStyle/>
          <a:p>
            <a:pPr algn="just">
              <a:lnSpc>
                <a:spcPct val="115000"/>
              </a:lnSpc>
              <a:spcAft>
                <a:spcPts val="1200"/>
              </a:spcAft>
              <a:tabLst>
                <a:tab pos="400050" algn="l"/>
              </a:tabLst>
            </a:pPr>
            <a:r>
              <a:rPr lang="pt-BR" sz="2400">
                <a:solidFill>
                  <a:srgbClr val="0D0D0D"/>
                </a:solidFill>
                <a:latin typeface="Times New Roman" pitchFamily="18" charset="0"/>
                <a:cs typeface="Times New Roman" pitchFamily="18" charset="0"/>
              </a:rPr>
              <a:t>  Cách giải thích nguồn gốc tên gọi của hồ Gươm bằng truyền thuyết kể về cuộc kháng chiến của nhân dân ta chống giặ ngoại xâm mang nhiều ý nghĩa:</a:t>
            </a:r>
            <a:endParaRPr lang="en-US" sz="2400">
              <a:latin typeface="Calibri" pitchFamily="34" charset="0"/>
              <a:cs typeface="Times New Roman" pitchFamily="18" charset="0"/>
            </a:endParaRPr>
          </a:p>
          <a:p>
            <a:pPr algn="just">
              <a:lnSpc>
                <a:spcPct val="115000"/>
              </a:lnSpc>
              <a:spcAft>
                <a:spcPts val="1200"/>
              </a:spcAft>
              <a:tabLst>
                <a:tab pos="400050" algn="l"/>
              </a:tabLst>
            </a:pPr>
            <a:r>
              <a:rPr lang="pt-BR" sz="2400">
                <a:solidFill>
                  <a:srgbClr val="0D0D0D"/>
                </a:solidFill>
                <a:latin typeface="Times New Roman" pitchFamily="18" charset="0"/>
                <a:cs typeface="Times New Roman" pitchFamily="18" charset="0"/>
              </a:rPr>
              <a:t>- Gợi đến khát vọng của nhân dân về đất nước hòa bình, không có chiến tranh.</a:t>
            </a:r>
            <a:endParaRPr lang="en-US" sz="2400">
              <a:latin typeface="Calibri" pitchFamily="34" charset="0"/>
              <a:cs typeface="Times New Roman" pitchFamily="18" charset="0"/>
            </a:endParaRPr>
          </a:p>
          <a:p>
            <a:pPr algn="just">
              <a:lnSpc>
                <a:spcPct val="115000"/>
              </a:lnSpc>
              <a:spcAft>
                <a:spcPts val="1200"/>
              </a:spcAft>
              <a:tabLst>
                <a:tab pos="400050" algn="l"/>
              </a:tabLst>
            </a:pPr>
            <a:r>
              <a:rPr lang="pt-BR" sz="2400">
                <a:solidFill>
                  <a:srgbClr val="0D0D0D"/>
                </a:solidFill>
                <a:latin typeface="Times New Roman" pitchFamily="18" charset="0"/>
                <a:cs typeface="Times New Roman" pitchFamily="18" charset="0"/>
              </a:rPr>
              <a:t>- Nhắc nhở mọi người phải nhớ ơn công lao của các vị anh hùng dân tộc có công với đất nước như Lê Lợi...</a:t>
            </a:r>
            <a:endParaRPr lang="en-US" sz="2400">
              <a:latin typeface="Calibri" pitchFamily="34" charset="0"/>
              <a:cs typeface="Times New Roman" pitchFamily="18" charset="0"/>
            </a:endParaRPr>
          </a:p>
          <a:p>
            <a:pPr algn="just">
              <a:lnSpc>
                <a:spcPct val="115000"/>
              </a:lnSpc>
              <a:spcAft>
                <a:spcPts val="1200"/>
              </a:spcAft>
              <a:tabLst>
                <a:tab pos="400050" algn="l"/>
              </a:tabLst>
            </a:pPr>
            <a:r>
              <a:rPr lang="pt-BR" sz="2400">
                <a:solidFill>
                  <a:srgbClr val="0D0D0D"/>
                </a:solidFill>
                <a:latin typeface="Times New Roman" pitchFamily="18" charset="0"/>
                <a:cs typeface="Times New Roman" pitchFamily="18" charset="0"/>
              </a:rPr>
              <a:t>- Bài học về tinh thần đoàn kết, lòng yêu nước...</a:t>
            </a:r>
            <a:endParaRPr lang="en-US" sz="2400">
              <a:latin typeface="Calibri" pitchFamily="34" charset="0"/>
              <a:cs typeface="Times New Roman" pitchFamily="18" charset="0"/>
            </a:endParaRPr>
          </a:p>
        </p:txBody>
      </p:sp>
      <p:sp>
        <p:nvSpPr>
          <p:cNvPr id="6" name="TextBox 5"/>
          <p:cNvSpPr txBox="1">
            <a:spLocks noChangeArrowheads="1"/>
          </p:cNvSpPr>
          <p:nvPr/>
        </p:nvSpPr>
        <p:spPr bwMode="auto">
          <a:xfrm>
            <a:off x="5395913" y="592138"/>
            <a:ext cx="2098675" cy="460375"/>
          </a:xfrm>
          <a:prstGeom prst="rect">
            <a:avLst/>
          </a:prstGeom>
          <a:noFill/>
          <a:ln w="9525">
            <a:noFill/>
            <a:miter lim="800000"/>
            <a:headEnd/>
            <a:tailEnd/>
          </a:ln>
        </p:spPr>
        <p:txBody>
          <a:bodyPr>
            <a:spAutoFit/>
          </a:bodyPr>
          <a:lstStyle/>
          <a:p>
            <a:pPr algn="just">
              <a:tabLst>
                <a:tab pos="400050" algn="l"/>
              </a:tabLst>
            </a:pPr>
            <a:r>
              <a:rPr lang="pt-BR" sz="2400" b="1">
                <a:solidFill>
                  <a:srgbClr val="0D0D0D"/>
                </a:solidFill>
                <a:latin typeface="Times New Roman" pitchFamily="18" charset="0"/>
                <a:cs typeface="Times New Roman" pitchFamily="18" charset="0"/>
              </a:rPr>
              <a:t>Gợi ý trả lời</a:t>
            </a:r>
            <a:endParaRPr lang="en-US" sz="2400">
              <a:latin typeface="Times New Roman" pitchFamily="18" charset="0"/>
              <a:cs typeface="Times New Roman" pitchFamily="18" charset="0"/>
            </a:endParaRPr>
          </a:p>
        </p:txBody>
      </p:sp>
      <p:sp>
        <p:nvSpPr>
          <p:cNvPr id="9" name="Flowchart: Multidocument 8">
            <a:extLst>
              <a:ext uri="{FF2B5EF4-FFF2-40B4-BE49-F238E27FC236}"/>
            </a:extLst>
          </p:cNvPr>
          <p:cNvSpPr/>
          <p:nvPr/>
        </p:nvSpPr>
        <p:spPr>
          <a:xfrm>
            <a:off x="401782" y="1572001"/>
            <a:ext cx="3144982" cy="4746921"/>
          </a:xfrm>
          <a:prstGeom prst="flowChartMultidocument">
            <a:avLst/>
          </a:prstGeom>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endParaRPr lang="en-US"/>
          </a:p>
        </p:txBody>
      </p:sp>
      <p:sp>
        <p:nvSpPr>
          <p:cNvPr id="8" name="TextBox 7"/>
          <p:cNvSpPr txBox="1">
            <a:spLocks noChangeArrowheads="1"/>
          </p:cNvSpPr>
          <p:nvPr/>
        </p:nvSpPr>
        <p:spPr bwMode="auto">
          <a:xfrm>
            <a:off x="401638" y="1571625"/>
            <a:ext cx="2936875" cy="4016375"/>
          </a:xfrm>
          <a:prstGeom prst="rect">
            <a:avLst/>
          </a:prstGeom>
          <a:noFill/>
          <a:ln w="9525">
            <a:noFill/>
            <a:miter lim="800000"/>
            <a:headEnd/>
            <a:tailEnd/>
          </a:ln>
        </p:spPr>
        <p:txBody>
          <a:bodyPr>
            <a:spAutoFit/>
          </a:bodyPr>
          <a:lstStyle/>
          <a:p>
            <a:pPr marL="457200" algn="just">
              <a:lnSpc>
                <a:spcPct val="115000"/>
              </a:lnSpc>
              <a:spcAft>
                <a:spcPts val="1000"/>
              </a:spcAft>
              <a:tabLst>
                <a:tab pos="400050" algn="l"/>
              </a:tabLst>
            </a:pPr>
            <a:r>
              <a:rPr lang="pt-BR" sz="2400" b="1">
                <a:solidFill>
                  <a:srgbClr val="0D0D0D"/>
                </a:solidFill>
                <a:latin typeface="Times New Roman" pitchFamily="18" charset="0"/>
                <a:cs typeface="Times New Roman" pitchFamily="18" charset="0"/>
              </a:rPr>
              <a:t>Câu 4:</a:t>
            </a:r>
            <a:r>
              <a:rPr lang="pt-BR" sz="2400" i="1">
                <a:solidFill>
                  <a:srgbClr val="222222"/>
                </a:solidFill>
                <a:latin typeface="Times New Roman" pitchFamily="18" charset="0"/>
                <a:cs typeface="Times New Roman" pitchFamily="18" charset="0"/>
              </a:rPr>
              <a:t> </a:t>
            </a:r>
          </a:p>
          <a:p>
            <a:pPr marL="457200" algn="just">
              <a:lnSpc>
                <a:spcPct val="115000"/>
              </a:lnSpc>
              <a:spcAft>
                <a:spcPts val="1000"/>
              </a:spcAft>
              <a:tabLst>
                <a:tab pos="400050" algn="l"/>
              </a:tabLst>
            </a:pPr>
            <a:r>
              <a:rPr lang="en-US" sz="2400">
                <a:solidFill>
                  <a:srgbClr val="222222"/>
                </a:solidFill>
                <a:latin typeface="Times New Roman" pitchFamily="18" charset="0"/>
                <a:cs typeface="Times New Roman" pitchFamily="18" charset="0"/>
              </a:rPr>
              <a:t>Việc giải thích nguồn gốc tên gọi của hồ Gươm gắn với cuộc kháng chiến của nhân dân ta chống giặc Minh nói lên điều gì?</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barn(inVertical)">
                                      <p:cBhvr>
                                        <p:cTn id="23" dur="500"/>
                                        <p:tgtEl>
                                          <p:spTgt spid="3"/>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barn(inVertical)">
                                      <p:cBhvr>
                                        <p:cTn id="2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6" grpId="0"/>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442913" y="496888"/>
            <a:ext cx="11637962" cy="5903912"/>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extLst>
          </p:cNvPr>
          <p:cNvSpPr txBox="1"/>
          <p:nvPr/>
        </p:nvSpPr>
        <p:spPr>
          <a:xfrm>
            <a:off x="1281547" y="583172"/>
            <a:ext cx="2348345" cy="461665"/>
          </a:xfrm>
          <a:prstGeom prst="rect">
            <a:avLst/>
          </a:prstGeom>
          <a:noFill/>
        </p:spPr>
        <p:txBody>
          <a:bodyPr>
            <a:spAutoFit/>
          </a:bodyPr>
          <a:lstStyle/>
          <a:p>
            <a:pPr fontAlgn="auto">
              <a:spcBef>
                <a:spcPts val="0"/>
              </a:spcBef>
              <a:spcAft>
                <a:spcPts val="0"/>
              </a:spcAft>
              <a:defRPr/>
            </a:pPr>
            <a:r>
              <a:rPr lang="en-US" sz="2400" b="1" dirty="0">
                <a:solidFill>
                  <a:srgbClr val="0D0D0D"/>
                </a:solidFill>
                <a:highlight>
                  <a:srgbClr val="FFFF00"/>
                </a:highlight>
                <a:latin typeface="Times New Roman" panose="02020603050405020304" pitchFamily="18" charset="0"/>
                <a:ea typeface="Times New Roman" panose="02020603050405020304" pitchFamily="18" charset="0"/>
                <a:cs typeface="+mn-cs"/>
              </a:rPr>
              <a:t> </a:t>
            </a:r>
            <a:r>
              <a:rPr lang="en-US" sz="2400" b="1" dirty="0" err="1">
                <a:solidFill>
                  <a:srgbClr val="0D0D0D"/>
                </a:solidFill>
                <a:highlight>
                  <a:srgbClr val="FFFF00"/>
                </a:highlight>
                <a:latin typeface="Times New Roman" panose="02020603050405020304" pitchFamily="18" charset="0"/>
                <a:ea typeface="Times New Roman" panose="02020603050405020304" pitchFamily="18" charset="0"/>
                <a:cs typeface="+mn-cs"/>
              </a:rPr>
              <a:t>Đề</a:t>
            </a:r>
            <a:r>
              <a:rPr lang="en-US" sz="2400" b="1" dirty="0">
                <a:solidFill>
                  <a:srgbClr val="0D0D0D"/>
                </a:solidFill>
                <a:highlight>
                  <a:srgbClr val="FFFF00"/>
                </a:highlight>
                <a:latin typeface="Times New Roman" panose="02020603050405020304" pitchFamily="18" charset="0"/>
                <a:ea typeface="Times New Roman" panose="02020603050405020304" pitchFamily="18" charset="0"/>
                <a:cs typeface="+mn-cs"/>
              </a:rPr>
              <a:t> </a:t>
            </a:r>
            <a:r>
              <a:rPr lang="en-US" sz="2400" b="1" dirty="0" err="1">
                <a:solidFill>
                  <a:srgbClr val="0D0D0D"/>
                </a:solidFill>
                <a:highlight>
                  <a:srgbClr val="FFFF00"/>
                </a:highlight>
                <a:latin typeface="Times New Roman" panose="02020603050405020304" pitchFamily="18" charset="0"/>
                <a:ea typeface="Times New Roman" panose="02020603050405020304" pitchFamily="18" charset="0"/>
                <a:cs typeface="+mn-cs"/>
              </a:rPr>
              <a:t>bài</a:t>
            </a:r>
            <a:r>
              <a:rPr lang="en-US" sz="2400" b="1" dirty="0">
                <a:solidFill>
                  <a:srgbClr val="0D0D0D"/>
                </a:solidFill>
                <a:highlight>
                  <a:srgbClr val="FFFF00"/>
                </a:highlight>
                <a:latin typeface="Times New Roman" panose="02020603050405020304" pitchFamily="18" charset="0"/>
                <a:ea typeface="Times New Roman" panose="02020603050405020304" pitchFamily="18" charset="0"/>
                <a:cs typeface="+mn-cs"/>
              </a:rPr>
              <a:t> 04: </a:t>
            </a:r>
            <a:endParaRPr lang="en-US" sz="2400" dirty="0">
              <a:latin typeface="+mn-lt"/>
              <a:cs typeface="+mn-cs"/>
            </a:endParaRPr>
          </a:p>
        </p:txBody>
      </p:sp>
      <p:sp>
        <p:nvSpPr>
          <p:cNvPr id="7" name="TextBox 6"/>
          <p:cNvSpPr txBox="1">
            <a:spLocks noChangeArrowheads="1"/>
          </p:cNvSpPr>
          <p:nvPr/>
        </p:nvSpPr>
        <p:spPr bwMode="auto">
          <a:xfrm>
            <a:off x="2846388" y="577850"/>
            <a:ext cx="6110287" cy="461963"/>
          </a:xfrm>
          <a:prstGeom prst="rect">
            <a:avLst/>
          </a:prstGeom>
          <a:noFill/>
          <a:ln w="9525">
            <a:noFill/>
            <a:miter lim="800000"/>
            <a:headEnd/>
            <a:tailEnd/>
          </a:ln>
        </p:spPr>
        <p:txBody>
          <a:bodyPr>
            <a:spAutoFit/>
          </a:bodyPr>
          <a:lstStyle/>
          <a:p>
            <a:r>
              <a:rPr lang="en-US" sz="2400" b="1">
                <a:solidFill>
                  <a:srgbClr val="0D0D0D"/>
                </a:solidFill>
                <a:latin typeface="Times New Roman" pitchFamily="18" charset="0"/>
                <a:cs typeface="Times New Roman" pitchFamily="18" charset="0"/>
              </a:rPr>
              <a:t>Đọc đoạn trích sau</a:t>
            </a:r>
            <a:endParaRPr lang="en-US" sz="2400"/>
          </a:p>
        </p:txBody>
      </p:sp>
      <p:sp>
        <p:nvSpPr>
          <p:cNvPr id="9" name="TextBox 8"/>
          <p:cNvSpPr txBox="1">
            <a:spLocks noChangeArrowheads="1"/>
          </p:cNvSpPr>
          <p:nvPr/>
        </p:nvSpPr>
        <p:spPr bwMode="auto">
          <a:xfrm>
            <a:off x="887413" y="1044575"/>
            <a:ext cx="11055350" cy="5316538"/>
          </a:xfrm>
          <a:prstGeom prst="rect">
            <a:avLst/>
          </a:prstGeom>
          <a:noFill/>
          <a:ln w="9525">
            <a:noFill/>
            <a:miter lim="800000"/>
            <a:headEnd/>
            <a:tailEnd/>
          </a:ln>
        </p:spPr>
        <p:txBody>
          <a:bodyPr>
            <a:spAutoFit/>
          </a:bodyPr>
          <a:lstStyle/>
          <a:p>
            <a:pPr algn="just">
              <a:lnSpc>
                <a:spcPct val="115000"/>
              </a:lnSpc>
              <a:spcAft>
                <a:spcPts val="1200"/>
              </a:spcAft>
              <a:tabLst>
                <a:tab pos="400050" algn="l"/>
              </a:tabLst>
            </a:pPr>
            <a:r>
              <a:rPr lang="en-US" sz="2400" i="1">
                <a:solidFill>
                  <a:srgbClr val="000000"/>
                </a:solidFill>
                <a:latin typeface="Times New Roman" pitchFamily="18" charset="0"/>
                <a:cs typeface="Times New Roman" pitchFamily="18" charset="0"/>
              </a:rPr>
              <a:t>“Sau khi đuổi sạch quân Minh ra khỏi bờ cõi, lên làm vua được khoảng một năm, một hôm Lê Lợi cưỡi thuyền rồng quanh hồ Tả Vọng trước kinh thành. Nhân dịp đó, Long Quân sai Rùa Vàng lên đòi lại thanh gươm thần. Khi chiếc thuyền tiến ra giữa hồ, thì tự nhiên có một con rùa to lớn nhô đầu và mai lên khỏi mặt nước. Theo lệnh vua, thuyền đi chậm lại. Vua đứng trên và nhận thấy lưỡi gươm đeo bên mình cũng đang động đậy. Rùa Vàng không sợ người, nhô đầu cao lên nữa và tiến sát về phía thuyền vua. Nó đứng nổi lên trên mặt nước và nói:</a:t>
            </a:r>
            <a:endParaRPr lang="en-US" sz="2400">
              <a:latin typeface="Times New Roman" pitchFamily="18" charset="0"/>
              <a:cs typeface="Times New Roman" pitchFamily="18" charset="0"/>
            </a:endParaRPr>
          </a:p>
          <a:p>
            <a:pPr algn="just">
              <a:lnSpc>
                <a:spcPct val="115000"/>
              </a:lnSpc>
              <a:spcAft>
                <a:spcPts val="1200"/>
              </a:spcAft>
              <a:tabLst>
                <a:tab pos="400050" algn="l"/>
              </a:tabLst>
            </a:pPr>
            <a:r>
              <a:rPr lang="en-US" sz="2400" i="1">
                <a:solidFill>
                  <a:srgbClr val="000000"/>
                </a:solidFill>
                <a:latin typeface="Times New Roman" pitchFamily="18" charset="0"/>
                <a:cs typeface="Times New Roman" pitchFamily="18" charset="0"/>
              </a:rPr>
              <a:t>       - Bệ hạ hoàn gươm lại cho Long quân! Nghe nói thế, nhà vua bỗng hiểu ra, bèn thò tay rút gươm ra khỏi bao, cung kính cảm tạ thần linh. Chỉ một lát,  thanh gươm thần rời khỏi tay vua bay đến phía Rùa Vàng. Nhanh như cắt, Rùa há miệng đớp lấy thanh gươm và lặn xuống nước. Cho đến khi cả gươm và Rùa đã chìm sâu xuống nước, người ta vẫn còn thấy vệt sáng le lói dưới mặt  hồ xanh. </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p:bldP spid="9"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941388" y="1417638"/>
            <a:ext cx="10544175" cy="3611562"/>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1289050" y="1682750"/>
            <a:ext cx="9725025" cy="2643188"/>
          </a:xfrm>
          <a:prstGeom prst="rect">
            <a:avLst/>
          </a:prstGeom>
          <a:noFill/>
          <a:ln w="9525">
            <a:noFill/>
            <a:miter lim="800000"/>
            <a:headEnd/>
            <a:tailEnd/>
          </a:ln>
        </p:spPr>
        <p:txBody>
          <a:bodyPr>
            <a:spAutoFit/>
          </a:bodyPr>
          <a:lstStyle/>
          <a:p>
            <a:pPr algn="just">
              <a:lnSpc>
                <a:spcPct val="115000"/>
              </a:lnSpc>
              <a:spcAft>
                <a:spcPts val="1200"/>
              </a:spcAft>
              <a:tabLst>
                <a:tab pos="400050" algn="l"/>
              </a:tabLst>
            </a:pPr>
            <a:r>
              <a:rPr lang="en-US" sz="2400" i="1">
                <a:solidFill>
                  <a:srgbClr val="000000"/>
                </a:solidFill>
                <a:latin typeface="Times New Roman" pitchFamily="18" charset="0"/>
                <a:cs typeface="Times New Roman" pitchFamily="18" charset="0"/>
              </a:rPr>
              <a:t> Khi thuyền của bá quan tiến kịp thuyền rồng, vua liền báo ngay cho họ biết:</a:t>
            </a:r>
            <a:endParaRPr lang="en-US" sz="2400">
              <a:latin typeface="Times New Roman" pitchFamily="18" charset="0"/>
              <a:cs typeface="Times New Roman" pitchFamily="18" charset="0"/>
            </a:endParaRPr>
          </a:p>
          <a:p>
            <a:pPr algn="just">
              <a:lnSpc>
                <a:spcPct val="115000"/>
              </a:lnSpc>
              <a:spcAft>
                <a:spcPts val="1200"/>
              </a:spcAft>
              <a:tabLst>
                <a:tab pos="400050" algn="l"/>
              </a:tabLst>
            </a:pPr>
            <a:r>
              <a:rPr lang="en-US" sz="2400" i="1">
                <a:solidFill>
                  <a:srgbClr val="000000"/>
                </a:solidFill>
                <a:latin typeface="Times New Roman" pitchFamily="18" charset="0"/>
                <a:cs typeface="Times New Roman" pitchFamily="18" charset="0"/>
              </a:rPr>
              <a:t>      - Đức Long Quân cho chúng ta mượn thanh gươm thần để trừ giặc Minh. Nay đất nước đã thanh bình, Người sai Rùa lấy lại.     </a:t>
            </a:r>
            <a:endParaRPr lang="en-US" sz="2400">
              <a:latin typeface="Times New Roman" pitchFamily="18" charset="0"/>
              <a:cs typeface="Times New Roman" pitchFamily="18" charset="0"/>
            </a:endParaRPr>
          </a:p>
          <a:p>
            <a:pPr algn="just">
              <a:lnSpc>
                <a:spcPct val="115000"/>
              </a:lnSpc>
              <a:spcAft>
                <a:spcPts val="1200"/>
              </a:spcAft>
              <a:tabLst>
                <a:tab pos="400050" algn="l"/>
              </a:tabLst>
            </a:pPr>
            <a:r>
              <a:rPr lang="en-US" sz="2400" i="1">
                <a:solidFill>
                  <a:srgbClr val="000000"/>
                </a:solidFill>
                <a:latin typeface="Times New Roman" pitchFamily="18" charset="0"/>
                <a:cs typeface="Times New Roman" pitchFamily="18" charset="0"/>
              </a:rPr>
              <a:t>       Từ đó, hồ bắt đầu được mang tên là Hồ Gươm hay hồ Hoàn Kiếm.”          </a:t>
            </a:r>
            <a:endParaRPr lang="en-US" sz="2400">
              <a:latin typeface="Times New Roman" pitchFamily="18" charset="0"/>
              <a:cs typeface="Times New Roman" pitchFamily="18" charset="0"/>
            </a:endParaRPr>
          </a:p>
          <a:p>
            <a:pPr algn="r">
              <a:lnSpc>
                <a:spcPct val="115000"/>
              </a:lnSpc>
              <a:spcAft>
                <a:spcPts val="1200"/>
              </a:spcAft>
              <a:tabLst>
                <a:tab pos="400050" algn="l"/>
              </a:tabLst>
            </a:pPr>
            <a:r>
              <a:rPr lang="en-US" sz="2400" i="1">
                <a:solidFill>
                  <a:srgbClr val="000000"/>
                </a:solidFill>
                <a:latin typeface="Times New Roman" pitchFamily="18" charset="0"/>
                <a:cs typeface="Times New Roman" pitchFamily="18" charset="0"/>
              </a:rPr>
              <a:t>                                       (Trích Sự tích Hồ Gươm)</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735013" y="1316038"/>
            <a:ext cx="11041062" cy="4197350"/>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1309688" y="1519238"/>
            <a:ext cx="6108700" cy="461962"/>
          </a:xfrm>
          <a:prstGeom prst="rect">
            <a:avLst/>
          </a:prstGeom>
          <a:noFill/>
          <a:ln w="9525">
            <a:noFill/>
            <a:miter lim="800000"/>
            <a:headEnd/>
            <a:tailEnd/>
          </a:ln>
        </p:spPr>
        <p:txBody>
          <a:bodyPr>
            <a:spAutoFit/>
          </a:bodyPr>
          <a:lstStyle/>
          <a:p>
            <a:r>
              <a:rPr lang="en-US" sz="2400" b="1">
                <a:solidFill>
                  <a:srgbClr val="0D0D0D"/>
                </a:solidFill>
                <a:latin typeface="Times New Roman" pitchFamily="18" charset="0"/>
                <a:cs typeface="Times New Roman" pitchFamily="18" charset="0"/>
              </a:rPr>
              <a:t>Thực hiện các yêu cầu:</a:t>
            </a:r>
            <a:endParaRPr lang="en-US" sz="2400">
              <a:latin typeface="Times New Roman" pitchFamily="18" charset="0"/>
              <a:cs typeface="Times New Roman" pitchFamily="18" charset="0"/>
            </a:endParaRPr>
          </a:p>
        </p:txBody>
      </p:sp>
      <p:sp>
        <p:nvSpPr>
          <p:cNvPr id="6" name="Rectangle 1"/>
          <p:cNvSpPr>
            <a:spLocks noChangeArrowheads="1"/>
          </p:cNvSpPr>
          <p:nvPr/>
        </p:nvSpPr>
        <p:spPr bwMode="auto">
          <a:xfrm>
            <a:off x="941388" y="2185988"/>
            <a:ext cx="10515600" cy="2676525"/>
          </a:xfrm>
          <a:prstGeom prst="rect">
            <a:avLst/>
          </a:prstGeom>
          <a:noFill/>
          <a:ln w="9525">
            <a:noFill/>
            <a:miter lim="800000"/>
            <a:headEnd/>
            <a:tailEnd/>
          </a:ln>
        </p:spPr>
        <p:txBody>
          <a:bodyPr anchor="ctr">
            <a:spAutoFit/>
          </a:bodyPr>
          <a:lstStyle/>
          <a:p>
            <a:pPr algn="just" eaLnBrk="0" hangingPunct="0">
              <a:tabLst>
                <a:tab pos="400050" algn="l"/>
              </a:tabLst>
            </a:pPr>
            <a:r>
              <a:rPr lang="pt-BR" altLang="en-US" sz="2400" b="1">
                <a:solidFill>
                  <a:srgbClr val="0D0D0D"/>
                </a:solidFill>
                <a:latin typeface="Times New Roman" pitchFamily="18" charset="0"/>
                <a:cs typeface="Times New Roman" pitchFamily="18" charset="0"/>
              </a:rPr>
              <a:t>Câu 1. </a:t>
            </a:r>
            <a:r>
              <a:rPr lang="pt-BR" altLang="en-US" sz="2400">
                <a:solidFill>
                  <a:srgbClr val="0D0D0D"/>
                </a:solidFill>
                <a:latin typeface="Times New Roman" pitchFamily="18" charset="0"/>
                <a:cs typeface="Times New Roman" pitchFamily="18" charset="0"/>
              </a:rPr>
              <a:t>Long Quân sai Rùa Vàng lên </a:t>
            </a:r>
            <a:r>
              <a:rPr lang="en-US" altLang="en-US" sz="2400">
                <a:solidFill>
                  <a:srgbClr val="222222"/>
                </a:solidFill>
                <a:latin typeface="Times New Roman" pitchFamily="18" charset="0"/>
                <a:cs typeface="Times New Roman" pitchFamily="18" charset="0"/>
              </a:rPr>
              <a:t>đòi lại thanh gươm thần trong hoàn cảnh nào? </a:t>
            </a:r>
            <a:endParaRPr lang="en-US" altLang="en-US" sz="2400">
              <a:latin typeface="Times New Roman" pitchFamily="18" charset="0"/>
              <a:cs typeface="Times New Roman" pitchFamily="18" charset="0"/>
            </a:endParaRPr>
          </a:p>
          <a:p>
            <a:pPr algn="just" eaLnBrk="0" hangingPunct="0">
              <a:tabLst>
                <a:tab pos="400050" algn="l"/>
              </a:tabLst>
            </a:pPr>
            <a:r>
              <a:rPr lang="pt-BR" altLang="en-US" sz="2400" b="1">
                <a:solidFill>
                  <a:srgbClr val="0D0D0D"/>
                </a:solidFill>
                <a:latin typeface="Times New Roman" pitchFamily="18" charset="0"/>
                <a:cs typeface="Times New Roman" pitchFamily="18" charset="0"/>
              </a:rPr>
              <a:t>Câu 2. </a:t>
            </a:r>
            <a:r>
              <a:rPr lang="pt-BR" altLang="en-US" sz="2400">
                <a:solidFill>
                  <a:srgbClr val="0D0D0D"/>
                </a:solidFill>
                <a:latin typeface="Times New Roman" pitchFamily="18" charset="0"/>
                <a:cs typeface="Times New Roman" pitchFamily="18" charset="0"/>
              </a:rPr>
              <a:t>Em hiểu gì về tên gọi hồ Hoàn Kiếm?</a:t>
            </a:r>
            <a:endParaRPr lang="en-US" altLang="en-US" sz="2400">
              <a:latin typeface="Times New Roman" pitchFamily="18" charset="0"/>
              <a:cs typeface="Times New Roman" pitchFamily="18" charset="0"/>
            </a:endParaRPr>
          </a:p>
          <a:p>
            <a:pPr algn="just" eaLnBrk="0" hangingPunct="0">
              <a:tabLst>
                <a:tab pos="400050" algn="l"/>
              </a:tabLst>
            </a:pPr>
            <a:r>
              <a:rPr lang="pt-BR" altLang="en-US" sz="2400" b="1">
                <a:solidFill>
                  <a:srgbClr val="0D0D0D"/>
                </a:solidFill>
                <a:latin typeface="Times New Roman" pitchFamily="18" charset="0"/>
                <a:cs typeface="Times New Roman" pitchFamily="18" charset="0"/>
              </a:rPr>
              <a:t>Câu 3. </a:t>
            </a:r>
            <a:r>
              <a:rPr lang="pt-BR" altLang="en-US" sz="2400">
                <a:solidFill>
                  <a:srgbClr val="0D0D0D"/>
                </a:solidFill>
                <a:latin typeface="Times New Roman" pitchFamily="18" charset="0"/>
                <a:cs typeface="Times New Roman" pitchFamily="18" charset="0"/>
              </a:rPr>
              <a:t>Nêu ý nghĩa của hình ảnh</a:t>
            </a:r>
            <a:r>
              <a:rPr lang="pt-BR" altLang="en-US" sz="2400" b="1">
                <a:solidFill>
                  <a:srgbClr val="0D0D0D"/>
                </a:solidFill>
                <a:latin typeface="Times New Roman" pitchFamily="18" charset="0"/>
                <a:cs typeface="Times New Roman" pitchFamily="18" charset="0"/>
              </a:rPr>
              <a:t> </a:t>
            </a:r>
            <a:r>
              <a:rPr lang="en-US" altLang="en-US" sz="2400" i="1">
                <a:solidFill>
                  <a:srgbClr val="222222"/>
                </a:solidFill>
                <a:latin typeface="Times New Roman" pitchFamily="18" charset="0"/>
                <a:cs typeface="Times New Roman" pitchFamily="18" charset="0"/>
              </a:rPr>
              <a:t>vệt sáng le lói dưới mặt  hồ xanh </a:t>
            </a:r>
            <a:r>
              <a:rPr lang="en-US" altLang="en-US" sz="2400">
                <a:solidFill>
                  <a:srgbClr val="222222"/>
                </a:solidFill>
                <a:latin typeface="Times New Roman" pitchFamily="18" charset="0"/>
                <a:cs typeface="Times New Roman" pitchFamily="18" charset="0"/>
              </a:rPr>
              <a:t>sau khi cả gươm và Rùa đã chìm sâu xuống nước.</a:t>
            </a:r>
            <a:endParaRPr lang="en-US" altLang="en-US" sz="2400">
              <a:latin typeface="Times New Roman" pitchFamily="18" charset="0"/>
              <a:cs typeface="Times New Roman" pitchFamily="18" charset="0"/>
            </a:endParaRPr>
          </a:p>
          <a:p>
            <a:pPr algn="just" eaLnBrk="0" hangingPunct="0">
              <a:tabLst>
                <a:tab pos="400050" algn="l"/>
              </a:tabLst>
            </a:pPr>
            <a:r>
              <a:rPr lang="pt-BR" altLang="en-US" sz="2400" b="1">
                <a:solidFill>
                  <a:srgbClr val="0D0D0D"/>
                </a:solidFill>
                <a:latin typeface="Times New Roman" pitchFamily="18" charset="0"/>
                <a:cs typeface="Times New Roman" pitchFamily="18" charset="0"/>
              </a:rPr>
              <a:t>Câu 4.</a:t>
            </a:r>
            <a:r>
              <a:rPr lang="pt-BR" altLang="en-US" sz="2400" b="1">
                <a:solidFill>
                  <a:srgbClr val="008000"/>
                </a:solidFill>
                <a:latin typeface="Times New Roman" pitchFamily="18" charset="0"/>
                <a:cs typeface="Times New Roman" pitchFamily="18" charset="0"/>
              </a:rPr>
              <a:t> </a:t>
            </a:r>
            <a:r>
              <a:rPr lang="en-US" altLang="en-US" sz="2400">
                <a:solidFill>
                  <a:srgbClr val="0D0D0D"/>
                </a:solidFill>
                <a:latin typeface="Times New Roman" pitchFamily="18" charset="0"/>
                <a:cs typeface="Times New Roman" pitchFamily="18" charset="0"/>
              </a:rPr>
              <a:t>Có một du khách nước ngoài đến Việt Nam và muốn tìm hiểu về Hồ Gươm. Nếu em là hướng dẫn viên cho du khách đó thì em sẽ giới thiệu những điều gì về địa danh này? </a:t>
            </a:r>
            <a:endParaRPr lang="en-US" alt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5049838" y="496888"/>
            <a:ext cx="2403475" cy="628650"/>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527050" y="1801813"/>
            <a:ext cx="11206163" cy="4387850"/>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5424488" y="581025"/>
            <a:ext cx="2403475" cy="461963"/>
          </a:xfrm>
          <a:prstGeom prst="rect">
            <a:avLst/>
          </a:prstGeom>
          <a:noFill/>
          <a:ln w="9525">
            <a:noFill/>
            <a:miter lim="800000"/>
            <a:headEnd/>
            <a:tailEnd/>
          </a:ln>
        </p:spPr>
        <p:txBody>
          <a:bodyPr>
            <a:spAutoFit/>
          </a:bodyPr>
          <a:lstStyle/>
          <a:p>
            <a:pPr algn="just">
              <a:tabLst>
                <a:tab pos="400050" algn="l"/>
              </a:tabLst>
            </a:pPr>
            <a:r>
              <a:rPr lang="en-US" sz="2400" b="1">
                <a:solidFill>
                  <a:srgbClr val="0D0D0D"/>
                </a:solidFill>
                <a:latin typeface="Times New Roman" pitchFamily="18" charset="0"/>
                <a:cs typeface="Times New Roman" pitchFamily="18" charset="0"/>
              </a:rPr>
              <a:t>Gợi ý trả lời</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762000" y="2103438"/>
            <a:ext cx="10668000" cy="3784600"/>
          </a:xfrm>
          <a:prstGeom prst="rect">
            <a:avLst/>
          </a:prstGeom>
          <a:noFill/>
          <a:ln w="9525">
            <a:noFill/>
            <a:miter lim="800000"/>
            <a:headEnd/>
            <a:tailEnd/>
          </a:ln>
        </p:spPr>
        <p:txBody>
          <a:bodyPr>
            <a:spAutoFit/>
          </a:bodyPr>
          <a:lstStyle/>
          <a:p>
            <a:pPr algn="just">
              <a:tabLst>
                <a:tab pos="400050" algn="l"/>
              </a:tabLst>
            </a:pPr>
            <a:r>
              <a:rPr lang="en-US" sz="2400" b="1">
                <a:solidFill>
                  <a:srgbClr val="0D0D0D"/>
                </a:solidFill>
                <a:latin typeface="Times New Roman" pitchFamily="18" charset="0"/>
                <a:cs typeface="Times New Roman" pitchFamily="18" charset="0"/>
              </a:rPr>
              <a:t>Câu 1: </a:t>
            </a:r>
            <a:r>
              <a:rPr lang="en-US" sz="2400" i="1">
                <a:solidFill>
                  <a:srgbClr val="222222"/>
                </a:solidFill>
                <a:latin typeface="Times New Roman" pitchFamily="18" charset="0"/>
                <a:cs typeface="Times New Roman" pitchFamily="18" charset="0"/>
              </a:rPr>
              <a:t>Sau khi đuổi sạch quân Minh ra khỏi bờ cõi, lên làm vua được khoảng một năm. Một hôm </a:t>
            </a:r>
            <a:r>
              <a:rPr lang="en-US" sz="2400">
                <a:solidFill>
                  <a:srgbClr val="000000"/>
                </a:solidFill>
                <a:latin typeface="Times New Roman" pitchFamily="18" charset="0"/>
                <a:cs typeface="Times New Roman" pitchFamily="18" charset="0"/>
              </a:rPr>
              <a:t>nhà vua ngự thuyền rồng dạo chơi trên hồ, Long Quân sai Rùa Vàng lên đòi lại gươm.</a:t>
            </a:r>
            <a:endParaRPr lang="en-US" sz="2400">
              <a:latin typeface="Times New Roman" pitchFamily="18" charset="0"/>
              <a:cs typeface="Times New Roman" pitchFamily="18" charset="0"/>
            </a:endParaRPr>
          </a:p>
          <a:p>
            <a:pPr algn="just">
              <a:tabLst>
                <a:tab pos="400050" algn="l"/>
              </a:tabLst>
            </a:pPr>
            <a:r>
              <a:rPr lang="en-US" sz="2400" b="1">
                <a:latin typeface="Times New Roman" pitchFamily="18" charset="0"/>
                <a:cs typeface="Times New Roman" pitchFamily="18" charset="0"/>
              </a:rPr>
              <a:t>Câu 2</a:t>
            </a:r>
            <a:r>
              <a:rPr lang="en-US" sz="2400">
                <a:latin typeface="Times New Roman" pitchFamily="18" charset="0"/>
                <a:cs typeface="Times New Roman" pitchFamily="18" charset="0"/>
              </a:rPr>
              <a:t>:</a:t>
            </a:r>
            <a:r>
              <a:rPr lang="pt-BR" sz="2400">
                <a:solidFill>
                  <a:srgbClr val="0D0D0D"/>
                </a:solidFill>
                <a:latin typeface="Times New Roman" pitchFamily="18" charset="0"/>
                <a:cs typeface="Times New Roman" pitchFamily="18" charset="0"/>
              </a:rPr>
              <a:t> tên gọi hồ Hoàn Kiếm: nghĩa là hoàn trả lại thanh kiếm. Tên gọi gắn với truyền thuyết Lê Lợi trả gươm báu cho Rùa thần sau cuộc kháng chiến chống quân Minh xâm lược.</a:t>
            </a:r>
            <a:endParaRPr lang="en-US" sz="2400">
              <a:latin typeface="Times New Roman" pitchFamily="18" charset="0"/>
              <a:cs typeface="Times New Roman" pitchFamily="18" charset="0"/>
            </a:endParaRPr>
          </a:p>
          <a:p>
            <a:pPr algn="just">
              <a:tabLst>
                <a:tab pos="400050" algn="l"/>
              </a:tabLst>
            </a:pPr>
            <a:r>
              <a:rPr lang="en-US" sz="2400" b="1">
                <a:solidFill>
                  <a:srgbClr val="000000"/>
                </a:solidFill>
                <a:latin typeface="Times New Roman" pitchFamily="18" charset="0"/>
                <a:cs typeface="Times New Roman" pitchFamily="18" charset="0"/>
              </a:rPr>
              <a:t>Câu 3: </a:t>
            </a:r>
            <a:r>
              <a:rPr lang="en-US" sz="2400">
                <a:solidFill>
                  <a:srgbClr val="000000"/>
                </a:solidFill>
                <a:latin typeface="Times New Roman" pitchFamily="18" charset="0"/>
                <a:cs typeface="Times New Roman" pitchFamily="18" charset="0"/>
              </a:rPr>
              <a:t>Ý nghĩa hình ảnh vệt </a:t>
            </a:r>
            <a:r>
              <a:rPr lang="nl-NL" sz="2400">
                <a:latin typeface="Times New Roman" pitchFamily="18" charset="0"/>
                <a:cs typeface="Times New Roman" pitchFamily="18" charset="0"/>
              </a:rPr>
              <a:t>sáng le lói phản lại trên mặt hồ:</a:t>
            </a:r>
            <a:endParaRPr lang="en-US" sz="2400">
              <a:latin typeface="Times New Roman" pitchFamily="18" charset="0"/>
              <a:cs typeface="Times New Roman" pitchFamily="18" charset="0"/>
            </a:endParaRPr>
          </a:p>
          <a:p>
            <a:pPr algn="just">
              <a:tabLst>
                <a:tab pos="400050" algn="l"/>
              </a:tabLst>
            </a:pPr>
            <a:r>
              <a:rPr lang="nl-NL" sz="2400">
                <a:latin typeface="Times New Roman" pitchFamily="18" charset="0"/>
                <a:cs typeface="Times New Roman" pitchFamily="18" charset="0"/>
              </a:rPr>
              <a:t>+ Gợi ra cảnh đẹp, kì ảo và thiêng liêng, tăng thêm chất thơ cho tác phẩm truyện.</a:t>
            </a:r>
            <a:endParaRPr lang="en-US" sz="2400">
              <a:latin typeface="Times New Roman" pitchFamily="18" charset="0"/>
              <a:cs typeface="Times New Roman" pitchFamily="18" charset="0"/>
            </a:endParaRPr>
          </a:p>
          <a:p>
            <a:pPr algn="just">
              <a:tabLst>
                <a:tab pos="400050" algn="l"/>
              </a:tabLst>
            </a:pPr>
            <a:r>
              <a:rPr lang="nl-NL" sz="2400">
                <a:latin typeface="Times New Roman" pitchFamily="18" charset="0"/>
                <a:cs typeface="Times New Roman" pitchFamily="18" charset="0"/>
              </a:rPr>
              <a:t>+ Đó là ánh hào quang, niềm tự hào về chiến công oanh liệt trong sự nghiệp đánh giặc cứu nước. </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5216840" y="497028"/>
            <a:ext cx="2084506" cy="628832"/>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748146" y="1418053"/>
            <a:ext cx="10889672" cy="4539401"/>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4" name="Rectangle 1"/>
          <p:cNvSpPr>
            <a:spLocks noChangeArrowheads="1"/>
          </p:cNvSpPr>
          <p:nvPr/>
        </p:nvSpPr>
        <p:spPr bwMode="auto">
          <a:xfrm>
            <a:off x="1004888" y="1609725"/>
            <a:ext cx="10509250" cy="4156075"/>
          </a:xfrm>
          <a:prstGeom prst="rect">
            <a:avLst/>
          </a:prstGeom>
          <a:noFill/>
          <a:ln w="9525">
            <a:noFill/>
            <a:miter lim="800000"/>
            <a:headEnd/>
            <a:tailEnd/>
          </a:ln>
        </p:spPr>
        <p:txBody>
          <a:bodyPr anchor="ctr">
            <a:spAutoFit/>
          </a:bodyPr>
          <a:lstStyle/>
          <a:p>
            <a:pPr algn="just" eaLnBrk="0" hangingPunct="0">
              <a:tabLst>
                <a:tab pos="400050" algn="l"/>
              </a:tabLst>
            </a:pPr>
            <a:r>
              <a:rPr lang="en-US" altLang="en-US" sz="2400" b="1">
                <a:solidFill>
                  <a:srgbClr val="000000"/>
                </a:solidFill>
                <a:latin typeface="Times New Roman" pitchFamily="18" charset="0"/>
                <a:cs typeface="Times New Roman" pitchFamily="18" charset="0"/>
              </a:rPr>
              <a:t>Câu 4: </a:t>
            </a:r>
            <a:r>
              <a:rPr lang="en-US" altLang="en-US" sz="2400">
                <a:solidFill>
                  <a:srgbClr val="000000"/>
                </a:solidFill>
                <a:latin typeface="Times New Roman" pitchFamily="18" charset="0"/>
                <a:cs typeface="Times New Roman" pitchFamily="18" charset="0"/>
              </a:rPr>
              <a:t>HS bày tỏ suy nghĩ của mình.</a:t>
            </a:r>
            <a:endParaRPr lang="en-US" altLang="en-US" sz="2400">
              <a:latin typeface="Times New Roman" pitchFamily="18" charset="0"/>
              <a:cs typeface="Times New Roman" pitchFamily="18" charset="0"/>
            </a:endParaRPr>
          </a:p>
          <a:p>
            <a:pPr algn="just" eaLnBrk="0" hangingPunct="0">
              <a:tabLst>
                <a:tab pos="400050" algn="l"/>
              </a:tabLst>
            </a:pPr>
            <a:r>
              <a:rPr lang="en-US" altLang="en-US" sz="2400">
                <a:solidFill>
                  <a:srgbClr val="000000"/>
                </a:solidFill>
                <a:latin typeface="Times New Roman" pitchFamily="18" charset="0"/>
                <a:cs typeface="Times New Roman" pitchFamily="18" charset="0"/>
              </a:rPr>
              <a:t>Có thể nêu: Em sẽ giới thiếu lịch sử tên gọi, đặc điểm quang cảnh của hồ,…</a:t>
            </a:r>
            <a:endParaRPr lang="en-US" altLang="en-US" sz="2400">
              <a:latin typeface="Times New Roman" pitchFamily="18" charset="0"/>
              <a:cs typeface="Times New Roman" pitchFamily="18" charset="0"/>
            </a:endParaRPr>
          </a:p>
          <a:p>
            <a:pPr algn="just" eaLnBrk="0" hangingPunct="0">
              <a:buFontTx/>
              <a:buChar char="•"/>
              <a:tabLst>
                <a:tab pos="400050" algn="l"/>
              </a:tabLst>
            </a:pPr>
            <a:r>
              <a:rPr lang="en-US" altLang="en-US" sz="2400">
                <a:solidFill>
                  <a:srgbClr val="000000"/>
                </a:solidFill>
                <a:latin typeface="Times New Roman" pitchFamily="18" charset="0"/>
                <a:cs typeface="Times New Roman" pitchFamily="18" charset="0"/>
              </a:rPr>
              <a:t>Hồ Gươm không chỉ là danh lam thắng cảnh đẹp của Hà Nội, nó còn là di tích lịch sử của Việt Nam.</a:t>
            </a:r>
            <a:endParaRPr lang="en-US" altLang="en-US" sz="2400">
              <a:latin typeface="Times New Roman" pitchFamily="18" charset="0"/>
              <a:cs typeface="Times New Roman" pitchFamily="18" charset="0"/>
            </a:endParaRPr>
          </a:p>
          <a:p>
            <a:pPr algn="just" eaLnBrk="0" hangingPunct="0">
              <a:buFontTx/>
              <a:buChar char="•"/>
              <a:tabLst>
                <a:tab pos="400050" algn="l"/>
              </a:tabLst>
            </a:pPr>
            <a:r>
              <a:rPr lang="en-US" altLang="en-US" sz="2400">
                <a:solidFill>
                  <a:srgbClr val="000000"/>
                </a:solidFill>
                <a:latin typeface="Times New Roman" pitchFamily="18" charset="0"/>
                <a:cs typeface="Times New Roman" pitchFamily="18" charset="0"/>
              </a:rPr>
              <a:t>Trước hết, Hồ Gươm được gắn với truyền thuyết Lê Lợi và khởi nghĩa Lam Sơn được sự giúp đỡ của Đức Long Quân đã giúp nước ta thoát khỏi ách đô hộ của giặc Minh xâm lược. Sự tích trả gươm rùa thần của Lê Lợi đã làm nên cái tên "Hồ Gươm" hay Hồ Hoàn Kiếm.</a:t>
            </a:r>
            <a:endParaRPr lang="en-US" altLang="en-US" sz="2400">
              <a:latin typeface="Times New Roman" pitchFamily="18" charset="0"/>
              <a:cs typeface="Times New Roman" pitchFamily="18" charset="0"/>
            </a:endParaRPr>
          </a:p>
          <a:p>
            <a:pPr algn="just" eaLnBrk="0" hangingPunct="0">
              <a:buFontTx/>
              <a:buChar char="•"/>
              <a:tabLst>
                <a:tab pos="400050" algn="l"/>
              </a:tabLst>
            </a:pPr>
            <a:r>
              <a:rPr lang="en-US" altLang="en-US" sz="2400">
                <a:solidFill>
                  <a:srgbClr val="000000"/>
                </a:solidFill>
                <a:latin typeface="Times New Roman" pitchFamily="18" charset="0"/>
                <a:cs typeface="Times New Roman" pitchFamily="18" charset="0"/>
              </a:rPr>
              <a:t>Ngày nay, Hồ Gươm cũng với Tháp Rùa, đền Ngọc Sơn, cầu Thê Húc  trở thành biểu tượng của thủ đô Hà Nội, là thắng cảnh thu hút khách du lịch trong và ngoài nước.</a:t>
            </a:r>
            <a:endParaRPr lang="en-US" altLang="en-US" sz="2400">
              <a:latin typeface="Times New Roman" pitchFamily="18" charset="0"/>
              <a:cs typeface="Times New Roman" pitchFamily="18" charset="0"/>
            </a:endParaRPr>
          </a:p>
        </p:txBody>
      </p:sp>
      <p:sp>
        <p:nvSpPr>
          <p:cNvPr id="6" name="TextBox 5"/>
          <p:cNvSpPr txBox="1">
            <a:spLocks noChangeArrowheads="1"/>
          </p:cNvSpPr>
          <p:nvPr/>
        </p:nvSpPr>
        <p:spPr bwMode="auto">
          <a:xfrm>
            <a:off x="5395913" y="579438"/>
            <a:ext cx="2695575" cy="461962"/>
          </a:xfrm>
          <a:prstGeom prst="rect">
            <a:avLst/>
          </a:prstGeom>
          <a:noFill/>
          <a:ln w="9525">
            <a:noFill/>
            <a:miter lim="800000"/>
            <a:headEnd/>
            <a:tailEnd/>
          </a:ln>
        </p:spPr>
        <p:txBody>
          <a:bodyPr>
            <a:spAutoFit/>
          </a:bodyPr>
          <a:lstStyle/>
          <a:p>
            <a:pPr algn="just">
              <a:tabLst>
                <a:tab pos="400050" algn="l"/>
              </a:tabLst>
            </a:pPr>
            <a:r>
              <a:rPr lang="en-US" sz="2400" b="1">
                <a:solidFill>
                  <a:srgbClr val="0D0D0D"/>
                </a:solidFill>
                <a:latin typeface="Times New Roman" pitchFamily="18" charset="0"/>
                <a:cs typeface="Times New Roman" pitchFamily="18" charset="0"/>
              </a:rPr>
              <a:t>Gợi ý trả lời</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arn(inVertical)">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Diagonal Corners Rounded 5">
            <a:extLst>
              <a:ext uri="{FF2B5EF4-FFF2-40B4-BE49-F238E27FC236}"/>
            </a:extLst>
          </p:cNvPr>
          <p:cNvSpPr/>
          <p:nvPr/>
        </p:nvSpPr>
        <p:spPr>
          <a:xfrm>
            <a:off x="469900" y="3552825"/>
            <a:ext cx="1692275" cy="2982913"/>
          </a:xfrm>
          <a:prstGeom prst="round2DiagRect">
            <a:avLst/>
          </a:prstGeom>
          <a:solidFill>
            <a:srgbClr val="92D050"/>
          </a:solid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en-US"/>
          </a:p>
        </p:txBody>
      </p:sp>
      <p:sp>
        <p:nvSpPr>
          <p:cNvPr id="8" name="Rounded Rectangle 10">
            <a:extLst>
              <a:ext uri="{FF2B5EF4-FFF2-40B4-BE49-F238E27FC236}"/>
            </a:extLst>
          </p:cNvPr>
          <p:cNvSpPr>
            <a:spLocks noChangeArrowheads="1"/>
          </p:cNvSpPr>
          <p:nvPr/>
        </p:nvSpPr>
        <p:spPr bwMode="auto">
          <a:xfrm>
            <a:off x="2240132" y="669736"/>
            <a:ext cx="9542136" cy="2426332"/>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2" name="Rounded Rectangle 10">
            <a:extLst>
              <a:ext uri="{FF2B5EF4-FFF2-40B4-BE49-F238E27FC236}"/>
            </a:extLst>
          </p:cNvPr>
          <p:cNvSpPr>
            <a:spLocks noChangeArrowheads="1"/>
          </p:cNvSpPr>
          <p:nvPr/>
        </p:nvSpPr>
        <p:spPr bwMode="auto">
          <a:xfrm>
            <a:off x="2189163" y="3552825"/>
            <a:ext cx="9653587" cy="2982913"/>
          </a:xfrm>
          <a:prstGeom prst="roundRect">
            <a:avLst>
              <a:gd name="adj" fmla="val 16667"/>
            </a:avLst>
          </a:prstGeom>
          <a:ln>
            <a:headEnd/>
            <a:tailEnd/>
          </a:ln>
        </p:spPr>
        <p:style>
          <a:lnRef idx="1">
            <a:schemeClr val="accent3"/>
          </a:lnRef>
          <a:fillRef idx="2">
            <a:schemeClr val="accent3"/>
          </a:fillRef>
          <a:effectRef idx="1">
            <a:schemeClr val="accent3"/>
          </a:effectRef>
          <a:fontRef idx="minor">
            <a:schemeClr val="dk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7" name="TextBox 6"/>
          <p:cNvSpPr txBox="1">
            <a:spLocks noChangeArrowheads="1"/>
          </p:cNvSpPr>
          <p:nvPr/>
        </p:nvSpPr>
        <p:spPr bwMode="auto">
          <a:xfrm>
            <a:off x="2514600" y="881063"/>
            <a:ext cx="9423400" cy="2308225"/>
          </a:xfrm>
          <a:prstGeom prst="rect">
            <a:avLst/>
          </a:prstGeom>
          <a:noFill/>
          <a:ln w="9525">
            <a:noFill/>
            <a:miter lim="800000"/>
            <a:headEnd/>
            <a:tailEnd/>
          </a:ln>
        </p:spPr>
        <p:txBody>
          <a:bodyPr>
            <a:spAutoFit/>
          </a:bodyPr>
          <a:lstStyle/>
          <a:p>
            <a:r>
              <a:rPr lang="en-US" sz="2400">
                <a:solidFill>
                  <a:srgbClr val="0D0D0D"/>
                </a:solidFill>
                <a:latin typeface="Times New Roman" pitchFamily="18" charset="0"/>
                <a:cs typeface="Times New Roman" pitchFamily="18" charset="0"/>
              </a:rPr>
              <a:t>- Nhân vật chính: là những người anh hùng đại diện cho nhân dân (anh hùng chống giặc ngoại xâm, danh nhân văn hóa..)</a:t>
            </a:r>
            <a:endParaRPr lang="en-US" sz="2400">
              <a:latin typeface="Times New Roman" pitchFamily="18" charset="0"/>
              <a:cs typeface="Times New Roman" pitchFamily="18" charset="0"/>
            </a:endParaRPr>
          </a:p>
          <a:p>
            <a:r>
              <a:rPr lang="en-US" sz="2400">
                <a:solidFill>
                  <a:srgbClr val="0D0D0D"/>
                </a:solidFill>
                <a:latin typeface="Times New Roman" pitchFamily="18" charset="0"/>
                <a:cs typeface="Times New Roman" pitchFamily="18" charset="0"/>
              </a:rPr>
              <a:t>- Lời kể: cô đọng, mang sắc thái trang trọng, ngợi ca.</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 Yếu tố kì ảo (lạ và không có thật): xuất hiện đậm nét, </a:t>
            </a:r>
            <a:r>
              <a:rPr lang="en-US" sz="2400">
                <a:solidFill>
                  <a:srgbClr val="000000"/>
                </a:solidFill>
                <a:latin typeface="Times New Roman" pitchFamily="18" charset="0"/>
                <a:cs typeface="Times New Roman" pitchFamily="18" charset="0"/>
              </a:rPr>
              <a:t>nhằm tôn vinh, lí tưởng hóa nhân vật và chiến công của họ.</a:t>
            </a:r>
            <a:r>
              <a:rPr lang="en-US" sz="2400">
                <a:latin typeface="Times New Roman" pitchFamily="18" charset="0"/>
                <a:cs typeface="Times New Roman" pitchFamily="18" charset="0"/>
              </a:rPr>
              <a:t/>
            </a:r>
            <a:br>
              <a:rPr lang="en-US" sz="2400">
                <a:latin typeface="Times New Roman" pitchFamily="18" charset="0"/>
                <a:cs typeface="Times New Roman" pitchFamily="18" charset="0"/>
              </a:rPr>
            </a:br>
            <a:endParaRPr lang="en-US" sz="2400"/>
          </a:p>
        </p:txBody>
      </p:sp>
      <p:sp>
        <p:nvSpPr>
          <p:cNvPr id="9" name="TextBox 8"/>
          <p:cNvSpPr txBox="1">
            <a:spLocks noChangeArrowheads="1"/>
          </p:cNvSpPr>
          <p:nvPr/>
        </p:nvSpPr>
        <p:spPr bwMode="auto">
          <a:xfrm>
            <a:off x="547688" y="3824288"/>
            <a:ext cx="1573212" cy="2308225"/>
          </a:xfrm>
          <a:prstGeom prst="rect">
            <a:avLst/>
          </a:prstGeom>
          <a:noFill/>
          <a:ln w="9525">
            <a:noFill/>
            <a:miter lim="800000"/>
            <a:headEnd/>
            <a:tailEnd/>
          </a:ln>
        </p:spPr>
        <p:txBody>
          <a:bodyPr>
            <a:spAutoFit/>
          </a:bodyPr>
          <a:lstStyle/>
          <a:p>
            <a:r>
              <a:rPr lang="en-US" sz="2400" b="1">
                <a:solidFill>
                  <a:srgbClr val="000000"/>
                </a:solidFill>
                <a:latin typeface="Times New Roman" pitchFamily="18" charset="0"/>
                <a:cs typeface="Times New Roman" pitchFamily="18" charset="0"/>
              </a:rPr>
              <a:t>3. Cách đọc hiểu một truyện truyền thuyết.</a:t>
            </a:r>
            <a:endParaRPr lang="en-US" sz="2400">
              <a:latin typeface="Times New Roman" pitchFamily="18" charset="0"/>
              <a:cs typeface="Times New Roman" pitchFamily="18" charset="0"/>
            </a:endParaRPr>
          </a:p>
        </p:txBody>
      </p:sp>
      <p:sp>
        <p:nvSpPr>
          <p:cNvPr id="11" name="TextBox 10"/>
          <p:cNvSpPr txBox="1">
            <a:spLocks noChangeArrowheads="1"/>
          </p:cNvSpPr>
          <p:nvPr/>
        </p:nvSpPr>
        <p:spPr bwMode="auto">
          <a:xfrm>
            <a:off x="2638425" y="3670300"/>
            <a:ext cx="9083675" cy="2678113"/>
          </a:xfrm>
          <a:prstGeom prst="rect">
            <a:avLst/>
          </a:prstGeom>
          <a:noFill/>
          <a:ln w="9525">
            <a:noFill/>
            <a:miter lim="800000"/>
            <a:headEnd/>
            <a:tailEnd/>
          </a:ln>
        </p:spPr>
        <p:txBody>
          <a:bodyPr>
            <a:spAutoFit/>
          </a:bodyPr>
          <a:lstStyle/>
          <a:p>
            <a:r>
              <a:rPr lang="en-US" sz="2400">
                <a:solidFill>
                  <a:srgbClr val="000000"/>
                </a:solidFill>
                <a:latin typeface="Times New Roman" pitchFamily="18" charset="0"/>
                <a:cs typeface="Times New Roman" pitchFamily="18" charset="0"/>
              </a:rPr>
              <a:t>- Nhận biết được nhân vật anh hùng trong truyện, yếu tố lịch sử cốt lõi được đề cập.</a:t>
            </a:r>
            <a:endParaRPr lang="en-US" sz="2400">
              <a:latin typeface="Times New Roman" pitchFamily="18" charset="0"/>
              <a:cs typeface="Times New Roman" pitchFamily="18" charset="0"/>
            </a:endParaRPr>
          </a:p>
          <a:p>
            <a:pPr algn="just"/>
            <a:r>
              <a:rPr lang="en-US" sz="2400" b="1">
                <a:solidFill>
                  <a:srgbClr val="0D0D0D"/>
                </a:solidFill>
                <a:latin typeface="Times New Roman" pitchFamily="18" charset="0"/>
                <a:ea typeface="MS Mincho" pitchFamily="49" charset="-128"/>
                <a:cs typeface="Times New Roman" pitchFamily="18" charset="0"/>
              </a:rPr>
              <a:t>-</a:t>
            </a:r>
            <a:r>
              <a:rPr lang="en-US" sz="2400">
                <a:solidFill>
                  <a:srgbClr val="000000"/>
                </a:solidFill>
                <a:latin typeface="Times New Roman" pitchFamily="18" charset="0"/>
                <a:cs typeface="Times New Roman" pitchFamily="18" charset="0"/>
              </a:rPr>
              <a:t> Kể lại được truyện theo trình tự diễn biến các sự kiện.</a:t>
            </a:r>
            <a:endParaRPr lang="en-US" sz="2400">
              <a:latin typeface="Calibri" pitchFamily="34" charset="0"/>
              <a:cs typeface="Times New Roman" pitchFamily="18" charset="0"/>
            </a:endParaRPr>
          </a:p>
          <a:p>
            <a:pPr algn="just"/>
            <a:r>
              <a:rPr lang="nl-NL" sz="2400">
                <a:solidFill>
                  <a:srgbClr val="000000"/>
                </a:solidFill>
                <a:latin typeface="Times New Roman" pitchFamily="18" charset="0"/>
                <a:cs typeface="Times New Roman" pitchFamily="18" charset="0"/>
              </a:rPr>
              <a:t>- Nhận biết được chủ đề của truyện</a:t>
            </a:r>
            <a:endParaRPr lang="en-US" sz="2400">
              <a:latin typeface="Calibri" pitchFamily="34" charset="0"/>
              <a:cs typeface="Times New Roman" pitchFamily="18" charset="0"/>
            </a:endParaRPr>
          </a:p>
          <a:p>
            <a:r>
              <a:rPr lang="en-US" sz="2400">
                <a:solidFill>
                  <a:srgbClr val="000000"/>
                </a:solidFill>
                <a:latin typeface="Times New Roman" pitchFamily="18" charset="0"/>
                <a:cs typeface="Times New Roman" pitchFamily="18" charset="0"/>
              </a:rPr>
              <a:t>- Chỉ ra được tác dụng của các yếu tố hoang đường, kì ảo</a:t>
            </a:r>
            <a:endParaRPr lang="en-US" sz="2400">
              <a:latin typeface="Times New Roman" pitchFamily="18" charset="0"/>
              <a:cs typeface="Times New Roman" pitchFamily="18" charset="0"/>
            </a:endParaRPr>
          </a:p>
          <a:p>
            <a:r>
              <a:rPr lang="en-US" sz="2400">
                <a:solidFill>
                  <a:srgbClr val="000000"/>
                </a:solidFill>
                <a:latin typeface="Times New Roman" pitchFamily="18" charset="0"/>
                <a:cs typeface="Times New Roman" pitchFamily="18" charset="0"/>
              </a:rPr>
              <a:t>- Hiểu được ý nghĩa của truyện: ngợi ca truyền thống cao đẹp của dân tộc và ước mơ của nhân dân trong chiến đấu và cuộc sống đời thường. </a:t>
            </a:r>
            <a:endParaRPr lang="en-US" sz="2400">
              <a:latin typeface="Times New Roman" pitchFamily="18" charset="0"/>
              <a:cs typeface="Times New Roman" pitchFamily="18" charset="0"/>
            </a:endParaRPr>
          </a:p>
        </p:txBody>
      </p:sp>
      <p:sp>
        <p:nvSpPr>
          <p:cNvPr id="4" name="Rectangle: Rounded Corners 3">
            <a:extLst>
              <a:ext uri="{FF2B5EF4-FFF2-40B4-BE49-F238E27FC236}"/>
            </a:extLst>
          </p:cNvPr>
          <p:cNvSpPr/>
          <p:nvPr/>
        </p:nvSpPr>
        <p:spPr>
          <a:xfrm>
            <a:off x="547316" y="669736"/>
            <a:ext cx="1692816" cy="2363841"/>
          </a:xfrm>
          <a:prstGeom prst="roundRect">
            <a:avLst/>
          </a:prstGeom>
          <a:solidFill>
            <a:srgbClr val="00B050"/>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a:spLocks noChangeArrowheads="1"/>
          </p:cNvSpPr>
          <p:nvPr/>
        </p:nvSpPr>
        <p:spPr bwMode="auto">
          <a:xfrm>
            <a:off x="703263" y="739775"/>
            <a:ext cx="1417637" cy="2308225"/>
          </a:xfrm>
          <a:prstGeom prst="rect">
            <a:avLst/>
          </a:prstGeom>
          <a:noFill/>
          <a:ln w="9525">
            <a:noFill/>
            <a:miter lim="800000"/>
            <a:headEnd/>
            <a:tailEnd/>
          </a:ln>
        </p:spPr>
        <p:txBody>
          <a:bodyPr>
            <a:spAutoFit/>
          </a:bodyPr>
          <a:lstStyle/>
          <a:p>
            <a:r>
              <a:rPr lang="en-US" sz="2400" b="1">
                <a:solidFill>
                  <a:srgbClr val="0D0D0D"/>
                </a:solidFill>
                <a:latin typeface="Times New Roman" pitchFamily="18" charset="0"/>
                <a:cs typeface="Times New Roman" pitchFamily="18" charset="0"/>
              </a:rPr>
              <a:t> Một số yếu tố của truyện truyền thuyết:</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Vertical)">
                                      <p:cBhvr>
                                        <p:cTn id="15" dur="500"/>
                                        <p:tgtEl>
                                          <p:spTgt spid="8"/>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arn(inVertical)">
                                      <p:cBhvr>
                                        <p:cTn id="23" dur="500"/>
                                        <p:tgtEl>
                                          <p:spTgt spid="6"/>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inVertical)">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wipe(down)">
                                      <p:cBhvr>
                                        <p:cTn id="31" dur="500"/>
                                        <p:tgtEl>
                                          <p:spTgt spid="2"/>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arn(inVertic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p:bldP spid="9" grpId="0"/>
      <p:bldP spid="11" grpId="0"/>
      <p:bldP spid="5"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947738" y="482600"/>
            <a:ext cx="2724150" cy="628650"/>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568325" y="1417638"/>
            <a:ext cx="11236325" cy="4678362"/>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extLst>
          </p:cNvPr>
          <p:cNvSpPr txBox="1"/>
          <p:nvPr/>
        </p:nvSpPr>
        <p:spPr>
          <a:xfrm>
            <a:off x="1336965" y="560303"/>
            <a:ext cx="2334491" cy="461665"/>
          </a:xfrm>
          <a:prstGeom prst="rect">
            <a:avLst/>
          </a:prstGeom>
          <a:noFill/>
        </p:spPr>
        <p:txBody>
          <a:bodyPr>
            <a:spAutoFit/>
          </a:bodyPr>
          <a:lstStyle/>
          <a:p>
            <a:pPr algn="just" fontAlgn="auto">
              <a:spcBef>
                <a:spcPts val="0"/>
              </a:spcBef>
              <a:spcAft>
                <a:spcPts val="0"/>
              </a:spcAft>
              <a:tabLst>
                <a:tab pos="400050" algn="l"/>
              </a:tabLst>
              <a:defRPr/>
            </a:pPr>
            <a:r>
              <a:rPr lang="en-US" sz="2400" dirty="0" err="1">
                <a:highlight>
                  <a:srgbClr val="00FF00"/>
                </a:highlight>
                <a:latin typeface="Times New Roman" panose="02020603050405020304" pitchFamily="18" charset="0"/>
                <a:ea typeface="Times New Roman" panose="02020603050405020304" pitchFamily="18" charset="0"/>
                <a:cs typeface="+mn-cs"/>
              </a:rPr>
              <a:t>Viết</a:t>
            </a:r>
            <a:r>
              <a:rPr lang="en-US" sz="2400" dirty="0">
                <a:highlight>
                  <a:srgbClr val="00FF00"/>
                </a:highlight>
                <a:latin typeface="Times New Roman" panose="02020603050405020304" pitchFamily="18" charset="0"/>
                <a:ea typeface="Times New Roman" panose="02020603050405020304" pitchFamily="18" charset="0"/>
                <a:cs typeface="+mn-cs"/>
              </a:rPr>
              <a:t> </a:t>
            </a:r>
            <a:r>
              <a:rPr lang="en-US" sz="2400" dirty="0" err="1">
                <a:highlight>
                  <a:srgbClr val="00FF00"/>
                </a:highlight>
                <a:latin typeface="Times New Roman" panose="02020603050405020304" pitchFamily="18" charset="0"/>
                <a:ea typeface="Times New Roman" panose="02020603050405020304" pitchFamily="18" charset="0"/>
                <a:cs typeface="+mn-cs"/>
              </a:rPr>
              <a:t>kết</a:t>
            </a:r>
            <a:r>
              <a:rPr lang="en-US" sz="2400" dirty="0">
                <a:highlight>
                  <a:srgbClr val="00FF00"/>
                </a:highlight>
                <a:latin typeface="Times New Roman" panose="02020603050405020304" pitchFamily="18" charset="0"/>
                <a:ea typeface="Times New Roman" panose="02020603050405020304" pitchFamily="18" charset="0"/>
                <a:cs typeface="+mn-cs"/>
              </a:rPr>
              <a:t> </a:t>
            </a:r>
            <a:r>
              <a:rPr lang="en-US" sz="2400" dirty="0" err="1">
                <a:highlight>
                  <a:srgbClr val="00FF00"/>
                </a:highlight>
                <a:latin typeface="Times New Roman" panose="02020603050405020304" pitchFamily="18" charset="0"/>
                <a:ea typeface="Times New Roman" panose="02020603050405020304" pitchFamily="18" charset="0"/>
                <a:cs typeface="+mn-cs"/>
              </a:rPr>
              <a:t>nối</a:t>
            </a:r>
            <a:r>
              <a:rPr lang="en-US" sz="2400" dirty="0">
                <a:highlight>
                  <a:srgbClr val="00FF00"/>
                </a:highlight>
                <a:latin typeface="Times New Roman" panose="02020603050405020304" pitchFamily="18" charset="0"/>
                <a:ea typeface="Times New Roman" panose="02020603050405020304" pitchFamily="18" charset="0"/>
                <a:cs typeface="+mn-cs"/>
              </a:rPr>
              <a:t>:</a:t>
            </a:r>
            <a:endParaRPr lang="en-US" sz="2400" dirty="0">
              <a:latin typeface="Times New Roman" panose="02020603050405020304" pitchFamily="18" charset="0"/>
              <a:ea typeface="Times New Roman" panose="02020603050405020304" pitchFamily="18" charset="0"/>
              <a:cs typeface="+mn-cs"/>
            </a:endParaRPr>
          </a:p>
        </p:txBody>
      </p:sp>
      <p:sp>
        <p:nvSpPr>
          <p:cNvPr id="7" name="TextBox 6"/>
          <p:cNvSpPr txBox="1">
            <a:spLocks noChangeArrowheads="1"/>
          </p:cNvSpPr>
          <p:nvPr/>
        </p:nvSpPr>
        <p:spPr bwMode="auto">
          <a:xfrm>
            <a:off x="712788" y="2022475"/>
            <a:ext cx="10910887" cy="3813175"/>
          </a:xfrm>
          <a:prstGeom prst="rect">
            <a:avLst/>
          </a:prstGeom>
          <a:noFill/>
          <a:ln w="9525">
            <a:noFill/>
            <a:miter lim="800000"/>
            <a:headEnd/>
            <a:tailEnd/>
          </a:ln>
        </p:spPr>
        <p:txBody>
          <a:bodyPr>
            <a:spAutoFit/>
          </a:bodyPr>
          <a:lstStyle/>
          <a:p>
            <a:pPr algn="just">
              <a:tabLst>
                <a:tab pos="400050" algn="l"/>
              </a:tabLst>
            </a:pPr>
            <a:r>
              <a:rPr lang="vi-VN" sz="2400">
                <a:latin typeface="Times New Roman" pitchFamily="18" charset="0"/>
                <a:cs typeface="Times New Roman" pitchFamily="18" charset="0"/>
              </a:rPr>
              <a:t>Viết đoạn văn (từ 5 - 7 câu) về một hình ảnh hay hành </a:t>
            </a:r>
            <a:r>
              <a:rPr lang="en-US" sz="2400">
                <a:latin typeface="Times New Roman" pitchFamily="18" charset="0"/>
                <a:cs typeface="Times New Roman" pitchFamily="18" charset="0"/>
              </a:rPr>
              <a:t>đ</a:t>
            </a:r>
            <a:r>
              <a:rPr lang="vi-VN" sz="2400">
                <a:latin typeface="Times New Roman" pitchFamily="18" charset="0"/>
                <a:cs typeface="Times New Roman" pitchFamily="18" charset="0"/>
              </a:rPr>
              <a:t>ộng của </a:t>
            </a:r>
            <a:r>
              <a:rPr lang="vi-VN" sz="2400" i="1">
                <a:latin typeface="Times New Roman" pitchFamily="18" charset="0"/>
                <a:cs typeface="Times New Roman" pitchFamily="18" charset="0"/>
              </a:rPr>
              <a:t>Thánh Gióng </a:t>
            </a:r>
            <a:r>
              <a:rPr lang="vi-VN" sz="2400">
                <a:latin typeface="Times New Roman" pitchFamily="18" charset="0"/>
                <a:cs typeface="Times New Roman" pitchFamily="18" charset="0"/>
              </a:rPr>
              <a:t>đã để lại ấn tượng sâu sắc nhất trong em? </a:t>
            </a:r>
            <a:endParaRPr lang="en-US" sz="2400">
              <a:latin typeface="Times New Roman" pitchFamily="18" charset="0"/>
              <a:cs typeface="Times New Roman" pitchFamily="18" charset="0"/>
            </a:endParaRPr>
          </a:p>
          <a:p>
            <a:pPr algn="just">
              <a:tabLst>
                <a:tab pos="400050" algn="l"/>
              </a:tabLst>
            </a:pPr>
            <a:r>
              <a:rPr lang="en-US" sz="2400">
                <a:solidFill>
                  <a:srgbClr val="000000"/>
                </a:solidFill>
                <a:latin typeface="Times New Roman" pitchFamily="18" charset="0"/>
                <a:cs typeface="Times New Roman" pitchFamily="18" charset="0"/>
              </a:rPr>
              <a:t>*  Nội dung đoạn văn</a:t>
            </a:r>
            <a:endParaRPr lang="en-US" sz="2400">
              <a:latin typeface="Calibri" pitchFamily="34" charset="0"/>
              <a:cs typeface="Times New Roman" pitchFamily="18" charset="0"/>
            </a:endParaRPr>
          </a:p>
          <a:p>
            <a:pPr algn="just">
              <a:tabLst>
                <a:tab pos="400050" algn="l"/>
              </a:tabLst>
            </a:pPr>
            <a:r>
              <a:rPr lang="en-US" sz="2400">
                <a:solidFill>
                  <a:srgbClr val="000000"/>
                </a:solidFill>
                <a:latin typeface="Times New Roman" pitchFamily="18" charset="0"/>
                <a:cs typeface="Times New Roman" pitchFamily="18" charset="0"/>
              </a:rPr>
              <a:t>             - Xác định một hình ảnh hay hành động của </a:t>
            </a:r>
            <a:r>
              <a:rPr lang="en-US" sz="2400" i="1">
                <a:solidFill>
                  <a:srgbClr val="000000"/>
                </a:solidFill>
                <a:latin typeface="Times New Roman" pitchFamily="18" charset="0"/>
                <a:cs typeface="Times New Roman" pitchFamily="18" charset="0"/>
              </a:rPr>
              <a:t>Thánh Gióng </a:t>
            </a:r>
            <a:r>
              <a:rPr lang="en-US" sz="2400">
                <a:solidFill>
                  <a:srgbClr val="000000"/>
                </a:solidFill>
                <a:latin typeface="Times New Roman" pitchFamily="18" charset="0"/>
                <a:cs typeface="Times New Roman" pitchFamily="18" charset="0"/>
              </a:rPr>
              <a:t>đã để lại ấn tượng sâu sắc nhất.</a:t>
            </a:r>
            <a:endParaRPr lang="en-US" sz="2400">
              <a:latin typeface="Calibri" pitchFamily="34" charset="0"/>
              <a:cs typeface="Times New Roman" pitchFamily="18" charset="0"/>
            </a:endParaRPr>
          </a:p>
          <a:p>
            <a:pPr algn="just">
              <a:tabLst>
                <a:tab pos="400050" algn="l"/>
              </a:tabLst>
            </a:pPr>
            <a:r>
              <a:rPr lang="en-US" sz="2400">
                <a:solidFill>
                  <a:srgbClr val="000000"/>
                </a:solidFill>
                <a:latin typeface="Times New Roman" pitchFamily="18" charset="0"/>
                <a:cs typeface="Times New Roman" pitchFamily="18" charset="0"/>
              </a:rPr>
              <a:t>             - Bày tỏ cảm xúc chân thực của mình trước hành động, hay hình ảnh đó (VD: Xúc động về tiếng nói đầu tiên của Gióng, hoặc hình ảnh Gióng nhổ tre quật vào lũ giặc...). lí giải vì sao xúc động (nêu đặc sắc về nghệ thuật, ý nghĩa của chi tiết, liên hệ thực tế HS trải nghiệm...)  </a:t>
            </a:r>
            <a:endParaRPr lang="en-US" sz="2400">
              <a:latin typeface="Calibri" pitchFamily="34" charset="0"/>
              <a:cs typeface="Times New Roman" pitchFamily="18" charset="0"/>
            </a:endParaRPr>
          </a:p>
          <a:p>
            <a:pPr algn="just">
              <a:lnSpc>
                <a:spcPct val="115000"/>
              </a:lnSpc>
              <a:spcAft>
                <a:spcPts val="1000"/>
              </a:spcAft>
              <a:tabLst>
                <a:tab pos="400050" algn="l"/>
              </a:tabLst>
            </a:pPr>
            <a:r>
              <a:rPr lang="en-US" sz="2400">
                <a:solidFill>
                  <a:srgbClr val="000000"/>
                </a:solidFill>
                <a:latin typeface="Times New Roman" pitchFamily="18" charset="0"/>
                <a:cs typeface="Times New Roman" pitchFamily="18" charset="0"/>
              </a:rPr>
              <a:t>* Hình thức đoạn văn</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inVertical)">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7"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4592638" y="495300"/>
            <a:ext cx="3321050" cy="628650"/>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569030" y="1745672"/>
            <a:ext cx="11318170" cy="4003963"/>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4535488" y="547688"/>
            <a:ext cx="3321050" cy="488950"/>
          </a:xfrm>
          <a:prstGeom prst="rect">
            <a:avLst/>
          </a:prstGeom>
          <a:noFill/>
          <a:ln w="9525">
            <a:noFill/>
            <a:miter lim="800000"/>
            <a:headEnd/>
            <a:tailEnd/>
          </a:ln>
        </p:spPr>
        <p:txBody>
          <a:bodyPr>
            <a:spAutoFit/>
          </a:bodyPr>
          <a:lstStyle/>
          <a:p>
            <a:pPr marL="457200" algn="just">
              <a:lnSpc>
                <a:spcPct val="115000"/>
              </a:lnSpc>
              <a:spcAft>
                <a:spcPts val="1000"/>
              </a:spcAft>
            </a:pPr>
            <a:r>
              <a:rPr lang="en-US" sz="2400">
                <a:solidFill>
                  <a:srgbClr val="0D0D0D"/>
                </a:solidFill>
                <a:latin typeface="Times New Roman" pitchFamily="18" charset="0"/>
                <a:cs typeface="Times New Roman" pitchFamily="18" charset="0"/>
              </a:rPr>
              <a:t>Đoạn văn tham khảo: </a:t>
            </a:r>
            <a:endParaRPr lang="en-US" sz="2400">
              <a:latin typeface="Calibri" pitchFamily="34" charset="0"/>
              <a:cs typeface="Times New Roman" pitchFamily="18" charset="0"/>
            </a:endParaRPr>
          </a:p>
        </p:txBody>
      </p:sp>
      <p:sp>
        <p:nvSpPr>
          <p:cNvPr id="7" name="TextBox 6"/>
          <p:cNvSpPr txBox="1">
            <a:spLocks noChangeArrowheads="1"/>
          </p:cNvSpPr>
          <p:nvPr/>
        </p:nvSpPr>
        <p:spPr bwMode="auto">
          <a:xfrm>
            <a:off x="568325" y="2136775"/>
            <a:ext cx="11193463" cy="2676525"/>
          </a:xfrm>
          <a:prstGeom prst="rect">
            <a:avLst/>
          </a:prstGeom>
          <a:noFill/>
          <a:ln w="9525">
            <a:noFill/>
            <a:miter lim="800000"/>
            <a:headEnd/>
            <a:tailEnd/>
          </a:ln>
        </p:spPr>
        <p:txBody>
          <a:bodyPr>
            <a:spAutoFit/>
          </a:bodyPr>
          <a:lstStyle/>
          <a:p>
            <a:r>
              <a:rPr lang="en-US" sz="2400">
                <a:solidFill>
                  <a:srgbClr val="0D0D0D"/>
                </a:solidFill>
                <a:latin typeface="Times New Roman" pitchFamily="18" charset="0"/>
                <a:cs typeface="Times New Roman" pitchFamily="18" charset="0"/>
              </a:rPr>
              <a:t>VD: Chọn hành động của Gióng: </a:t>
            </a:r>
            <a:r>
              <a:rPr lang="en-US" sz="2400" i="1">
                <a:solidFill>
                  <a:srgbClr val="0D0D0D"/>
                </a:solidFill>
                <a:latin typeface="Times New Roman" pitchFamily="18" charset="0"/>
                <a:cs typeface="Times New Roman" pitchFamily="18" charset="0"/>
              </a:rPr>
              <a:t>“</a:t>
            </a:r>
            <a:r>
              <a:rPr lang="en-US" sz="2400" i="1">
                <a:latin typeface="Times New Roman" pitchFamily="18" charset="0"/>
                <a:cs typeface="Times New Roman" pitchFamily="18" charset="0"/>
              </a:rPr>
              <a:t>Chú bé vùng dậy, vươn vai một cái, bỗng biến thành một tráng sĩ, oai phong lẫm liệt”</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MĐ: Giới thiệu ấn tượng về hành động </a:t>
            </a:r>
            <a:r>
              <a:rPr lang="en-US" sz="2400">
                <a:solidFill>
                  <a:srgbClr val="0D0D0D"/>
                </a:solidFill>
                <a:latin typeface="Times New Roman" pitchFamily="18" charset="0"/>
                <a:cs typeface="Times New Roman" pitchFamily="18" charset="0"/>
              </a:rPr>
              <a:t>của Gióng:</a:t>
            </a:r>
            <a:r>
              <a:rPr lang="en-US" sz="2400" i="1">
                <a:solidFill>
                  <a:srgbClr val="0D0D0D"/>
                </a:solidFill>
                <a:latin typeface="Times New Roman" pitchFamily="18" charset="0"/>
                <a:cs typeface="Times New Roman" pitchFamily="18" charset="0"/>
              </a:rPr>
              <a:t> “</a:t>
            </a:r>
            <a:r>
              <a:rPr lang="en-US" sz="2400" i="1">
                <a:latin typeface="Times New Roman" pitchFamily="18" charset="0"/>
                <a:cs typeface="Times New Roman" pitchFamily="18" charset="0"/>
              </a:rPr>
              <a:t>Chú bé vùng dậy, vươn vaimột cái, bỗng biến thành một tráng sĩ, oai phong lẫm liệt”</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TĐ: Bày tỏ sự xúc động khi đọc đến hành động đó? Lí giải tại sao em xúc động? Liên hệ đến thực tế trải nghiệm của bản thân, ý nghĩa của hành động? </a:t>
            </a:r>
          </a:p>
          <a:p>
            <a:r>
              <a:rPr lang="en-US" sz="2400">
                <a:latin typeface="Times New Roman" pitchFamily="18" charset="0"/>
                <a:cs typeface="Times New Roman" pitchFamily="18" charset="0"/>
              </a:rPr>
              <a:t>KĐ: Cảm nghĩ về chi tiết được chọn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7"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4591050" y="496888"/>
            <a:ext cx="3321050" cy="628650"/>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2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200" dirty="0">
              <a:solidFill>
                <a:srgbClr val="000000"/>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569030" y="1343891"/>
            <a:ext cx="11304315" cy="5017081"/>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anchor="ctr"/>
          <a:lstStyle/>
          <a:p>
            <a:pPr eaLnBrk="0" hangingPunct="0">
              <a:spcAft>
                <a:spcPts val="800"/>
              </a:spcAft>
              <a:defRPr/>
            </a:pPr>
            <a:endParaRPr lang="en-US" sz="22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2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4940300" y="590550"/>
            <a:ext cx="3109913" cy="461963"/>
          </a:xfrm>
          <a:prstGeom prst="rect">
            <a:avLst/>
          </a:prstGeom>
          <a:noFill/>
          <a:ln w="9525">
            <a:noFill/>
            <a:miter lim="800000"/>
            <a:headEnd/>
            <a:tailEnd/>
          </a:ln>
        </p:spPr>
        <p:txBody>
          <a:bodyPr>
            <a:spAutoFit/>
          </a:bodyPr>
          <a:lstStyle/>
          <a:p>
            <a:r>
              <a:rPr lang="en-US" sz="2400">
                <a:solidFill>
                  <a:srgbClr val="0D0D0D"/>
                </a:solidFill>
                <a:latin typeface="Times New Roman" pitchFamily="18" charset="0"/>
                <a:cs typeface="Times New Roman" pitchFamily="18" charset="0"/>
              </a:rPr>
              <a:t>Đoạn văn tham khảo:</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817563" y="1604963"/>
            <a:ext cx="11055350" cy="4494212"/>
          </a:xfrm>
          <a:prstGeom prst="rect">
            <a:avLst/>
          </a:prstGeom>
          <a:noFill/>
          <a:ln w="9525">
            <a:noFill/>
            <a:miter lim="800000"/>
            <a:headEnd/>
            <a:tailEnd/>
          </a:ln>
        </p:spPr>
        <p:txBody>
          <a:bodyPr>
            <a:spAutoFit/>
          </a:bodyPr>
          <a:lstStyle/>
          <a:p>
            <a:r>
              <a:rPr lang="en-US" sz="2200">
                <a:solidFill>
                  <a:srgbClr val="0D0D0D"/>
                </a:solidFill>
                <a:latin typeface="Times New Roman" pitchFamily="18" charset="0"/>
                <a:cs typeface="Times New Roman" pitchFamily="18" charset="0"/>
              </a:rPr>
              <a:t> “Thánh Gióng” là một truyền thuyết tiêu biểu của kho tàng văn học dân gian đã ca ngợi, tôn vinh hình tượng Gióng, người anh hùng chống giặc ngoại xâm, trong đó chi tiết kể về sự lớn dậy diệu kì của Thánh Gióng là chi tiết gây ấn tượng. Sinh ra kì lạ, sự lớn lên cũng vô cùng đặc biệt. Gióng lớn dậy khi yêu cầu đánh giặc cứu nước khẩn thiết nhất, giặc Ân đang lâm le bờ cõi nước ta, nhà vua cho người đi tìm người tài giỏi đánh giặc, cứu nước. Hành động của chú bé</a:t>
            </a:r>
            <a:r>
              <a:rPr lang="en-US" sz="2200" i="1">
                <a:solidFill>
                  <a:srgbClr val="0D0D0D"/>
                </a:solidFill>
                <a:latin typeface="Times New Roman" pitchFamily="18" charset="0"/>
                <a:cs typeface="Times New Roman" pitchFamily="18" charset="0"/>
              </a:rPr>
              <a:t>“</a:t>
            </a:r>
            <a:r>
              <a:rPr lang="en-US" sz="2200" i="1">
                <a:latin typeface="Times New Roman" pitchFamily="18" charset="0"/>
                <a:cs typeface="Times New Roman" pitchFamily="18" charset="0"/>
              </a:rPr>
              <a:t> vùng dậy, vươn vai một cái, bỗng biến thành một tráng sĩ, oai phong lẫm liệt” là một c</a:t>
            </a:r>
            <a:r>
              <a:rPr lang="en-US" sz="2200">
                <a:latin typeface="Times New Roman" pitchFamily="18" charset="0"/>
                <a:cs typeface="Times New Roman" pitchFamily="18" charset="0"/>
              </a:rPr>
              <a:t>hi tiết kì ảo đặc sắc diễn tả sự lớn dậy phi thường của Gióng.</a:t>
            </a:r>
            <a:r>
              <a:rPr lang="en-US" sz="2200">
                <a:solidFill>
                  <a:srgbClr val="0D0D0D"/>
                </a:solidFill>
                <a:latin typeface="Times New Roman" pitchFamily="18" charset="0"/>
                <a:cs typeface="Times New Roman" pitchFamily="18" charset="0"/>
              </a:rPr>
              <a:t> Từ “chú bé” Gióng trở thành một tráng sĩ oai phong lẫm liệt. Hành động vươn vai, cho thấy sự lớn lên của Gióng để đáp ứng được yêu cầu và nhiệm vụ cứu nước. Qua đó thể hiện quan niệm của nhân dân ta về mong ước có một người anh hùng đủ sức mạnh để đáp ứng nhiệm vụ dân tộc đặt ra trong hoàn cảnh cấp thiết. Qua chi tiết ấy, ta thấy được </a:t>
            </a:r>
            <a:r>
              <a:rPr lang="en-US" sz="2200">
                <a:latin typeface="Times New Roman" pitchFamily="18" charset="0"/>
                <a:cs typeface="Times New Roman" pitchFamily="18" charset="0"/>
              </a:rPr>
              <a:t>người anh hùng đã </a:t>
            </a:r>
            <a:r>
              <a:rPr lang="en-US" sz="2200">
                <a:solidFill>
                  <a:srgbClr val="0D0D0D"/>
                </a:solidFill>
                <a:latin typeface="Times New Roman" pitchFamily="18" charset="0"/>
                <a:cs typeface="Times New Roman" pitchFamily="18" charset="0"/>
              </a:rPr>
              <a:t>mang</a:t>
            </a:r>
            <a:r>
              <a:rPr lang="en-US" sz="2200" b="1" i="1">
                <a:latin typeface="Times New Roman" pitchFamily="18" charset="0"/>
                <a:cs typeface="Times New Roman" pitchFamily="18" charset="0"/>
              </a:rPr>
              <a:t> </a:t>
            </a:r>
            <a:r>
              <a:rPr lang="en-US" sz="2200">
                <a:latin typeface="Times New Roman" pitchFamily="18" charset="0"/>
                <a:cs typeface="Times New Roman" pitchFamily="18" charset="0"/>
              </a:rPr>
              <a:t>vẻ đẹp dũng mãnh theo cái nhìn lí tưởng hoá của nhân dân. Chi tiết làm nên sức hấp dẫn cho câu chuyện, lôi cuốn với các bạn nhỏ, ai cũng muốn được như Gióng, nghĩa là  lớn nhanh để trở thành người cống hiến sức lực cho đất nước, nhân dân.</a:t>
            </a:r>
            <a:endParaRPr lang="en-US" sz="2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7"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2590800" y="1524000"/>
            <a:ext cx="1403350" cy="1266825"/>
          </a:xfrm>
          <a:prstGeom prst="rect">
            <a:avLst/>
          </a:prstGeom>
          <a:noFill/>
          <a:ln w="9525">
            <a:noFill/>
            <a:miter lim="800000"/>
            <a:headEnd/>
            <a:tailEnd/>
          </a:ln>
        </p:spPr>
        <p:txBody>
          <a:bodyPr/>
          <a:lstStyle/>
          <a:p>
            <a:endParaRPr lang="vi-VN">
              <a:solidFill>
                <a:srgbClr val="000000"/>
              </a:solidFill>
            </a:endParaRPr>
          </a:p>
        </p:txBody>
      </p:sp>
      <p:sp>
        <p:nvSpPr>
          <p:cNvPr id="18" name="WordArt 40"/>
          <p:cNvSpPr>
            <a:spLocks noChangeArrowheads="1" noChangeShapeType="1" noTextEdit="1"/>
          </p:cNvSpPr>
          <p:nvPr/>
        </p:nvSpPr>
        <p:spPr bwMode="auto">
          <a:xfrm>
            <a:off x="289259" y="1924810"/>
            <a:ext cx="11496341" cy="2821055"/>
          </a:xfrm>
          <a:prstGeom prst="rect">
            <a:avLst/>
          </a:prstGeom>
        </p:spPr>
        <p:txBody>
          <a:bodyPr wrap="none" fromWordArt="1">
            <a:prstTxWarp prst="textPlain">
              <a:avLst>
                <a:gd name="adj" fmla="val 50000"/>
              </a:avLst>
            </a:prstTxWarp>
            <a:scene3d>
              <a:camera prst="isometricOffAxis1Right"/>
              <a:lightRig rig="threePt" dir="t"/>
            </a:scene3d>
          </a:bodyPr>
          <a:lstStyle/>
          <a:p>
            <a:pPr algn="ctr" fontAlgn="auto">
              <a:spcBef>
                <a:spcPts val="0"/>
              </a:spcBef>
              <a:spcAft>
                <a:spcPts val="0"/>
              </a:spcAft>
              <a:defRPr/>
            </a:pPr>
            <a:r>
              <a:rPr lang="en-US" sz="3600" b="1" kern="10" dirty="0">
                <a:ln w="19050">
                  <a:solidFill>
                    <a:srgbClr val="0000FF"/>
                  </a:solidFill>
                  <a:round/>
                  <a:headEnd/>
                  <a:tailEnd/>
                </a:ln>
                <a:solidFill>
                  <a:srgbClr val="FF0000"/>
                </a:solidFill>
                <a:latin typeface="Times New Roman"/>
                <a:cs typeface="Times New Roman"/>
              </a:rPr>
              <a:t>ÔN TẬP VĂN BẢN: </a:t>
            </a:r>
          </a:p>
          <a:p>
            <a:pPr algn="ctr" fontAlgn="auto">
              <a:spcBef>
                <a:spcPts val="0"/>
              </a:spcBef>
              <a:spcAft>
                <a:spcPts val="0"/>
              </a:spcAft>
              <a:defRPr/>
            </a:pPr>
            <a:r>
              <a:rPr lang="en-US" sz="3600" b="1" kern="10" dirty="0">
                <a:ln w="19050">
                  <a:solidFill>
                    <a:srgbClr val="0000FF"/>
                  </a:solidFill>
                  <a:round/>
                  <a:headEnd/>
                  <a:tailEnd/>
                </a:ln>
                <a:solidFill>
                  <a:srgbClr val="FF0000"/>
                </a:solidFill>
                <a:latin typeface="Times New Roman"/>
                <a:cs typeface="Times New Roman"/>
              </a:rPr>
              <a:t>SƠN TINH, THUỶ TINH</a:t>
            </a:r>
          </a:p>
        </p:txBody>
      </p:sp>
      <p:pic>
        <p:nvPicPr>
          <p:cNvPr id="14339" name="Picture 4"/>
          <p:cNvPicPr>
            <a:picLocks noChangeAspect="1"/>
          </p:cNvPicPr>
          <p:nvPr/>
        </p:nvPicPr>
        <p:blipFill>
          <a:blip r:embed="rId3"/>
          <a:srcRect r="52890" b="57091"/>
          <a:stretch>
            <a:fillRect/>
          </a:stretch>
        </p:blipFill>
        <p:spPr bwMode="auto">
          <a:xfrm>
            <a:off x="288925" y="238125"/>
            <a:ext cx="2652713" cy="181133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1" presetClass="exit" presetSubtype="0" fill="hold" nodeType="clickEffect">
                                  <p:stCondLst>
                                    <p:cond delay="0"/>
                                  </p:stCondLst>
                                  <p:childTnLst>
                                    <p:anim calcmode="lin" valueType="num">
                                      <p:cBhvr>
                                        <p:cTn id="10" dur="6000"/>
                                        <p:tgtEl>
                                          <p:spTgt spid="18"/>
                                        </p:tgtEl>
                                        <p:attrNameLst>
                                          <p:attrName>ppt_w</p:attrName>
                                        </p:attrNameLst>
                                      </p:cBhvr>
                                      <p:tavLst>
                                        <p:tav tm="0">
                                          <p:val>
                                            <p:strVal val="ppt_w"/>
                                          </p:val>
                                        </p:tav>
                                        <p:tav tm="100000">
                                          <p:val>
                                            <p:fltVal val="0"/>
                                          </p:val>
                                        </p:tav>
                                      </p:tavLst>
                                    </p:anim>
                                    <p:anim calcmode="lin" valueType="num">
                                      <p:cBhvr>
                                        <p:cTn id="11" dur="6000"/>
                                        <p:tgtEl>
                                          <p:spTgt spid="18"/>
                                        </p:tgtEl>
                                        <p:attrNameLst>
                                          <p:attrName>ppt_h</p:attrName>
                                        </p:attrNameLst>
                                      </p:cBhvr>
                                      <p:tavLst>
                                        <p:tav tm="0">
                                          <p:val>
                                            <p:strVal val="ppt_h"/>
                                          </p:val>
                                        </p:tav>
                                        <p:tav tm="100000">
                                          <p:val>
                                            <p:fltVal val="0"/>
                                          </p:val>
                                        </p:tav>
                                      </p:tavLst>
                                    </p:anim>
                                    <p:anim calcmode="lin" valueType="num">
                                      <p:cBhvr>
                                        <p:cTn id="12" dur="6000"/>
                                        <p:tgtEl>
                                          <p:spTgt spid="18"/>
                                        </p:tgtEl>
                                        <p:attrNameLst>
                                          <p:attrName>style.rotation</p:attrName>
                                        </p:attrNameLst>
                                      </p:cBhvr>
                                      <p:tavLst>
                                        <p:tav tm="0">
                                          <p:val>
                                            <p:fltVal val="0"/>
                                          </p:val>
                                        </p:tav>
                                        <p:tav tm="100000">
                                          <p:val>
                                            <p:fltVal val="90"/>
                                          </p:val>
                                        </p:tav>
                                      </p:tavLst>
                                    </p:anim>
                                    <p:animEffect transition="out" filter="fade">
                                      <p:cBhvr>
                                        <p:cTn id="13" dur="6000"/>
                                        <p:tgtEl>
                                          <p:spTgt spid="18"/>
                                        </p:tgtEl>
                                      </p:cBhvr>
                                    </p:animEffect>
                                    <p:set>
                                      <p:cBhvr>
                                        <p:cTn id="14" dur="1" fill="hold">
                                          <p:stCondLst>
                                            <p:cond delay="5999"/>
                                          </p:stCondLst>
                                        </p:cTn>
                                        <p:tgtEl>
                                          <p:spTgt spid="18"/>
                                        </p:tgtEl>
                                        <p:attrNameLst>
                                          <p:attrName>style.visibility</p:attrName>
                                        </p:attrNameLst>
                                      </p:cBhvr>
                                      <p:to>
                                        <p:strVal val="hidden"/>
                                      </p:to>
                                    </p:set>
                                  </p:childTnLst>
                                </p:cTn>
                              </p:par>
                              <p:par>
                                <p:cTn id="15" presetID="31" presetClass="exit" presetSubtype="0" fill="hold" nodeType="withEffect">
                                  <p:stCondLst>
                                    <p:cond delay="0"/>
                                  </p:stCondLst>
                                  <p:childTnLst>
                                    <p:anim calcmode="lin" valueType="num">
                                      <p:cBhvr>
                                        <p:cTn id="16" dur="6000"/>
                                        <p:tgtEl>
                                          <p:spTgt spid="14339"/>
                                        </p:tgtEl>
                                        <p:attrNameLst>
                                          <p:attrName>ppt_w</p:attrName>
                                        </p:attrNameLst>
                                      </p:cBhvr>
                                      <p:tavLst>
                                        <p:tav tm="0">
                                          <p:val>
                                            <p:strVal val="ppt_w"/>
                                          </p:val>
                                        </p:tav>
                                        <p:tav tm="100000">
                                          <p:val>
                                            <p:fltVal val="0"/>
                                          </p:val>
                                        </p:tav>
                                      </p:tavLst>
                                    </p:anim>
                                    <p:anim calcmode="lin" valueType="num">
                                      <p:cBhvr>
                                        <p:cTn id="17" dur="6000"/>
                                        <p:tgtEl>
                                          <p:spTgt spid="14339"/>
                                        </p:tgtEl>
                                        <p:attrNameLst>
                                          <p:attrName>ppt_h</p:attrName>
                                        </p:attrNameLst>
                                      </p:cBhvr>
                                      <p:tavLst>
                                        <p:tav tm="0">
                                          <p:val>
                                            <p:strVal val="ppt_h"/>
                                          </p:val>
                                        </p:tav>
                                        <p:tav tm="100000">
                                          <p:val>
                                            <p:fltVal val="0"/>
                                          </p:val>
                                        </p:tav>
                                      </p:tavLst>
                                    </p:anim>
                                    <p:anim calcmode="lin" valueType="num">
                                      <p:cBhvr>
                                        <p:cTn id="18" dur="6000"/>
                                        <p:tgtEl>
                                          <p:spTgt spid="14339"/>
                                        </p:tgtEl>
                                        <p:attrNameLst>
                                          <p:attrName>style.rotation</p:attrName>
                                        </p:attrNameLst>
                                      </p:cBhvr>
                                      <p:tavLst>
                                        <p:tav tm="0">
                                          <p:val>
                                            <p:fltVal val="0"/>
                                          </p:val>
                                        </p:tav>
                                        <p:tav tm="100000">
                                          <p:val>
                                            <p:fltVal val="90"/>
                                          </p:val>
                                        </p:tav>
                                      </p:tavLst>
                                    </p:anim>
                                    <p:animEffect transition="out" filter="fade">
                                      <p:cBhvr>
                                        <p:cTn id="19" dur="6000"/>
                                        <p:tgtEl>
                                          <p:spTgt spid="14339"/>
                                        </p:tgtEl>
                                      </p:cBhvr>
                                    </p:animEffect>
                                    <p:set>
                                      <p:cBhvr>
                                        <p:cTn id="20" dur="1" fill="hold">
                                          <p:stCondLst>
                                            <p:cond delay="5999"/>
                                          </p:stCondLst>
                                        </p:cTn>
                                        <p:tgtEl>
                                          <p:spTgt spid="143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461963" y="198438"/>
            <a:ext cx="9593262" cy="628650"/>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623888" y="277813"/>
            <a:ext cx="9593262" cy="461962"/>
          </a:xfrm>
          <a:prstGeom prst="rect">
            <a:avLst/>
          </a:prstGeom>
          <a:noFill/>
          <a:ln w="9525">
            <a:noFill/>
            <a:miter lim="800000"/>
            <a:headEnd/>
            <a:tailEnd/>
          </a:ln>
        </p:spPr>
        <p:txBody>
          <a:bodyPr>
            <a:spAutoFit/>
          </a:bodyPr>
          <a:lstStyle/>
          <a:p>
            <a:r>
              <a:rPr lang="en-US" sz="2400" b="1">
                <a:solidFill>
                  <a:srgbClr val="FF0000"/>
                </a:solidFill>
                <a:latin typeface="Times New Roman" pitchFamily="18" charset="0"/>
                <a:cs typeface="Times New Roman" pitchFamily="18" charset="0"/>
              </a:rPr>
              <a:t>II. KIẾN THỨC CƠ BẢN VỀ TRUYỆN “ SƠN TINH, THUỶ TINH”</a:t>
            </a:r>
            <a:endParaRPr lang="en-US" sz="2400"/>
          </a:p>
        </p:txBody>
      </p:sp>
      <p:sp>
        <p:nvSpPr>
          <p:cNvPr id="8" name="Rounded Rectangle 10">
            <a:extLst>
              <a:ext uri="{FF2B5EF4-FFF2-40B4-BE49-F238E27FC236}"/>
            </a:extLst>
          </p:cNvPr>
          <p:cNvSpPr>
            <a:spLocks noChangeArrowheads="1"/>
          </p:cNvSpPr>
          <p:nvPr/>
        </p:nvSpPr>
        <p:spPr bwMode="auto">
          <a:xfrm>
            <a:off x="2190750" y="1169988"/>
            <a:ext cx="9366250" cy="868362"/>
          </a:xfrm>
          <a:prstGeom prst="roundRect">
            <a:avLst>
              <a:gd name="adj" fmla="val 16667"/>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9" name="Rounded Rectangle 10">
            <a:extLst>
              <a:ext uri="{FF2B5EF4-FFF2-40B4-BE49-F238E27FC236}"/>
            </a:extLst>
          </p:cNvPr>
          <p:cNvSpPr>
            <a:spLocks noChangeArrowheads="1"/>
          </p:cNvSpPr>
          <p:nvPr/>
        </p:nvSpPr>
        <p:spPr bwMode="auto">
          <a:xfrm>
            <a:off x="2190750" y="2428875"/>
            <a:ext cx="9366250" cy="1155700"/>
          </a:xfrm>
          <a:prstGeom prst="roundRect">
            <a:avLst>
              <a:gd name="adj" fmla="val 16667"/>
            </a:avLst>
          </a:prstGeom>
          <a:ln>
            <a:headEnd/>
            <a:tailEnd/>
          </a:ln>
        </p:spPr>
        <p:style>
          <a:lnRef idx="3">
            <a:schemeClr val="lt1"/>
          </a:lnRef>
          <a:fillRef idx="1">
            <a:schemeClr val="accent4"/>
          </a:fillRef>
          <a:effectRef idx="1">
            <a:schemeClr val="accent4"/>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10" name="Rounded Rectangle 10">
            <a:extLst>
              <a:ext uri="{FF2B5EF4-FFF2-40B4-BE49-F238E27FC236}"/>
            </a:extLst>
          </p:cNvPr>
          <p:cNvSpPr>
            <a:spLocks noChangeArrowheads="1"/>
          </p:cNvSpPr>
          <p:nvPr/>
        </p:nvSpPr>
        <p:spPr bwMode="auto">
          <a:xfrm>
            <a:off x="2233533" y="4102698"/>
            <a:ext cx="9593706" cy="2477952"/>
          </a:xfrm>
          <a:prstGeom prst="roundRect">
            <a:avLst>
              <a:gd name="adj" fmla="val 16667"/>
            </a:avLst>
          </a:prstGeom>
          <a:ln>
            <a:headEnd/>
            <a:tailEnd/>
          </a:ln>
        </p:spPr>
        <p:style>
          <a:lnRef idx="0">
            <a:schemeClr val="accent3"/>
          </a:lnRef>
          <a:fillRef idx="3">
            <a:schemeClr val="accent3"/>
          </a:fillRef>
          <a:effectRef idx="3">
            <a:schemeClr val="accent3"/>
          </a:effectRef>
          <a:fontRef idx="minor">
            <a:schemeClr val="lt1"/>
          </a:fontRef>
        </p:style>
        <p:txBody>
          <a:bodyPr anchor="ctr"/>
          <a:lstStyle/>
          <a:p>
            <a:pPr fontAlgn="auto">
              <a:spcBef>
                <a:spcPts val="0"/>
              </a:spcBef>
              <a:spcAft>
                <a:spcPts val="0"/>
              </a:spcAft>
              <a:defRPr/>
            </a:pPr>
            <a:r>
              <a:rPr lang="pt-BR" sz="2400"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Phần</a:t>
            </a:r>
            <a:r>
              <a:rPr lang="en-US" sz="2400" i="1" dirty="0">
                <a:solidFill>
                  <a:schemeClr val="tx1"/>
                </a:solidFill>
                <a:latin typeface="Times New Roman" panose="02020603050405020304" pitchFamily="18" charset="0"/>
                <a:cs typeface="Times New Roman" panose="02020603050405020304" pitchFamily="18" charset="0"/>
              </a:rPr>
              <a:t> 1:</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Từ</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đầu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đến</a:t>
            </a:r>
            <a:r>
              <a:rPr lang="en-US" sz="2400"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mỗi</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thứ</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một</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đôi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Hùng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Vương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thứ</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mười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tám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kén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rể</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cho</a:t>
            </a:r>
            <a:r>
              <a:rPr lang="en-US" sz="2400" dirty="0">
                <a:solidFill>
                  <a:schemeClr val="tx1"/>
                </a:solidFill>
                <a:latin typeface="Times New Roman" panose="02020603050405020304" pitchFamily="18" charset="0"/>
                <a:cs typeface="Times New Roman" panose="02020603050405020304" pitchFamily="18" charset="0"/>
              </a:rPr>
              <a:t> con </a:t>
            </a:r>
            <a:r>
              <a:rPr lang="en-US" sz="2400" dirty="0" err="1">
                <a:solidFill>
                  <a:schemeClr val="tx1"/>
                </a:solidFill>
                <a:latin typeface="Times New Roman" panose="02020603050405020304" pitchFamily="18" charset="0"/>
                <a:cs typeface="Times New Roman" panose="02020603050405020304" pitchFamily="18" charset="0"/>
              </a:rPr>
              <a:t>gái</a:t>
            </a:r>
            <a:r>
              <a:rPr lang="en-US" sz="2400" dirty="0">
                <a:solidFill>
                  <a:schemeClr val="tx1"/>
                </a:solidFill>
                <a:latin typeface="Times New Roman" panose="02020603050405020304" pitchFamily="18" charset="0"/>
                <a:cs typeface="Times New Roman" panose="02020603050405020304" pitchFamily="18" charset="0"/>
              </a:rPr>
              <a:t>.</a:t>
            </a:r>
          </a:p>
          <a:p>
            <a:pPr fontAlgn="auto">
              <a:spcBef>
                <a:spcPts val="0"/>
              </a:spcBef>
              <a:spcAft>
                <a:spcPts val="0"/>
              </a:spcAft>
              <a:defRPr/>
            </a:pP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Phần</a:t>
            </a:r>
            <a:r>
              <a:rPr lang="en-US" sz="2400" i="1" dirty="0">
                <a:solidFill>
                  <a:schemeClr val="tx1"/>
                </a:solidFill>
                <a:latin typeface="Times New Roman" panose="02020603050405020304" pitchFamily="18" charset="0"/>
                <a:cs typeface="Times New Roman" panose="02020603050405020304" pitchFamily="18" charset="0"/>
              </a:rPr>
              <a:t> 2: </a:t>
            </a:r>
            <a:r>
              <a:rPr lang="en-US" sz="2400" dirty="0" err="1">
                <a:solidFill>
                  <a:schemeClr val="tx1"/>
                </a:solidFill>
                <a:latin typeface="Times New Roman" panose="02020603050405020304" pitchFamily="18" charset="0"/>
                <a:cs typeface="Times New Roman" panose="02020603050405020304" pitchFamily="18" charset="0"/>
              </a:rPr>
              <a:t>Tiếp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theo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đến</a:t>
            </a:r>
            <a:r>
              <a:rPr lang="en-US" sz="2400"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Thần</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nước</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đành</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rút</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quân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Sơn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Thủy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đến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cầu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hôn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cuộc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giao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đấu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hai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vị</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thần</a:t>
            </a:r>
            <a:r>
              <a:rPr lang="en-US" sz="2400" dirty="0">
                <a:solidFill>
                  <a:schemeClr val="tx1"/>
                </a:solidFill>
                <a:latin typeface="Times New Roman" panose="02020603050405020304" pitchFamily="18" charset="0"/>
                <a:cs typeface="Times New Roman" panose="02020603050405020304" pitchFamily="18" charset="0"/>
              </a:rPr>
              <a:t>.</a:t>
            </a:r>
          </a:p>
          <a:p>
            <a:pPr fontAlgn="auto">
              <a:spcBef>
                <a:spcPts val="0"/>
              </a:spcBef>
              <a:spcAft>
                <a:spcPts val="0"/>
              </a:spcAft>
              <a:defRPr/>
            </a:pP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Phần</a:t>
            </a:r>
            <a:r>
              <a:rPr lang="en-US" sz="2400" i="1" dirty="0">
                <a:solidFill>
                  <a:schemeClr val="tx1"/>
                </a:solidFill>
                <a:latin typeface="Times New Roman" panose="02020603050405020304" pitchFamily="18" charset="0"/>
                <a:cs typeface="Times New Roman" panose="02020603050405020304" pitchFamily="18" charset="0"/>
              </a:rPr>
              <a:t> 3: </a:t>
            </a:r>
            <a:r>
              <a:rPr lang="en-US" sz="2400" dirty="0" err="1">
                <a:solidFill>
                  <a:schemeClr val="tx1"/>
                </a:solidFill>
                <a:latin typeface="Times New Roman" panose="02020603050405020304" pitchFamily="18" charset="0"/>
                <a:cs typeface="Times New Roman" panose="02020603050405020304" pitchFamily="18" charset="0"/>
              </a:rPr>
              <a:t>Còn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lại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Sự</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thù</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hàng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năm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Thủy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sự</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chiến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thắng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Sơn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Tinh</a:t>
            </a:r>
            <a:r>
              <a:rPr lang="en-US" sz="2400" dirty="0">
                <a:solidFill>
                  <a:schemeClr val="tx1"/>
                </a:solidFill>
                <a:latin typeface="Times New Roman" panose="02020603050405020304" pitchFamily="18" charset="0"/>
                <a:cs typeface="Times New Roman" panose="02020603050405020304" pitchFamily="18" charset="0"/>
              </a:rPr>
              <a:t>.</a:t>
            </a:r>
          </a:p>
        </p:txBody>
      </p:sp>
      <p:sp>
        <p:nvSpPr>
          <p:cNvPr id="11" name="Parallelogram 10">
            <a:extLst>
              <a:ext uri="{FF2B5EF4-FFF2-40B4-BE49-F238E27FC236}"/>
            </a:extLst>
          </p:cNvPr>
          <p:cNvSpPr/>
          <p:nvPr/>
        </p:nvSpPr>
        <p:spPr>
          <a:xfrm>
            <a:off x="415925" y="1208088"/>
            <a:ext cx="1774825" cy="790575"/>
          </a:xfrm>
          <a:prstGeom prst="parallelogram">
            <a:avLst>
              <a:gd name="adj" fmla="val 0"/>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en-US" sz="2400"/>
          </a:p>
        </p:txBody>
      </p:sp>
      <p:sp>
        <p:nvSpPr>
          <p:cNvPr id="14" name="TextBox 13"/>
          <p:cNvSpPr txBox="1">
            <a:spLocks noChangeArrowheads="1"/>
          </p:cNvSpPr>
          <p:nvPr/>
        </p:nvSpPr>
        <p:spPr bwMode="auto">
          <a:xfrm>
            <a:off x="3743325" y="1309688"/>
            <a:ext cx="6108700" cy="461962"/>
          </a:xfrm>
          <a:prstGeom prst="rect">
            <a:avLst/>
          </a:prstGeom>
          <a:noFill/>
          <a:ln w="9525">
            <a:noFill/>
            <a:miter lim="800000"/>
            <a:headEnd/>
            <a:tailEnd/>
          </a:ln>
        </p:spPr>
        <p:txBody>
          <a:bodyPr>
            <a:spAutoFit/>
          </a:bodyPr>
          <a:lstStyle/>
          <a:p>
            <a:r>
              <a:rPr lang="pt-BR" sz="2400">
                <a:latin typeface="Times New Roman" pitchFamily="18" charset="0"/>
                <a:cs typeface="Times New Roman" pitchFamily="18" charset="0"/>
              </a:rPr>
              <a:t>Truyện truyền thuyết.</a:t>
            </a:r>
            <a:endParaRPr lang="en-US" sz="2400"/>
          </a:p>
        </p:txBody>
      </p:sp>
      <p:sp>
        <p:nvSpPr>
          <p:cNvPr id="16" name="TextBox 15"/>
          <p:cNvSpPr txBox="1">
            <a:spLocks noChangeArrowheads="1"/>
          </p:cNvSpPr>
          <p:nvPr/>
        </p:nvSpPr>
        <p:spPr bwMode="auto">
          <a:xfrm>
            <a:off x="490538" y="1347788"/>
            <a:ext cx="1277937" cy="460375"/>
          </a:xfrm>
          <a:prstGeom prst="rect">
            <a:avLst/>
          </a:prstGeom>
          <a:noFill/>
          <a:ln w="9525">
            <a:noFill/>
            <a:miter lim="800000"/>
            <a:headEnd/>
            <a:tailEnd/>
          </a:ln>
        </p:spPr>
        <p:txBody>
          <a:bodyPr>
            <a:spAutoFit/>
          </a:bodyPr>
          <a:lstStyle/>
          <a:p>
            <a:r>
              <a:rPr lang="en-US" sz="2400">
                <a:solidFill>
                  <a:srgbClr val="0D0D0D"/>
                </a:solidFill>
                <a:latin typeface="Times New Roman" pitchFamily="18" charset="0"/>
                <a:cs typeface="Times New Roman" pitchFamily="18" charset="0"/>
              </a:rPr>
              <a:t>Thể </a:t>
            </a:r>
            <a:r>
              <a:rPr lang="en-US" sz="2400">
                <a:latin typeface="Times New Roman" pitchFamily="18" charset="0"/>
                <a:cs typeface="Times New Roman" pitchFamily="18" charset="0"/>
              </a:rPr>
              <a:t>loại</a:t>
            </a:r>
            <a:endParaRPr lang="en-US" sz="2400"/>
          </a:p>
        </p:txBody>
      </p:sp>
      <p:sp>
        <p:nvSpPr>
          <p:cNvPr id="18" name="TextBox 17"/>
          <p:cNvSpPr txBox="1">
            <a:spLocks noChangeArrowheads="1"/>
          </p:cNvSpPr>
          <p:nvPr/>
        </p:nvSpPr>
        <p:spPr bwMode="auto">
          <a:xfrm>
            <a:off x="2576513" y="2735263"/>
            <a:ext cx="6108700" cy="461962"/>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Tự sự.</a:t>
            </a:r>
            <a:endParaRPr lang="en-US" sz="2400"/>
          </a:p>
        </p:txBody>
      </p:sp>
      <p:sp>
        <p:nvSpPr>
          <p:cNvPr id="22" name="Diamond 21">
            <a:extLst>
              <a:ext uri="{FF2B5EF4-FFF2-40B4-BE49-F238E27FC236}"/>
            </a:extLst>
          </p:cNvPr>
          <p:cNvSpPr/>
          <p:nvPr/>
        </p:nvSpPr>
        <p:spPr>
          <a:xfrm>
            <a:off x="134938" y="4249738"/>
            <a:ext cx="2055812" cy="2220912"/>
          </a:xfrm>
          <a:prstGeom prst="diamond">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2400"/>
          </a:p>
        </p:txBody>
      </p:sp>
      <p:sp>
        <p:nvSpPr>
          <p:cNvPr id="25" name="Rectangle 24">
            <a:extLst>
              <a:ext uri="{FF2B5EF4-FFF2-40B4-BE49-F238E27FC236}"/>
            </a:extLst>
          </p:cNvPr>
          <p:cNvSpPr/>
          <p:nvPr/>
        </p:nvSpPr>
        <p:spPr>
          <a:xfrm>
            <a:off x="176213" y="2465388"/>
            <a:ext cx="2055812" cy="1119187"/>
          </a:xfrm>
          <a:prstGeom prst="rect">
            <a:avLst/>
          </a:prstGeom>
        </p:spPr>
        <p:style>
          <a:lnRef idx="3">
            <a:schemeClr val="lt1"/>
          </a:lnRef>
          <a:fillRef idx="1">
            <a:schemeClr val="accent4"/>
          </a:fillRef>
          <a:effectRef idx="1">
            <a:schemeClr val="accent4"/>
          </a:effectRef>
          <a:fontRef idx="minor">
            <a:schemeClr val="lt1"/>
          </a:fontRef>
        </p:style>
        <p:txBody>
          <a:bodyPr anchor="ctr"/>
          <a:lstStyle/>
          <a:p>
            <a:pPr algn="ctr" fontAlgn="auto">
              <a:spcBef>
                <a:spcPts val="0"/>
              </a:spcBef>
              <a:spcAft>
                <a:spcPts val="0"/>
              </a:spcAft>
              <a:defRPr/>
            </a:pPr>
            <a:endParaRPr lang="en-US" sz="2400"/>
          </a:p>
        </p:txBody>
      </p:sp>
      <p:sp>
        <p:nvSpPr>
          <p:cNvPr id="24" name="TextBox 23"/>
          <p:cNvSpPr txBox="1">
            <a:spLocks noChangeArrowheads="1"/>
          </p:cNvSpPr>
          <p:nvPr/>
        </p:nvSpPr>
        <p:spPr bwMode="auto">
          <a:xfrm>
            <a:off x="277813" y="2436813"/>
            <a:ext cx="1347787" cy="1200150"/>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Phư­ơng thức biểu đạt chính</a:t>
            </a:r>
            <a:endParaRPr lang="en-US" sz="2400"/>
          </a:p>
        </p:txBody>
      </p:sp>
      <p:sp>
        <p:nvSpPr>
          <p:cNvPr id="27" name="TextBox 26"/>
          <p:cNvSpPr txBox="1">
            <a:spLocks noChangeArrowheads="1"/>
          </p:cNvSpPr>
          <p:nvPr/>
        </p:nvSpPr>
        <p:spPr bwMode="auto">
          <a:xfrm>
            <a:off x="623888" y="4953000"/>
            <a:ext cx="1209675" cy="830263"/>
          </a:xfrm>
          <a:prstGeom prst="rect">
            <a:avLst/>
          </a:prstGeom>
          <a:noFill/>
          <a:ln w="9525">
            <a:noFill/>
            <a:miter lim="800000"/>
            <a:headEnd/>
            <a:tailEnd/>
          </a:ln>
        </p:spPr>
        <p:txBody>
          <a:bodyPr>
            <a:spAutoFit/>
          </a:bodyPr>
          <a:lstStyle/>
          <a:p>
            <a:r>
              <a:rPr lang="en-US" sz="2400">
                <a:solidFill>
                  <a:srgbClr val="000000"/>
                </a:solidFill>
                <a:latin typeface="Times New Roman" pitchFamily="18" charset="0"/>
                <a:cs typeface="Times New Roman" pitchFamily="18" charset="0"/>
              </a:rPr>
              <a:t>Bố cục văn bản</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down)">
                                      <p:cBhvr>
                                        <p:cTn id="15" dur="500"/>
                                        <p:tgtEl>
                                          <p:spTgt spid="11"/>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wipe(down)">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arn(inVertical)">
                                      <p:cBhvr>
                                        <p:cTn id="23" dur="500"/>
                                        <p:tgtEl>
                                          <p:spTgt spid="8"/>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barn(inVertical)">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barn(inVertical)">
                                      <p:cBhvr>
                                        <p:cTn id="31" dur="500"/>
                                        <p:tgtEl>
                                          <p:spTgt spid="25"/>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barn(inVertical)">
                                      <p:cBhvr>
                                        <p:cTn id="34" dur="500"/>
                                        <p:tgtEl>
                                          <p:spTgt spid="24"/>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barn(inVertical)">
                                      <p:cBhvr>
                                        <p:cTn id="39" dur="500"/>
                                        <p:tgtEl>
                                          <p:spTgt spid="9"/>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barn(inVertical)">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barn(inVertical)">
                                      <p:cBhvr>
                                        <p:cTn id="47" dur="500"/>
                                        <p:tgtEl>
                                          <p:spTgt spid="22"/>
                                        </p:tgtEl>
                                      </p:cBhvr>
                                    </p:animEffect>
                                  </p:childTnLst>
                                </p:cTn>
                              </p:par>
                              <p:par>
                                <p:cTn id="48" presetID="16" presetClass="entr" presetSubtype="21" fill="hold" grpId="0" nodeType="withEffect">
                                  <p:stCondLst>
                                    <p:cond delay="0"/>
                                  </p:stCondLst>
                                  <p:childTnLst>
                                    <p:set>
                                      <p:cBhvr>
                                        <p:cTn id="49" dur="1" fill="hold">
                                          <p:stCondLst>
                                            <p:cond delay="0"/>
                                          </p:stCondLst>
                                        </p:cTn>
                                        <p:tgtEl>
                                          <p:spTgt spid="27"/>
                                        </p:tgtEl>
                                        <p:attrNameLst>
                                          <p:attrName>style.visibility</p:attrName>
                                        </p:attrNameLst>
                                      </p:cBhvr>
                                      <p:to>
                                        <p:strVal val="visible"/>
                                      </p:to>
                                    </p:set>
                                    <p:animEffect transition="in" filter="barn(inVertical)">
                                      <p:cBhvr>
                                        <p:cTn id="50" dur="500"/>
                                        <p:tgtEl>
                                          <p:spTgt spid="27"/>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nodeType="click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barn(inVertical)">
                                      <p:cBhvr>
                                        <p:cTn id="5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8" grpId="0" animBg="1"/>
      <p:bldP spid="9" grpId="0" animBg="1"/>
      <p:bldP spid="11" grpId="0" animBg="1"/>
      <p:bldP spid="14" grpId="0"/>
      <p:bldP spid="16" grpId="0"/>
      <p:bldP spid="18" grpId="0"/>
      <p:bldP spid="22" grpId="0" animBg="1"/>
      <p:bldP spid="25" grpId="0" animBg="1"/>
      <p:bldP spid="24" grpId="0"/>
      <p:bldP spid="27"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2138289" y="661183"/>
            <a:ext cx="9866960" cy="5894362"/>
          </a:xfrm>
          <a:prstGeom prst="roundRect">
            <a:avLst>
              <a:gd name="adj" fmla="val 16667"/>
            </a:avLst>
          </a:prstGeom>
          <a:ln>
            <a:headEnd/>
            <a:tailEnd/>
          </a:ln>
        </p:spPr>
        <p:style>
          <a:lnRef idx="0">
            <a:schemeClr val="accent3"/>
          </a:lnRef>
          <a:fillRef idx="3">
            <a:schemeClr val="accent3"/>
          </a:fillRef>
          <a:effectRef idx="3">
            <a:schemeClr val="accent3"/>
          </a:effectRef>
          <a:fontRef idx="minor">
            <a:schemeClr val="lt1"/>
          </a:fontRef>
        </p:style>
        <p:txBody>
          <a:bodyPr anchor="ctr"/>
          <a:lstStyle/>
          <a:p>
            <a:pPr fontAlgn="auto">
              <a:spcBef>
                <a:spcPts val="0"/>
              </a:spcBef>
              <a:spcAft>
                <a:spcPts val="0"/>
              </a:spcAft>
              <a:defRPr/>
            </a:pP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6" name="Arrow: Pentagon 5">
            <a:extLst>
              <a:ext uri="{FF2B5EF4-FFF2-40B4-BE49-F238E27FC236}"/>
            </a:extLst>
          </p:cNvPr>
          <p:cNvSpPr/>
          <p:nvPr/>
        </p:nvSpPr>
        <p:spPr>
          <a:xfrm>
            <a:off x="186750" y="801858"/>
            <a:ext cx="1951539" cy="5753686"/>
          </a:xfrm>
          <a:prstGeom prst="homePlate">
            <a:avLst/>
          </a:prstGeom>
        </p:spPr>
        <p:style>
          <a:lnRef idx="0">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endParaRPr lang="en-US" dirty="0">
              <a:latin typeface="Times New Roman" panose="02020603050405020304" pitchFamily="18" charset="0"/>
              <a:cs typeface="Times New Roman" panose="02020603050405020304" pitchFamily="18" charset="0"/>
            </a:endParaRPr>
          </a:p>
        </p:txBody>
      </p:sp>
      <p:sp>
        <p:nvSpPr>
          <p:cNvPr id="8" name="TextBox 7"/>
          <p:cNvSpPr txBox="1">
            <a:spLocks noChangeArrowheads="1"/>
          </p:cNvSpPr>
          <p:nvPr/>
        </p:nvSpPr>
        <p:spPr bwMode="auto">
          <a:xfrm>
            <a:off x="533400" y="2074863"/>
            <a:ext cx="985838" cy="2092325"/>
          </a:xfrm>
          <a:prstGeom prst="rect">
            <a:avLst/>
          </a:prstGeom>
          <a:noFill/>
          <a:ln w="9525">
            <a:noFill/>
            <a:miter lim="800000"/>
            <a:headEnd/>
            <a:tailEnd/>
          </a:ln>
        </p:spPr>
        <p:txBody>
          <a:bodyPr>
            <a:spAutoFit/>
          </a:bodyPr>
          <a:lstStyle/>
          <a:p>
            <a:pPr>
              <a:tabLst>
                <a:tab pos="400050" algn="l"/>
              </a:tabLst>
            </a:pPr>
            <a:r>
              <a:rPr lang="pt-BR">
                <a:solidFill>
                  <a:srgbClr val="0D0D0D"/>
                </a:solidFill>
                <a:latin typeface="Times New Roman" pitchFamily="18" charset="0"/>
                <a:cs typeface="Times New Roman" pitchFamily="18" charset="0"/>
              </a:rPr>
              <a:t> </a:t>
            </a:r>
            <a:r>
              <a:rPr lang="pt-BR" sz="2800">
                <a:solidFill>
                  <a:srgbClr val="0D0D0D"/>
                </a:solidFill>
                <a:latin typeface="Times New Roman" pitchFamily="18" charset="0"/>
                <a:cs typeface="Times New Roman" pitchFamily="18" charset="0"/>
              </a:rPr>
              <a:t>Nhân vật và sự việc:</a:t>
            </a:r>
            <a:endParaRPr lang="en-US" sz="2800">
              <a:latin typeface="Times New Roman" pitchFamily="18" charset="0"/>
              <a:cs typeface="Times New Roman" pitchFamily="18" charset="0"/>
            </a:endParaRPr>
          </a:p>
        </p:txBody>
      </p:sp>
      <p:sp>
        <p:nvSpPr>
          <p:cNvPr id="7" name="TextBox 6"/>
          <p:cNvSpPr txBox="1">
            <a:spLocks noChangeArrowheads="1"/>
          </p:cNvSpPr>
          <p:nvPr/>
        </p:nvSpPr>
        <p:spPr bwMode="auto">
          <a:xfrm>
            <a:off x="2279650" y="985838"/>
            <a:ext cx="9725025" cy="1800225"/>
          </a:xfrm>
          <a:prstGeom prst="rect">
            <a:avLst/>
          </a:prstGeom>
          <a:noFill/>
          <a:ln w="9525">
            <a:noFill/>
            <a:miter lim="800000"/>
            <a:headEnd/>
            <a:tailEnd/>
          </a:ln>
        </p:spPr>
        <p:txBody>
          <a:bodyPr>
            <a:spAutoFit/>
          </a:bodyPr>
          <a:lstStyle/>
          <a:p>
            <a:pPr algn="just">
              <a:lnSpc>
                <a:spcPct val="115000"/>
              </a:lnSpc>
              <a:spcAft>
                <a:spcPts val="1200"/>
              </a:spcAft>
            </a:pPr>
            <a:r>
              <a:rPr lang="en-US" sz="2400" b="1">
                <a:solidFill>
                  <a:srgbClr val="000000"/>
                </a:solidFill>
                <a:latin typeface="Times New Roman" pitchFamily="18" charset="0"/>
                <a:cs typeface="Times New Roman" pitchFamily="18" charset="0"/>
              </a:rPr>
              <a:t>- </a:t>
            </a:r>
            <a:r>
              <a:rPr lang="en-US" sz="2400">
                <a:latin typeface="Times New Roman" pitchFamily="18" charset="0"/>
                <a:cs typeface="Times New Roman" pitchFamily="18" charset="0"/>
              </a:rPr>
              <a:t>Truyền thuyết </a:t>
            </a:r>
            <a:r>
              <a:rPr lang="pt-BR" sz="2400" i="1">
                <a:solidFill>
                  <a:srgbClr val="0D0D0D"/>
                </a:solidFill>
                <a:latin typeface="Times New Roman" pitchFamily="18" charset="0"/>
                <a:cs typeface="Times New Roman" pitchFamily="18" charset="0"/>
              </a:rPr>
              <a:t>Sơn Tinh, Thủy Tinh </a:t>
            </a:r>
            <a:r>
              <a:rPr lang="pt-BR" sz="2400">
                <a:solidFill>
                  <a:srgbClr val="0D0D0D"/>
                </a:solidFill>
                <a:latin typeface="Times New Roman" pitchFamily="18" charset="0"/>
                <a:cs typeface="Times New Roman" pitchFamily="18" charset="0"/>
              </a:rPr>
              <a:t>kể về các nhân vật ở thời đại Vua Hùng.</a:t>
            </a:r>
            <a:r>
              <a:rPr lang="en-US" sz="2400">
                <a:latin typeface="Times New Roman" pitchFamily="18" charset="0"/>
                <a:cs typeface="Times New Roman" pitchFamily="18" charset="0"/>
              </a:rPr>
              <a:t> </a:t>
            </a:r>
          </a:p>
          <a:p>
            <a:pPr algn="just">
              <a:buSzPts val="1400"/>
              <a:buFont typeface="Times New Roman" pitchFamily="18" charset="0"/>
              <a:buChar char="-"/>
            </a:pPr>
            <a:r>
              <a:rPr lang="en-US" sz="2400">
                <a:latin typeface="Times New Roman" pitchFamily="18" charset="0"/>
                <a:cs typeface="Times New Roman" pitchFamily="18" charset="0"/>
              </a:rPr>
              <a:t>Ngôi kể: ngôi thứ ba</a:t>
            </a:r>
          </a:p>
          <a:p>
            <a:pPr algn="just">
              <a:buSzPts val="1400"/>
              <a:buFont typeface="Times New Roman" pitchFamily="18" charset="0"/>
              <a:buChar char="-"/>
            </a:pPr>
            <a:r>
              <a:rPr lang="en-US" sz="2400">
                <a:latin typeface="Times New Roman" pitchFamily="18" charset="0"/>
                <a:cs typeface="Times New Roman" pitchFamily="18" charset="0"/>
              </a:rPr>
              <a:t>PTBĐ: tự sự</a:t>
            </a:r>
          </a:p>
          <a:p>
            <a:pPr algn="just">
              <a:lnSpc>
                <a:spcPct val="115000"/>
              </a:lnSpc>
              <a:spcAft>
                <a:spcPts val="1200"/>
              </a:spcAft>
            </a:pPr>
            <a:r>
              <a:rPr lang="pt-BR" sz="2400">
                <a:solidFill>
                  <a:srgbClr val="0D0D0D"/>
                </a:solidFill>
                <a:latin typeface="Times New Roman" pitchFamily="18" charset="0"/>
                <a:cs typeface="Times New Roman" pitchFamily="18" charset="0"/>
              </a:rPr>
              <a:t>- </a:t>
            </a:r>
            <a:r>
              <a:rPr lang="pt-BR" sz="2400" b="1">
                <a:solidFill>
                  <a:srgbClr val="0D0D0D"/>
                </a:solidFill>
                <a:latin typeface="Times New Roman" pitchFamily="18" charset="0"/>
                <a:cs typeface="Times New Roman" pitchFamily="18" charset="0"/>
              </a:rPr>
              <a:t>Nhận vật</a:t>
            </a:r>
            <a:r>
              <a:rPr lang="pt-BR" sz="2400">
                <a:solidFill>
                  <a:srgbClr val="0D0D0D"/>
                </a:solidFill>
                <a:latin typeface="Times New Roman" pitchFamily="18" charset="0"/>
                <a:cs typeface="Times New Roman" pitchFamily="18" charset="0"/>
              </a:rPr>
              <a:t> chính: Sơn Tinh, Thủy Tinh</a:t>
            </a:r>
            <a:endParaRPr lang="en-US" sz="2400">
              <a:latin typeface="Times New Roman" pitchFamily="18" charset="0"/>
              <a:cs typeface="Times New Roman" pitchFamily="18" charset="0"/>
            </a:endParaRPr>
          </a:p>
        </p:txBody>
      </p:sp>
      <p:sp>
        <p:nvSpPr>
          <p:cNvPr id="9" name="TextBox 8"/>
          <p:cNvSpPr txBox="1">
            <a:spLocks noChangeArrowheads="1"/>
          </p:cNvSpPr>
          <p:nvPr/>
        </p:nvSpPr>
        <p:spPr bwMode="auto">
          <a:xfrm>
            <a:off x="2325688" y="2940050"/>
            <a:ext cx="9866312" cy="3257550"/>
          </a:xfrm>
          <a:prstGeom prst="rect">
            <a:avLst/>
          </a:prstGeom>
          <a:noFill/>
          <a:ln w="9525">
            <a:noFill/>
            <a:miter lim="800000"/>
            <a:headEnd/>
            <a:tailEnd/>
          </a:ln>
        </p:spPr>
        <p:txBody>
          <a:bodyPr>
            <a:spAutoFit/>
          </a:bodyPr>
          <a:lstStyle/>
          <a:p>
            <a:pPr algn="just">
              <a:lnSpc>
                <a:spcPct val="115000"/>
              </a:lnSpc>
              <a:spcAft>
                <a:spcPts val="1200"/>
              </a:spcAft>
            </a:pPr>
            <a:r>
              <a:rPr lang="en-US" sz="2400" b="1">
                <a:solidFill>
                  <a:srgbClr val="000000"/>
                </a:solidFill>
                <a:latin typeface="Times New Roman" pitchFamily="18" charset="0"/>
                <a:cs typeface="Times New Roman" pitchFamily="18" charset="0"/>
              </a:rPr>
              <a:t>- Sự việc:</a:t>
            </a:r>
            <a:endParaRPr lang="en-US" sz="2400">
              <a:latin typeface="Calibri" pitchFamily="34" charset="0"/>
              <a:cs typeface="Times New Roman" pitchFamily="18" charset="0"/>
            </a:endParaRPr>
          </a:p>
          <a:p>
            <a:pPr algn="just"/>
            <a:r>
              <a:rPr lang="pt-BR" sz="2400" i="1">
                <a:solidFill>
                  <a:srgbClr val="0D0D0D"/>
                </a:solidFill>
                <a:latin typeface="Times New Roman" pitchFamily="18" charset="0"/>
                <a:cs typeface="Times New Roman" pitchFamily="18" charset="0"/>
              </a:rPr>
              <a:t>(1)</a:t>
            </a:r>
            <a:r>
              <a:rPr lang="en-US" sz="2400" i="1">
                <a:solidFill>
                  <a:srgbClr val="000000"/>
                </a:solidFill>
                <a:latin typeface="Times New Roman" pitchFamily="18" charset="0"/>
                <a:cs typeface="Times New Roman" pitchFamily="18" charset="0"/>
              </a:rPr>
              <a:t>. </a:t>
            </a:r>
            <a:r>
              <a:rPr lang="pt-BR" sz="2400" i="1">
                <a:solidFill>
                  <a:srgbClr val="000000"/>
                </a:solidFill>
                <a:latin typeface="Times New Roman" pitchFamily="18" charset="0"/>
                <a:cs typeface="Times New Roman" pitchFamily="18" charset="0"/>
              </a:rPr>
              <a:t>Vua Hùng tổ chức kén rể</a:t>
            </a:r>
            <a:r>
              <a:rPr lang="en-US" sz="2400" i="1">
                <a:solidFill>
                  <a:srgbClr val="000000"/>
                </a:solidFill>
                <a:latin typeface="Times New Roman" pitchFamily="18" charset="0"/>
                <a:cs typeface="Times New Roman" pitchFamily="18" charset="0"/>
              </a:rPr>
              <a:t>.</a:t>
            </a:r>
            <a:endParaRPr lang="en-US" sz="2400">
              <a:latin typeface="Calibri" pitchFamily="34" charset="0"/>
              <a:cs typeface="Times New Roman" pitchFamily="18" charset="0"/>
            </a:endParaRPr>
          </a:p>
          <a:p>
            <a:pPr algn="just"/>
            <a:r>
              <a:rPr lang="pt-BR" sz="2400" i="1">
                <a:solidFill>
                  <a:srgbClr val="0D0D0D"/>
                </a:solidFill>
                <a:latin typeface="Times New Roman" pitchFamily="18" charset="0"/>
                <a:cs typeface="Times New Roman" pitchFamily="18" charset="0"/>
              </a:rPr>
              <a:t>(2)</a:t>
            </a:r>
            <a:r>
              <a:rPr lang="pt-BR" sz="2400" i="1">
                <a:solidFill>
                  <a:srgbClr val="000000"/>
                </a:solidFill>
                <a:latin typeface="Times New Roman" pitchFamily="18" charset="0"/>
                <a:cs typeface="Times New Roman" pitchFamily="18" charset="0"/>
              </a:rPr>
              <a:t>Sơn Tinh, Thuỷ Tinh đến cầu hôn,cả hai đều tài giỏi</a:t>
            </a:r>
            <a:endParaRPr lang="en-US" sz="2400">
              <a:latin typeface="Calibri" pitchFamily="34" charset="0"/>
              <a:cs typeface="Times New Roman" pitchFamily="18" charset="0"/>
            </a:endParaRPr>
          </a:p>
          <a:p>
            <a:pPr algn="just"/>
            <a:r>
              <a:rPr lang="pt-BR" sz="2400" i="1">
                <a:solidFill>
                  <a:srgbClr val="0D0D0D"/>
                </a:solidFill>
                <a:latin typeface="Times New Roman" pitchFamily="18" charset="0"/>
                <a:cs typeface="Times New Roman" pitchFamily="18" charset="0"/>
              </a:rPr>
              <a:t>(3) </a:t>
            </a:r>
            <a:r>
              <a:rPr lang="pt-BR" sz="2400" i="1">
                <a:solidFill>
                  <a:srgbClr val="000000"/>
                </a:solidFill>
                <a:latin typeface="Times New Roman" pitchFamily="18" charset="0"/>
                <a:cs typeface="Times New Roman" pitchFamily="18" charset="0"/>
              </a:rPr>
              <a:t>Vua Hùng ra điều kiện chọn rể: mang sính lễ đến trước thì gả con gái cho..</a:t>
            </a:r>
            <a:endParaRPr lang="en-US" sz="2400">
              <a:latin typeface="Calibri" pitchFamily="34" charset="0"/>
              <a:cs typeface="Times New Roman" pitchFamily="18" charset="0"/>
            </a:endParaRPr>
          </a:p>
          <a:p>
            <a:pPr algn="just"/>
            <a:r>
              <a:rPr lang="pt-BR" sz="2400" i="1">
                <a:solidFill>
                  <a:srgbClr val="0D0D0D"/>
                </a:solidFill>
                <a:latin typeface="Times New Roman" pitchFamily="18" charset="0"/>
                <a:cs typeface="Times New Roman" pitchFamily="18" charset="0"/>
              </a:rPr>
              <a:t>(4) </a:t>
            </a:r>
            <a:r>
              <a:rPr lang="pt-BR" sz="2400" i="1">
                <a:solidFill>
                  <a:srgbClr val="000000"/>
                </a:solidFill>
                <a:latin typeface="Times New Roman" pitchFamily="18" charset="0"/>
                <a:cs typeface="Times New Roman" pitchFamily="18" charset="0"/>
              </a:rPr>
              <a:t>Sơn Tinh đến trước lấy được Mị Nương.</a:t>
            </a:r>
            <a:endParaRPr lang="en-US" sz="2400">
              <a:latin typeface="Calibri" pitchFamily="34" charset="0"/>
              <a:cs typeface="Times New Roman" pitchFamily="18" charset="0"/>
            </a:endParaRPr>
          </a:p>
          <a:p>
            <a:pPr algn="just"/>
            <a:r>
              <a:rPr lang="pt-BR" sz="2400" i="1">
                <a:solidFill>
                  <a:srgbClr val="0D0D0D"/>
                </a:solidFill>
                <a:latin typeface="Times New Roman" pitchFamily="18" charset="0"/>
                <a:cs typeface="Times New Roman" pitchFamily="18" charset="0"/>
              </a:rPr>
              <a:t>(5)</a:t>
            </a:r>
            <a:r>
              <a:rPr lang="pt-BR" sz="2400" i="1">
                <a:solidFill>
                  <a:srgbClr val="000000"/>
                </a:solidFill>
                <a:latin typeface="Times New Roman" pitchFamily="18" charset="0"/>
                <a:cs typeface="Times New Roman" pitchFamily="18" charset="0"/>
              </a:rPr>
              <a:t>Thuỷ Tinh đến sau tức giận dâng nước đánh Sơn Tinh.</a:t>
            </a:r>
            <a:endParaRPr lang="en-US" sz="2400">
              <a:latin typeface="Calibri" pitchFamily="34" charset="0"/>
              <a:cs typeface="Times New Roman" pitchFamily="18" charset="0"/>
            </a:endParaRPr>
          </a:p>
          <a:p>
            <a:pPr algn="just"/>
            <a:r>
              <a:rPr lang="pt-BR" sz="2400" i="1">
                <a:solidFill>
                  <a:srgbClr val="0D0D0D"/>
                </a:solidFill>
                <a:latin typeface="Times New Roman" pitchFamily="18" charset="0"/>
                <a:cs typeface="Times New Roman" pitchFamily="18" charset="0"/>
              </a:rPr>
              <a:t>(6)</a:t>
            </a:r>
            <a:r>
              <a:rPr lang="pt-BR" sz="2400" i="1">
                <a:solidFill>
                  <a:srgbClr val="000000"/>
                </a:solidFill>
                <a:latin typeface="Times New Roman" pitchFamily="18" charset="0"/>
                <a:cs typeface="Times New Roman" pitchFamily="18" charset="0"/>
              </a:rPr>
              <a:t> Hai bên giao chiến hàng tháng trời</a:t>
            </a:r>
            <a:r>
              <a:rPr lang="en-US" sz="2400" i="1">
                <a:solidFill>
                  <a:srgbClr val="000000"/>
                </a:solidFill>
                <a:latin typeface="Times New Roman" pitchFamily="18" charset="0"/>
                <a:cs typeface="Times New Roman" pitchFamily="18" charset="0"/>
              </a:rPr>
              <a:t>, cuối cùng</a:t>
            </a:r>
            <a:r>
              <a:rPr lang="pt-BR" sz="2400" i="1">
                <a:solidFill>
                  <a:srgbClr val="000000"/>
                </a:solidFill>
                <a:latin typeface="Times New Roman" pitchFamily="18" charset="0"/>
                <a:cs typeface="Times New Roman" pitchFamily="18" charset="0"/>
              </a:rPr>
              <a:t> Thuỷ Tinh thua.</a:t>
            </a:r>
            <a:endParaRPr lang="en-US" sz="2400">
              <a:latin typeface="Calibri" pitchFamily="34" charset="0"/>
              <a:cs typeface="Times New Roman" pitchFamily="18" charset="0"/>
            </a:endParaRPr>
          </a:p>
          <a:p>
            <a:r>
              <a:rPr lang="pt-BR" sz="2400" i="1">
                <a:solidFill>
                  <a:srgbClr val="000000"/>
                </a:solidFill>
                <a:latin typeface="Times New Roman" pitchFamily="18" charset="0"/>
                <a:cs typeface="Times New Roman" pitchFamily="18" charset="0"/>
              </a:rPr>
              <a:t>(7) Hàng năm, Thuỷ Tinh lại dâng nước đánh Sơn Tinh.</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P spid="9"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a:extLst>
              <a:ext uri="{FF2B5EF4-FFF2-40B4-BE49-F238E27FC236}"/>
            </a:extLst>
          </p:cNvPr>
          <p:cNvSpPr>
            <a:spLocks noChangeArrowheads="1"/>
          </p:cNvSpPr>
          <p:nvPr/>
        </p:nvSpPr>
        <p:spPr bwMode="auto">
          <a:xfrm>
            <a:off x="1948721" y="1329280"/>
            <a:ext cx="10028420" cy="4581687"/>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13" name="TextBox 12"/>
          <p:cNvSpPr txBox="1">
            <a:spLocks noChangeArrowheads="1"/>
          </p:cNvSpPr>
          <p:nvPr/>
        </p:nvSpPr>
        <p:spPr bwMode="auto">
          <a:xfrm>
            <a:off x="2219325" y="1727200"/>
            <a:ext cx="9758363" cy="3743325"/>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Hùng Vương thứ 18 có một cô con gái tên là Mị Nương xinh đẹp, nết na; vua muốn kén cho con một người chồng xứng đáng. Sơn Tinh và Thủy Tinh đến cầu hôn. Hai chàng đều tài năng, Sơn Tinh là chúa vùng non cao, chàng có thể dời núi, lấp biển còn Thủy Tinh lại là chúa vùng nước thẳm, chàng có thể hô mưa. Cả hai ngang sức ngang tài, vua đành ra đưa ra sính lễ thách cưới, ai mang lễ vật đến trước sẽ rước Mị Nương về làm vợ. Sơn Tinh mang lễ vật đến trước, chàng rước Mị Nương về núi. Thủy Tinh đến sau tức giận, hô mưa, gọi gió khiến lũ lụt khắp, đánh Sơn Tinh.  </a:t>
            </a:r>
            <a:r>
              <a:rPr lang="pt-BR" sz="2400">
                <a:latin typeface="Times New Roman" pitchFamily="18" charset="0"/>
                <a:cs typeface="Times New Roman" pitchFamily="18" charset="0"/>
              </a:rPr>
              <a:t>Hai bên giao chiến hàng tháng trời</a:t>
            </a:r>
            <a:r>
              <a:rPr lang="en-US" sz="2400">
                <a:latin typeface="Times New Roman" pitchFamily="18" charset="0"/>
                <a:cs typeface="Times New Roman" pitchFamily="18" charset="0"/>
              </a:rPr>
              <a:t>, cuối cùng</a:t>
            </a:r>
            <a:r>
              <a:rPr lang="pt-BR" sz="2400">
                <a:latin typeface="Times New Roman" pitchFamily="18" charset="0"/>
                <a:cs typeface="Times New Roman" pitchFamily="18" charset="0"/>
              </a:rPr>
              <a:t> Thuỷ Tinh thua. </a:t>
            </a:r>
            <a:r>
              <a:rPr lang="en-US" sz="2400">
                <a:latin typeface="Times New Roman" pitchFamily="18" charset="0"/>
                <a:cs typeface="Times New Roman" pitchFamily="18" charset="0"/>
              </a:rPr>
              <a:t>Nhớ mối thù, hàng năm Thủy Tinh dâng nước tấn công nhưng đều thảm bại.</a:t>
            </a:r>
          </a:p>
        </p:txBody>
      </p:sp>
      <p:sp>
        <p:nvSpPr>
          <p:cNvPr id="15" name="Callout: Right Arrow 14">
            <a:extLst>
              <a:ext uri="{FF2B5EF4-FFF2-40B4-BE49-F238E27FC236}"/>
            </a:extLst>
          </p:cNvPr>
          <p:cNvSpPr/>
          <p:nvPr/>
        </p:nvSpPr>
        <p:spPr>
          <a:xfrm>
            <a:off x="239713" y="1328738"/>
            <a:ext cx="1738312" cy="4581525"/>
          </a:xfrm>
          <a:prstGeom prst="rightArrowCallout">
            <a:avLst/>
          </a:prstGeom>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endParaRPr lang="en-US"/>
          </a:p>
        </p:txBody>
      </p:sp>
      <p:sp>
        <p:nvSpPr>
          <p:cNvPr id="17" name="TextBox 16"/>
          <p:cNvSpPr txBox="1">
            <a:spLocks noChangeArrowheads="1"/>
          </p:cNvSpPr>
          <p:nvPr/>
        </p:nvSpPr>
        <p:spPr bwMode="auto">
          <a:xfrm>
            <a:off x="209550" y="3019425"/>
            <a:ext cx="1258888" cy="1385888"/>
          </a:xfrm>
          <a:prstGeom prst="rect">
            <a:avLst/>
          </a:prstGeom>
          <a:noFill/>
          <a:ln w="9525">
            <a:noFill/>
            <a:miter lim="800000"/>
            <a:headEnd/>
            <a:tailEnd/>
          </a:ln>
        </p:spPr>
        <p:txBody>
          <a:bodyPr>
            <a:spAutoFit/>
          </a:bodyPr>
          <a:lstStyle/>
          <a:p>
            <a:r>
              <a:rPr lang="pt-BR" sz="2800">
                <a:solidFill>
                  <a:srgbClr val="0D0D0D"/>
                </a:solidFill>
                <a:latin typeface="Times New Roman" pitchFamily="18" charset="0"/>
                <a:cs typeface="Times New Roman" pitchFamily="18" charset="0"/>
              </a:rPr>
              <a:t>Tóm tắt truyện</a:t>
            </a: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barn(inVertical)">
                                      <p:cBhvr>
                                        <p:cTn id="10" dur="5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arn(inVertical)">
                                      <p:cBhvr>
                                        <p:cTn id="1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animBg="1"/>
      <p:bldP spid="17"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2547938" y="3959225"/>
            <a:ext cx="9413875" cy="2185988"/>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2608289" y="795973"/>
            <a:ext cx="9293900" cy="2186378"/>
          </a:xfrm>
          <a:prstGeom prst="roundRect">
            <a:avLst>
              <a:gd name="adj" fmla="val 16667"/>
            </a:avLst>
          </a:prstGeom>
          <a:ln>
            <a:headEnd/>
            <a:tailEnd/>
          </a:ln>
        </p:spPr>
        <p:style>
          <a:lnRef idx="0">
            <a:schemeClr val="accent4"/>
          </a:lnRef>
          <a:fillRef idx="3">
            <a:schemeClr val="accent4"/>
          </a:fillRef>
          <a:effectRef idx="3">
            <a:schemeClr val="accent4"/>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4" name="Diamond 3">
            <a:extLst>
              <a:ext uri="{FF2B5EF4-FFF2-40B4-BE49-F238E27FC236}"/>
            </a:extLst>
          </p:cNvPr>
          <p:cNvSpPr/>
          <p:nvPr/>
        </p:nvSpPr>
        <p:spPr>
          <a:xfrm>
            <a:off x="209862" y="3956986"/>
            <a:ext cx="2338465" cy="2186378"/>
          </a:xfrm>
          <a:prstGeom prst="diamond">
            <a:avLst/>
          </a:prstGeom>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en-US"/>
          </a:p>
        </p:txBody>
      </p:sp>
      <p:sp>
        <p:nvSpPr>
          <p:cNvPr id="6" name="TextBox 5"/>
          <p:cNvSpPr txBox="1">
            <a:spLocks noChangeArrowheads="1"/>
          </p:cNvSpPr>
          <p:nvPr/>
        </p:nvSpPr>
        <p:spPr bwMode="auto">
          <a:xfrm>
            <a:off x="839788" y="4660900"/>
            <a:ext cx="2268537" cy="461963"/>
          </a:xfrm>
          <a:prstGeom prst="rect">
            <a:avLst/>
          </a:prstGeom>
          <a:noFill/>
          <a:ln w="9525">
            <a:noFill/>
            <a:miter lim="800000"/>
            <a:headEnd/>
            <a:tailEnd/>
          </a:ln>
        </p:spPr>
        <p:txBody>
          <a:bodyPr>
            <a:spAutoFit/>
          </a:bodyPr>
          <a:lstStyle/>
          <a:p>
            <a:r>
              <a:rPr lang="pt-BR" sz="2400">
                <a:solidFill>
                  <a:srgbClr val="0D0D0D"/>
                </a:solidFill>
                <a:latin typeface="Times New Roman" pitchFamily="18" charset="0"/>
              </a:rPr>
              <a:t>Ý nghĩa</a:t>
            </a:r>
            <a:endParaRPr lang="en-US" sz="2400"/>
          </a:p>
        </p:txBody>
      </p:sp>
      <p:sp>
        <p:nvSpPr>
          <p:cNvPr id="9" name="Diamond 8">
            <a:extLst>
              <a:ext uri="{FF2B5EF4-FFF2-40B4-BE49-F238E27FC236}"/>
            </a:extLst>
          </p:cNvPr>
          <p:cNvSpPr/>
          <p:nvPr/>
        </p:nvSpPr>
        <p:spPr>
          <a:xfrm>
            <a:off x="130823" y="794277"/>
            <a:ext cx="2458388" cy="2076141"/>
          </a:xfrm>
          <a:prstGeom prst="diamond">
            <a:avLst/>
          </a:prstGeom>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a:p>
        </p:txBody>
      </p:sp>
      <p:sp>
        <p:nvSpPr>
          <p:cNvPr id="11" name="TextBox 10"/>
          <p:cNvSpPr txBox="1">
            <a:spLocks noChangeArrowheads="1"/>
          </p:cNvSpPr>
          <p:nvPr/>
        </p:nvSpPr>
        <p:spPr bwMode="auto">
          <a:xfrm>
            <a:off x="630238" y="1538288"/>
            <a:ext cx="2236787" cy="461962"/>
          </a:xfrm>
          <a:prstGeom prst="rect">
            <a:avLst/>
          </a:prstGeom>
          <a:noFill/>
          <a:ln w="9525">
            <a:noFill/>
            <a:miter lim="800000"/>
            <a:headEnd/>
            <a:tailEnd/>
          </a:ln>
        </p:spPr>
        <p:txBody>
          <a:bodyPr>
            <a:spAutoFit/>
          </a:bodyPr>
          <a:lstStyle/>
          <a:p>
            <a:r>
              <a:rPr lang="pt-BR" sz="2400">
                <a:solidFill>
                  <a:srgbClr val="0D0D0D"/>
                </a:solidFill>
                <a:latin typeface="Times New Roman" pitchFamily="18" charset="0"/>
                <a:cs typeface="Times New Roman" pitchFamily="18" charset="0"/>
              </a:rPr>
              <a:t>Nghệ thuật</a:t>
            </a:r>
            <a:endParaRPr lang="en-US" sz="2400"/>
          </a:p>
        </p:txBody>
      </p:sp>
      <p:sp>
        <p:nvSpPr>
          <p:cNvPr id="13" name="TextBox 12"/>
          <p:cNvSpPr txBox="1">
            <a:spLocks noChangeArrowheads="1"/>
          </p:cNvSpPr>
          <p:nvPr/>
        </p:nvSpPr>
        <p:spPr bwMode="auto">
          <a:xfrm>
            <a:off x="2720975" y="933450"/>
            <a:ext cx="9199563" cy="1939925"/>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 Các sự việc được kết nối với nhau bằng chuỗi quan hệ nguyên nhân- kết quả: nhân vật có nhiều nhiều đặc điểm kì lạ, có dấu vết của nhân vật thần thoại.</a:t>
            </a:r>
          </a:p>
          <a:p>
            <a:r>
              <a:rPr lang="en-US" sz="2400">
                <a:latin typeface="Times New Roman" pitchFamily="18" charset="0"/>
                <a:cs typeface="Times New Roman" pitchFamily="18" charset="0"/>
              </a:rPr>
              <a:t>- Lời kể có nhiều chi tiết hoang đường kì ảo,</a:t>
            </a:r>
            <a:r>
              <a:rPr lang="en-US" sz="2400" b="1">
                <a:latin typeface="Times New Roman" pitchFamily="18" charset="0"/>
                <a:cs typeface="Times New Roman" pitchFamily="18" charset="0"/>
              </a:rPr>
              <a:t> </a:t>
            </a:r>
            <a:r>
              <a:rPr lang="vi-VN" sz="2400">
                <a:latin typeface="Times New Roman" pitchFamily="18" charset="0"/>
                <a:cs typeface="Times New Roman" pitchFamily="18" charset="0"/>
              </a:rPr>
              <a:t>xây dựng bằng trí tưởng tượng </a:t>
            </a:r>
            <a:r>
              <a:rPr lang="en-US" sz="2400" b="1">
                <a:latin typeface="Times New Roman" pitchFamily="18" charset="0"/>
                <a:cs typeface="Times New Roman" pitchFamily="18" charset="0"/>
              </a:rPr>
              <a:t>. </a:t>
            </a:r>
            <a:endParaRPr lang="en-US" sz="2400">
              <a:latin typeface="Times New Roman" pitchFamily="18" charset="0"/>
              <a:cs typeface="Times New Roman" pitchFamily="18" charset="0"/>
            </a:endParaRPr>
          </a:p>
        </p:txBody>
      </p:sp>
      <p:sp>
        <p:nvSpPr>
          <p:cNvPr id="14" name="TextBox 13"/>
          <p:cNvSpPr txBox="1">
            <a:spLocks noChangeArrowheads="1"/>
          </p:cNvSpPr>
          <p:nvPr/>
        </p:nvSpPr>
        <p:spPr bwMode="auto">
          <a:xfrm>
            <a:off x="2679700" y="4078288"/>
            <a:ext cx="9180513" cy="1938337"/>
          </a:xfrm>
          <a:prstGeom prst="rect">
            <a:avLst/>
          </a:prstGeom>
          <a:noFill/>
          <a:ln w="9525">
            <a:noFill/>
            <a:miter lim="800000"/>
            <a:headEnd/>
            <a:tailEnd/>
          </a:ln>
        </p:spPr>
        <p:txBody>
          <a:bodyPr>
            <a:spAutoFit/>
          </a:bodyPr>
          <a:lstStyle/>
          <a:p>
            <a:pPr algn="just"/>
            <a:r>
              <a:rPr lang="en-US" sz="2400">
                <a:latin typeface="Times New Roman" pitchFamily="18" charset="0"/>
                <a:cs typeface="Times New Roman" pitchFamily="18" charset="0"/>
              </a:rPr>
              <a:t>- Khẳng định, ngợi ca quyết tâm, sức mạnh, ước mơ của nhân dân ta trong việc đắp đê ngăn lũ ở lưu vực sông Đà, sông Hồng để bảo vệ sinh mệnh, nguồn sống của nhân dân</a:t>
            </a:r>
          </a:p>
          <a:p>
            <a:r>
              <a:rPr lang="en-US" sz="2400">
                <a:solidFill>
                  <a:srgbClr val="000000"/>
                </a:solidFill>
                <a:latin typeface="Times New Roman" pitchFamily="18" charset="0"/>
                <a:cs typeface="Times New Roman" pitchFamily="18" charset="0"/>
              </a:rPr>
              <a:t>- Giải thích hiện tượng thiên nhiên thời tiết mưa gió vào tháng 7,8 hàng năm.</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arn(inVertical)">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arn(inVertical)">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barn(inVertical)">
                                      <p:cBhvr>
                                        <p:cTn id="23" dur="500"/>
                                        <p:tgtEl>
                                          <p:spTgt spid="4"/>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barn(inVertical)">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barn(inVertical)">
                                      <p:cBhvr>
                                        <p:cTn id="31" dur="500"/>
                                        <p:tgtEl>
                                          <p:spTgt spid="2"/>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barn(inVertical)">
                                      <p:cBhvr>
                                        <p:cTn id="3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p:bldP spid="11" grpId="0"/>
      <p:bldP spid="13" grpId="0"/>
      <p:bldP spid="14"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446088" y="485775"/>
            <a:ext cx="7018337" cy="628650"/>
          </a:xfrm>
          <a:prstGeom prst="roundRect">
            <a:avLst>
              <a:gd name="adj" fmla="val 16667"/>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511175" y="1277938"/>
            <a:ext cx="1747838" cy="628650"/>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901700" y="615950"/>
            <a:ext cx="6108700" cy="461963"/>
          </a:xfrm>
          <a:prstGeom prst="rect">
            <a:avLst/>
          </a:prstGeom>
          <a:noFill/>
          <a:ln w="9525">
            <a:noFill/>
            <a:miter lim="800000"/>
            <a:headEnd/>
            <a:tailEnd/>
          </a:ln>
        </p:spPr>
        <p:txBody>
          <a:bodyPr>
            <a:spAutoFit/>
          </a:bodyPr>
          <a:lstStyle/>
          <a:p>
            <a:pPr algn="just">
              <a:tabLst>
                <a:tab pos="400050" algn="l"/>
              </a:tabLst>
            </a:pPr>
            <a:r>
              <a:rPr lang="pt-BR" sz="2400" b="1">
                <a:solidFill>
                  <a:srgbClr val="FF0000"/>
                </a:solidFill>
                <a:latin typeface="Times New Roman" pitchFamily="18" charset="0"/>
                <a:cs typeface="Times New Roman" pitchFamily="18" charset="0"/>
              </a:rPr>
              <a:t>III.</a:t>
            </a:r>
            <a:r>
              <a:rPr lang="pt-BR" sz="2400" i="1">
                <a:solidFill>
                  <a:srgbClr val="FF0000"/>
                </a:solidFill>
                <a:latin typeface="Times New Roman" pitchFamily="18" charset="0"/>
                <a:cs typeface="Times New Roman" pitchFamily="18" charset="0"/>
              </a:rPr>
              <a:t> </a:t>
            </a:r>
            <a:r>
              <a:rPr lang="en-US" sz="2400" b="1">
                <a:solidFill>
                  <a:srgbClr val="FF0000"/>
                </a:solidFill>
                <a:latin typeface="Times New Roman" pitchFamily="18" charset="0"/>
                <a:cs typeface="Times New Roman" pitchFamily="18" charset="0"/>
              </a:rPr>
              <a:t>ĐỊNH HƯỚNG PHÂN TÍCH VĂN BẢN</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563563" y="1328738"/>
            <a:ext cx="2206625" cy="492125"/>
          </a:xfrm>
          <a:prstGeom prst="rect">
            <a:avLst/>
          </a:prstGeom>
          <a:noFill/>
          <a:ln w="9525">
            <a:noFill/>
            <a:miter lim="800000"/>
            <a:headEnd/>
            <a:tailEnd/>
          </a:ln>
        </p:spPr>
        <p:txBody>
          <a:bodyPr>
            <a:spAutoFit/>
          </a:bodyPr>
          <a:lstStyle/>
          <a:p>
            <a:pPr algn="just">
              <a:lnSpc>
                <a:spcPct val="115000"/>
              </a:lnSpc>
              <a:tabLst>
                <a:tab pos="400050" algn="l"/>
              </a:tabLst>
            </a:pPr>
            <a:r>
              <a:rPr lang="en-US" sz="2400" b="1">
                <a:solidFill>
                  <a:srgbClr val="000000"/>
                </a:solidFill>
                <a:latin typeface="Times New Roman" pitchFamily="18" charset="0"/>
                <a:cs typeface="Times New Roman" pitchFamily="18" charset="0"/>
              </a:rPr>
              <a:t>1. Dàn ý</a:t>
            </a:r>
            <a:endParaRPr lang="en-US" sz="2400">
              <a:latin typeface="Times New Roman" pitchFamily="18" charset="0"/>
              <a:cs typeface="Times New Roman" pitchFamily="18" charset="0"/>
            </a:endParaRPr>
          </a:p>
        </p:txBody>
      </p:sp>
      <p:sp>
        <p:nvSpPr>
          <p:cNvPr id="10" name="Callout: Right Arrow 9">
            <a:extLst>
              <a:ext uri="{FF2B5EF4-FFF2-40B4-BE49-F238E27FC236}"/>
            </a:extLst>
          </p:cNvPr>
          <p:cNvSpPr/>
          <p:nvPr/>
        </p:nvSpPr>
        <p:spPr>
          <a:xfrm>
            <a:off x="330200" y="2319338"/>
            <a:ext cx="1695450" cy="4052887"/>
          </a:xfrm>
          <a:prstGeom prst="rightArrowCallout">
            <a:avLst/>
          </a:prstGeom>
        </p:spPr>
        <p:style>
          <a:lnRef idx="1">
            <a:schemeClr val="accent6"/>
          </a:lnRef>
          <a:fillRef idx="3">
            <a:schemeClr val="accent6"/>
          </a:fillRef>
          <a:effectRef idx="2">
            <a:schemeClr val="accent6"/>
          </a:effectRef>
          <a:fontRef idx="minor">
            <a:schemeClr val="lt1"/>
          </a:fontRef>
        </p:style>
        <p:txBody>
          <a:bodyPr anchor="ctr"/>
          <a:lstStyle/>
          <a:p>
            <a:pPr algn="ctr" fontAlgn="auto">
              <a:spcBef>
                <a:spcPts val="0"/>
              </a:spcBef>
              <a:spcAft>
                <a:spcPts val="0"/>
              </a:spcAft>
              <a:defRPr/>
            </a:pPr>
            <a:endParaRPr lang="en-US" sz="2400">
              <a:latin typeface="Times New Roman" panose="02020603050405020304" pitchFamily="18" charset="0"/>
              <a:cs typeface="Times New Roman" panose="02020603050405020304" pitchFamily="18" charset="0"/>
            </a:endParaRPr>
          </a:p>
        </p:txBody>
      </p:sp>
      <p:sp>
        <p:nvSpPr>
          <p:cNvPr id="9" name="TextBox 8"/>
          <p:cNvSpPr txBox="1">
            <a:spLocks noChangeArrowheads="1"/>
          </p:cNvSpPr>
          <p:nvPr/>
        </p:nvSpPr>
        <p:spPr bwMode="auto">
          <a:xfrm>
            <a:off x="563563" y="2962275"/>
            <a:ext cx="1050925" cy="1570038"/>
          </a:xfrm>
          <a:prstGeom prst="rect">
            <a:avLst/>
          </a:prstGeom>
          <a:noFill/>
          <a:ln w="9525">
            <a:noFill/>
            <a:miter lim="800000"/>
            <a:headEnd/>
            <a:tailEnd/>
          </a:ln>
        </p:spPr>
        <p:txBody>
          <a:bodyPr>
            <a:spAutoFit/>
          </a:bodyPr>
          <a:lstStyle/>
          <a:p>
            <a:r>
              <a:rPr lang="en-US" sz="2400" b="1">
                <a:solidFill>
                  <a:srgbClr val="0D0D0D"/>
                </a:solidFill>
                <a:latin typeface="Times New Roman" pitchFamily="18" charset="0"/>
                <a:cs typeface="Times New Roman" pitchFamily="18" charset="0"/>
              </a:rPr>
              <a:t> 1.1. Nêu vấn đề: </a:t>
            </a:r>
            <a:endParaRPr lang="en-US" sz="2400">
              <a:latin typeface="Times New Roman" pitchFamily="18" charset="0"/>
              <a:cs typeface="Times New Roman" pitchFamily="18" charset="0"/>
            </a:endParaRPr>
          </a:p>
        </p:txBody>
      </p:sp>
      <p:sp>
        <p:nvSpPr>
          <p:cNvPr id="12" name="Rounded Rectangle 10">
            <a:extLst>
              <a:ext uri="{FF2B5EF4-FFF2-40B4-BE49-F238E27FC236}"/>
            </a:extLst>
          </p:cNvPr>
          <p:cNvSpPr>
            <a:spLocks noChangeArrowheads="1"/>
          </p:cNvSpPr>
          <p:nvPr/>
        </p:nvSpPr>
        <p:spPr bwMode="auto">
          <a:xfrm>
            <a:off x="2025650" y="2057400"/>
            <a:ext cx="9974263" cy="4583113"/>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13" name="TextBox 12"/>
          <p:cNvSpPr txBox="1">
            <a:spLocks noChangeArrowheads="1"/>
          </p:cNvSpPr>
          <p:nvPr/>
        </p:nvSpPr>
        <p:spPr bwMode="auto">
          <a:xfrm>
            <a:off x="2259013" y="2152650"/>
            <a:ext cx="9602787" cy="4487863"/>
          </a:xfrm>
          <a:prstGeom prst="rect">
            <a:avLst/>
          </a:prstGeom>
          <a:noFill/>
          <a:ln w="9525">
            <a:noFill/>
            <a:miter lim="800000"/>
            <a:headEnd/>
            <a:tailEnd/>
          </a:ln>
        </p:spPr>
        <p:txBody>
          <a:bodyPr>
            <a:spAutoFit/>
          </a:bodyPr>
          <a:lstStyle/>
          <a:p>
            <a:pPr algn="just">
              <a:lnSpc>
                <a:spcPct val="115000"/>
              </a:lnSpc>
              <a:tabLst>
                <a:tab pos="400050" algn="l"/>
              </a:tabLst>
            </a:pPr>
            <a:r>
              <a:rPr lang="en-US" sz="2400">
                <a:latin typeface="Times New Roman" pitchFamily="18" charset="0"/>
                <a:cs typeface="Times New Roman" pitchFamily="18" charset="0"/>
              </a:rPr>
              <a:t>- Giới thiệu chủ đề: T</a:t>
            </a:r>
            <a:r>
              <a:rPr lang="en-US" sz="2400">
                <a:solidFill>
                  <a:srgbClr val="000000"/>
                </a:solidFill>
                <a:latin typeface="Times New Roman" pitchFamily="18" charset="0"/>
                <a:cs typeface="Times New Roman" pitchFamily="18" charset="0"/>
              </a:rPr>
              <a:t>ruyền thuyết không chỉ là nơi các tác giả dân gian gửi gắm những khát vọng về những lẽ công bằng, về những mẫu hình lí tưởng của người anh hùng dân tộc chống ngoại xâm, người anh hùng văn hóa. Truyền thuyết còn là nơi mà các tác giả dân gian giải thích các truyền thống, các phong tục tập quán cũng như những đặc điểm tự nhiên trong </a:t>
            </a:r>
            <a:r>
              <a:rPr lang="en-US" sz="2400">
                <a:latin typeface="Times New Roman" pitchFamily="18" charset="0"/>
                <a:cs typeface="Times New Roman" pitchFamily="18" charset="0"/>
                <a:hlinkClick r:id="rId3" tooltip="Posts tagged with cuộc sống"/>
              </a:rPr>
              <a:t>cuộc sống</a:t>
            </a:r>
            <a:r>
              <a:rPr lang="en-US" sz="2400">
                <a:latin typeface="Times New Roman" pitchFamily="18" charset="0"/>
                <a:cs typeface="Times New Roman" pitchFamily="18" charset="0"/>
              </a:rPr>
              <a:t> </a:t>
            </a:r>
            <a:r>
              <a:rPr lang="en-US" sz="2400">
                <a:solidFill>
                  <a:srgbClr val="000000"/>
                </a:solidFill>
                <a:latin typeface="Times New Roman" pitchFamily="18" charset="0"/>
                <a:cs typeface="Times New Roman" pitchFamily="18" charset="0"/>
              </a:rPr>
              <a:t>thiên tai, thời tiết.</a:t>
            </a:r>
            <a:endParaRPr lang="en-US" sz="2400">
              <a:latin typeface="Times New Roman" pitchFamily="18" charset="0"/>
              <a:cs typeface="Times New Roman" pitchFamily="18" charset="0"/>
            </a:endParaRPr>
          </a:p>
          <a:p>
            <a:pPr>
              <a:tabLst>
                <a:tab pos="400050" algn="l"/>
              </a:tabLst>
            </a:pPr>
            <a:r>
              <a:rPr lang="en-US" sz="2400">
                <a:latin typeface="Times New Roman" pitchFamily="18" charset="0"/>
                <a:cs typeface="Times New Roman" pitchFamily="18" charset="0"/>
              </a:rPr>
              <a:t>- Giới thiệu về truyền thuyết </a:t>
            </a:r>
            <a:r>
              <a:rPr lang="en-US" sz="2400" i="1">
                <a:latin typeface="Times New Roman" pitchFamily="18" charset="0"/>
                <a:cs typeface="Times New Roman" pitchFamily="18" charset="0"/>
              </a:rPr>
              <a:t>“Sơn Tinh, Thủy Tinh</a:t>
            </a:r>
            <a:r>
              <a:rPr lang="en-US" sz="2400">
                <a:latin typeface="Times New Roman" pitchFamily="18" charset="0"/>
                <a:cs typeface="Times New Roman" pitchFamily="18" charset="0"/>
              </a:rPr>
              <a:t>”: </a:t>
            </a:r>
            <a:r>
              <a:rPr lang="en-US" sz="2400">
                <a:solidFill>
                  <a:srgbClr val="000000"/>
                </a:solidFill>
                <a:latin typeface="Times New Roman" pitchFamily="18" charset="0"/>
                <a:cs typeface="Times New Roman" pitchFamily="18" charset="0"/>
              </a:rPr>
              <a:t>Truyền thuyết “Sơn Tinh, Thủy Tinh” là một câu chuyện như thế. Qua câu chuyện về Sơn Tinh và Thủy Tinh, các tác giả đã lí giải về hiện tượng lũ lụt, cũng như qua đó thể hiện được sức mạnh cũng như khát vọng của người dân trong cuộc chiến với thiên nhiên</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arn(inVertical)">
                                      <p:cBhvr>
                                        <p:cTn id="23" dur="500"/>
                                        <p:tgtEl>
                                          <p:spTgt spid="10"/>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inVertical)">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barn(inVertical)">
                                      <p:cBhvr>
                                        <p:cTn id="31" dur="500"/>
                                        <p:tgtEl>
                                          <p:spTgt spid="12"/>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barn(inVertical)">
                                      <p:cBhvr>
                                        <p:cTn id="3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10" grpId="0" animBg="1"/>
      <p:bldP spid="9" grpId="0"/>
      <p:bldP spid="12" grpId="0" animBg="1"/>
      <p:bldP spid="13"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523875" y="503238"/>
            <a:ext cx="3321050" cy="628650"/>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314325" y="1339850"/>
            <a:ext cx="11563350" cy="5045075"/>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176213" y="563563"/>
            <a:ext cx="3563937" cy="488950"/>
          </a:xfrm>
          <a:prstGeom prst="rect">
            <a:avLst/>
          </a:prstGeom>
          <a:noFill/>
          <a:ln w="9525">
            <a:noFill/>
            <a:miter lim="800000"/>
            <a:headEnd/>
            <a:tailEnd/>
          </a:ln>
        </p:spPr>
        <p:txBody>
          <a:bodyPr>
            <a:spAutoFit/>
          </a:bodyPr>
          <a:lstStyle/>
          <a:p>
            <a:pPr lvl="1" algn="just">
              <a:lnSpc>
                <a:spcPct val="115000"/>
              </a:lnSpc>
              <a:spcAft>
                <a:spcPts val="1000"/>
              </a:spcAft>
              <a:tabLst>
                <a:tab pos="228600" algn="l"/>
                <a:tab pos="400050" algn="l"/>
              </a:tabLst>
            </a:pPr>
            <a:r>
              <a:rPr lang="en-US" sz="2400" b="1">
                <a:solidFill>
                  <a:srgbClr val="0D0D0D"/>
                </a:solidFill>
                <a:latin typeface="Times New Roman" pitchFamily="18" charset="0"/>
                <a:cs typeface="Times New Roman" pitchFamily="18" charset="0"/>
              </a:rPr>
              <a:t>1.2. Giải quyết vấn đề</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800100" y="1339850"/>
            <a:ext cx="4268788" cy="461963"/>
          </a:xfrm>
          <a:prstGeom prst="rect">
            <a:avLst/>
          </a:prstGeom>
          <a:noFill/>
          <a:ln w="9525">
            <a:noFill/>
            <a:miter lim="800000"/>
            <a:headEnd/>
            <a:tailEnd/>
          </a:ln>
        </p:spPr>
        <p:txBody>
          <a:bodyPr>
            <a:spAutoFit/>
          </a:bodyPr>
          <a:lstStyle/>
          <a:p>
            <a:r>
              <a:rPr lang="pt-BR" sz="2400" b="1" i="1" u="sng">
                <a:latin typeface="Times New Roman" pitchFamily="18" charset="0"/>
                <a:cs typeface="Times New Roman" pitchFamily="18" charset="0"/>
              </a:rPr>
              <a:t>1.Cốt truyện và nhân vật </a:t>
            </a:r>
            <a:endParaRPr lang="en-US" sz="2400">
              <a:latin typeface="Times New Roman" pitchFamily="18" charset="0"/>
              <a:cs typeface="Times New Roman" pitchFamily="18" charset="0"/>
            </a:endParaRPr>
          </a:p>
        </p:txBody>
      </p:sp>
      <p:sp>
        <p:nvSpPr>
          <p:cNvPr id="9" name="TextBox 8"/>
          <p:cNvSpPr txBox="1">
            <a:spLocks noChangeArrowheads="1"/>
          </p:cNvSpPr>
          <p:nvPr/>
        </p:nvSpPr>
        <p:spPr bwMode="auto">
          <a:xfrm>
            <a:off x="523875" y="1919288"/>
            <a:ext cx="8840788" cy="461962"/>
          </a:xfrm>
          <a:prstGeom prst="rect">
            <a:avLst/>
          </a:prstGeom>
          <a:noFill/>
          <a:ln w="9525">
            <a:noFill/>
            <a:miter lim="800000"/>
            <a:headEnd/>
            <a:tailEnd/>
          </a:ln>
        </p:spPr>
        <p:txBody>
          <a:bodyPr>
            <a:spAutoFit/>
          </a:bodyPr>
          <a:lstStyle/>
          <a:p>
            <a:r>
              <a:rPr lang="en-US" sz="2400" b="1">
                <a:latin typeface="Times New Roman" pitchFamily="18" charset="0"/>
                <a:cs typeface="Times New Roman" pitchFamily="18" charset="0"/>
              </a:rPr>
              <a:t>a. Vua Hùng kén rể:</a:t>
            </a:r>
            <a:endParaRPr lang="en-US" sz="2400">
              <a:latin typeface="Times New Roman" pitchFamily="18" charset="0"/>
              <a:cs typeface="Times New Roman" pitchFamily="18" charset="0"/>
            </a:endParaRPr>
          </a:p>
        </p:txBody>
      </p:sp>
      <p:sp>
        <p:nvSpPr>
          <p:cNvPr id="12" name="TextBox 11"/>
          <p:cNvSpPr txBox="1">
            <a:spLocks noChangeArrowheads="1"/>
          </p:cNvSpPr>
          <p:nvPr/>
        </p:nvSpPr>
        <p:spPr bwMode="auto">
          <a:xfrm>
            <a:off x="471488" y="2381250"/>
            <a:ext cx="11196637" cy="3714750"/>
          </a:xfrm>
          <a:prstGeom prst="rect">
            <a:avLst/>
          </a:prstGeom>
          <a:noFill/>
          <a:ln w="9525">
            <a:noFill/>
            <a:miter lim="800000"/>
            <a:headEnd/>
            <a:tailEnd/>
          </a:ln>
        </p:spPr>
        <p:txBody>
          <a:bodyPr>
            <a:spAutoFit/>
          </a:bodyPr>
          <a:lstStyle/>
          <a:p>
            <a:pPr algn="just"/>
            <a:r>
              <a:rPr lang="en-US" sz="2400">
                <a:solidFill>
                  <a:srgbClr val="000000"/>
                </a:solidFill>
                <a:latin typeface="Times New Roman" pitchFamily="18" charset="0"/>
                <a:cs typeface="Times New Roman" pitchFamily="18" charset="0"/>
              </a:rPr>
              <a:t>Sự xuất hiện của Sơn Tinh và Thủy Tinh gắn liền với một sự kiện, đó là lễ kén rể của vua Hùng “ Hùng Vương thứ mười tám có một người con gái tên là Mị Nương, người đẹp như hoa, tính nết dịu hiền….muốn kén cho một người chồng thật xứng đáng”</a:t>
            </a:r>
            <a:endParaRPr lang="en-US" sz="2400">
              <a:latin typeface="Times New Roman" pitchFamily="18" charset="0"/>
              <a:cs typeface="Times New Roman" pitchFamily="18" charset="0"/>
            </a:endParaRPr>
          </a:p>
          <a:p>
            <a:pPr algn="just">
              <a:lnSpc>
                <a:spcPct val="115000"/>
              </a:lnSpc>
              <a:spcAft>
                <a:spcPts val="1200"/>
              </a:spcAft>
            </a:pPr>
            <a:r>
              <a:rPr lang="en-US" sz="2400">
                <a:latin typeface="Times New Roman" pitchFamily="18" charset="0"/>
                <a:cs typeface="Times New Roman" pitchFamily="18" charset="0"/>
              </a:rPr>
              <a:t>Đây là mô típ quen thuộc thường thấy trong truyện dân gian, tạo sức hấp dẫn, niềm tin nơi người đọc.</a:t>
            </a:r>
            <a:r>
              <a:rPr lang="en-US" sz="2400">
                <a:solidFill>
                  <a:srgbClr val="000000"/>
                </a:solidFill>
                <a:latin typeface="Times New Roman" pitchFamily="18" charset="0"/>
                <a:cs typeface="Times New Roman" pitchFamily="18" charset="0"/>
              </a:rPr>
              <a:t> Đặc trưng về văn hóa của dân tộc ta dưới thời các vua Hùng, đó là tục thách cưới. Điều này được đan cài vào câu chuyện, cho câu chuyện một sự hấp dẫn đến lạ kì. Phong tục văn hóa và truyền thống chinh phục tự nhiên của người Việt được thể hiện một cách tài tình. Ngay sau đó là sự xuất hiện của hai nhân vật chính Sơn Tinh, Thủy Tinh.</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barn(inVertical)">
                                      <p:cBhvr>
                                        <p:cTn id="2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461963" y="198438"/>
            <a:ext cx="8921750" cy="628650"/>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649288" y="290513"/>
            <a:ext cx="8061325" cy="822325"/>
          </a:xfrm>
          <a:prstGeom prst="rect">
            <a:avLst/>
          </a:prstGeom>
          <a:noFill/>
          <a:ln w="9525">
            <a:noFill/>
            <a:miter lim="800000"/>
            <a:headEnd/>
            <a:tailEnd/>
          </a:ln>
        </p:spPr>
        <p:txBody>
          <a:bodyPr>
            <a:spAutoFit/>
          </a:bodyPr>
          <a:lstStyle/>
          <a:p>
            <a:r>
              <a:rPr lang="en-US" sz="2400" b="1">
                <a:solidFill>
                  <a:srgbClr val="FF0000"/>
                </a:solidFill>
                <a:latin typeface="Times New Roman" pitchFamily="18" charset="0"/>
                <a:cs typeface="Times New Roman" pitchFamily="18" charset="0"/>
              </a:rPr>
              <a:t>II. KIẾN THỨC CƠ BẢN VỀ TRUYỆN “THÁNH GIÓNG”</a:t>
            </a:r>
            <a:endParaRPr lang="en-US" sz="2400"/>
          </a:p>
        </p:txBody>
      </p:sp>
      <p:sp>
        <p:nvSpPr>
          <p:cNvPr id="8" name="Rounded Rectangle 10">
            <a:extLst>
              <a:ext uri="{FF2B5EF4-FFF2-40B4-BE49-F238E27FC236}"/>
            </a:extLst>
          </p:cNvPr>
          <p:cNvSpPr>
            <a:spLocks noChangeArrowheads="1"/>
          </p:cNvSpPr>
          <p:nvPr/>
        </p:nvSpPr>
        <p:spPr bwMode="auto">
          <a:xfrm>
            <a:off x="2190750" y="1169988"/>
            <a:ext cx="9366250" cy="868362"/>
          </a:xfrm>
          <a:prstGeom prst="roundRect">
            <a:avLst>
              <a:gd name="adj" fmla="val 16667"/>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9" name="Rounded Rectangle 10">
            <a:extLst>
              <a:ext uri="{FF2B5EF4-FFF2-40B4-BE49-F238E27FC236}"/>
            </a:extLst>
          </p:cNvPr>
          <p:cNvSpPr>
            <a:spLocks noChangeArrowheads="1"/>
          </p:cNvSpPr>
          <p:nvPr/>
        </p:nvSpPr>
        <p:spPr bwMode="auto">
          <a:xfrm>
            <a:off x="2190750" y="2428875"/>
            <a:ext cx="9366250" cy="1155700"/>
          </a:xfrm>
          <a:prstGeom prst="roundRect">
            <a:avLst>
              <a:gd name="adj" fmla="val 16667"/>
            </a:avLst>
          </a:prstGeom>
          <a:ln>
            <a:headEnd/>
            <a:tailEnd/>
          </a:ln>
        </p:spPr>
        <p:style>
          <a:lnRef idx="3">
            <a:schemeClr val="lt1"/>
          </a:lnRef>
          <a:fillRef idx="1">
            <a:schemeClr val="accent4"/>
          </a:fillRef>
          <a:effectRef idx="1">
            <a:schemeClr val="accent4"/>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10" name="Rounded Rectangle 10">
            <a:extLst>
              <a:ext uri="{FF2B5EF4-FFF2-40B4-BE49-F238E27FC236}"/>
            </a:extLst>
          </p:cNvPr>
          <p:cNvSpPr>
            <a:spLocks noChangeArrowheads="1"/>
          </p:cNvSpPr>
          <p:nvPr/>
        </p:nvSpPr>
        <p:spPr bwMode="auto">
          <a:xfrm>
            <a:off x="2233533" y="4102698"/>
            <a:ext cx="9593706" cy="2477952"/>
          </a:xfrm>
          <a:prstGeom prst="roundRect">
            <a:avLst>
              <a:gd name="adj" fmla="val 16667"/>
            </a:avLst>
          </a:prstGeom>
          <a:ln>
            <a:headEnd/>
            <a:tailEnd/>
          </a:ln>
        </p:spPr>
        <p:style>
          <a:lnRef idx="0">
            <a:schemeClr val="accent3"/>
          </a:lnRef>
          <a:fillRef idx="3">
            <a:schemeClr val="accent3"/>
          </a:fillRef>
          <a:effectRef idx="3">
            <a:schemeClr val="accent3"/>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11" name="Parallelogram 10">
            <a:extLst>
              <a:ext uri="{FF2B5EF4-FFF2-40B4-BE49-F238E27FC236}"/>
            </a:extLst>
          </p:cNvPr>
          <p:cNvSpPr/>
          <p:nvPr/>
        </p:nvSpPr>
        <p:spPr>
          <a:xfrm>
            <a:off x="415925" y="1208088"/>
            <a:ext cx="1774825" cy="790575"/>
          </a:xfrm>
          <a:prstGeom prst="parallelogram">
            <a:avLst>
              <a:gd name="adj" fmla="val 0"/>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en-US" sz="2400"/>
          </a:p>
        </p:txBody>
      </p:sp>
      <p:sp>
        <p:nvSpPr>
          <p:cNvPr id="14" name="TextBox 13"/>
          <p:cNvSpPr txBox="1">
            <a:spLocks noChangeArrowheads="1"/>
          </p:cNvSpPr>
          <p:nvPr/>
        </p:nvSpPr>
        <p:spPr bwMode="auto">
          <a:xfrm>
            <a:off x="3743325" y="1309688"/>
            <a:ext cx="6108700" cy="461962"/>
          </a:xfrm>
          <a:prstGeom prst="rect">
            <a:avLst/>
          </a:prstGeom>
          <a:noFill/>
          <a:ln w="9525">
            <a:noFill/>
            <a:miter lim="800000"/>
            <a:headEnd/>
            <a:tailEnd/>
          </a:ln>
        </p:spPr>
        <p:txBody>
          <a:bodyPr>
            <a:spAutoFit/>
          </a:bodyPr>
          <a:lstStyle/>
          <a:p>
            <a:r>
              <a:rPr lang="pt-BR" sz="2400">
                <a:latin typeface="Times New Roman" pitchFamily="18" charset="0"/>
                <a:cs typeface="Times New Roman" pitchFamily="18" charset="0"/>
              </a:rPr>
              <a:t>Truyện truyền thuyết.</a:t>
            </a:r>
            <a:endParaRPr lang="en-US" sz="2400"/>
          </a:p>
        </p:txBody>
      </p:sp>
      <p:sp>
        <p:nvSpPr>
          <p:cNvPr id="16" name="TextBox 15"/>
          <p:cNvSpPr txBox="1">
            <a:spLocks noChangeArrowheads="1"/>
          </p:cNvSpPr>
          <p:nvPr/>
        </p:nvSpPr>
        <p:spPr bwMode="auto">
          <a:xfrm>
            <a:off x="490538" y="1347788"/>
            <a:ext cx="1277937" cy="460375"/>
          </a:xfrm>
          <a:prstGeom prst="rect">
            <a:avLst/>
          </a:prstGeom>
          <a:noFill/>
          <a:ln w="9525">
            <a:noFill/>
            <a:miter lim="800000"/>
            <a:headEnd/>
            <a:tailEnd/>
          </a:ln>
        </p:spPr>
        <p:txBody>
          <a:bodyPr>
            <a:spAutoFit/>
          </a:bodyPr>
          <a:lstStyle/>
          <a:p>
            <a:r>
              <a:rPr lang="en-US" sz="2400">
                <a:solidFill>
                  <a:srgbClr val="0D0D0D"/>
                </a:solidFill>
                <a:latin typeface="Times New Roman" pitchFamily="18" charset="0"/>
                <a:cs typeface="Times New Roman" pitchFamily="18" charset="0"/>
              </a:rPr>
              <a:t>Thể </a:t>
            </a:r>
            <a:r>
              <a:rPr lang="en-US" sz="2400">
                <a:latin typeface="Times New Roman" pitchFamily="18" charset="0"/>
                <a:cs typeface="Times New Roman" pitchFamily="18" charset="0"/>
              </a:rPr>
              <a:t>loại</a:t>
            </a:r>
            <a:endParaRPr lang="en-US" sz="2400"/>
          </a:p>
        </p:txBody>
      </p:sp>
      <p:sp>
        <p:nvSpPr>
          <p:cNvPr id="18" name="TextBox 17"/>
          <p:cNvSpPr txBox="1">
            <a:spLocks noChangeArrowheads="1"/>
          </p:cNvSpPr>
          <p:nvPr/>
        </p:nvSpPr>
        <p:spPr bwMode="auto">
          <a:xfrm>
            <a:off x="2576513" y="2735263"/>
            <a:ext cx="6108700" cy="461962"/>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Tự sự.</a:t>
            </a:r>
            <a:endParaRPr lang="en-US" sz="2400"/>
          </a:p>
        </p:txBody>
      </p:sp>
      <p:sp>
        <p:nvSpPr>
          <p:cNvPr id="20" name="TextBox 19"/>
          <p:cNvSpPr txBox="1">
            <a:spLocks noChangeArrowheads="1"/>
          </p:cNvSpPr>
          <p:nvPr/>
        </p:nvSpPr>
        <p:spPr bwMode="auto">
          <a:xfrm>
            <a:off x="2233613" y="4303713"/>
            <a:ext cx="9636125" cy="2149475"/>
          </a:xfrm>
          <a:prstGeom prst="rect">
            <a:avLst/>
          </a:prstGeom>
          <a:noFill/>
          <a:ln w="9525">
            <a:noFill/>
            <a:miter lim="800000"/>
            <a:headEnd/>
            <a:tailEnd/>
          </a:ln>
        </p:spPr>
        <p:txBody>
          <a:bodyPr>
            <a:spAutoFit/>
          </a:bodyPr>
          <a:lstStyle/>
          <a:p>
            <a:pPr algn="just">
              <a:lnSpc>
                <a:spcPct val="115000"/>
              </a:lnSpc>
              <a:spcAft>
                <a:spcPts val="1200"/>
              </a:spcAft>
              <a:tabLst>
                <a:tab pos="400050" algn="l"/>
              </a:tabLst>
            </a:pPr>
            <a:r>
              <a:rPr lang="pt-BR" sz="2400" i="1">
                <a:latin typeface="Times New Roman" pitchFamily="18" charset="0"/>
                <a:cs typeface="Times New Roman" pitchFamily="18" charset="0"/>
              </a:rPr>
              <a:t>      Văn bản chia làm 4 phần  </a:t>
            </a:r>
            <a:endParaRPr lang="en-US" sz="2400">
              <a:latin typeface="Calibri" pitchFamily="34" charset="0"/>
              <a:cs typeface="Times New Roman" pitchFamily="18" charset="0"/>
            </a:endParaRPr>
          </a:p>
          <a:p>
            <a:pPr algn="just">
              <a:tabLst>
                <a:tab pos="400050" algn="l"/>
              </a:tabLst>
            </a:pPr>
            <a:r>
              <a:rPr lang="en-US" sz="2400">
                <a:latin typeface="Times New Roman" pitchFamily="18" charset="0"/>
                <a:cs typeface="Times New Roman" pitchFamily="18" charset="0"/>
              </a:rPr>
              <a:t> </a:t>
            </a:r>
            <a:r>
              <a:rPr lang="pt-BR" sz="2400" i="1">
                <a:solidFill>
                  <a:srgbClr val="CC3300"/>
                </a:solidFill>
                <a:latin typeface="Times New Roman" pitchFamily="18" charset="0"/>
                <a:cs typeface="Times New Roman" pitchFamily="18" charset="0"/>
              </a:rPr>
              <a:t>- </a:t>
            </a:r>
            <a:r>
              <a:rPr lang="pt-BR" sz="2400" i="1" u="sng">
                <a:solidFill>
                  <a:srgbClr val="0D0D0D"/>
                </a:solidFill>
                <a:latin typeface="Times New Roman" pitchFamily="18" charset="0"/>
                <a:cs typeface="Times New Roman" pitchFamily="18" charset="0"/>
              </a:rPr>
              <a:t>Phần 1</a:t>
            </a:r>
            <a:r>
              <a:rPr lang="pt-BR" sz="2400" i="1">
                <a:solidFill>
                  <a:srgbClr val="0D0D0D"/>
                </a:solidFill>
                <a:latin typeface="Times New Roman" pitchFamily="18" charset="0"/>
                <a:cs typeface="Times New Roman" pitchFamily="18" charset="0"/>
              </a:rPr>
              <a:t>: Từ đầu đến “…đặt đâu nằm đấy” (Sự ra đời  của  Thánh Gióng)</a:t>
            </a:r>
            <a:endParaRPr lang="en-US" sz="2400">
              <a:latin typeface="Times New Roman" pitchFamily="18" charset="0"/>
              <a:cs typeface="Times New Roman" pitchFamily="18" charset="0"/>
            </a:endParaRPr>
          </a:p>
          <a:p>
            <a:pPr algn="just">
              <a:tabLst>
                <a:tab pos="400050" algn="l"/>
              </a:tabLst>
            </a:pPr>
            <a:r>
              <a:rPr lang="pt-BR" sz="2400" i="1">
                <a:solidFill>
                  <a:srgbClr val="0D0D0D"/>
                </a:solidFill>
                <a:latin typeface="Times New Roman" pitchFamily="18" charset="0"/>
                <a:cs typeface="Times New Roman" pitchFamily="18" charset="0"/>
              </a:rPr>
              <a:t> - </a:t>
            </a:r>
            <a:r>
              <a:rPr lang="pt-BR" sz="2400" i="1" u="sng">
                <a:solidFill>
                  <a:srgbClr val="0D0D0D"/>
                </a:solidFill>
                <a:latin typeface="Times New Roman" pitchFamily="18" charset="0"/>
                <a:cs typeface="Times New Roman" pitchFamily="18" charset="0"/>
              </a:rPr>
              <a:t>Phần 2</a:t>
            </a:r>
            <a:r>
              <a:rPr lang="pt-BR" sz="2400" i="1">
                <a:solidFill>
                  <a:srgbClr val="0D0D0D"/>
                </a:solidFill>
                <a:latin typeface="Times New Roman" pitchFamily="18" charset="0"/>
                <a:cs typeface="Times New Roman" pitchFamily="18" charset="0"/>
              </a:rPr>
              <a:t>: Tiếp đến“…cứu nước”(Sự lớn lên của Thánh Gióng)</a:t>
            </a:r>
            <a:endParaRPr lang="en-US" sz="2400">
              <a:latin typeface="Times New Roman" pitchFamily="18" charset="0"/>
              <a:cs typeface="Times New Roman" pitchFamily="18" charset="0"/>
            </a:endParaRPr>
          </a:p>
          <a:p>
            <a:pPr algn="just">
              <a:tabLst>
                <a:tab pos="400050" algn="l"/>
              </a:tabLst>
            </a:pPr>
            <a:r>
              <a:rPr lang="pt-BR" sz="2400" i="1">
                <a:solidFill>
                  <a:srgbClr val="0D0D0D"/>
                </a:solidFill>
                <a:latin typeface="Times New Roman" pitchFamily="18" charset="0"/>
                <a:cs typeface="Times New Roman" pitchFamily="18" charset="0"/>
              </a:rPr>
              <a:t> - </a:t>
            </a:r>
            <a:r>
              <a:rPr lang="pt-BR" sz="2400" i="1" u="sng">
                <a:solidFill>
                  <a:srgbClr val="0D0D0D"/>
                </a:solidFill>
                <a:latin typeface="Times New Roman" pitchFamily="18" charset="0"/>
                <a:cs typeface="Times New Roman" pitchFamily="18" charset="0"/>
              </a:rPr>
              <a:t>Phần 3</a:t>
            </a:r>
            <a:r>
              <a:rPr lang="pt-BR" sz="2400" i="1">
                <a:solidFill>
                  <a:srgbClr val="0D0D0D"/>
                </a:solidFill>
                <a:latin typeface="Times New Roman" pitchFamily="18" charset="0"/>
                <a:cs typeface="Times New Roman" pitchFamily="18" charset="0"/>
              </a:rPr>
              <a:t>: Tiếp đến“...bay lên trời” (Thánh Gióng đánh giặc và về trời)</a:t>
            </a:r>
            <a:endParaRPr lang="en-US" sz="2400">
              <a:latin typeface="Times New Roman" pitchFamily="18" charset="0"/>
              <a:cs typeface="Times New Roman" pitchFamily="18" charset="0"/>
            </a:endParaRPr>
          </a:p>
          <a:p>
            <a:pPr>
              <a:tabLst>
                <a:tab pos="400050" algn="l"/>
              </a:tabLst>
            </a:pPr>
            <a:r>
              <a:rPr lang="pt-BR" sz="2400" i="1">
                <a:solidFill>
                  <a:srgbClr val="0D0D0D"/>
                </a:solidFill>
                <a:latin typeface="Times New Roman" pitchFamily="18" charset="0"/>
                <a:cs typeface="Times New Roman" pitchFamily="18" charset="0"/>
              </a:rPr>
              <a:t> - </a:t>
            </a:r>
            <a:r>
              <a:rPr lang="pt-BR" sz="2400" i="1" u="sng">
                <a:solidFill>
                  <a:srgbClr val="0D0D0D"/>
                </a:solidFill>
                <a:latin typeface="Times New Roman" pitchFamily="18" charset="0"/>
                <a:cs typeface="Times New Roman" pitchFamily="18" charset="0"/>
              </a:rPr>
              <a:t>Phần 4</a:t>
            </a:r>
            <a:r>
              <a:rPr lang="pt-BR" sz="2400" i="1">
                <a:solidFill>
                  <a:srgbClr val="0D0D0D"/>
                </a:solidFill>
                <a:latin typeface="Times New Roman" pitchFamily="18" charset="0"/>
                <a:cs typeface="Times New Roman" pitchFamily="18" charset="0"/>
              </a:rPr>
              <a:t>:  </a:t>
            </a:r>
            <a:r>
              <a:rPr lang="pt-BR" sz="2400" i="1">
                <a:latin typeface="Times New Roman" pitchFamily="18" charset="0"/>
                <a:cs typeface="Times New Roman" pitchFamily="18" charset="0"/>
              </a:rPr>
              <a:t>Còn lại ( các dấu tích còn lại)</a:t>
            </a:r>
            <a:endParaRPr lang="en-US" sz="2400"/>
          </a:p>
        </p:txBody>
      </p:sp>
      <p:sp>
        <p:nvSpPr>
          <p:cNvPr id="22" name="Diamond 21">
            <a:extLst>
              <a:ext uri="{FF2B5EF4-FFF2-40B4-BE49-F238E27FC236}"/>
            </a:extLst>
          </p:cNvPr>
          <p:cNvSpPr/>
          <p:nvPr/>
        </p:nvSpPr>
        <p:spPr>
          <a:xfrm>
            <a:off x="134938" y="4249738"/>
            <a:ext cx="2055812" cy="2220912"/>
          </a:xfrm>
          <a:prstGeom prst="diamond">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en-US" sz="2400"/>
          </a:p>
        </p:txBody>
      </p:sp>
      <p:sp>
        <p:nvSpPr>
          <p:cNvPr id="25" name="Rectangle 24">
            <a:extLst>
              <a:ext uri="{FF2B5EF4-FFF2-40B4-BE49-F238E27FC236}"/>
            </a:extLst>
          </p:cNvPr>
          <p:cNvSpPr/>
          <p:nvPr/>
        </p:nvSpPr>
        <p:spPr>
          <a:xfrm>
            <a:off x="176213" y="2465388"/>
            <a:ext cx="2055812" cy="1119187"/>
          </a:xfrm>
          <a:prstGeom prst="rect">
            <a:avLst/>
          </a:prstGeom>
        </p:spPr>
        <p:style>
          <a:lnRef idx="3">
            <a:schemeClr val="lt1"/>
          </a:lnRef>
          <a:fillRef idx="1">
            <a:schemeClr val="accent4"/>
          </a:fillRef>
          <a:effectRef idx="1">
            <a:schemeClr val="accent4"/>
          </a:effectRef>
          <a:fontRef idx="minor">
            <a:schemeClr val="lt1"/>
          </a:fontRef>
        </p:style>
        <p:txBody>
          <a:bodyPr anchor="ctr"/>
          <a:lstStyle/>
          <a:p>
            <a:pPr algn="ctr" fontAlgn="auto">
              <a:spcBef>
                <a:spcPts val="0"/>
              </a:spcBef>
              <a:spcAft>
                <a:spcPts val="0"/>
              </a:spcAft>
              <a:defRPr/>
            </a:pPr>
            <a:endParaRPr lang="en-US" sz="2400"/>
          </a:p>
        </p:txBody>
      </p:sp>
      <p:sp>
        <p:nvSpPr>
          <p:cNvPr id="24" name="TextBox 23"/>
          <p:cNvSpPr txBox="1">
            <a:spLocks noChangeArrowheads="1"/>
          </p:cNvSpPr>
          <p:nvPr/>
        </p:nvSpPr>
        <p:spPr bwMode="auto">
          <a:xfrm>
            <a:off x="277813" y="2436813"/>
            <a:ext cx="1347787" cy="1187450"/>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Phương thức biểu đạt chính</a:t>
            </a:r>
            <a:endParaRPr lang="en-US" sz="2400"/>
          </a:p>
        </p:txBody>
      </p:sp>
      <p:sp>
        <p:nvSpPr>
          <p:cNvPr id="27" name="TextBox 26"/>
          <p:cNvSpPr txBox="1">
            <a:spLocks noChangeArrowheads="1"/>
          </p:cNvSpPr>
          <p:nvPr/>
        </p:nvSpPr>
        <p:spPr bwMode="auto">
          <a:xfrm>
            <a:off x="623888" y="4953000"/>
            <a:ext cx="1209675" cy="830263"/>
          </a:xfrm>
          <a:prstGeom prst="rect">
            <a:avLst/>
          </a:prstGeom>
          <a:noFill/>
          <a:ln w="9525">
            <a:noFill/>
            <a:miter lim="800000"/>
            <a:headEnd/>
            <a:tailEnd/>
          </a:ln>
        </p:spPr>
        <p:txBody>
          <a:bodyPr>
            <a:spAutoFit/>
          </a:bodyPr>
          <a:lstStyle/>
          <a:p>
            <a:r>
              <a:rPr lang="en-US" sz="2400">
                <a:solidFill>
                  <a:srgbClr val="000000"/>
                </a:solidFill>
                <a:latin typeface="Times New Roman" pitchFamily="18" charset="0"/>
                <a:cs typeface="Times New Roman" pitchFamily="18" charset="0"/>
              </a:rPr>
              <a:t>Bố cục văn bản</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down)">
                                      <p:cBhvr>
                                        <p:cTn id="15" dur="500"/>
                                        <p:tgtEl>
                                          <p:spTgt spid="11"/>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wipe(down)">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arn(inVertical)">
                                      <p:cBhvr>
                                        <p:cTn id="23" dur="500"/>
                                        <p:tgtEl>
                                          <p:spTgt spid="8"/>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barn(inVertical)">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barn(inVertical)">
                                      <p:cBhvr>
                                        <p:cTn id="31" dur="500"/>
                                        <p:tgtEl>
                                          <p:spTgt spid="25"/>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barn(inVertical)">
                                      <p:cBhvr>
                                        <p:cTn id="34" dur="500"/>
                                        <p:tgtEl>
                                          <p:spTgt spid="24"/>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barn(inVertical)">
                                      <p:cBhvr>
                                        <p:cTn id="39" dur="500"/>
                                        <p:tgtEl>
                                          <p:spTgt spid="9"/>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barn(inVertical)">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barn(inVertical)">
                                      <p:cBhvr>
                                        <p:cTn id="47" dur="500"/>
                                        <p:tgtEl>
                                          <p:spTgt spid="22"/>
                                        </p:tgtEl>
                                      </p:cBhvr>
                                    </p:animEffect>
                                  </p:childTnLst>
                                </p:cTn>
                              </p:par>
                              <p:par>
                                <p:cTn id="48" presetID="16" presetClass="entr" presetSubtype="21" fill="hold" grpId="0" nodeType="withEffect">
                                  <p:stCondLst>
                                    <p:cond delay="0"/>
                                  </p:stCondLst>
                                  <p:childTnLst>
                                    <p:set>
                                      <p:cBhvr>
                                        <p:cTn id="49" dur="1" fill="hold">
                                          <p:stCondLst>
                                            <p:cond delay="0"/>
                                          </p:stCondLst>
                                        </p:cTn>
                                        <p:tgtEl>
                                          <p:spTgt spid="27"/>
                                        </p:tgtEl>
                                        <p:attrNameLst>
                                          <p:attrName>style.visibility</p:attrName>
                                        </p:attrNameLst>
                                      </p:cBhvr>
                                      <p:to>
                                        <p:strVal val="visible"/>
                                      </p:to>
                                    </p:set>
                                    <p:animEffect transition="in" filter="barn(inVertical)">
                                      <p:cBhvr>
                                        <p:cTn id="50" dur="500"/>
                                        <p:tgtEl>
                                          <p:spTgt spid="27"/>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nodeType="click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barn(inVertical)">
                                      <p:cBhvr>
                                        <p:cTn id="55" dur="500"/>
                                        <p:tgtEl>
                                          <p:spTgt spid="10"/>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Effect transition="in" filter="barn(inVertical)">
                                      <p:cBhvr>
                                        <p:cTn id="5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8" grpId="0" animBg="1"/>
      <p:bldP spid="9" grpId="0" animBg="1"/>
      <p:bldP spid="11" grpId="0" animBg="1"/>
      <p:bldP spid="14" grpId="0"/>
      <p:bldP spid="16" grpId="0"/>
      <p:bldP spid="18" grpId="0"/>
      <p:bldP spid="20" grpId="0"/>
      <p:bldP spid="22" grpId="0" animBg="1"/>
      <p:bldP spid="25" grpId="0" animBg="1"/>
      <p:bldP spid="24" grpId="0"/>
      <p:bldP spid="27"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365125" y="952500"/>
            <a:ext cx="11461750" cy="5518150"/>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6" name="TextBox 5"/>
          <p:cNvSpPr txBox="1">
            <a:spLocks noChangeArrowheads="1"/>
          </p:cNvSpPr>
          <p:nvPr/>
        </p:nvSpPr>
        <p:spPr bwMode="auto">
          <a:xfrm>
            <a:off x="801688" y="1333500"/>
            <a:ext cx="6246812" cy="490538"/>
          </a:xfrm>
          <a:prstGeom prst="rect">
            <a:avLst/>
          </a:prstGeom>
          <a:noFill/>
          <a:ln w="9525">
            <a:noFill/>
            <a:miter lim="800000"/>
            <a:headEnd/>
            <a:tailEnd/>
          </a:ln>
        </p:spPr>
        <p:txBody>
          <a:bodyPr>
            <a:spAutoFit/>
          </a:bodyPr>
          <a:lstStyle/>
          <a:p>
            <a:pPr algn="just">
              <a:lnSpc>
                <a:spcPct val="115000"/>
              </a:lnSpc>
              <a:spcAft>
                <a:spcPts val="1200"/>
              </a:spcAft>
            </a:pPr>
            <a:r>
              <a:rPr lang="en-US" sz="2400" b="1">
                <a:solidFill>
                  <a:srgbClr val="800000"/>
                </a:solidFill>
                <a:latin typeface="Times New Roman" pitchFamily="18" charset="0"/>
                <a:cs typeface="Times New Roman" pitchFamily="18" charset="0"/>
              </a:rPr>
              <a:t>b. Cuộc so tài của Sơn Tinh, Thủy Tinh.</a:t>
            </a:r>
            <a:endParaRPr lang="en-US" sz="2400">
              <a:latin typeface="Calibri" pitchFamily="34" charset="0"/>
              <a:cs typeface="Times New Roman" pitchFamily="18" charset="0"/>
            </a:endParaRPr>
          </a:p>
        </p:txBody>
      </p:sp>
      <p:sp>
        <p:nvSpPr>
          <p:cNvPr id="7" name="TextBox 6"/>
          <p:cNvSpPr txBox="1">
            <a:spLocks noChangeArrowheads="1"/>
          </p:cNvSpPr>
          <p:nvPr/>
        </p:nvSpPr>
        <p:spPr bwMode="auto">
          <a:xfrm>
            <a:off x="801688" y="2003425"/>
            <a:ext cx="8229600" cy="488950"/>
          </a:xfrm>
          <a:prstGeom prst="rect">
            <a:avLst/>
          </a:prstGeom>
          <a:noFill/>
          <a:ln w="9525">
            <a:noFill/>
            <a:miter lim="800000"/>
            <a:headEnd/>
            <a:tailEnd/>
          </a:ln>
        </p:spPr>
        <p:txBody>
          <a:bodyPr>
            <a:spAutoFit/>
          </a:bodyPr>
          <a:lstStyle/>
          <a:p>
            <a:pPr algn="just">
              <a:lnSpc>
                <a:spcPct val="115000"/>
              </a:lnSpc>
              <a:spcAft>
                <a:spcPts val="1200"/>
              </a:spcAft>
            </a:pPr>
            <a:r>
              <a:rPr lang="en-US" sz="2400" b="1">
                <a:solidFill>
                  <a:srgbClr val="800000"/>
                </a:solidFill>
                <a:latin typeface="Times New Roman" pitchFamily="18" charset="0"/>
                <a:cs typeface="Times New Roman" pitchFamily="18" charset="0"/>
              </a:rPr>
              <a:t>b1. Sự xuất hiện và tài năng của Sơn Tinh, Thủy Tinh.</a:t>
            </a:r>
            <a:endParaRPr lang="en-US" sz="2400">
              <a:latin typeface="Calibri" pitchFamily="34" charset="0"/>
              <a:cs typeface="Times New Roman" pitchFamily="18" charset="0"/>
            </a:endParaRPr>
          </a:p>
        </p:txBody>
      </p:sp>
      <p:sp>
        <p:nvSpPr>
          <p:cNvPr id="9" name="TextBox 8"/>
          <p:cNvSpPr txBox="1">
            <a:spLocks noChangeArrowheads="1"/>
          </p:cNvSpPr>
          <p:nvPr/>
        </p:nvSpPr>
        <p:spPr bwMode="auto">
          <a:xfrm>
            <a:off x="487363" y="2605088"/>
            <a:ext cx="11339512" cy="3354387"/>
          </a:xfrm>
          <a:prstGeom prst="rect">
            <a:avLst/>
          </a:prstGeom>
          <a:noFill/>
          <a:ln w="9525">
            <a:noFill/>
            <a:miter lim="800000"/>
            <a:headEnd/>
            <a:tailEnd/>
          </a:ln>
        </p:spPr>
        <p:txBody>
          <a:bodyPr>
            <a:spAutoFit/>
          </a:bodyPr>
          <a:lstStyle/>
          <a:p>
            <a:r>
              <a:rPr lang="en-US" sz="2400">
                <a:solidFill>
                  <a:srgbClr val="000000"/>
                </a:solidFill>
                <a:latin typeface="Times New Roman" pitchFamily="18" charset="0"/>
                <a:cs typeface="Times New Roman" pitchFamily="18" charset="0"/>
              </a:rPr>
              <a:t>- Sơn Tinh: ở vùng núi Tản Viên có tài lạ</a:t>
            </a:r>
            <a:r>
              <a:rPr lang="en-US" sz="2400" i="1">
                <a:solidFill>
                  <a:srgbClr val="000000"/>
                </a:solidFill>
                <a:latin typeface="Times New Roman" pitchFamily="18" charset="0"/>
                <a:cs typeface="Times New Roman" pitchFamily="18" charset="0"/>
              </a:rPr>
              <a:t> “vẫy  tay về phía đông phía đông nổi cồn bãi, vẫy tay về phía tây phía tây mọc lên từng dãy núi đồi”. </a:t>
            </a:r>
            <a:endParaRPr lang="en-US" sz="2400">
              <a:latin typeface="Times New Roman" pitchFamily="18" charset="0"/>
              <a:cs typeface="Times New Roman" pitchFamily="18" charset="0"/>
            </a:endParaRPr>
          </a:p>
          <a:p>
            <a:r>
              <a:rPr lang="en-US" sz="2400">
                <a:solidFill>
                  <a:srgbClr val="000000"/>
                </a:solidFill>
                <a:latin typeface="Times New Roman" pitchFamily="18" charset="0"/>
                <a:cs typeface="Times New Roman" pitchFamily="18" charset="0"/>
              </a:rPr>
              <a:t>- Thủy Tinh: ở miền biển, tài  “</a:t>
            </a:r>
            <a:r>
              <a:rPr lang="en-US" sz="2400" i="1">
                <a:solidFill>
                  <a:srgbClr val="000000"/>
                </a:solidFill>
                <a:latin typeface="Times New Roman" pitchFamily="18" charset="0"/>
                <a:cs typeface="Times New Roman" pitchFamily="18" charset="0"/>
              </a:rPr>
              <a:t>gọi gió gió đến, hô mưa mưa về”. </a:t>
            </a:r>
            <a:endParaRPr lang="en-US" sz="2400">
              <a:latin typeface="Times New Roman" pitchFamily="18" charset="0"/>
              <a:cs typeface="Times New Roman" pitchFamily="18" charset="0"/>
            </a:endParaRPr>
          </a:p>
          <a:p>
            <a:pPr>
              <a:spcAft>
                <a:spcPts val="1200"/>
              </a:spcAft>
            </a:pPr>
            <a:r>
              <a:rPr lang="en-US" sz="2400">
                <a:solidFill>
                  <a:srgbClr val="000000"/>
                </a:solidFill>
                <a:latin typeface="Times New Roman" pitchFamily="18" charset="0"/>
                <a:cs typeface="Times New Roman" pitchFamily="18" charset="0"/>
              </a:rPr>
              <a:t>=&gt; Những chi tiết kì ảo cho thấý:</a:t>
            </a:r>
            <a:endParaRPr lang="en-US" sz="2400">
              <a:latin typeface="Times New Roman" pitchFamily="18" charset="0"/>
              <a:cs typeface="Times New Roman" pitchFamily="18" charset="0"/>
            </a:endParaRPr>
          </a:p>
          <a:p>
            <a:pPr>
              <a:spcAft>
                <a:spcPts val="1200"/>
              </a:spcAft>
            </a:pPr>
            <a:r>
              <a:rPr lang="en-US" sz="2400">
                <a:solidFill>
                  <a:srgbClr val="000000"/>
                </a:solidFill>
                <a:latin typeface="Times New Roman" pitchFamily="18" charset="0"/>
                <a:cs typeface="Times New Roman" pitchFamily="18" charset="0"/>
              </a:rPr>
              <a:t>+ cả hai đều ngang tài ngang sức. Họ đều tài năng phi thường, thần kì, đều xứng đáng; Tạo sức hấp dẫn cho truyện.</a:t>
            </a:r>
            <a:endParaRPr lang="en-US" sz="2400">
              <a:latin typeface="Times New Roman" pitchFamily="18" charset="0"/>
              <a:cs typeface="Times New Roman" pitchFamily="18" charset="0"/>
            </a:endParaRPr>
          </a:p>
          <a:p>
            <a:pPr>
              <a:spcAft>
                <a:spcPts val="1200"/>
              </a:spcAft>
            </a:pPr>
            <a:r>
              <a:rPr lang="en-US" sz="2400">
                <a:solidFill>
                  <a:srgbClr val="000000"/>
                </a:solidFill>
                <a:latin typeface="Times New Roman" pitchFamily="18" charset="0"/>
                <a:cs typeface="Times New Roman" pitchFamily="18" charset="0"/>
              </a:rPr>
              <a:t>+ </a:t>
            </a:r>
            <a:r>
              <a:rPr lang="vi-VN" sz="2400">
                <a:solidFill>
                  <a:srgbClr val="000000"/>
                </a:solidFill>
                <a:latin typeface="Times New Roman" pitchFamily="18" charset="0"/>
                <a:cs typeface="Times New Roman" pitchFamily="18" charset="0"/>
              </a:rPr>
              <a:t>Tài năng của Sơn Tinh mang tính phát triển, tài năng của Thuỷ Tinh mang sự huỷ diệt (bão, lũ lụt).</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p:bldP spid="7" grpId="0"/>
      <p:bldP spid="9"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257175" y="527050"/>
            <a:ext cx="11677650" cy="5538788"/>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725488" y="792163"/>
            <a:ext cx="6219825" cy="461962"/>
          </a:xfrm>
          <a:prstGeom prst="rect">
            <a:avLst/>
          </a:prstGeom>
          <a:noFill/>
          <a:ln w="9525">
            <a:noFill/>
            <a:miter lim="800000"/>
            <a:headEnd/>
            <a:tailEnd/>
          </a:ln>
        </p:spPr>
        <p:txBody>
          <a:bodyPr>
            <a:spAutoFit/>
          </a:bodyPr>
          <a:lstStyle/>
          <a:p>
            <a:r>
              <a:rPr lang="en-US" sz="2400" b="1" i="1">
                <a:latin typeface="Times New Roman" pitchFamily="18" charset="0"/>
                <a:cs typeface="Times New Roman" pitchFamily="18" charset="0"/>
              </a:rPr>
              <a:t>b2. Cuộc thi tài </a:t>
            </a:r>
            <a:endParaRPr lang="en-US" sz="2400">
              <a:latin typeface="Times New Roman" pitchFamily="18" charset="0"/>
              <a:cs typeface="Times New Roman" pitchFamily="18" charset="0"/>
            </a:endParaRPr>
          </a:p>
        </p:txBody>
      </p:sp>
      <p:sp>
        <p:nvSpPr>
          <p:cNvPr id="8" name="TextBox 7"/>
          <p:cNvSpPr txBox="1">
            <a:spLocks noChangeArrowheads="1"/>
          </p:cNvSpPr>
          <p:nvPr/>
        </p:nvSpPr>
        <p:spPr bwMode="auto">
          <a:xfrm>
            <a:off x="512763" y="1409700"/>
            <a:ext cx="11233150" cy="2678113"/>
          </a:xfrm>
          <a:prstGeom prst="rect">
            <a:avLst/>
          </a:prstGeom>
          <a:noFill/>
          <a:ln w="9525">
            <a:noFill/>
            <a:miter lim="800000"/>
            <a:headEnd/>
            <a:tailEnd/>
          </a:ln>
        </p:spPr>
        <p:txBody>
          <a:bodyPr>
            <a:spAutoFit/>
          </a:bodyPr>
          <a:lstStyle/>
          <a:p>
            <a:pPr algn="just"/>
            <a:r>
              <a:rPr lang="en-US" sz="2400">
                <a:latin typeface="Times New Roman" pitchFamily="18" charset="0"/>
                <a:cs typeface="Times New Roman" pitchFamily="18" charset="0"/>
              </a:rPr>
              <a:t>- </a:t>
            </a:r>
            <a:r>
              <a:rPr lang="vi-VN" sz="2400">
                <a:latin typeface="Times New Roman" pitchFamily="18" charset="0"/>
                <a:cs typeface="Times New Roman" pitchFamily="18" charset="0"/>
              </a:rPr>
              <a:t>Thi tài dâng lễ vật sớm: chỉ trong 1 ngày ai dâng lễ vật trước sẽ được chọn</a:t>
            </a:r>
            <a:endParaRPr lang="en-US" sz="2400">
              <a:latin typeface="Times New Roman" pitchFamily="18" charset="0"/>
              <a:cs typeface="Times New Roman" pitchFamily="18" charset="0"/>
            </a:endParaRPr>
          </a:p>
          <a:p>
            <a:pPr algn="just"/>
            <a:r>
              <a:rPr lang="en-US" sz="2400">
                <a:latin typeface="Times New Roman" pitchFamily="18" charset="0"/>
                <a:cs typeface="Times New Roman" pitchFamily="18" charset="0"/>
              </a:rPr>
              <a:t>-</a:t>
            </a:r>
            <a:r>
              <a:rPr lang="vi-VN" sz="2400">
                <a:latin typeface="Times New Roman" pitchFamily="18" charset="0"/>
                <a:cs typeface="Times New Roman" pitchFamily="18" charset="0"/>
              </a:rPr>
              <a:t> Lễ vật : “</a:t>
            </a:r>
            <a:r>
              <a:rPr lang="vi-VN" sz="2400" i="1">
                <a:latin typeface="Times New Roman" pitchFamily="18" charset="0"/>
                <a:cs typeface="Times New Roman" pitchFamily="18" charset="0"/>
              </a:rPr>
              <a:t>100 ván cơm nếp , 100 nệp bánh chưng,voi chín ngà, gà chín cựa, ngựa chín hồng mao”.</a:t>
            </a:r>
            <a:endParaRPr lang="en-US" sz="2400">
              <a:latin typeface="Times New Roman" pitchFamily="18" charset="0"/>
              <a:cs typeface="Times New Roman" pitchFamily="18" charset="0"/>
            </a:endParaRPr>
          </a:p>
          <a:p>
            <a:pPr algn="just"/>
            <a:r>
              <a:rPr lang="en-US" sz="2400">
                <a:latin typeface="Times New Roman" pitchFamily="18" charset="0"/>
                <a:cs typeface="Times New Roman" pitchFamily="18" charset="0"/>
              </a:rPr>
              <a:t>- Lễ vật có lợi cho Sơn Tinh. Vì đó là các sản vật nơi rừng núi thuộc Sơn Tinh cai quản. Vua Hùng nghiêng về phía Sơn Tinh vì nhận ra sức tàn phá của Thuỷ Tinh. Đồng thời ngài tin vào sức mạnh của Sơn Tinh có thể chiến thắng Thủy tinh, bảo vệ cuộc sống bình yên cho nhân dân</a:t>
            </a:r>
          </a:p>
        </p:txBody>
      </p:sp>
      <p:sp>
        <p:nvSpPr>
          <p:cNvPr id="10" name="TextBox 9"/>
          <p:cNvSpPr txBox="1">
            <a:spLocks noChangeArrowheads="1"/>
          </p:cNvSpPr>
          <p:nvPr/>
        </p:nvSpPr>
        <p:spPr bwMode="auto">
          <a:xfrm>
            <a:off x="512763" y="4191000"/>
            <a:ext cx="6176962" cy="460375"/>
          </a:xfrm>
          <a:prstGeom prst="rect">
            <a:avLst/>
          </a:prstGeom>
          <a:noFill/>
          <a:ln w="9525">
            <a:noFill/>
            <a:miter lim="800000"/>
            <a:headEnd/>
            <a:tailEnd/>
          </a:ln>
        </p:spPr>
        <p:txBody>
          <a:bodyPr>
            <a:spAutoFit/>
          </a:bodyPr>
          <a:lstStyle/>
          <a:p>
            <a:r>
              <a:rPr lang="en-US" sz="2400" b="1" i="1">
                <a:solidFill>
                  <a:srgbClr val="800000"/>
                </a:solidFill>
                <a:latin typeface="Times New Roman" pitchFamily="18" charset="0"/>
                <a:cs typeface="Times New Roman" pitchFamily="18" charset="0"/>
              </a:rPr>
              <a:t>b3. Kết quả</a:t>
            </a:r>
            <a:r>
              <a:rPr lang="en-US" sz="2400">
                <a:latin typeface="Times New Roman" pitchFamily="18" charset="0"/>
                <a:cs typeface="Times New Roman" pitchFamily="18" charset="0"/>
              </a:rPr>
              <a:t>: </a:t>
            </a:r>
          </a:p>
        </p:txBody>
      </p:sp>
      <p:sp>
        <p:nvSpPr>
          <p:cNvPr id="12" name="TextBox 11"/>
          <p:cNvSpPr txBox="1">
            <a:spLocks noChangeArrowheads="1"/>
          </p:cNvSpPr>
          <p:nvPr/>
        </p:nvSpPr>
        <p:spPr bwMode="auto">
          <a:xfrm>
            <a:off x="549275" y="4754563"/>
            <a:ext cx="11161713" cy="908050"/>
          </a:xfrm>
          <a:prstGeom prst="rect">
            <a:avLst/>
          </a:prstGeom>
          <a:noFill/>
          <a:ln w="9525">
            <a:noFill/>
            <a:miter lim="800000"/>
            <a:headEnd/>
            <a:tailEnd/>
          </a:ln>
        </p:spPr>
        <p:txBody>
          <a:bodyPr>
            <a:spAutoFit/>
          </a:bodyPr>
          <a:lstStyle/>
          <a:p>
            <a:pPr algn="just">
              <a:lnSpc>
                <a:spcPct val="115000"/>
              </a:lnSpc>
              <a:spcAft>
                <a:spcPts val="1200"/>
              </a:spcAft>
            </a:pPr>
            <a:r>
              <a:rPr lang="en-US" sz="2400">
                <a:latin typeface="Times New Roman" pitchFamily="18" charset="0"/>
                <a:cs typeface="Times New Roman" pitchFamily="18" charset="0"/>
              </a:rPr>
              <a:t>Sơn Tinh mang lễ đến trước, lấy được Mị Nương làm vợ, Thủy tình đến sau nên thua cuộc.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Vertical)">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arn(inVertical)">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barn(inVertical)">
                                      <p:cBhvr>
                                        <p:cTn id="2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8" grpId="0"/>
      <p:bldP spid="10" grpId="0"/>
      <p:bldP spid="12"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569030" y="914400"/>
            <a:ext cx="11251909" cy="5512904"/>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1146175" y="1139825"/>
            <a:ext cx="3532188" cy="461963"/>
          </a:xfrm>
          <a:prstGeom prst="rect">
            <a:avLst/>
          </a:prstGeom>
          <a:noFill/>
          <a:ln w="9525">
            <a:noFill/>
            <a:miter lim="800000"/>
            <a:headEnd/>
            <a:tailEnd/>
          </a:ln>
        </p:spPr>
        <p:txBody>
          <a:bodyPr>
            <a:spAutoFit/>
          </a:bodyPr>
          <a:lstStyle/>
          <a:p>
            <a:r>
              <a:rPr lang="en-US" sz="2400" b="1" i="1" u="sng">
                <a:solidFill>
                  <a:srgbClr val="680000"/>
                </a:solidFill>
                <a:latin typeface="Times New Roman" pitchFamily="18" charset="0"/>
                <a:cs typeface="Times New Roman" pitchFamily="18" charset="0"/>
              </a:rPr>
              <a:t>2.Ý nghĩa </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762000" y="1736725"/>
            <a:ext cx="10515600" cy="460375"/>
          </a:xfrm>
          <a:prstGeom prst="rect">
            <a:avLst/>
          </a:prstGeom>
          <a:noFill/>
          <a:ln w="9525">
            <a:noFill/>
            <a:miter lim="800000"/>
            <a:headEnd/>
            <a:tailEnd/>
          </a:ln>
        </p:spPr>
        <p:txBody>
          <a:bodyPr>
            <a:spAutoFit/>
          </a:bodyPr>
          <a:lstStyle/>
          <a:p>
            <a:pPr algn="just"/>
            <a:r>
              <a:rPr lang="en-US" sz="2400" b="1">
                <a:solidFill>
                  <a:srgbClr val="800000"/>
                </a:solidFill>
                <a:latin typeface="Times New Roman" pitchFamily="18" charset="0"/>
                <a:cs typeface="Times New Roman" pitchFamily="18" charset="0"/>
              </a:rPr>
              <a:t>a. Hình tượng người anh hùng Sơn Tinh trong cuộc giao tranh</a:t>
            </a:r>
            <a:endParaRPr lang="en-US" sz="2400">
              <a:latin typeface="Times New Roman" pitchFamily="18" charset="0"/>
              <a:cs typeface="Times New Roman" pitchFamily="18" charset="0"/>
            </a:endParaRPr>
          </a:p>
        </p:txBody>
      </p:sp>
      <p:sp>
        <p:nvSpPr>
          <p:cNvPr id="9" name="TextBox 8"/>
          <p:cNvSpPr txBox="1">
            <a:spLocks noChangeArrowheads="1"/>
          </p:cNvSpPr>
          <p:nvPr/>
        </p:nvSpPr>
        <p:spPr bwMode="auto">
          <a:xfrm>
            <a:off x="568325" y="2419350"/>
            <a:ext cx="11055350" cy="3786188"/>
          </a:xfrm>
          <a:prstGeom prst="rect">
            <a:avLst/>
          </a:prstGeom>
          <a:noFill/>
          <a:ln w="9525">
            <a:noFill/>
            <a:miter lim="800000"/>
            <a:headEnd/>
            <a:tailEnd/>
          </a:ln>
        </p:spPr>
        <p:txBody>
          <a:bodyPr>
            <a:spAutoFit/>
          </a:bodyPr>
          <a:lstStyle/>
          <a:p>
            <a:pPr algn="just"/>
            <a:r>
              <a:rPr lang="en-US" sz="2400">
                <a:latin typeface="Times New Roman" pitchFamily="18" charset="0"/>
                <a:cs typeface="Times New Roman" pitchFamily="18" charset="0"/>
              </a:rPr>
              <a:t>- Nguyên nhân: Thủy Tinh không lấy được vợ nên trả thù </a:t>
            </a:r>
            <a:r>
              <a:rPr lang="vi-VN" sz="2400">
                <a:latin typeface="Times New Roman" pitchFamily="18" charset="0"/>
                <a:cs typeface="Times New Roman" pitchFamily="18" charset="0"/>
              </a:rPr>
              <a:t>=&gt;</a:t>
            </a:r>
            <a:r>
              <a:rPr lang="en-US" sz="2400">
                <a:latin typeface="Times New Roman" pitchFamily="18" charset="0"/>
                <a:cs typeface="Times New Roman" pitchFamily="18" charset="0"/>
              </a:rPr>
              <a:t>Hai nhân vật giao tranh vì lí do cá nhân.</a:t>
            </a:r>
          </a:p>
          <a:p>
            <a:pPr algn="just"/>
            <a:r>
              <a:rPr lang="en-US" sz="2400">
                <a:latin typeface="Times New Roman" pitchFamily="18" charset="0"/>
                <a:cs typeface="Times New Roman" pitchFamily="18" charset="0"/>
              </a:rPr>
              <a:t>- Cuộc giao tranh quyết liệt: </a:t>
            </a:r>
          </a:p>
          <a:p>
            <a:pPr algn="just"/>
            <a:r>
              <a:rPr lang="en-US" sz="2400">
                <a:latin typeface="Times New Roman" pitchFamily="18" charset="0"/>
                <a:cs typeface="Times New Roman" pitchFamily="18" charset="0"/>
              </a:rPr>
              <a:t>+ Sức mạnh của Thủy Tinh </a:t>
            </a:r>
            <a:r>
              <a:rPr lang="en-US" sz="2400" b="1">
                <a:latin typeface="Times New Roman" pitchFamily="18" charset="0"/>
                <a:cs typeface="Times New Roman" pitchFamily="18" charset="0"/>
              </a:rPr>
              <a:t>tạo ra thảm họa thiên tai, sức mạnh hủy diệt mọi sự sống</a:t>
            </a:r>
            <a:r>
              <a:rPr lang="en-US" sz="2400">
                <a:latin typeface="Times New Roman" pitchFamily="18" charset="0"/>
                <a:cs typeface="Times New Roman" pitchFamily="18" charset="0"/>
              </a:rPr>
              <a:t>: </a:t>
            </a:r>
            <a:r>
              <a:rPr lang="en-US" sz="2400" i="1">
                <a:latin typeface="Times New Roman" pitchFamily="18" charset="0"/>
                <a:cs typeface="Times New Roman" pitchFamily="18" charset="0"/>
              </a:rPr>
              <a:t>hô mưa, gọi gió, dông bão, rung chuyển cả đất trời; nước ngập ruộng đồng, nhà cửa, Thành Phong Châu như nổi lềnh bềnh trên một biển nước;</a:t>
            </a: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 </a:t>
            </a:r>
            <a:endParaRPr lang="en-US" sz="2400">
              <a:latin typeface="Times New Roman" pitchFamily="18" charset="0"/>
              <a:cs typeface="Times New Roman" pitchFamily="18" charset="0"/>
            </a:endParaRPr>
          </a:p>
          <a:p>
            <a:pPr algn="just"/>
            <a:r>
              <a:rPr lang="en-US" sz="2400" i="1">
                <a:latin typeface="Times New Roman" pitchFamily="18" charset="0"/>
                <a:cs typeface="Times New Roman" pitchFamily="18" charset="0"/>
              </a:rPr>
              <a:t>+ Chống trả của Sơn Tinh: Bình tĩnh, quả cảm, nghị lực ”không hề nao núng”; bốc từng quả đồi, dời từng dãy núi, dựng thành lũy, ngăn nước” </a:t>
            </a:r>
            <a:r>
              <a:rPr lang="en-US" sz="2400">
                <a:latin typeface="Times New Roman" pitchFamily="18" charset="0"/>
                <a:cs typeface="Times New Roman" pitchFamily="18" charset="0"/>
              </a:rPr>
              <a:t>Sơn Tinh chống lại Thủy Tinh không vì mình mà vì nhân dân, bảo vệ sinh mệnh của cộng đồng trước thiên tai.</a:t>
            </a:r>
          </a:p>
          <a:p>
            <a:pPr algn="just"/>
            <a:r>
              <a:rPr lang="en-US" sz="2400">
                <a:latin typeface="Times New Roman" pitchFamily="18" charset="0"/>
                <a:cs typeface="Times New Roman" pitchFamily="18" charset="0"/>
              </a:rPr>
              <a:t>- Kết quả: Sơn Tinh chiến thắng, Thủy Tinh chịu thua, phải rút quân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569030" y="829994"/>
            <a:ext cx="11191561" cy="4684541"/>
          </a:xfrm>
          <a:prstGeom prst="roundRect">
            <a:avLst>
              <a:gd name="adj" fmla="val 16667"/>
            </a:avLst>
          </a:prstGeom>
          <a:ln>
            <a:headEnd/>
            <a:tailEnd/>
          </a:ln>
        </p:spPr>
        <p:style>
          <a:lnRef idx="0">
            <a:schemeClr val="accent4"/>
          </a:lnRef>
          <a:fillRef idx="3">
            <a:schemeClr val="accent4"/>
          </a:fillRef>
          <a:effectRef idx="3">
            <a:schemeClr val="accent4"/>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876300" y="1123950"/>
            <a:ext cx="4468813" cy="461963"/>
          </a:xfrm>
          <a:prstGeom prst="rect">
            <a:avLst/>
          </a:prstGeom>
          <a:noFill/>
          <a:ln w="9525">
            <a:noFill/>
            <a:miter lim="800000"/>
            <a:headEnd/>
            <a:tailEnd/>
          </a:ln>
        </p:spPr>
        <p:txBody>
          <a:bodyPr>
            <a:spAutoFit/>
          </a:bodyPr>
          <a:lstStyle/>
          <a:p>
            <a:pPr algn="just"/>
            <a:r>
              <a:rPr lang="en-US" sz="2400" b="1">
                <a:solidFill>
                  <a:srgbClr val="800000"/>
                </a:solidFill>
                <a:latin typeface="Times New Roman" pitchFamily="18" charset="0"/>
                <a:cs typeface="Times New Roman" pitchFamily="18" charset="0"/>
              </a:rPr>
              <a:t>b. Ý nghĩa</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706438" y="1822450"/>
            <a:ext cx="10917237" cy="3048000"/>
          </a:xfrm>
          <a:prstGeom prst="rect">
            <a:avLst/>
          </a:prstGeom>
          <a:noFill/>
          <a:ln w="9525">
            <a:noFill/>
            <a:miter lim="800000"/>
            <a:headEnd/>
            <a:tailEnd/>
          </a:ln>
        </p:spPr>
        <p:txBody>
          <a:bodyPr>
            <a:spAutoFit/>
          </a:bodyPr>
          <a:lstStyle/>
          <a:p>
            <a:pPr algn="just"/>
            <a:r>
              <a:rPr lang="en-US" sz="2400" b="1">
                <a:latin typeface="Times New Roman" pitchFamily="18" charset="0"/>
                <a:cs typeface="Times New Roman" pitchFamily="18" charset="0"/>
              </a:rPr>
              <a:t>- Hai nhân vật đều là tưởng tượng, hư cấu, mang ý nghĩa biểu trưng: </a:t>
            </a:r>
            <a:endParaRPr lang="en-US" sz="2400">
              <a:latin typeface="Times New Roman" pitchFamily="18" charset="0"/>
              <a:cs typeface="Times New Roman" pitchFamily="18" charset="0"/>
            </a:endParaRPr>
          </a:p>
          <a:p>
            <a:pPr algn="just"/>
            <a:r>
              <a:rPr lang="en-US" sz="2400">
                <a:latin typeface="Times New Roman" pitchFamily="18" charset="0"/>
                <a:cs typeface="Times New Roman" pitchFamily="18" charset="0"/>
              </a:rPr>
              <a:t>+Thủy Tinh là biểu trưng cho sức mạnh của nước, lũ lụt được hình tượng hóa.</a:t>
            </a:r>
          </a:p>
          <a:p>
            <a:pPr algn="just"/>
            <a:r>
              <a:rPr lang="en-US" sz="2400">
                <a:latin typeface="Times New Roman" pitchFamily="18" charset="0"/>
                <a:cs typeface="Times New Roman" pitchFamily="18" charset="0"/>
              </a:rPr>
              <a:t>+ Sơn Tinh biểu trưng cho đất, cho núi, là sức mạnh, khả năng, ước mơ của nhân dân được hình tượng hóa.</a:t>
            </a:r>
          </a:p>
          <a:p>
            <a:pPr algn="just"/>
            <a:r>
              <a:rPr lang="en-US" sz="2400">
                <a:latin typeface="Times New Roman" pitchFamily="18" charset="0"/>
                <a:cs typeface="Times New Roman" pitchFamily="18" charset="0"/>
              </a:rPr>
              <a:t>+ Chiến thắng của Sơn Tinh là chiến thắng của cộng đồng , của nhân dân. </a:t>
            </a:r>
          </a:p>
          <a:p>
            <a:pPr algn="just"/>
            <a:r>
              <a:rPr lang="en-US" sz="2400">
                <a:latin typeface="Times New Roman" pitchFamily="18" charset="0"/>
                <a:cs typeface="Times New Roman" pitchFamily="18" charset="0"/>
              </a:rPr>
              <a:t> + Khẳng định, ngợi ca quyết tâm, sức mạnh, ước mơ của nhân dân ta trong việc đắp đê ngăn lũ ở lưu vực sông Đà, sông Hồng để bảo vệ sinh mệnh, nguồn sống của nhân dân</a:t>
            </a:r>
          </a:p>
          <a:p>
            <a:pPr algn="just"/>
            <a:r>
              <a:rPr lang="en-US" sz="2400">
                <a:latin typeface="Times New Roman" pitchFamily="18" charset="0"/>
                <a:cs typeface="Times New Roman" pitchFamily="18" charset="0"/>
              </a:rPr>
              <a:t>  + Sơn Tinh là người anh hùng của nhân dân.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568325" y="633413"/>
            <a:ext cx="11318875" cy="5443537"/>
          </a:xfrm>
          <a:prstGeom prst="roundRect">
            <a:avLst>
              <a:gd name="adj" fmla="val 16667"/>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1016000" y="927100"/>
            <a:ext cx="8480425" cy="460375"/>
          </a:xfrm>
          <a:prstGeom prst="rect">
            <a:avLst/>
          </a:prstGeom>
          <a:noFill/>
          <a:ln w="9525">
            <a:noFill/>
            <a:miter lim="800000"/>
            <a:headEnd/>
            <a:tailEnd/>
          </a:ln>
        </p:spPr>
        <p:txBody>
          <a:bodyPr>
            <a:spAutoFit/>
          </a:bodyPr>
          <a:lstStyle/>
          <a:p>
            <a:pPr>
              <a:lnSpc>
                <a:spcPct val="107000"/>
              </a:lnSpc>
              <a:tabLst>
                <a:tab pos="1385888" algn="l"/>
              </a:tabLst>
            </a:pPr>
            <a:r>
              <a:rPr lang="en-US" sz="2400" b="1" i="1">
                <a:solidFill>
                  <a:srgbClr val="800000"/>
                </a:solidFill>
                <a:latin typeface="Times New Roman" pitchFamily="18" charset="0"/>
                <a:ea typeface="MS Mincho" pitchFamily="49" charset="-128"/>
              </a:rPr>
              <a:t>3. Chi tiết hoang đường kì ảo:</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790575" y="1538288"/>
            <a:ext cx="10833100" cy="4156075"/>
          </a:xfrm>
          <a:prstGeom prst="rect">
            <a:avLst/>
          </a:prstGeom>
          <a:noFill/>
          <a:ln w="9525">
            <a:noFill/>
            <a:miter lim="800000"/>
            <a:headEnd/>
            <a:tailEnd/>
          </a:ln>
        </p:spPr>
        <p:txBody>
          <a:bodyPr>
            <a:spAutoFit/>
          </a:bodyPr>
          <a:lstStyle/>
          <a:p>
            <a:r>
              <a:rPr lang="en-US" sz="2400">
                <a:latin typeface="Times New Roman" pitchFamily="18" charset="0"/>
                <a:ea typeface="MS Mincho" pitchFamily="49" charset="-128"/>
              </a:rPr>
              <a:t>* Chi tiết hoang đường kì ảo: </a:t>
            </a:r>
            <a:endParaRPr lang="en-US" sz="2400">
              <a:latin typeface="Times New Roman" pitchFamily="18" charset="0"/>
              <a:cs typeface="Times New Roman" pitchFamily="18" charset="0"/>
            </a:endParaRPr>
          </a:p>
          <a:p>
            <a:r>
              <a:rPr lang="en-US" sz="2400">
                <a:latin typeface="Times New Roman" pitchFamily="18" charset="0"/>
                <a:ea typeface="MS Mincho" pitchFamily="49" charset="-128"/>
              </a:rPr>
              <a:t>- Chi tiết kể về tài năng của Sơn Tinh, Thủy Tinh.</a:t>
            </a:r>
            <a:endParaRPr lang="en-US" sz="2400">
              <a:latin typeface="Times New Roman" pitchFamily="18" charset="0"/>
              <a:cs typeface="Times New Roman" pitchFamily="18" charset="0"/>
            </a:endParaRPr>
          </a:p>
          <a:p>
            <a:r>
              <a:rPr lang="en-US" sz="2400">
                <a:latin typeface="Times New Roman" pitchFamily="18" charset="0"/>
                <a:ea typeface="MS Mincho" pitchFamily="49" charset="-128"/>
              </a:rPr>
              <a:t>+ Sơn Tinh: “</a:t>
            </a:r>
            <a:r>
              <a:rPr lang="en-US" sz="2400" i="1">
                <a:latin typeface="Times New Roman" pitchFamily="18" charset="0"/>
                <a:ea typeface="MS Mincho" pitchFamily="49" charset="-128"/>
              </a:rPr>
              <a:t>Vẫy tay về phía đông...mọc lên tưng dãy núi đồi”.</a:t>
            </a:r>
            <a:endParaRPr lang="en-US" sz="2400">
              <a:latin typeface="Times New Roman" pitchFamily="18" charset="0"/>
              <a:cs typeface="Times New Roman" pitchFamily="18" charset="0"/>
            </a:endParaRPr>
          </a:p>
          <a:p>
            <a:r>
              <a:rPr lang="en-US" sz="2400">
                <a:latin typeface="Times New Roman" pitchFamily="18" charset="0"/>
                <a:ea typeface="MS Mincho" pitchFamily="49" charset="-128"/>
              </a:rPr>
              <a:t>+ Thủy Tinh: </a:t>
            </a:r>
            <a:r>
              <a:rPr lang="en-US" sz="2400" i="1">
                <a:latin typeface="Times New Roman" pitchFamily="18" charset="0"/>
                <a:ea typeface="MS Mincho" pitchFamily="49" charset="-128"/>
              </a:rPr>
              <a:t>“hô mưa, gọi gió, làm thành dông bão”.</a:t>
            </a:r>
            <a:endParaRPr lang="en-US" sz="2400">
              <a:latin typeface="Times New Roman" pitchFamily="18" charset="0"/>
              <a:cs typeface="Times New Roman" pitchFamily="18" charset="0"/>
            </a:endParaRPr>
          </a:p>
          <a:p>
            <a:r>
              <a:rPr lang="en-US" sz="2400" i="1">
                <a:latin typeface="Times New Roman" pitchFamily="18" charset="0"/>
                <a:ea typeface="MS Mincho" pitchFamily="49" charset="-128"/>
              </a:rPr>
              <a:t>- </a:t>
            </a:r>
            <a:r>
              <a:rPr lang="en-US" sz="2400">
                <a:latin typeface="Times New Roman" pitchFamily="18" charset="0"/>
                <a:ea typeface="MS Mincho" pitchFamily="49" charset="-128"/>
              </a:rPr>
              <a:t>Chi tiết về lễ vật thách cưới của vua Hùng.</a:t>
            </a:r>
            <a:endParaRPr lang="en-US" sz="2400">
              <a:latin typeface="Times New Roman" pitchFamily="18" charset="0"/>
              <a:cs typeface="Times New Roman" pitchFamily="18" charset="0"/>
            </a:endParaRPr>
          </a:p>
          <a:p>
            <a:r>
              <a:rPr lang="en-US" sz="2400">
                <a:latin typeface="Times New Roman" pitchFamily="18" charset="0"/>
                <a:ea typeface="MS Mincho" pitchFamily="49" charset="-128"/>
              </a:rPr>
              <a:t>- Chi tiết chống trả của Sơn Tinh:</a:t>
            </a:r>
            <a:r>
              <a:rPr lang="en-US" sz="2400" i="1">
                <a:latin typeface="Times New Roman" pitchFamily="18" charset="0"/>
                <a:ea typeface="MS Mincho" pitchFamily="49" charset="-128"/>
              </a:rPr>
              <a:t> “Bốc từng quả đồi, dời từng dãy núi”; “Nước cao lên bao nhiêu thì đồi núi cao lên bấy nhiêu”</a:t>
            </a:r>
            <a:endParaRPr lang="en-US" sz="2400">
              <a:latin typeface="Times New Roman" pitchFamily="18" charset="0"/>
              <a:cs typeface="Times New Roman" pitchFamily="18" charset="0"/>
            </a:endParaRPr>
          </a:p>
          <a:p>
            <a:r>
              <a:rPr lang="en-US" sz="2400">
                <a:latin typeface="Times New Roman" pitchFamily="18" charset="0"/>
                <a:ea typeface="MS Mincho" pitchFamily="49" charset="-128"/>
              </a:rPr>
              <a:t>* Ý nghĩa:</a:t>
            </a:r>
            <a:endParaRPr lang="en-US" sz="2400">
              <a:latin typeface="Times New Roman" pitchFamily="18" charset="0"/>
              <a:cs typeface="Times New Roman" pitchFamily="18" charset="0"/>
            </a:endParaRPr>
          </a:p>
          <a:p>
            <a:r>
              <a:rPr lang="en-US" sz="2400">
                <a:latin typeface="Times New Roman" pitchFamily="18" charset="0"/>
                <a:ea typeface="MS Mincho" pitchFamily="49" charset="-128"/>
              </a:rPr>
              <a:t>- Nhấn mạnh tài năng của hai vị thần. Đặc biệt, ca ngợi tài năng, sức mạnh, ý chí của người anh hùng Sơn Tinh trong việc chống lũ lụt. </a:t>
            </a:r>
            <a:endParaRPr lang="en-US" sz="2400">
              <a:latin typeface="Times New Roman" pitchFamily="18" charset="0"/>
              <a:cs typeface="Times New Roman" pitchFamily="18" charset="0"/>
            </a:endParaRPr>
          </a:p>
          <a:p>
            <a:pPr algn="just"/>
            <a:r>
              <a:rPr lang="en-US" sz="2400">
                <a:latin typeface="Times New Roman" pitchFamily="18" charset="0"/>
                <a:ea typeface="MS Mincho" pitchFamily="49" charset="-128"/>
              </a:rPr>
              <a:t>- Thể hiện ước mơ của nhân dân trong việc chế ngự thiên tai, bảo vệ cuộc sống </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654050" y="869950"/>
            <a:ext cx="11261725" cy="5124450"/>
          </a:xfrm>
          <a:prstGeom prst="roundRect">
            <a:avLst>
              <a:gd name="adj" fmla="val 16667"/>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989013" y="1189038"/>
            <a:ext cx="6111875" cy="461962"/>
          </a:xfrm>
          <a:prstGeom prst="rect">
            <a:avLst/>
          </a:prstGeom>
          <a:noFill/>
          <a:ln w="9525">
            <a:noFill/>
            <a:miter lim="800000"/>
            <a:headEnd/>
            <a:tailEnd/>
          </a:ln>
        </p:spPr>
        <p:txBody>
          <a:bodyPr>
            <a:spAutoFit/>
          </a:bodyPr>
          <a:lstStyle/>
          <a:p>
            <a:pPr>
              <a:lnSpc>
                <a:spcPct val="107000"/>
              </a:lnSpc>
              <a:tabLst>
                <a:tab pos="1385888" algn="l"/>
              </a:tabLst>
            </a:pPr>
            <a:r>
              <a:rPr lang="en-US" sz="2400" b="1" i="1">
                <a:solidFill>
                  <a:srgbClr val="800000"/>
                </a:solidFill>
                <a:latin typeface="Times New Roman" pitchFamily="18" charset="0"/>
                <a:cs typeface="Times New Roman" pitchFamily="18" charset="0"/>
              </a:rPr>
              <a:t>4.  Các chi tiết liên quan đến sự thật </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862013" y="1693863"/>
            <a:ext cx="6111875" cy="490537"/>
          </a:xfrm>
          <a:prstGeom prst="rect">
            <a:avLst/>
          </a:prstGeom>
          <a:noFill/>
          <a:ln w="9525">
            <a:noFill/>
            <a:miter lim="800000"/>
            <a:headEnd/>
            <a:tailEnd/>
          </a:ln>
        </p:spPr>
        <p:txBody>
          <a:bodyPr>
            <a:spAutoFit/>
          </a:bodyPr>
          <a:lstStyle/>
          <a:p>
            <a:pPr algn="just">
              <a:lnSpc>
                <a:spcPct val="115000"/>
              </a:lnSpc>
              <a:spcAft>
                <a:spcPts val="1200"/>
              </a:spcAft>
            </a:pPr>
            <a:r>
              <a:rPr lang="en-US" sz="2400" b="1">
                <a:solidFill>
                  <a:srgbClr val="800000"/>
                </a:solidFill>
                <a:latin typeface="Times New Roman" pitchFamily="18" charset="0"/>
                <a:ea typeface="MS Mincho" pitchFamily="49" charset="-128"/>
                <a:cs typeface="Times New Roman" pitchFamily="18" charset="0"/>
              </a:rPr>
              <a:t>a. Bối cảnh câu chuyện</a:t>
            </a:r>
            <a:endParaRPr lang="en-US" sz="2400">
              <a:latin typeface="Calibri" pitchFamily="34" charset="0"/>
              <a:ea typeface="MS Mincho" pitchFamily="49" charset="-128"/>
              <a:cs typeface="Times New Roman" pitchFamily="18" charset="0"/>
            </a:endParaRPr>
          </a:p>
        </p:txBody>
      </p:sp>
      <p:sp>
        <p:nvSpPr>
          <p:cNvPr id="9" name="TextBox 8"/>
          <p:cNvSpPr txBox="1">
            <a:spLocks noChangeArrowheads="1"/>
          </p:cNvSpPr>
          <p:nvPr/>
        </p:nvSpPr>
        <p:spPr bwMode="auto">
          <a:xfrm>
            <a:off x="742950" y="2397125"/>
            <a:ext cx="11082338" cy="3138488"/>
          </a:xfrm>
          <a:prstGeom prst="rect">
            <a:avLst/>
          </a:prstGeom>
          <a:noFill/>
          <a:ln w="9525">
            <a:noFill/>
            <a:miter lim="800000"/>
            <a:headEnd/>
            <a:tailEnd/>
          </a:ln>
        </p:spPr>
        <p:txBody>
          <a:bodyPr>
            <a:spAutoFit/>
          </a:bodyPr>
          <a:lstStyle/>
          <a:p>
            <a:pPr algn="just">
              <a:spcAft>
                <a:spcPts val="1200"/>
              </a:spcAft>
            </a:pPr>
            <a:r>
              <a:rPr lang="en-US" sz="2400">
                <a:solidFill>
                  <a:srgbClr val="000000"/>
                </a:solidFill>
                <a:latin typeface="Times New Roman" pitchFamily="18" charset="0"/>
                <a:cs typeface="Times New Roman" pitchFamily="18" charset="0"/>
              </a:rPr>
              <a:t>- Thời gian: thời Hùng Vương thứ mười tám.</a:t>
            </a:r>
            <a:endParaRPr lang="en-US" sz="2400">
              <a:latin typeface="Calibri" pitchFamily="34" charset="0"/>
              <a:cs typeface="Times New Roman" pitchFamily="18" charset="0"/>
            </a:endParaRPr>
          </a:p>
          <a:p>
            <a:pPr algn="just">
              <a:spcAft>
                <a:spcPts val="1200"/>
              </a:spcAft>
            </a:pPr>
            <a:r>
              <a:rPr lang="en-US" sz="2400">
                <a:solidFill>
                  <a:srgbClr val="000000"/>
                </a:solidFill>
                <a:latin typeface="Times New Roman" pitchFamily="18" charset="0"/>
                <a:cs typeface="Times New Roman" pitchFamily="18" charset="0"/>
              </a:rPr>
              <a:t>- Địa danh cụ thể, xác định: được nhắc đến Thành Phong Châu xưa nơi vua Hùng đóng đô; Sơn Tinh chính là thần núi  Tản Viên (Ba Vì) địa bàn sinh sống của người Việt cổ.</a:t>
            </a:r>
            <a:endParaRPr lang="en-US" sz="2400">
              <a:latin typeface="Calibri" pitchFamily="34" charset="0"/>
              <a:cs typeface="Times New Roman" pitchFamily="18" charset="0"/>
            </a:endParaRPr>
          </a:p>
          <a:p>
            <a:pPr algn="just">
              <a:spcAft>
                <a:spcPts val="1200"/>
              </a:spcAft>
            </a:pPr>
            <a:r>
              <a:rPr lang="en-US" sz="2400">
                <a:solidFill>
                  <a:srgbClr val="000000"/>
                </a:solidFill>
                <a:latin typeface="Times New Roman" pitchFamily="18" charset="0"/>
                <a:cs typeface="Times New Roman" pitchFamily="18" charset="0"/>
              </a:rPr>
              <a:t>- Nhân dân ta từ xưa có nghề trồng lúa nước, thường xuyên phải chống lũ lụt vào tháng 7,8</a:t>
            </a:r>
            <a:endParaRPr lang="en-US" sz="2400">
              <a:latin typeface="Calibri" pitchFamily="34" charset="0"/>
              <a:cs typeface="Times New Roman" pitchFamily="18" charset="0"/>
            </a:endParaRPr>
          </a:p>
          <a:p>
            <a:pPr algn="just">
              <a:spcAft>
                <a:spcPts val="1200"/>
              </a:spcAft>
            </a:pPr>
            <a:r>
              <a:rPr lang="nl-NL" sz="2400">
                <a:solidFill>
                  <a:srgbClr val="000000"/>
                </a:solidFill>
                <a:latin typeface="Times New Roman" pitchFamily="18" charset="0"/>
                <a:ea typeface="SimSun" pitchFamily="2" charset="-122"/>
                <a:cs typeface="Times New Roman" pitchFamily="18" charset="0"/>
              </a:rPr>
              <a:t>=&gt;</a:t>
            </a:r>
            <a:r>
              <a:rPr lang="en-US" sz="2400">
                <a:solidFill>
                  <a:srgbClr val="000000"/>
                </a:solidFill>
                <a:latin typeface="Times New Roman" pitchFamily="18" charset="0"/>
                <a:cs typeface="Times New Roman" pitchFamily="18" charset="0"/>
              </a:rPr>
              <a:t>Làm cho câu chuyện được kể tăng thêm tính xác thực, tạo niềm tin thiêng liêng cho mọi người</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P spid="9"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568325" y="1417638"/>
            <a:ext cx="11191875" cy="4152900"/>
          </a:xfrm>
          <a:prstGeom prst="roundRect">
            <a:avLst>
              <a:gd name="adj" fmla="val 16667"/>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889000" y="1925638"/>
            <a:ext cx="6113463" cy="461962"/>
          </a:xfrm>
          <a:prstGeom prst="rect">
            <a:avLst/>
          </a:prstGeom>
          <a:noFill/>
          <a:ln w="9525">
            <a:noFill/>
            <a:miter lim="800000"/>
            <a:headEnd/>
            <a:tailEnd/>
          </a:ln>
        </p:spPr>
        <p:txBody>
          <a:bodyPr>
            <a:spAutoFit/>
          </a:bodyPr>
          <a:lstStyle/>
          <a:p>
            <a:pPr algn="just"/>
            <a:r>
              <a:rPr lang="en-US" sz="2400" b="1" i="1">
                <a:solidFill>
                  <a:srgbClr val="800000"/>
                </a:solidFill>
                <a:latin typeface="Times New Roman" pitchFamily="18" charset="0"/>
                <a:cs typeface="Times New Roman" pitchFamily="18" charset="0"/>
              </a:rPr>
              <a:t>b. Giải thích hiện tượng thiên nhiên</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763588" y="2587625"/>
            <a:ext cx="10860087" cy="2024063"/>
          </a:xfrm>
          <a:prstGeom prst="rect">
            <a:avLst/>
          </a:prstGeom>
          <a:noFill/>
          <a:ln w="9525">
            <a:noFill/>
            <a:miter lim="800000"/>
            <a:headEnd/>
            <a:tailEnd/>
          </a:ln>
        </p:spPr>
        <p:txBody>
          <a:bodyPr>
            <a:spAutoFit/>
          </a:bodyPr>
          <a:lstStyle/>
          <a:p>
            <a:r>
              <a:rPr lang="en-US" sz="2400">
                <a:solidFill>
                  <a:srgbClr val="000000"/>
                </a:solidFill>
                <a:latin typeface="Times New Roman" pitchFamily="18" charset="0"/>
                <a:cs typeface="Times New Roman" pitchFamily="18" charset="0"/>
              </a:rPr>
              <a:t>- Do oán nặng thù sâu mà hàng năm Thủy Tinh dâng nước đánh Sơn Tinh, khiến cho nước ngập khắp mọi nơi, gây ra lũ lụt.</a:t>
            </a:r>
            <a:endParaRPr lang="en-US" sz="2400">
              <a:latin typeface="Times New Roman" pitchFamily="18" charset="0"/>
              <a:cs typeface="Times New Roman" pitchFamily="18" charset="0"/>
            </a:endParaRPr>
          </a:p>
          <a:p>
            <a:pPr algn="just"/>
            <a:r>
              <a:rPr lang="en-US" sz="2400">
                <a:latin typeface="Times New Roman" pitchFamily="18" charset="0"/>
                <a:cs typeface="Times New Roman" pitchFamily="18" charset="0"/>
              </a:rPr>
              <a:t>Nghệ thuật: Lấy chuyện có thật (hiện tượng lũ lụt vào tháng 7,8) để lồng trong lời kể.</a:t>
            </a:r>
          </a:p>
          <a:p>
            <a:pPr algn="just">
              <a:lnSpc>
                <a:spcPct val="115000"/>
              </a:lnSpc>
              <a:spcAft>
                <a:spcPts val="1200"/>
              </a:spcAft>
            </a:pPr>
            <a:r>
              <a:rPr lang="en-US" sz="2400">
                <a:latin typeface="Times New Roman" pitchFamily="18" charset="0"/>
                <a:cs typeface="Times New Roman" pitchFamily="18" charset="0"/>
              </a:rPr>
              <a:t>=&gt;Tô đậm tính xác thực, đưa người đọc từ thể giới hư cấu mơ hồ trở về đời sống thực, nhắc nhở về những hiện tượng thường diễn ra, để trân quý công lao của cha ông.</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569030" y="1012874"/>
            <a:ext cx="11318170" cy="4586068"/>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568325" y="1301750"/>
            <a:ext cx="6113463" cy="490538"/>
          </a:xfrm>
          <a:prstGeom prst="rect">
            <a:avLst/>
          </a:prstGeom>
          <a:noFill/>
          <a:ln w="9525">
            <a:noFill/>
            <a:miter lim="800000"/>
            <a:headEnd/>
            <a:tailEnd/>
          </a:ln>
        </p:spPr>
        <p:txBody>
          <a:bodyPr>
            <a:spAutoFit/>
          </a:bodyPr>
          <a:lstStyle/>
          <a:p>
            <a:pPr lvl="1" algn="just">
              <a:lnSpc>
                <a:spcPct val="115000"/>
              </a:lnSpc>
              <a:spcAft>
                <a:spcPts val="1000"/>
              </a:spcAft>
              <a:tabLst>
                <a:tab pos="400050" algn="l"/>
              </a:tabLst>
            </a:pPr>
            <a:r>
              <a:rPr lang="en-US" sz="2400" b="1">
                <a:solidFill>
                  <a:srgbClr val="0D0D0D"/>
                </a:solidFill>
                <a:latin typeface="Times New Roman" pitchFamily="18" charset="0"/>
                <a:cs typeface="Times New Roman" pitchFamily="18" charset="0"/>
              </a:rPr>
              <a:t>1.3.Đánh giá khái quát</a:t>
            </a:r>
            <a:endParaRPr lang="en-US" sz="2400">
              <a:latin typeface="Calibri" pitchFamily="34" charset="0"/>
              <a:cs typeface="Times New Roman" pitchFamily="18" charset="0"/>
            </a:endParaRPr>
          </a:p>
        </p:txBody>
      </p:sp>
      <p:sp>
        <p:nvSpPr>
          <p:cNvPr id="7" name="TextBox 6"/>
          <p:cNvSpPr txBox="1">
            <a:spLocks noChangeArrowheads="1"/>
          </p:cNvSpPr>
          <p:nvPr/>
        </p:nvSpPr>
        <p:spPr bwMode="auto">
          <a:xfrm>
            <a:off x="693738" y="1997075"/>
            <a:ext cx="10804525" cy="3151188"/>
          </a:xfrm>
          <a:prstGeom prst="rect">
            <a:avLst/>
          </a:prstGeom>
          <a:noFill/>
          <a:ln w="9525">
            <a:noFill/>
            <a:miter lim="800000"/>
            <a:headEnd/>
            <a:tailEnd/>
          </a:ln>
        </p:spPr>
        <p:txBody>
          <a:bodyPr>
            <a:spAutoFit/>
          </a:bodyPr>
          <a:lstStyle/>
          <a:p>
            <a:pPr algn="just"/>
            <a:r>
              <a:rPr lang="en-US" sz="2400" b="1">
                <a:solidFill>
                  <a:srgbClr val="0D0D0D"/>
                </a:solidFill>
                <a:latin typeface="Times New Roman" pitchFamily="18" charset="0"/>
                <a:ea typeface="MS Mincho" pitchFamily="49" charset="-128"/>
              </a:rPr>
              <a:t>a. Nghệ thuật:</a:t>
            </a:r>
            <a:endParaRPr lang="en-US" sz="2400">
              <a:latin typeface="Times New Roman" pitchFamily="18" charset="0"/>
              <a:cs typeface="Times New Roman" pitchFamily="18" charset="0"/>
            </a:endParaRPr>
          </a:p>
          <a:p>
            <a:pPr algn="just"/>
            <a:r>
              <a:rPr lang="en-US" sz="2400">
                <a:solidFill>
                  <a:srgbClr val="0D0D0D"/>
                </a:solidFill>
                <a:latin typeface="Times New Roman" pitchFamily="18" charset="0"/>
                <a:ea typeface="MS Mincho" pitchFamily="49" charset="-128"/>
              </a:rPr>
              <a:t>- Các sự việc được kết nối với nhau bằng chuỗi quan hệ nguyên nhân- kết quả.</a:t>
            </a:r>
            <a:endParaRPr lang="en-US" sz="2400">
              <a:latin typeface="Times New Roman" pitchFamily="18" charset="0"/>
              <a:cs typeface="Times New Roman" pitchFamily="18" charset="0"/>
            </a:endParaRPr>
          </a:p>
          <a:p>
            <a:pPr algn="just"/>
            <a:r>
              <a:rPr lang="en-US" sz="2400">
                <a:solidFill>
                  <a:srgbClr val="0D0D0D"/>
                </a:solidFill>
                <a:latin typeface="Times New Roman" pitchFamily="18" charset="0"/>
                <a:ea typeface="MS Mincho" pitchFamily="49" charset="-128"/>
              </a:rPr>
              <a:t>- Có nhiều chi tiết hoang đường kì ảo,</a:t>
            </a:r>
            <a:r>
              <a:rPr lang="en-US" sz="2400" b="1">
                <a:solidFill>
                  <a:srgbClr val="0D0D0D"/>
                </a:solidFill>
                <a:latin typeface="Times New Roman" pitchFamily="18" charset="0"/>
                <a:ea typeface="MS Mincho" pitchFamily="49" charset="-128"/>
              </a:rPr>
              <a:t> </a:t>
            </a:r>
            <a:r>
              <a:rPr lang="vi-VN" sz="2400">
                <a:latin typeface="Times New Roman" pitchFamily="18" charset="0"/>
                <a:cs typeface="Times New Roman" pitchFamily="18" charset="0"/>
              </a:rPr>
              <a:t>xây dựng bằng trí tưởng tượng </a:t>
            </a:r>
            <a:r>
              <a:rPr lang="en-US" sz="2400" b="1">
                <a:solidFill>
                  <a:srgbClr val="0D0D0D"/>
                </a:solidFill>
                <a:latin typeface="Times New Roman" pitchFamily="18" charset="0"/>
                <a:ea typeface="MS Mincho" pitchFamily="49" charset="-128"/>
              </a:rPr>
              <a:t>. </a:t>
            </a:r>
            <a:endParaRPr lang="en-US" sz="2400">
              <a:latin typeface="Times New Roman" pitchFamily="18" charset="0"/>
              <a:cs typeface="Times New Roman" pitchFamily="18" charset="0"/>
            </a:endParaRPr>
          </a:p>
          <a:p>
            <a:pPr>
              <a:lnSpc>
                <a:spcPct val="107000"/>
              </a:lnSpc>
            </a:pPr>
            <a:r>
              <a:rPr lang="en-US" sz="2400" b="1">
                <a:solidFill>
                  <a:srgbClr val="0D0D0D"/>
                </a:solidFill>
                <a:latin typeface="Times New Roman" pitchFamily="18" charset="0"/>
                <a:ea typeface="MS Mincho" pitchFamily="49" charset="-128"/>
              </a:rPr>
              <a:t>b. Nội dung, ý nghĩa:</a:t>
            </a:r>
            <a:endParaRPr lang="en-US" sz="2400">
              <a:latin typeface="Times New Roman" pitchFamily="18" charset="0"/>
              <a:cs typeface="Times New Roman" pitchFamily="18" charset="0"/>
            </a:endParaRPr>
          </a:p>
          <a:p>
            <a:pPr>
              <a:lnSpc>
                <a:spcPct val="107000"/>
              </a:lnSpc>
            </a:pPr>
            <a:r>
              <a:rPr lang="en-US" sz="2400">
                <a:latin typeface="Times New Roman" pitchFamily="18" charset="0"/>
                <a:cs typeface="Times New Roman" pitchFamily="18" charset="0"/>
              </a:rPr>
              <a:t>- Khẳng định, ngợi ca quyết tâm, sức mạnh, ước mơ của nhân dân ta trong việc đắp đê ngăn lũ ở lưu vực sông Đà, sông Hồng để bảo vệ sinh mệnh, nguồn sống của nhân dân</a:t>
            </a:r>
          </a:p>
          <a:p>
            <a:pPr>
              <a:lnSpc>
                <a:spcPct val="107000"/>
              </a:lnSpc>
            </a:pPr>
            <a:r>
              <a:rPr lang="en-US" sz="2400">
                <a:solidFill>
                  <a:srgbClr val="000000"/>
                </a:solidFill>
                <a:latin typeface="Times New Roman" pitchFamily="18" charset="0"/>
                <a:cs typeface="Times New Roman" pitchFamily="18" charset="0"/>
              </a:rPr>
              <a:t>- Giải thích hiện tượng thiên nhiên thời tiết mưa gió vào tháng 7,8 hàng năm.</a:t>
            </a:r>
            <a:endParaRPr lang="en-US" sz="2400">
              <a:latin typeface="Times New Roman" pitchFamily="18" charset="0"/>
              <a:cs typeface="Times New Roman" pitchFamily="18" charset="0"/>
            </a:endParaRPr>
          </a:p>
          <a:p>
            <a:r>
              <a:rPr lang="en-US" sz="2400" b="1">
                <a:solidFill>
                  <a:srgbClr val="0D0D0D"/>
                </a:solidFill>
                <a:latin typeface="Times New Roman" pitchFamily="18" charset="0"/>
                <a:cs typeface="Times New Roman" pitchFamily="18" charset="0"/>
              </a:rPr>
              <a:t>*Cảm nhận của bản thân về truyền thuyết “Sơn Tinh, Thủy Tinh</a:t>
            </a:r>
            <a:r>
              <a:rPr lang="en-US" sz="2400">
                <a:solidFill>
                  <a:srgbClr val="0D0D0D"/>
                </a:solidFill>
                <a:latin typeface="Times New Roman" pitchFamily="18" charset="0"/>
                <a:cs typeface="Times New Roman" pitchFamily="18" charset="0"/>
              </a:rPr>
              <a:t>”.</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568325" y="328613"/>
            <a:ext cx="6888163" cy="628650"/>
          </a:xfrm>
          <a:prstGeom prst="roundRect">
            <a:avLst>
              <a:gd name="adj" fmla="val 16667"/>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569030" y="1252025"/>
            <a:ext cx="11360373" cy="5148009"/>
          </a:xfrm>
          <a:prstGeom prst="roundRect">
            <a:avLst>
              <a:gd name="adj" fmla="val 16667"/>
            </a:avLst>
          </a:prstGeom>
          <a:ln>
            <a:headEnd/>
            <a:tailEnd/>
          </a:ln>
        </p:spPr>
        <p:style>
          <a:lnRef idx="0">
            <a:schemeClr val="accent4"/>
          </a:lnRef>
          <a:fillRef idx="3">
            <a:schemeClr val="accent4"/>
          </a:fillRef>
          <a:effectRef idx="3">
            <a:schemeClr val="accent4"/>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862013" y="387350"/>
            <a:ext cx="1895475" cy="461963"/>
          </a:xfrm>
          <a:prstGeom prst="rect">
            <a:avLst/>
          </a:prstGeom>
          <a:noFill/>
          <a:ln w="9525">
            <a:noFill/>
            <a:miter lim="800000"/>
            <a:headEnd/>
            <a:tailEnd/>
          </a:ln>
        </p:spPr>
        <p:txBody>
          <a:bodyPr>
            <a:spAutoFit/>
          </a:bodyPr>
          <a:lstStyle/>
          <a:p>
            <a:pPr>
              <a:tabLst>
                <a:tab pos="400050" algn="l"/>
              </a:tabLst>
            </a:pPr>
            <a:r>
              <a:rPr lang="en-US" sz="2400">
                <a:latin typeface="Times New Roman" pitchFamily="18" charset="0"/>
                <a:cs typeface="Times New Roman" pitchFamily="18" charset="0"/>
              </a:rPr>
              <a:t>Đề số 1:</a:t>
            </a:r>
          </a:p>
        </p:txBody>
      </p:sp>
      <p:sp>
        <p:nvSpPr>
          <p:cNvPr id="7" name="TextBox 6"/>
          <p:cNvSpPr txBox="1">
            <a:spLocks noChangeArrowheads="1"/>
          </p:cNvSpPr>
          <p:nvPr/>
        </p:nvSpPr>
        <p:spPr bwMode="auto">
          <a:xfrm>
            <a:off x="731838" y="1427163"/>
            <a:ext cx="11085512" cy="4894262"/>
          </a:xfrm>
          <a:prstGeom prst="rect">
            <a:avLst/>
          </a:prstGeom>
          <a:noFill/>
          <a:ln w="9525">
            <a:noFill/>
            <a:miter lim="800000"/>
            <a:headEnd/>
            <a:tailEnd/>
          </a:ln>
        </p:spPr>
        <p:txBody>
          <a:bodyPr>
            <a:spAutoFit/>
          </a:bodyPr>
          <a:lstStyle/>
          <a:p>
            <a:pPr>
              <a:tabLst>
                <a:tab pos="400050" algn="l"/>
              </a:tabLst>
            </a:pPr>
            <a:r>
              <a:rPr lang="en-US" sz="2400" i="1">
                <a:latin typeface="Times New Roman" pitchFamily="18" charset="0"/>
                <a:cs typeface="Times New Roman" pitchFamily="18" charset="0"/>
              </a:rPr>
              <a:t>     “Thủy Tinh đến sau, không lấy được vợ, đùng đùng nổi giận, đem quân đuổi theo đòi cướp mị Nương. Thần hô mưa, gọi gió, làm thành dông bão là rung chuyển cả đất trời, dâng nước sông lên cuồn cuộn đánh Sơn Tinh. Nước ngập ruộng đồng, nước tràn nhà cửa, nước dâng lên lưng đồi, sườn núi, thành Phong Châu như nổi lềnh bềnh trên một biển nước.</a:t>
            </a:r>
            <a:endParaRPr lang="en-US" sz="2400">
              <a:latin typeface="Times New Roman" pitchFamily="18" charset="0"/>
              <a:cs typeface="Times New Roman" pitchFamily="18" charset="0"/>
            </a:endParaRPr>
          </a:p>
          <a:p>
            <a:pPr>
              <a:tabLst>
                <a:tab pos="400050" algn="l"/>
              </a:tabLst>
            </a:pPr>
            <a:r>
              <a:rPr lang="en-US" sz="2400" i="1">
                <a:latin typeface="Times New Roman" pitchFamily="18" charset="0"/>
                <a:cs typeface="Times New Roman" pitchFamily="18" charset="0"/>
              </a:rPr>
              <a:t>     Sơn Tinh không hề nao núng. Thần dùng phép lạ bốc từng quả đồi, dời từng dãy núi, dựng thành lũy đất, ngăn chặn dòng nước lũ. Nước sông dâng lên cao bao nhiêu, đồi núi cao lên bấy nhiêu. Hai bên đánh nhau ròng rã mấy tháng trời, cuối cùng Sơn Tinh vẫn vững vàng mà sức Thủy Tinh đã kiệt. Thần Nước đành rút quân.</a:t>
            </a:r>
            <a:endParaRPr lang="en-US" sz="2400">
              <a:latin typeface="Times New Roman" pitchFamily="18" charset="0"/>
              <a:cs typeface="Times New Roman" pitchFamily="18" charset="0"/>
            </a:endParaRPr>
          </a:p>
          <a:p>
            <a:pPr>
              <a:tabLst>
                <a:tab pos="400050" algn="l"/>
              </a:tabLst>
            </a:pPr>
            <a:r>
              <a:rPr lang="en-US" sz="2400" i="1">
                <a:latin typeface="Times New Roman" pitchFamily="18" charset="0"/>
                <a:cs typeface="Times New Roman" pitchFamily="18" charset="0"/>
              </a:rPr>
              <a:t>     Từ đó, oán nặng, thù sâu, hằng năm Thủy Tinh làm mưa gió, bão lũ dâng nước đánh Sơn Tinh. Nhưng năm nào cũng vậy, vị Thần Nước đánh mỏi mệt, chán chê vẫn không thắng nổi Thần Núi để cướp Mị Nương, đành rút quân về.”</a:t>
            </a:r>
            <a:endParaRPr lang="en-US" sz="2400">
              <a:latin typeface="Times New Roman" pitchFamily="18" charset="0"/>
              <a:cs typeface="Times New Roman" pitchFamily="18" charset="0"/>
            </a:endParaRPr>
          </a:p>
          <a:p>
            <a:pPr>
              <a:tabLst>
                <a:tab pos="400050" algn="l"/>
              </a:tabLst>
            </a:pPr>
            <a:r>
              <a:rPr lang="en-US" sz="2400" i="1">
                <a:latin typeface="Times New Roman" pitchFamily="18" charset="0"/>
                <a:cs typeface="Times New Roman" pitchFamily="18" charset="0"/>
              </a:rPr>
              <a:t>                                                                              (Trích Sơn Tinh, Thủy Tinh</a:t>
            </a:r>
            <a:endParaRPr lang="en-US" sz="2400"/>
          </a:p>
        </p:txBody>
      </p:sp>
      <p:sp>
        <p:nvSpPr>
          <p:cNvPr id="9" name="TextBox 8"/>
          <p:cNvSpPr txBox="1">
            <a:spLocks noChangeArrowheads="1"/>
          </p:cNvSpPr>
          <p:nvPr/>
        </p:nvSpPr>
        <p:spPr bwMode="auto">
          <a:xfrm>
            <a:off x="2028825" y="404813"/>
            <a:ext cx="6113463" cy="461962"/>
          </a:xfrm>
          <a:prstGeom prst="rect">
            <a:avLst/>
          </a:prstGeom>
          <a:noFill/>
          <a:ln w="9525">
            <a:noFill/>
            <a:miter lim="800000"/>
            <a:headEnd/>
            <a:tailEnd/>
          </a:ln>
        </p:spPr>
        <p:txBody>
          <a:bodyPr>
            <a:spAutoFit/>
          </a:bodyPr>
          <a:lstStyle/>
          <a:p>
            <a:pPr>
              <a:tabLst>
                <a:tab pos="400050" algn="l"/>
              </a:tabLst>
            </a:pPr>
            <a:r>
              <a:rPr lang="en-US" sz="2400">
                <a:latin typeface="Times New Roman" pitchFamily="18" charset="0"/>
                <a:cs typeface="Times New Roman" pitchFamily="18" charset="0"/>
              </a:rPr>
              <a:t>Đọc đoạn văn sau và trả lời câu hỏi: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barn(inVertical)">
                                      <p:cBhvr>
                                        <p:cTn id="20" dur="500"/>
                                        <p:tgtEl>
                                          <p:spTgt spid="3"/>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arn(inVertical)">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7" grpId="0"/>
      <p:bldP spid="9"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568325" y="1417638"/>
            <a:ext cx="10980738" cy="3617912"/>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696913" y="1828800"/>
            <a:ext cx="10725150" cy="2795588"/>
          </a:xfrm>
          <a:prstGeom prst="rect">
            <a:avLst/>
          </a:prstGeom>
          <a:noFill/>
          <a:ln w="9525">
            <a:noFill/>
            <a:miter lim="800000"/>
            <a:headEnd/>
            <a:tailEnd/>
          </a:ln>
        </p:spPr>
        <p:txBody>
          <a:bodyPr>
            <a:spAutoFit/>
          </a:bodyPr>
          <a:lstStyle/>
          <a:p>
            <a:pPr>
              <a:lnSpc>
                <a:spcPct val="150000"/>
              </a:lnSpc>
              <a:tabLst>
                <a:tab pos="400050" algn="l"/>
              </a:tabLst>
            </a:pPr>
            <a:r>
              <a:rPr lang="en-US" sz="2400" b="1">
                <a:latin typeface="Times New Roman" pitchFamily="18" charset="0"/>
                <a:cs typeface="Times New Roman" pitchFamily="18" charset="0"/>
              </a:rPr>
              <a:t>Câu 1:</a:t>
            </a:r>
            <a:r>
              <a:rPr lang="en-US" sz="2400">
                <a:latin typeface="Times New Roman" pitchFamily="18" charset="0"/>
                <a:cs typeface="Times New Roman" pitchFamily="18" charset="0"/>
              </a:rPr>
              <a:t> Đoạn văn trên được trích từ tác phẩm nào? Phương thức biểu đạt chính của đoạn văn là gì?</a:t>
            </a:r>
          </a:p>
          <a:p>
            <a:pPr>
              <a:lnSpc>
                <a:spcPct val="150000"/>
              </a:lnSpc>
              <a:tabLst>
                <a:tab pos="400050" algn="l"/>
              </a:tabLst>
            </a:pPr>
            <a:r>
              <a:rPr lang="en-US" sz="2400" b="1">
                <a:latin typeface="Times New Roman" pitchFamily="18" charset="0"/>
                <a:cs typeface="Times New Roman" pitchFamily="18" charset="0"/>
              </a:rPr>
              <a:t>Câu 2:</a:t>
            </a:r>
            <a:r>
              <a:rPr lang="en-US" sz="2400">
                <a:latin typeface="Times New Roman" pitchFamily="18" charset="0"/>
                <a:cs typeface="Times New Roman" pitchFamily="18" charset="0"/>
              </a:rPr>
              <a:t> Vì sao văn bản được xếp theo thể loại truyền thuyết?</a:t>
            </a:r>
          </a:p>
          <a:p>
            <a:pPr>
              <a:lnSpc>
                <a:spcPct val="150000"/>
              </a:lnSpc>
              <a:tabLst>
                <a:tab pos="400050" algn="l"/>
              </a:tabLst>
            </a:pPr>
            <a:r>
              <a:rPr lang="en-US" sz="2400" b="1">
                <a:latin typeface="Times New Roman" pitchFamily="18" charset="0"/>
                <a:cs typeface="Times New Roman" pitchFamily="18" charset="0"/>
              </a:rPr>
              <a:t>Câu 3</a:t>
            </a:r>
            <a:r>
              <a:rPr lang="en-US" sz="2400">
                <a:latin typeface="Times New Roman" pitchFamily="18" charset="0"/>
                <a:cs typeface="Times New Roman" pitchFamily="18" charset="0"/>
              </a:rPr>
              <a:t>: </a:t>
            </a:r>
            <a:r>
              <a:rPr lang="en-US" sz="2400">
                <a:solidFill>
                  <a:srgbClr val="000000"/>
                </a:solidFill>
                <a:latin typeface="Times New Roman" pitchFamily="18" charset="0"/>
                <a:cs typeface="Times New Roman" pitchFamily="18" charset="0"/>
              </a:rPr>
              <a:t>Lời kể trùng điệp (nước ngập..., nước ngập..., nước dâng...) gây được ấn tượng gì cho </a:t>
            </a:r>
            <a:r>
              <a:rPr lang="en-US" sz="2400" b="1">
                <a:latin typeface="Times New Roman" pitchFamily="18" charset="0"/>
                <a:cs typeface="Times New Roman" pitchFamily="18" charset="0"/>
              </a:rPr>
              <a:t>Câu 4:</a:t>
            </a:r>
            <a:r>
              <a:rPr lang="en-US" sz="2400">
                <a:latin typeface="Times New Roman" pitchFamily="18" charset="0"/>
                <a:cs typeface="Times New Roman" pitchFamily="18" charset="0"/>
              </a:rPr>
              <a:t> Để phòng chống thiệt hại do lũ lụt gây ra, theo em chúng ta cần làm gì?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3382781" y="1172980"/>
            <a:ext cx="8559384" cy="4512040"/>
          </a:xfrm>
          <a:prstGeom prst="roundRect">
            <a:avLst>
              <a:gd name="adj" fmla="val 16667"/>
            </a:avLst>
          </a:prstGeom>
          <a:ln>
            <a:headEnd/>
            <a:tailEnd/>
          </a:ln>
        </p:spPr>
        <p:style>
          <a:lnRef idx="0">
            <a:schemeClr val="accent3"/>
          </a:lnRef>
          <a:fillRef idx="3">
            <a:schemeClr val="accent3"/>
          </a:fillRef>
          <a:effectRef idx="3">
            <a:schemeClr val="accent3"/>
          </a:effectRef>
          <a:fontRef idx="minor">
            <a:schemeClr val="lt1"/>
          </a:fontRef>
        </p:style>
        <p:txBody>
          <a:bodyPr anchor="ctr"/>
          <a:lstStyle/>
          <a:p>
            <a:pPr fontAlgn="auto">
              <a:spcBef>
                <a:spcPts val="0"/>
              </a:spcBef>
              <a:spcAft>
                <a:spcPts val="0"/>
              </a:spcAft>
              <a:defRPr/>
            </a:pPr>
            <a:r>
              <a:rPr lang="pt-BR" sz="2400" dirty="0">
                <a:solidFill>
                  <a:schemeClr val="tx1"/>
                </a:solidFill>
                <a:latin typeface="Times New Roman" panose="02020603050405020304" pitchFamily="18" charset="0"/>
                <a:cs typeface="Times New Roman" panose="02020603050405020304" pitchFamily="18" charset="0"/>
              </a:rPr>
              <a:t>- Nhận vật chính: Thánh Gióng</a:t>
            </a:r>
            <a:endParaRPr lang="en-US" sz="2400" dirty="0">
              <a:solidFill>
                <a:schemeClr val="tx1"/>
              </a:solidFill>
              <a:latin typeface="Times New Roman" panose="02020603050405020304" pitchFamily="18" charset="0"/>
              <a:cs typeface="Times New Roman" panose="02020603050405020304" pitchFamily="18" charset="0"/>
            </a:endParaRPr>
          </a:p>
          <a:p>
            <a:pPr fontAlgn="auto">
              <a:spcBef>
                <a:spcPts val="0"/>
              </a:spcBef>
              <a:spcAft>
                <a:spcPts val="0"/>
              </a:spcAft>
              <a:defRPr/>
            </a:pP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Truyền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thuyết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Thánh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Gióng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liên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đến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sự</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thật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lịch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sử</a:t>
            </a:r>
            <a:r>
              <a:rPr lang="en-US" sz="2400" dirty="0">
                <a:solidFill>
                  <a:schemeClr val="tx1"/>
                </a:solidFill>
                <a:latin typeface="Times New Roman" panose="02020603050405020304" pitchFamily="18" charset="0"/>
                <a:cs typeface="Times New Roman" panose="02020603050405020304" pitchFamily="18" charset="0"/>
              </a:rPr>
              <a:t> ở </a:t>
            </a:r>
            <a:r>
              <a:rPr lang="en-US" sz="2400" dirty="0" err="1">
                <a:solidFill>
                  <a:schemeClr val="tx1"/>
                </a:solidFill>
                <a:latin typeface="Times New Roman" panose="02020603050405020304" pitchFamily="18" charset="0"/>
                <a:cs typeface="Times New Roman" panose="02020603050405020304" pitchFamily="18" charset="0"/>
              </a:rPr>
              <a:t>thời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đại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Hùng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Vương</a:t>
            </a:r>
            <a:endParaRPr lang="en-US" sz="2400" dirty="0">
              <a:solidFill>
                <a:schemeClr val="tx1"/>
              </a:solidFill>
              <a:latin typeface="Times New Roman" panose="02020603050405020304" pitchFamily="18" charset="0"/>
              <a:cs typeface="Times New Roman" panose="02020603050405020304" pitchFamily="18" charset="0"/>
            </a:endParaRPr>
          </a:p>
          <a:p>
            <a:pPr fontAlgn="auto">
              <a:spcBef>
                <a:spcPts val="0"/>
              </a:spcBef>
              <a:spcAft>
                <a:spcPts val="0"/>
              </a:spcAft>
              <a:defRPr/>
            </a:pP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Ngôi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kể</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thứ</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ba</a:t>
            </a:r>
            <a:endParaRPr lang="en-US" sz="2400" dirty="0">
              <a:solidFill>
                <a:schemeClr val="tx1"/>
              </a:solidFill>
              <a:latin typeface="Times New Roman" panose="02020603050405020304" pitchFamily="18" charset="0"/>
              <a:cs typeface="Times New Roman" panose="02020603050405020304" pitchFamily="18" charset="0"/>
            </a:endParaRPr>
          </a:p>
          <a:p>
            <a:pPr fontAlgn="auto">
              <a:spcBef>
                <a:spcPts val="0"/>
              </a:spcBef>
              <a:spcAft>
                <a:spcPts val="0"/>
              </a:spcAft>
              <a:defRPr/>
            </a:pPr>
            <a:r>
              <a:rPr lang="pt-BR" sz="2400" dirty="0">
                <a:solidFill>
                  <a:schemeClr val="tx1"/>
                </a:solidFill>
                <a:latin typeface="Times New Roman" panose="02020603050405020304" pitchFamily="18" charset="0"/>
                <a:cs typeface="Times New Roman" panose="02020603050405020304" pitchFamily="18" charset="0"/>
              </a:rPr>
              <a:t>- Sự việc chính:</a:t>
            </a:r>
            <a:endParaRPr lang="en-US" sz="2400" dirty="0">
              <a:solidFill>
                <a:schemeClr val="tx1"/>
              </a:solidFill>
              <a:latin typeface="Times New Roman" panose="02020603050405020304" pitchFamily="18" charset="0"/>
              <a:cs typeface="Times New Roman" panose="02020603050405020304" pitchFamily="18" charset="0"/>
            </a:endParaRPr>
          </a:p>
          <a:p>
            <a:pPr fontAlgn="auto">
              <a:spcBef>
                <a:spcPts val="0"/>
              </a:spcBef>
              <a:spcAft>
                <a:spcPts val="0"/>
              </a:spcAft>
              <a:defRPr/>
            </a:pP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Hoàn</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cảnh</a:t>
            </a:r>
            <a:r>
              <a:rPr lang="en-US" sz="2400" i="1" dirty="0">
                <a:solidFill>
                  <a:schemeClr val="tx1"/>
                </a:solidFill>
                <a:latin typeface="Times New Roman" panose="02020603050405020304" pitchFamily="18" charset="0"/>
                <a:cs typeface="Times New Roman" panose="02020603050405020304" pitchFamily="18" charset="0"/>
              </a:rPr>
              <a:t> ra </a:t>
            </a:r>
            <a:r>
              <a:rPr lang="en-US" sz="2400" i="1" dirty="0" err="1">
                <a:solidFill>
                  <a:schemeClr val="tx1"/>
                </a:solidFill>
                <a:latin typeface="Times New Roman" panose="02020603050405020304" pitchFamily="18" charset="0"/>
                <a:cs typeface="Times New Roman" panose="02020603050405020304" pitchFamily="18" charset="0"/>
              </a:rPr>
              <a:t>đời</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khác</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thường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của</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Gióng</a:t>
            </a:r>
            <a:r>
              <a:rPr lang="en-US" sz="2400" i="1" dirty="0">
                <a:solidFill>
                  <a:schemeClr val="tx1"/>
                </a:solidFill>
                <a:latin typeface="Times New Roman" panose="02020603050405020304" pitchFamily="18" charset="0"/>
                <a:cs typeface="Times New Roman" panose="02020603050405020304" pitchFamily="18" charset="0"/>
              </a:rPr>
              <a:t>.</a:t>
            </a:r>
            <a:endParaRPr lang="en-US" sz="2400" dirty="0">
              <a:solidFill>
                <a:schemeClr val="tx1"/>
              </a:solidFill>
              <a:latin typeface="Times New Roman" panose="02020603050405020304" pitchFamily="18" charset="0"/>
              <a:cs typeface="Times New Roman" panose="02020603050405020304" pitchFamily="18" charset="0"/>
            </a:endParaRPr>
          </a:p>
          <a:p>
            <a:pPr fontAlgn="auto">
              <a:spcBef>
                <a:spcPts val="0"/>
              </a:spcBef>
              <a:spcAft>
                <a:spcPts val="0"/>
              </a:spcAft>
              <a:defRPr/>
            </a:pP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Gióng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xin</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đi</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đánh</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giặc</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và</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lớn</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nhanh</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như</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thối</a:t>
            </a:r>
            <a:r>
              <a:rPr lang="en-US" sz="2400" i="1" dirty="0">
                <a:solidFill>
                  <a:schemeClr val="tx1"/>
                </a:solidFill>
                <a:latin typeface="Times New Roman" panose="02020603050405020304" pitchFamily="18" charset="0"/>
                <a:cs typeface="Times New Roman" panose="02020603050405020304" pitchFamily="18" charset="0"/>
              </a:rPr>
              <a:t>.</a:t>
            </a:r>
            <a:endParaRPr lang="en-US" sz="2400" dirty="0">
              <a:solidFill>
                <a:schemeClr val="tx1"/>
              </a:solidFill>
              <a:latin typeface="Times New Roman" panose="02020603050405020304" pitchFamily="18" charset="0"/>
              <a:cs typeface="Times New Roman" panose="02020603050405020304" pitchFamily="18" charset="0"/>
            </a:endParaRPr>
          </a:p>
          <a:p>
            <a:pPr fontAlgn="auto">
              <a:spcBef>
                <a:spcPts val="0"/>
              </a:spcBef>
              <a:spcAft>
                <a:spcPts val="0"/>
              </a:spcAft>
              <a:defRPr/>
            </a:pP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Gióng</a:t>
            </a:r>
            <a:r>
              <a:rPr lang="en-US" sz="2400" i="1" dirty="0">
                <a:solidFill>
                  <a:schemeClr val="tx1"/>
                </a:solidFill>
                <a:latin typeface="Times New Roman" panose="02020603050405020304" pitchFamily="18" charset="0"/>
                <a:cs typeface="Times New Roman" panose="02020603050405020304" pitchFamily="18" charset="0"/>
              </a:rPr>
              <a:t> ra </a:t>
            </a:r>
            <a:r>
              <a:rPr lang="en-US" sz="2400" i="1" dirty="0" err="1">
                <a:solidFill>
                  <a:schemeClr val="tx1"/>
                </a:solidFill>
                <a:latin typeface="Times New Roman" panose="02020603050405020304" pitchFamily="18" charset="0"/>
                <a:cs typeface="Times New Roman" panose="02020603050405020304" pitchFamily="18" charset="0"/>
              </a:rPr>
              <a:t>trận</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đánh</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thắng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giặc</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và</a:t>
            </a:r>
            <a:r>
              <a:rPr lang="en-US" sz="2400" i="1" dirty="0">
                <a:solidFill>
                  <a:schemeClr val="tx1"/>
                </a:solidFill>
                <a:latin typeface="Times New Roman" panose="02020603050405020304" pitchFamily="18" charset="0"/>
                <a:cs typeface="Times New Roman" panose="02020603050405020304" pitchFamily="18" charset="0"/>
              </a:rPr>
              <a:t> bay </a:t>
            </a:r>
            <a:r>
              <a:rPr lang="en-US" sz="2400" i="1" dirty="0" err="1">
                <a:solidFill>
                  <a:schemeClr val="tx1"/>
                </a:solidFill>
                <a:latin typeface="Times New Roman" panose="02020603050405020304" pitchFamily="18" charset="0"/>
                <a:cs typeface="Times New Roman" panose="02020603050405020304" pitchFamily="18" charset="0"/>
              </a:rPr>
              <a:t>về</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trời</a:t>
            </a:r>
            <a:r>
              <a:rPr lang="en-US" sz="2400" i="1" dirty="0">
                <a:solidFill>
                  <a:schemeClr val="tx1"/>
                </a:solidFill>
                <a:latin typeface="Times New Roman" panose="02020603050405020304" pitchFamily="18" charset="0"/>
                <a:cs typeface="Times New Roman" panose="02020603050405020304" pitchFamily="18" charset="0"/>
              </a:rPr>
              <a:t>.</a:t>
            </a:r>
            <a:endParaRPr lang="en-US" sz="2400" dirty="0">
              <a:solidFill>
                <a:schemeClr val="tx1"/>
              </a:solidFill>
              <a:latin typeface="Times New Roman" panose="02020603050405020304" pitchFamily="18" charset="0"/>
              <a:cs typeface="Times New Roman" panose="02020603050405020304" pitchFamily="18" charset="0"/>
            </a:endParaRPr>
          </a:p>
          <a:p>
            <a:pPr fontAlgn="auto">
              <a:spcBef>
                <a:spcPts val="0"/>
              </a:spcBef>
              <a:spcAft>
                <a:spcPts val="0"/>
              </a:spcAft>
              <a:defRPr/>
            </a:pP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Vua</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và</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dân</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làng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ghi</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nhớ</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công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ơn</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của</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Gióng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những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dấu</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tích</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Gióng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để</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lại</a:t>
            </a:r>
            <a:r>
              <a:rPr lang="en-US" sz="2400" i="1" dirty="0">
                <a:solidFill>
                  <a:schemeClr val="tx1"/>
                </a:solidFill>
                <a:latin typeface="Times New Roman" panose="02020603050405020304" pitchFamily="18" charset="0"/>
                <a:cs typeface="Times New Roman" panose="02020603050405020304" pitchFamily="18" charset="0"/>
              </a:rPr>
              <a:t>..</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6" name="Arrow: Pentagon 5">
            <a:extLst>
              <a:ext uri="{FF2B5EF4-FFF2-40B4-BE49-F238E27FC236}"/>
            </a:extLst>
          </p:cNvPr>
          <p:cNvSpPr/>
          <p:nvPr/>
        </p:nvSpPr>
        <p:spPr>
          <a:xfrm>
            <a:off x="1004341" y="1172980"/>
            <a:ext cx="2323476" cy="4512039"/>
          </a:xfrm>
          <a:prstGeom prst="homePlate">
            <a:avLst/>
          </a:prstGeom>
        </p:spPr>
        <p:style>
          <a:lnRef idx="0">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endParaRPr lang="en-US" dirty="0">
              <a:latin typeface="Times New Roman" panose="02020603050405020304" pitchFamily="18" charset="0"/>
              <a:cs typeface="Times New Roman" panose="02020603050405020304" pitchFamily="18" charset="0"/>
            </a:endParaRPr>
          </a:p>
        </p:txBody>
      </p:sp>
      <p:sp>
        <p:nvSpPr>
          <p:cNvPr id="8" name="TextBox 7"/>
          <p:cNvSpPr txBox="1">
            <a:spLocks noChangeArrowheads="1"/>
          </p:cNvSpPr>
          <p:nvPr/>
        </p:nvSpPr>
        <p:spPr bwMode="auto">
          <a:xfrm>
            <a:off x="1122363" y="2782888"/>
            <a:ext cx="1530350" cy="1384300"/>
          </a:xfrm>
          <a:prstGeom prst="rect">
            <a:avLst/>
          </a:prstGeom>
          <a:noFill/>
          <a:ln w="9525">
            <a:noFill/>
            <a:miter lim="800000"/>
            <a:headEnd/>
            <a:tailEnd/>
          </a:ln>
        </p:spPr>
        <p:txBody>
          <a:bodyPr>
            <a:spAutoFit/>
          </a:bodyPr>
          <a:lstStyle/>
          <a:p>
            <a:pPr>
              <a:tabLst>
                <a:tab pos="400050" algn="l"/>
              </a:tabLst>
            </a:pPr>
            <a:r>
              <a:rPr lang="pt-BR">
                <a:solidFill>
                  <a:srgbClr val="0D0D0D"/>
                </a:solidFill>
                <a:latin typeface="Times New Roman" pitchFamily="18" charset="0"/>
                <a:cs typeface="Times New Roman" pitchFamily="18" charset="0"/>
              </a:rPr>
              <a:t> </a:t>
            </a:r>
            <a:r>
              <a:rPr lang="pt-BR" sz="2800">
                <a:solidFill>
                  <a:srgbClr val="0D0D0D"/>
                </a:solidFill>
                <a:latin typeface="Times New Roman" pitchFamily="18" charset="0"/>
                <a:cs typeface="Times New Roman" pitchFamily="18" charset="0"/>
              </a:rPr>
              <a:t>Nhân vật và sự việc:</a:t>
            </a:r>
            <a:endParaRPr lang="en-US" sz="28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p:cNvSpPr>
            <a:spLocks noChangeArrowheads="1"/>
          </p:cNvSpPr>
          <p:nvPr/>
        </p:nvSpPr>
        <p:spPr bwMode="auto">
          <a:xfrm>
            <a:off x="4621213" y="300038"/>
            <a:ext cx="2949575" cy="628650"/>
          </a:xfrm>
          <a:prstGeom prst="roundRect">
            <a:avLst>
              <a:gd name="adj" fmla="val 16667"/>
            </a:avLst>
          </a:prstGeom>
          <a:solidFill>
            <a:srgbClr val="FFFF00"/>
          </a:solidFill>
          <a:ln w="25400">
            <a:solidFill>
              <a:srgbClr val="243F60"/>
            </a:solidFill>
            <a:round/>
            <a:headEnd/>
            <a:tailEnd/>
          </a:ln>
        </p:spPr>
        <p:txBody>
          <a:bodyPr anchor="ctr"/>
          <a:lstStyle/>
          <a:p>
            <a:pPr eaLnBrk="0" hangingPunct="0">
              <a:spcAft>
                <a:spcPts val="800"/>
              </a:spcAft>
            </a:pPr>
            <a:endParaRPr lang="en-US" sz="2400" b="1">
              <a:solidFill>
                <a:srgbClr val="000000"/>
              </a:solidFill>
              <a:latin typeface="Times New Roman" pitchFamily="18" charset="0"/>
              <a:cs typeface="Times New Roman" pitchFamily="18" charset="0"/>
            </a:endParaRPr>
          </a:p>
          <a:p>
            <a:pPr algn="ctr" eaLnBrk="0" hangingPunct="0"/>
            <a:endParaRPr lang="en-US" altLang="en-US" sz="2400">
              <a:solidFill>
                <a:srgbClr val="000000"/>
              </a:solidFill>
              <a:latin typeface="Times New Roman" pitchFamily="18" charset="0"/>
              <a:cs typeface="Times New Roman" pitchFamily="18" charset="0"/>
            </a:endParaRPr>
          </a:p>
        </p:txBody>
      </p:sp>
      <p:sp>
        <p:nvSpPr>
          <p:cNvPr id="3" name="Rounded Rectangle 10">
            <a:extLst>
              <a:ext uri="{FF2B5EF4-FFF2-40B4-BE49-F238E27FC236}"/>
            </a:extLst>
          </p:cNvPr>
          <p:cNvSpPr>
            <a:spLocks noChangeArrowheads="1"/>
          </p:cNvSpPr>
          <p:nvPr/>
        </p:nvSpPr>
        <p:spPr bwMode="auto">
          <a:xfrm>
            <a:off x="254000" y="1098550"/>
            <a:ext cx="11745913" cy="5459413"/>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5083175" y="382588"/>
            <a:ext cx="2205038" cy="461962"/>
          </a:xfrm>
          <a:prstGeom prst="rect">
            <a:avLst/>
          </a:prstGeom>
          <a:noFill/>
          <a:ln w="9525">
            <a:noFill/>
            <a:miter lim="800000"/>
            <a:headEnd/>
            <a:tailEnd/>
          </a:ln>
        </p:spPr>
        <p:txBody>
          <a:bodyPr>
            <a:spAutoFit/>
          </a:bodyPr>
          <a:lstStyle/>
          <a:p>
            <a:r>
              <a:rPr lang="en-US" sz="2400" b="1">
                <a:solidFill>
                  <a:srgbClr val="000000"/>
                </a:solidFill>
                <a:latin typeface="Times New Roman" pitchFamily="18" charset="0"/>
                <a:cs typeface="Times New Roman" pitchFamily="18" charset="0"/>
              </a:rPr>
              <a:t>Gợi ý trả lời: </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503238" y="1262063"/>
            <a:ext cx="11336337" cy="5262562"/>
          </a:xfrm>
          <a:prstGeom prst="rect">
            <a:avLst/>
          </a:prstGeom>
          <a:noFill/>
          <a:ln w="9525">
            <a:noFill/>
            <a:miter lim="800000"/>
            <a:headEnd/>
            <a:tailEnd/>
          </a:ln>
        </p:spPr>
        <p:txBody>
          <a:bodyPr>
            <a:spAutoFit/>
          </a:bodyPr>
          <a:lstStyle/>
          <a:p>
            <a:r>
              <a:rPr lang="en-US" sz="2400" b="1">
                <a:latin typeface="Times New Roman" pitchFamily="18" charset="0"/>
                <a:cs typeface="Times New Roman" pitchFamily="18" charset="0"/>
              </a:rPr>
              <a:t>Câu 1:</a:t>
            </a:r>
            <a:r>
              <a:rPr lang="en-US" sz="2400">
                <a:latin typeface="Times New Roman" pitchFamily="18" charset="0"/>
                <a:cs typeface="Times New Roman" pitchFamily="18" charset="0"/>
              </a:rPr>
              <a:t> Tác phẩm: “Sơn Tinh, Thuỷ Tinh”</a:t>
            </a:r>
          </a:p>
          <a:p>
            <a:r>
              <a:rPr lang="en-US" sz="2400">
                <a:latin typeface="Times New Roman" pitchFamily="18" charset="0"/>
                <a:cs typeface="Times New Roman" pitchFamily="18" charset="0"/>
              </a:rPr>
              <a:t>Phương thức biểu đạt chính của đoạn văn: Tự sự</a:t>
            </a:r>
          </a:p>
          <a:p>
            <a:r>
              <a:rPr lang="en-US" sz="2400" b="1">
                <a:latin typeface="Times New Roman" pitchFamily="18" charset="0"/>
                <a:cs typeface="Times New Roman" pitchFamily="18" charset="0"/>
              </a:rPr>
              <a:t>Câu 2:</a:t>
            </a:r>
            <a:endParaRPr lang="en-US" sz="2400">
              <a:latin typeface="Times New Roman" pitchFamily="18" charset="0"/>
              <a:cs typeface="Times New Roman" pitchFamily="18" charset="0"/>
            </a:endParaRPr>
          </a:p>
          <a:p>
            <a:r>
              <a:rPr lang="en-US" sz="2400">
                <a:latin typeface="Times New Roman" pitchFamily="18" charset="0"/>
                <a:cs typeface="Times New Roman" pitchFamily="18" charset="0"/>
              </a:rPr>
              <a:t>- Vì có liên quan đến nhân vật và sự kiện lịch sử:</a:t>
            </a:r>
          </a:p>
          <a:p>
            <a:r>
              <a:rPr lang="en-US" sz="2400">
                <a:latin typeface="Times New Roman" pitchFamily="18" charset="0"/>
                <a:cs typeface="Times New Roman" pitchFamily="18" charset="0"/>
              </a:rPr>
              <a:t>+ Nhân vật: Vua Hùng, Mị Nương</a:t>
            </a:r>
          </a:p>
          <a:p>
            <a:r>
              <a:rPr lang="en-US" sz="2400">
                <a:latin typeface="Times New Roman" pitchFamily="18" charset="0"/>
                <a:cs typeface="Times New Roman" pitchFamily="18" charset="0"/>
              </a:rPr>
              <a:t>+ Sự kiện: chống lại thiên tai, bão lũ, đắp đê trị thủy của nhân dân ta ở vùng đồng bằng sông Hồng thời xa xưa.</a:t>
            </a:r>
          </a:p>
          <a:p>
            <a:r>
              <a:rPr lang="en-US" sz="2400">
                <a:solidFill>
                  <a:srgbClr val="000000"/>
                </a:solidFill>
                <a:latin typeface="Times New Roman" pitchFamily="18" charset="0"/>
                <a:cs typeface="Times New Roman" pitchFamily="18" charset="0"/>
              </a:rPr>
              <a:t>- Lời kể có chi tiết hư cấu, kì ảo: Thủy Tinh hô mưa, gọi gió, làm thành dông bão, dâng nước đánh Sơn Tinh; Sơn Tinh bốc từng quả đồi, dời từng dãy núi.</a:t>
            </a:r>
            <a:endParaRPr lang="en-US" sz="2400">
              <a:latin typeface="Times New Roman" pitchFamily="18" charset="0"/>
              <a:cs typeface="Times New Roman" pitchFamily="18" charset="0"/>
            </a:endParaRPr>
          </a:p>
          <a:p>
            <a:r>
              <a:rPr lang="en-US" sz="2400" b="1">
                <a:latin typeface="Times New Roman" pitchFamily="18" charset="0"/>
                <a:cs typeface="Times New Roman" pitchFamily="18" charset="0"/>
              </a:rPr>
              <a:t>Câu 3</a:t>
            </a:r>
            <a:r>
              <a:rPr lang="en-US" sz="2400">
                <a:latin typeface="Times New Roman" pitchFamily="18" charset="0"/>
                <a:cs typeface="Times New Roman" pitchFamily="18" charset="0"/>
              </a:rPr>
              <a:t>: </a:t>
            </a:r>
            <a:r>
              <a:rPr lang="en-US" sz="2400">
                <a:solidFill>
                  <a:srgbClr val="000000"/>
                </a:solidFill>
                <a:latin typeface="Times New Roman" pitchFamily="18" charset="0"/>
                <a:cs typeface="Times New Roman" pitchFamily="18" charset="0"/>
              </a:rPr>
              <a:t>Lời kể trùng điệp (nước ngập..., nước ngập..., nước dâng...) gây được ấn tượng gì cho người đọc</a:t>
            </a:r>
            <a:endParaRPr lang="en-US" sz="2400">
              <a:latin typeface="Times New Roman" pitchFamily="18" charset="0"/>
              <a:cs typeface="Times New Roman" pitchFamily="18" charset="0"/>
            </a:endParaRPr>
          </a:p>
          <a:p>
            <a:pPr algn="just">
              <a:spcAft>
                <a:spcPts val="1200"/>
              </a:spcAft>
            </a:pPr>
            <a:r>
              <a:rPr lang="en-US" sz="2400">
                <a:solidFill>
                  <a:srgbClr val="000000"/>
                </a:solidFill>
                <a:latin typeface="Times New Roman" pitchFamily="18" charset="0"/>
                <a:cs typeface="Times New Roman" pitchFamily="18" charset="0"/>
              </a:rPr>
              <a:t>- Lời kể trùng điệp tạo cảm giác tăng dần mức độ của hành động, dồn dập cảm xúc, gây ấn tượng mạnh, dữ dội về kết quả của hành động trả thù của Thủy Tinh, theo đúng mạch truyện.</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p:cNvSpPr>
            <a:spLocks noChangeArrowheads="1"/>
          </p:cNvSpPr>
          <p:nvPr/>
        </p:nvSpPr>
        <p:spPr bwMode="auto">
          <a:xfrm>
            <a:off x="4591050" y="496888"/>
            <a:ext cx="3321050" cy="628650"/>
          </a:xfrm>
          <a:prstGeom prst="roundRect">
            <a:avLst>
              <a:gd name="adj" fmla="val 16667"/>
            </a:avLst>
          </a:prstGeom>
          <a:solidFill>
            <a:srgbClr val="FFFF00"/>
          </a:solidFill>
          <a:ln w="25400">
            <a:solidFill>
              <a:srgbClr val="243F60"/>
            </a:solidFill>
            <a:round/>
            <a:headEnd/>
            <a:tailEnd/>
          </a:ln>
        </p:spPr>
        <p:txBody>
          <a:bodyPr anchor="ctr"/>
          <a:lstStyle/>
          <a:p>
            <a:pPr eaLnBrk="0" hangingPunct="0">
              <a:spcAft>
                <a:spcPts val="800"/>
              </a:spcAft>
            </a:pPr>
            <a:endParaRPr lang="en-US" sz="2400" b="1">
              <a:solidFill>
                <a:srgbClr val="000000"/>
              </a:solidFill>
              <a:latin typeface="Times New Roman" pitchFamily="18" charset="0"/>
              <a:cs typeface="Times New Roman" pitchFamily="18" charset="0"/>
            </a:endParaRPr>
          </a:p>
          <a:p>
            <a:pPr algn="ctr" eaLnBrk="0" hangingPunct="0"/>
            <a:endParaRPr lang="en-US" altLang="en-US" sz="2400">
              <a:solidFill>
                <a:srgbClr val="000000"/>
              </a:solidFill>
              <a:latin typeface="Times New Roman" pitchFamily="18" charset="0"/>
              <a:cs typeface="Times New Roman" pitchFamily="18" charset="0"/>
            </a:endParaRPr>
          </a:p>
        </p:txBody>
      </p:sp>
      <p:sp>
        <p:nvSpPr>
          <p:cNvPr id="3" name="Rounded Rectangle 10">
            <a:extLst>
              <a:ext uri="{FF2B5EF4-FFF2-40B4-BE49-F238E27FC236}"/>
            </a:extLst>
          </p:cNvPr>
          <p:cNvSpPr>
            <a:spLocks noChangeArrowheads="1"/>
          </p:cNvSpPr>
          <p:nvPr/>
        </p:nvSpPr>
        <p:spPr bwMode="auto">
          <a:xfrm>
            <a:off x="568325" y="1417638"/>
            <a:ext cx="11374438" cy="4195762"/>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922338" y="1536700"/>
            <a:ext cx="10863262" cy="3903663"/>
          </a:xfrm>
          <a:prstGeom prst="rect">
            <a:avLst/>
          </a:prstGeom>
          <a:noFill/>
          <a:ln w="9525">
            <a:noFill/>
            <a:miter lim="800000"/>
            <a:headEnd/>
            <a:tailEnd/>
          </a:ln>
        </p:spPr>
        <p:txBody>
          <a:bodyPr>
            <a:spAutoFit/>
          </a:bodyPr>
          <a:lstStyle/>
          <a:p>
            <a:pPr>
              <a:lnSpc>
                <a:spcPct val="150000"/>
              </a:lnSpc>
            </a:pPr>
            <a:r>
              <a:rPr lang="en-US" sz="2400" b="1">
                <a:solidFill>
                  <a:srgbClr val="000000"/>
                </a:solidFill>
                <a:latin typeface="Times New Roman" pitchFamily="18" charset="0"/>
                <a:cs typeface="Times New Roman" pitchFamily="18" charset="0"/>
              </a:rPr>
              <a:t>Câu 4:</a:t>
            </a:r>
            <a:endParaRPr lang="en-US" sz="2400">
              <a:latin typeface="Times New Roman" pitchFamily="18" charset="0"/>
              <a:cs typeface="Times New Roman" pitchFamily="18" charset="0"/>
            </a:endParaRPr>
          </a:p>
          <a:p>
            <a:pPr>
              <a:lnSpc>
                <a:spcPct val="150000"/>
              </a:lnSpc>
            </a:pPr>
            <a:r>
              <a:rPr lang="en-US" sz="2400">
                <a:solidFill>
                  <a:srgbClr val="000000"/>
                </a:solidFill>
                <a:latin typeface="Times New Roman" pitchFamily="18" charset="0"/>
                <a:cs typeface="Times New Roman" pitchFamily="18" charset="0"/>
              </a:rPr>
              <a:t> Để phòng chống thiệt hại do lũ lụt gây ra, theo em chúng ta cần:</a:t>
            </a:r>
            <a:endParaRPr lang="en-US" sz="2400">
              <a:latin typeface="Times New Roman" pitchFamily="18" charset="0"/>
              <a:cs typeface="Times New Roman" pitchFamily="18" charset="0"/>
            </a:endParaRPr>
          </a:p>
          <a:p>
            <a:pPr>
              <a:lnSpc>
                <a:spcPct val="150000"/>
              </a:lnSpc>
            </a:pPr>
            <a:r>
              <a:rPr lang="en-US" sz="2400">
                <a:solidFill>
                  <a:srgbClr val="000000"/>
                </a:solidFill>
                <a:latin typeface="Times New Roman" pitchFamily="18" charset="0"/>
                <a:cs typeface="Times New Roman" pitchFamily="18" charset="0"/>
              </a:rPr>
              <a:t>- Chủ động, có ý thức chuẩn bị khi thiên tai xảy ra.</a:t>
            </a:r>
            <a:endParaRPr lang="en-US" sz="2400">
              <a:latin typeface="Times New Roman" pitchFamily="18" charset="0"/>
              <a:cs typeface="Times New Roman" pitchFamily="18" charset="0"/>
            </a:endParaRPr>
          </a:p>
          <a:p>
            <a:pPr>
              <a:lnSpc>
                <a:spcPct val="150000"/>
              </a:lnSpc>
            </a:pPr>
            <a:r>
              <a:rPr lang="en-US" sz="2400">
                <a:solidFill>
                  <a:srgbClr val="000000"/>
                </a:solidFill>
                <a:latin typeface="Times New Roman" pitchFamily="18" charset="0"/>
                <a:cs typeface="Times New Roman" pitchFamily="18" charset="0"/>
              </a:rPr>
              <a:t>- Trồng thêm nhiều cây xanh, bảo vệ rừng đầu nguồn.</a:t>
            </a:r>
            <a:endParaRPr lang="en-US" sz="2400">
              <a:latin typeface="Times New Roman" pitchFamily="18" charset="0"/>
              <a:cs typeface="Times New Roman" pitchFamily="18" charset="0"/>
            </a:endParaRPr>
          </a:p>
          <a:p>
            <a:pPr>
              <a:lnSpc>
                <a:spcPct val="150000"/>
              </a:lnSpc>
            </a:pPr>
            <a:r>
              <a:rPr lang="en-US" sz="2400">
                <a:latin typeface="Times New Roman" pitchFamily="18" charset="0"/>
                <a:cs typeface="Times New Roman" pitchFamily="18" charset="0"/>
              </a:rPr>
              <a:t> - Tuyên truyền để mọi người cùng có ý thức bảo vệ môi trường sống.</a:t>
            </a:r>
          </a:p>
          <a:p>
            <a:pPr>
              <a:lnSpc>
                <a:spcPct val="150000"/>
              </a:lnSpc>
            </a:pPr>
            <a:r>
              <a:rPr lang="en-US" sz="2400">
                <a:latin typeface="Times New Roman" pitchFamily="18" charset="0"/>
                <a:cs typeface="Times New Roman" pitchFamily="18" charset="0"/>
              </a:rPr>
              <a:t> - Kiên quyết xử lí những hành vi gây tổn hại môi trường.</a:t>
            </a:r>
          </a:p>
          <a:p>
            <a:pPr>
              <a:lnSpc>
                <a:spcPct val="150000"/>
              </a:lnSpc>
            </a:pPr>
            <a:r>
              <a:rPr lang="en-US" sz="2400">
                <a:latin typeface="Times New Roman" pitchFamily="18" charset="0"/>
                <a:cs typeface="Times New Roman" pitchFamily="18" charset="0"/>
              </a:rPr>
              <a:t>  - Tích cực tham gia các hoạt động bảo vệ môi trường ở nơi sinh sống.</a:t>
            </a:r>
          </a:p>
        </p:txBody>
      </p:sp>
      <p:sp>
        <p:nvSpPr>
          <p:cNvPr id="6" name="TextBox 5"/>
          <p:cNvSpPr txBox="1">
            <a:spLocks noChangeArrowheads="1"/>
          </p:cNvSpPr>
          <p:nvPr/>
        </p:nvSpPr>
        <p:spPr bwMode="auto">
          <a:xfrm>
            <a:off x="5251450" y="579438"/>
            <a:ext cx="2205038" cy="461962"/>
          </a:xfrm>
          <a:prstGeom prst="rect">
            <a:avLst/>
          </a:prstGeom>
          <a:noFill/>
          <a:ln w="9525">
            <a:noFill/>
            <a:miter lim="800000"/>
            <a:headEnd/>
            <a:tailEnd/>
          </a:ln>
        </p:spPr>
        <p:txBody>
          <a:bodyPr>
            <a:spAutoFit/>
          </a:bodyPr>
          <a:lstStyle/>
          <a:p>
            <a:r>
              <a:rPr lang="en-US" sz="2400" b="1">
                <a:solidFill>
                  <a:srgbClr val="000000"/>
                </a:solidFill>
                <a:latin typeface="Times New Roman" pitchFamily="18" charset="0"/>
                <a:cs typeface="Times New Roman" pitchFamily="18" charset="0"/>
              </a:rPr>
              <a:t>Gợi ý trả lời: </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6"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492125" y="1065213"/>
            <a:ext cx="11388725" cy="4491037"/>
          </a:xfrm>
          <a:prstGeom prst="roundRect">
            <a:avLst>
              <a:gd name="adj" fmla="val 16667"/>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847725" y="1530350"/>
            <a:ext cx="9745663" cy="484188"/>
          </a:xfrm>
          <a:prstGeom prst="rect">
            <a:avLst/>
          </a:prstGeom>
          <a:noFill/>
          <a:ln w="9525">
            <a:noFill/>
            <a:miter lim="800000"/>
            <a:headEnd/>
            <a:tailEnd/>
          </a:ln>
        </p:spPr>
        <p:txBody>
          <a:bodyPr>
            <a:spAutoFit/>
          </a:bodyPr>
          <a:lstStyle/>
          <a:p>
            <a:pPr>
              <a:lnSpc>
                <a:spcPct val="115000"/>
              </a:lnSpc>
              <a:spcBef>
                <a:spcPts val="413"/>
              </a:spcBef>
              <a:spcAft>
                <a:spcPts val="600"/>
              </a:spcAft>
              <a:tabLst>
                <a:tab pos="471488" algn="l"/>
              </a:tabLst>
            </a:pPr>
            <a:r>
              <a:rPr lang="en-US" sz="2400">
                <a:solidFill>
                  <a:srgbClr val="000000"/>
                </a:solidFill>
                <a:latin typeface="Times New Roman" pitchFamily="18" charset="0"/>
                <a:cs typeface="Times New Roman" pitchFamily="18" charset="0"/>
              </a:rPr>
              <a:t>Đề số 2: Đọc đoạn văn trên (ở đề 1) và trả lời câu hỏi:</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658813" y="2479675"/>
            <a:ext cx="10874375" cy="2565400"/>
          </a:xfrm>
          <a:prstGeom prst="rect">
            <a:avLst/>
          </a:prstGeom>
          <a:noFill/>
          <a:ln w="9525">
            <a:noFill/>
            <a:miter lim="800000"/>
            <a:headEnd/>
            <a:tailEnd/>
          </a:ln>
        </p:spPr>
        <p:txBody>
          <a:bodyPr>
            <a:spAutoFit/>
          </a:bodyPr>
          <a:lstStyle/>
          <a:p>
            <a:pPr>
              <a:lnSpc>
                <a:spcPct val="115000"/>
              </a:lnSpc>
              <a:spcBef>
                <a:spcPts val="413"/>
              </a:spcBef>
              <a:spcAft>
                <a:spcPts val="600"/>
              </a:spcAft>
              <a:tabLst>
                <a:tab pos="471488" algn="l"/>
              </a:tabLst>
            </a:pPr>
            <a:r>
              <a:rPr lang="en-US" sz="2400" b="1">
                <a:solidFill>
                  <a:srgbClr val="000000"/>
                </a:solidFill>
                <a:latin typeface="Times New Roman" pitchFamily="18" charset="0"/>
                <a:cs typeface="Times New Roman" pitchFamily="18" charset="0"/>
              </a:rPr>
              <a:t>Câu 1:</a:t>
            </a:r>
            <a:r>
              <a:rPr lang="en-US" sz="2400">
                <a:solidFill>
                  <a:srgbClr val="000000"/>
                </a:solidFill>
                <a:latin typeface="Times New Roman" pitchFamily="18" charset="0"/>
                <a:cs typeface="Times New Roman" pitchFamily="18" charset="0"/>
              </a:rPr>
              <a:t> Liệt kê chi tiết hoang đường kì ảo trong đoạn văn ?</a:t>
            </a:r>
            <a:endParaRPr lang="en-US" sz="2400">
              <a:latin typeface="Times New Roman" pitchFamily="18" charset="0"/>
              <a:cs typeface="Times New Roman" pitchFamily="18" charset="0"/>
            </a:endParaRPr>
          </a:p>
          <a:p>
            <a:pPr>
              <a:lnSpc>
                <a:spcPct val="115000"/>
              </a:lnSpc>
              <a:spcBef>
                <a:spcPts val="413"/>
              </a:spcBef>
              <a:spcAft>
                <a:spcPts val="600"/>
              </a:spcAft>
              <a:tabLst>
                <a:tab pos="471488" algn="l"/>
              </a:tabLst>
            </a:pPr>
            <a:r>
              <a:rPr lang="en-US" sz="2400" b="1">
                <a:solidFill>
                  <a:srgbClr val="000000"/>
                </a:solidFill>
                <a:latin typeface="Times New Roman" pitchFamily="18" charset="0"/>
                <a:cs typeface="Times New Roman" pitchFamily="18" charset="0"/>
              </a:rPr>
              <a:t>Câu 2: </a:t>
            </a:r>
            <a:r>
              <a:rPr lang="en-US" sz="2400">
                <a:solidFill>
                  <a:srgbClr val="000000"/>
                </a:solidFill>
                <a:latin typeface="Times New Roman" pitchFamily="18" charset="0"/>
                <a:cs typeface="Times New Roman" pitchFamily="18" charset="0"/>
              </a:rPr>
              <a:t>Ý nghĩa của hình tượng Sơn Tinh, Thủy Tinh.</a:t>
            </a:r>
            <a:endParaRPr lang="en-US" sz="2400">
              <a:latin typeface="Times New Roman" pitchFamily="18" charset="0"/>
              <a:cs typeface="Times New Roman" pitchFamily="18" charset="0"/>
            </a:endParaRPr>
          </a:p>
          <a:p>
            <a:pPr>
              <a:lnSpc>
                <a:spcPct val="115000"/>
              </a:lnSpc>
              <a:spcBef>
                <a:spcPts val="413"/>
              </a:spcBef>
              <a:spcAft>
                <a:spcPts val="600"/>
              </a:spcAft>
              <a:tabLst>
                <a:tab pos="471488" algn="l"/>
              </a:tabLst>
            </a:pPr>
            <a:r>
              <a:rPr lang="en-US" sz="2400" b="1">
                <a:solidFill>
                  <a:srgbClr val="000000"/>
                </a:solidFill>
                <a:latin typeface="Times New Roman" pitchFamily="18" charset="0"/>
                <a:cs typeface="Times New Roman" pitchFamily="18" charset="0"/>
              </a:rPr>
              <a:t>Câu 3: </a:t>
            </a:r>
            <a:r>
              <a:rPr lang="en-US" sz="2400">
                <a:solidFill>
                  <a:srgbClr val="000000"/>
                </a:solidFill>
                <a:latin typeface="Times New Roman" pitchFamily="18" charset="0"/>
                <a:cs typeface="Times New Roman" pitchFamily="18" charset="0"/>
              </a:rPr>
              <a:t>Hình ảnh Sơn Tinh “không hề nao núng, bốc từng quả đồi, dời từng dãy núi” em có liên tưởng đến những hình ảnh nào trong thực tế cuộc sống ?</a:t>
            </a:r>
            <a:endParaRPr lang="en-US" sz="2400">
              <a:latin typeface="Times New Roman" pitchFamily="18" charset="0"/>
              <a:cs typeface="Times New Roman" pitchFamily="18" charset="0"/>
            </a:endParaRPr>
          </a:p>
          <a:p>
            <a:pPr>
              <a:lnSpc>
                <a:spcPct val="115000"/>
              </a:lnSpc>
              <a:spcBef>
                <a:spcPts val="413"/>
              </a:spcBef>
              <a:spcAft>
                <a:spcPts val="600"/>
              </a:spcAft>
              <a:tabLst>
                <a:tab pos="471488" algn="l"/>
              </a:tabLst>
            </a:pPr>
            <a:r>
              <a:rPr lang="en-US" sz="2400" b="1">
                <a:solidFill>
                  <a:srgbClr val="000000"/>
                </a:solidFill>
                <a:latin typeface="Times New Roman" pitchFamily="18" charset="0"/>
                <a:cs typeface="Times New Roman" pitchFamily="18" charset="0"/>
              </a:rPr>
              <a:t>Câu 4: </a:t>
            </a:r>
            <a:r>
              <a:rPr lang="en-US" sz="2400">
                <a:solidFill>
                  <a:srgbClr val="000000"/>
                </a:solidFill>
                <a:latin typeface="Times New Roman" pitchFamily="18" charset="0"/>
                <a:cs typeface="Times New Roman" pitchFamily="18" charset="0"/>
              </a:rPr>
              <a:t>Nêu một số tác hại của hiện tượng thiên nhiên cực đoan ở nơi em sống?</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5138738" y="288925"/>
            <a:ext cx="2882900" cy="628650"/>
          </a:xfrm>
          <a:prstGeom prst="roundRect">
            <a:avLst>
              <a:gd name="adj" fmla="val 16667"/>
            </a:avLst>
          </a:prstGeom>
          <a:solidFill>
            <a:schemeClr val="accent6">
              <a:lumMod val="40000"/>
              <a:lumOff val="60000"/>
            </a:schemeClr>
          </a:solidFill>
          <a:ln w="25400">
            <a:solidFill>
              <a:srgbClr val="243F60"/>
            </a:solidFill>
            <a:round/>
            <a:headEnd/>
            <a:tailEnd/>
          </a:ln>
        </p:spPr>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2671763" y="1198563"/>
            <a:ext cx="9312275" cy="2157412"/>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5634038" y="360363"/>
            <a:ext cx="2514600" cy="482600"/>
          </a:xfrm>
          <a:prstGeom prst="rect">
            <a:avLst/>
          </a:prstGeom>
          <a:noFill/>
          <a:ln w="9525">
            <a:noFill/>
            <a:miter lim="800000"/>
            <a:headEnd/>
            <a:tailEnd/>
          </a:ln>
        </p:spPr>
        <p:txBody>
          <a:bodyPr>
            <a:spAutoFit/>
          </a:bodyPr>
          <a:lstStyle/>
          <a:p>
            <a:pPr algn="just">
              <a:lnSpc>
                <a:spcPct val="115000"/>
              </a:lnSpc>
              <a:tabLst>
                <a:tab pos="400050" algn="l"/>
              </a:tabLst>
            </a:pPr>
            <a:r>
              <a:rPr lang="en-US" sz="2400" b="1">
                <a:solidFill>
                  <a:srgbClr val="0D0D0D"/>
                </a:solidFill>
                <a:latin typeface="Times New Roman" pitchFamily="18" charset="0"/>
                <a:cs typeface="Times New Roman" pitchFamily="18" charset="0"/>
              </a:rPr>
              <a:t>Gợi ý làm bài</a:t>
            </a:r>
            <a:endParaRPr lang="en-US" sz="2400">
              <a:latin typeface="Times New Roman" pitchFamily="18" charset="0"/>
              <a:cs typeface="Times New Roman" pitchFamily="18" charset="0"/>
            </a:endParaRPr>
          </a:p>
        </p:txBody>
      </p:sp>
      <p:sp>
        <p:nvSpPr>
          <p:cNvPr id="6" name="Rounded Rectangle 10">
            <a:extLst>
              <a:ext uri="{FF2B5EF4-FFF2-40B4-BE49-F238E27FC236}"/>
            </a:extLst>
          </p:cNvPr>
          <p:cNvSpPr>
            <a:spLocks noChangeArrowheads="1"/>
          </p:cNvSpPr>
          <p:nvPr/>
        </p:nvSpPr>
        <p:spPr bwMode="auto">
          <a:xfrm>
            <a:off x="2425449" y="3711087"/>
            <a:ext cx="9472953" cy="2802256"/>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7" name="Rectangle: Rounded Corners 6">
            <a:extLst>
              <a:ext uri="{FF2B5EF4-FFF2-40B4-BE49-F238E27FC236}"/>
            </a:extLst>
          </p:cNvPr>
          <p:cNvSpPr/>
          <p:nvPr/>
        </p:nvSpPr>
        <p:spPr>
          <a:xfrm>
            <a:off x="415925" y="1228725"/>
            <a:ext cx="2255838" cy="212725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US" sz="2400">
              <a:latin typeface="Times New Roman" panose="02020603050405020304" pitchFamily="18" charset="0"/>
              <a:cs typeface="Times New Roman" panose="02020603050405020304" pitchFamily="18" charset="0"/>
            </a:endParaRPr>
          </a:p>
        </p:txBody>
      </p:sp>
      <p:sp>
        <p:nvSpPr>
          <p:cNvPr id="12" name="Rectangle: Rounded Corners 11">
            <a:extLst>
              <a:ext uri="{FF2B5EF4-FFF2-40B4-BE49-F238E27FC236}"/>
            </a:extLst>
          </p:cNvPr>
          <p:cNvSpPr/>
          <p:nvPr/>
        </p:nvSpPr>
        <p:spPr>
          <a:xfrm>
            <a:off x="415925" y="3700463"/>
            <a:ext cx="1933575" cy="2813050"/>
          </a:xfrm>
          <a:prstGeom prst="roundRect">
            <a:avLst/>
          </a:prstGeom>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endParaRPr lang="en-US" sz="2400">
              <a:latin typeface="Times New Roman" panose="02020603050405020304" pitchFamily="18" charset="0"/>
              <a:cs typeface="Times New Roman" panose="02020603050405020304" pitchFamily="18" charset="0"/>
            </a:endParaRPr>
          </a:p>
        </p:txBody>
      </p:sp>
      <p:sp>
        <p:nvSpPr>
          <p:cNvPr id="13" name="TextBox 12"/>
          <p:cNvSpPr txBox="1">
            <a:spLocks noChangeArrowheads="1"/>
          </p:cNvSpPr>
          <p:nvPr/>
        </p:nvSpPr>
        <p:spPr bwMode="auto">
          <a:xfrm>
            <a:off x="455613" y="1398588"/>
            <a:ext cx="2176462" cy="1757362"/>
          </a:xfrm>
          <a:prstGeom prst="rect">
            <a:avLst/>
          </a:prstGeom>
          <a:noFill/>
          <a:ln w="9525">
            <a:noFill/>
            <a:miter lim="800000"/>
            <a:headEnd/>
            <a:tailEnd/>
          </a:ln>
        </p:spPr>
        <p:txBody>
          <a:bodyPr>
            <a:spAutoFit/>
          </a:bodyPr>
          <a:lstStyle/>
          <a:p>
            <a:pPr>
              <a:lnSpc>
                <a:spcPct val="115000"/>
              </a:lnSpc>
              <a:spcBef>
                <a:spcPts val="413"/>
              </a:spcBef>
              <a:spcAft>
                <a:spcPts val="600"/>
              </a:spcAft>
              <a:tabLst>
                <a:tab pos="471488" algn="l"/>
              </a:tabLst>
            </a:pPr>
            <a:r>
              <a:rPr lang="en-US" sz="2400" b="1">
                <a:solidFill>
                  <a:srgbClr val="000000"/>
                </a:solidFill>
                <a:latin typeface="Times New Roman" pitchFamily="18" charset="0"/>
                <a:cs typeface="Times New Roman" pitchFamily="18" charset="0"/>
              </a:rPr>
              <a:t>Câu 1:</a:t>
            </a:r>
            <a:r>
              <a:rPr lang="en-US" sz="2400">
                <a:solidFill>
                  <a:srgbClr val="000000"/>
                </a:solidFill>
                <a:latin typeface="Times New Roman" pitchFamily="18" charset="0"/>
                <a:cs typeface="Times New Roman" pitchFamily="18" charset="0"/>
              </a:rPr>
              <a:t> Chi tiết hoang đường kì ảo trong đoạn văn: </a:t>
            </a:r>
            <a:endParaRPr lang="en-US" sz="2400">
              <a:latin typeface="Times New Roman" pitchFamily="18" charset="0"/>
              <a:cs typeface="Times New Roman" pitchFamily="18" charset="0"/>
            </a:endParaRPr>
          </a:p>
        </p:txBody>
      </p:sp>
      <p:sp>
        <p:nvSpPr>
          <p:cNvPr id="15" name="TextBox 14"/>
          <p:cNvSpPr txBox="1">
            <a:spLocks noChangeArrowheads="1"/>
          </p:cNvSpPr>
          <p:nvPr/>
        </p:nvSpPr>
        <p:spPr bwMode="auto">
          <a:xfrm>
            <a:off x="2827338" y="1228725"/>
            <a:ext cx="9070975" cy="2127250"/>
          </a:xfrm>
          <a:prstGeom prst="rect">
            <a:avLst/>
          </a:prstGeom>
          <a:noFill/>
          <a:ln w="9525">
            <a:noFill/>
            <a:miter lim="800000"/>
            <a:headEnd/>
            <a:tailEnd/>
          </a:ln>
        </p:spPr>
        <p:txBody>
          <a:bodyPr>
            <a:spAutoFit/>
          </a:bodyPr>
          <a:lstStyle/>
          <a:p>
            <a:pPr>
              <a:lnSpc>
                <a:spcPct val="115000"/>
              </a:lnSpc>
              <a:spcBef>
                <a:spcPts val="413"/>
              </a:spcBef>
              <a:spcAft>
                <a:spcPts val="600"/>
              </a:spcAft>
              <a:tabLst>
                <a:tab pos="471488" algn="l"/>
              </a:tabLst>
            </a:pPr>
            <a:r>
              <a:rPr lang="en-US" sz="2400">
                <a:latin typeface="Times New Roman" pitchFamily="18" charset="0"/>
                <a:cs typeface="Times New Roman" pitchFamily="18" charset="0"/>
              </a:rPr>
              <a:t>- Thủy Tinh: hô mưa, gọi gió, làm thành dông bão là rung chuyển cả đất trời, dâng nước sông lên cuồn cuộn đánh Sơn Tinh.</a:t>
            </a:r>
          </a:p>
          <a:p>
            <a:pPr>
              <a:tabLst>
                <a:tab pos="471488" algn="l"/>
              </a:tabLst>
            </a:pPr>
            <a:r>
              <a:rPr lang="en-US" sz="2400">
                <a:solidFill>
                  <a:srgbClr val="000000"/>
                </a:solidFill>
                <a:latin typeface="Times New Roman" pitchFamily="18" charset="0"/>
                <a:cs typeface="Times New Roman" pitchFamily="18" charset="0"/>
              </a:rPr>
              <a:t> - Sơn Tinh:</a:t>
            </a:r>
            <a:r>
              <a:rPr lang="en-US" sz="2400">
                <a:latin typeface="Times New Roman" pitchFamily="18" charset="0"/>
                <a:cs typeface="Times New Roman" pitchFamily="18" charset="0"/>
              </a:rPr>
              <a:t> dùng phép lạ bốc từng quả đồi, dời từng dãy núi, dựng thành lũy đất, ngăn chặn dòng nước lũ. Nước sông dâng lên cao bao nhiêu, đồi núi cao lên bấy nhiêu.</a:t>
            </a:r>
          </a:p>
        </p:txBody>
      </p:sp>
      <p:sp>
        <p:nvSpPr>
          <p:cNvPr id="17" name="TextBox 16"/>
          <p:cNvSpPr txBox="1">
            <a:spLocks noChangeArrowheads="1"/>
          </p:cNvSpPr>
          <p:nvPr/>
        </p:nvSpPr>
        <p:spPr bwMode="auto">
          <a:xfrm>
            <a:off x="542925" y="3844925"/>
            <a:ext cx="1697038" cy="2181225"/>
          </a:xfrm>
          <a:prstGeom prst="rect">
            <a:avLst/>
          </a:prstGeom>
          <a:noFill/>
          <a:ln w="9525">
            <a:noFill/>
            <a:miter lim="800000"/>
            <a:headEnd/>
            <a:tailEnd/>
          </a:ln>
        </p:spPr>
        <p:txBody>
          <a:bodyPr>
            <a:spAutoFit/>
          </a:bodyPr>
          <a:lstStyle/>
          <a:p>
            <a:pPr>
              <a:lnSpc>
                <a:spcPct val="115000"/>
              </a:lnSpc>
              <a:spcBef>
                <a:spcPts val="413"/>
              </a:spcBef>
              <a:spcAft>
                <a:spcPts val="600"/>
              </a:spcAft>
              <a:tabLst>
                <a:tab pos="471488" algn="l"/>
              </a:tabLst>
            </a:pPr>
            <a:r>
              <a:rPr lang="en-US" sz="2400" b="1">
                <a:solidFill>
                  <a:srgbClr val="000000"/>
                </a:solidFill>
                <a:latin typeface="Times New Roman" pitchFamily="18" charset="0"/>
                <a:cs typeface="Times New Roman" pitchFamily="18" charset="0"/>
              </a:rPr>
              <a:t>Câu 2: </a:t>
            </a:r>
            <a:r>
              <a:rPr lang="en-US" sz="2400">
                <a:solidFill>
                  <a:srgbClr val="000000"/>
                </a:solidFill>
                <a:latin typeface="Times New Roman" pitchFamily="18" charset="0"/>
                <a:cs typeface="Times New Roman" pitchFamily="18" charset="0"/>
              </a:rPr>
              <a:t>Ý nghĩa của hình tượng Sơn Tinh, Thủy Tinh.</a:t>
            </a:r>
            <a:endParaRPr lang="en-US" sz="2400">
              <a:latin typeface="Times New Roman" pitchFamily="18" charset="0"/>
              <a:cs typeface="Times New Roman" pitchFamily="18" charset="0"/>
            </a:endParaRPr>
          </a:p>
        </p:txBody>
      </p:sp>
      <p:sp>
        <p:nvSpPr>
          <p:cNvPr id="19" name="TextBox 18"/>
          <p:cNvSpPr txBox="1">
            <a:spLocks noChangeArrowheads="1"/>
          </p:cNvSpPr>
          <p:nvPr/>
        </p:nvSpPr>
        <p:spPr bwMode="auto">
          <a:xfrm>
            <a:off x="2795588" y="4052888"/>
            <a:ext cx="8893175" cy="2308225"/>
          </a:xfrm>
          <a:prstGeom prst="rect">
            <a:avLst/>
          </a:prstGeom>
          <a:noFill/>
          <a:ln w="9525">
            <a:noFill/>
            <a:miter lim="800000"/>
            <a:headEnd/>
            <a:tailEnd/>
          </a:ln>
        </p:spPr>
        <p:txBody>
          <a:bodyPr>
            <a:spAutoFit/>
          </a:bodyPr>
          <a:lstStyle/>
          <a:p>
            <a:pPr algn="just"/>
            <a:r>
              <a:rPr lang="en-US" sz="2400">
                <a:solidFill>
                  <a:srgbClr val="000000"/>
                </a:solidFill>
                <a:latin typeface="Times New Roman" pitchFamily="18" charset="0"/>
                <a:cs typeface="Times New Roman" pitchFamily="18" charset="0"/>
              </a:rPr>
              <a:t>- </a:t>
            </a:r>
            <a:r>
              <a:rPr lang="en-US" sz="2400">
                <a:latin typeface="Times New Roman" pitchFamily="18" charset="0"/>
                <a:cs typeface="Times New Roman" pitchFamily="18" charset="0"/>
              </a:rPr>
              <a:t>Thủy Tinh là biểu trưng cho sức mạnh của nước, lũ lụt, thiên tai được hình tượng hóa.</a:t>
            </a:r>
          </a:p>
          <a:p>
            <a:pPr algn="just"/>
            <a:r>
              <a:rPr lang="en-US" sz="2400">
                <a:latin typeface="Times New Roman" pitchFamily="18" charset="0"/>
                <a:cs typeface="Times New Roman" pitchFamily="18" charset="0"/>
              </a:rPr>
              <a:t>- Sơn Tinh biểu trưng cho đất, cho núi, là sức mạnh, khả năng, ước mơ của nhân dân được hình tượng hóa. Sơn Tinh là biểu trưng cho nhân dân ta trong việc đắp đê ngăn lũ ở lưu vực sông Đà, sông Hồng để bảo vệ sinh mệnh, nguồn sống của nhân dân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arn(inVertical)">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barn(inVertical)">
                                      <p:cBhvr>
                                        <p:cTn id="23" dur="500"/>
                                        <p:tgtEl>
                                          <p:spTgt spid="3"/>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barn(inVertical)">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barn(inVertical)">
                                      <p:cBhvr>
                                        <p:cTn id="31" dur="500"/>
                                        <p:tgtEl>
                                          <p:spTgt spid="12"/>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barn(inVertical)">
                                      <p:cBhvr>
                                        <p:cTn id="34" dur="500"/>
                                        <p:tgtEl>
                                          <p:spTgt spid="17"/>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barn(inVertical)">
                                      <p:cBhvr>
                                        <p:cTn id="39" dur="500"/>
                                        <p:tgtEl>
                                          <p:spTgt spid="6"/>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barn(inVertical)">
                                      <p:cBhvr>
                                        <p:cTn id="4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animBg="1"/>
      <p:bldP spid="12" grpId="0" animBg="1"/>
      <p:bldP spid="13" grpId="0"/>
      <p:bldP spid="15" grpId="0"/>
      <p:bldP spid="17" grpId="0"/>
      <p:bldP spid="19"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688975" y="444500"/>
            <a:ext cx="11128375" cy="1739900"/>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554962" y="2710216"/>
            <a:ext cx="11261900" cy="3650756"/>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1017588" y="860425"/>
            <a:ext cx="10336212" cy="906463"/>
          </a:xfrm>
          <a:prstGeom prst="rect">
            <a:avLst/>
          </a:prstGeom>
          <a:noFill/>
          <a:ln w="9525">
            <a:noFill/>
            <a:miter lim="800000"/>
            <a:headEnd/>
            <a:tailEnd/>
          </a:ln>
        </p:spPr>
        <p:txBody>
          <a:bodyPr>
            <a:spAutoFit/>
          </a:bodyPr>
          <a:lstStyle/>
          <a:p>
            <a:pPr>
              <a:lnSpc>
                <a:spcPct val="115000"/>
              </a:lnSpc>
              <a:spcBef>
                <a:spcPts val="413"/>
              </a:spcBef>
              <a:spcAft>
                <a:spcPts val="600"/>
              </a:spcAft>
              <a:tabLst>
                <a:tab pos="471488" algn="l"/>
              </a:tabLst>
            </a:pPr>
            <a:r>
              <a:rPr lang="en-US" sz="2400" b="1">
                <a:solidFill>
                  <a:srgbClr val="000000"/>
                </a:solidFill>
                <a:latin typeface="Times New Roman" pitchFamily="18" charset="0"/>
                <a:cs typeface="Times New Roman" pitchFamily="18" charset="0"/>
              </a:rPr>
              <a:t>Câu 3: </a:t>
            </a:r>
            <a:r>
              <a:rPr lang="en-US" sz="2400">
                <a:solidFill>
                  <a:srgbClr val="000000"/>
                </a:solidFill>
                <a:latin typeface="Times New Roman" pitchFamily="18" charset="0"/>
                <a:cs typeface="Times New Roman" pitchFamily="18" charset="0"/>
              </a:rPr>
              <a:t>Hình ảnh Sơn Tinh “không hề nao núng, bốc từng quả đồi, dời từng dãy núi” em có liên tưởng đến những hình ảnh trong thực tế cuộc sống ngày nay: </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650875" y="2944813"/>
            <a:ext cx="11093450" cy="3416300"/>
          </a:xfrm>
          <a:prstGeom prst="rect">
            <a:avLst/>
          </a:prstGeom>
          <a:noFill/>
          <a:ln w="9525">
            <a:noFill/>
            <a:miter lim="800000"/>
            <a:headEnd/>
            <a:tailEnd/>
          </a:ln>
        </p:spPr>
        <p:txBody>
          <a:bodyPr>
            <a:spAutoFit/>
          </a:bodyPr>
          <a:lstStyle/>
          <a:p>
            <a:pPr>
              <a:lnSpc>
                <a:spcPct val="115000"/>
              </a:lnSpc>
              <a:spcBef>
                <a:spcPts val="413"/>
              </a:spcBef>
              <a:spcAft>
                <a:spcPts val="600"/>
              </a:spcAft>
              <a:tabLst>
                <a:tab pos="471488" algn="l"/>
              </a:tabLst>
            </a:pPr>
            <a:r>
              <a:rPr lang="en-US" sz="2400">
                <a:solidFill>
                  <a:srgbClr val="000000"/>
                </a:solidFill>
                <a:latin typeface="Times New Roman" pitchFamily="18" charset="0"/>
                <a:cs typeface="Times New Roman" pitchFamily="18" charset="0"/>
              </a:rPr>
              <a:t>- Hình ảnh con người chống trọi lại mưa lũ, hạn hán, bão lũ: xây nhà chống lũ, di chuyển khi có thiên tai, cứu trợ giúp đỡ đồng bào khi họ gặp khó khăn trong mùa mưa lũ, hạn hán. </a:t>
            </a:r>
            <a:endParaRPr lang="en-US" sz="2400">
              <a:latin typeface="Times New Roman" pitchFamily="18" charset="0"/>
              <a:cs typeface="Times New Roman" pitchFamily="18" charset="0"/>
            </a:endParaRPr>
          </a:p>
          <a:p>
            <a:pPr>
              <a:lnSpc>
                <a:spcPct val="115000"/>
              </a:lnSpc>
              <a:spcBef>
                <a:spcPts val="413"/>
              </a:spcBef>
              <a:spcAft>
                <a:spcPts val="600"/>
              </a:spcAft>
              <a:tabLst>
                <a:tab pos="471488" algn="l"/>
              </a:tabLst>
            </a:pPr>
            <a:r>
              <a:rPr lang="en-US" sz="2400">
                <a:solidFill>
                  <a:srgbClr val="000000"/>
                </a:solidFill>
                <a:latin typeface="Times New Roman" pitchFamily="18" charset="0"/>
                <a:cs typeface="Times New Roman" pitchFamily="18" charset="0"/>
              </a:rPr>
              <a:t>- Những chiếc thuyền cứu trợ đồng bào khi mặc kẹt trong lũ của các anh bộ đội, các bác cán bộ...</a:t>
            </a:r>
            <a:endParaRPr lang="en-US" sz="2400">
              <a:latin typeface="Times New Roman" pitchFamily="18" charset="0"/>
              <a:cs typeface="Times New Roman" pitchFamily="18" charset="0"/>
            </a:endParaRPr>
          </a:p>
          <a:p>
            <a:pPr>
              <a:lnSpc>
                <a:spcPct val="115000"/>
              </a:lnSpc>
              <a:spcBef>
                <a:spcPts val="413"/>
              </a:spcBef>
              <a:spcAft>
                <a:spcPts val="600"/>
              </a:spcAft>
              <a:tabLst>
                <a:tab pos="471488" algn="l"/>
              </a:tabLst>
            </a:pPr>
            <a:r>
              <a:rPr lang="en-US" sz="2400">
                <a:solidFill>
                  <a:srgbClr val="000000"/>
                </a:solidFill>
                <a:latin typeface="Times New Roman" pitchFamily="18" charset="0"/>
                <a:cs typeface="Times New Roman" pitchFamily="18" charset="0"/>
              </a:rPr>
              <a:t>- Những máy xúc máy ủi làm việc ngày đêm để ngăn chặn dòng nước lũ. </a:t>
            </a:r>
            <a:endParaRPr lang="en-US" sz="2400">
              <a:latin typeface="Times New Roman" pitchFamily="18" charset="0"/>
              <a:cs typeface="Times New Roman" pitchFamily="18" charset="0"/>
            </a:endParaRPr>
          </a:p>
          <a:p>
            <a:pPr>
              <a:lnSpc>
                <a:spcPct val="115000"/>
              </a:lnSpc>
              <a:spcBef>
                <a:spcPts val="413"/>
              </a:spcBef>
              <a:spcAft>
                <a:spcPts val="600"/>
              </a:spcAft>
              <a:tabLst>
                <a:tab pos="471488" algn="l"/>
              </a:tabLst>
            </a:pPr>
            <a:r>
              <a:rPr lang="en-US" sz="2400">
                <a:solidFill>
                  <a:srgbClr val="000000"/>
                </a:solidFill>
                <a:latin typeface="Times New Roman" pitchFamily="18" charset="0"/>
                <a:cs typeface="Times New Roman" pitchFamily="18" charset="0"/>
              </a:rPr>
              <a:t>- Những héc ta rừng được trồng mới để hạn chế mưa lũ... </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up)">
                                      <p:cBhvr>
                                        <p:cTn id="18" dur="3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7"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568325" y="1154113"/>
            <a:ext cx="11107738" cy="4754562"/>
          </a:xfrm>
          <a:prstGeom prst="roundRect">
            <a:avLst>
              <a:gd name="adj" fmla="val 16667"/>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777875" y="1525588"/>
            <a:ext cx="10082213" cy="482600"/>
          </a:xfrm>
          <a:prstGeom prst="rect">
            <a:avLst/>
          </a:prstGeom>
          <a:noFill/>
          <a:ln w="9525">
            <a:noFill/>
            <a:miter lim="800000"/>
            <a:headEnd/>
            <a:tailEnd/>
          </a:ln>
        </p:spPr>
        <p:txBody>
          <a:bodyPr>
            <a:spAutoFit/>
          </a:bodyPr>
          <a:lstStyle/>
          <a:p>
            <a:pPr>
              <a:lnSpc>
                <a:spcPct val="115000"/>
              </a:lnSpc>
              <a:spcBef>
                <a:spcPts val="413"/>
              </a:spcBef>
              <a:spcAft>
                <a:spcPts val="600"/>
              </a:spcAft>
              <a:tabLst>
                <a:tab pos="471488" algn="l"/>
              </a:tabLst>
            </a:pPr>
            <a:r>
              <a:rPr lang="en-US" sz="2400" b="1">
                <a:solidFill>
                  <a:srgbClr val="000000"/>
                </a:solidFill>
                <a:latin typeface="Times New Roman" pitchFamily="18" charset="0"/>
                <a:cs typeface="Times New Roman" pitchFamily="18" charset="0"/>
              </a:rPr>
              <a:t>Câu 4: </a:t>
            </a:r>
            <a:r>
              <a:rPr lang="en-US" sz="2400">
                <a:solidFill>
                  <a:srgbClr val="000000"/>
                </a:solidFill>
                <a:latin typeface="Times New Roman" pitchFamily="18" charset="0"/>
                <a:cs typeface="Times New Roman" pitchFamily="18" charset="0"/>
              </a:rPr>
              <a:t>Một số tác hại của hiện tượng thiên nhiên cực đoan ở nơi em sống:</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568325" y="2128838"/>
            <a:ext cx="10910888" cy="3416300"/>
          </a:xfrm>
          <a:prstGeom prst="rect">
            <a:avLst/>
          </a:prstGeom>
          <a:noFill/>
          <a:ln w="9525">
            <a:noFill/>
            <a:miter lim="800000"/>
            <a:headEnd/>
            <a:tailEnd/>
          </a:ln>
        </p:spPr>
        <p:txBody>
          <a:bodyPr>
            <a:spAutoFit/>
          </a:bodyPr>
          <a:lstStyle/>
          <a:p>
            <a:pPr>
              <a:lnSpc>
                <a:spcPct val="115000"/>
              </a:lnSpc>
              <a:spcBef>
                <a:spcPts val="413"/>
              </a:spcBef>
              <a:spcAft>
                <a:spcPts val="600"/>
              </a:spcAft>
              <a:tabLst>
                <a:tab pos="471488" algn="l"/>
              </a:tabLst>
            </a:pPr>
            <a:r>
              <a:rPr lang="en-US" sz="2400">
                <a:solidFill>
                  <a:srgbClr val="000000"/>
                </a:solidFill>
                <a:latin typeface="Times New Roman" pitchFamily="18" charset="0"/>
                <a:cs typeface="Times New Roman" pitchFamily="18" charset="0"/>
              </a:rPr>
              <a:t>- Hiện tượng bão gió mạnh, liên tiếp trong tháng 7,8 âm lịch gây hậu quả nặng nề cho hoa màu, nuôi trồng thủy sản, thậm chí cả tình mạng người dân.</a:t>
            </a:r>
            <a:endParaRPr lang="en-US" sz="2400">
              <a:latin typeface="Times New Roman" pitchFamily="18" charset="0"/>
              <a:cs typeface="Times New Roman" pitchFamily="18" charset="0"/>
            </a:endParaRPr>
          </a:p>
          <a:p>
            <a:pPr>
              <a:lnSpc>
                <a:spcPct val="115000"/>
              </a:lnSpc>
              <a:spcBef>
                <a:spcPts val="413"/>
              </a:spcBef>
              <a:spcAft>
                <a:spcPts val="600"/>
              </a:spcAft>
              <a:tabLst>
                <a:tab pos="471488" algn="l"/>
              </a:tabLst>
            </a:pPr>
            <a:r>
              <a:rPr lang="en-US" sz="2400">
                <a:solidFill>
                  <a:srgbClr val="000000"/>
                </a:solidFill>
                <a:latin typeface="Times New Roman" pitchFamily="18" charset="0"/>
                <a:cs typeface="Times New Roman" pitchFamily="18" charset="0"/>
              </a:rPr>
              <a:t>- Hiện tượng nắng hạn kéo, mưa đá, giông lốc bất thường hoặc dài gây hại cho cây trồng và con người.</a:t>
            </a:r>
            <a:endParaRPr lang="en-US" sz="2400">
              <a:latin typeface="Times New Roman" pitchFamily="18" charset="0"/>
              <a:cs typeface="Times New Roman" pitchFamily="18" charset="0"/>
            </a:endParaRPr>
          </a:p>
          <a:p>
            <a:pPr>
              <a:lnSpc>
                <a:spcPct val="115000"/>
              </a:lnSpc>
              <a:spcBef>
                <a:spcPts val="413"/>
              </a:spcBef>
              <a:spcAft>
                <a:spcPts val="600"/>
              </a:spcAft>
              <a:tabLst>
                <a:tab pos="471488" algn="l"/>
              </a:tabLst>
            </a:pPr>
            <a:r>
              <a:rPr lang="en-US" sz="2400">
                <a:solidFill>
                  <a:srgbClr val="000000"/>
                </a:solidFill>
                <a:latin typeface="Times New Roman" pitchFamily="18" charset="0"/>
                <a:cs typeface="Times New Roman" pitchFamily="18" charset="0"/>
              </a:rPr>
              <a:t>- Hiện tượng mưa rét kéo dài, nhiệt độ xuống thấp kỉ lục khiến sinh hoạt và sản xuất của nhân dân bị ảnh hưởng lớn.</a:t>
            </a:r>
            <a:endParaRPr lang="en-US" sz="2400">
              <a:latin typeface="Times New Roman" pitchFamily="18" charset="0"/>
              <a:cs typeface="Times New Roman" pitchFamily="18" charset="0"/>
            </a:endParaRPr>
          </a:p>
          <a:p>
            <a:pPr>
              <a:lnSpc>
                <a:spcPct val="115000"/>
              </a:lnSpc>
              <a:spcBef>
                <a:spcPts val="413"/>
              </a:spcBef>
              <a:spcAft>
                <a:spcPts val="600"/>
              </a:spcAft>
              <a:tabLst>
                <a:tab pos="471488" algn="l"/>
              </a:tabLst>
            </a:pPr>
            <a:r>
              <a:rPr lang="en-US" sz="2400">
                <a:solidFill>
                  <a:srgbClr val="000000"/>
                </a:solidFill>
                <a:latin typeface="Times New Roman" pitchFamily="18" charset="0"/>
                <a:cs typeface="Times New Roman" pitchFamily="18" charset="0"/>
              </a:rPr>
              <a:t>....</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695325" y="496888"/>
            <a:ext cx="4883150" cy="628650"/>
          </a:xfrm>
          <a:prstGeom prst="roundRect">
            <a:avLst>
              <a:gd name="adj" fmla="val 16667"/>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568325" y="1417638"/>
            <a:ext cx="11160125" cy="5062537"/>
          </a:xfrm>
          <a:prstGeom prst="roundRect">
            <a:avLst>
              <a:gd name="adj" fmla="val 16667"/>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1000125" y="587375"/>
            <a:ext cx="6110288" cy="461963"/>
          </a:xfrm>
          <a:prstGeom prst="rect">
            <a:avLst/>
          </a:prstGeom>
          <a:noFill/>
          <a:ln w="9525">
            <a:noFill/>
            <a:miter lim="800000"/>
            <a:headEnd/>
            <a:tailEnd/>
          </a:ln>
        </p:spPr>
        <p:txBody>
          <a:bodyPr>
            <a:spAutoFit/>
          </a:bodyPr>
          <a:lstStyle/>
          <a:p>
            <a:pPr algn="just">
              <a:spcBef>
                <a:spcPts val="63"/>
              </a:spcBef>
            </a:pPr>
            <a:r>
              <a:rPr lang="en-US" sz="2400">
                <a:latin typeface="Times New Roman" pitchFamily="18" charset="0"/>
                <a:cs typeface="Times New Roman" pitchFamily="18" charset="0"/>
              </a:rPr>
              <a:t>Một số đề đọc hiểu ngoài SGK:</a:t>
            </a:r>
          </a:p>
        </p:txBody>
      </p:sp>
      <p:sp>
        <p:nvSpPr>
          <p:cNvPr id="7" name="TextBox 6"/>
          <p:cNvSpPr txBox="1">
            <a:spLocks noChangeArrowheads="1"/>
          </p:cNvSpPr>
          <p:nvPr/>
        </p:nvSpPr>
        <p:spPr bwMode="auto">
          <a:xfrm>
            <a:off x="1000125" y="1644650"/>
            <a:ext cx="6110288" cy="460375"/>
          </a:xfrm>
          <a:prstGeom prst="rect">
            <a:avLst/>
          </a:prstGeom>
          <a:noFill/>
          <a:ln w="9525">
            <a:noFill/>
            <a:miter lim="800000"/>
            <a:headEnd/>
            <a:tailEnd/>
          </a:ln>
        </p:spPr>
        <p:txBody>
          <a:bodyPr>
            <a:spAutoFit/>
          </a:bodyPr>
          <a:lstStyle/>
          <a:p>
            <a:pPr algn="just">
              <a:spcBef>
                <a:spcPts val="63"/>
              </a:spcBef>
            </a:pPr>
            <a:r>
              <a:rPr lang="en-US" sz="2400" b="1">
                <a:solidFill>
                  <a:srgbClr val="000000"/>
                </a:solidFill>
                <a:latin typeface="Times New Roman" pitchFamily="18" charset="0"/>
                <a:cs typeface="Times New Roman" pitchFamily="18" charset="0"/>
              </a:rPr>
              <a:t>Đề số 3 Đọc đoạn văn sau và trả lời câu hỏi:</a:t>
            </a:r>
            <a:endParaRPr lang="en-US" sz="2400">
              <a:latin typeface="Times New Roman" pitchFamily="18" charset="0"/>
              <a:cs typeface="Times New Roman" pitchFamily="18" charset="0"/>
            </a:endParaRPr>
          </a:p>
        </p:txBody>
      </p:sp>
      <p:sp>
        <p:nvSpPr>
          <p:cNvPr id="9" name="TextBox 8"/>
          <p:cNvSpPr txBox="1">
            <a:spLocks noChangeArrowheads="1"/>
          </p:cNvSpPr>
          <p:nvPr/>
        </p:nvSpPr>
        <p:spPr bwMode="auto">
          <a:xfrm>
            <a:off x="695325" y="2146300"/>
            <a:ext cx="10928350" cy="4017963"/>
          </a:xfrm>
          <a:prstGeom prst="rect">
            <a:avLst/>
          </a:prstGeom>
          <a:noFill/>
          <a:ln w="9525">
            <a:noFill/>
            <a:miter lim="800000"/>
            <a:headEnd/>
            <a:tailEnd/>
          </a:ln>
        </p:spPr>
        <p:txBody>
          <a:bodyPr>
            <a:spAutoFit/>
          </a:bodyPr>
          <a:lstStyle/>
          <a:p>
            <a:pPr>
              <a:spcAft>
                <a:spcPts val="1800"/>
              </a:spcAft>
            </a:pPr>
            <a:r>
              <a:rPr lang="pt-BR" sz="2400" i="1">
                <a:solidFill>
                  <a:srgbClr val="000000"/>
                </a:solidFill>
                <a:latin typeface="Times New Roman" pitchFamily="18" charset="0"/>
                <a:cs typeface="Times New Roman" pitchFamily="18" charset="0"/>
              </a:rPr>
              <a:t>“Ngày xưa, ở miền đất Lạc Việt, cứ như bây giờ là Bắc Bộ nước ta, có một vị thần thuộc nòi rồng, con trai thần Long Nữ, tên là Lạc Long Quân. Thần mình rồng, thường ở dưới nước, thỉnh thoảng lại lên cạn, sức khỏe vô địch, có nhiều phép lạ. Thần giúp dân diệt trừ Ngư Tinh, Hồ Tinh, Mộc Tinh những loài yêu quái làm hại dân lành. Thần dạy dân cách trồng trọt, chăn nuôi và cách ăn ở. Xong việc,  thần  thường về thủy cung với mẹ, khi có việc cần thần mới hiện lên.    </a:t>
            </a:r>
            <a:endParaRPr lang="en-US" sz="2400">
              <a:latin typeface="Times New Roman" pitchFamily="18" charset="0"/>
              <a:cs typeface="Times New Roman" pitchFamily="18" charset="0"/>
            </a:endParaRPr>
          </a:p>
          <a:p>
            <a:pPr>
              <a:spcAft>
                <a:spcPts val="1800"/>
              </a:spcAft>
            </a:pPr>
            <a:r>
              <a:rPr lang="pt-BR" sz="2400" i="1">
                <a:solidFill>
                  <a:srgbClr val="000000"/>
                </a:solidFill>
                <a:latin typeface="Times New Roman" pitchFamily="18" charset="0"/>
                <a:cs typeface="Times New Roman" pitchFamily="18" charset="0"/>
              </a:rPr>
              <a:t>  Bấy giờ ở vùng đất cao phương Bắc, có nàng Âu Cơ thuộc dòng họ Thần Nông, xinh đẹp tuyệt trần. Nghe tiếng vùng đất Lạc có nhiều hoa thơm cỏ lạ, nàng bèn tìm đến thăm. Âu Cơ và Lạc Long Quân gặp nhau, đem lòng yêu nhau rồi trở thành vợ chồng, cùng chung sống ở trên cạn ở cung điện Long Trang.</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9"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568325" y="1417638"/>
            <a:ext cx="11177588" cy="4532312"/>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622300" y="1616075"/>
            <a:ext cx="10947400" cy="4119563"/>
          </a:xfrm>
          <a:prstGeom prst="rect">
            <a:avLst/>
          </a:prstGeom>
          <a:noFill/>
          <a:ln w="9525">
            <a:noFill/>
            <a:miter lim="800000"/>
            <a:headEnd/>
            <a:tailEnd/>
          </a:ln>
        </p:spPr>
        <p:txBody>
          <a:bodyPr>
            <a:spAutoFit/>
          </a:bodyPr>
          <a:lstStyle/>
          <a:p>
            <a:pPr>
              <a:spcAft>
                <a:spcPts val="1800"/>
              </a:spcAft>
            </a:pPr>
            <a:r>
              <a:rPr lang="pt-BR" sz="2400" i="1">
                <a:solidFill>
                  <a:srgbClr val="000000"/>
                </a:solidFill>
                <a:latin typeface="Times New Roman" pitchFamily="18" charset="0"/>
                <a:cs typeface="Times New Roman" pitchFamily="18" charset="0"/>
              </a:rPr>
              <a:t>[...] </a:t>
            </a:r>
            <a:endParaRPr lang="en-US" sz="2400">
              <a:latin typeface="Times New Roman" pitchFamily="18" charset="0"/>
              <a:cs typeface="Times New Roman" pitchFamily="18" charset="0"/>
            </a:endParaRPr>
          </a:p>
          <a:p>
            <a:pPr>
              <a:spcAft>
                <a:spcPts val="1800"/>
              </a:spcAft>
            </a:pPr>
            <a:r>
              <a:rPr lang="pt-BR" sz="2400" i="1">
                <a:solidFill>
                  <a:srgbClr val="000000"/>
                </a:solidFill>
                <a:latin typeface="Times New Roman" pitchFamily="18" charset="0"/>
                <a:cs typeface="Times New Roman" pitchFamily="18" charset="0"/>
              </a:rPr>
              <a:t>     </a:t>
            </a:r>
            <a:r>
              <a:rPr lang="en-US" sz="2400" i="1">
                <a:solidFill>
                  <a:srgbClr val="222222"/>
                </a:solidFill>
                <a:latin typeface="Times New Roman" pitchFamily="18" charset="0"/>
                <a:cs typeface="Times New Roman" pitchFamily="18" charset="0"/>
              </a:rPr>
              <a:t>Người con trưởng được tôn lên làm vua, lấy hiệu là Hùng Vương, đóng đô </a:t>
            </a:r>
            <a:r>
              <a:rPr lang="en-US" sz="2400" i="1" baseline="30000">
                <a:solidFill>
                  <a:srgbClr val="222222"/>
                </a:solidFill>
                <a:latin typeface="Times New Roman" pitchFamily="18" charset="0"/>
                <a:cs typeface="Times New Roman" pitchFamily="18" charset="0"/>
              </a:rPr>
              <a:t>[5]</a:t>
            </a:r>
            <a:r>
              <a:rPr lang="en-US" sz="2400" i="1">
                <a:solidFill>
                  <a:srgbClr val="222222"/>
                </a:solidFill>
                <a:latin typeface="Times New Roman" pitchFamily="18" charset="0"/>
                <a:cs typeface="Times New Roman" pitchFamily="18" charset="0"/>
              </a:rPr>
              <a:t> ở đất Phong Châu, đặt tên nước là Văn Lang. Triều đình có tướng văn, tướng võ, con trai vua gọi là quan lang, con gái vua gọi là mị nương, khi cha chết thì được truyền ngôi cho con trưởng, mười mấy đời truyền nối ngôi vua đều lấy danh hiệu Hùng Vương, không hề thay đổi.</a:t>
            </a:r>
            <a:endParaRPr lang="en-US" sz="2400">
              <a:latin typeface="Times New Roman" pitchFamily="18" charset="0"/>
              <a:cs typeface="Times New Roman" pitchFamily="18" charset="0"/>
            </a:endParaRPr>
          </a:p>
          <a:p>
            <a:pPr>
              <a:spcAft>
                <a:spcPts val="1800"/>
              </a:spcAft>
            </a:pPr>
            <a:r>
              <a:rPr lang="en-US" sz="2400" i="1">
                <a:solidFill>
                  <a:srgbClr val="222222"/>
                </a:solidFill>
                <a:latin typeface="Times New Roman" pitchFamily="18" charset="0"/>
                <a:cs typeface="Times New Roman" pitchFamily="18" charset="0"/>
              </a:rPr>
              <a:t>      Cũng bởi sự tích này mà về sau, người Việt Nam ta con cháu vua Hùng, thường nhắc đến nguồn gốc của mình là</a:t>
            </a:r>
            <a:r>
              <a:rPr lang="en-US" sz="2400" i="1">
                <a:latin typeface="Times New Roman" pitchFamily="18" charset="0"/>
                <a:cs typeface="Times New Roman" pitchFamily="18" charset="0"/>
              </a:rPr>
              <a:t> con Rồng cháu Tiên”</a:t>
            </a:r>
            <a:endParaRPr lang="en-US" sz="2400">
              <a:latin typeface="Times New Roman" pitchFamily="18" charset="0"/>
              <a:cs typeface="Times New Roman" pitchFamily="18" charset="0"/>
            </a:endParaRPr>
          </a:p>
          <a:p>
            <a:pPr algn="r">
              <a:lnSpc>
                <a:spcPct val="115000"/>
              </a:lnSpc>
              <a:spcAft>
                <a:spcPts val="1200"/>
              </a:spcAft>
            </a:pPr>
            <a:r>
              <a:rPr lang="pt-BR" sz="2400">
                <a:latin typeface="Times New Roman" pitchFamily="18" charset="0"/>
                <a:cs typeface="Times New Roman" pitchFamily="18" charset="0"/>
              </a:rPr>
              <a:t>                   </a:t>
            </a:r>
            <a:r>
              <a:rPr lang="pt-BR" sz="2400" i="1">
                <a:latin typeface="Times New Roman" pitchFamily="18" charset="0"/>
                <a:cs typeface="Times New Roman" pitchFamily="18" charset="0"/>
              </a:rPr>
              <a:t>                   (Trích truyền thuyết Con Rồng, cháu Tiên)</a:t>
            </a:r>
            <a:r>
              <a:rPr lang="pt-BR" sz="2400">
                <a:latin typeface="Times New Roman" pitchFamily="18" charset="0"/>
                <a:cs typeface="Times New Roman" pitchFamily="18" charset="0"/>
              </a:rPr>
              <a:t>  </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up)">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568325" y="1417638"/>
            <a:ext cx="11220450" cy="4294187"/>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790575" y="1887538"/>
            <a:ext cx="10833100" cy="3076575"/>
          </a:xfrm>
          <a:prstGeom prst="rect">
            <a:avLst/>
          </a:prstGeom>
          <a:noFill/>
          <a:ln w="9525">
            <a:noFill/>
            <a:miter lim="800000"/>
            <a:headEnd/>
            <a:tailEnd/>
          </a:ln>
        </p:spPr>
        <p:txBody>
          <a:bodyPr>
            <a:spAutoFit/>
          </a:bodyPr>
          <a:lstStyle/>
          <a:p>
            <a:pPr>
              <a:lnSpc>
                <a:spcPct val="115000"/>
              </a:lnSpc>
              <a:spcAft>
                <a:spcPts val="1200"/>
              </a:spcAft>
              <a:tabLst>
                <a:tab pos="400050" algn="l"/>
              </a:tabLst>
            </a:pPr>
            <a:r>
              <a:rPr lang="pt-BR" sz="2400" b="1">
                <a:latin typeface="Times New Roman" pitchFamily="18" charset="0"/>
                <a:cs typeface="Times New Roman" pitchFamily="18" charset="0"/>
              </a:rPr>
              <a:t>Câu 1:</a:t>
            </a:r>
            <a:r>
              <a:rPr lang="pt-BR" sz="2400">
                <a:latin typeface="Times New Roman" pitchFamily="18" charset="0"/>
                <a:cs typeface="Times New Roman" pitchFamily="18" charset="0"/>
              </a:rPr>
              <a:t> Xác định phương thức biểu đạt chính của đoạn văn?</a:t>
            </a:r>
            <a:endParaRPr lang="en-US" sz="2400">
              <a:latin typeface="Calibri" pitchFamily="34" charset="0"/>
              <a:cs typeface="Times New Roman" pitchFamily="18" charset="0"/>
            </a:endParaRPr>
          </a:p>
          <a:p>
            <a:pPr>
              <a:lnSpc>
                <a:spcPct val="115000"/>
              </a:lnSpc>
              <a:spcAft>
                <a:spcPts val="1200"/>
              </a:spcAft>
              <a:tabLst>
                <a:tab pos="400050" algn="l"/>
              </a:tabLst>
            </a:pPr>
            <a:r>
              <a:rPr lang="pt-BR" sz="2400" b="1">
                <a:latin typeface="Times New Roman" pitchFamily="18" charset="0"/>
                <a:cs typeface="Times New Roman" pitchFamily="18" charset="0"/>
              </a:rPr>
              <a:t>Câu 2:</a:t>
            </a:r>
            <a:r>
              <a:rPr lang="pt-BR" sz="2400">
                <a:latin typeface="Times New Roman" pitchFamily="18" charset="0"/>
                <a:cs typeface="Times New Roman" pitchFamily="18" charset="0"/>
              </a:rPr>
              <a:t> Lạc Long Quân đã có những hành động nào để giúp dân?</a:t>
            </a:r>
            <a:endParaRPr lang="en-US" sz="2400">
              <a:latin typeface="Calibri" pitchFamily="34" charset="0"/>
              <a:cs typeface="Times New Roman" pitchFamily="18" charset="0"/>
            </a:endParaRPr>
          </a:p>
          <a:p>
            <a:pPr>
              <a:lnSpc>
                <a:spcPct val="115000"/>
              </a:lnSpc>
              <a:spcAft>
                <a:spcPts val="1200"/>
              </a:spcAft>
              <a:tabLst>
                <a:tab pos="400050" algn="l"/>
              </a:tabLst>
            </a:pPr>
            <a:r>
              <a:rPr lang="pt-BR" sz="2400" b="1">
                <a:latin typeface="Times New Roman" pitchFamily="18" charset="0"/>
                <a:cs typeface="Times New Roman" pitchFamily="18" charset="0"/>
              </a:rPr>
              <a:t>Câu 3:</a:t>
            </a:r>
            <a:r>
              <a:rPr lang="pt-BR" sz="2400">
                <a:latin typeface="Times New Roman" pitchFamily="18" charset="0"/>
                <a:cs typeface="Times New Roman" pitchFamily="18" charset="0"/>
              </a:rPr>
              <a:t> Lời kể nào trong đoạn truyện có hàm ý rằng câu chuyện đã thực sự xảy ra trong quá khứ? Nhận xét về ý nghĩa của lời kể đó?</a:t>
            </a:r>
            <a:endParaRPr lang="en-US" sz="2400">
              <a:latin typeface="Calibri" pitchFamily="34" charset="0"/>
              <a:cs typeface="Times New Roman" pitchFamily="18" charset="0"/>
            </a:endParaRPr>
          </a:p>
          <a:p>
            <a:pPr>
              <a:lnSpc>
                <a:spcPct val="115000"/>
              </a:lnSpc>
              <a:spcAft>
                <a:spcPts val="1200"/>
              </a:spcAft>
              <a:tabLst>
                <a:tab pos="400050" algn="l"/>
              </a:tabLst>
            </a:pPr>
            <a:r>
              <a:rPr lang="pt-BR" sz="2400" b="1">
                <a:latin typeface="Times New Roman" pitchFamily="18" charset="0"/>
                <a:cs typeface="Times New Roman" pitchFamily="18" charset="0"/>
              </a:rPr>
              <a:t>Câu 4:</a:t>
            </a:r>
            <a:r>
              <a:rPr lang="pt-BR" sz="2400">
                <a:latin typeface="Times New Roman" pitchFamily="18" charset="0"/>
                <a:cs typeface="Times New Roman" pitchFamily="18" charset="0"/>
              </a:rPr>
              <a:t> Em thấy mình có trách nhiệm gì trong cuộc sống để bảo vệ và phát huy nguồn gốc cao quý của dân tộc? </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4811713" y="496888"/>
            <a:ext cx="2574925" cy="628650"/>
          </a:xfrm>
          <a:prstGeom prst="roundRect">
            <a:avLst>
              <a:gd name="adj" fmla="val 16667"/>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666750" y="1839913"/>
            <a:ext cx="11066463" cy="3886200"/>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5335588" y="581025"/>
            <a:ext cx="2051050" cy="461963"/>
          </a:xfrm>
          <a:prstGeom prst="rect">
            <a:avLst/>
          </a:prstGeom>
          <a:noFill/>
          <a:ln w="9525">
            <a:noFill/>
            <a:miter lim="800000"/>
            <a:headEnd/>
            <a:tailEnd/>
          </a:ln>
        </p:spPr>
        <p:txBody>
          <a:bodyPr>
            <a:spAutoFit/>
          </a:bodyPr>
          <a:lstStyle/>
          <a:p>
            <a:r>
              <a:rPr lang="pt-BR" sz="2400">
                <a:latin typeface="Times New Roman" pitchFamily="18" charset="0"/>
                <a:cs typeface="Times New Roman" pitchFamily="18" charset="0"/>
              </a:rPr>
              <a:t>Gợi ý trả lời:</a:t>
            </a:r>
            <a:endParaRPr lang="en-US" sz="2400"/>
          </a:p>
        </p:txBody>
      </p:sp>
      <p:sp>
        <p:nvSpPr>
          <p:cNvPr id="7" name="TextBox 6"/>
          <p:cNvSpPr txBox="1">
            <a:spLocks noChangeArrowheads="1"/>
          </p:cNvSpPr>
          <p:nvPr/>
        </p:nvSpPr>
        <p:spPr bwMode="auto">
          <a:xfrm>
            <a:off x="666750" y="2443163"/>
            <a:ext cx="11066463" cy="2071687"/>
          </a:xfrm>
          <a:prstGeom prst="rect">
            <a:avLst/>
          </a:prstGeom>
          <a:noFill/>
          <a:ln w="9525">
            <a:noFill/>
            <a:miter lim="800000"/>
            <a:headEnd/>
            <a:tailEnd/>
          </a:ln>
        </p:spPr>
        <p:txBody>
          <a:bodyPr>
            <a:spAutoFit/>
          </a:bodyPr>
          <a:lstStyle/>
          <a:p>
            <a:pPr>
              <a:lnSpc>
                <a:spcPct val="115000"/>
              </a:lnSpc>
              <a:spcAft>
                <a:spcPts val="1200"/>
              </a:spcAft>
              <a:tabLst>
                <a:tab pos="400050" algn="l"/>
              </a:tabLst>
            </a:pPr>
            <a:r>
              <a:rPr lang="pt-BR" sz="2400" b="1">
                <a:latin typeface="Times New Roman" pitchFamily="18" charset="0"/>
                <a:cs typeface="Times New Roman" pitchFamily="18" charset="0"/>
              </a:rPr>
              <a:t>Câu 1:</a:t>
            </a:r>
            <a:r>
              <a:rPr lang="pt-BR" sz="2400">
                <a:latin typeface="Times New Roman" pitchFamily="18" charset="0"/>
                <a:cs typeface="Times New Roman" pitchFamily="18" charset="0"/>
              </a:rPr>
              <a:t> Phương thức biểu đạt chính: Tự sự</a:t>
            </a:r>
            <a:endParaRPr lang="en-US" sz="2400">
              <a:latin typeface="Calibri" pitchFamily="34" charset="0"/>
              <a:cs typeface="Times New Roman" pitchFamily="18" charset="0"/>
            </a:endParaRPr>
          </a:p>
          <a:p>
            <a:pPr>
              <a:lnSpc>
                <a:spcPct val="115000"/>
              </a:lnSpc>
              <a:spcAft>
                <a:spcPts val="1200"/>
              </a:spcAft>
              <a:tabLst>
                <a:tab pos="400050" algn="l"/>
              </a:tabLst>
            </a:pPr>
            <a:r>
              <a:rPr lang="pt-BR" sz="2400" b="1">
                <a:latin typeface="Times New Roman" pitchFamily="18" charset="0"/>
                <a:cs typeface="Times New Roman" pitchFamily="18" charset="0"/>
              </a:rPr>
              <a:t>Câu 2:</a:t>
            </a:r>
            <a:r>
              <a:rPr lang="pt-BR" sz="2400">
                <a:latin typeface="Times New Roman" pitchFamily="18" charset="0"/>
                <a:cs typeface="Times New Roman" pitchFamily="18" charset="0"/>
              </a:rPr>
              <a:t> Lạc Long Quân đã có những hành động để giúp dân:</a:t>
            </a:r>
            <a:endParaRPr lang="en-US" sz="2400">
              <a:latin typeface="Calibri" pitchFamily="34" charset="0"/>
              <a:cs typeface="Times New Roman" pitchFamily="18" charset="0"/>
            </a:endParaRPr>
          </a:p>
          <a:p>
            <a:pPr>
              <a:lnSpc>
                <a:spcPct val="115000"/>
              </a:lnSpc>
              <a:spcAft>
                <a:spcPts val="1200"/>
              </a:spcAft>
              <a:tabLst>
                <a:tab pos="400050" algn="l"/>
              </a:tabLst>
            </a:pPr>
            <a:r>
              <a:rPr lang="pt-BR" sz="2400">
                <a:latin typeface="Times New Roman" pitchFamily="18" charset="0"/>
                <a:cs typeface="Times New Roman" pitchFamily="18" charset="0"/>
              </a:rPr>
              <a:t>- Thần giúp dân diệt trừ Ngư Tinh, Hồ Tinh, Mộc Tinh những loài yêu quái làm hại dân lành. - - Thần dạy dân cách trồng trọt, chăn nuôi và cách ăn ở.</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a:extLst>
              <a:ext uri="{FF2B5EF4-FFF2-40B4-BE49-F238E27FC236}"/>
            </a:extLst>
          </p:cNvPr>
          <p:cNvSpPr>
            <a:spLocks noChangeArrowheads="1"/>
          </p:cNvSpPr>
          <p:nvPr/>
        </p:nvSpPr>
        <p:spPr bwMode="auto">
          <a:xfrm>
            <a:off x="1948721" y="1139252"/>
            <a:ext cx="10028420" cy="4961746"/>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13" name="TextBox 12"/>
          <p:cNvSpPr txBox="1">
            <a:spLocks noChangeArrowheads="1"/>
          </p:cNvSpPr>
          <p:nvPr/>
        </p:nvSpPr>
        <p:spPr bwMode="auto">
          <a:xfrm>
            <a:off x="2084388" y="1425575"/>
            <a:ext cx="9758362" cy="4494213"/>
          </a:xfrm>
          <a:prstGeom prst="rect">
            <a:avLst/>
          </a:prstGeom>
          <a:noFill/>
          <a:ln w="9525">
            <a:noFill/>
            <a:miter lim="800000"/>
            <a:headEnd/>
            <a:tailEnd/>
          </a:ln>
        </p:spPr>
        <p:txBody>
          <a:bodyPr>
            <a:spAutoFit/>
          </a:bodyPr>
          <a:lstStyle/>
          <a:p>
            <a:r>
              <a:rPr lang="en-US" sz="2200">
                <a:solidFill>
                  <a:srgbClr val="000000"/>
                </a:solidFill>
                <a:latin typeface="Times New Roman" pitchFamily="18" charset="0"/>
                <a:cs typeface="Times New Roman" pitchFamily="18" charset="0"/>
              </a:rPr>
              <a:t>Vào đời vua Hùng Vương thứ sáu, ở làng Gióng có hai vợ chồng ông lão có tiếng là phúc đức nhưng mãi không có con. Một hôm bà vợ ra đồng ướm chân vào một vết chân to, về thụ thai và mười hai tháng sau sinh ra một cậu con trai khôi ngô. Cậu bé lên ba tuổi mà không biết đi mà cũng chẳng biết nói cười. Giặc Ân xuất hiện ngoài bờ cõi, cậu bé bỗng cất tiếng nói xin được đi đánh giặc. Cậu bé yêu cầu sứ giả về tâu vua sắm cho cậu ngựa sắt, roi sắt và áo giáp sắt. Từ đó cậu lớn nhanh như thổi. Cơm ăn bao nhiêu cũng không no, áo vừa may xong đã chật, bà con hàng xóm góp cơm gạo nuôi cậu. Giặc đến, cậu bé vươn vai thành một tráng sĩ, mặc áo giáp sắt, cưỡi ngựa sắt, cầm roi sắt xông ra diệt giặc. Roi sắt gẫy, Gióng bèn nhổ cả những bụi tre bên đường đánh tan quân thù. Giặc tan, Gióng một mình một ngựa trèo lên đỉnh núi rồi bay thẳng lên trời. Vua nhớ công ơn bèn phong là Phù Đổng Thiên Vương. Nhân dân lập đền thờ, hàng năm mở hội làng để tưởng nhớ. Các ao hồ, những bụi tre đằng  ngà vàng óng đều là những dấu tích về trận đánh của Gióng năm xưa.</a:t>
            </a:r>
            <a:endParaRPr lang="en-US" sz="2200">
              <a:latin typeface="Times New Roman" pitchFamily="18" charset="0"/>
              <a:cs typeface="Times New Roman" pitchFamily="18" charset="0"/>
            </a:endParaRPr>
          </a:p>
        </p:txBody>
      </p:sp>
      <p:sp>
        <p:nvSpPr>
          <p:cNvPr id="15" name="Callout: Right Arrow 14">
            <a:extLst>
              <a:ext uri="{FF2B5EF4-FFF2-40B4-BE49-F238E27FC236}"/>
            </a:extLst>
          </p:cNvPr>
          <p:cNvSpPr/>
          <p:nvPr/>
        </p:nvSpPr>
        <p:spPr>
          <a:xfrm>
            <a:off x="209550" y="1139825"/>
            <a:ext cx="1739900" cy="4960938"/>
          </a:xfrm>
          <a:prstGeom prst="rightArrowCallout">
            <a:avLst/>
          </a:prstGeom>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endParaRPr lang="en-US"/>
          </a:p>
        </p:txBody>
      </p:sp>
      <p:sp>
        <p:nvSpPr>
          <p:cNvPr id="17" name="TextBox 16"/>
          <p:cNvSpPr txBox="1">
            <a:spLocks noChangeArrowheads="1"/>
          </p:cNvSpPr>
          <p:nvPr/>
        </p:nvSpPr>
        <p:spPr bwMode="auto">
          <a:xfrm>
            <a:off x="209550" y="3019425"/>
            <a:ext cx="1258888" cy="1385888"/>
          </a:xfrm>
          <a:prstGeom prst="rect">
            <a:avLst/>
          </a:prstGeom>
          <a:noFill/>
          <a:ln w="9525">
            <a:noFill/>
            <a:miter lim="800000"/>
            <a:headEnd/>
            <a:tailEnd/>
          </a:ln>
        </p:spPr>
        <p:txBody>
          <a:bodyPr>
            <a:spAutoFit/>
          </a:bodyPr>
          <a:lstStyle/>
          <a:p>
            <a:r>
              <a:rPr lang="pt-BR" sz="2800">
                <a:solidFill>
                  <a:srgbClr val="0D0D0D"/>
                </a:solidFill>
                <a:latin typeface="Times New Roman" pitchFamily="18" charset="0"/>
                <a:cs typeface="Times New Roman" pitchFamily="18" charset="0"/>
              </a:rPr>
              <a:t>Tóm tắt truyện</a:t>
            </a: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barn(inVertical)">
                                      <p:cBhvr>
                                        <p:cTn id="10" dur="5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arn(inVertical)">
                                      <p:cBhvr>
                                        <p:cTn id="1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animBg="1"/>
      <p:bldP spid="17"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568325" y="523875"/>
            <a:ext cx="11333163" cy="5810250"/>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2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2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709613" y="523875"/>
            <a:ext cx="11191875" cy="5508625"/>
          </a:xfrm>
          <a:prstGeom prst="rect">
            <a:avLst/>
          </a:prstGeom>
          <a:noFill/>
          <a:ln w="9525">
            <a:noFill/>
            <a:miter lim="800000"/>
            <a:headEnd/>
            <a:tailEnd/>
          </a:ln>
        </p:spPr>
        <p:txBody>
          <a:bodyPr>
            <a:spAutoFit/>
          </a:bodyPr>
          <a:lstStyle/>
          <a:p>
            <a:pPr>
              <a:lnSpc>
                <a:spcPct val="115000"/>
              </a:lnSpc>
              <a:spcAft>
                <a:spcPts val="1200"/>
              </a:spcAft>
              <a:tabLst>
                <a:tab pos="400050" algn="l"/>
              </a:tabLst>
            </a:pPr>
            <a:r>
              <a:rPr lang="pt-BR" sz="2200" b="1">
                <a:latin typeface="Times New Roman" pitchFamily="18" charset="0"/>
                <a:cs typeface="Times New Roman" pitchFamily="18" charset="0"/>
              </a:rPr>
              <a:t>            Câu 3:</a:t>
            </a:r>
            <a:r>
              <a:rPr lang="pt-BR" sz="2200">
                <a:latin typeface="Times New Roman" pitchFamily="18" charset="0"/>
                <a:cs typeface="Times New Roman" pitchFamily="18" charset="0"/>
              </a:rPr>
              <a:t> </a:t>
            </a:r>
            <a:endParaRPr lang="en-US" sz="2200">
              <a:latin typeface="Calibri" pitchFamily="34" charset="0"/>
              <a:cs typeface="Times New Roman" pitchFamily="18" charset="0"/>
            </a:endParaRPr>
          </a:p>
          <a:p>
            <a:pPr>
              <a:lnSpc>
                <a:spcPct val="115000"/>
              </a:lnSpc>
              <a:spcAft>
                <a:spcPts val="1200"/>
              </a:spcAft>
              <a:tabLst>
                <a:tab pos="400050" algn="l"/>
              </a:tabLst>
            </a:pPr>
            <a:r>
              <a:rPr lang="pt-BR" sz="2200">
                <a:latin typeface="Times New Roman" pitchFamily="18" charset="0"/>
                <a:cs typeface="Times New Roman" pitchFamily="18" charset="0"/>
              </a:rPr>
              <a:t>- Lời kể nào trong đoạn truyện có hàm ý rằng câu chuyện đã thực sự xảy ra trong quá khứ: </a:t>
            </a:r>
            <a:r>
              <a:rPr lang="pt-BR" sz="2200">
                <a:latin typeface="Calibri" pitchFamily="34" charset="0"/>
                <a:cs typeface="Times New Roman" pitchFamily="18" charset="0"/>
              </a:rPr>
              <a:t>     </a:t>
            </a:r>
            <a:r>
              <a:rPr lang="en-US" sz="2200">
                <a:solidFill>
                  <a:srgbClr val="222222"/>
                </a:solidFill>
                <a:latin typeface="Times New Roman" pitchFamily="18" charset="0"/>
                <a:cs typeface="Times New Roman" pitchFamily="18" charset="0"/>
              </a:rPr>
              <a:t>Người con trưởng được tôn lên làm vua, lấy hiệu là Hùng Vương, đóng đô </a:t>
            </a:r>
            <a:r>
              <a:rPr lang="en-US" sz="2200" baseline="30000">
                <a:solidFill>
                  <a:srgbClr val="222222"/>
                </a:solidFill>
                <a:latin typeface="Times New Roman" pitchFamily="18" charset="0"/>
                <a:cs typeface="Times New Roman" pitchFamily="18" charset="0"/>
              </a:rPr>
              <a:t>[5]</a:t>
            </a:r>
            <a:r>
              <a:rPr lang="en-US" sz="2200">
                <a:solidFill>
                  <a:srgbClr val="222222"/>
                </a:solidFill>
                <a:latin typeface="Times New Roman" pitchFamily="18" charset="0"/>
                <a:cs typeface="Times New Roman" pitchFamily="18" charset="0"/>
              </a:rPr>
              <a:t> ở đất Phong Châu, đặt tên nước là Văn Lang. Triều đình có tướng văn, tướng võ, con trai vua gọi là quan lang, con gái vua gọi là mị nương, khi cha chết thì được truyền ngôi cho con trưởng, mười mấy đời truyền nối ngôi vua đều lấy danh hiệu Hùng Vương, không hề thay đổi</a:t>
            </a:r>
            <a:endParaRPr lang="en-US" sz="2200">
              <a:latin typeface="Calibri" pitchFamily="34" charset="0"/>
              <a:cs typeface="Times New Roman" pitchFamily="18" charset="0"/>
            </a:endParaRPr>
          </a:p>
          <a:p>
            <a:pPr>
              <a:lnSpc>
                <a:spcPct val="115000"/>
              </a:lnSpc>
              <a:spcAft>
                <a:spcPts val="1200"/>
              </a:spcAft>
              <a:tabLst>
                <a:tab pos="400050" algn="l"/>
              </a:tabLst>
            </a:pPr>
            <a:r>
              <a:rPr lang="pt-BR" sz="2200">
                <a:latin typeface="Times New Roman" pitchFamily="18" charset="0"/>
                <a:cs typeface="Times New Roman" pitchFamily="18" charset="0"/>
              </a:rPr>
              <a:t>Nhận xét về ý nghĩa của lời kể đó: </a:t>
            </a:r>
            <a:endParaRPr lang="en-US" sz="2200">
              <a:latin typeface="Calibri" pitchFamily="34" charset="0"/>
              <a:cs typeface="Times New Roman" pitchFamily="18" charset="0"/>
            </a:endParaRPr>
          </a:p>
          <a:p>
            <a:pPr>
              <a:lnSpc>
                <a:spcPct val="115000"/>
              </a:lnSpc>
              <a:spcAft>
                <a:spcPts val="1200"/>
              </a:spcAft>
              <a:tabLst>
                <a:tab pos="400050" algn="l"/>
              </a:tabLst>
            </a:pPr>
            <a:r>
              <a:rPr lang="pt-BR" sz="2200">
                <a:latin typeface="Times New Roman" pitchFamily="18" charset="0"/>
                <a:cs typeface="Times New Roman" pitchFamily="18" charset="0"/>
              </a:rPr>
              <a:t>+ Tạo niềm tin, làm tăng tính xác thực cho câu chuyện kể về  nguồn gốc của người Việt Nam</a:t>
            </a:r>
            <a:endParaRPr lang="en-US" sz="2200">
              <a:latin typeface="Calibri" pitchFamily="34" charset="0"/>
              <a:cs typeface="Times New Roman" pitchFamily="18" charset="0"/>
            </a:endParaRPr>
          </a:p>
          <a:p>
            <a:pPr>
              <a:lnSpc>
                <a:spcPct val="115000"/>
              </a:lnSpc>
              <a:spcAft>
                <a:spcPts val="1200"/>
              </a:spcAft>
              <a:tabLst>
                <a:tab pos="400050" algn="l"/>
              </a:tabLst>
            </a:pPr>
            <a:r>
              <a:rPr lang="pt-BR" sz="2200">
                <a:latin typeface="Times New Roman" pitchFamily="18" charset="0"/>
                <a:cs typeface="Times New Roman" pitchFamily="18" charset="0"/>
              </a:rPr>
              <a:t>+ Chúng ta tự hào về nguồn gốc cao quý, ra sức mạnh, tinh thần đoàn kết, yêu thương cho dân tộc.</a:t>
            </a:r>
            <a:endParaRPr lang="en-US" sz="2200">
              <a:latin typeface="Calibri" pitchFamily="34" charset="0"/>
              <a:cs typeface="Times New Roman" pitchFamily="18" charset="0"/>
            </a:endParaRPr>
          </a:p>
          <a:p>
            <a:pPr>
              <a:lnSpc>
                <a:spcPct val="115000"/>
              </a:lnSpc>
              <a:spcAft>
                <a:spcPts val="1200"/>
              </a:spcAft>
              <a:tabLst>
                <a:tab pos="400050" algn="l"/>
              </a:tabLst>
            </a:pPr>
            <a:r>
              <a:rPr lang="pt-BR" sz="2200">
                <a:latin typeface="Times New Roman" pitchFamily="18" charset="0"/>
                <a:cs typeface="Times New Roman" pitchFamily="18" charset="0"/>
              </a:rPr>
              <a:t>+ Làm tăng thêm vẻ đẹp kì lạ thiêng liêng cho lịch sử dựng nước (nhà nước Văn Lang, các triều đại vua Hùng), địa danh (Phong Châu)</a:t>
            </a:r>
            <a:endParaRPr lang="en-US" sz="22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625475" y="1041400"/>
            <a:ext cx="11304588" cy="5080000"/>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847725" y="1212850"/>
            <a:ext cx="11082338" cy="4735513"/>
          </a:xfrm>
          <a:prstGeom prst="rect">
            <a:avLst/>
          </a:prstGeom>
          <a:noFill/>
          <a:ln w="9525">
            <a:noFill/>
            <a:miter lim="800000"/>
            <a:headEnd/>
            <a:tailEnd/>
          </a:ln>
        </p:spPr>
        <p:txBody>
          <a:bodyPr>
            <a:spAutoFit/>
          </a:bodyPr>
          <a:lstStyle/>
          <a:p>
            <a:pPr>
              <a:lnSpc>
                <a:spcPct val="115000"/>
              </a:lnSpc>
              <a:spcAft>
                <a:spcPts val="1200"/>
              </a:spcAft>
              <a:tabLst>
                <a:tab pos="400050" algn="l"/>
              </a:tabLst>
            </a:pPr>
            <a:r>
              <a:rPr lang="pt-BR" sz="2400" b="1">
                <a:latin typeface="Times New Roman" pitchFamily="18" charset="0"/>
                <a:cs typeface="Times New Roman" pitchFamily="18" charset="0"/>
              </a:rPr>
              <a:t>Câu 4:</a:t>
            </a:r>
            <a:r>
              <a:rPr lang="pt-BR" sz="2400">
                <a:latin typeface="Times New Roman" pitchFamily="18" charset="0"/>
                <a:cs typeface="Times New Roman" pitchFamily="18" charset="0"/>
              </a:rPr>
              <a:t> Em thấy mình có trách nhiệm gì trong cuộc sống để bảo vệ và phát huy nguồn gốc cao quý của dân tộc ? </a:t>
            </a:r>
            <a:endParaRPr lang="en-US" sz="2400">
              <a:latin typeface="Calibri" pitchFamily="34" charset="0"/>
              <a:cs typeface="Times New Roman" pitchFamily="18" charset="0"/>
            </a:endParaRPr>
          </a:p>
          <a:p>
            <a:pPr>
              <a:lnSpc>
                <a:spcPct val="115000"/>
              </a:lnSpc>
              <a:spcAft>
                <a:spcPts val="1200"/>
              </a:spcAft>
              <a:tabLst>
                <a:tab pos="400050" algn="l"/>
              </a:tabLst>
            </a:pPr>
            <a:r>
              <a:rPr lang="pt-BR" sz="2400">
                <a:latin typeface="Times New Roman" pitchFamily="18" charset="0"/>
                <a:cs typeface="Times New Roman" pitchFamily="18" charset="0"/>
              </a:rPr>
              <a:t>Theo em, mỗi chúng ta cần làm gì để gìn giữ và phát huy nguồn gốc cao quý của người Việt trong thời đại ngày nay ?</a:t>
            </a:r>
            <a:endParaRPr lang="en-US" sz="2400">
              <a:latin typeface="Calibri" pitchFamily="34" charset="0"/>
              <a:cs typeface="Times New Roman" pitchFamily="18" charset="0"/>
            </a:endParaRPr>
          </a:p>
          <a:p>
            <a:pPr algn="just">
              <a:spcBef>
                <a:spcPts val="63"/>
              </a:spcBef>
              <a:tabLst>
                <a:tab pos="400050" algn="l"/>
              </a:tabLst>
            </a:pPr>
            <a:r>
              <a:rPr lang="pt-BR" sz="2400">
                <a:latin typeface="Times New Roman" pitchFamily="18" charset="0"/>
                <a:cs typeface="Times New Roman" pitchFamily="18" charset="0"/>
              </a:rPr>
              <a:t>- Cần rèn luyện những phẩm chất cao đẹp của người Việt như: nhân ái, đoàn kết, tự lực tự cường...</a:t>
            </a:r>
            <a:endParaRPr lang="en-US" sz="2400">
              <a:latin typeface="Times New Roman" pitchFamily="18" charset="0"/>
              <a:cs typeface="Times New Roman" pitchFamily="18" charset="0"/>
            </a:endParaRPr>
          </a:p>
          <a:p>
            <a:pPr algn="just">
              <a:spcBef>
                <a:spcPts val="63"/>
              </a:spcBef>
              <a:tabLst>
                <a:tab pos="400050" algn="l"/>
              </a:tabLst>
            </a:pPr>
            <a:r>
              <a:rPr lang="pt-BR" sz="2400">
                <a:latin typeface="Times New Roman" pitchFamily="18" charset="0"/>
                <a:cs typeface="Times New Roman" pitchFamily="18" charset="0"/>
              </a:rPr>
              <a:t>- Cần chăm chỉ học tập để trau dồi kiến thức để làm chủ cuộc sống, góp phần đất nước giàu đẹp.</a:t>
            </a:r>
            <a:endParaRPr lang="en-US" sz="2400">
              <a:latin typeface="Times New Roman" pitchFamily="18" charset="0"/>
              <a:cs typeface="Times New Roman" pitchFamily="18" charset="0"/>
            </a:endParaRPr>
          </a:p>
          <a:p>
            <a:pPr algn="just">
              <a:spcBef>
                <a:spcPts val="63"/>
              </a:spcBef>
              <a:tabLst>
                <a:tab pos="400050" algn="l"/>
              </a:tabLst>
            </a:pPr>
            <a:r>
              <a:rPr lang="pt-BR" sz="2400">
                <a:latin typeface="Times New Roman" pitchFamily="18" charset="0"/>
                <a:cs typeface="Times New Roman" pitchFamily="18" charset="0"/>
              </a:rPr>
              <a:t>- Cần rèn luyện sức khỏe, kĩ năng, thói quen tốt để đáp ứng mọi yêu cầu trong thời kì mới.</a:t>
            </a:r>
            <a:endParaRPr lang="en-US" sz="2400">
              <a:latin typeface="Times New Roman" pitchFamily="18" charset="0"/>
              <a:cs typeface="Times New Roman" pitchFamily="18" charset="0"/>
            </a:endParaRPr>
          </a:p>
          <a:p>
            <a:pPr algn="just">
              <a:spcBef>
                <a:spcPts val="63"/>
              </a:spcBef>
              <a:tabLst>
                <a:tab pos="400050" algn="l"/>
              </a:tabLst>
            </a:pPr>
            <a:r>
              <a:rPr lang="pt-BR" sz="2400">
                <a:latin typeface="Times New Roman" pitchFamily="18" charset="0"/>
                <a:cs typeface="Times New Roman" pitchFamily="18" charset="0"/>
              </a:rPr>
              <a:t>....</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688975" y="496888"/>
            <a:ext cx="6113463" cy="628650"/>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568325" y="1417638"/>
            <a:ext cx="11249025" cy="4859337"/>
          </a:xfrm>
          <a:prstGeom prst="roundRect">
            <a:avLst>
              <a:gd name="adj"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833438" y="581025"/>
            <a:ext cx="6111875" cy="461963"/>
          </a:xfrm>
          <a:prstGeom prst="rect">
            <a:avLst/>
          </a:prstGeom>
          <a:noFill/>
          <a:ln w="9525">
            <a:noFill/>
            <a:miter lim="800000"/>
            <a:headEnd/>
            <a:tailEnd/>
          </a:ln>
        </p:spPr>
        <p:txBody>
          <a:bodyPr>
            <a:spAutoFit/>
          </a:bodyPr>
          <a:lstStyle/>
          <a:p>
            <a:r>
              <a:rPr lang="en-US" sz="2400" b="1">
                <a:solidFill>
                  <a:srgbClr val="000000"/>
                </a:solidFill>
                <a:latin typeface="Times New Roman" pitchFamily="18" charset="0"/>
                <a:cs typeface="Times New Roman" pitchFamily="18" charset="0"/>
              </a:rPr>
              <a:t>Đề số 4 Đọc đoạn văn sau và trả lời câu hỏi:</a:t>
            </a:r>
            <a:endParaRPr lang="en-US" sz="2400"/>
          </a:p>
        </p:txBody>
      </p:sp>
      <p:sp>
        <p:nvSpPr>
          <p:cNvPr id="7" name="TextBox 6"/>
          <p:cNvSpPr txBox="1">
            <a:spLocks noChangeArrowheads="1"/>
          </p:cNvSpPr>
          <p:nvPr/>
        </p:nvSpPr>
        <p:spPr bwMode="auto">
          <a:xfrm>
            <a:off x="688975" y="1585913"/>
            <a:ext cx="10818813" cy="4524375"/>
          </a:xfrm>
          <a:prstGeom prst="rect">
            <a:avLst/>
          </a:prstGeom>
          <a:noFill/>
          <a:ln w="9525">
            <a:noFill/>
            <a:miter lim="800000"/>
            <a:headEnd/>
            <a:tailEnd/>
          </a:ln>
        </p:spPr>
        <p:txBody>
          <a:bodyPr>
            <a:spAutoFit/>
          </a:bodyPr>
          <a:lstStyle/>
          <a:p>
            <a:pPr algn="just"/>
            <a:r>
              <a:rPr lang="en-US" sz="2400" i="1">
                <a:solidFill>
                  <a:srgbClr val="333333"/>
                </a:solidFill>
                <a:latin typeface="Times New Roman" pitchFamily="18" charset="0"/>
                <a:cs typeface="Times New Roman" pitchFamily="18" charset="0"/>
              </a:rPr>
              <a:t> “...</a:t>
            </a:r>
            <a:r>
              <a:rPr lang="en-US" sz="2400" i="1">
                <a:latin typeface="Times New Roman" pitchFamily="18" charset="0"/>
                <a:cs typeface="Times New Roman" pitchFamily="18" charset="0"/>
              </a:rPr>
              <a:t>Về phần Vua Hùng, từ ngày đầy cả gia đình An Tiêm ra đảo hoang, vua luôn nghĩ rằng An Tiêm đã chết rồi, đôi khi nghĩ tới vua cũng bùi ngùi thương xót. Cho đến một ngày, được thị thần dâng lên quả dưa lạ, vua ăn thấy rất ngon miệng bèn hỏi xem ai đã trồng ra giống dưa này. Biết được An Tiêm trồng, vua rất vui mừng cho quan lính đem thuyền ra đón cả gia đình An Tiêm trở về nhà. An Tiêm rất mừng rỡ, thu lượm hết những quả dưa chín đem về tặng cho bà con lối xóm. Còn một số quả An Tiêm giữ lại lấy hạt để gieo trồng. Đó chính là nguồn gốc giống dưa hấu mà chúng ta vẫn ăn ngày nay. </a:t>
            </a:r>
            <a:endParaRPr lang="en-US" sz="2400">
              <a:latin typeface="Times New Roman" pitchFamily="18" charset="0"/>
              <a:cs typeface="Times New Roman" pitchFamily="18" charset="0"/>
            </a:endParaRPr>
          </a:p>
          <a:p>
            <a:pPr algn="just"/>
            <a:r>
              <a:rPr lang="en-US" sz="2400" i="1">
                <a:latin typeface="Times New Roman" pitchFamily="18" charset="0"/>
                <a:cs typeface="Times New Roman" pitchFamily="18" charset="0"/>
              </a:rPr>
              <a:t>      Về sau khắp nước ta đều có giống dưa hấu. Nhưng người ta nói chỉ có huyện Nga Sơn là trồng được những quả ngon hơn cả, vì nơi ấy xa là hòn đảo An Tiêm ở, trải qua mấy nghìn năm nước cạn, cát bồi nay đã liền vào với đất.”</a:t>
            </a:r>
            <a:r>
              <a:rPr lang="pt-BR" sz="2400" i="1">
                <a:latin typeface="Times New Roman" pitchFamily="18" charset="0"/>
                <a:cs typeface="Times New Roman" pitchFamily="18" charset="0"/>
              </a:rPr>
              <a:t>  </a:t>
            </a:r>
            <a:endParaRPr lang="en-US" sz="2400">
              <a:latin typeface="Times New Roman" pitchFamily="18" charset="0"/>
              <a:cs typeface="Times New Roman" pitchFamily="18" charset="0"/>
            </a:endParaRPr>
          </a:p>
          <a:p>
            <a:pPr algn="just"/>
            <a:r>
              <a:rPr lang="pt-BR" sz="2400">
                <a:latin typeface="Times New Roman" pitchFamily="18" charset="0"/>
                <a:cs typeface="Times New Roman" pitchFamily="18" charset="0"/>
              </a:rPr>
              <a:t>                                                                 </a:t>
            </a:r>
            <a:r>
              <a:rPr lang="pt-BR" sz="2400" i="1">
                <a:latin typeface="Times New Roman" pitchFamily="18" charset="0"/>
                <a:cs typeface="Times New Roman" pitchFamily="18" charset="0"/>
              </a:rPr>
              <a:t>(Trích truyền thuyết Mai An Tiêm)</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568325" y="1417638"/>
            <a:ext cx="10980738" cy="4167187"/>
          </a:xfrm>
          <a:prstGeom prst="roundRect">
            <a:avLst>
              <a:gd name="adj" fmla="val 16667"/>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642938" y="2222500"/>
            <a:ext cx="10906125" cy="2282825"/>
          </a:xfrm>
          <a:prstGeom prst="rect">
            <a:avLst/>
          </a:prstGeom>
          <a:noFill/>
          <a:ln w="9525">
            <a:noFill/>
            <a:miter lim="800000"/>
            <a:headEnd/>
            <a:tailEnd/>
          </a:ln>
        </p:spPr>
        <p:txBody>
          <a:bodyPr>
            <a:spAutoFit/>
          </a:bodyPr>
          <a:lstStyle/>
          <a:p>
            <a:pPr algn="just"/>
            <a:r>
              <a:rPr lang="pt-BR" sz="2400" b="1">
                <a:latin typeface="Times New Roman" pitchFamily="18" charset="0"/>
                <a:cs typeface="Times New Roman" pitchFamily="18" charset="0"/>
              </a:rPr>
              <a:t>Câu 1</a:t>
            </a:r>
            <a:r>
              <a:rPr lang="pt-BR" sz="2400">
                <a:latin typeface="Times New Roman" pitchFamily="18" charset="0"/>
                <a:cs typeface="Times New Roman" pitchFamily="18" charset="0"/>
              </a:rPr>
              <a:t>: Xác định phương thức biểu đạt của văn bản trên? </a:t>
            </a:r>
            <a:endParaRPr lang="en-US" sz="2400">
              <a:latin typeface="Times New Roman" pitchFamily="18" charset="0"/>
              <a:cs typeface="Times New Roman" pitchFamily="18" charset="0"/>
            </a:endParaRPr>
          </a:p>
          <a:p>
            <a:pPr algn="just"/>
            <a:r>
              <a:rPr lang="pt-BR" sz="2400" b="1">
                <a:latin typeface="Times New Roman" pitchFamily="18" charset="0"/>
                <a:cs typeface="Times New Roman" pitchFamily="18" charset="0"/>
              </a:rPr>
              <a:t>Câu 2</a:t>
            </a:r>
            <a:r>
              <a:rPr lang="pt-BR" sz="2400">
                <a:latin typeface="Times New Roman" pitchFamily="18" charset="0"/>
                <a:cs typeface="Times New Roman" pitchFamily="18" charset="0"/>
              </a:rPr>
              <a:t>: Truyền thuyết giải thích nguồn gốc quả dưa hấu gắn với nhân vật  và địa danh nào? </a:t>
            </a:r>
            <a:endParaRPr lang="en-US" sz="2400">
              <a:latin typeface="Times New Roman" pitchFamily="18" charset="0"/>
              <a:cs typeface="Times New Roman" pitchFamily="18" charset="0"/>
            </a:endParaRPr>
          </a:p>
          <a:p>
            <a:pPr algn="just"/>
            <a:r>
              <a:rPr lang="pt-BR" sz="2400" b="1">
                <a:latin typeface="Times New Roman" pitchFamily="18" charset="0"/>
                <a:cs typeface="Times New Roman" pitchFamily="18" charset="0"/>
              </a:rPr>
              <a:t>Câu 3</a:t>
            </a:r>
            <a:r>
              <a:rPr lang="pt-BR" sz="2400">
                <a:latin typeface="Times New Roman" pitchFamily="18" charset="0"/>
                <a:cs typeface="Times New Roman" pitchFamily="18" charset="0"/>
              </a:rPr>
              <a:t>: Vì sao vua Hùng “</a:t>
            </a:r>
            <a:r>
              <a:rPr lang="en-US" sz="2400" i="1">
                <a:latin typeface="Times New Roman" pitchFamily="18" charset="0"/>
                <a:cs typeface="Times New Roman" pitchFamily="18" charset="0"/>
              </a:rPr>
              <a:t>rất vui mừng cho quan lính đem thuyền ra đón cả gia đình An Tiêm trở về nhà” </a:t>
            </a:r>
            <a:r>
              <a:rPr lang="en-US" sz="2400">
                <a:latin typeface="Times New Roman" pitchFamily="18" charset="0"/>
                <a:cs typeface="Times New Roman" pitchFamily="18" charset="0"/>
              </a:rPr>
              <a:t>sau khi đã đầy họ ra đảo </a:t>
            </a:r>
            <a:r>
              <a:rPr lang="en-US" sz="2400" i="1">
                <a:latin typeface="Times New Roman" pitchFamily="18" charset="0"/>
                <a:cs typeface="Times New Roman" pitchFamily="18" charset="0"/>
              </a:rPr>
              <a:t>?</a:t>
            </a:r>
            <a:endParaRPr lang="en-US" sz="2400">
              <a:latin typeface="Times New Roman" pitchFamily="18" charset="0"/>
              <a:cs typeface="Times New Roman" pitchFamily="18" charset="0"/>
            </a:endParaRPr>
          </a:p>
          <a:p>
            <a:pPr algn="just"/>
            <a:r>
              <a:rPr lang="pt-BR" sz="2400" b="1">
                <a:latin typeface="Times New Roman" pitchFamily="18" charset="0"/>
                <a:cs typeface="Times New Roman" pitchFamily="18" charset="0"/>
              </a:rPr>
              <a:t>Câu 4</a:t>
            </a:r>
            <a:r>
              <a:rPr lang="pt-BR" sz="2400">
                <a:latin typeface="Times New Roman" pitchFamily="18" charset="0"/>
                <a:cs typeface="Times New Roman" pitchFamily="18" charset="0"/>
              </a:rPr>
              <a:t>: Hãy thử tưởng tượng, nếu rơi vào hoàn cảnh khó khăn, bế tắc, em sẽ làm gì?  </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4895850" y="496888"/>
            <a:ext cx="2517775" cy="515937"/>
          </a:xfrm>
          <a:prstGeom prst="roundRect">
            <a:avLst>
              <a:gd name="adj" fmla="val 16667"/>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568325" y="1417638"/>
            <a:ext cx="11388725" cy="4943475"/>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5630863" y="517525"/>
            <a:ext cx="2517775" cy="490538"/>
          </a:xfrm>
          <a:prstGeom prst="rect">
            <a:avLst/>
          </a:prstGeom>
          <a:noFill/>
          <a:ln w="9525">
            <a:noFill/>
            <a:miter lim="800000"/>
            <a:headEnd/>
            <a:tailEnd/>
          </a:ln>
        </p:spPr>
        <p:txBody>
          <a:bodyPr>
            <a:spAutoFit/>
          </a:bodyPr>
          <a:lstStyle/>
          <a:p>
            <a:pPr>
              <a:lnSpc>
                <a:spcPct val="115000"/>
              </a:lnSpc>
              <a:spcAft>
                <a:spcPts val="1200"/>
              </a:spcAft>
              <a:tabLst>
                <a:tab pos="400050" algn="l"/>
              </a:tabLst>
            </a:pPr>
            <a:r>
              <a:rPr lang="pt-BR" sz="2400" b="1" i="1">
                <a:latin typeface="Times New Roman" pitchFamily="18" charset="0"/>
                <a:cs typeface="Times New Roman" pitchFamily="18" charset="0"/>
              </a:rPr>
              <a:t>Gợi ý: </a:t>
            </a:r>
            <a:endParaRPr lang="en-US" sz="2400">
              <a:latin typeface="Calibri" pitchFamily="34" charset="0"/>
              <a:cs typeface="Times New Roman" pitchFamily="18" charset="0"/>
            </a:endParaRPr>
          </a:p>
        </p:txBody>
      </p:sp>
      <p:sp>
        <p:nvSpPr>
          <p:cNvPr id="7" name="TextBox 6"/>
          <p:cNvSpPr txBox="1">
            <a:spLocks noChangeArrowheads="1"/>
          </p:cNvSpPr>
          <p:nvPr/>
        </p:nvSpPr>
        <p:spPr bwMode="auto">
          <a:xfrm>
            <a:off x="628650" y="1654175"/>
            <a:ext cx="11388725" cy="4487863"/>
          </a:xfrm>
          <a:prstGeom prst="rect">
            <a:avLst/>
          </a:prstGeom>
          <a:noFill/>
          <a:ln w="9525">
            <a:noFill/>
            <a:miter lim="800000"/>
            <a:headEnd/>
            <a:tailEnd/>
          </a:ln>
        </p:spPr>
        <p:txBody>
          <a:bodyPr>
            <a:spAutoFit/>
          </a:bodyPr>
          <a:lstStyle/>
          <a:p>
            <a:pPr>
              <a:lnSpc>
                <a:spcPct val="115000"/>
              </a:lnSpc>
              <a:spcAft>
                <a:spcPts val="1200"/>
              </a:spcAft>
              <a:tabLst>
                <a:tab pos="400050" algn="l"/>
              </a:tabLst>
            </a:pPr>
            <a:r>
              <a:rPr lang="pt-BR" sz="2400" b="1">
                <a:latin typeface="Times New Roman" pitchFamily="18" charset="0"/>
                <a:cs typeface="Times New Roman" pitchFamily="18" charset="0"/>
              </a:rPr>
              <a:t> Câu 1</a:t>
            </a:r>
            <a:r>
              <a:rPr lang="pt-BR" sz="2400">
                <a:latin typeface="Times New Roman" pitchFamily="18" charset="0"/>
                <a:cs typeface="Times New Roman" pitchFamily="18" charset="0"/>
              </a:rPr>
              <a:t>: Xác định phương thức biểu đạt của đoạn văn bản trên: Tự sự</a:t>
            </a:r>
            <a:endParaRPr lang="en-US" sz="2400">
              <a:latin typeface="Calibri" pitchFamily="34" charset="0"/>
              <a:cs typeface="Times New Roman" pitchFamily="18" charset="0"/>
            </a:endParaRPr>
          </a:p>
          <a:p>
            <a:pPr>
              <a:lnSpc>
                <a:spcPct val="115000"/>
              </a:lnSpc>
              <a:spcAft>
                <a:spcPts val="1200"/>
              </a:spcAft>
              <a:tabLst>
                <a:tab pos="400050" algn="l"/>
              </a:tabLst>
            </a:pPr>
            <a:r>
              <a:rPr lang="pt-BR" sz="2400" b="1">
                <a:latin typeface="Times New Roman" pitchFamily="18" charset="0"/>
                <a:cs typeface="Times New Roman" pitchFamily="18" charset="0"/>
              </a:rPr>
              <a:t>  Câu 2</a:t>
            </a:r>
            <a:r>
              <a:rPr lang="pt-BR" sz="2400">
                <a:latin typeface="Times New Roman" pitchFamily="18" charset="0"/>
                <a:cs typeface="Times New Roman" pitchFamily="18" charset="0"/>
              </a:rPr>
              <a:t>: Truyền thuyết giải thích nguồn gốc quả dưa hấu gắn với người anh hùng Mai An Tiêm       và địa danh huyện Nga Sơn (Thanh Hóa).</a:t>
            </a:r>
            <a:endParaRPr lang="en-US" sz="2400">
              <a:latin typeface="Calibri" pitchFamily="34" charset="0"/>
              <a:cs typeface="Times New Roman" pitchFamily="18" charset="0"/>
            </a:endParaRPr>
          </a:p>
          <a:p>
            <a:pPr>
              <a:lnSpc>
                <a:spcPct val="115000"/>
              </a:lnSpc>
              <a:spcAft>
                <a:spcPts val="1200"/>
              </a:spcAft>
              <a:tabLst>
                <a:tab pos="400050" algn="l"/>
              </a:tabLst>
            </a:pPr>
            <a:r>
              <a:rPr lang="pt-BR" sz="2400">
                <a:latin typeface="Times New Roman" pitchFamily="18" charset="0"/>
                <a:cs typeface="Times New Roman" pitchFamily="18" charset="0"/>
              </a:rPr>
              <a:t>  </a:t>
            </a:r>
            <a:r>
              <a:rPr lang="pt-BR" sz="2400" b="1">
                <a:latin typeface="Times New Roman" pitchFamily="18" charset="0"/>
                <a:cs typeface="Times New Roman" pitchFamily="18" charset="0"/>
              </a:rPr>
              <a:t>Câu 3</a:t>
            </a:r>
            <a:r>
              <a:rPr lang="pt-BR" sz="2400">
                <a:latin typeface="Times New Roman" pitchFamily="18" charset="0"/>
                <a:cs typeface="Times New Roman" pitchFamily="18" charset="0"/>
              </a:rPr>
              <a:t>: Việc vua Hùng “</a:t>
            </a:r>
            <a:r>
              <a:rPr lang="en-US" sz="2400" i="1">
                <a:latin typeface="Times New Roman" pitchFamily="18" charset="0"/>
                <a:cs typeface="Times New Roman" pitchFamily="18" charset="0"/>
              </a:rPr>
              <a:t>rất vui mừng cho quan lính đem thuyền ra đón cả gia đình An Tiêm trở về nhà” sau khi đã đầy họ ra đảo vì:</a:t>
            </a:r>
            <a:endParaRPr lang="en-US" sz="2400">
              <a:latin typeface="Calibri" pitchFamily="34" charset="0"/>
              <a:cs typeface="Times New Roman" pitchFamily="18" charset="0"/>
            </a:endParaRPr>
          </a:p>
          <a:p>
            <a:pPr>
              <a:lnSpc>
                <a:spcPct val="115000"/>
              </a:lnSpc>
              <a:spcAft>
                <a:spcPts val="1200"/>
              </a:spcAft>
              <a:tabLst>
                <a:tab pos="400050" algn="l"/>
              </a:tabLst>
            </a:pPr>
            <a:r>
              <a:rPr lang="pt-BR" sz="2400" b="1">
                <a:latin typeface="Times New Roman" pitchFamily="18" charset="0"/>
                <a:cs typeface="Times New Roman" pitchFamily="18" charset="0"/>
              </a:rPr>
              <a:t>  </a:t>
            </a:r>
            <a:r>
              <a:rPr lang="pt-BR" sz="2400">
                <a:latin typeface="Times New Roman" pitchFamily="18" charset="0"/>
                <a:cs typeface="Times New Roman" pitchFamily="18" charset="0"/>
              </a:rPr>
              <a:t>+ Khi vua </a:t>
            </a:r>
            <a:r>
              <a:rPr lang="en-US" sz="2400" i="1">
                <a:latin typeface="Times New Roman" pitchFamily="18" charset="0"/>
                <a:cs typeface="Times New Roman" pitchFamily="18" charset="0"/>
              </a:rPr>
              <a:t>được thị thần dâng lên quả dưa lạ, vua ăn thấy rất ngon miệng bèn hỏi xem ai đã trồng ra giống dưa này. Biết được An Tiêm trồng.</a:t>
            </a:r>
            <a:endParaRPr lang="en-US" sz="2400">
              <a:latin typeface="Calibri" pitchFamily="34" charset="0"/>
              <a:cs typeface="Times New Roman" pitchFamily="18" charset="0"/>
            </a:endParaRPr>
          </a:p>
          <a:p>
            <a:pPr>
              <a:lnSpc>
                <a:spcPct val="115000"/>
              </a:lnSpc>
              <a:spcAft>
                <a:spcPts val="1200"/>
              </a:spcAft>
              <a:tabLst>
                <a:tab pos="400050" algn="l"/>
              </a:tabLst>
            </a:pPr>
            <a:r>
              <a:rPr lang="pt-BR" sz="2400">
                <a:latin typeface="Times New Roman" pitchFamily="18" charset="0"/>
                <a:cs typeface="Times New Roman" pitchFamily="18" charset="0"/>
              </a:rPr>
              <a:t>+ Nhà vua nhận ra sai lầm của mình, đồng thời vua trân trọng, khâm phục giá trị của tinh thần tự lực, tự cường, biết vượt lên hoàn cảnh, chăm chỉ lao động của Mai An Tiêm. </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569030" y="1418053"/>
            <a:ext cx="11079019" cy="4293429"/>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568325" y="1874838"/>
            <a:ext cx="11055350" cy="2921000"/>
          </a:xfrm>
          <a:prstGeom prst="rect">
            <a:avLst/>
          </a:prstGeom>
          <a:noFill/>
          <a:ln w="9525">
            <a:noFill/>
            <a:miter lim="800000"/>
            <a:headEnd/>
            <a:tailEnd/>
          </a:ln>
        </p:spPr>
        <p:txBody>
          <a:bodyPr>
            <a:spAutoFit/>
          </a:bodyPr>
          <a:lstStyle/>
          <a:p>
            <a:pPr>
              <a:lnSpc>
                <a:spcPct val="115000"/>
              </a:lnSpc>
              <a:spcAft>
                <a:spcPts val="1200"/>
              </a:spcAft>
              <a:tabLst>
                <a:tab pos="400050" algn="l"/>
              </a:tabLst>
            </a:pPr>
            <a:r>
              <a:rPr lang="en-US" sz="2400">
                <a:latin typeface="Times New Roman" pitchFamily="18" charset="0"/>
                <a:cs typeface="Times New Roman" pitchFamily="18" charset="0"/>
              </a:rPr>
              <a:t> </a:t>
            </a:r>
            <a:r>
              <a:rPr lang="pt-BR" sz="2400" b="1">
                <a:latin typeface="Times New Roman" pitchFamily="18" charset="0"/>
                <a:cs typeface="Times New Roman" pitchFamily="18" charset="0"/>
              </a:rPr>
              <a:t>Câu 4</a:t>
            </a:r>
            <a:r>
              <a:rPr lang="pt-BR" sz="2400">
                <a:latin typeface="Times New Roman" pitchFamily="18" charset="0"/>
                <a:cs typeface="Times New Roman" pitchFamily="18" charset="0"/>
              </a:rPr>
              <a:t>: HS biết đặt mình vào hoàn cảnh khó khăn, bế tắc và chia sẻ hướng giải quyết.</a:t>
            </a:r>
            <a:endParaRPr lang="en-US" sz="2400">
              <a:latin typeface="Calibri" pitchFamily="34" charset="0"/>
              <a:cs typeface="Times New Roman" pitchFamily="18" charset="0"/>
            </a:endParaRPr>
          </a:p>
          <a:p>
            <a:pPr>
              <a:lnSpc>
                <a:spcPct val="115000"/>
              </a:lnSpc>
              <a:spcAft>
                <a:spcPts val="1200"/>
              </a:spcAft>
              <a:tabLst>
                <a:tab pos="400050" algn="l"/>
              </a:tabLst>
            </a:pPr>
            <a:r>
              <a:rPr lang="pt-BR" sz="2400">
                <a:latin typeface="Times New Roman" pitchFamily="18" charset="0"/>
                <a:cs typeface="Times New Roman" pitchFamily="18" charset="0"/>
              </a:rPr>
              <a:t>  HS đưa ra cách giải quyết khó khăn nếu thuyết phục là cho điểm. GV cần linh hoạt để đánh     giá kĩ năng giải quyết vấn đề của HS:</a:t>
            </a:r>
            <a:endParaRPr lang="en-US" sz="2400">
              <a:latin typeface="Calibri" pitchFamily="34" charset="0"/>
              <a:cs typeface="Times New Roman" pitchFamily="18" charset="0"/>
            </a:endParaRPr>
          </a:p>
          <a:p>
            <a:pPr>
              <a:lnSpc>
                <a:spcPct val="115000"/>
              </a:lnSpc>
              <a:spcAft>
                <a:spcPts val="1200"/>
              </a:spcAft>
              <a:tabLst>
                <a:tab pos="400050" algn="l"/>
              </a:tabLst>
            </a:pPr>
            <a:r>
              <a:rPr lang="pt-BR" sz="2400">
                <a:latin typeface="Times New Roman" pitchFamily="18" charset="0"/>
                <a:cs typeface="Times New Roman" pitchFamily="18" charset="0"/>
              </a:rPr>
              <a:t>  Gợi ý: Nếu chẳng may rơi vào hoàn cảnh khó khăn, em cần bình tĩnh, không được hoang mang sợ hãi. Tìm cách giải quyết khó khăn như tìm người giúp, chủ động, tập suy nghĩ theo hướng tích cực, tập thích nghi với khó khăn, tuyệt đối không được bi quan...</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p:cNvSpPr>
            <a:spLocks noChangeArrowheads="1"/>
          </p:cNvSpPr>
          <p:nvPr/>
        </p:nvSpPr>
        <p:spPr bwMode="auto">
          <a:xfrm>
            <a:off x="519113" y="1154113"/>
            <a:ext cx="2187575" cy="515937"/>
          </a:xfrm>
          <a:prstGeom prst="roundRect">
            <a:avLst>
              <a:gd name="adj" fmla="val 16667"/>
            </a:avLst>
          </a:prstGeom>
          <a:solidFill>
            <a:srgbClr val="FFFF00"/>
          </a:solidFill>
          <a:ln w="25400">
            <a:solidFill>
              <a:srgbClr val="243F60"/>
            </a:solidFill>
            <a:round/>
            <a:headEnd/>
            <a:tailEnd/>
          </a:ln>
        </p:spPr>
        <p:txBody>
          <a:bodyPr anchor="ctr"/>
          <a:lstStyle/>
          <a:p>
            <a:pPr eaLnBrk="0" hangingPunct="0">
              <a:spcAft>
                <a:spcPts val="800"/>
              </a:spcAft>
            </a:pPr>
            <a:endParaRPr lang="en-US" sz="2400" b="1">
              <a:solidFill>
                <a:srgbClr val="000000"/>
              </a:solidFill>
              <a:latin typeface="Times New Roman" pitchFamily="18" charset="0"/>
              <a:cs typeface="Times New Roman" pitchFamily="18" charset="0"/>
            </a:endParaRPr>
          </a:p>
          <a:p>
            <a:pPr algn="ctr" eaLnBrk="0" hangingPunct="0"/>
            <a:endParaRPr lang="en-US" altLang="en-US" sz="2400">
              <a:solidFill>
                <a:srgbClr val="000000"/>
              </a:solidFill>
              <a:latin typeface="Times New Roman" pitchFamily="18" charset="0"/>
              <a:cs typeface="Times New Roman" pitchFamily="18" charset="0"/>
            </a:endParaRPr>
          </a:p>
        </p:txBody>
      </p:sp>
      <p:sp>
        <p:nvSpPr>
          <p:cNvPr id="3" name="Rounded Rectangle 10">
            <a:extLst>
              <a:ext uri="{FF2B5EF4-FFF2-40B4-BE49-F238E27FC236}"/>
            </a:extLst>
          </p:cNvPr>
          <p:cNvSpPr>
            <a:spLocks noChangeArrowheads="1"/>
          </p:cNvSpPr>
          <p:nvPr/>
        </p:nvSpPr>
        <p:spPr bwMode="auto">
          <a:xfrm>
            <a:off x="519113" y="2541588"/>
            <a:ext cx="11079162" cy="1774825"/>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763588" y="1154113"/>
            <a:ext cx="2344737" cy="484187"/>
          </a:xfrm>
          <a:prstGeom prst="rect">
            <a:avLst/>
          </a:prstGeom>
          <a:noFill/>
          <a:ln w="9525">
            <a:noFill/>
            <a:miter lim="800000"/>
            <a:headEnd/>
            <a:tailEnd/>
          </a:ln>
        </p:spPr>
        <p:txBody>
          <a:bodyPr>
            <a:spAutoFit/>
          </a:bodyPr>
          <a:lstStyle/>
          <a:p>
            <a:pPr>
              <a:lnSpc>
                <a:spcPct val="115000"/>
              </a:lnSpc>
              <a:spcBef>
                <a:spcPts val="413"/>
              </a:spcBef>
              <a:spcAft>
                <a:spcPts val="600"/>
              </a:spcAft>
              <a:tabLst>
                <a:tab pos="471488" algn="l"/>
              </a:tabLst>
            </a:pPr>
            <a:r>
              <a:rPr lang="en-US" sz="2400">
                <a:solidFill>
                  <a:srgbClr val="000000"/>
                </a:solidFill>
                <a:latin typeface="Times New Roman" pitchFamily="18" charset="0"/>
                <a:cs typeface="Times New Roman" pitchFamily="18" charset="0"/>
              </a:rPr>
              <a:t>Viết kết nối:</a:t>
            </a:r>
            <a:endParaRPr lang="en-US" sz="2400">
              <a:latin typeface="Times New Roman" pitchFamily="18" charset="0"/>
              <a:cs typeface="Times New Roman" pitchFamily="18" charset="0"/>
            </a:endParaRPr>
          </a:p>
        </p:txBody>
      </p:sp>
      <p:sp>
        <p:nvSpPr>
          <p:cNvPr id="9" name="TextBox 8"/>
          <p:cNvSpPr txBox="1">
            <a:spLocks noChangeArrowheads="1"/>
          </p:cNvSpPr>
          <p:nvPr/>
        </p:nvSpPr>
        <p:spPr bwMode="auto">
          <a:xfrm>
            <a:off x="593725" y="2828925"/>
            <a:ext cx="11053763" cy="1200150"/>
          </a:xfrm>
          <a:prstGeom prst="rect">
            <a:avLst/>
          </a:prstGeom>
          <a:noFill/>
          <a:ln w="9525">
            <a:noFill/>
            <a:miter lim="800000"/>
            <a:headEnd/>
            <a:tailEnd/>
          </a:ln>
        </p:spPr>
        <p:txBody>
          <a:bodyPr>
            <a:spAutoFit/>
          </a:bodyPr>
          <a:lstStyle/>
          <a:p>
            <a:pPr algn="just">
              <a:spcBef>
                <a:spcPts val="63"/>
              </a:spcBef>
            </a:pPr>
            <a:r>
              <a:rPr lang="pt-BR" sz="2400" b="1">
                <a:latin typeface="Times New Roman" pitchFamily="18" charset="0"/>
                <a:cs typeface="Times New Roman" pitchFamily="18" charset="0"/>
              </a:rPr>
              <a:t>Câu 1.</a:t>
            </a:r>
            <a:r>
              <a:rPr lang="pt-BR" sz="2400">
                <a:latin typeface="Times New Roman" pitchFamily="18" charset="0"/>
                <a:cs typeface="Times New Roman" pitchFamily="18" charset="0"/>
              </a:rPr>
              <a:t> Đọc đoạn thơ của Nguyễn Nhược Pháp (SGK Tr 13 và những thông tin về các nhân vật trong truyện, hãy tưởng tượng về ngoại hình Sơn Tinh, Thủy Tinh.</a:t>
            </a:r>
            <a:r>
              <a:rPr lang="pt-BR" sz="2400" b="1" i="1">
                <a:latin typeface="Times New Roman" pitchFamily="18" charset="0"/>
                <a:cs typeface="Times New Roman" pitchFamily="18" charset="0"/>
              </a:rPr>
              <a:t> </a:t>
            </a:r>
            <a:r>
              <a:rPr lang="vi-VN" sz="2400">
                <a:latin typeface="Times New Roman" pitchFamily="18" charset="0"/>
                <a:cs typeface="Times New Roman" pitchFamily="18" charset="0"/>
              </a:rPr>
              <a:t>Viết đoạn văn (từ 5 - 7 câu) </a:t>
            </a:r>
            <a:r>
              <a:rPr lang="en-US" sz="2400">
                <a:latin typeface="Times New Roman" pitchFamily="18" charset="0"/>
                <a:cs typeface="Times New Roman" pitchFamily="18" charset="0"/>
              </a:rPr>
              <a:t>ghi lại tưởng tượng của em</a:t>
            </a:r>
            <a:r>
              <a:rPr lang="vi-VN" sz="2400">
                <a:latin typeface="Times New Roman" pitchFamily="18" charset="0"/>
                <a:cs typeface="Times New Roman" pitchFamily="18" charset="0"/>
              </a:rPr>
              <a:t>?</a:t>
            </a:r>
            <a:r>
              <a:rPr lang="en-US" sz="2400">
                <a:latin typeface="Times New Roman" pitchFamily="18" charset="0"/>
                <a:cs typeface="Times New Roman" pitchFamily="18" charset="0"/>
              </a:rPr>
              <a:t> (có thể cho về nhà)</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arn(inVertical)">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9"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p:cNvSpPr>
            <a:spLocks noChangeArrowheads="1"/>
          </p:cNvSpPr>
          <p:nvPr/>
        </p:nvSpPr>
        <p:spPr bwMode="auto">
          <a:xfrm>
            <a:off x="452438" y="366713"/>
            <a:ext cx="3319462" cy="628650"/>
          </a:xfrm>
          <a:prstGeom prst="roundRect">
            <a:avLst>
              <a:gd name="adj" fmla="val 16667"/>
            </a:avLst>
          </a:prstGeom>
          <a:solidFill>
            <a:srgbClr val="FFFF00"/>
          </a:solidFill>
          <a:ln w="25400">
            <a:solidFill>
              <a:srgbClr val="243F60"/>
            </a:solidFill>
            <a:round/>
            <a:headEnd/>
            <a:tailEnd/>
          </a:ln>
        </p:spPr>
        <p:txBody>
          <a:bodyPr anchor="ctr"/>
          <a:lstStyle/>
          <a:p>
            <a:pPr eaLnBrk="0" hangingPunct="0">
              <a:spcAft>
                <a:spcPts val="800"/>
              </a:spcAft>
            </a:pPr>
            <a:endParaRPr lang="en-US" sz="2400" b="1">
              <a:solidFill>
                <a:srgbClr val="000000"/>
              </a:solidFill>
              <a:latin typeface="Times New Roman" pitchFamily="18" charset="0"/>
              <a:cs typeface="Times New Roman" pitchFamily="18" charset="0"/>
            </a:endParaRPr>
          </a:p>
          <a:p>
            <a:pPr algn="ctr" eaLnBrk="0" hangingPunct="0"/>
            <a:endParaRPr lang="en-US" altLang="en-US" sz="2400">
              <a:solidFill>
                <a:srgbClr val="000000"/>
              </a:solidFill>
              <a:latin typeface="Times New Roman" pitchFamily="18" charset="0"/>
              <a:cs typeface="Times New Roman" pitchFamily="18" charset="0"/>
            </a:endParaRPr>
          </a:p>
        </p:txBody>
      </p:sp>
      <p:sp>
        <p:nvSpPr>
          <p:cNvPr id="3" name="Rounded Rectangle 10">
            <a:extLst>
              <a:ext uri="{FF2B5EF4-FFF2-40B4-BE49-F238E27FC236}"/>
            </a:extLst>
          </p:cNvPr>
          <p:cNvSpPr>
            <a:spLocks noChangeArrowheads="1"/>
          </p:cNvSpPr>
          <p:nvPr/>
        </p:nvSpPr>
        <p:spPr bwMode="auto">
          <a:xfrm>
            <a:off x="451670" y="1826017"/>
            <a:ext cx="11261899" cy="4166820"/>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642938" y="450850"/>
            <a:ext cx="2938462" cy="461963"/>
          </a:xfrm>
          <a:prstGeom prst="rect">
            <a:avLst/>
          </a:prstGeom>
          <a:noFill/>
          <a:ln w="9525">
            <a:noFill/>
            <a:miter lim="800000"/>
            <a:headEnd/>
            <a:tailEnd/>
          </a:ln>
        </p:spPr>
        <p:txBody>
          <a:bodyPr>
            <a:spAutoFit/>
          </a:bodyPr>
          <a:lstStyle/>
          <a:p>
            <a:pPr algn="just"/>
            <a:r>
              <a:rPr lang="pt-BR" sz="2400" b="1">
                <a:solidFill>
                  <a:srgbClr val="000000"/>
                </a:solidFill>
                <a:latin typeface="Times New Roman" pitchFamily="18" charset="0"/>
                <a:cs typeface="Times New Roman" pitchFamily="18" charset="0"/>
              </a:rPr>
              <a:t>Gợi ý: </a:t>
            </a:r>
            <a:r>
              <a:rPr lang="en-US" sz="2400">
                <a:solidFill>
                  <a:srgbClr val="000000"/>
                </a:solidFill>
                <a:latin typeface="Times New Roman" pitchFamily="18" charset="0"/>
                <a:cs typeface="Times New Roman" pitchFamily="18" charset="0"/>
              </a:rPr>
              <a:t>Viết đoạn văn:</a:t>
            </a:r>
            <a:endParaRPr lang="en-US" sz="2400">
              <a:latin typeface="Calibri" pitchFamily="34" charset="0"/>
              <a:cs typeface="Times New Roman" pitchFamily="18" charset="0"/>
            </a:endParaRPr>
          </a:p>
        </p:txBody>
      </p:sp>
      <p:sp>
        <p:nvSpPr>
          <p:cNvPr id="7" name="TextBox 6"/>
          <p:cNvSpPr txBox="1">
            <a:spLocks noChangeArrowheads="1"/>
          </p:cNvSpPr>
          <p:nvPr/>
        </p:nvSpPr>
        <p:spPr bwMode="auto">
          <a:xfrm>
            <a:off x="477838" y="2333625"/>
            <a:ext cx="11128375" cy="2579688"/>
          </a:xfrm>
          <a:prstGeom prst="rect">
            <a:avLst/>
          </a:prstGeom>
          <a:noFill/>
          <a:ln w="9525">
            <a:noFill/>
            <a:miter lim="800000"/>
            <a:headEnd/>
            <a:tailEnd/>
          </a:ln>
        </p:spPr>
        <p:txBody>
          <a:bodyPr>
            <a:spAutoFit/>
          </a:bodyPr>
          <a:lstStyle/>
          <a:p>
            <a:pPr algn="just"/>
            <a:r>
              <a:rPr lang="en-US" sz="2400">
                <a:solidFill>
                  <a:srgbClr val="000000"/>
                </a:solidFill>
                <a:latin typeface="Times New Roman" pitchFamily="18" charset="0"/>
                <a:cs typeface="Times New Roman" pitchFamily="18" charset="0"/>
              </a:rPr>
              <a:t>*  Nội dung đoạn văn</a:t>
            </a:r>
            <a:endParaRPr lang="en-US" sz="2400">
              <a:latin typeface="Calibri" pitchFamily="34" charset="0"/>
              <a:cs typeface="Times New Roman" pitchFamily="18" charset="0"/>
            </a:endParaRPr>
          </a:p>
          <a:p>
            <a:pPr algn="just"/>
            <a:r>
              <a:rPr lang="en-US" sz="2400">
                <a:solidFill>
                  <a:srgbClr val="000000"/>
                </a:solidFill>
                <a:latin typeface="Times New Roman" pitchFamily="18" charset="0"/>
                <a:cs typeface="Times New Roman" pitchFamily="18" charset="0"/>
              </a:rPr>
              <a:t>             - Xác định </a:t>
            </a:r>
            <a:r>
              <a:rPr lang="pt-BR" sz="2400">
                <a:solidFill>
                  <a:srgbClr val="000000"/>
                </a:solidFill>
                <a:latin typeface="Times New Roman" pitchFamily="18" charset="0"/>
                <a:cs typeface="Times New Roman" pitchFamily="18" charset="0"/>
              </a:rPr>
              <a:t>tưởng tượng về ngoại hình Sơn Tinh, Thủy Tinh</a:t>
            </a:r>
            <a:r>
              <a:rPr lang="en-US" sz="2400">
                <a:solidFill>
                  <a:srgbClr val="000000"/>
                </a:solidFill>
                <a:latin typeface="Times New Roman" pitchFamily="18" charset="0"/>
                <a:cs typeface="Times New Roman" pitchFamily="18" charset="0"/>
              </a:rPr>
              <a:t>.</a:t>
            </a:r>
            <a:endParaRPr lang="en-US" sz="2400">
              <a:latin typeface="Calibri" pitchFamily="34" charset="0"/>
              <a:cs typeface="Times New Roman" pitchFamily="18" charset="0"/>
            </a:endParaRPr>
          </a:p>
          <a:p>
            <a:pPr algn="just"/>
            <a:r>
              <a:rPr lang="en-US" sz="2400">
                <a:solidFill>
                  <a:srgbClr val="000000"/>
                </a:solidFill>
                <a:latin typeface="Times New Roman" pitchFamily="18" charset="0"/>
                <a:cs typeface="Times New Roman" pitchFamily="18" charset="0"/>
              </a:rPr>
              <a:t>             - Miêu tả kết hợp tự sự, biểu cảm: Khuôn mặt, vóc dáng, của chỉ, trang phục, ...của mỗi nhân vật theo trí tưởng tượng của HS. Cần hướng tới ngoại hình khác biệt giữa Sơn Tinh và Thủy Tinh. Sơn Tinh mang vẻ uy nghi, thiện lành. Thủy Tinh hùng dũng nhưng vẫn tạo cảm giác gian ác...</a:t>
            </a:r>
            <a:endParaRPr lang="en-US" sz="2400">
              <a:latin typeface="Calibri" pitchFamily="34" charset="0"/>
              <a:cs typeface="Times New Roman" pitchFamily="18" charset="0"/>
            </a:endParaRPr>
          </a:p>
          <a:p>
            <a:pPr>
              <a:lnSpc>
                <a:spcPts val="1950"/>
              </a:lnSpc>
            </a:pPr>
            <a:r>
              <a:rPr lang="en-US" sz="2400">
                <a:solidFill>
                  <a:srgbClr val="000000"/>
                </a:solidFill>
                <a:latin typeface="Times New Roman" pitchFamily="18" charset="0"/>
                <a:cs typeface="Times New Roman" pitchFamily="18" charset="0"/>
              </a:rPr>
              <a:t>* Hình thức đoạn văn.</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inVertical)">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7"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4591050" y="463550"/>
            <a:ext cx="3568700" cy="592138"/>
          </a:xfrm>
          <a:prstGeom prst="roundRect">
            <a:avLst>
              <a:gd name="adj" fmla="val 16667"/>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568325" y="1687513"/>
            <a:ext cx="11093450" cy="3616325"/>
          </a:xfrm>
          <a:prstGeom prst="roundRect">
            <a:avLst>
              <a:gd name="adj" fmla="val 16667"/>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5003800" y="515938"/>
            <a:ext cx="3155950" cy="461962"/>
          </a:xfrm>
          <a:prstGeom prst="rect">
            <a:avLst/>
          </a:prstGeom>
          <a:noFill/>
          <a:ln w="9525">
            <a:noFill/>
            <a:miter lim="800000"/>
            <a:headEnd/>
            <a:tailEnd/>
          </a:ln>
        </p:spPr>
        <p:txBody>
          <a:bodyPr>
            <a:spAutoFit/>
          </a:bodyPr>
          <a:lstStyle/>
          <a:p>
            <a:r>
              <a:rPr lang="en-US" sz="2400">
                <a:solidFill>
                  <a:srgbClr val="000000"/>
                </a:solidFill>
                <a:latin typeface="Times New Roman" pitchFamily="18" charset="0"/>
                <a:cs typeface="Times New Roman" pitchFamily="18" charset="0"/>
              </a:rPr>
              <a:t>Đoạn văn tham khảo: </a:t>
            </a:r>
            <a:endParaRPr lang="en-US" sz="2400">
              <a:latin typeface="Times New Roman" pitchFamily="18" charset="0"/>
              <a:cs typeface="Times New Roman" pitchFamily="18" charset="0"/>
            </a:endParaRPr>
          </a:p>
        </p:txBody>
      </p:sp>
      <p:sp>
        <p:nvSpPr>
          <p:cNvPr id="6" name="Rectangle 1"/>
          <p:cNvSpPr>
            <a:spLocks noChangeArrowheads="1"/>
          </p:cNvSpPr>
          <p:nvPr/>
        </p:nvSpPr>
        <p:spPr bwMode="auto">
          <a:xfrm>
            <a:off x="608013" y="2022475"/>
            <a:ext cx="11053762" cy="2676525"/>
          </a:xfrm>
          <a:prstGeom prst="rect">
            <a:avLst/>
          </a:prstGeom>
          <a:noFill/>
          <a:ln w="9525">
            <a:noFill/>
            <a:miter lim="800000"/>
            <a:headEnd/>
            <a:tailEnd/>
          </a:ln>
        </p:spPr>
        <p:txBody>
          <a:bodyPr anchor="ctr">
            <a:spAutoFit/>
          </a:bodyPr>
          <a:lstStyle/>
          <a:p>
            <a:pPr eaLnBrk="0" hangingPunct="0">
              <a:tabLst>
                <a:tab pos="57150" algn="l"/>
              </a:tabLst>
            </a:pPr>
            <a:r>
              <a:rPr lang="en-US" altLang="en-US" sz="2400">
                <a:latin typeface="Times New Roman" pitchFamily="18" charset="0"/>
                <a:cs typeface="Times New Roman" pitchFamily="18" charset="0"/>
              </a:rPr>
              <a:t>Trong cơn mưa giông lớn, những trận mưa như trút, sấm sét đùng đoàng, trước mắt tôi Thủy Tinh cao lớn đang gào thét. Khuôn mặt thần đỏ ngầu, đôi mắt quắc lên, râu xanh quăn rì. Thủy Tinh người ngồi trên lưng một con sóng khổng lồ.  Còn Sơn Tinh mắt sáng rực, vóc dáng thanh cao, khuôn mặt chữ điền, thần vừa cưỡi hổ phi đến. Từ đằng xa, Sơn Tinh dáng đứng uy nghi, vững vàng, thần trỏ tay bốc từng quả đồi để dân có chỗ đứng. Tay ngài cầm ngọn giáo lớn, rẽ nước cứu dân. Ngài đưa từng đoàn người lên đỉnh núi cao tránh lũ.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6"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708025" y="590550"/>
            <a:ext cx="10602913" cy="919163"/>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568325" y="1773238"/>
            <a:ext cx="11136313" cy="4289425"/>
          </a:xfrm>
          <a:prstGeom prst="roundRect">
            <a:avLst>
              <a:gd name="adj" fmla="val 16667"/>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881063" y="646113"/>
            <a:ext cx="10429875" cy="830262"/>
          </a:xfrm>
          <a:prstGeom prst="rect">
            <a:avLst/>
          </a:prstGeom>
          <a:noFill/>
          <a:ln w="9525">
            <a:noFill/>
            <a:miter lim="800000"/>
            <a:headEnd/>
            <a:tailEnd/>
          </a:ln>
        </p:spPr>
        <p:txBody>
          <a:bodyPr>
            <a:spAutoFit/>
          </a:bodyPr>
          <a:lstStyle/>
          <a:p>
            <a:r>
              <a:rPr lang="pt-BR" sz="2400" b="1">
                <a:solidFill>
                  <a:srgbClr val="000000"/>
                </a:solidFill>
                <a:latin typeface="Times New Roman" pitchFamily="18" charset="0"/>
                <a:cs typeface="Times New Roman" pitchFamily="18" charset="0"/>
              </a:rPr>
              <a:t>Câu 2.</a:t>
            </a:r>
            <a:r>
              <a:rPr lang="pt-BR" sz="2400">
                <a:solidFill>
                  <a:srgbClr val="000000"/>
                </a:solidFill>
                <a:latin typeface="Times New Roman" pitchFamily="18" charset="0"/>
                <a:cs typeface="Times New Roman" pitchFamily="18" charset="0"/>
              </a:rPr>
              <a:t> Cảm nhận của em về một chi tiết mà em ấn tượng nhất trong truyền thuyết Sơn Tinh, Thủy Tinh.</a:t>
            </a:r>
            <a:endParaRPr lang="en-US" sz="2400">
              <a:latin typeface="Calibri" pitchFamily="34" charset="0"/>
              <a:cs typeface="Times New Roman" pitchFamily="18" charset="0"/>
            </a:endParaRPr>
          </a:p>
        </p:txBody>
      </p:sp>
      <p:sp>
        <p:nvSpPr>
          <p:cNvPr id="7" name="TextBox 6"/>
          <p:cNvSpPr txBox="1">
            <a:spLocks noChangeArrowheads="1"/>
          </p:cNvSpPr>
          <p:nvPr/>
        </p:nvSpPr>
        <p:spPr bwMode="auto">
          <a:xfrm>
            <a:off x="650875" y="1852613"/>
            <a:ext cx="11053763" cy="3968750"/>
          </a:xfrm>
          <a:prstGeom prst="rect">
            <a:avLst/>
          </a:prstGeom>
          <a:noFill/>
          <a:ln w="9525">
            <a:noFill/>
            <a:miter lim="800000"/>
            <a:headEnd/>
            <a:tailEnd/>
          </a:ln>
        </p:spPr>
        <p:txBody>
          <a:bodyPr>
            <a:spAutoFit/>
          </a:bodyPr>
          <a:lstStyle/>
          <a:p>
            <a:pPr algn="just">
              <a:lnSpc>
                <a:spcPct val="150000"/>
              </a:lnSpc>
              <a:spcBef>
                <a:spcPts val="63"/>
              </a:spcBef>
            </a:pPr>
            <a:r>
              <a:rPr lang="en-US" sz="2400" i="1">
                <a:latin typeface="Times New Roman" pitchFamily="18" charset="0"/>
                <a:cs typeface="Times New Roman" pitchFamily="18" charset="0"/>
              </a:rPr>
              <a:t>VD: HS chọn chi tiết: “Nước sông dâng lên cao bao nhiêu, đồi núi cao lên bấy nhiêu”</a:t>
            </a:r>
            <a:endParaRPr lang="en-US" sz="2400">
              <a:latin typeface="Times New Roman" pitchFamily="18" charset="0"/>
              <a:cs typeface="Times New Roman" pitchFamily="18" charset="0"/>
            </a:endParaRPr>
          </a:p>
          <a:p>
            <a:pPr algn="just">
              <a:lnSpc>
                <a:spcPct val="150000"/>
              </a:lnSpc>
              <a:spcBef>
                <a:spcPts val="63"/>
              </a:spcBef>
            </a:pPr>
            <a:r>
              <a:rPr lang="en-US" sz="2400">
                <a:latin typeface="Times New Roman" pitchFamily="18" charset="0"/>
                <a:cs typeface="Times New Roman" pitchFamily="18" charset="0"/>
              </a:rPr>
              <a:t> MĐ: HS giới thiệu chi tiết ấn tượng.</a:t>
            </a:r>
          </a:p>
          <a:p>
            <a:pPr algn="just">
              <a:lnSpc>
                <a:spcPct val="150000"/>
              </a:lnSpc>
              <a:spcBef>
                <a:spcPts val="63"/>
              </a:spcBef>
            </a:pPr>
            <a:r>
              <a:rPr lang="en-US" sz="2400">
                <a:latin typeface="Times New Roman" pitchFamily="18" charset="0"/>
                <a:cs typeface="Times New Roman" pitchFamily="18" charset="0"/>
              </a:rPr>
              <a:t>TĐ:</a:t>
            </a:r>
          </a:p>
          <a:p>
            <a:pPr algn="just">
              <a:lnSpc>
                <a:spcPct val="150000"/>
              </a:lnSpc>
              <a:spcBef>
                <a:spcPts val="63"/>
              </a:spcBef>
            </a:pPr>
            <a:r>
              <a:rPr lang="en-US" sz="2400">
                <a:latin typeface="Times New Roman" pitchFamily="18" charset="0"/>
                <a:cs typeface="Times New Roman" pitchFamily="18" charset="0"/>
              </a:rPr>
              <a:t>+ Nêu vị trí, hoàn cảnh xuất hiện chi tiết.</a:t>
            </a:r>
          </a:p>
          <a:p>
            <a:pPr algn="just">
              <a:lnSpc>
                <a:spcPct val="150000"/>
              </a:lnSpc>
              <a:spcBef>
                <a:spcPts val="63"/>
              </a:spcBef>
            </a:pPr>
            <a:r>
              <a:rPr lang="en-US" sz="2400">
                <a:latin typeface="Times New Roman" pitchFamily="18" charset="0"/>
                <a:cs typeface="Times New Roman" pitchFamily="18" charset="0"/>
              </a:rPr>
              <a:t>+ Lí giải sức hấp dẫn của chi tiết : nghệ thuật đặc sắc ở chi tiết đó, tác dụng, ý nghĩa của chi tiết đối với câu chuyện được kể? Cảm xúc của bản thân?</a:t>
            </a:r>
          </a:p>
          <a:p>
            <a:pPr algn="just">
              <a:lnSpc>
                <a:spcPct val="150000"/>
              </a:lnSpc>
              <a:spcBef>
                <a:spcPts val="63"/>
              </a:spcBef>
            </a:pPr>
            <a:r>
              <a:rPr lang="en-US" sz="2400">
                <a:latin typeface="Times New Roman" pitchFamily="18" charset="0"/>
                <a:cs typeface="Times New Roman" pitchFamily="18" charset="0"/>
              </a:rPr>
              <a:t>KB: Cảm nghĩ về chi tiết với ý nghĩa của câu chuyện.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2487613" y="914400"/>
            <a:ext cx="9413875" cy="1693863"/>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2608290" y="4002933"/>
            <a:ext cx="9293900" cy="1693889"/>
          </a:xfrm>
          <a:prstGeom prst="roundRect">
            <a:avLst>
              <a:gd name="adj" fmla="val 16667"/>
            </a:avLst>
          </a:prstGeom>
          <a:ln>
            <a:headEnd/>
            <a:tailEnd/>
          </a:ln>
        </p:spPr>
        <p:style>
          <a:lnRef idx="0">
            <a:schemeClr val="accent4"/>
          </a:lnRef>
          <a:fillRef idx="3">
            <a:schemeClr val="accent4"/>
          </a:fillRef>
          <a:effectRef idx="3">
            <a:schemeClr val="accent4"/>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4" name="Diamond 3">
            <a:extLst>
              <a:ext uri="{FF2B5EF4-FFF2-40B4-BE49-F238E27FC236}"/>
            </a:extLst>
          </p:cNvPr>
          <p:cNvSpPr/>
          <p:nvPr/>
        </p:nvSpPr>
        <p:spPr>
          <a:xfrm>
            <a:off x="149902" y="914400"/>
            <a:ext cx="2338465" cy="1813810"/>
          </a:xfrm>
          <a:prstGeom prst="diamond">
            <a:avLst/>
          </a:prstGeom>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en-US"/>
          </a:p>
        </p:txBody>
      </p:sp>
      <p:sp>
        <p:nvSpPr>
          <p:cNvPr id="6" name="TextBox 5"/>
          <p:cNvSpPr txBox="1">
            <a:spLocks noChangeArrowheads="1"/>
          </p:cNvSpPr>
          <p:nvPr/>
        </p:nvSpPr>
        <p:spPr bwMode="auto">
          <a:xfrm>
            <a:off x="741363" y="1530350"/>
            <a:ext cx="2266950" cy="461963"/>
          </a:xfrm>
          <a:prstGeom prst="rect">
            <a:avLst/>
          </a:prstGeom>
          <a:noFill/>
          <a:ln w="9525">
            <a:noFill/>
            <a:miter lim="800000"/>
            <a:headEnd/>
            <a:tailEnd/>
          </a:ln>
        </p:spPr>
        <p:txBody>
          <a:bodyPr>
            <a:spAutoFit/>
          </a:bodyPr>
          <a:lstStyle/>
          <a:p>
            <a:r>
              <a:rPr lang="pt-BR" sz="2400">
                <a:solidFill>
                  <a:srgbClr val="0D0D0D"/>
                </a:solidFill>
                <a:latin typeface="Times New Roman" pitchFamily="18" charset="0"/>
                <a:cs typeface="Times New Roman" pitchFamily="18" charset="0"/>
              </a:rPr>
              <a:t>Nội dung </a:t>
            </a:r>
            <a:endParaRPr lang="en-US" sz="2400"/>
          </a:p>
        </p:txBody>
      </p:sp>
      <p:sp>
        <p:nvSpPr>
          <p:cNvPr id="8" name="TextBox 7"/>
          <p:cNvSpPr txBox="1">
            <a:spLocks noChangeArrowheads="1"/>
          </p:cNvSpPr>
          <p:nvPr/>
        </p:nvSpPr>
        <p:spPr bwMode="auto">
          <a:xfrm>
            <a:off x="2608263" y="1160463"/>
            <a:ext cx="9293225" cy="1201737"/>
          </a:xfrm>
          <a:prstGeom prst="rect">
            <a:avLst/>
          </a:prstGeom>
          <a:noFill/>
          <a:ln w="9525">
            <a:noFill/>
            <a:miter lim="800000"/>
            <a:headEnd/>
            <a:tailEnd/>
          </a:ln>
        </p:spPr>
        <p:txBody>
          <a:bodyPr>
            <a:spAutoFit/>
          </a:bodyPr>
          <a:lstStyle/>
          <a:p>
            <a:pPr algn="just">
              <a:tabLst>
                <a:tab pos="400050" algn="l"/>
              </a:tabLst>
            </a:pPr>
            <a:r>
              <a:rPr lang="nl-NL" sz="2400" i="1">
                <a:latin typeface="Times New Roman" pitchFamily="18" charset="0"/>
                <a:cs typeface="Times New Roman" pitchFamily="18" charset="0"/>
              </a:rPr>
              <a:t>Thánh Gióng</a:t>
            </a:r>
            <a:r>
              <a:rPr lang="nl-NL" sz="2400">
                <a:latin typeface="Times New Roman" pitchFamily="18" charset="0"/>
                <a:cs typeface="Times New Roman" pitchFamily="18" charset="0"/>
              </a:rPr>
              <a:t> là biểu tượng rực rỡ của lòng yêu nước, sức mạnh phi thường của dân tộc. Truyền thuyết thể hiện ước mơ của nhân dân về người anh hùng đánh giặc.</a:t>
            </a:r>
            <a:endParaRPr lang="en-US" sz="2400">
              <a:latin typeface="Times New Roman" pitchFamily="18" charset="0"/>
              <a:cs typeface="Times New Roman" pitchFamily="18" charset="0"/>
            </a:endParaRPr>
          </a:p>
        </p:txBody>
      </p:sp>
      <p:sp>
        <p:nvSpPr>
          <p:cNvPr id="9" name="Diamond 8">
            <a:extLst>
              <a:ext uri="{FF2B5EF4-FFF2-40B4-BE49-F238E27FC236}"/>
            </a:extLst>
          </p:cNvPr>
          <p:cNvSpPr/>
          <p:nvPr/>
        </p:nvSpPr>
        <p:spPr>
          <a:xfrm>
            <a:off x="149903" y="3867462"/>
            <a:ext cx="2458388" cy="1948722"/>
          </a:xfrm>
          <a:prstGeom prst="diamond">
            <a:avLst/>
          </a:prstGeom>
        </p:spPr>
        <p:style>
          <a:lnRef idx="0">
            <a:schemeClr val="accent4"/>
          </a:lnRef>
          <a:fillRef idx="3">
            <a:schemeClr val="accent4"/>
          </a:fillRef>
          <a:effectRef idx="3">
            <a:schemeClr val="accent4"/>
          </a:effectRef>
          <a:fontRef idx="minor">
            <a:schemeClr val="lt1"/>
          </a:fontRef>
        </p:style>
        <p:txBody>
          <a:bodyPr anchor="ctr"/>
          <a:lstStyle/>
          <a:p>
            <a:pPr algn="ctr" fontAlgn="auto">
              <a:spcBef>
                <a:spcPts val="0"/>
              </a:spcBef>
              <a:spcAft>
                <a:spcPts val="0"/>
              </a:spcAft>
              <a:defRPr/>
            </a:pPr>
            <a:endParaRPr lang="en-US"/>
          </a:p>
        </p:txBody>
      </p:sp>
      <p:sp>
        <p:nvSpPr>
          <p:cNvPr id="11" name="TextBox 10"/>
          <p:cNvSpPr txBox="1">
            <a:spLocks noChangeArrowheads="1"/>
          </p:cNvSpPr>
          <p:nvPr/>
        </p:nvSpPr>
        <p:spPr bwMode="auto">
          <a:xfrm>
            <a:off x="582613" y="4611688"/>
            <a:ext cx="2236787" cy="460375"/>
          </a:xfrm>
          <a:prstGeom prst="rect">
            <a:avLst/>
          </a:prstGeom>
          <a:noFill/>
          <a:ln w="9525">
            <a:noFill/>
            <a:miter lim="800000"/>
            <a:headEnd/>
            <a:tailEnd/>
          </a:ln>
        </p:spPr>
        <p:txBody>
          <a:bodyPr>
            <a:spAutoFit/>
          </a:bodyPr>
          <a:lstStyle/>
          <a:p>
            <a:r>
              <a:rPr lang="pt-BR" sz="2400">
                <a:solidFill>
                  <a:srgbClr val="0D0D0D"/>
                </a:solidFill>
                <a:latin typeface="Times New Roman" pitchFamily="18" charset="0"/>
                <a:cs typeface="Times New Roman" pitchFamily="18" charset="0"/>
              </a:rPr>
              <a:t>Nghệ thuật</a:t>
            </a:r>
            <a:endParaRPr lang="en-US" sz="2400"/>
          </a:p>
        </p:txBody>
      </p:sp>
      <p:sp>
        <p:nvSpPr>
          <p:cNvPr id="13" name="TextBox 12"/>
          <p:cNvSpPr txBox="1">
            <a:spLocks noChangeArrowheads="1"/>
          </p:cNvSpPr>
          <p:nvPr/>
        </p:nvSpPr>
        <p:spPr bwMode="auto">
          <a:xfrm>
            <a:off x="2819400" y="4403725"/>
            <a:ext cx="8947150" cy="1200150"/>
          </a:xfrm>
          <a:prstGeom prst="rect">
            <a:avLst/>
          </a:prstGeom>
          <a:noFill/>
          <a:ln w="9525">
            <a:noFill/>
            <a:miter lim="800000"/>
            <a:headEnd/>
            <a:tailEnd/>
          </a:ln>
        </p:spPr>
        <p:txBody>
          <a:bodyPr>
            <a:spAutoFit/>
          </a:bodyPr>
          <a:lstStyle/>
          <a:p>
            <a:pPr algn="just">
              <a:tabLst>
                <a:tab pos="400050" algn="l"/>
              </a:tabLst>
            </a:pPr>
            <a:r>
              <a:rPr lang="en-US" sz="2400">
                <a:solidFill>
                  <a:srgbClr val="000000"/>
                </a:solidFill>
                <a:latin typeface="Times New Roman" pitchFamily="18" charset="0"/>
                <a:cs typeface="Times New Roman" pitchFamily="18" charset="0"/>
              </a:rPr>
              <a:t>- sử dụng các yếu tố hoang đường, kì ảo để lí tưởng hoá người anh hùng lịch sử; thể hiện quan niệm, cách đánh giá của nhân dân về người anh hùng</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barn(inVertical)">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barn(inVertical)">
                                      <p:cBhvr>
                                        <p:cTn id="31" dur="500"/>
                                        <p:tgtEl>
                                          <p:spTgt spid="3"/>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barn(inVertical)">
                                      <p:cBhvr>
                                        <p:cTn id="3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p:bldP spid="8" grpId="0"/>
      <p:bldP spid="11" grpId="0"/>
      <p:bldP spid="13"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p:cNvSpPr>
            <a:spLocks noChangeArrowheads="1"/>
          </p:cNvSpPr>
          <p:nvPr/>
        </p:nvSpPr>
        <p:spPr bwMode="auto">
          <a:xfrm>
            <a:off x="4575175" y="311150"/>
            <a:ext cx="3319463" cy="628650"/>
          </a:xfrm>
          <a:prstGeom prst="roundRect">
            <a:avLst>
              <a:gd name="adj" fmla="val 16667"/>
            </a:avLst>
          </a:prstGeom>
          <a:solidFill>
            <a:srgbClr val="FFFF00"/>
          </a:solidFill>
          <a:ln w="25400">
            <a:solidFill>
              <a:srgbClr val="243F60"/>
            </a:solidFill>
            <a:round/>
            <a:headEnd/>
            <a:tailEnd/>
          </a:ln>
        </p:spPr>
        <p:txBody>
          <a:bodyPr anchor="ctr"/>
          <a:lstStyle/>
          <a:p>
            <a:pPr eaLnBrk="0" hangingPunct="0">
              <a:spcAft>
                <a:spcPts val="800"/>
              </a:spcAft>
            </a:pPr>
            <a:endParaRPr lang="en-US" sz="2400" b="1">
              <a:solidFill>
                <a:srgbClr val="000000"/>
              </a:solidFill>
              <a:latin typeface="Times New Roman" pitchFamily="18" charset="0"/>
              <a:cs typeface="Times New Roman" pitchFamily="18" charset="0"/>
            </a:endParaRPr>
          </a:p>
          <a:p>
            <a:pPr algn="ctr" eaLnBrk="0" hangingPunct="0"/>
            <a:endParaRPr lang="en-US" altLang="en-US" sz="2400">
              <a:solidFill>
                <a:srgbClr val="000000"/>
              </a:solidFill>
              <a:latin typeface="Times New Roman" pitchFamily="18" charset="0"/>
              <a:cs typeface="Times New Roman" pitchFamily="18" charset="0"/>
            </a:endParaRPr>
          </a:p>
        </p:txBody>
      </p:sp>
      <p:sp>
        <p:nvSpPr>
          <p:cNvPr id="3" name="Rounded Rectangle 10">
            <a:extLst>
              <a:ext uri="{FF2B5EF4-FFF2-40B4-BE49-F238E27FC236}"/>
            </a:extLst>
          </p:cNvPr>
          <p:cNvSpPr>
            <a:spLocks noChangeArrowheads="1"/>
          </p:cNvSpPr>
          <p:nvPr/>
        </p:nvSpPr>
        <p:spPr bwMode="auto">
          <a:xfrm>
            <a:off x="623898" y="1223889"/>
            <a:ext cx="11332238" cy="4825219"/>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4930775" y="444500"/>
            <a:ext cx="2963863" cy="365125"/>
          </a:xfrm>
          <a:prstGeom prst="rect">
            <a:avLst/>
          </a:prstGeom>
          <a:noFill/>
          <a:ln w="9525">
            <a:noFill/>
            <a:miter lim="800000"/>
            <a:headEnd/>
            <a:tailEnd/>
          </a:ln>
        </p:spPr>
        <p:txBody>
          <a:bodyPr>
            <a:spAutoFit/>
          </a:bodyPr>
          <a:lstStyle/>
          <a:p>
            <a:pPr>
              <a:lnSpc>
                <a:spcPts val="1950"/>
              </a:lnSpc>
            </a:pPr>
            <a:r>
              <a:rPr lang="en-US" sz="2400">
                <a:solidFill>
                  <a:srgbClr val="000000"/>
                </a:solidFill>
                <a:latin typeface="Times New Roman" pitchFamily="18" charset="0"/>
                <a:cs typeface="Times New Roman" pitchFamily="18" charset="0"/>
              </a:rPr>
              <a:t>Đoạn văn tham khảo: </a:t>
            </a:r>
            <a:endParaRPr lang="en-US" sz="2400">
              <a:latin typeface="Calibri" pitchFamily="34" charset="0"/>
              <a:cs typeface="Times New Roman" pitchFamily="18" charset="0"/>
            </a:endParaRPr>
          </a:p>
        </p:txBody>
      </p:sp>
      <p:sp>
        <p:nvSpPr>
          <p:cNvPr id="7" name="TextBox 6"/>
          <p:cNvSpPr txBox="1">
            <a:spLocks noChangeArrowheads="1"/>
          </p:cNvSpPr>
          <p:nvPr/>
        </p:nvSpPr>
        <p:spPr bwMode="auto">
          <a:xfrm>
            <a:off x="801688" y="1389063"/>
            <a:ext cx="11222037" cy="4494212"/>
          </a:xfrm>
          <a:prstGeom prst="rect">
            <a:avLst/>
          </a:prstGeom>
          <a:noFill/>
          <a:ln w="9525">
            <a:noFill/>
            <a:miter lim="800000"/>
            <a:headEnd/>
            <a:tailEnd/>
          </a:ln>
        </p:spPr>
        <p:txBody>
          <a:bodyPr>
            <a:spAutoFit/>
          </a:bodyPr>
          <a:lstStyle/>
          <a:p>
            <a:r>
              <a:rPr lang="en-US" sz="2200">
                <a:latin typeface="Times New Roman" pitchFamily="18" charset="0"/>
                <a:cs typeface="Times New Roman" pitchFamily="18" charset="0"/>
              </a:rPr>
              <a:t> Truyện “Sơn Tinh, Thủy Tinh” là một truyền thuyết hấp dẫn tái hiện công cuộc đắp đê, trị thủy, bảo vệ mùa màng của người Việt cổ, trong đó, ấn tượng nhất là chi tiết: </a:t>
            </a:r>
            <a:r>
              <a:rPr lang="en-US" sz="2200" i="1">
                <a:latin typeface="Times New Roman" pitchFamily="18" charset="0"/>
                <a:cs typeface="Times New Roman" pitchFamily="18" charset="0"/>
              </a:rPr>
              <a:t>“Nước sông dâng lên cao bao nhiêu, đồi núi cao lên bấy nhiêu</a:t>
            </a:r>
            <a:r>
              <a:rPr lang="en-US" sz="2200">
                <a:latin typeface="Times New Roman" pitchFamily="18" charset="0"/>
                <a:cs typeface="Times New Roman" pitchFamily="18" charset="0"/>
              </a:rPr>
              <a:t>”. Chi tiết tái hiện sinh động cuộc chiến đấu của Sơn Tinh chống lại Thủy Tinh khi Thủy Tinh tạo ra thiên tai, lũ lụt để đòi cướp Mị Nương. Từ cuộc giao đấu để cướp dâu, chúng ta nhận thấy sức mạnh ghê gớm, dữ dội của thiên nhiên, thiên nhiên khi hung dữ đã có sức mạnh hủy diệt. Đồng thời cũng ở chi tiết ấy, ta cảm nhận được ý chí quyết tâm, tinh thần đoàn kết, lòng quả cảm của con người trong công cuộc chống chọi với thiên tai, bảo về cuộc sống. Đây là chi tiết hoang đường kì ảo, kể bằng trí tưởng tượng của tác giả dân gian. Hình tượng Sơn Tinh vững vàng, cam đảm, bình tĩnh dâng cao núi đồi là tượng trưng cho chính sức mạnh của con người. Chi tiết này kể rất cô đọng nhưng chứa đựng niềm cảm phục, tự hào của tác giả dân gian về khả năng chế ngự thiên nhiên của cha ông. Chi tiết giúp chúng ta hiểu sâu sắc ý nghĩa của câu chuyện, hiểu được ước mơ, khát vọng của con người trong công cuộc phòng chống thiên tai, xây dựng cuộc sống.</a:t>
            </a:r>
            <a:endParaRPr lang="en-US" sz="2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inVertical)">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P spid="7"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2590800" y="1524000"/>
            <a:ext cx="1403350" cy="1266825"/>
          </a:xfrm>
          <a:prstGeom prst="rect">
            <a:avLst/>
          </a:prstGeom>
          <a:noFill/>
          <a:ln w="9525">
            <a:noFill/>
            <a:miter lim="800000"/>
            <a:headEnd/>
            <a:tailEnd/>
          </a:ln>
        </p:spPr>
        <p:txBody>
          <a:bodyPr/>
          <a:lstStyle/>
          <a:p>
            <a:endParaRPr lang="vi-VN">
              <a:solidFill>
                <a:srgbClr val="000000"/>
              </a:solidFill>
            </a:endParaRPr>
          </a:p>
        </p:txBody>
      </p:sp>
      <p:sp>
        <p:nvSpPr>
          <p:cNvPr id="18" name="WordArt 40"/>
          <p:cNvSpPr>
            <a:spLocks noChangeArrowheads="1" noChangeShapeType="1" noTextEdit="1"/>
          </p:cNvSpPr>
          <p:nvPr/>
        </p:nvSpPr>
        <p:spPr bwMode="auto">
          <a:xfrm>
            <a:off x="289259" y="1924810"/>
            <a:ext cx="11496341" cy="2821055"/>
          </a:xfrm>
          <a:prstGeom prst="rect">
            <a:avLst/>
          </a:prstGeom>
        </p:spPr>
        <p:txBody>
          <a:bodyPr wrap="none" fromWordArt="1">
            <a:prstTxWarp prst="textPlain">
              <a:avLst>
                <a:gd name="adj" fmla="val 50000"/>
              </a:avLst>
            </a:prstTxWarp>
            <a:scene3d>
              <a:camera prst="isometricOffAxis1Right"/>
              <a:lightRig rig="threePt" dir="t"/>
            </a:scene3d>
          </a:bodyPr>
          <a:lstStyle/>
          <a:p>
            <a:pPr algn="ctr" fontAlgn="auto">
              <a:spcBef>
                <a:spcPts val="0"/>
              </a:spcBef>
              <a:spcAft>
                <a:spcPts val="0"/>
              </a:spcAft>
              <a:defRPr/>
            </a:pPr>
            <a:r>
              <a:rPr lang="en-US" sz="3600" b="1" kern="10" dirty="0">
                <a:ln w="19050">
                  <a:solidFill>
                    <a:srgbClr val="0000FF"/>
                  </a:solidFill>
                  <a:round/>
                  <a:headEnd/>
                  <a:tailEnd/>
                </a:ln>
                <a:solidFill>
                  <a:srgbClr val="FF0000"/>
                </a:solidFill>
                <a:latin typeface="Times New Roman"/>
                <a:cs typeface="Times New Roman"/>
              </a:rPr>
              <a:t>ÔN TẬP VĂN BẢN: </a:t>
            </a:r>
          </a:p>
          <a:p>
            <a:pPr algn="ctr" fontAlgn="auto">
              <a:spcBef>
                <a:spcPts val="0"/>
              </a:spcBef>
              <a:spcAft>
                <a:spcPts val="0"/>
              </a:spcAft>
              <a:defRPr/>
            </a:pPr>
            <a:r>
              <a:rPr lang="en-US" sz="3600" b="1" kern="10" dirty="0">
                <a:ln w="19050">
                  <a:solidFill>
                    <a:srgbClr val="0000FF"/>
                  </a:solidFill>
                  <a:round/>
                  <a:headEnd/>
                  <a:tailEnd/>
                </a:ln>
                <a:solidFill>
                  <a:srgbClr val="FF0000"/>
                </a:solidFill>
                <a:latin typeface="Times New Roman"/>
                <a:cs typeface="Times New Roman"/>
              </a:rPr>
              <a:t>AI ƠI MỒNG 9 THÁNG 4</a:t>
            </a:r>
          </a:p>
        </p:txBody>
      </p:sp>
      <p:pic>
        <p:nvPicPr>
          <p:cNvPr id="14339" name="Picture 4"/>
          <p:cNvPicPr>
            <a:picLocks noChangeAspect="1"/>
          </p:cNvPicPr>
          <p:nvPr/>
        </p:nvPicPr>
        <p:blipFill>
          <a:blip r:embed="rId3"/>
          <a:srcRect r="52890" b="57091"/>
          <a:stretch>
            <a:fillRect/>
          </a:stretch>
        </p:blipFill>
        <p:spPr bwMode="auto">
          <a:xfrm>
            <a:off x="288925" y="238125"/>
            <a:ext cx="2652713" cy="181133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1" presetClass="exit" presetSubtype="0" fill="hold" nodeType="clickEffect">
                                  <p:stCondLst>
                                    <p:cond delay="0"/>
                                  </p:stCondLst>
                                  <p:childTnLst>
                                    <p:anim calcmode="lin" valueType="num">
                                      <p:cBhvr>
                                        <p:cTn id="10" dur="6000"/>
                                        <p:tgtEl>
                                          <p:spTgt spid="18"/>
                                        </p:tgtEl>
                                        <p:attrNameLst>
                                          <p:attrName>ppt_w</p:attrName>
                                        </p:attrNameLst>
                                      </p:cBhvr>
                                      <p:tavLst>
                                        <p:tav tm="0">
                                          <p:val>
                                            <p:strVal val="ppt_w"/>
                                          </p:val>
                                        </p:tav>
                                        <p:tav tm="100000">
                                          <p:val>
                                            <p:fltVal val="0"/>
                                          </p:val>
                                        </p:tav>
                                      </p:tavLst>
                                    </p:anim>
                                    <p:anim calcmode="lin" valueType="num">
                                      <p:cBhvr>
                                        <p:cTn id="11" dur="6000"/>
                                        <p:tgtEl>
                                          <p:spTgt spid="18"/>
                                        </p:tgtEl>
                                        <p:attrNameLst>
                                          <p:attrName>ppt_h</p:attrName>
                                        </p:attrNameLst>
                                      </p:cBhvr>
                                      <p:tavLst>
                                        <p:tav tm="0">
                                          <p:val>
                                            <p:strVal val="ppt_h"/>
                                          </p:val>
                                        </p:tav>
                                        <p:tav tm="100000">
                                          <p:val>
                                            <p:fltVal val="0"/>
                                          </p:val>
                                        </p:tav>
                                      </p:tavLst>
                                    </p:anim>
                                    <p:anim calcmode="lin" valueType="num">
                                      <p:cBhvr>
                                        <p:cTn id="12" dur="6000"/>
                                        <p:tgtEl>
                                          <p:spTgt spid="18"/>
                                        </p:tgtEl>
                                        <p:attrNameLst>
                                          <p:attrName>style.rotation</p:attrName>
                                        </p:attrNameLst>
                                      </p:cBhvr>
                                      <p:tavLst>
                                        <p:tav tm="0">
                                          <p:val>
                                            <p:fltVal val="0"/>
                                          </p:val>
                                        </p:tav>
                                        <p:tav tm="100000">
                                          <p:val>
                                            <p:fltVal val="90"/>
                                          </p:val>
                                        </p:tav>
                                      </p:tavLst>
                                    </p:anim>
                                    <p:animEffect transition="out" filter="fade">
                                      <p:cBhvr>
                                        <p:cTn id="13" dur="6000"/>
                                        <p:tgtEl>
                                          <p:spTgt spid="18"/>
                                        </p:tgtEl>
                                      </p:cBhvr>
                                    </p:animEffect>
                                    <p:set>
                                      <p:cBhvr>
                                        <p:cTn id="14" dur="1" fill="hold">
                                          <p:stCondLst>
                                            <p:cond delay="5999"/>
                                          </p:stCondLst>
                                        </p:cTn>
                                        <p:tgtEl>
                                          <p:spTgt spid="18"/>
                                        </p:tgtEl>
                                        <p:attrNameLst>
                                          <p:attrName>style.visibility</p:attrName>
                                        </p:attrNameLst>
                                      </p:cBhvr>
                                      <p:to>
                                        <p:strVal val="hidden"/>
                                      </p:to>
                                    </p:set>
                                  </p:childTnLst>
                                </p:cTn>
                              </p:par>
                              <p:par>
                                <p:cTn id="15" presetID="31" presetClass="exit" presetSubtype="0" fill="hold" nodeType="withEffect">
                                  <p:stCondLst>
                                    <p:cond delay="0"/>
                                  </p:stCondLst>
                                  <p:childTnLst>
                                    <p:anim calcmode="lin" valueType="num">
                                      <p:cBhvr>
                                        <p:cTn id="16" dur="6000"/>
                                        <p:tgtEl>
                                          <p:spTgt spid="14339"/>
                                        </p:tgtEl>
                                        <p:attrNameLst>
                                          <p:attrName>ppt_w</p:attrName>
                                        </p:attrNameLst>
                                      </p:cBhvr>
                                      <p:tavLst>
                                        <p:tav tm="0">
                                          <p:val>
                                            <p:strVal val="ppt_w"/>
                                          </p:val>
                                        </p:tav>
                                        <p:tav tm="100000">
                                          <p:val>
                                            <p:fltVal val="0"/>
                                          </p:val>
                                        </p:tav>
                                      </p:tavLst>
                                    </p:anim>
                                    <p:anim calcmode="lin" valueType="num">
                                      <p:cBhvr>
                                        <p:cTn id="17" dur="6000"/>
                                        <p:tgtEl>
                                          <p:spTgt spid="14339"/>
                                        </p:tgtEl>
                                        <p:attrNameLst>
                                          <p:attrName>ppt_h</p:attrName>
                                        </p:attrNameLst>
                                      </p:cBhvr>
                                      <p:tavLst>
                                        <p:tav tm="0">
                                          <p:val>
                                            <p:strVal val="ppt_h"/>
                                          </p:val>
                                        </p:tav>
                                        <p:tav tm="100000">
                                          <p:val>
                                            <p:fltVal val="0"/>
                                          </p:val>
                                        </p:tav>
                                      </p:tavLst>
                                    </p:anim>
                                    <p:anim calcmode="lin" valueType="num">
                                      <p:cBhvr>
                                        <p:cTn id="18" dur="6000"/>
                                        <p:tgtEl>
                                          <p:spTgt spid="14339"/>
                                        </p:tgtEl>
                                        <p:attrNameLst>
                                          <p:attrName>style.rotation</p:attrName>
                                        </p:attrNameLst>
                                      </p:cBhvr>
                                      <p:tavLst>
                                        <p:tav tm="0">
                                          <p:val>
                                            <p:fltVal val="0"/>
                                          </p:val>
                                        </p:tav>
                                        <p:tav tm="100000">
                                          <p:val>
                                            <p:fltVal val="90"/>
                                          </p:val>
                                        </p:tav>
                                      </p:tavLst>
                                    </p:anim>
                                    <p:animEffect transition="out" filter="fade">
                                      <p:cBhvr>
                                        <p:cTn id="19" dur="6000"/>
                                        <p:tgtEl>
                                          <p:spTgt spid="14339"/>
                                        </p:tgtEl>
                                      </p:cBhvr>
                                    </p:animEffect>
                                    <p:set>
                                      <p:cBhvr>
                                        <p:cTn id="20" dur="1" fill="hold">
                                          <p:stCondLst>
                                            <p:cond delay="5999"/>
                                          </p:stCondLst>
                                        </p:cTn>
                                        <p:tgtEl>
                                          <p:spTgt spid="143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568325" y="531813"/>
            <a:ext cx="8696325" cy="628650"/>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2528888" y="2017713"/>
            <a:ext cx="8696325" cy="1570037"/>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8" name="Flowchart: Alternate Process 7">
            <a:extLst>
              <a:ext uri="{FF2B5EF4-FFF2-40B4-BE49-F238E27FC236}"/>
            </a:extLst>
          </p:cNvPr>
          <p:cNvSpPr/>
          <p:nvPr/>
        </p:nvSpPr>
        <p:spPr>
          <a:xfrm>
            <a:off x="331788" y="2017713"/>
            <a:ext cx="2197100" cy="1570037"/>
          </a:xfrm>
          <a:prstGeom prst="flowChartAlternateProcess">
            <a:avLst/>
          </a:prstGeom>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endParaRPr lang="en-US" sz="2400"/>
          </a:p>
        </p:txBody>
      </p:sp>
      <p:sp>
        <p:nvSpPr>
          <p:cNvPr id="11" name="Rounded Rectangle 10">
            <a:extLst>
              <a:ext uri="{FF2B5EF4-FFF2-40B4-BE49-F238E27FC236}"/>
            </a:extLst>
          </p:cNvPr>
          <p:cNvSpPr>
            <a:spLocks noChangeArrowheads="1"/>
          </p:cNvSpPr>
          <p:nvPr/>
        </p:nvSpPr>
        <p:spPr bwMode="auto">
          <a:xfrm>
            <a:off x="2563813" y="4214813"/>
            <a:ext cx="8661400" cy="1443037"/>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14" name="Rectangle: Rounded Corners 13">
            <a:extLst>
              <a:ext uri="{FF2B5EF4-FFF2-40B4-BE49-F238E27FC236}"/>
            </a:extLst>
          </p:cNvPr>
          <p:cNvSpPr/>
          <p:nvPr/>
        </p:nvSpPr>
        <p:spPr>
          <a:xfrm>
            <a:off x="303213" y="4214813"/>
            <a:ext cx="2198687" cy="1443037"/>
          </a:xfrm>
          <a:prstGeom prst="roundRect">
            <a:avLst/>
          </a:prstGeom>
        </p:spPr>
        <p:style>
          <a:lnRef idx="1">
            <a:schemeClr val="accent5"/>
          </a:lnRef>
          <a:fillRef idx="3">
            <a:schemeClr val="accent5"/>
          </a:fillRef>
          <a:effectRef idx="2">
            <a:schemeClr val="accent5"/>
          </a:effectRef>
          <a:fontRef idx="minor">
            <a:schemeClr val="lt1"/>
          </a:fontRef>
        </p:style>
        <p:txBody>
          <a:bodyPr anchor="ctr"/>
          <a:lstStyle/>
          <a:p>
            <a:pPr fontAlgn="auto">
              <a:lnSpc>
                <a:spcPct val="107000"/>
              </a:lnSpc>
              <a:spcBef>
                <a:spcPts val="0"/>
              </a:spcBef>
              <a:spcAft>
                <a:spcPts val="0"/>
              </a:spcAft>
              <a:tabLst>
                <a:tab pos="1386840" algn="l"/>
              </a:tabLst>
              <a:defRPr/>
            </a:pPr>
            <a:endParaRPr lang="en-US" sz="2400" dirty="0">
              <a:latin typeface="Times New Roman" panose="02020603050405020304" pitchFamily="18" charset="0"/>
              <a:ea typeface="Times New Roman" panose="02020603050405020304" pitchFamily="18" charset="0"/>
            </a:endParaRPr>
          </a:p>
        </p:txBody>
      </p:sp>
      <p:sp>
        <p:nvSpPr>
          <p:cNvPr id="12" name="TextBox 11"/>
          <p:cNvSpPr txBox="1">
            <a:spLocks noChangeArrowheads="1"/>
          </p:cNvSpPr>
          <p:nvPr/>
        </p:nvSpPr>
        <p:spPr bwMode="auto">
          <a:xfrm>
            <a:off x="303213" y="600075"/>
            <a:ext cx="9158287" cy="490538"/>
          </a:xfrm>
          <a:prstGeom prst="rect">
            <a:avLst/>
          </a:prstGeom>
          <a:noFill/>
          <a:ln w="9525">
            <a:noFill/>
            <a:miter lim="800000"/>
            <a:headEnd/>
            <a:tailEnd/>
          </a:ln>
        </p:spPr>
        <p:txBody>
          <a:bodyPr>
            <a:spAutoFit/>
          </a:bodyPr>
          <a:lstStyle/>
          <a:p>
            <a:pPr marL="457200" algn="just">
              <a:lnSpc>
                <a:spcPct val="115000"/>
              </a:lnSpc>
              <a:spcAft>
                <a:spcPts val="1000"/>
              </a:spcAft>
              <a:tabLst>
                <a:tab pos="400050" algn="l"/>
              </a:tabLst>
            </a:pPr>
            <a:r>
              <a:rPr lang="en-US" sz="2400" b="1">
                <a:solidFill>
                  <a:srgbClr val="FF0000"/>
                </a:solidFill>
                <a:latin typeface="Times New Roman" pitchFamily="18" charset="0"/>
                <a:cs typeface="Times New Roman" pitchFamily="18" charset="0"/>
              </a:rPr>
              <a:t>I. KIẾN THỨC CƠ BẢN VỀ VB “AI ƠI MỒNG 9 THÁNG 4”</a:t>
            </a:r>
            <a:endParaRPr lang="en-US" sz="2400">
              <a:latin typeface="Calibri" pitchFamily="34" charset="0"/>
              <a:cs typeface="Times New Roman" pitchFamily="18" charset="0"/>
            </a:endParaRPr>
          </a:p>
        </p:txBody>
      </p:sp>
      <p:sp>
        <p:nvSpPr>
          <p:cNvPr id="15" name="TextBox 14"/>
          <p:cNvSpPr txBox="1">
            <a:spLocks noChangeArrowheads="1"/>
          </p:cNvSpPr>
          <p:nvPr/>
        </p:nvSpPr>
        <p:spPr bwMode="auto">
          <a:xfrm>
            <a:off x="849313" y="2571750"/>
            <a:ext cx="2709862" cy="461963"/>
          </a:xfrm>
          <a:prstGeom prst="rect">
            <a:avLst/>
          </a:prstGeom>
          <a:noFill/>
          <a:ln w="9525">
            <a:noFill/>
            <a:miter lim="800000"/>
            <a:headEnd/>
            <a:tailEnd/>
          </a:ln>
        </p:spPr>
        <p:txBody>
          <a:bodyPr>
            <a:spAutoFit/>
          </a:bodyPr>
          <a:lstStyle/>
          <a:p>
            <a:r>
              <a:rPr lang="en-US" sz="2400">
                <a:solidFill>
                  <a:srgbClr val="000000"/>
                </a:solidFill>
                <a:latin typeface="Times New Roman" pitchFamily="18" charset="0"/>
                <a:cs typeface="Times New Roman" pitchFamily="18" charset="0"/>
              </a:rPr>
              <a:t>Xuất xứ</a:t>
            </a:r>
            <a:endParaRPr lang="en-US" sz="2400"/>
          </a:p>
        </p:txBody>
      </p:sp>
      <p:sp>
        <p:nvSpPr>
          <p:cNvPr id="16" name="TextBox 15"/>
          <p:cNvSpPr txBox="1">
            <a:spLocks noChangeArrowheads="1"/>
          </p:cNvSpPr>
          <p:nvPr/>
        </p:nvSpPr>
        <p:spPr bwMode="auto">
          <a:xfrm>
            <a:off x="2987675" y="2282825"/>
            <a:ext cx="8355013" cy="1039813"/>
          </a:xfrm>
          <a:prstGeom prst="rect">
            <a:avLst/>
          </a:prstGeom>
          <a:noFill/>
          <a:ln w="9525">
            <a:noFill/>
            <a:miter lim="800000"/>
            <a:headEnd/>
            <a:tailEnd/>
          </a:ln>
        </p:spPr>
        <p:txBody>
          <a:bodyPr>
            <a:spAutoFit/>
          </a:bodyPr>
          <a:lstStyle/>
          <a:p>
            <a:pPr algn="just">
              <a:lnSpc>
                <a:spcPct val="115000"/>
              </a:lnSpc>
              <a:spcAft>
                <a:spcPts val="1200"/>
              </a:spcAft>
            </a:pPr>
            <a:r>
              <a:rPr lang="en-US" sz="2400">
                <a:solidFill>
                  <a:srgbClr val="000000"/>
                </a:solidFill>
                <a:latin typeface="Times New Roman" pitchFamily="18" charset="0"/>
                <a:cs typeface="Times New Roman" pitchFamily="18" charset="0"/>
              </a:rPr>
              <a:t>Tác giả: Anh Thư</a:t>
            </a:r>
            <a:endParaRPr lang="en-US" sz="2400">
              <a:latin typeface="Calibri" pitchFamily="34" charset="0"/>
              <a:cs typeface="Times New Roman" pitchFamily="18" charset="0"/>
            </a:endParaRPr>
          </a:p>
          <a:p>
            <a:r>
              <a:rPr lang="en-US" sz="2400">
                <a:solidFill>
                  <a:srgbClr val="000000"/>
                </a:solidFill>
                <a:latin typeface="Times New Roman" pitchFamily="18" charset="0"/>
                <a:cs typeface="Times New Roman" pitchFamily="18" charset="0"/>
              </a:rPr>
              <a:t>Theo Báo điện tử Hà Nội mới, ngày 07/4/2004</a:t>
            </a:r>
            <a:endParaRPr lang="en-US" sz="2400"/>
          </a:p>
        </p:txBody>
      </p:sp>
      <p:sp>
        <p:nvSpPr>
          <p:cNvPr id="17" name="TextBox 16"/>
          <p:cNvSpPr txBox="1">
            <a:spLocks noChangeArrowheads="1"/>
          </p:cNvSpPr>
          <p:nvPr/>
        </p:nvSpPr>
        <p:spPr bwMode="auto">
          <a:xfrm>
            <a:off x="622300" y="4335463"/>
            <a:ext cx="1484313" cy="1201737"/>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Phư­ơng thức biểu đạt chính</a:t>
            </a:r>
            <a:endParaRPr lang="en-US" sz="2400"/>
          </a:p>
        </p:txBody>
      </p:sp>
      <p:sp>
        <p:nvSpPr>
          <p:cNvPr id="19" name="TextBox 18"/>
          <p:cNvSpPr txBox="1">
            <a:spLocks noChangeArrowheads="1"/>
          </p:cNvSpPr>
          <p:nvPr/>
        </p:nvSpPr>
        <p:spPr bwMode="auto">
          <a:xfrm>
            <a:off x="2868613" y="4635500"/>
            <a:ext cx="6110287" cy="460375"/>
          </a:xfrm>
          <a:prstGeom prst="rect">
            <a:avLst/>
          </a:prstGeom>
          <a:noFill/>
          <a:ln w="9525">
            <a:noFill/>
            <a:miter lim="800000"/>
            <a:headEnd/>
            <a:tailEnd/>
          </a:ln>
        </p:spPr>
        <p:txBody>
          <a:bodyPr>
            <a:spAutoFit/>
          </a:bodyPr>
          <a:lstStyle/>
          <a:p>
            <a:r>
              <a:rPr lang="en-US" sz="2400">
                <a:solidFill>
                  <a:srgbClr val="000000"/>
                </a:solidFill>
                <a:latin typeface="Times New Roman" pitchFamily="18" charset="0"/>
                <a:cs typeface="Times New Roman" pitchFamily="18" charset="0"/>
              </a:rPr>
              <a:t>Thuyết minh</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arn(inVertical)">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Vertical)">
                                      <p:cBhvr>
                                        <p:cTn id="15" dur="500"/>
                                        <p:tgtEl>
                                          <p:spTgt spid="8"/>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barn(inVertical)">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barn(inVertical)">
                                      <p:cBhvr>
                                        <p:cTn id="23" dur="500"/>
                                        <p:tgtEl>
                                          <p:spTgt spid="3"/>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barn(inVertical)">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arn(inVertical)">
                                      <p:cBhvr>
                                        <p:cTn id="31" dur="500"/>
                                        <p:tgtEl>
                                          <p:spTgt spid="14"/>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barn(inVertical)">
                                      <p:cBhvr>
                                        <p:cTn id="34" dur="500"/>
                                        <p:tgtEl>
                                          <p:spTgt spid="17"/>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barn(inVertical)">
                                      <p:cBhvr>
                                        <p:cTn id="39" dur="500"/>
                                        <p:tgtEl>
                                          <p:spTgt spid="11"/>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barn(inVertical)">
                                      <p:cBhvr>
                                        <p:cTn id="4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8" grpId="0" animBg="1"/>
      <p:bldP spid="11" grpId="0" animBg="1"/>
      <p:bldP spid="14" grpId="0" animBg="1"/>
      <p:bldP spid="12" grpId="0"/>
      <p:bldP spid="15" grpId="0"/>
      <p:bldP spid="16" grpId="0"/>
      <p:bldP spid="17" grpId="0"/>
      <p:bldP spid="19"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641350" y="417513"/>
            <a:ext cx="8656638" cy="628650"/>
          </a:xfrm>
          <a:prstGeom prst="roundRect">
            <a:avLst>
              <a:gd name="adj" fmla="val 16667"/>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2373313" y="1754188"/>
            <a:ext cx="9602787" cy="3633787"/>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338138" y="487363"/>
            <a:ext cx="9101137" cy="490537"/>
          </a:xfrm>
          <a:prstGeom prst="rect">
            <a:avLst/>
          </a:prstGeom>
          <a:noFill/>
          <a:ln w="9525">
            <a:noFill/>
            <a:miter lim="800000"/>
            <a:headEnd/>
            <a:tailEnd/>
          </a:ln>
        </p:spPr>
        <p:txBody>
          <a:bodyPr>
            <a:spAutoFit/>
          </a:bodyPr>
          <a:lstStyle/>
          <a:p>
            <a:pPr marL="457200" algn="just">
              <a:lnSpc>
                <a:spcPct val="115000"/>
              </a:lnSpc>
              <a:spcAft>
                <a:spcPts val="1000"/>
              </a:spcAft>
              <a:tabLst>
                <a:tab pos="400050" algn="l"/>
              </a:tabLst>
            </a:pPr>
            <a:r>
              <a:rPr lang="en-US" sz="2400" b="1">
                <a:solidFill>
                  <a:srgbClr val="FF0000"/>
                </a:solidFill>
                <a:latin typeface="Times New Roman" pitchFamily="18" charset="0"/>
                <a:cs typeface="Times New Roman" pitchFamily="18" charset="0"/>
              </a:rPr>
              <a:t>I. KIẾN THỨC CƠ BẢN VỀ VB “AI ƠI MỒNG 9 THÁNG 4”</a:t>
            </a:r>
            <a:endParaRPr lang="en-US" sz="2400">
              <a:latin typeface="Calibri" pitchFamily="34" charset="0"/>
              <a:cs typeface="Times New Roman" pitchFamily="18" charset="0"/>
            </a:endParaRPr>
          </a:p>
        </p:txBody>
      </p:sp>
      <p:sp>
        <p:nvSpPr>
          <p:cNvPr id="9" name="TextBox 8"/>
          <p:cNvSpPr txBox="1">
            <a:spLocks noChangeArrowheads="1"/>
          </p:cNvSpPr>
          <p:nvPr/>
        </p:nvSpPr>
        <p:spPr bwMode="auto">
          <a:xfrm>
            <a:off x="2484438" y="1955800"/>
            <a:ext cx="9491662" cy="3230563"/>
          </a:xfrm>
          <a:prstGeom prst="rect">
            <a:avLst/>
          </a:prstGeom>
          <a:noFill/>
          <a:ln w="9525">
            <a:noFill/>
            <a:miter lim="800000"/>
            <a:headEnd/>
            <a:tailEnd/>
          </a:ln>
        </p:spPr>
        <p:txBody>
          <a:bodyPr>
            <a:spAutoFit/>
          </a:bodyPr>
          <a:lstStyle/>
          <a:p>
            <a:pPr algn="just">
              <a:lnSpc>
                <a:spcPct val="115000"/>
              </a:lnSpc>
              <a:spcAft>
                <a:spcPts val="1200"/>
              </a:spcAft>
            </a:pPr>
            <a:r>
              <a:rPr lang="en-US" sz="2400">
                <a:solidFill>
                  <a:srgbClr val="000000"/>
                </a:solidFill>
                <a:latin typeface="Times New Roman" pitchFamily="18" charset="0"/>
                <a:cs typeface="Times New Roman" pitchFamily="18" charset="0"/>
              </a:rPr>
              <a:t>Lễ hội Gióng hay còn gọi là hội làng Phù Đổng, </a:t>
            </a:r>
            <a:endParaRPr lang="en-US" sz="2400">
              <a:latin typeface="Calibri" pitchFamily="34" charset="0"/>
              <a:cs typeface="Times New Roman" pitchFamily="18" charset="0"/>
            </a:endParaRPr>
          </a:p>
          <a:p>
            <a:pPr algn="just">
              <a:lnSpc>
                <a:spcPct val="115000"/>
              </a:lnSpc>
              <a:spcAft>
                <a:spcPts val="1200"/>
              </a:spcAft>
            </a:pPr>
            <a:r>
              <a:rPr lang="en-US" sz="2400">
                <a:solidFill>
                  <a:srgbClr val="000000"/>
                </a:solidFill>
                <a:latin typeface="Times New Roman" pitchFamily="18" charset="0"/>
                <a:cs typeface="Times New Roman" pitchFamily="18" charset="0"/>
              </a:rPr>
              <a:t>- Các yếu tố nhận biết: </a:t>
            </a:r>
            <a:endParaRPr lang="en-US" sz="2400">
              <a:latin typeface="Calibri" pitchFamily="34" charset="0"/>
              <a:cs typeface="Times New Roman" pitchFamily="18" charset="0"/>
            </a:endParaRPr>
          </a:p>
          <a:p>
            <a:pPr algn="just">
              <a:lnSpc>
                <a:spcPct val="115000"/>
              </a:lnSpc>
              <a:spcAft>
                <a:spcPts val="1200"/>
              </a:spcAft>
            </a:pPr>
            <a:r>
              <a:rPr lang="en-US" sz="2400">
                <a:solidFill>
                  <a:srgbClr val="000000"/>
                </a:solidFill>
                <a:latin typeface="Times New Roman" pitchFamily="18" charset="0"/>
                <a:cs typeface="Times New Roman" pitchFamily="18" charset="0"/>
              </a:rPr>
              <a:t>+ Cung cấp thông tin chính xác về thời gian, địa điểm, diễn biến của hội, ý nghĩa của hội Gióng.</a:t>
            </a:r>
            <a:endParaRPr lang="en-US" sz="2400">
              <a:latin typeface="Calibri" pitchFamily="34" charset="0"/>
              <a:cs typeface="Times New Roman" pitchFamily="18" charset="0"/>
            </a:endParaRPr>
          </a:p>
          <a:p>
            <a:pPr algn="just">
              <a:lnSpc>
                <a:spcPct val="115000"/>
              </a:lnSpc>
              <a:spcAft>
                <a:spcPts val="1200"/>
              </a:spcAft>
            </a:pPr>
            <a:r>
              <a:rPr lang="en-US" sz="2400">
                <a:solidFill>
                  <a:srgbClr val="000000"/>
                </a:solidFill>
                <a:latin typeface="Times New Roman" pitchFamily="18" charset="0"/>
                <a:cs typeface="Times New Roman" pitchFamily="18" charset="0"/>
              </a:rPr>
              <a:t>+ Trình bày sự việc theo trình tự thời gian.</a:t>
            </a:r>
            <a:endParaRPr lang="en-US" sz="2400">
              <a:latin typeface="Calibri" pitchFamily="34" charset="0"/>
              <a:cs typeface="Times New Roman" pitchFamily="18" charset="0"/>
            </a:endParaRPr>
          </a:p>
          <a:p>
            <a:pPr algn="just">
              <a:lnSpc>
                <a:spcPct val="115000"/>
              </a:lnSpc>
              <a:spcAft>
                <a:spcPts val="1200"/>
              </a:spcAft>
            </a:pPr>
            <a:r>
              <a:rPr lang="en-US" sz="2400">
                <a:solidFill>
                  <a:srgbClr val="000000"/>
                </a:solidFill>
                <a:latin typeface="Times New Roman" pitchFamily="18" charset="0"/>
                <a:cs typeface="Times New Roman" pitchFamily="18" charset="0"/>
              </a:rPr>
              <a:t>- Ngôi tường thuật: thứ ba</a:t>
            </a:r>
            <a:endParaRPr lang="en-US" sz="2400">
              <a:latin typeface="Calibri" pitchFamily="34" charset="0"/>
              <a:cs typeface="Times New Roman" pitchFamily="18" charset="0"/>
            </a:endParaRPr>
          </a:p>
        </p:txBody>
      </p:sp>
      <p:sp>
        <p:nvSpPr>
          <p:cNvPr id="10" name="Callout: Right Arrow 9">
            <a:extLst>
              <a:ext uri="{FF2B5EF4-FFF2-40B4-BE49-F238E27FC236}"/>
            </a:extLst>
          </p:cNvPr>
          <p:cNvSpPr/>
          <p:nvPr/>
        </p:nvSpPr>
        <p:spPr>
          <a:xfrm>
            <a:off x="587375" y="1862138"/>
            <a:ext cx="1785938" cy="3417887"/>
          </a:xfrm>
          <a:prstGeom prst="rightArrowCallout">
            <a:avLst/>
          </a:prstGeom>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endParaRPr lang="en-US" sz="2400" dirty="0">
              <a:latin typeface="Times New Roman" panose="02020603050405020304" pitchFamily="18" charset="0"/>
              <a:cs typeface="Times New Roman" panose="02020603050405020304" pitchFamily="18" charset="0"/>
            </a:endParaRPr>
          </a:p>
        </p:txBody>
      </p:sp>
      <p:sp>
        <p:nvSpPr>
          <p:cNvPr id="12" name="TextBox 11"/>
          <p:cNvSpPr txBox="1">
            <a:spLocks noChangeArrowheads="1"/>
          </p:cNvSpPr>
          <p:nvPr/>
        </p:nvSpPr>
        <p:spPr bwMode="auto">
          <a:xfrm>
            <a:off x="833438" y="2501900"/>
            <a:ext cx="939800" cy="1939925"/>
          </a:xfrm>
          <a:prstGeom prst="rect">
            <a:avLst/>
          </a:prstGeom>
          <a:noFill/>
          <a:ln w="9525">
            <a:noFill/>
            <a:miter lim="800000"/>
            <a:headEnd/>
            <a:tailEnd/>
          </a:ln>
        </p:spPr>
        <p:txBody>
          <a:bodyPr>
            <a:spAutoFit/>
          </a:bodyPr>
          <a:lstStyle/>
          <a:p>
            <a:r>
              <a:rPr lang="en-US" sz="2400">
                <a:solidFill>
                  <a:srgbClr val="000000"/>
                </a:solidFill>
                <a:latin typeface="Times New Roman" pitchFamily="18" charset="0"/>
                <a:cs typeface="Times New Roman" pitchFamily="18" charset="0"/>
              </a:rPr>
              <a:t>- Sự kiện được thuật lại</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arn(inVertical)">
                                      <p:cBhvr>
                                        <p:cTn id="15" dur="500"/>
                                        <p:tgtEl>
                                          <p:spTgt spid="10"/>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arn(inVertical)">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barn(inVertical)">
                                      <p:cBhvr>
                                        <p:cTn id="23" dur="500"/>
                                        <p:tgtEl>
                                          <p:spTgt spid="3"/>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inVertical)">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9" grpId="0"/>
      <p:bldP spid="10" grpId="0" animBg="1"/>
      <p:bldP spid="12"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622300" y="531813"/>
            <a:ext cx="8696325" cy="628650"/>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2528888" y="1722438"/>
            <a:ext cx="9331325" cy="2600325"/>
          </a:xfrm>
          <a:prstGeom prst="roundRect">
            <a:avLst>
              <a:gd name="adj" fmla="val 16667"/>
            </a:avLst>
          </a:prstGeom>
          <a:ln>
            <a:headEnd/>
            <a:tailEnd/>
          </a:ln>
        </p:spPr>
        <p:style>
          <a:lnRef idx="3">
            <a:schemeClr val="lt1"/>
          </a:lnRef>
          <a:fillRef idx="1">
            <a:schemeClr val="accent5"/>
          </a:fillRef>
          <a:effectRef idx="1">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8" name="Flowchart: Alternate Process 7">
            <a:extLst>
              <a:ext uri="{FF2B5EF4-FFF2-40B4-BE49-F238E27FC236}"/>
            </a:extLst>
          </p:cNvPr>
          <p:cNvSpPr/>
          <p:nvPr/>
        </p:nvSpPr>
        <p:spPr>
          <a:xfrm>
            <a:off x="331788" y="1790700"/>
            <a:ext cx="2232025" cy="2532063"/>
          </a:xfrm>
          <a:prstGeom prst="flowChartAlternateProcess">
            <a:avLst/>
          </a:prstGeom>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endParaRPr lang="en-US" sz="2400">
              <a:latin typeface="Times New Roman" panose="02020603050405020304" pitchFamily="18" charset="0"/>
              <a:cs typeface="Times New Roman" panose="02020603050405020304" pitchFamily="18" charset="0"/>
            </a:endParaRPr>
          </a:p>
        </p:txBody>
      </p:sp>
      <p:sp>
        <p:nvSpPr>
          <p:cNvPr id="11" name="Rounded Rectangle 10">
            <a:extLst>
              <a:ext uri="{FF2B5EF4-FFF2-40B4-BE49-F238E27FC236}"/>
            </a:extLst>
          </p:cNvPr>
          <p:cNvSpPr>
            <a:spLocks noChangeArrowheads="1"/>
          </p:cNvSpPr>
          <p:nvPr/>
        </p:nvSpPr>
        <p:spPr bwMode="auto">
          <a:xfrm>
            <a:off x="2528888" y="4652963"/>
            <a:ext cx="9297987" cy="1444625"/>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14" name="Rectangle: Rounded Corners 13">
            <a:extLst>
              <a:ext uri="{FF2B5EF4-FFF2-40B4-BE49-F238E27FC236}"/>
            </a:extLst>
          </p:cNvPr>
          <p:cNvSpPr/>
          <p:nvPr/>
        </p:nvSpPr>
        <p:spPr>
          <a:xfrm>
            <a:off x="303213" y="4687888"/>
            <a:ext cx="2198687" cy="1444625"/>
          </a:xfrm>
          <a:prstGeom prst="roundRect">
            <a:avLst/>
          </a:prstGeom>
        </p:spPr>
        <p:style>
          <a:lnRef idx="1">
            <a:schemeClr val="accent5"/>
          </a:lnRef>
          <a:fillRef idx="3">
            <a:schemeClr val="accent5"/>
          </a:fillRef>
          <a:effectRef idx="2">
            <a:schemeClr val="accent5"/>
          </a:effectRef>
          <a:fontRef idx="minor">
            <a:schemeClr val="lt1"/>
          </a:fontRef>
        </p:style>
        <p:txBody>
          <a:bodyPr anchor="ctr"/>
          <a:lstStyle/>
          <a:p>
            <a:pPr fontAlgn="auto">
              <a:lnSpc>
                <a:spcPct val="107000"/>
              </a:lnSpc>
              <a:spcBef>
                <a:spcPts val="0"/>
              </a:spcBef>
              <a:spcAft>
                <a:spcPts val="0"/>
              </a:spcAft>
              <a:tabLst>
                <a:tab pos="1386840" algn="l"/>
              </a:tabLst>
              <a:defRPr/>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2" name="TextBox 11"/>
          <p:cNvSpPr txBox="1">
            <a:spLocks noChangeArrowheads="1"/>
          </p:cNvSpPr>
          <p:nvPr/>
        </p:nvSpPr>
        <p:spPr bwMode="auto">
          <a:xfrm>
            <a:off x="303213" y="600075"/>
            <a:ext cx="9158287" cy="490538"/>
          </a:xfrm>
          <a:prstGeom prst="rect">
            <a:avLst/>
          </a:prstGeom>
          <a:noFill/>
          <a:ln w="9525">
            <a:noFill/>
            <a:miter lim="800000"/>
            <a:headEnd/>
            <a:tailEnd/>
          </a:ln>
        </p:spPr>
        <p:txBody>
          <a:bodyPr>
            <a:spAutoFit/>
          </a:bodyPr>
          <a:lstStyle/>
          <a:p>
            <a:pPr marL="457200" algn="just">
              <a:lnSpc>
                <a:spcPct val="115000"/>
              </a:lnSpc>
              <a:spcAft>
                <a:spcPts val="1000"/>
              </a:spcAft>
              <a:tabLst>
                <a:tab pos="400050" algn="l"/>
              </a:tabLst>
            </a:pPr>
            <a:r>
              <a:rPr lang="en-US" sz="2400" b="1">
                <a:solidFill>
                  <a:srgbClr val="FF0000"/>
                </a:solidFill>
                <a:latin typeface="Times New Roman" pitchFamily="18" charset="0"/>
                <a:cs typeface="Times New Roman" pitchFamily="18" charset="0"/>
              </a:rPr>
              <a:t>I. KIẾN THỨC CƠ BẢN VỀ VB “AI ƠI MỒNG 9 THÁNG 4”</a:t>
            </a:r>
            <a:endParaRPr lang="en-US" sz="2400">
              <a:latin typeface="Times New Roman" pitchFamily="18" charset="0"/>
              <a:cs typeface="Times New Roman" pitchFamily="18" charset="0"/>
            </a:endParaRPr>
          </a:p>
        </p:txBody>
      </p:sp>
      <p:sp>
        <p:nvSpPr>
          <p:cNvPr id="21" name="TextBox 20"/>
          <p:cNvSpPr txBox="1">
            <a:spLocks noChangeArrowheads="1"/>
          </p:cNvSpPr>
          <p:nvPr/>
        </p:nvSpPr>
        <p:spPr bwMode="auto">
          <a:xfrm>
            <a:off x="2847975" y="1970088"/>
            <a:ext cx="8661400" cy="2081212"/>
          </a:xfrm>
          <a:prstGeom prst="rect">
            <a:avLst/>
          </a:prstGeom>
          <a:noFill/>
          <a:ln w="9525">
            <a:noFill/>
            <a:miter lim="800000"/>
            <a:headEnd/>
            <a:tailEnd/>
          </a:ln>
        </p:spPr>
        <p:txBody>
          <a:bodyPr>
            <a:spAutoFit/>
          </a:bodyPr>
          <a:lstStyle/>
          <a:p>
            <a:pPr algn="just">
              <a:lnSpc>
                <a:spcPct val="115000"/>
              </a:lnSpc>
              <a:spcAft>
                <a:spcPts val="1200"/>
              </a:spcAft>
            </a:pPr>
            <a:r>
              <a:rPr lang="pt-BR" sz="2400" i="1">
                <a:latin typeface="Times New Roman" pitchFamily="18" charset="0"/>
                <a:cs typeface="Times New Roman" pitchFamily="18" charset="0"/>
              </a:rPr>
              <a:t>Văn bản chia làm 3 phần  </a:t>
            </a:r>
            <a:endParaRPr lang="en-US" sz="2400">
              <a:latin typeface="Times New Roman" pitchFamily="18" charset="0"/>
              <a:cs typeface="Times New Roman" pitchFamily="18" charset="0"/>
            </a:endParaRPr>
          </a:p>
          <a:p>
            <a:pPr algn="just">
              <a:lnSpc>
                <a:spcPct val="150000"/>
              </a:lnSpc>
            </a:pPr>
            <a:r>
              <a:rPr lang="pt-BR" sz="2400">
                <a:latin typeface="Times New Roman" pitchFamily="18" charset="0"/>
                <a:cs typeface="Times New Roman" pitchFamily="18" charset="0"/>
              </a:rPr>
              <a:t>+  </a:t>
            </a:r>
            <a:r>
              <a:rPr lang="en-US" sz="2400" i="1">
                <a:solidFill>
                  <a:srgbClr val="800000"/>
                </a:solidFill>
                <a:latin typeface="Times New Roman" pitchFamily="18" charset="0"/>
                <a:cs typeface="Times New Roman" pitchFamily="18" charset="0"/>
              </a:rPr>
              <a:t>Phần 1:</a:t>
            </a:r>
            <a:r>
              <a:rPr lang="en-US" sz="2400">
                <a:latin typeface="Times New Roman" pitchFamily="18" charset="0"/>
                <a:cs typeface="Times New Roman" pitchFamily="18" charset="0"/>
              </a:rPr>
              <a:t> Từ đầu đến “</a:t>
            </a:r>
            <a:r>
              <a:rPr lang="vi-VN" sz="2400" i="1">
                <a:solidFill>
                  <a:srgbClr val="000000"/>
                </a:solidFill>
                <a:latin typeface="Times New Roman" pitchFamily="18" charset="0"/>
                <a:cs typeface="Times New Roman" pitchFamily="18" charset="0"/>
              </a:rPr>
              <a:t>đồng bằng Bắc Bộ</a:t>
            </a:r>
            <a:r>
              <a:rPr lang="en-US" sz="2400" i="1">
                <a:solidFill>
                  <a:srgbClr val="000000"/>
                </a:solidFill>
                <a:latin typeface="Times New Roman" pitchFamily="18" charset="0"/>
                <a:cs typeface="Times New Roman" pitchFamily="18" charset="0"/>
              </a:rPr>
              <a:t>”</a:t>
            </a:r>
            <a:r>
              <a:rPr lang="vi-VN" sz="2400">
                <a:solidFill>
                  <a:srgbClr val="000000"/>
                </a:solidFill>
                <a:latin typeface="Times New Roman" pitchFamily="18" charset="0"/>
                <a:cs typeface="Times New Roman" pitchFamily="18" charset="0"/>
              </a:rPr>
              <a:t>: giới thiệu về hội Gióng</a:t>
            </a:r>
            <a:endParaRPr lang="en-US" sz="2400">
              <a:latin typeface="Times New Roman" pitchFamily="18" charset="0"/>
              <a:cs typeface="Times New Roman" pitchFamily="18" charset="0"/>
            </a:endParaRPr>
          </a:p>
          <a:p>
            <a:r>
              <a:rPr lang="en-US" sz="2400" i="1">
                <a:solidFill>
                  <a:srgbClr val="800000"/>
                </a:solidFill>
                <a:latin typeface="Times New Roman" pitchFamily="18" charset="0"/>
                <a:cs typeface="Times New Roman" pitchFamily="18" charset="0"/>
              </a:rPr>
              <a:t>+ Phần 2: </a:t>
            </a:r>
            <a:r>
              <a:rPr lang="en-US" sz="2400">
                <a:solidFill>
                  <a:srgbClr val="000000"/>
                </a:solidFill>
                <a:latin typeface="Times New Roman" pitchFamily="18" charset="0"/>
                <a:cs typeface="Times New Roman" pitchFamily="18" charset="0"/>
              </a:rPr>
              <a:t>Tiếp theo đến “</a:t>
            </a:r>
            <a:r>
              <a:rPr lang="vi-VN" sz="2400" i="1">
                <a:solidFill>
                  <a:srgbClr val="000000"/>
                </a:solidFill>
                <a:latin typeface="Times New Roman" pitchFamily="18" charset="0"/>
                <a:cs typeface="Times New Roman" pitchFamily="18" charset="0"/>
              </a:rPr>
              <a:t>viên hầu cận</a:t>
            </a:r>
            <a:r>
              <a:rPr lang="en-US" sz="2400">
                <a:solidFill>
                  <a:srgbClr val="000000"/>
                </a:solidFill>
                <a:latin typeface="Times New Roman" pitchFamily="18" charset="0"/>
                <a:cs typeface="Times New Roman" pitchFamily="18" charset="0"/>
              </a:rPr>
              <a:t>”: </a:t>
            </a:r>
            <a:r>
              <a:rPr lang="vi-VN" sz="2400">
                <a:solidFill>
                  <a:srgbClr val="000000"/>
                </a:solidFill>
                <a:latin typeface="Times New Roman" pitchFamily="18" charset="0"/>
                <a:cs typeface="Times New Roman" pitchFamily="18" charset="0"/>
              </a:rPr>
              <a:t>Tiến trình hội Gióng</a:t>
            </a:r>
            <a:endParaRPr lang="en-US" sz="2400">
              <a:latin typeface="Times New Roman" pitchFamily="18" charset="0"/>
              <a:cs typeface="Times New Roman" pitchFamily="18" charset="0"/>
            </a:endParaRPr>
          </a:p>
          <a:p>
            <a:pPr algn="just">
              <a:lnSpc>
                <a:spcPct val="150000"/>
              </a:lnSpc>
            </a:pPr>
            <a:r>
              <a:rPr lang="en-US" sz="2400" i="1">
                <a:solidFill>
                  <a:srgbClr val="800000"/>
                </a:solidFill>
                <a:latin typeface="Times New Roman" pitchFamily="18" charset="0"/>
                <a:cs typeface="Times New Roman" pitchFamily="18" charset="0"/>
              </a:rPr>
              <a:t>+ Phần 3: </a:t>
            </a:r>
            <a:r>
              <a:rPr lang="vi-VN" sz="2400">
                <a:solidFill>
                  <a:srgbClr val="000000"/>
                </a:solidFill>
                <a:latin typeface="Times New Roman" pitchFamily="18" charset="0"/>
                <a:cs typeface="Times New Roman" pitchFamily="18" charset="0"/>
              </a:rPr>
              <a:t> Còn lại: Ý nghĩa của hội Gióng</a:t>
            </a:r>
            <a:endParaRPr lang="en-US" sz="2400">
              <a:latin typeface="Times New Roman" pitchFamily="18" charset="0"/>
              <a:cs typeface="Times New Roman" pitchFamily="18" charset="0"/>
            </a:endParaRPr>
          </a:p>
        </p:txBody>
      </p:sp>
      <p:sp>
        <p:nvSpPr>
          <p:cNvPr id="18" name="TextBox 17"/>
          <p:cNvSpPr txBox="1">
            <a:spLocks noChangeArrowheads="1"/>
          </p:cNvSpPr>
          <p:nvPr/>
        </p:nvSpPr>
        <p:spPr bwMode="auto">
          <a:xfrm>
            <a:off x="2847975" y="4937125"/>
            <a:ext cx="8897938" cy="830263"/>
          </a:xfrm>
          <a:prstGeom prst="rect">
            <a:avLst/>
          </a:prstGeom>
          <a:noFill/>
          <a:ln w="9525">
            <a:noFill/>
            <a:miter lim="800000"/>
            <a:headEnd/>
            <a:tailEnd/>
          </a:ln>
        </p:spPr>
        <p:txBody>
          <a:bodyPr>
            <a:spAutoFit/>
          </a:bodyPr>
          <a:lstStyle/>
          <a:p>
            <a:pPr algn="just"/>
            <a:r>
              <a:rPr lang="en-US" sz="2400">
                <a:solidFill>
                  <a:srgbClr val="0D0D0D"/>
                </a:solidFill>
                <a:latin typeface="Times New Roman" pitchFamily="18" charset="0"/>
                <a:ea typeface="MS Mincho" pitchFamily="49" charset="-128"/>
                <a:cs typeface="Times New Roman" pitchFamily="18" charset="0"/>
              </a:rPr>
              <a:t>- Bài văn thuyết minh một sự kiện ngắn gọn, theo trình tự thời gian.</a:t>
            </a:r>
            <a:endParaRPr lang="en-US" sz="2400">
              <a:latin typeface="Times New Roman" pitchFamily="18" charset="0"/>
              <a:ea typeface="MS Mincho" pitchFamily="49" charset="-128"/>
              <a:cs typeface="Times New Roman" pitchFamily="18" charset="0"/>
            </a:endParaRPr>
          </a:p>
          <a:p>
            <a:r>
              <a:rPr lang="en-US" sz="2400">
                <a:solidFill>
                  <a:srgbClr val="0D0D0D"/>
                </a:solidFill>
                <a:latin typeface="Times New Roman" pitchFamily="18" charset="0"/>
                <a:ea typeface="MS Mincho" pitchFamily="49" charset="-128"/>
                <a:cs typeface="Times New Roman" pitchFamily="18" charset="0"/>
              </a:rPr>
              <a:t>- Ngôn ngữ giản dị, rõ ràng, có hàm lượng thông tin cao</a:t>
            </a:r>
            <a:endParaRPr lang="en-US" sz="2400">
              <a:latin typeface="Times New Roman" pitchFamily="18" charset="0"/>
              <a:ea typeface="MS Mincho" pitchFamily="49" charset="-128"/>
              <a:cs typeface="Times New Roman" pitchFamily="18" charset="0"/>
            </a:endParaRPr>
          </a:p>
        </p:txBody>
      </p:sp>
      <p:sp>
        <p:nvSpPr>
          <p:cNvPr id="20" name="TextBox 19"/>
          <p:cNvSpPr txBox="1">
            <a:spLocks noChangeArrowheads="1"/>
          </p:cNvSpPr>
          <p:nvPr/>
        </p:nvSpPr>
        <p:spPr bwMode="auto">
          <a:xfrm>
            <a:off x="622300" y="5178425"/>
            <a:ext cx="1720850" cy="461963"/>
          </a:xfrm>
          <a:prstGeom prst="rect">
            <a:avLst/>
          </a:prstGeom>
          <a:noFill/>
          <a:ln w="9525">
            <a:noFill/>
            <a:miter lim="800000"/>
            <a:headEnd/>
            <a:tailEnd/>
          </a:ln>
        </p:spPr>
        <p:txBody>
          <a:bodyPr>
            <a:spAutoFit/>
          </a:bodyPr>
          <a:lstStyle/>
          <a:p>
            <a:r>
              <a:rPr lang="pt-BR" sz="2400">
                <a:solidFill>
                  <a:srgbClr val="0D0D0D"/>
                </a:solidFill>
                <a:latin typeface="Times New Roman" pitchFamily="18" charset="0"/>
                <a:cs typeface="Times New Roman" pitchFamily="18" charset="0"/>
              </a:rPr>
              <a:t>Nghệ thuật</a:t>
            </a:r>
            <a:endParaRPr lang="en-US" sz="2400">
              <a:latin typeface="Times New Roman" pitchFamily="18" charset="0"/>
              <a:cs typeface="Times New Roman" pitchFamily="18" charset="0"/>
            </a:endParaRPr>
          </a:p>
        </p:txBody>
      </p:sp>
      <p:sp>
        <p:nvSpPr>
          <p:cNvPr id="22" name="TextBox 21"/>
          <p:cNvSpPr txBox="1">
            <a:spLocks noChangeArrowheads="1"/>
          </p:cNvSpPr>
          <p:nvPr/>
        </p:nvSpPr>
        <p:spPr bwMode="auto">
          <a:xfrm>
            <a:off x="331788" y="2576513"/>
            <a:ext cx="2516187" cy="461962"/>
          </a:xfrm>
          <a:prstGeom prst="rect">
            <a:avLst/>
          </a:prstGeom>
          <a:noFill/>
          <a:ln w="9525">
            <a:noFill/>
            <a:miter lim="800000"/>
            <a:headEnd/>
            <a:tailEnd/>
          </a:ln>
        </p:spPr>
        <p:txBody>
          <a:bodyPr>
            <a:spAutoFit/>
          </a:bodyPr>
          <a:lstStyle/>
          <a:p>
            <a:pPr>
              <a:tabLst>
                <a:tab pos="400050" algn="l"/>
              </a:tabLst>
            </a:pPr>
            <a:r>
              <a:rPr lang="en-US" sz="2400">
                <a:solidFill>
                  <a:srgbClr val="0D0D0D"/>
                </a:solidFill>
                <a:latin typeface="Times New Roman" pitchFamily="18" charset="0"/>
                <a:cs typeface="Times New Roman" pitchFamily="18" charset="0"/>
              </a:rPr>
              <a:t> </a:t>
            </a:r>
            <a:r>
              <a:rPr lang="en-US" sz="2400">
                <a:solidFill>
                  <a:srgbClr val="000000"/>
                </a:solidFill>
                <a:latin typeface="Times New Roman" pitchFamily="18" charset="0"/>
                <a:cs typeface="Times New Roman" pitchFamily="18" charset="0"/>
              </a:rPr>
              <a:t>Bố cục văn bản</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arn(inVertical)">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Vertical)">
                                      <p:cBhvr>
                                        <p:cTn id="15" dur="500"/>
                                        <p:tgtEl>
                                          <p:spTgt spid="8"/>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barn(inVertical)">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barn(inVertical)">
                                      <p:cBhvr>
                                        <p:cTn id="23" dur="500"/>
                                        <p:tgtEl>
                                          <p:spTgt spid="3"/>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barn(inVertical)">
                                      <p:cBhvr>
                                        <p:cTn id="26" dur="500"/>
                                        <p:tgtEl>
                                          <p:spTgt spid="21"/>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arn(inVertical)">
                                      <p:cBhvr>
                                        <p:cTn id="31" dur="500"/>
                                        <p:tgtEl>
                                          <p:spTgt spid="14"/>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barn(inVertical)">
                                      <p:cBhvr>
                                        <p:cTn id="34" dur="500"/>
                                        <p:tgtEl>
                                          <p:spTgt spid="20"/>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barn(inVertical)">
                                      <p:cBhvr>
                                        <p:cTn id="39" dur="500"/>
                                        <p:tgtEl>
                                          <p:spTgt spid="11"/>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barn(inVertical)">
                                      <p:cBhvr>
                                        <p:cTn id="4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8" grpId="0" animBg="1"/>
      <p:bldP spid="11" grpId="0" animBg="1"/>
      <p:bldP spid="14" grpId="0" animBg="1"/>
      <p:bldP spid="12" grpId="0"/>
      <p:bldP spid="21" grpId="0"/>
      <p:bldP spid="18" grpId="0"/>
      <p:bldP spid="20" grpId="0"/>
      <p:bldP spid="22"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622300" y="531813"/>
            <a:ext cx="8696325" cy="628650"/>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11" name="Rounded Rectangle 10">
            <a:extLst>
              <a:ext uri="{FF2B5EF4-FFF2-40B4-BE49-F238E27FC236}"/>
            </a:extLst>
          </p:cNvPr>
          <p:cNvSpPr>
            <a:spLocks noChangeArrowheads="1"/>
          </p:cNvSpPr>
          <p:nvPr/>
        </p:nvSpPr>
        <p:spPr bwMode="auto">
          <a:xfrm>
            <a:off x="2378075" y="2514600"/>
            <a:ext cx="9421813" cy="2928938"/>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14" name="Rectangle: Rounded Corners 13">
            <a:extLst>
              <a:ext uri="{FF2B5EF4-FFF2-40B4-BE49-F238E27FC236}"/>
            </a:extLst>
          </p:cNvPr>
          <p:cNvSpPr/>
          <p:nvPr/>
        </p:nvSpPr>
        <p:spPr>
          <a:xfrm>
            <a:off x="303213" y="2584450"/>
            <a:ext cx="2074862" cy="2859088"/>
          </a:xfrm>
          <a:prstGeom prst="roundRect">
            <a:avLst/>
          </a:prstGeom>
        </p:spPr>
        <p:style>
          <a:lnRef idx="1">
            <a:schemeClr val="accent6"/>
          </a:lnRef>
          <a:fillRef idx="3">
            <a:schemeClr val="accent6"/>
          </a:fillRef>
          <a:effectRef idx="2">
            <a:schemeClr val="accent6"/>
          </a:effectRef>
          <a:fontRef idx="minor">
            <a:schemeClr val="lt1"/>
          </a:fontRef>
        </p:style>
        <p:txBody>
          <a:bodyPr anchor="ctr"/>
          <a:lstStyle/>
          <a:p>
            <a:pPr fontAlgn="auto">
              <a:lnSpc>
                <a:spcPct val="107000"/>
              </a:lnSpc>
              <a:spcBef>
                <a:spcPts val="0"/>
              </a:spcBef>
              <a:spcAft>
                <a:spcPts val="0"/>
              </a:spcAft>
              <a:tabLst>
                <a:tab pos="1386840" algn="l"/>
              </a:tabLst>
              <a:defRPr/>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2" name="TextBox 11"/>
          <p:cNvSpPr txBox="1">
            <a:spLocks noChangeArrowheads="1"/>
          </p:cNvSpPr>
          <p:nvPr/>
        </p:nvSpPr>
        <p:spPr bwMode="auto">
          <a:xfrm>
            <a:off x="303213" y="600075"/>
            <a:ext cx="9158287" cy="490538"/>
          </a:xfrm>
          <a:prstGeom prst="rect">
            <a:avLst/>
          </a:prstGeom>
          <a:noFill/>
          <a:ln w="9525">
            <a:noFill/>
            <a:miter lim="800000"/>
            <a:headEnd/>
            <a:tailEnd/>
          </a:ln>
        </p:spPr>
        <p:txBody>
          <a:bodyPr>
            <a:spAutoFit/>
          </a:bodyPr>
          <a:lstStyle/>
          <a:p>
            <a:pPr marL="457200" algn="just">
              <a:lnSpc>
                <a:spcPct val="115000"/>
              </a:lnSpc>
              <a:spcAft>
                <a:spcPts val="1000"/>
              </a:spcAft>
              <a:tabLst>
                <a:tab pos="400050" algn="l"/>
              </a:tabLst>
            </a:pPr>
            <a:r>
              <a:rPr lang="en-US" sz="2400" b="1">
                <a:solidFill>
                  <a:srgbClr val="FF0000"/>
                </a:solidFill>
                <a:latin typeface="Times New Roman" pitchFamily="18" charset="0"/>
                <a:cs typeface="Times New Roman" pitchFamily="18" charset="0"/>
              </a:rPr>
              <a:t>I. KIẾN THỨC CƠ BẢN VỀ VB “AI ƠI MỒNG 9 THÁNG 4”</a:t>
            </a:r>
            <a:endParaRPr lang="en-US" sz="2400">
              <a:latin typeface="Times New Roman" pitchFamily="18" charset="0"/>
              <a:cs typeface="Times New Roman" pitchFamily="18" charset="0"/>
            </a:endParaRPr>
          </a:p>
        </p:txBody>
      </p:sp>
      <p:sp>
        <p:nvSpPr>
          <p:cNvPr id="13" name="TextBox 12"/>
          <p:cNvSpPr txBox="1">
            <a:spLocks noChangeArrowheads="1"/>
          </p:cNvSpPr>
          <p:nvPr/>
        </p:nvSpPr>
        <p:spPr bwMode="auto">
          <a:xfrm>
            <a:off x="2562225" y="2782888"/>
            <a:ext cx="9053513" cy="2308225"/>
          </a:xfrm>
          <a:prstGeom prst="rect">
            <a:avLst/>
          </a:prstGeom>
          <a:noFill/>
          <a:ln w="9525">
            <a:noFill/>
            <a:miter lim="800000"/>
            <a:headEnd/>
            <a:tailEnd/>
          </a:ln>
        </p:spPr>
        <p:txBody>
          <a:bodyPr>
            <a:spAutoFit/>
          </a:bodyPr>
          <a:lstStyle/>
          <a:p>
            <a:pPr algn="just">
              <a:lnSpc>
                <a:spcPct val="150000"/>
              </a:lnSpc>
            </a:pPr>
            <a:r>
              <a:rPr lang="nl-NL" sz="2400">
                <a:latin typeface="Times New Roman" pitchFamily="18" charset="0"/>
                <a:cs typeface="Times New Roman" pitchFamily="18" charset="0"/>
              </a:rPr>
              <a:t>- Lễ hội Gióng mang đậm bản sắc văn hóa dân tộc, là di sản tinh thần vô giá của dân tộc cần được bảo tồn, giữ gìn và phát huy.</a:t>
            </a:r>
            <a:endParaRPr lang="en-US" sz="2400">
              <a:latin typeface="Times New Roman" pitchFamily="18" charset="0"/>
              <a:cs typeface="Times New Roman" pitchFamily="18" charset="0"/>
            </a:endParaRPr>
          </a:p>
          <a:p>
            <a:r>
              <a:rPr lang="en-US" sz="2400">
                <a:solidFill>
                  <a:srgbClr val="000000"/>
                </a:solidFill>
                <a:latin typeface="Times New Roman" pitchFamily="18" charset="0"/>
                <a:cs typeface="Times New Roman" pitchFamily="18" charset="0"/>
              </a:rPr>
              <a:t>- Lễ hội là biểu tượng cho ý chí chống giặc ngoại xâm, cho bản chất kiên cýờng bất khuất, khát vọng hòa bình của dân tộc, gợi nhắc truyền thống lịch sử oai hùng của cha ông.</a:t>
            </a:r>
            <a:endParaRPr lang="en-US" sz="2400">
              <a:latin typeface="Times New Roman" pitchFamily="18" charset="0"/>
              <a:cs typeface="Times New Roman" pitchFamily="18" charset="0"/>
            </a:endParaRPr>
          </a:p>
        </p:txBody>
      </p:sp>
      <p:sp>
        <p:nvSpPr>
          <p:cNvPr id="15" name="TextBox 14"/>
          <p:cNvSpPr txBox="1">
            <a:spLocks noChangeArrowheads="1"/>
          </p:cNvSpPr>
          <p:nvPr/>
        </p:nvSpPr>
        <p:spPr bwMode="auto">
          <a:xfrm>
            <a:off x="741363" y="3706813"/>
            <a:ext cx="1543050" cy="461962"/>
          </a:xfrm>
          <a:prstGeom prst="rect">
            <a:avLst/>
          </a:prstGeom>
          <a:noFill/>
          <a:ln w="9525">
            <a:noFill/>
            <a:miter lim="800000"/>
            <a:headEnd/>
            <a:tailEnd/>
          </a:ln>
        </p:spPr>
        <p:txBody>
          <a:bodyPr>
            <a:spAutoFit/>
          </a:bodyPr>
          <a:lstStyle/>
          <a:p>
            <a:r>
              <a:rPr lang="pt-BR" sz="2400">
                <a:solidFill>
                  <a:srgbClr val="0D0D0D"/>
                </a:solidFill>
                <a:latin typeface="Times New Roman" pitchFamily="18" charset="0"/>
                <a:cs typeface="Times New Roman" pitchFamily="18" charset="0"/>
              </a:rPr>
              <a:t>Ý  nghĩa</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arn(inVertical)">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barn(inVertical)">
                                      <p:cBhvr>
                                        <p:cTn id="15" dur="500"/>
                                        <p:tgtEl>
                                          <p:spTgt spid="14"/>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barn(inVertical)">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arn(inVertical)">
                                      <p:cBhvr>
                                        <p:cTn id="23" dur="500"/>
                                        <p:tgtEl>
                                          <p:spTgt spid="11"/>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barn(inVertical)">
                                      <p:cBhvr>
                                        <p:cTn id="2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P spid="14" grpId="0" animBg="1"/>
      <p:bldP spid="12" grpId="0"/>
      <p:bldP spid="13" grpId="0"/>
      <p:bldP spid="15"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446088" y="485775"/>
            <a:ext cx="7018337" cy="628650"/>
          </a:xfrm>
          <a:prstGeom prst="roundRect">
            <a:avLst>
              <a:gd name="adj" fmla="val 16667"/>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511175" y="1277938"/>
            <a:ext cx="1747838" cy="628650"/>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5" name="TextBox 4"/>
          <p:cNvSpPr txBox="1">
            <a:spLocks noChangeArrowheads="1"/>
          </p:cNvSpPr>
          <p:nvPr/>
        </p:nvSpPr>
        <p:spPr bwMode="auto">
          <a:xfrm>
            <a:off x="901700" y="615950"/>
            <a:ext cx="6108700" cy="461963"/>
          </a:xfrm>
          <a:prstGeom prst="rect">
            <a:avLst/>
          </a:prstGeom>
          <a:noFill/>
          <a:ln w="9525">
            <a:noFill/>
            <a:miter lim="800000"/>
            <a:headEnd/>
            <a:tailEnd/>
          </a:ln>
        </p:spPr>
        <p:txBody>
          <a:bodyPr>
            <a:spAutoFit/>
          </a:bodyPr>
          <a:lstStyle/>
          <a:p>
            <a:pPr algn="just">
              <a:tabLst>
                <a:tab pos="400050" algn="l"/>
              </a:tabLst>
            </a:pPr>
            <a:r>
              <a:rPr lang="pt-BR" sz="2400" b="1">
                <a:solidFill>
                  <a:srgbClr val="FF0000"/>
                </a:solidFill>
                <a:latin typeface="Times New Roman" pitchFamily="18" charset="0"/>
                <a:cs typeface="Times New Roman" pitchFamily="18" charset="0"/>
              </a:rPr>
              <a:t>III.</a:t>
            </a:r>
            <a:r>
              <a:rPr lang="pt-BR" sz="2400" i="1">
                <a:solidFill>
                  <a:srgbClr val="FF0000"/>
                </a:solidFill>
                <a:latin typeface="Times New Roman" pitchFamily="18" charset="0"/>
                <a:cs typeface="Times New Roman" pitchFamily="18" charset="0"/>
              </a:rPr>
              <a:t> </a:t>
            </a:r>
            <a:r>
              <a:rPr lang="en-US" sz="2400" b="1">
                <a:solidFill>
                  <a:srgbClr val="FF0000"/>
                </a:solidFill>
                <a:latin typeface="Times New Roman" pitchFamily="18" charset="0"/>
                <a:cs typeface="Times New Roman" pitchFamily="18" charset="0"/>
              </a:rPr>
              <a:t>ĐỊNH HƯỚNG PHÂN TÍCH VĂN BẢN</a:t>
            </a:r>
            <a:endParaRPr lang="en-US" sz="2400">
              <a:latin typeface="Times New Roman" pitchFamily="18" charset="0"/>
              <a:cs typeface="Times New Roman" pitchFamily="18" charset="0"/>
            </a:endParaRPr>
          </a:p>
        </p:txBody>
      </p:sp>
      <p:sp>
        <p:nvSpPr>
          <p:cNvPr id="7" name="TextBox 6"/>
          <p:cNvSpPr txBox="1">
            <a:spLocks noChangeArrowheads="1"/>
          </p:cNvSpPr>
          <p:nvPr/>
        </p:nvSpPr>
        <p:spPr bwMode="auto">
          <a:xfrm>
            <a:off x="563563" y="1328738"/>
            <a:ext cx="2206625" cy="492125"/>
          </a:xfrm>
          <a:prstGeom prst="rect">
            <a:avLst/>
          </a:prstGeom>
          <a:noFill/>
          <a:ln w="9525">
            <a:noFill/>
            <a:miter lim="800000"/>
            <a:headEnd/>
            <a:tailEnd/>
          </a:ln>
        </p:spPr>
        <p:txBody>
          <a:bodyPr>
            <a:spAutoFit/>
          </a:bodyPr>
          <a:lstStyle/>
          <a:p>
            <a:pPr algn="just">
              <a:lnSpc>
                <a:spcPct val="115000"/>
              </a:lnSpc>
              <a:tabLst>
                <a:tab pos="400050" algn="l"/>
              </a:tabLst>
            </a:pPr>
            <a:r>
              <a:rPr lang="en-US" sz="2400" b="1">
                <a:solidFill>
                  <a:srgbClr val="000000"/>
                </a:solidFill>
                <a:latin typeface="Times New Roman" pitchFamily="18" charset="0"/>
                <a:cs typeface="Times New Roman" pitchFamily="18" charset="0"/>
              </a:rPr>
              <a:t>1. Dàn ý</a:t>
            </a:r>
            <a:endParaRPr lang="en-US" sz="2400">
              <a:latin typeface="Times New Roman" pitchFamily="18" charset="0"/>
              <a:cs typeface="Times New Roman" pitchFamily="18" charset="0"/>
            </a:endParaRPr>
          </a:p>
        </p:txBody>
      </p:sp>
      <p:sp>
        <p:nvSpPr>
          <p:cNvPr id="10" name="Callout: Right Arrow 9">
            <a:extLst>
              <a:ext uri="{FF2B5EF4-FFF2-40B4-BE49-F238E27FC236}"/>
            </a:extLst>
          </p:cNvPr>
          <p:cNvSpPr/>
          <p:nvPr/>
        </p:nvSpPr>
        <p:spPr>
          <a:xfrm>
            <a:off x="330200" y="2319338"/>
            <a:ext cx="1695450" cy="2632075"/>
          </a:xfrm>
          <a:prstGeom prst="rightArrowCallout">
            <a:avLst/>
          </a:prstGeom>
        </p:spPr>
        <p:style>
          <a:lnRef idx="1">
            <a:schemeClr val="accent6"/>
          </a:lnRef>
          <a:fillRef idx="3">
            <a:schemeClr val="accent6"/>
          </a:fillRef>
          <a:effectRef idx="2">
            <a:schemeClr val="accent6"/>
          </a:effectRef>
          <a:fontRef idx="minor">
            <a:schemeClr val="lt1"/>
          </a:fontRef>
        </p:style>
        <p:txBody>
          <a:bodyPr anchor="ctr"/>
          <a:lstStyle/>
          <a:p>
            <a:pPr algn="ctr" fontAlgn="auto">
              <a:spcBef>
                <a:spcPts val="0"/>
              </a:spcBef>
              <a:spcAft>
                <a:spcPts val="0"/>
              </a:spcAft>
              <a:defRPr/>
            </a:pPr>
            <a:endParaRPr lang="en-US" sz="2400">
              <a:latin typeface="Times New Roman" panose="02020603050405020304" pitchFamily="18" charset="0"/>
              <a:cs typeface="Times New Roman" panose="02020603050405020304" pitchFamily="18" charset="0"/>
            </a:endParaRPr>
          </a:p>
        </p:txBody>
      </p:sp>
      <p:sp>
        <p:nvSpPr>
          <p:cNvPr id="9" name="TextBox 8"/>
          <p:cNvSpPr txBox="1">
            <a:spLocks noChangeArrowheads="1"/>
          </p:cNvSpPr>
          <p:nvPr/>
        </p:nvSpPr>
        <p:spPr bwMode="auto">
          <a:xfrm>
            <a:off x="563563" y="2962275"/>
            <a:ext cx="1050925" cy="1570038"/>
          </a:xfrm>
          <a:prstGeom prst="rect">
            <a:avLst/>
          </a:prstGeom>
          <a:noFill/>
          <a:ln w="9525">
            <a:noFill/>
            <a:miter lim="800000"/>
            <a:headEnd/>
            <a:tailEnd/>
          </a:ln>
        </p:spPr>
        <p:txBody>
          <a:bodyPr>
            <a:spAutoFit/>
          </a:bodyPr>
          <a:lstStyle/>
          <a:p>
            <a:r>
              <a:rPr lang="en-US" sz="2400" b="1">
                <a:solidFill>
                  <a:srgbClr val="0D0D0D"/>
                </a:solidFill>
                <a:latin typeface="Times New Roman" pitchFamily="18" charset="0"/>
                <a:cs typeface="Times New Roman" pitchFamily="18" charset="0"/>
              </a:rPr>
              <a:t> 1.1. Nêu vấn đề: </a:t>
            </a:r>
            <a:endParaRPr lang="en-US" sz="2400">
              <a:latin typeface="Times New Roman" pitchFamily="18" charset="0"/>
              <a:cs typeface="Times New Roman" pitchFamily="18" charset="0"/>
            </a:endParaRPr>
          </a:p>
        </p:txBody>
      </p:sp>
      <p:sp>
        <p:nvSpPr>
          <p:cNvPr id="12" name="Rounded Rectangle 10">
            <a:extLst>
              <a:ext uri="{FF2B5EF4-FFF2-40B4-BE49-F238E27FC236}"/>
            </a:extLst>
          </p:cNvPr>
          <p:cNvSpPr>
            <a:spLocks noChangeArrowheads="1"/>
          </p:cNvSpPr>
          <p:nvPr/>
        </p:nvSpPr>
        <p:spPr bwMode="auto">
          <a:xfrm>
            <a:off x="2025650" y="2057400"/>
            <a:ext cx="9974263" cy="2979738"/>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11" name="TextBox 10"/>
          <p:cNvSpPr txBox="1">
            <a:spLocks noChangeArrowheads="1"/>
          </p:cNvSpPr>
          <p:nvPr/>
        </p:nvSpPr>
        <p:spPr bwMode="auto">
          <a:xfrm>
            <a:off x="2259013" y="2865438"/>
            <a:ext cx="9602787" cy="906462"/>
          </a:xfrm>
          <a:prstGeom prst="rect">
            <a:avLst/>
          </a:prstGeom>
          <a:noFill/>
          <a:ln w="9525">
            <a:noFill/>
            <a:miter lim="800000"/>
            <a:headEnd/>
            <a:tailEnd/>
          </a:ln>
        </p:spPr>
        <p:txBody>
          <a:bodyPr>
            <a:spAutoFit/>
          </a:bodyPr>
          <a:lstStyle/>
          <a:p>
            <a:pPr algn="just">
              <a:lnSpc>
                <a:spcPct val="115000"/>
              </a:lnSpc>
              <a:tabLst>
                <a:tab pos="400050" algn="l"/>
              </a:tabLst>
            </a:pPr>
            <a:r>
              <a:rPr lang="en-US" sz="2400">
                <a:latin typeface="Times New Roman" pitchFamily="18" charset="0"/>
                <a:cs typeface="Times New Roman" pitchFamily="18" charset="0"/>
              </a:rPr>
              <a:t>- Giới thiệu VB: nguồn gốc, xuất xứ, chủ đề VB, khái quát nghệ thuật, nội dung của VB “Ai ơi mồng 9 tháng 4”</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arn(inVertical)">
                                      <p:cBhvr>
                                        <p:cTn id="23" dur="500"/>
                                        <p:tgtEl>
                                          <p:spTgt spid="10"/>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inVertical)">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barn(inVertical)">
                                      <p:cBhvr>
                                        <p:cTn id="31" dur="500"/>
                                        <p:tgtEl>
                                          <p:spTgt spid="12"/>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arn(inVertic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10" grpId="0" animBg="1"/>
      <p:bldP spid="9" grpId="0"/>
      <p:bldP spid="12" grpId="0" animBg="1"/>
      <p:bldP spid="11"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523875" y="503238"/>
            <a:ext cx="3321050" cy="628650"/>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anchor="ctr"/>
          <a:lstStyle/>
          <a:p>
            <a:pPr eaLnBrk="0" hangingPunct="0">
              <a:spcAft>
                <a:spcPts val="800"/>
              </a:spcAft>
              <a:defRPr/>
            </a:pPr>
            <a:endParaRPr lang="en-US" sz="2400" b="1" dirty="0">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extLst>
          </p:cNvPr>
          <p:cNvSpPr>
            <a:spLocks noChangeArrowheads="1"/>
          </p:cNvSpPr>
          <p:nvPr/>
        </p:nvSpPr>
        <p:spPr bwMode="auto">
          <a:xfrm>
            <a:off x="314325" y="1339850"/>
            <a:ext cx="11563350" cy="5045075"/>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fontAlgn="auto">
              <a:lnSpc>
                <a:spcPct val="150000"/>
              </a:lnSpc>
              <a:spcBef>
                <a:spcPts val="0"/>
              </a:spcBef>
              <a:spcAft>
                <a:spcPts val="0"/>
              </a:spcAft>
              <a:defRPr/>
            </a:pP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lễ</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hội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Gióng</a:t>
            </a:r>
            <a:r>
              <a:rPr lang="en-US" sz="2400" dirty="0">
                <a:solidFill>
                  <a:schemeClr val="tx1"/>
                </a:solidFill>
                <a:latin typeface="Times New Roman" panose="02020603050405020304" pitchFamily="18" charset="0"/>
                <a:cs typeface="Times New Roman" panose="02020603050405020304" pitchFamily="18" charset="0"/>
              </a:rPr>
              <a:t> </a:t>
            </a:r>
          </a:p>
          <a:p>
            <a:pPr fontAlgn="auto">
              <a:lnSpc>
                <a:spcPct val="150000"/>
              </a:lnSpc>
              <a:spcBef>
                <a:spcPts val="0"/>
              </a:spcBef>
              <a:spcAft>
                <a:spcPts val="0"/>
              </a:spcAft>
              <a:defRPr/>
            </a:pP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Thời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gian</a:t>
            </a:r>
            <a:r>
              <a:rPr lang="en-US" sz="2400" dirty="0">
                <a:solidFill>
                  <a:schemeClr val="tx1"/>
                </a:solidFill>
                <a:latin typeface="Times New Roman" panose="02020603050405020304" pitchFamily="18" charset="0"/>
                <a:cs typeface="Times New Roman" panose="02020603050405020304" pitchFamily="18" charset="0"/>
              </a:rPr>
              <a:t>: 9/4 </a:t>
            </a:r>
            <a:r>
              <a:rPr lang="en-US" sz="2400" dirty="0" err="1">
                <a:solidFill>
                  <a:schemeClr val="tx1"/>
                </a:solidFill>
                <a:latin typeface="Times New Roman" panose="02020603050405020304" pitchFamily="18" charset="0"/>
                <a:cs typeface="Times New Roman" panose="02020603050405020304" pitchFamily="18" charset="0"/>
              </a:rPr>
              <a:t>âm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lịch</a:t>
            </a:r>
            <a:endParaRPr lang="en-US" sz="2400" dirty="0">
              <a:solidFill>
                <a:schemeClr val="tx1"/>
              </a:solidFill>
              <a:latin typeface="Times New Roman" panose="02020603050405020304" pitchFamily="18" charset="0"/>
              <a:cs typeface="Times New Roman" panose="02020603050405020304" pitchFamily="18" charset="0"/>
            </a:endParaRPr>
          </a:p>
          <a:p>
            <a:pPr fontAlgn="auto">
              <a:lnSpc>
                <a:spcPct val="150000"/>
              </a:lnSpc>
              <a:spcBef>
                <a:spcPts val="0"/>
              </a:spcBef>
              <a:spcAft>
                <a:spcPts val="0"/>
              </a:spcAft>
              <a:defRPr/>
            </a:pP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Địa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điểm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xã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Phù</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Đổng</a:t>
            </a:r>
            <a:r>
              <a:rPr lang="en-US" sz="2400" dirty="0">
                <a:solidFill>
                  <a:schemeClr val="tx1"/>
                </a:solidFill>
                <a:latin typeface="Times New Roman" panose="02020603050405020304" pitchFamily="18" charset="0"/>
                <a:cs typeface="Times New Roman" panose="02020603050405020304" pitchFamily="18" charset="0"/>
              </a:rPr>
              <a:t> – Gia </a:t>
            </a:r>
            <a:r>
              <a:rPr lang="en-US" sz="2400" dirty="0" err="1">
                <a:solidFill>
                  <a:schemeClr val="tx1"/>
                </a:solidFill>
                <a:latin typeface="Times New Roman" panose="02020603050405020304" pitchFamily="18" charset="0"/>
                <a:cs typeface="Times New Roman" panose="02020603050405020304" pitchFamily="18" charset="0"/>
              </a:rPr>
              <a:t>Lâm</a:t>
            </a:r>
            <a:r>
              <a:rPr lang="en-US" sz="2400" dirty="0">
                <a:solidFill>
                  <a:schemeClr val="tx1"/>
                </a:solidFill>
                <a:latin typeface="Times New Roman" panose="02020603050405020304" pitchFamily="18" charset="0"/>
                <a:cs typeface="Times New Roman" panose="02020603050405020304" pitchFamily="18" charset="0"/>
              </a:rPr>
              <a:t> - </a:t>
            </a:r>
            <a:r>
              <a:rPr lang="en-US" sz="2400" dirty="0" err="1">
                <a:solidFill>
                  <a:schemeClr val="tx1"/>
                </a:solidFill>
                <a:latin typeface="Times New Roman" panose="02020603050405020304" pitchFamily="18" charset="0"/>
                <a:cs typeface="Times New Roman" panose="02020603050405020304" pitchFamily="18" charset="0"/>
              </a:rPr>
              <a:t>Hà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Nội</a:t>
            </a:r>
            <a:endParaRPr lang="en-US" sz="2400" dirty="0">
              <a:solidFill>
                <a:schemeClr val="tx1"/>
              </a:solidFill>
              <a:latin typeface="Times New Roman" panose="02020603050405020304" pitchFamily="18" charset="0"/>
              <a:cs typeface="Times New Roman" panose="02020603050405020304" pitchFamily="18" charset="0"/>
            </a:endParaRPr>
          </a:p>
          <a:p>
            <a:pPr fontAlgn="auto">
              <a:lnSpc>
                <a:spcPct val="150000"/>
              </a:lnSpc>
              <a:spcBef>
                <a:spcPts val="0"/>
              </a:spcBef>
              <a:spcAft>
                <a:spcPts val="0"/>
              </a:spcAft>
              <a:defRPr/>
            </a:pP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Bối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cảnh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có</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mưa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mưa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dông</a:t>
            </a:r>
            <a:r>
              <a:rPr lang="en-US" sz="2400" dirty="0">
                <a:solidFill>
                  <a:schemeClr val="tx1"/>
                </a:solidFill>
                <a:latin typeface="Times New Roman" panose="02020603050405020304" pitchFamily="18" charset="0"/>
                <a:cs typeface="Times New Roman" panose="02020603050405020304" pitchFamily="18" charset="0"/>
              </a:rPr>
              <a:t>.</a:t>
            </a:r>
          </a:p>
          <a:p>
            <a:pPr fontAlgn="auto">
              <a:lnSpc>
                <a:spcPct val="150000"/>
              </a:lnSpc>
              <a:spcBef>
                <a:spcPts val="0"/>
              </a:spcBef>
              <a:spcAft>
                <a:spcPts val="0"/>
              </a:spcAft>
              <a:defRPr/>
            </a:pP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trò</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lễ</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hội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lớn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nhất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vùng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đồng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bằng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Bắc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Bộ</a:t>
            </a:r>
            <a:r>
              <a:rPr lang="en-US" sz="2400" dirty="0">
                <a:solidFill>
                  <a:schemeClr val="tx1"/>
                </a:solidFill>
                <a:latin typeface="Times New Roman" panose="02020603050405020304" pitchFamily="18" charset="0"/>
                <a:cs typeface="Times New Roman" panose="02020603050405020304" pitchFamily="18" charset="0"/>
              </a:rPr>
              <a:t>.</a:t>
            </a:r>
          </a:p>
          <a:p>
            <a:pPr fontAlgn="auto">
              <a:lnSpc>
                <a:spcPct val="150000"/>
              </a:lnSpc>
              <a:spcBef>
                <a:spcPts val="0"/>
              </a:spcBef>
              <a:spcAft>
                <a:spcPts val="0"/>
              </a:spcAft>
              <a:defRPr/>
            </a:pPr>
            <a:r>
              <a:rPr lang="en-US" sz="2400" dirty="0" err="1">
                <a:solidFill>
                  <a:schemeClr val="tx1"/>
                </a:solidFill>
                <a:latin typeface="Times New Roman" panose="02020603050405020304" pitchFamily="18" charset="0"/>
                <a:cs typeface="Times New Roman" panose="02020603050405020304" pitchFamily="18" charset="0"/>
              </a:rPr>
              <a:t>Cách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dẫn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dắt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từ</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câu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ngạn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ngữ</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có</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tính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chất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đúc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rút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kinh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nghiệm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bài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học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dân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gian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quí</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giá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để</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vừa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giới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thiệu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về</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lễ</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hội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vừa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tạo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sắc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thái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trang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nghiêm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ấn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tượng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về</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hội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Gióng</a:t>
            </a:r>
            <a:r>
              <a:rPr lang="en-US" sz="2400" dirty="0">
                <a:solidFill>
                  <a:schemeClr val="tx1"/>
                </a:solidFill>
                <a:latin typeface="Times New Roman" panose="02020603050405020304" pitchFamily="18" charset="0"/>
                <a:cs typeface="Times New Roman" panose="02020603050405020304" pitchFamily="18" charset="0"/>
              </a:rPr>
              <a:t>. </a:t>
            </a:r>
          </a:p>
        </p:txBody>
      </p:sp>
      <p:sp>
        <p:nvSpPr>
          <p:cNvPr id="5" name="TextBox 4"/>
          <p:cNvSpPr txBox="1">
            <a:spLocks noChangeArrowheads="1"/>
          </p:cNvSpPr>
          <p:nvPr/>
        </p:nvSpPr>
        <p:spPr bwMode="auto">
          <a:xfrm>
            <a:off x="176213" y="563563"/>
            <a:ext cx="3563937" cy="488950"/>
          </a:xfrm>
          <a:prstGeom prst="rect">
            <a:avLst/>
          </a:prstGeom>
          <a:noFill/>
          <a:ln w="9525">
            <a:noFill/>
            <a:miter lim="800000"/>
            <a:headEnd/>
            <a:tailEnd/>
          </a:ln>
        </p:spPr>
        <p:txBody>
          <a:bodyPr>
            <a:spAutoFit/>
          </a:bodyPr>
          <a:lstStyle/>
          <a:p>
            <a:pPr lvl="1" algn="just">
              <a:lnSpc>
                <a:spcPct val="115000"/>
              </a:lnSpc>
              <a:spcAft>
                <a:spcPts val="1000"/>
              </a:spcAft>
              <a:tabLst>
                <a:tab pos="228600" algn="l"/>
                <a:tab pos="400050" algn="l"/>
              </a:tabLst>
            </a:pPr>
            <a:r>
              <a:rPr lang="en-US" sz="2400" b="1">
                <a:solidFill>
                  <a:srgbClr val="0D0D0D"/>
                </a:solidFill>
                <a:latin typeface="Times New Roman" pitchFamily="18" charset="0"/>
                <a:cs typeface="Times New Roman" pitchFamily="18" charset="0"/>
              </a:rPr>
              <a:t>1.2. Giải quyết vấn đề</a:t>
            </a:r>
            <a:endParaRPr lang="en-US" sz="2400">
              <a:latin typeface="Times New Roman" pitchFamily="18" charset="0"/>
              <a:cs typeface="Times New Roman" pitchFamily="18" charset="0"/>
            </a:endParaRPr>
          </a:p>
        </p:txBody>
      </p:sp>
      <p:sp>
        <p:nvSpPr>
          <p:cNvPr id="10" name="TextBox 9"/>
          <p:cNvSpPr txBox="1">
            <a:spLocks noChangeArrowheads="1"/>
          </p:cNvSpPr>
          <p:nvPr/>
        </p:nvSpPr>
        <p:spPr bwMode="auto">
          <a:xfrm>
            <a:off x="523875" y="1550988"/>
            <a:ext cx="5329238" cy="490537"/>
          </a:xfrm>
          <a:prstGeom prst="rect">
            <a:avLst/>
          </a:prstGeom>
          <a:noFill/>
          <a:ln w="9525">
            <a:noFill/>
            <a:miter lim="800000"/>
            <a:headEnd/>
            <a:tailEnd/>
          </a:ln>
        </p:spPr>
        <p:txBody>
          <a:bodyPr>
            <a:spAutoFit/>
          </a:bodyPr>
          <a:lstStyle/>
          <a:p>
            <a:pPr algn="just">
              <a:lnSpc>
                <a:spcPct val="115000"/>
              </a:lnSpc>
              <a:spcAft>
                <a:spcPts val="1200"/>
              </a:spcAft>
            </a:pPr>
            <a:r>
              <a:rPr lang="en-US" sz="2400" b="1">
                <a:solidFill>
                  <a:srgbClr val="000000"/>
                </a:solidFill>
                <a:latin typeface="Times New Roman" pitchFamily="18" charset="0"/>
                <a:cs typeface="Times New Roman" pitchFamily="18" charset="0"/>
              </a:rPr>
              <a:t>1. Giới thiệu về hội Gióng</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10"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0">
            <a:extLst>
              <a:ext uri="{FF2B5EF4-FFF2-40B4-BE49-F238E27FC236}"/>
            </a:extLst>
          </p:cNvPr>
          <p:cNvSpPr>
            <a:spLocks noChangeArrowheads="1"/>
          </p:cNvSpPr>
          <p:nvPr/>
        </p:nvSpPr>
        <p:spPr bwMode="auto">
          <a:xfrm>
            <a:off x="182563" y="422275"/>
            <a:ext cx="11872912" cy="5964238"/>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anchor="ctr"/>
          <a:lstStyle/>
          <a:p>
            <a:pPr eaLnBrk="0" hangingPunct="0">
              <a:spcAft>
                <a:spcPts val="800"/>
              </a:spcAft>
              <a:defRPr/>
            </a:pPr>
            <a:endParaRPr lang="en-US" sz="2400" b="1">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a:spLocks noChangeArrowheads="1"/>
          </p:cNvSpPr>
          <p:nvPr/>
        </p:nvSpPr>
        <p:spPr bwMode="auto">
          <a:xfrm>
            <a:off x="650875" y="623888"/>
            <a:ext cx="6140450" cy="490537"/>
          </a:xfrm>
          <a:prstGeom prst="rect">
            <a:avLst/>
          </a:prstGeom>
          <a:noFill/>
          <a:ln w="9525">
            <a:noFill/>
            <a:miter lim="800000"/>
            <a:headEnd/>
            <a:tailEnd/>
          </a:ln>
        </p:spPr>
        <p:txBody>
          <a:bodyPr>
            <a:spAutoFit/>
          </a:bodyPr>
          <a:lstStyle/>
          <a:p>
            <a:pPr algn="just">
              <a:lnSpc>
                <a:spcPct val="115000"/>
              </a:lnSpc>
              <a:spcAft>
                <a:spcPts val="1200"/>
              </a:spcAft>
            </a:pPr>
            <a:r>
              <a:rPr lang="en-US" sz="2400" b="1">
                <a:solidFill>
                  <a:srgbClr val="000000"/>
                </a:solidFill>
                <a:latin typeface="Times New Roman" pitchFamily="18" charset="0"/>
                <a:cs typeface="Times New Roman" pitchFamily="18" charset="0"/>
              </a:rPr>
              <a:t>2. Tiến trình hội Gióng</a:t>
            </a:r>
            <a:endParaRPr lang="en-US" sz="2400">
              <a:latin typeface="Calibri" pitchFamily="34" charset="0"/>
              <a:cs typeface="Times New Roman" pitchFamily="18" charset="0"/>
            </a:endParaRPr>
          </a:p>
        </p:txBody>
      </p:sp>
      <p:sp>
        <p:nvSpPr>
          <p:cNvPr id="10" name="TextBox 9"/>
          <p:cNvSpPr txBox="1">
            <a:spLocks noChangeArrowheads="1"/>
          </p:cNvSpPr>
          <p:nvPr/>
        </p:nvSpPr>
        <p:spPr bwMode="auto">
          <a:xfrm>
            <a:off x="396875" y="1314450"/>
            <a:ext cx="11658600" cy="4848225"/>
          </a:xfrm>
          <a:prstGeom prst="rect">
            <a:avLst/>
          </a:prstGeom>
          <a:noFill/>
          <a:ln w="9525">
            <a:noFill/>
            <a:miter lim="800000"/>
            <a:headEnd/>
            <a:tailEnd/>
          </a:ln>
        </p:spPr>
        <p:txBody>
          <a:bodyPr>
            <a:spAutoFit/>
          </a:bodyPr>
          <a:lstStyle/>
          <a:p>
            <a:pPr algn="just">
              <a:lnSpc>
                <a:spcPct val="115000"/>
              </a:lnSpc>
              <a:spcAft>
                <a:spcPts val="1200"/>
              </a:spcAft>
            </a:pPr>
            <a:r>
              <a:rPr lang="en-US" sz="2400" b="1">
                <a:solidFill>
                  <a:srgbClr val="000000"/>
                </a:solidFill>
                <a:latin typeface="Times New Roman" pitchFamily="18" charset="0"/>
                <a:cs typeface="Times New Roman" pitchFamily="18" charset="0"/>
              </a:rPr>
              <a:t>a. Các địa điểm diễn ra hội Gióng: </a:t>
            </a:r>
            <a:endParaRPr lang="en-US" sz="2400">
              <a:latin typeface="Calibri" pitchFamily="34" charset="0"/>
              <a:cs typeface="Times New Roman" pitchFamily="18" charset="0"/>
            </a:endParaRPr>
          </a:p>
          <a:p>
            <a:pPr algn="just">
              <a:lnSpc>
                <a:spcPct val="115000"/>
              </a:lnSpc>
              <a:spcAft>
                <a:spcPts val="1200"/>
              </a:spcAft>
            </a:pPr>
            <a:r>
              <a:rPr lang="en-US" sz="2400">
                <a:solidFill>
                  <a:srgbClr val="000000"/>
                </a:solidFill>
                <a:latin typeface="Times New Roman" pitchFamily="18" charset="0"/>
                <a:cs typeface="Times New Roman" pitchFamily="18" charset="0"/>
              </a:rPr>
              <a:t>+ Cố Viên : vườn cà của mẹ Thánh Gióng </a:t>
            </a:r>
            <a:endParaRPr lang="en-US" sz="2400">
              <a:latin typeface="Calibri" pitchFamily="34" charset="0"/>
              <a:cs typeface="Times New Roman" pitchFamily="18" charset="0"/>
            </a:endParaRPr>
          </a:p>
          <a:p>
            <a:pPr algn="just">
              <a:lnSpc>
                <a:spcPct val="115000"/>
              </a:lnSpc>
              <a:spcAft>
                <a:spcPts val="1200"/>
              </a:spcAft>
            </a:pPr>
            <a:r>
              <a:rPr lang="en-US" sz="2400">
                <a:solidFill>
                  <a:srgbClr val="000000"/>
                </a:solidFill>
                <a:latin typeface="Times New Roman" pitchFamily="18" charset="0"/>
                <a:cs typeface="Times New Roman" pitchFamily="18" charset="0"/>
              </a:rPr>
              <a:t>+ Miếu Ban: nơi Thánh Gióng được sinh ra. </a:t>
            </a:r>
            <a:endParaRPr lang="en-US" sz="2400">
              <a:latin typeface="Calibri" pitchFamily="34" charset="0"/>
              <a:cs typeface="Times New Roman" pitchFamily="18" charset="0"/>
            </a:endParaRPr>
          </a:p>
          <a:p>
            <a:pPr algn="just">
              <a:lnSpc>
                <a:spcPts val="1800"/>
              </a:lnSpc>
              <a:spcAft>
                <a:spcPts val="1200"/>
              </a:spcAft>
            </a:pPr>
            <a:r>
              <a:rPr lang="en-US" sz="2400">
                <a:solidFill>
                  <a:srgbClr val="000000"/>
                </a:solidFill>
                <a:latin typeface="Times New Roman" pitchFamily="18" charset="0"/>
                <a:cs typeface="Times New Roman" pitchFamily="18" charset="0"/>
              </a:rPr>
              <a:t>+ Đền Mẫu (đền Hạ): nơi thờ mẹ Thánh Gióng.</a:t>
            </a:r>
            <a:endParaRPr lang="en-US" sz="2400">
              <a:latin typeface="Calibri" pitchFamily="34" charset="0"/>
              <a:cs typeface="Times New Roman" pitchFamily="18" charset="0"/>
            </a:endParaRPr>
          </a:p>
          <a:p>
            <a:pPr algn="just">
              <a:lnSpc>
                <a:spcPts val="1800"/>
              </a:lnSpc>
              <a:spcAft>
                <a:spcPts val="1200"/>
              </a:spcAft>
            </a:pPr>
            <a:r>
              <a:rPr lang="en-US" sz="2400">
                <a:solidFill>
                  <a:srgbClr val="000000"/>
                </a:solidFill>
                <a:latin typeface="Times New Roman" pitchFamily="18" charset="0"/>
                <a:cs typeface="Times New Roman" pitchFamily="18" charset="0"/>
              </a:rPr>
              <a:t>+ Đền Thượng: nơi phụng thờ Thánh </a:t>
            </a:r>
            <a:endParaRPr lang="en-US" sz="2400">
              <a:latin typeface="Calibri" pitchFamily="34" charset="0"/>
              <a:cs typeface="Times New Roman" pitchFamily="18" charset="0"/>
            </a:endParaRPr>
          </a:p>
          <a:p>
            <a:pPr algn="just">
              <a:lnSpc>
                <a:spcPct val="115000"/>
              </a:lnSpc>
              <a:spcAft>
                <a:spcPts val="1200"/>
              </a:spcAft>
            </a:pPr>
            <a:r>
              <a:rPr lang="en-US" sz="2400">
                <a:solidFill>
                  <a:srgbClr val="000000"/>
                </a:solidFill>
                <a:latin typeface="Times New Roman" pitchFamily="18" charset="0"/>
                <a:cs typeface="Times New Roman" pitchFamily="18" charset="0"/>
              </a:rPr>
              <a:t>+ Cách giới thiệu không gian lễ hội theo trình tự lần lượt từ ngoài vào trong: từ Cố Viên</a:t>
            </a:r>
            <a:r>
              <a:rPr lang="en-US" sz="2400">
                <a:solidFill>
                  <a:srgbClr val="000000"/>
                </a:solidFill>
                <a:latin typeface="Times New Roman" pitchFamily="18" charset="0"/>
                <a:ea typeface="SimSun" pitchFamily="2" charset="-122"/>
                <a:cs typeface="Times New Roman" pitchFamily="18" charset="0"/>
              </a:rPr>
              <a:t>=&gt;Miếu Ban =&gt; Đền Mẫu =&gt; Đền Thượng: người đọc hình dung được hội Gióng diễn ra </a:t>
            </a:r>
            <a:r>
              <a:rPr lang="en-US" sz="2400" b="1">
                <a:solidFill>
                  <a:srgbClr val="000000"/>
                </a:solidFill>
                <a:latin typeface="Times New Roman" pitchFamily="18" charset="0"/>
                <a:cs typeface="Times New Roman" pitchFamily="18" charset="0"/>
              </a:rPr>
              <a:t>trên một khu vực rộng với những dấu vết còn lại của Gióng.</a:t>
            </a:r>
            <a:endParaRPr lang="en-US" sz="2400">
              <a:latin typeface="Calibri" pitchFamily="34" charset="0"/>
              <a:cs typeface="Times New Roman" pitchFamily="18" charset="0"/>
            </a:endParaRPr>
          </a:p>
          <a:p>
            <a:pPr algn="just">
              <a:lnSpc>
                <a:spcPct val="115000"/>
              </a:lnSpc>
              <a:spcAft>
                <a:spcPts val="1200"/>
              </a:spcAft>
            </a:pPr>
            <a:r>
              <a:rPr lang="en-US" sz="2400" b="1">
                <a:solidFill>
                  <a:srgbClr val="000000"/>
                </a:solidFill>
                <a:latin typeface="Times New Roman" pitchFamily="18" charset="0"/>
                <a:cs typeface="Times New Roman" pitchFamily="18" charset="0"/>
              </a:rPr>
              <a:t>+ Mỗi địa điểm gợi đến dấu tích trong truyền thuyết Thánh Gióng: </a:t>
            </a:r>
            <a:r>
              <a:rPr lang="en-US" sz="2400">
                <a:solidFill>
                  <a:srgbClr val="000000"/>
                </a:solidFill>
                <a:latin typeface="Times New Roman" pitchFamily="18" charset="0"/>
                <a:cs typeface="Times New Roman" pitchFamily="18" charset="0"/>
              </a:rPr>
              <a:t>vườn cà, dấu chân ông Đổng, ... Gợi lên mối liên hệ giữa đời thực và thế giới hư vô, thiêng liêng và trần thế.</a:t>
            </a:r>
            <a:endParaRPr lang="en-US" sz="2400">
              <a:latin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arn(inVertical)">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p:bldP spid="10"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extLst>
          </p:cNvPr>
          <p:cNvSpPr>
            <a:spLocks noChangeArrowheads="1"/>
          </p:cNvSpPr>
          <p:nvPr/>
        </p:nvSpPr>
        <p:spPr bwMode="auto">
          <a:xfrm>
            <a:off x="568325" y="914400"/>
            <a:ext cx="11318875" cy="5416550"/>
          </a:xfrm>
          <a:prstGeom prst="roundRect">
            <a:avLst>
              <a:gd name="adj" fmla="val 16667"/>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anchor="ctr"/>
          <a:lstStyle/>
          <a:p>
            <a:pPr eaLnBrk="0" hangingPunct="0">
              <a:spcAft>
                <a:spcPts val="800"/>
              </a:spcAft>
              <a:defRPr/>
            </a:pPr>
            <a:endParaRPr lang="en-US" sz="2400" b="1" dirty="0">
              <a:solidFill>
                <a:srgbClr val="000000"/>
              </a:solidFill>
              <a:latin typeface="Times New Roman" panose="02020603050405020304" pitchFamily="18" charset="0"/>
              <a:cs typeface="Times New Roman" panose="02020603050405020304" pitchFamily="18" charset="0"/>
            </a:endParaRPr>
          </a:p>
          <a:p>
            <a:pPr algn="ctr" eaLnBrk="0" hangingPunct="0">
              <a:defRPr/>
            </a:pPr>
            <a:endParaRPr lang="en-US" altLang="en-US" sz="2400" dirty="0">
              <a:solidFill>
                <a:srgbClr val="000000"/>
              </a:solidFill>
              <a:latin typeface="Times New Roman" panose="02020603050405020304" pitchFamily="18" charset="0"/>
              <a:cs typeface="Times New Roman" panose="02020603050405020304" pitchFamily="18" charset="0"/>
            </a:endParaRPr>
          </a:p>
        </p:txBody>
      </p:sp>
      <p:sp>
        <p:nvSpPr>
          <p:cNvPr id="7" name="TextBox 6"/>
          <p:cNvSpPr txBox="1">
            <a:spLocks noChangeArrowheads="1"/>
          </p:cNvSpPr>
          <p:nvPr/>
        </p:nvSpPr>
        <p:spPr bwMode="auto">
          <a:xfrm>
            <a:off x="798513" y="1331913"/>
            <a:ext cx="10860087" cy="4581525"/>
          </a:xfrm>
          <a:prstGeom prst="rect">
            <a:avLst/>
          </a:prstGeom>
          <a:noFill/>
          <a:ln w="9525">
            <a:noFill/>
            <a:miter lim="800000"/>
            <a:headEnd/>
            <a:tailEnd/>
          </a:ln>
        </p:spPr>
        <p:txBody>
          <a:bodyPr>
            <a:spAutoFit/>
          </a:bodyPr>
          <a:lstStyle/>
          <a:p>
            <a:pPr algn="just">
              <a:lnSpc>
                <a:spcPct val="115000"/>
              </a:lnSpc>
              <a:spcAft>
                <a:spcPts val="1200"/>
              </a:spcAft>
            </a:pPr>
            <a:r>
              <a:rPr lang="en-US" sz="2400" b="1">
                <a:solidFill>
                  <a:srgbClr val="000000"/>
                </a:solidFill>
                <a:latin typeface="Times New Roman" pitchFamily="18" charset="0"/>
                <a:cs typeface="Times New Roman" pitchFamily="18" charset="0"/>
              </a:rPr>
              <a:t>b. Tiến trình hội Gióng</a:t>
            </a:r>
            <a:endParaRPr lang="en-US" sz="2400">
              <a:latin typeface="Calibri" pitchFamily="34" charset="0"/>
              <a:cs typeface="Times New Roman" pitchFamily="18" charset="0"/>
            </a:endParaRPr>
          </a:p>
          <a:p>
            <a:pPr algn="just">
              <a:lnSpc>
                <a:spcPct val="115000"/>
              </a:lnSpc>
              <a:spcAft>
                <a:spcPts val="1200"/>
              </a:spcAft>
            </a:pPr>
            <a:r>
              <a:rPr lang="en-US" sz="2400">
                <a:solidFill>
                  <a:srgbClr val="000000"/>
                </a:solidFill>
                <a:latin typeface="Times New Roman" pitchFamily="18" charset="0"/>
                <a:cs typeface="Times New Roman" pitchFamily="18" charset="0"/>
              </a:rPr>
              <a:t>- Thời gian</a:t>
            </a:r>
            <a:endParaRPr lang="en-US" sz="2400">
              <a:latin typeface="Calibri" pitchFamily="34" charset="0"/>
              <a:cs typeface="Times New Roman" pitchFamily="18" charset="0"/>
            </a:endParaRPr>
          </a:p>
          <a:p>
            <a:pPr algn="just">
              <a:lnSpc>
                <a:spcPct val="115000"/>
              </a:lnSpc>
              <a:spcAft>
                <a:spcPts val="1200"/>
              </a:spcAft>
            </a:pPr>
            <a:r>
              <a:rPr lang="en-US" sz="2400">
                <a:solidFill>
                  <a:srgbClr val="000000"/>
                </a:solidFill>
                <a:latin typeface="Times New Roman" pitchFamily="18" charset="0"/>
                <a:cs typeface="Times New Roman" pitchFamily="18" charset="0"/>
              </a:rPr>
              <a:t>+ Chuẩn bị:1/3 đến 5/4.</a:t>
            </a:r>
            <a:endParaRPr lang="en-US" sz="2400">
              <a:latin typeface="Calibri" pitchFamily="34" charset="0"/>
              <a:cs typeface="Times New Roman" pitchFamily="18" charset="0"/>
            </a:endParaRPr>
          </a:p>
          <a:p>
            <a:pPr algn="just">
              <a:lnSpc>
                <a:spcPct val="115000"/>
              </a:lnSpc>
              <a:spcAft>
                <a:spcPts val="1200"/>
              </a:spcAft>
            </a:pPr>
            <a:r>
              <a:rPr lang="en-US" sz="2400">
                <a:solidFill>
                  <a:srgbClr val="000000"/>
                </a:solidFill>
                <a:latin typeface="Times New Roman" pitchFamily="18" charset="0"/>
                <a:cs typeface="Times New Roman" pitchFamily="18" charset="0"/>
              </a:rPr>
              <a:t>+ Hội bắt đầu: 6/4 đến 12/4. Chính hội là 9/4</a:t>
            </a:r>
            <a:endParaRPr lang="en-US" sz="2400">
              <a:latin typeface="Calibri" pitchFamily="34" charset="0"/>
              <a:cs typeface="Times New Roman" pitchFamily="18" charset="0"/>
            </a:endParaRPr>
          </a:p>
          <a:p>
            <a:pPr algn="just">
              <a:lnSpc>
                <a:spcPct val="115000"/>
              </a:lnSpc>
              <a:spcAft>
                <a:spcPts val="1200"/>
              </a:spcAft>
            </a:pPr>
            <a:r>
              <a:rPr lang="en-US" sz="2400">
                <a:solidFill>
                  <a:srgbClr val="000000"/>
                </a:solidFill>
                <a:latin typeface="Times New Roman" pitchFamily="18" charset="0"/>
                <a:cs typeface="Times New Roman" pitchFamily="18" charset="0"/>
              </a:rPr>
              <a:t>- Sự kiện:</a:t>
            </a:r>
            <a:endParaRPr lang="en-US" sz="2400">
              <a:latin typeface="Calibri" pitchFamily="34" charset="0"/>
              <a:cs typeface="Times New Roman" pitchFamily="18" charset="0"/>
            </a:endParaRPr>
          </a:p>
          <a:p>
            <a:pPr algn="just">
              <a:lnSpc>
                <a:spcPct val="150000"/>
              </a:lnSpc>
            </a:pPr>
            <a:r>
              <a:rPr lang="en-US" sz="2400" b="1">
                <a:solidFill>
                  <a:srgbClr val="000000"/>
                </a:solidFill>
                <a:latin typeface="Times New Roman" pitchFamily="18" charset="0"/>
                <a:cs typeface="Times New Roman" pitchFamily="18" charset="0"/>
              </a:rPr>
              <a:t>+ </a:t>
            </a:r>
            <a:r>
              <a:rPr lang="vi-VN" sz="2400">
                <a:solidFill>
                  <a:srgbClr val="000000"/>
                </a:solidFill>
                <a:latin typeface="Times New Roman" pitchFamily="18" charset="0"/>
                <a:cs typeface="Times New Roman" pitchFamily="18" charset="0"/>
              </a:rPr>
              <a:t>M</a:t>
            </a:r>
            <a:r>
              <a:rPr lang="en-US" sz="2400">
                <a:solidFill>
                  <a:srgbClr val="000000"/>
                </a:solidFill>
                <a:latin typeface="Times New Roman" pitchFamily="18" charset="0"/>
                <a:cs typeface="Times New Roman" pitchFamily="18" charset="0"/>
              </a:rPr>
              <a:t>ồ</a:t>
            </a:r>
            <a:r>
              <a:rPr lang="vi-VN" sz="2400">
                <a:solidFill>
                  <a:srgbClr val="000000"/>
                </a:solidFill>
                <a:latin typeface="Times New Roman" pitchFamily="18" charset="0"/>
                <a:cs typeface="Times New Roman" pitchFamily="18" charset="0"/>
              </a:rPr>
              <a:t>ng 6: lễ rước cờ tới đền Mẫu, rước cơm chay lên đền Thượng</a:t>
            </a:r>
            <a:endParaRPr lang="en-US" sz="2400">
              <a:latin typeface="Times New Roman" pitchFamily="18" charset="0"/>
              <a:cs typeface="Times New Roman" pitchFamily="18" charset="0"/>
            </a:endParaRPr>
          </a:p>
          <a:p>
            <a:pPr algn="just">
              <a:lnSpc>
                <a:spcPct val="150000"/>
              </a:lnSpc>
            </a:pPr>
            <a:r>
              <a:rPr lang="en-US" sz="2400">
                <a:solidFill>
                  <a:srgbClr val="000000"/>
                </a:solidFill>
                <a:latin typeface="Times New Roman" pitchFamily="18" charset="0"/>
                <a:cs typeface="Times New Roman" pitchFamily="18" charset="0"/>
              </a:rPr>
              <a:t>+ Mồng 8: rước nước</a:t>
            </a:r>
            <a:endParaRPr lang="en-US" sz="2400">
              <a:latin typeface="Times New Roman" pitchFamily="18" charset="0"/>
              <a:cs typeface="Times New Roman" pitchFamily="18" charset="0"/>
            </a:endParaRPr>
          </a:p>
          <a:p>
            <a:pPr algn="just">
              <a:lnSpc>
                <a:spcPct val="150000"/>
              </a:lnSpc>
            </a:pPr>
            <a:r>
              <a:rPr lang="vi-VN" sz="2400">
                <a:solidFill>
                  <a:srgbClr val="000000"/>
                </a:solidFill>
                <a:latin typeface="Times New Roman" pitchFamily="18" charset="0"/>
                <a:cs typeface="Times New Roman" pitchFamily="18" charset="0"/>
              </a:rPr>
              <a:t>+ M</a:t>
            </a:r>
            <a:r>
              <a:rPr lang="en-US" sz="2400">
                <a:solidFill>
                  <a:srgbClr val="000000"/>
                </a:solidFill>
                <a:latin typeface="Times New Roman" pitchFamily="18" charset="0"/>
                <a:cs typeface="Times New Roman" pitchFamily="18" charset="0"/>
              </a:rPr>
              <a:t>ồ</a:t>
            </a:r>
            <a:r>
              <a:rPr lang="vi-VN" sz="2400">
                <a:solidFill>
                  <a:srgbClr val="000000"/>
                </a:solidFill>
                <a:latin typeface="Times New Roman" pitchFamily="18" charset="0"/>
                <a:cs typeface="Times New Roman" pitchFamily="18" charset="0"/>
              </a:rPr>
              <a:t>ng 9: chính hội, có múa hát thờ, hội trận và khao quân</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670</TotalTime>
  <Words>13887</Words>
  <PresentationFormat>Widescreen</PresentationFormat>
  <Paragraphs>664</Paragraphs>
  <Slides>118</Slides>
  <Notes>113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118</vt:i4>
      </vt:variant>
    </vt:vector>
  </HeadingPairs>
  <TitlesOfParts>
    <vt:vector size="132" baseType="lpstr">
      <vt:lpstr>SimSun</vt:lpstr>
      <vt:lpstr>Arial</vt:lpstr>
      <vt:lpstr>Brush Script MT</vt:lpstr>
      <vt:lpstr>Calibri</vt:lpstr>
      <vt:lpstr>Calibri Light</vt:lpstr>
      <vt:lpstr>Constantia</vt:lpstr>
      <vt:lpstr>MS Mincho</vt:lpstr>
      <vt:lpstr>Noto Sans Symbols</vt:lpstr>
      <vt:lpstr>Times New Roman</vt:lpstr>
      <vt:lpstr>Tw Cen MT</vt:lpstr>
      <vt:lpstr>Tw Cen MT Condensed</vt:lpstr>
      <vt:lpstr>Wingdings</vt:lpstr>
      <vt:lpstr>Office Theme</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2021-08-07T08:11:40Z</dcterms:created>
  <dcterms:modified xsi:type="dcterms:W3CDTF">2021-12-20T15:41:17Z</dcterms:modified>
</cp:coreProperties>
</file>