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6" r:id="rId3"/>
    <p:sldId id="260" r:id="rId4"/>
    <p:sldId id="287" r:id="rId5"/>
    <p:sldId id="288" r:id="rId6"/>
    <p:sldId id="289" r:id="rId7"/>
    <p:sldId id="290" r:id="rId8"/>
    <p:sldId id="291" r:id="rId9"/>
    <p:sldId id="293" r:id="rId10"/>
    <p:sldId id="292" r:id="rId11"/>
    <p:sldId id="294" r:id="rId12"/>
    <p:sldId id="295" r:id="rId13"/>
  </p:sldIdLst>
  <p:sldSz cx="24387175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1499" autoAdjust="0"/>
  </p:normalViewPr>
  <p:slideViewPr>
    <p:cSldViewPr>
      <p:cViewPr>
        <p:scale>
          <a:sx n="40" d="100"/>
          <a:sy n="40" d="100"/>
        </p:scale>
        <p:origin x="-468" y="-108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8FCAF-36CD-4E2B-BDF9-928C80BF758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BF70-2336-4149-989D-85C27CFA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7" y="259080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697787" y="333375"/>
            <a:ext cx="1501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51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1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ĐẲNG </a:t>
            </a:r>
            <a:r>
              <a:rPr lang="en-US" sz="51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endParaRPr lang="en-US" sz="5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24095" y="45525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9677" y="276523"/>
            <a:ext cx="2194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2" y="29718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1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 BẤT ĐẲNG THỨC TÌM MAX - MIN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07327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26788" y="2612557"/>
                <a:ext cx="12505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Nhắc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BĐT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145F82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𝑛</m:t>
                    </m:r>
                  </m:oMath>
                </a14:m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88" y="2612557"/>
                <a:ext cx="12505199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243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58035" y="4847180"/>
                <a:ext cx="15750551" cy="767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;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;...;</m:t>
                    </m:r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+...+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ad>
                      <m:radPr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deg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...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35" y="4847180"/>
                <a:ext cx="15750551" cy="767967"/>
              </a:xfrm>
              <a:prstGeom prst="rect">
                <a:avLst/>
              </a:prstGeom>
              <a:blipFill rotWithShape="1">
                <a:blip r:embed="rId4"/>
                <a:stretch>
                  <a:fillRect t="-1746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82099" y="5855521"/>
                <a:ext cx="1180177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"="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=...=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99" y="5855521"/>
                <a:ext cx="11801770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2066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106075" y="9013777"/>
            <a:ext cx="22325581" cy="3568169"/>
            <a:chOff x="1076414" y="4334859"/>
            <a:chExt cx="22325581" cy="3568169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34859"/>
              <a:ext cx="7273312" cy="824978"/>
              <a:chOff x="166396" y="8712046"/>
              <a:chExt cx="7273312" cy="824978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932118" y="8712046"/>
                <a:ext cx="650759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644526" y="7772400"/>
            <a:ext cx="10253661" cy="861774"/>
            <a:chOff x="644526" y="2766774"/>
            <a:chExt cx="10253661" cy="861774"/>
          </a:xfrm>
        </p:grpSpPr>
        <p:sp>
          <p:nvSpPr>
            <p:cNvPr id="68" name="TextBox 6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126788" y="7880121"/>
                <a:ext cx="12505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145F82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𝑛</m:t>
                    </m:r>
                  </m:oMath>
                </a14:m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88" y="7880121"/>
                <a:ext cx="12505199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2243" t="-17647" r="-185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20043" y="10117647"/>
                <a:ext cx="13454944" cy="115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;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;...;</m:t>
                    </m:r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...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≤</m:t>
                        </m:r>
                      </m:e>
                    </m:func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/>
                                  </a:rPr>
                                  <m:t>+...+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043" y="10117647"/>
                <a:ext cx="13454944" cy="1150058"/>
              </a:xfrm>
              <a:prstGeom prst="rect">
                <a:avLst/>
              </a:prstGeom>
              <a:blipFill rotWithShape="1">
                <a:blip r:embed="rId7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49704" y="11332114"/>
                <a:ext cx="1304428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"="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=...=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704" y="11332114"/>
                <a:ext cx="13044283" cy="754053"/>
              </a:xfrm>
              <a:prstGeom prst="rect">
                <a:avLst/>
              </a:prstGeom>
              <a:blipFill rotWithShape="1">
                <a:blip r:embed="rId8"/>
                <a:stretch>
                  <a:fillRect l="-1822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71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5" name="Group 10"/>
          <p:cNvGrpSpPr/>
          <p:nvPr/>
        </p:nvGrpSpPr>
        <p:grpSpPr>
          <a:xfrm>
            <a:off x="1155662" y="5485272"/>
            <a:ext cx="21819676" cy="7925928"/>
            <a:chOff x="1270511" y="5867399"/>
            <a:chExt cx="21819676" cy="8768700"/>
          </a:xfrm>
        </p:grpSpPr>
        <p:sp>
          <p:nvSpPr>
            <p:cNvPr id="146" name="Rounded Rectangle 145"/>
            <p:cNvSpPr/>
            <p:nvPr/>
          </p:nvSpPr>
          <p:spPr>
            <a:xfrm>
              <a:off x="1272210" y="6139009"/>
              <a:ext cx="21817977" cy="84970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60"/>
            <p:cNvGrpSpPr/>
            <p:nvPr/>
          </p:nvGrpSpPr>
          <p:grpSpPr>
            <a:xfrm>
              <a:off x="1270511" y="5867399"/>
              <a:ext cx="3568119" cy="845463"/>
              <a:chOff x="1224541" y="6305966"/>
              <a:chExt cx="3568119" cy="845463"/>
            </a:xfrm>
          </p:grpSpPr>
          <p:sp>
            <p:nvSpPr>
              <p:cNvPr id="14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2296330" y="6305966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0" name="Round Diagonal Corner Rectangle 14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11245723" y="6187547"/>
                <a:ext cx="9114546" cy="1348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6−2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723" y="6187547"/>
                <a:ext cx="9114546" cy="13487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2070768" y="6493246"/>
                <a:ext cx="9264587" cy="787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ế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ế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: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768" y="6493246"/>
                <a:ext cx="9264587" cy="7870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54"/>
          <p:cNvGrpSpPr/>
          <p:nvPr/>
        </p:nvGrpSpPr>
        <p:grpSpPr>
          <a:xfrm>
            <a:off x="1144587" y="2667000"/>
            <a:ext cx="21841827" cy="2446753"/>
            <a:chOff x="1268078" y="3405486"/>
            <a:chExt cx="21841827" cy="2446753"/>
          </a:xfrm>
        </p:grpSpPr>
        <p:sp>
          <p:nvSpPr>
            <p:cNvPr id="107" name="Rounded Rectangle 106"/>
            <p:cNvSpPr/>
            <p:nvPr/>
          </p:nvSpPr>
          <p:spPr>
            <a:xfrm>
              <a:off x="1268078" y="3790950"/>
              <a:ext cx="21841827" cy="20612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9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4753443" y="3219389"/>
                <a:ext cx="17619278" cy="1894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dương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𝑷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7619278" cy="1894365"/>
              </a:xfrm>
              <a:prstGeom prst="rect">
                <a:avLst/>
              </a:prstGeom>
              <a:blipFill rotWithShape="1">
                <a:blip r:embed="rId5"/>
                <a:stretch>
                  <a:fillRect l="-1384" t="-6431" b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11583987" y="8239790"/>
                <a:ext cx="8706166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3987" y="8239790"/>
                <a:ext cx="8706166" cy="13311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/>
              <p:cNvSpPr/>
              <p:nvPr/>
            </p:nvSpPr>
            <p:spPr>
              <a:xfrm>
                <a:off x="2052302" y="8229600"/>
                <a:ext cx="9779600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)≥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3" name="Rectangle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2" y="8229600"/>
                <a:ext cx="9779600" cy="13311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/>
              <p:cNvSpPr/>
              <p:nvPr/>
            </p:nvSpPr>
            <p:spPr>
              <a:xfrm>
                <a:off x="8993187" y="9631790"/>
                <a:ext cx="3639714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4" name="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187" y="9631790"/>
                <a:ext cx="3639714" cy="13354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>
              <a:xfrm>
                <a:off x="2052302" y="9906000"/>
                <a:ext cx="7170746" cy="787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“=”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2" y="9906000"/>
                <a:ext cx="7170746" cy="7870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2027121" y="11353800"/>
                <a:ext cx="12457769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GTNN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à 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121" y="11353800"/>
                <a:ext cx="12457769" cy="133549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1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52" grpId="0"/>
      <p:bldP spid="153" grpId="0"/>
      <p:bldP spid="154" grpId="0"/>
      <p:bldP spid="155" grpId="0"/>
      <p:bldP spid="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144587" y="2667000"/>
            <a:ext cx="21841827" cy="4543930"/>
            <a:chOff x="1268078" y="3405486"/>
            <a:chExt cx="21841827" cy="45439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49"/>
              <a:ext cx="21841827" cy="415846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45888" y="3810000"/>
                <a:ext cx="20558500" cy="340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có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muốn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rào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trồng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rau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/>
                      </a:rPr>
                      <m:t>𝟔𝟎</m:t>
                    </m:r>
                    <m:r>
                      <a:rPr lang="vi-VN" b="1" i="1">
                        <a:latin typeface="Cambria Math"/>
                      </a:rPr>
                      <m:t>𝒎</m:t>
                    </m:r>
                  </m:oMath>
                </a14:m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lưới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 B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iết rằng một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là tường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rào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chỉ cần rào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còn lại của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. Em hãy tính diện tích lớn nhất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mà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có thể rào được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𝟔𝟎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lưới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888" y="3810000"/>
                <a:ext cx="20558500" cy="3400931"/>
              </a:xfrm>
              <a:prstGeom prst="rect">
                <a:avLst/>
              </a:prstGeom>
              <a:blipFill rotWithShape="1">
                <a:blip r:embed="rId3"/>
                <a:stretch>
                  <a:fillRect l="-1186" t="-3584" r="-1186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10"/>
          <p:cNvGrpSpPr/>
          <p:nvPr/>
        </p:nvGrpSpPr>
        <p:grpSpPr>
          <a:xfrm>
            <a:off x="1143853" y="7477459"/>
            <a:ext cx="21819676" cy="6098868"/>
            <a:chOff x="1270511" y="5867399"/>
            <a:chExt cx="21819676" cy="6747367"/>
          </a:xfrm>
        </p:grpSpPr>
        <p:sp>
          <p:nvSpPr>
            <p:cNvPr id="57" name="Rounded Rectangle 56"/>
            <p:cNvSpPr/>
            <p:nvPr/>
          </p:nvSpPr>
          <p:spPr>
            <a:xfrm>
              <a:off x="1272210" y="6139010"/>
              <a:ext cx="21817977" cy="64757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60"/>
            <p:cNvGrpSpPr/>
            <p:nvPr/>
          </p:nvGrpSpPr>
          <p:grpSpPr>
            <a:xfrm>
              <a:off x="1270511" y="5867399"/>
              <a:ext cx="3568119" cy="845463"/>
              <a:chOff x="1224541" y="6305966"/>
              <a:chExt cx="3568119" cy="845463"/>
            </a:xfrm>
          </p:grpSpPr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96330" y="6305966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1601191" y="8890658"/>
                <a:ext cx="9742414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0&lt;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&lt;60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91" y="8890658"/>
                <a:ext cx="9742414" cy="1415772"/>
              </a:xfrm>
              <a:prstGeom prst="rect">
                <a:avLst/>
              </a:prstGeom>
              <a:blipFill rotWithShape="1">
                <a:blip r:embed="rId4"/>
                <a:stretch>
                  <a:fillRect l="-2503" t="-8584" r="-1752" b="-18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1273423" y="10649646"/>
                <a:ext cx="11301163" cy="1448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ô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60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ẽ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ó: 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=60⇒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=60−2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23" y="10649646"/>
                <a:ext cx="11301163" cy="14487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1555374" y="12612134"/>
                <a:ext cx="18258214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đấ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ữ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60−2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=2.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(30−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74" y="12612134"/>
                <a:ext cx="18258214" cy="7870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Picture 10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308" y="7865273"/>
            <a:ext cx="10546221" cy="385677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ounded Rectangle 50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9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0" grpId="0"/>
      <p:bldP spid="102" grpId="0"/>
      <p:bldP spid="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144587" y="2667000"/>
            <a:ext cx="21841827" cy="4543930"/>
            <a:chOff x="1268078" y="3405486"/>
            <a:chExt cx="21841827" cy="45439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49"/>
              <a:ext cx="21841827" cy="415846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45888" y="3810000"/>
                <a:ext cx="20558500" cy="340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có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muốn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rào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trồng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rau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/>
                      </a:rPr>
                      <m:t>𝟔𝟎</m:t>
                    </m:r>
                    <m:r>
                      <a:rPr lang="vi-VN" b="1" i="1">
                        <a:latin typeface="Cambria Math"/>
                      </a:rPr>
                      <m:t>𝒎</m:t>
                    </m:r>
                  </m:oMath>
                </a14:m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lưới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 B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iết rằng một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là tường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rào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chỉ cần rào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còn lại của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. Em hãy tính diện tích lớn nhất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mà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có thể rào được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𝟔𝟎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lưới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888" y="3810000"/>
                <a:ext cx="20558500" cy="3400931"/>
              </a:xfrm>
              <a:prstGeom prst="rect">
                <a:avLst/>
              </a:prstGeom>
              <a:blipFill rotWithShape="1">
                <a:blip r:embed="rId3"/>
                <a:stretch>
                  <a:fillRect l="-1186" t="-3584" r="-1186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10"/>
          <p:cNvGrpSpPr/>
          <p:nvPr/>
        </p:nvGrpSpPr>
        <p:grpSpPr>
          <a:xfrm>
            <a:off x="1143853" y="7477459"/>
            <a:ext cx="21819676" cy="6098868"/>
            <a:chOff x="1270511" y="5867399"/>
            <a:chExt cx="21819676" cy="6747367"/>
          </a:xfrm>
        </p:grpSpPr>
        <p:sp>
          <p:nvSpPr>
            <p:cNvPr id="57" name="Rounded Rectangle 56"/>
            <p:cNvSpPr/>
            <p:nvPr/>
          </p:nvSpPr>
          <p:spPr>
            <a:xfrm>
              <a:off x="1272210" y="6139010"/>
              <a:ext cx="21817977" cy="64757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60"/>
            <p:cNvGrpSpPr/>
            <p:nvPr/>
          </p:nvGrpSpPr>
          <p:grpSpPr>
            <a:xfrm>
              <a:off x="1270511" y="5867399"/>
              <a:ext cx="3568119" cy="845463"/>
              <a:chOff x="1224541" y="6305966"/>
              <a:chExt cx="3568119" cy="845463"/>
            </a:xfrm>
          </p:grpSpPr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96330" y="6305966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1601190" y="8890658"/>
                <a:ext cx="20803197" cy="1230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Áp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BĐT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Cô-si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30−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2.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+30−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2.15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=450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90" y="8890658"/>
                <a:ext cx="20803197" cy="1230209"/>
              </a:xfrm>
              <a:prstGeom prst="rect">
                <a:avLst/>
              </a:prstGeom>
              <a:blipFill rotWithShape="1">
                <a:blip r:embed="rId4"/>
                <a:stretch>
                  <a:fillRect l="-1172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1273423" y="10649646"/>
                <a:ext cx="12977564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"="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=30−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⇔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=15⇒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23" y="10649646"/>
                <a:ext cx="12977564" cy="7870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1676040" y="11828098"/>
                <a:ext cx="17375547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ữ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r>
                        <a:rPr lang="en-US" i="1">
                          <a:latin typeface="Cambria Math"/>
                        </a:rPr>
                        <m:t>450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, đạ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=15;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=30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040" y="11828098"/>
                <a:ext cx="17375547" cy="7870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7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/>
      <p:bldP spid="1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3325" y="2012402"/>
            <a:ext cx="23611497" cy="804673"/>
            <a:chOff x="-288924" y="1905000"/>
            <a:chExt cx="17914313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73267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8043" y="1955620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18818" y="1920444"/>
              <a:ext cx="16006571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VỀ GIÁ TRỊ LỚN NHẤT VÀ GIÁ TRỊ NHỎ NHẤT CỦA HÀM SỐ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63389" y="4313846"/>
            <a:ext cx="21727140" cy="3200400"/>
            <a:chOff x="1120323" y="10988402"/>
            <a:chExt cx="21729655" cy="3200771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6"/>
              <a:ext cx="21526086" cy="2818277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5128183" cy="956588"/>
              <a:chOff x="1120323" y="10988402"/>
              <a:chExt cx="5128183" cy="956588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3307856" y="8847970"/>
                <a:ext cx="780389" cy="5100911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4635138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374975" y="3170846"/>
                <a:ext cx="996401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975" y="3170846"/>
                <a:ext cx="9964010" cy="754053"/>
              </a:xfrm>
              <a:prstGeom prst="rect">
                <a:avLst/>
              </a:prstGeom>
              <a:blipFill rotWithShape="1">
                <a:blip r:embed="rId2"/>
                <a:stretch>
                  <a:fillRect l="-2448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12692" y="5831643"/>
                <a:ext cx="1431225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(GTLN)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𝑦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𝐷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692" y="5831643"/>
                <a:ext cx="14312256" cy="754053"/>
              </a:xfrm>
              <a:prstGeom prst="rect">
                <a:avLst/>
              </a:prstGeom>
              <a:blipFill rotWithShape="1">
                <a:blip r:embed="rId3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338059" y="5518684"/>
                <a:ext cx="5999528" cy="1415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≤</m:t>
                            </m:r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Times New Roman" pitchFamily="18" charset="0"/>
                                <a:cs typeface="Times New Roman" pitchFamily="18" charset="0"/>
                              </a:rPr>
                              <m:t> 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𝐷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∃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</a:rPr>
                              <m:t>: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8059" y="5518684"/>
                <a:ext cx="5999528" cy="1415516"/>
              </a:xfrm>
              <a:prstGeom prst="rect">
                <a:avLst/>
              </a:prstGeom>
              <a:blipFill rotWithShape="1">
                <a:blip r:embed="rId4"/>
                <a:stretch>
                  <a:fillRect l="-3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1020319" y="8534400"/>
            <a:ext cx="21727140" cy="3200400"/>
            <a:chOff x="1120323" y="10988402"/>
            <a:chExt cx="21729655" cy="3200771"/>
          </a:xfrm>
        </p:grpSpPr>
        <p:sp>
          <p:nvSpPr>
            <p:cNvPr id="71" name="Rounded Rectangle 70"/>
            <p:cNvSpPr/>
            <p:nvPr/>
          </p:nvSpPr>
          <p:spPr>
            <a:xfrm>
              <a:off x="1323892" y="11370896"/>
              <a:ext cx="21526086" cy="2818277"/>
            </a:xfrm>
            <a:prstGeom prst="roundRect">
              <a:avLst>
                <a:gd name="adj" fmla="val 8959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5" name="Group 2"/>
            <p:cNvGrpSpPr/>
            <p:nvPr/>
          </p:nvGrpSpPr>
          <p:grpSpPr>
            <a:xfrm>
              <a:off x="1120323" y="10988402"/>
              <a:ext cx="5128183" cy="956588"/>
              <a:chOff x="1120323" y="10988402"/>
              <a:chExt cx="5128183" cy="956588"/>
            </a:xfrm>
          </p:grpSpPr>
          <p:sp>
            <p:nvSpPr>
              <p:cNvPr id="81" name="Right Triangle 80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 rot="5400000">
                <a:off x="3307856" y="8847970"/>
                <a:ext cx="780389" cy="5100911"/>
              </a:xfrm>
              <a:prstGeom prst="round2Same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314449" y="10988402"/>
                <a:ext cx="4829125" cy="80031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712691" y="10058400"/>
                <a:ext cx="1383369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(GTNN)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𝑦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691" y="10058400"/>
                <a:ext cx="13833696" cy="754053"/>
              </a:xfrm>
              <a:prstGeom prst="rect">
                <a:avLst/>
              </a:prstGeom>
              <a:blipFill rotWithShape="1">
                <a:blip r:embed="rId5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5457541" y="9709684"/>
                <a:ext cx="5956246" cy="1415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≥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Times New Roman" pitchFamily="18" charset="0"/>
                                <a:cs typeface="Times New Roman" pitchFamily="18" charset="0"/>
                              </a:rPr>
                              <m:t> 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𝐷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∃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</a:rPr>
                              <m:t>: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7541" y="9709684"/>
                <a:ext cx="5956246" cy="1415516"/>
              </a:xfrm>
              <a:prstGeom prst="rect">
                <a:avLst/>
              </a:prstGeom>
              <a:blipFill rotWithShape="1">
                <a:blip r:embed="rId6"/>
                <a:stretch>
                  <a:fillRect l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2" y="4875674"/>
            <a:ext cx="21819676" cy="6173327"/>
            <a:chOff x="1270511" y="5867400"/>
            <a:chExt cx="21819676" cy="682974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5813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3" y="3219389"/>
                <a:ext cx="16965144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6965144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143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56169" y="6055280"/>
                <a:ext cx="7150034" cy="1605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∀</m:t>
                    </m:r>
                    <m:r>
                      <a:rPr lang="en-US" i="1" smtClean="0">
                        <a:latin typeface="Cambria Math"/>
                      </a:rPr>
                      <m:t>𝑥</m:t>
                    </m:r>
                    <m:r>
                      <a:rPr lang="en-US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169" y="6055280"/>
                <a:ext cx="7150034" cy="1605439"/>
              </a:xfrm>
              <a:prstGeom prst="rect">
                <a:avLst/>
              </a:prstGeom>
              <a:blipFill rotWithShape="1">
                <a:blip r:embed="rId4"/>
                <a:stretch>
                  <a:fillRect r="-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917204" y="6104945"/>
                <a:ext cx="14058133" cy="1438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Áp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đẳng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Cô-si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204" y="6104945"/>
                <a:ext cx="14058133" cy="1438855"/>
              </a:xfrm>
              <a:prstGeom prst="rect">
                <a:avLst/>
              </a:prstGeom>
              <a:blipFill rotWithShape="1">
                <a:blip r:embed="rId5"/>
                <a:stretch>
                  <a:fillRect l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40407" y="7898332"/>
                <a:ext cx="13896589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“=”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=1⇒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=1∈(0;+∞)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407" y="7898332"/>
                <a:ext cx="13896589" cy="1048107"/>
              </a:xfrm>
              <a:prstGeom prst="rect">
                <a:avLst/>
              </a:prstGeom>
              <a:blipFill rotWithShape="1">
                <a:blip r:embed="rId6"/>
                <a:stretch>
                  <a:fillRect l="-175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42988" y="9448800"/>
                <a:ext cx="1039919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GTNN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4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988" y="9448800"/>
                <a:ext cx="10399193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2345" t="-16129" r="-1348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2" y="4875674"/>
            <a:ext cx="21819676" cy="7697326"/>
            <a:chOff x="1270511" y="5867400"/>
            <a:chExt cx="21819676" cy="851579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2441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3" y="3219389"/>
                <a:ext cx="1521254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=(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)(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[</m:t>
                    </m:r>
                    <m:r>
                      <m:rPr>
                        <m:nor/>
                      </m:rPr>
                      <a:rPr lang="en-US" b="1" i="1">
                        <a:latin typeface="Times New Roman" pitchFamily="18" charset="0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1;5</m:t>
                    </m:r>
                    <m:r>
                      <a:rPr lang="en-US" b="1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5212544" cy="754053"/>
              </a:xfrm>
              <a:prstGeom prst="rect">
                <a:avLst/>
              </a:prstGeom>
              <a:blipFill rotWithShape="1">
                <a:blip r:embed="rId3"/>
                <a:stretch>
                  <a:fillRect l="-1603" t="-16129" r="-401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56169" y="6055280"/>
                <a:ext cx="7212103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∈[</m:t>
                    </m:r>
                    <m:r>
                      <m:rPr>
                        <m:nor/>
                      </m:rPr>
                      <a:rPr lang="en-US" i="1">
                        <a:latin typeface="Times New Roman" pitchFamily="18" charset="0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>
                        <a:latin typeface="Times New Roman" pitchFamily="18" charset="0"/>
                        <a:cs typeface="Times New Roman" pitchFamily="18" charset="0"/>
                      </a:rPr>
                      <m:t>1;5</m:t>
                    </m:r>
                    <m:r>
                      <a:rPr lang="en-US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+1≥0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5−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169" y="6055280"/>
                <a:ext cx="7212103" cy="1221040"/>
              </a:xfrm>
              <a:prstGeom prst="rect">
                <a:avLst/>
              </a:prstGeom>
              <a:blipFill rotWithShape="1">
                <a:blip r:embed="rId4"/>
                <a:stretch>
                  <a:fillRect r="-2365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794408" y="7696200"/>
            <a:ext cx="111249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Cô-si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68324" y="9296400"/>
                <a:ext cx="1713086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“=”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+1=5−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⇔2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=4⇒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=2∈[</m:t>
                    </m:r>
                    <m:r>
                      <m:rPr>
                        <m:nor/>
                      </m:rPr>
                      <a:rPr lang="en-US" i="1">
                        <a:latin typeface="Times New Roman" pitchFamily="18" charset="0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>
                        <a:latin typeface="Times New Roman" pitchFamily="18" charset="0"/>
                        <a:cs typeface="Times New Roman" pitchFamily="18" charset="0"/>
                      </a:rPr>
                      <m:t>1;5</m:t>
                    </m:r>
                    <m:r>
                      <a:rPr lang="en-US">
                        <a:latin typeface="Cambria Math"/>
                      </a:rPr>
                      <m:t>]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324" y="9296400"/>
                <a:ext cx="17130863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1388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70905" y="10614220"/>
                <a:ext cx="1033827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GTLN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9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905" y="10614220"/>
                <a:ext cx="10338279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2358" t="-16129" r="-1356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2498387" y="7112509"/>
                <a:ext cx="9874334" cy="1726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+1)(5−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+1+5−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387" y="7112509"/>
                <a:ext cx="9874334" cy="17266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345091" y="4998426"/>
            <a:ext cx="12180925" cy="8412774"/>
            <a:chOff x="1270511" y="5867400"/>
            <a:chExt cx="12180925" cy="851579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1" y="6139009"/>
              <a:ext cx="12179225" cy="82441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3" y="3219389"/>
                <a:ext cx="13063191" cy="104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[</m:t>
                    </m:r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2;+</m:t>
                    </m:r>
                    <m:r>
                      <a:rPr lang="en-US" b="1">
                        <a:latin typeface="Cambria Math"/>
                      </a:rPr>
                      <m:t>∞)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3063191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186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919390" y="6055280"/>
                <a:ext cx="5954259" cy="964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∀</m:t>
                    </m:r>
                    <m:r>
                      <a:rPr lang="en-US" i="1" smtClean="0">
                        <a:latin typeface="Cambria Math"/>
                      </a:rPr>
                      <m:t>𝑥</m:t>
                    </m:r>
                    <m:r>
                      <a:rPr lang="en-US" i="1" smtClean="0">
                        <a:latin typeface="Cambria Math"/>
                      </a:rPr>
                      <m:t>∈[</m:t>
                    </m:r>
                    <m:r>
                      <m:rPr>
                        <m:nor/>
                      </m:rPr>
                      <a:rPr lang="en-US">
                        <a:latin typeface="Times New Roman" pitchFamily="18" charset="0"/>
                        <a:cs typeface="Times New Roman" pitchFamily="18" charset="0"/>
                      </a:rPr>
                      <m:t>2;+</m:t>
                    </m:r>
                    <m:r>
                      <a:rPr lang="en-US">
                        <a:latin typeface="Cambria Math"/>
                      </a:rPr>
                      <m:t>∞)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≥1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9390" y="6055280"/>
                <a:ext cx="5954259" cy="964816"/>
              </a:xfrm>
              <a:prstGeom prst="rect">
                <a:avLst/>
              </a:prstGeom>
              <a:blipFill rotWithShape="1">
                <a:blip r:embed="rId4"/>
                <a:stretch>
                  <a:fillRect t="-6289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873912" y="7228622"/>
                <a:ext cx="11652104" cy="1438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≥2.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=2+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912" y="7228622"/>
                <a:ext cx="11652104" cy="14388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873912" y="8814537"/>
                <a:ext cx="11191767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“=”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/>
                      </a:rPr>
                      <m:t>⇔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=2∈[</m:t>
                    </m:r>
                    <m:r>
                      <m:rPr>
                        <m:nor/>
                      </m:rPr>
                      <a:rPr lang="en-US"/>
                      <m:t>2;+</m:t>
                    </m:r>
                    <m:r>
                      <a:rPr lang="en-US">
                        <a:latin typeface="Cambria Math"/>
                      </a:rPr>
                      <m:t>∞)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912" y="8814537"/>
                <a:ext cx="11191767" cy="2204899"/>
              </a:xfrm>
              <a:prstGeom prst="rect">
                <a:avLst/>
              </a:prstGeom>
              <a:blipFill rotWithShape="1">
                <a:blip r:embed="rId6"/>
                <a:stretch>
                  <a:fillRect l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916805" y="11582400"/>
                <a:ext cx="1039919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GTNN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805" y="11582400"/>
                <a:ext cx="10399193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2345" t="-16129" r="-1348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49"/>
          <p:cNvGrpSpPr/>
          <p:nvPr/>
        </p:nvGrpSpPr>
        <p:grpSpPr>
          <a:xfrm>
            <a:off x="1177638" y="4854863"/>
            <a:ext cx="9949149" cy="8556337"/>
            <a:chOff x="1175570" y="2468560"/>
            <a:chExt cx="9950301" cy="8557327"/>
          </a:xfrm>
        </p:grpSpPr>
        <p:sp>
          <p:nvSpPr>
            <p:cNvPr id="57" name="Rounded Rectangle 56"/>
            <p:cNvSpPr/>
            <p:nvPr/>
          </p:nvSpPr>
          <p:spPr>
            <a:xfrm>
              <a:off x="1175570" y="2872595"/>
              <a:ext cx="9950301" cy="815329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2"/>
            <p:cNvGrpSpPr/>
            <p:nvPr/>
          </p:nvGrpSpPr>
          <p:grpSpPr>
            <a:xfrm>
              <a:off x="1175570" y="2468560"/>
              <a:ext cx="3726221" cy="896427"/>
              <a:chOff x="1175570" y="1834705"/>
              <a:chExt cx="4064619" cy="977837"/>
            </a:xfrm>
          </p:grpSpPr>
          <p:sp>
            <p:nvSpPr>
              <p:cNvPr id="9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235430" y="1958752"/>
                <a:ext cx="3004759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Round Diagonal Corner Rectangle 9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/>
          <p:cNvSpPr/>
          <p:nvPr/>
        </p:nvSpPr>
        <p:spPr>
          <a:xfrm>
            <a:off x="1333902" y="6030001"/>
            <a:ext cx="834508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BĐT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Cô-si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73387" y="6858000"/>
                <a:ext cx="5548314" cy="2047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≥2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.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func>
                        </m:e>
                      </m:rad>
                      <m:r>
                        <a:rPr lang="en-US" i="1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387" y="6858000"/>
                <a:ext cx="5548314" cy="20473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7203" y="9162934"/>
                <a:ext cx="744598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Ở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“=” 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203" y="9162934"/>
                <a:ext cx="7445984" cy="754053"/>
              </a:xfrm>
              <a:prstGeom prst="rect">
                <a:avLst/>
              </a:prstGeom>
              <a:blipFill rotWithShape="1">
                <a:blip r:embed="rId9"/>
                <a:stretch>
                  <a:fillRect l="-3276" t="-16129" r="-16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30255" y="10136759"/>
                <a:ext cx="9522542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=2⇒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∉[2;+∞)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255" y="10136759"/>
                <a:ext cx="9522542" cy="133549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177638" y="11582400"/>
            <a:ext cx="973535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47609" y="12352533"/>
                <a:ext cx="165545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609" y="12352533"/>
                <a:ext cx="1655453" cy="754053"/>
              </a:xfrm>
              <a:prstGeom prst="rect">
                <a:avLst/>
              </a:prstGeom>
              <a:blipFill rotWithShape="1">
                <a:blip r:embed="rId11"/>
                <a:stretch>
                  <a:fillRect t="-16129" r="-13971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8744548" y="6103947"/>
            <a:ext cx="199285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6" grpId="0"/>
      <p:bldP spid="7" grpId="0"/>
      <p:bldP spid="8" grpId="0"/>
      <p:bldP spid="9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2" y="4875674"/>
            <a:ext cx="21819676" cy="8459327"/>
            <a:chOff x="1270511" y="5867400"/>
            <a:chExt cx="21819676" cy="935881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90872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3" y="3219389"/>
                <a:ext cx="17619278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m:t>0;+</m:t>
                        </m:r>
                        <m:r>
                          <a:rPr lang="en-US" b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7619278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138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56169" y="6055280"/>
                <a:ext cx="9938362" cy="1146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169" y="6055280"/>
                <a:ext cx="9938362" cy="1146981"/>
              </a:xfrm>
              <a:prstGeom prst="rect">
                <a:avLst/>
              </a:prstGeom>
              <a:blipFill rotWithShape="1">
                <a:blip r:embed="rId4"/>
                <a:stretch>
                  <a:fillRect l="-2391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794407" y="7696200"/>
            <a:ext cx="1215177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Cô-si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07254" y="10668000"/>
                <a:ext cx="18234933" cy="1124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“=”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=2⇔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g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∈(</m:t>
                    </m:r>
                    <m:r>
                      <m:rPr>
                        <m:nor/>
                      </m:rPr>
                      <a:rPr lang="en-US">
                        <a:latin typeface="Times New Roman" pitchFamily="18" charset="0"/>
                        <a:cs typeface="Times New Roman" pitchFamily="18" charset="0"/>
                      </a:rPr>
                      <m:t>0;+</m:t>
                    </m:r>
                    <m:r>
                      <a:rPr lang="en-US">
                        <a:latin typeface="Cambria Math"/>
                      </a:rPr>
                      <m:t>∞)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254" y="10668000"/>
                <a:ext cx="18234933" cy="1124282"/>
              </a:xfrm>
              <a:prstGeom prst="rect">
                <a:avLst/>
              </a:prstGeom>
              <a:blipFill rotWithShape="1">
                <a:blip r:embed="rId5"/>
                <a:stretch>
                  <a:fillRect l="-1303" b="-1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9835" y="11985820"/>
                <a:ext cx="11073416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GTNN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ad>
                          <m:radPr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deg>
                          <m:e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g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835" y="11985820"/>
                <a:ext cx="11073416" cy="1159228"/>
              </a:xfrm>
              <a:prstGeom prst="rect">
                <a:avLst/>
              </a:prstGeom>
              <a:blipFill rotWithShape="1">
                <a:blip r:embed="rId6"/>
                <a:stretch>
                  <a:fillRect l="-2146" r="-1266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931116" y="8495748"/>
                <a:ext cx="14766967" cy="2047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≥5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116" y="8495748"/>
                <a:ext cx="14766967" cy="20473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1927568" y="5639877"/>
                <a:ext cx="6744988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∈(0;+∞)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568" y="5639877"/>
                <a:ext cx="6744988" cy="2204899"/>
              </a:xfrm>
              <a:prstGeom prst="rect">
                <a:avLst/>
              </a:prstGeom>
              <a:blipFill rotWithShape="1">
                <a:blip r:embed="rId8"/>
                <a:stretch>
                  <a:fillRect r="-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51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2" y="4875674"/>
            <a:ext cx="21819676" cy="8459327"/>
            <a:chOff x="1270511" y="5867400"/>
            <a:chExt cx="21819676" cy="935881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90872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3" y="3219389"/>
                <a:ext cx="17619278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m:t>0;+</m:t>
                        </m:r>
                        <m:r>
                          <a:rPr lang="en-US" b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7619278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138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56169" y="6055280"/>
                <a:ext cx="7889339" cy="1146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" pitchFamily="18" charset="0"/>
                  </a:rPr>
                  <a:t>Ta </a:t>
                </a:r>
                <a:r>
                  <a:rPr lang="en-US" dirty="0" err="1">
                    <a:latin typeface="Times" pitchFamily="18" charset="0"/>
                  </a:rPr>
                  <a:t>có</a:t>
                </a:r>
                <a:r>
                  <a:rPr lang="en-US" dirty="0">
                    <a:latin typeface="Times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−1+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>
                    <a:latin typeface="Times" pitchFamily="18" charset="0"/>
                  </a:rPr>
                  <a:t>.</a:t>
                </a:r>
                <a:endParaRPr lang="en-US" dirty="0">
                  <a:latin typeface="Times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169" y="6055280"/>
                <a:ext cx="7889339" cy="1146981"/>
              </a:xfrm>
              <a:prstGeom prst="rect">
                <a:avLst/>
              </a:prstGeom>
              <a:blipFill rotWithShape="1">
                <a:blip r:embed="rId4"/>
                <a:stretch>
                  <a:fillRect l="-3012" r="-2162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794407" y="7696200"/>
            <a:ext cx="1215177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Cô-si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07254" y="10668000"/>
                <a:ext cx="17130863" cy="104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“=”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−1=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=4⇔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=3∈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1;+∞</m:t>
                        </m:r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254" y="10668000"/>
                <a:ext cx="17130863" cy="1046377"/>
              </a:xfrm>
              <a:prstGeom prst="rect">
                <a:avLst/>
              </a:prstGeom>
              <a:blipFill rotWithShape="1">
                <a:blip r:embed="rId5"/>
                <a:stretch>
                  <a:fillRect l="-1387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9835" y="11985820"/>
                <a:ext cx="1027800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GTNN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4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=3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835" y="11985820"/>
                <a:ext cx="10278006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2313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931116" y="8495748"/>
                <a:ext cx="14766967" cy="2047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−1+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≥2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116" y="8495748"/>
                <a:ext cx="14766967" cy="20473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9801699" y="5863891"/>
                <a:ext cx="7522765" cy="1603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∈(1;+∞)</m:t>
                    </m:r>
                  </m:oMath>
                </a14:m>
                <a:r>
                  <a:rPr lang="en-US" dirty="0">
                    <a:latin typeface="Times" pitchFamily="18" charset="0"/>
                  </a:rPr>
                  <a:t>, ta </a:t>
                </a:r>
                <a:r>
                  <a:rPr lang="en-US" dirty="0" err="1">
                    <a:latin typeface="Times" pitchFamily="18" charset="0"/>
                  </a:rPr>
                  <a:t>có</a:t>
                </a:r>
                <a:r>
                  <a:rPr lang="en-US" dirty="0">
                    <a:latin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−1&gt;0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" pitchFamily="18" charset="0"/>
                  </a:rPr>
                  <a:t>.</a:t>
                </a:r>
                <a:endParaRPr lang="en-US" dirty="0">
                  <a:latin typeface="Times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699" y="5863891"/>
                <a:ext cx="7522765" cy="1603709"/>
              </a:xfrm>
              <a:prstGeom prst="rect">
                <a:avLst/>
              </a:prstGeom>
              <a:blipFill rotWithShape="1">
                <a:blip r:embed="rId8"/>
                <a:stretch>
                  <a:fillRect r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51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2" y="4875674"/>
            <a:ext cx="21819676" cy="8459327"/>
            <a:chOff x="1270511" y="5867400"/>
            <a:chExt cx="21819676" cy="935881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90872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3" y="3219389"/>
                <a:ext cx="17619278" cy="1488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âm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𝑷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</m:rad>
                    <m:r>
                      <a:rPr lang="en-US" b="1" i="1">
                        <a:latin typeface="Cambria Math"/>
                      </a:rPr>
                      <m:t>+</m:t>
                    </m:r>
                    <m:rad>
                      <m:radPr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</m:rad>
                    <m:r>
                      <a:rPr lang="en-US" b="1" i="1">
                        <a:latin typeface="Cambria Math"/>
                      </a:rPr>
                      <m:t>+</m:t>
                    </m:r>
                    <m:rad>
                      <m:radPr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</m:rad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7619278" cy="1488806"/>
              </a:xfrm>
              <a:prstGeom prst="rect">
                <a:avLst/>
              </a:prstGeom>
              <a:blipFill rotWithShape="1">
                <a:blip r:embed="rId3"/>
                <a:stretch>
                  <a:fillRect l="-1384" t="-8197" r="-1349" b="-18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56169" y="6055280"/>
                <a:ext cx="1243712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Áp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BĐT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Cô-si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âm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;1;1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169" y="6055280"/>
                <a:ext cx="12437123" cy="754053"/>
              </a:xfrm>
              <a:prstGeom prst="rect">
                <a:avLst/>
              </a:prstGeom>
              <a:blipFill rotWithShape="1">
                <a:blip r:embed="rId4"/>
                <a:stretch>
                  <a:fillRect l="-1911" t="-16129" r="-10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794408" y="7696200"/>
            <a:ext cx="38459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32104" y="11439619"/>
                <a:ext cx="8356218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“=”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104" y="11439619"/>
                <a:ext cx="8356218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2918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9835" y="12362846"/>
                <a:ext cx="1170762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GTLN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835" y="12362846"/>
                <a:ext cx="11707629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2030" t="-16129" r="-1093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056755" y="8763000"/>
                <a:ext cx="9176871" cy="1348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+1+1≥3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⇒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755" y="8763000"/>
                <a:ext cx="9176871" cy="13487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696628" y="6809333"/>
                <a:ext cx="11549252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+1+1≥3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.1.1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=3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⇒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28" y="6809333"/>
                <a:ext cx="11549252" cy="13354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1736387" y="8762999"/>
                <a:ext cx="9176871" cy="1335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+1+1≥3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⇒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387" y="8762999"/>
                <a:ext cx="9176871" cy="13354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843783" y="10098493"/>
                <a:ext cx="20636804" cy="1348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ế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ế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: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+6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3+6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783" y="10098493"/>
                <a:ext cx="20636804" cy="13487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ounded Rectangle 91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4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51" grpId="0"/>
      <p:bldP spid="56" grpId="0"/>
      <p:bldP spid="57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2" y="5485272"/>
            <a:ext cx="21819676" cy="7925928"/>
            <a:chOff x="1270511" y="5867399"/>
            <a:chExt cx="21819676" cy="876870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4970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399"/>
              <a:ext cx="3568119" cy="845463"/>
              <a:chOff x="1224541" y="6305966"/>
              <a:chExt cx="3568119" cy="84546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6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0"/>
            <a:ext cx="21841827" cy="2446753"/>
            <a:chOff x="1268078" y="3405486"/>
            <a:chExt cx="21841827" cy="24467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0612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3" y="3219389"/>
                <a:ext cx="17619278" cy="1894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dương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𝑷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7619278" cy="1894365"/>
              </a:xfrm>
              <a:prstGeom prst="rect">
                <a:avLst/>
              </a:prstGeom>
              <a:blipFill rotWithShape="1">
                <a:blip r:embed="rId3"/>
                <a:stretch>
                  <a:fillRect l="-1384" t="-6431" b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111100" y="6080929"/>
            <a:ext cx="249780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12999" y="6898471"/>
                <a:ext cx="15025739" cy="1215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Áp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BĐT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Cô-si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âm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999" y="6898471"/>
                <a:ext cx="15025739" cy="1215461"/>
              </a:xfrm>
              <a:prstGeom prst="rect">
                <a:avLst/>
              </a:prstGeom>
              <a:blipFill rotWithShape="1">
                <a:blip r:embed="rId4"/>
                <a:stretch>
                  <a:fillRect l="-1623" b="-5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21477" y="10728264"/>
                <a:ext cx="8769150" cy="1711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(1−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  </m:t>
                      </m:r>
                      <m:r>
                        <a:rPr lang="en-US">
                          <a:latin typeface="Cambria Math"/>
                        </a:rPr>
                        <m:t>(2)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477" y="10728264"/>
                <a:ext cx="8769150" cy="17117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843393" y="7836652"/>
                <a:ext cx="16582706" cy="2047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(1−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≥3.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    </m:t>
                      </m:r>
                      <m:r>
                        <a:rPr lang="en-US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393" y="7836652"/>
                <a:ext cx="16582706" cy="20473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567183" y="9875974"/>
                <a:ext cx="426643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ó: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183" y="9875974"/>
                <a:ext cx="4266430" cy="7540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/>
              <p:cNvSpPr/>
              <p:nvPr/>
            </p:nvSpPr>
            <p:spPr>
              <a:xfrm>
                <a:off x="8535987" y="5969249"/>
                <a:ext cx="10104433" cy="1030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rơi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987" y="5969249"/>
                <a:ext cx="10104433" cy="1030026"/>
              </a:xfrm>
              <a:prstGeom prst="rect">
                <a:avLst/>
              </a:prstGeom>
              <a:blipFill rotWithShape="1">
                <a:blip r:embed="rId8"/>
                <a:stretch>
                  <a:fillRect l="-2352" r="-1448" b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11397526" y="10630027"/>
                <a:ext cx="8769150" cy="1652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(1−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     </m:t>
                      </m:r>
                      <m:r>
                        <a:rPr lang="en-US">
                          <a:latin typeface="Cambria Math"/>
                        </a:rPr>
                        <m:t>(3)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526" y="10630027"/>
                <a:ext cx="8769150" cy="16525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6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51" grpId="0"/>
      <p:bldP spid="108" grpId="0"/>
      <p:bldP spid="92" grpId="0"/>
      <p:bldP spid="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2401</Words>
  <Application>Microsoft Office PowerPoint</Application>
  <PresentationFormat>Custom</PresentationFormat>
  <Paragraphs>154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Macbook Air</cp:lastModifiedBy>
  <cp:revision>67</cp:revision>
  <dcterms:created xsi:type="dcterms:W3CDTF">2013-08-31T11:42:51Z</dcterms:created>
  <dcterms:modified xsi:type="dcterms:W3CDTF">2020-02-27T09:20:32Z</dcterms:modified>
</cp:coreProperties>
</file>