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4" r:id="rId2"/>
    <p:sldMasterId id="2147483768" r:id="rId3"/>
  </p:sldMasterIdLst>
  <p:sldIdLst>
    <p:sldId id="312" r:id="rId4"/>
    <p:sldId id="280" r:id="rId5"/>
    <p:sldId id="324" r:id="rId6"/>
    <p:sldId id="343" r:id="rId7"/>
    <p:sldId id="325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39" r:id="rId19"/>
    <p:sldId id="338" r:id="rId20"/>
    <p:sldId id="340" r:id="rId21"/>
    <p:sldId id="341" r:id="rId22"/>
    <p:sldId id="342" r:id="rId23"/>
    <p:sldId id="315" r:id="rId24"/>
  </p:sldIdLst>
  <p:sldSz cx="12192000" cy="6858000"/>
  <p:notesSz cx="7053263" cy="9309100"/>
  <p:defaultTextStyle>
    <a:defPPr>
      <a:defRPr lang="x-none"/>
    </a:defPPr>
    <a:lvl1pPr marL="0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58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43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903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883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843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802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770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737" algn="l" defTabSz="9119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>
        <p:scale>
          <a:sx n="80" d="100"/>
          <a:sy n="80" d="100"/>
        </p:scale>
        <p:origin x="-3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8" indent="0" algn="ctr">
              <a:buNone/>
              <a:defRPr sz="2000"/>
            </a:lvl2pPr>
            <a:lvl3pPr marL="911943" indent="0" algn="ctr">
              <a:buNone/>
              <a:defRPr sz="1800"/>
            </a:lvl3pPr>
            <a:lvl4pPr marL="1367903" indent="0" algn="ctr">
              <a:buNone/>
              <a:defRPr sz="1600"/>
            </a:lvl4pPr>
            <a:lvl5pPr marL="1823883" indent="0" algn="ctr">
              <a:buNone/>
              <a:defRPr sz="1600"/>
            </a:lvl5pPr>
            <a:lvl6pPr marL="2279843" indent="0" algn="ctr">
              <a:buNone/>
              <a:defRPr sz="1600"/>
            </a:lvl6pPr>
            <a:lvl7pPr marL="2735802" indent="0" algn="ctr">
              <a:buNone/>
              <a:defRPr sz="1600"/>
            </a:lvl7pPr>
            <a:lvl8pPr marL="3191770" indent="0" algn="ctr">
              <a:buNone/>
              <a:defRPr sz="1600"/>
            </a:lvl8pPr>
            <a:lvl9pPr marL="364773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243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24383"/>
          <a:lstStyle>
            <a:lvl1pPr marL="0" marR="60958" indent="0" algn="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297DA-387E-46C4-BF9F-C7FE4D968C6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E31B9-7E03-4009-AFF4-3B1B0419904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D16F0-4356-4828-9936-FC3D37C6EE9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C32FC-621E-4B95-AAE4-41313280D2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4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60958" rIns="60958" anchor="t"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3B731-429E-4910-A3A2-0F82D41ABB3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A0799-F458-4E11-8838-B035188916D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9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09EDE-0405-4FFD-84DF-7DC43277B3F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1CA57-38F2-41DE-A85F-04CAF540E6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60958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60958" tIns="0" rIns="60958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7"/>
            <a:ext cx="5389033" cy="654843"/>
          </a:xfrm>
        </p:spPr>
        <p:txBody>
          <a:bodyPr lIns="60958" tIns="0" rIns="60958" bIns="0" anchor="ctr"/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FC23B-8A42-473A-B5EF-350EE39D42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A938-5EDC-42D7-9251-417FD4AF36B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7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6095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4B678-03E2-4DAC-980F-472865F30AC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297-71DB-4502-AE17-E722BD0F1D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22185-F484-40A4-BAD4-94E3A547C94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CED0-5401-471C-A30A-B0432F2987F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84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24383" rIns="24383"/>
          <a:lstStyle>
            <a:lvl1pPr marL="0" indent="0" algn="l">
              <a:buNone/>
              <a:defRPr sz="1900"/>
            </a:lvl1pPr>
            <a:lvl2pPr indent="0" algn="l">
              <a:buNone/>
              <a:defRPr sz="1600"/>
            </a:lvl2pPr>
            <a:lvl3pPr indent="0" algn="l">
              <a:buNone/>
              <a:defRPr sz="13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3700"/>
            </a:lvl1pPr>
            <a:lvl2pPr>
              <a:defRPr sz="3500"/>
            </a:lvl2pPr>
            <a:lvl3pPr>
              <a:defRPr sz="3200"/>
            </a:lvl3pPr>
            <a:lvl4pPr>
              <a:defRPr sz="27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CBFA7-5AA6-43F6-A368-AA7EFF7D04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8B6D2-7FA1-4908-BD2B-46940180144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6"/>
            <a:ext cx="2950464" cy="1582621"/>
          </a:xfrm>
        </p:spPr>
        <p:txBody>
          <a:bodyPr vert="horz" lIns="60958" tIns="60958" rIns="60958" bIns="60958" anchor="b"/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85342" rIns="60958" bIns="60958" anchor="t"/>
          <a:lstStyle>
            <a:lvl1pPr marL="0" indent="0" algn="l">
              <a:spcBef>
                <a:spcPts val="333"/>
              </a:spcBef>
              <a:buFontTx/>
              <a:buNone/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A9F21-0330-4C16-B4F4-B8679439596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262C6B5-8248-4C97-802F-1828155DABC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23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58B41-376C-4A99-A7CA-1B147A1FA06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EA277-B755-43D1-8C1F-61A6940B958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7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C3D4B-A9D4-4953-8D2B-6E47A4CE38D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ADC24-8401-4213-9092-7CE3B7C43D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6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0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4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1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67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2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7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3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18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64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9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07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7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0" indent="0">
              <a:buNone/>
              <a:defRPr sz="1300" b="1"/>
            </a:lvl2pPr>
            <a:lvl3pPr marL="609112" indent="0">
              <a:buNone/>
              <a:defRPr sz="1200" b="1"/>
            </a:lvl3pPr>
            <a:lvl4pPr marL="913672" indent="0">
              <a:buNone/>
              <a:defRPr sz="1100" b="1"/>
            </a:lvl4pPr>
            <a:lvl5pPr marL="1218224" indent="0">
              <a:buNone/>
              <a:defRPr sz="1100" b="1"/>
            </a:lvl5pPr>
            <a:lvl6pPr marL="1522784" indent="0">
              <a:buNone/>
              <a:defRPr sz="1100" b="1"/>
            </a:lvl6pPr>
            <a:lvl7pPr marL="1827341" indent="0">
              <a:buNone/>
              <a:defRPr sz="1100" b="1"/>
            </a:lvl7pPr>
            <a:lvl8pPr marL="2131896" indent="0">
              <a:buNone/>
              <a:defRPr sz="1100" b="1"/>
            </a:lvl8pPr>
            <a:lvl9pPr marL="243644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7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0" indent="0">
              <a:buNone/>
              <a:defRPr sz="1300" b="1"/>
            </a:lvl2pPr>
            <a:lvl3pPr marL="609112" indent="0">
              <a:buNone/>
              <a:defRPr sz="1200" b="1"/>
            </a:lvl3pPr>
            <a:lvl4pPr marL="913672" indent="0">
              <a:buNone/>
              <a:defRPr sz="1100" b="1"/>
            </a:lvl4pPr>
            <a:lvl5pPr marL="1218224" indent="0">
              <a:buNone/>
              <a:defRPr sz="1100" b="1"/>
            </a:lvl5pPr>
            <a:lvl6pPr marL="1522784" indent="0">
              <a:buNone/>
              <a:defRPr sz="1100" b="1"/>
            </a:lvl6pPr>
            <a:lvl7pPr marL="1827341" indent="0">
              <a:buNone/>
              <a:defRPr sz="1100" b="1"/>
            </a:lvl7pPr>
            <a:lvl8pPr marL="2131896" indent="0">
              <a:buNone/>
              <a:defRPr sz="1100" b="1"/>
            </a:lvl8pPr>
            <a:lvl9pPr marL="243644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61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93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7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4" y="182041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41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560" indent="0">
              <a:buNone/>
              <a:defRPr sz="800"/>
            </a:lvl2pPr>
            <a:lvl3pPr marL="609112" indent="0">
              <a:buNone/>
              <a:defRPr sz="700"/>
            </a:lvl3pPr>
            <a:lvl4pPr marL="913672" indent="0">
              <a:buNone/>
              <a:defRPr sz="600"/>
            </a:lvl4pPr>
            <a:lvl5pPr marL="1218224" indent="0">
              <a:buNone/>
              <a:defRPr sz="600"/>
            </a:lvl5pPr>
            <a:lvl6pPr marL="1522784" indent="0">
              <a:buNone/>
              <a:defRPr sz="600"/>
            </a:lvl6pPr>
            <a:lvl7pPr marL="1827341" indent="0">
              <a:buNone/>
              <a:defRPr sz="600"/>
            </a:lvl7pPr>
            <a:lvl8pPr marL="2131896" indent="0">
              <a:buNone/>
              <a:defRPr sz="600"/>
            </a:lvl8pPr>
            <a:lvl9pPr marL="243644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28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7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560" indent="0">
              <a:buNone/>
              <a:defRPr sz="1900"/>
            </a:lvl2pPr>
            <a:lvl3pPr marL="609112" indent="0">
              <a:buNone/>
              <a:defRPr sz="1600"/>
            </a:lvl3pPr>
            <a:lvl4pPr marL="913672" indent="0">
              <a:buNone/>
              <a:defRPr sz="1300"/>
            </a:lvl4pPr>
            <a:lvl5pPr marL="1218224" indent="0">
              <a:buNone/>
              <a:defRPr sz="1300"/>
            </a:lvl5pPr>
            <a:lvl6pPr marL="1522784" indent="0">
              <a:buNone/>
              <a:defRPr sz="1300"/>
            </a:lvl6pPr>
            <a:lvl7pPr marL="1827341" indent="0">
              <a:buNone/>
              <a:defRPr sz="1300"/>
            </a:lvl7pPr>
            <a:lvl8pPr marL="2131896" indent="0">
              <a:buNone/>
              <a:defRPr sz="1300"/>
            </a:lvl8pPr>
            <a:lvl9pPr marL="243644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560" indent="0">
              <a:buNone/>
              <a:defRPr sz="800"/>
            </a:lvl2pPr>
            <a:lvl3pPr marL="609112" indent="0">
              <a:buNone/>
              <a:defRPr sz="700"/>
            </a:lvl3pPr>
            <a:lvl4pPr marL="913672" indent="0">
              <a:buNone/>
              <a:defRPr sz="600"/>
            </a:lvl4pPr>
            <a:lvl5pPr marL="1218224" indent="0">
              <a:buNone/>
              <a:defRPr sz="600"/>
            </a:lvl5pPr>
            <a:lvl6pPr marL="1522784" indent="0">
              <a:buNone/>
              <a:defRPr sz="600"/>
            </a:lvl6pPr>
            <a:lvl7pPr marL="1827341" indent="0">
              <a:buNone/>
              <a:defRPr sz="600"/>
            </a:lvl7pPr>
            <a:lvl8pPr marL="2131896" indent="0">
              <a:buNone/>
              <a:defRPr sz="600"/>
            </a:lvl8pPr>
            <a:lvl9pPr marL="243644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5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9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9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5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1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8" indent="0">
              <a:buNone/>
              <a:defRPr sz="2000" b="1"/>
            </a:lvl2pPr>
            <a:lvl3pPr marL="911943" indent="0">
              <a:buNone/>
              <a:defRPr sz="1800" b="1"/>
            </a:lvl3pPr>
            <a:lvl4pPr marL="1367903" indent="0">
              <a:buNone/>
              <a:defRPr sz="1600" b="1"/>
            </a:lvl4pPr>
            <a:lvl5pPr marL="1823883" indent="0">
              <a:buNone/>
              <a:defRPr sz="1600" b="1"/>
            </a:lvl5pPr>
            <a:lvl6pPr marL="2279843" indent="0">
              <a:buNone/>
              <a:defRPr sz="1600" b="1"/>
            </a:lvl6pPr>
            <a:lvl7pPr marL="2735802" indent="0">
              <a:buNone/>
              <a:defRPr sz="1600" b="1"/>
            </a:lvl7pPr>
            <a:lvl8pPr marL="3191770" indent="0">
              <a:buNone/>
              <a:defRPr sz="1600" b="1"/>
            </a:lvl8pPr>
            <a:lvl9pPr marL="36477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15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8" indent="0">
              <a:buNone/>
              <a:defRPr sz="2000" b="1"/>
            </a:lvl2pPr>
            <a:lvl3pPr marL="911943" indent="0">
              <a:buNone/>
              <a:defRPr sz="1800" b="1"/>
            </a:lvl3pPr>
            <a:lvl4pPr marL="1367903" indent="0">
              <a:buNone/>
              <a:defRPr sz="1600" b="1"/>
            </a:lvl4pPr>
            <a:lvl5pPr marL="1823883" indent="0">
              <a:buNone/>
              <a:defRPr sz="1600" b="1"/>
            </a:lvl5pPr>
            <a:lvl6pPr marL="2279843" indent="0">
              <a:buNone/>
              <a:defRPr sz="1600" b="1"/>
            </a:lvl6pPr>
            <a:lvl7pPr marL="2735802" indent="0">
              <a:buNone/>
              <a:defRPr sz="1600" b="1"/>
            </a:lvl7pPr>
            <a:lvl8pPr marL="3191770" indent="0">
              <a:buNone/>
              <a:defRPr sz="1600" b="1"/>
            </a:lvl8pPr>
            <a:lvl9pPr marL="36477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8" indent="0">
              <a:buNone/>
              <a:defRPr sz="1400"/>
            </a:lvl2pPr>
            <a:lvl3pPr marL="911943" indent="0">
              <a:buNone/>
              <a:defRPr sz="1200"/>
            </a:lvl3pPr>
            <a:lvl4pPr marL="1367903" indent="0">
              <a:buNone/>
              <a:defRPr sz="1000"/>
            </a:lvl4pPr>
            <a:lvl5pPr marL="1823883" indent="0">
              <a:buNone/>
              <a:defRPr sz="1000"/>
            </a:lvl5pPr>
            <a:lvl6pPr marL="2279843" indent="0">
              <a:buNone/>
              <a:defRPr sz="1000"/>
            </a:lvl6pPr>
            <a:lvl7pPr marL="2735802" indent="0">
              <a:buNone/>
              <a:defRPr sz="1000"/>
            </a:lvl7pPr>
            <a:lvl8pPr marL="3191770" indent="0">
              <a:buNone/>
              <a:defRPr sz="1000"/>
            </a:lvl8pPr>
            <a:lvl9pPr marL="36477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958" indent="0">
              <a:buNone/>
              <a:defRPr sz="2800"/>
            </a:lvl2pPr>
            <a:lvl3pPr marL="911943" indent="0">
              <a:buNone/>
              <a:defRPr sz="2400"/>
            </a:lvl3pPr>
            <a:lvl4pPr marL="1367903" indent="0">
              <a:buNone/>
              <a:defRPr sz="2000"/>
            </a:lvl4pPr>
            <a:lvl5pPr marL="1823883" indent="0">
              <a:buNone/>
              <a:defRPr sz="2000"/>
            </a:lvl5pPr>
            <a:lvl6pPr marL="2279843" indent="0">
              <a:buNone/>
              <a:defRPr sz="2000"/>
            </a:lvl6pPr>
            <a:lvl7pPr marL="2735802" indent="0">
              <a:buNone/>
              <a:defRPr sz="2000"/>
            </a:lvl7pPr>
            <a:lvl8pPr marL="3191770" indent="0">
              <a:buNone/>
              <a:defRPr sz="2000"/>
            </a:lvl8pPr>
            <a:lvl9pPr marL="36477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8" indent="0">
              <a:buNone/>
              <a:defRPr sz="1400"/>
            </a:lvl2pPr>
            <a:lvl3pPr marL="911943" indent="0">
              <a:buNone/>
              <a:defRPr sz="1200"/>
            </a:lvl3pPr>
            <a:lvl4pPr marL="1367903" indent="0">
              <a:buNone/>
              <a:defRPr sz="1000"/>
            </a:lvl4pPr>
            <a:lvl5pPr marL="1823883" indent="0">
              <a:buNone/>
              <a:defRPr sz="1000"/>
            </a:lvl5pPr>
            <a:lvl6pPr marL="2279843" indent="0">
              <a:buNone/>
              <a:defRPr sz="1000"/>
            </a:lvl6pPr>
            <a:lvl7pPr marL="2735802" indent="0">
              <a:buNone/>
              <a:defRPr sz="1000"/>
            </a:lvl7pPr>
            <a:lvl8pPr marL="3191770" indent="0">
              <a:buNone/>
              <a:defRPr sz="1000"/>
            </a:lvl8pPr>
            <a:lvl9pPr marL="36477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197" tIns="45611" rIns="91197" bIns="456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197" tIns="45611" rIns="91197" bIns="456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7"/>
            <a:ext cx="2743200" cy="365125"/>
          </a:xfrm>
          <a:prstGeom prst="rect">
            <a:avLst/>
          </a:prstGeom>
        </p:spPr>
        <p:txBody>
          <a:bodyPr vert="horz" lIns="91197" tIns="45611" rIns="91197" bIns="456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6/27/2023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7"/>
            <a:ext cx="4114800" cy="365125"/>
          </a:xfrm>
          <a:prstGeom prst="rect">
            <a:avLst/>
          </a:prstGeom>
        </p:spPr>
        <p:txBody>
          <a:bodyPr vert="horz" lIns="91197" tIns="45611" rIns="91197" bIns="456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7"/>
            <a:ext cx="2743200" cy="365125"/>
          </a:xfrm>
          <a:prstGeom prst="rect">
            <a:avLst/>
          </a:prstGeom>
        </p:spPr>
        <p:txBody>
          <a:bodyPr vert="horz" lIns="91197" tIns="45611" rIns="91197" bIns="456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19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93" indent="-227993" algn="l" defTabSz="9119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963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22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80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53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25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95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63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24" indent="-227993" algn="l" defTabSz="911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8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4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0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8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02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70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37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60958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121917" tIns="60958" rIns="121917" bIns="6095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5CBC1A-B177-48E3-8B8F-B6568FCA0616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6/27/2023</a:t>
            </a:fld>
            <a:endParaRPr lang="en-US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0CCB66F-ED81-4869-835B-D7E0E4DCB767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44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6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65751" indent="-36575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2917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2917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20" indent="-28040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71" indent="-28040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422" indent="-2804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243834" algn="l" rtl="0" eaLnBrk="1" latinLnBrk="0" hangingPunct="1">
        <a:spcBef>
          <a:spcPct val="20000"/>
        </a:spcBef>
        <a:buClr>
          <a:schemeClr val="tx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2438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12" tIns="30456" rIns="60912" bIns="30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912" tIns="30456" rIns="60912" bIns="30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vert="horz" lIns="60912" tIns="30456" rIns="60912" bIns="3045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1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112"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vert="horz" lIns="60912" tIns="30456" rIns="60912" bIns="3045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vert="horz" lIns="60912" tIns="30456" rIns="60912" bIns="3045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1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1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091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16" indent="-228416" algn="l" defTabSz="6091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902" indent="-190348" algn="l" defTabSz="60911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392" indent="-152280" algn="l" defTabSz="6091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51" indent="-152280" algn="l" defTabSz="609112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04" indent="-152280" algn="l" defTabSz="609112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056" indent="-152280" algn="l" defTabSz="6091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616" indent="-152280" algn="l" defTabSz="6091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175" indent="-152280" algn="l" defTabSz="6091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728" indent="-152280" algn="l" defTabSz="6091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560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112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672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224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784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341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1896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448" algn="l" defTabSz="6091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50+ Khung Powerpoint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12562417" cy="71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57695" y="2733635"/>
            <a:ext cx="9360725" cy="110799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MỪNG QUÝ THẦY CÔ VÀ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EM ĐẾN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LỚP HỌC NGỮ VĂN 8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899" y="26129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7P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525" y="902543"/>
            <a:ext cx="11067802" cy="575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*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dị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trữ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Xương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khắc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nhắc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nhắc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phúng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899" y="26129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7P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041" y="688793"/>
            <a:ext cx="11289475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latin typeface="Times New Roman"/>
                <a:ea typeface="Calibri"/>
              </a:rPr>
              <a:t>  </a:t>
            </a:r>
            <a:r>
              <a:rPr lang="en-US" sz="3200" b="1" dirty="0" smtClean="0">
                <a:latin typeface="Times New Roman"/>
                <a:ea typeface="Calibri"/>
              </a:rPr>
              <a:t>2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vợ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 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cú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802" y="2470084"/>
            <a:ext cx="9939646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/>
                <a:ea typeface="Calibri"/>
              </a:rPr>
              <a:t>3.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tích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ND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cơ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bản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/>
                <a:ea typeface="Times New Roman"/>
              </a:rPr>
              <a:t>thơ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Hai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đề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Hai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câu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thực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Hai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câu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luận</a:t>
            </a:r>
            <a:r>
              <a:rPr lang="en-US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Hai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kết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899" y="26129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7P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916" y="961918"/>
            <a:ext cx="112894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a typeface="Calibri"/>
              </a:rPr>
              <a:t> </a:t>
            </a:r>
            <a:r>
              <a:rPr lang="en-US" sz="4000" b="1" dirty="0" smtClean="0">
                <a:ea typeface="Calibri"/>
              </a:rPr>
              <a:t>   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Nét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sắc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            -  </a:t>
            </a: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05" y="2636334"/>
            <a:ext cx="11625943" cy="361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5.Khẳng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vợ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’”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trữ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Tú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vợ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nữ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xưa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Tú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gũi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Tú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chiếm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mãi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non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899" y="605666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III. THỰC HÀNH VIẾT THEO CÁC BƯỚC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4" y="1460672"/>
            <a:ext cx="7671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34" y="2090061"/>
            <a:ext cx="366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6919" y="1093659"/>
            <a:ext cx="86214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: Thu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điếu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-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Khuyến</a:t>
            </a:r>
            <a:endParaRPr lang="en-US" sz="32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lạnh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lẽo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veo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tẻo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Sóng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biếc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làn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gợn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tí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khẽ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vèo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Tầng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lửng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ngắt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Ngõ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trúc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co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khách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vắng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teo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Tựa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đớp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bèo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7" y="1425039"/>
            <a:ext cx="10557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ea typeface="Calibri"/>
            </a:endParaRPr>
          </a:p>
          <a:p>
            <a:pPr algn="just"/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Tìm ý, lập dàn ý và viết đ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oạn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 vă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ý.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? Sửa lại bài sau khi đã viết xong?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899" y="605666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III. THỰC HÀNH VIẾT THEO CÁC BƯỚC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4" y="1460672"/>
            <a:ext cx="7671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3808" y="2553208"/>
            <a:ext cx="44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7" y="1425039"/>
            <a:ext cx="1055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31" y="748168"/>
            <a:ext cx="119901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Nhan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thơ:Thu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điếu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chẳng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cớ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thưởng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thôi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- ND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chính:Văn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VN,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trẻo,thanh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sạch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xinh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xẻo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trạng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xót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ngụ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gợi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biện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tu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(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ẩn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điệp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….)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7" y="1425039"/>
            <a:ext cx="1055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31" y="261293"/>
            <a:ext cx="119901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+mj-lt"/>
                <a:ea typeface="Calibri"/>
              </a:rPr>
              <a:t>c) Lập dàn ý</a:t>
            </a:r>
            <a:endParaRPr lang="en-US" sz="3200" b="1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  <a:ea typeface="Calibri"/>
              </a:rPr>
              <a:t>- </a:t>
            </a:r>
            <a:r>
              <a:rPr lang="vi-VN" sz="2800" b="1" i="1" u="sng" dirty="0">
                <a:latin typeface="+mj-lt"/>
                <a:ea typeface="Calibri"/>
              </a:rPr>
              <a:t>Mở đoạn</a:t>
            </a:r>
            <a:r>
              <a:rPr lang="vi-VN" sz="2800" b="1" dirty="0">
                <a:latin typeface="+mj-lt"/>
                <a:ea typeface="Calibri"/>
              </a:rPr>
              <a:t> </a:t>
            </a:r>
            <a:r>
              <a:rPr lang="en-US" sz="2800" dirty="0" smtClean="0">
                <a:latin typeface="+mj-lt"/>
                <a:ea typeface="Calibri"/>
              </a:rPr>
              <a:t>: </a:t>
            </a:r>
            <a:r>
              <a:rPr lang="en-US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G</a:t>
            </a:r>
            <a:r>
              <a:rPr lang="vi-VN" sz="2800" dirty="0" smtClean="0">
                <a:latin typeface="+mj-lt"/>
                <a:ea typeface="Calibri"/>
              </a:rPr>
              <a:t>iới </a:t>
            </a:r>
            <a:r>
              <a:rPr lang="vi-VN" sz="2800" dirty="0">
                <a:latin typeface="+mj-lt"/>
                <a:ea typeface="Calibri"/>
              </a:rPr>
              <a:t>thiệu </a:t>
            </a:r>
            <a:r>
              <a:rPr lang="en-US" sz="2800" dirty="0" err="1">
                <a:latin typeface="+mj-lt"/>
                <a:ea typeface="Calibri"/>
              </a:rPr>
              <a:t>khái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quát</a:t>
            </a:r>
            <a:r>
              <a:rPr lang="en-US" sz="2800" dirty="0">
                <a:latin typeface="+mj-lt"/>
                <a:ea typeface="Calibri"/>
              </a:rPr>
              <a:t>, </a:t>
            </a:r>
            <a:r>
              <a:rPr lang="en-US" sz="2800" dirty="0" err="1">
                <a:latin typeface="+mj-lt"/>
                <a:ea typeface="Calibri"/>
              </a:rPr>
              <a:t>ngắn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gọn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về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Nguyễn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Khuyến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và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bài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r>
              <a:rPr lang="en-US" sz="2800" dirty="0">
                <a:latin typeface="+mj-lt"/>
                <a:ea typeface="Calibri"/>
              </a:rPr>
              <a:t>, </a:t>
            </a:r>
            <a:r>
              <a:rPr lang="en-US" sz="2800" dirty="0" err="1">
                <a:latin typeface="+mj-lt"/>
                <a:ea typeface="Calibri"/>
              </a:rPr>
              <a:t>nêu</a:t>
            </a:r>
            <a:r>
              <a:rPr lang="en-US" sz="2800" dirty="0">
                <a:latin typeface="+mj-lt"/>
                <a:ea typeface="Calibri"/>
              </a:rPr>
              <a:t> ý </a:t>
            </a:r>
            <a:r>
              <a:rPr lang="en-US" sz="2800" dirty="0" err="1">
                <a:latin typeface="+mj-lt"/>
                <a:ea typeface="Calibri"/>
              </a:rPr>
              <a:t>kiến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chung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về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bài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r>
              <a:rPr lang="vi-VN" sz="2800" dirty="0">
                <a:latin typeface="+mj-lt"/>
                <a:ea typeface="Calibri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vi-VN" sz="2800" b="1" dirty="0">
                <a:latin typeface="+mj-lt"/>
                <a:ea typeface="Calibri"/>
              </a:rPr>
              <a:t>- </a:t>
            </a:r>
            <a:r>
              <a:rPr lang="vi-VN" sz="2800" b="1" i="1" u="sng" dirty="0">
                <a:latin typeface="+mj-lt"/>
                <a:ea typeface="Calibri"/>
              </a:rPr>
              <a:t>Thân đoạn</a:t>
            </a:r>
            <a:r>
              <a:rPr lang="vi-VN" sz="2800" b="1" dirty="0">
                <a:latin typeface="+mj-lt"/>
                <a:ea typeface="Calibri"/>
              </a:rPr>
              <a:t>: </a:t>
            </a:r>
            <a:endParaRPr lang="en-US" sz="2800" b="1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  <a:ea typeface="Calibri"/>
              </a:rPr>
              <a:t>+ Ý 1: </a:t>
            </a:r>
            <a:r>
              <a:rPr lang="en-US" sz="2800" dirty="0" err="1">
                <a:latin typeface="+mj-lt"/>
                <a:ea typeface="Calibri"/>
              </a:rPr>
              <a:t>Phân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tích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đặc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điểm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nội</a:t>
            </a:r>
            <a:r>
              <a:rPr lang="en-US" sz="2800" dirty="0">
                <a:latin typeface="+mj-lt"/>
                <a:ea typeface="Calibri"/>
              </a:rPr>
              <a:t> dung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  <a:ea typeface="Calibri"/>
              </a:rPr>
              <a:t>Phân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tích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hình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tượng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bài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  <a:ea typeface="Calibri"/>
              </a:rPr>
              <a:t>Phân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tích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cảm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xúc</a:t>
            </a:r>
            <a:r>
              <a:rPr lang="en-US" sz="2800" dirty="0">
                <a:latin typeface="+mj-lt"/>
                <a:ea typeface="Calibri"/>
              </a:rPr>
              <a:t>, </a:t>
            </a:r>
            <a:r>
              <a:rPr lang="en-US" sz="2800" dirty="0" err="1">
                <a:latin typeface="+mj-lt"/>
                <a:ea typeface="Calibri"/>
              </a:rPr>
              <a:t>tâm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trạng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của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nhà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r>
              <a:rPr lang="en-US" sz="2800" dirty="0">
                <a:latin typeface="+mj-lt"/>
                <a:ea typeface="Calibri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  <a:ea typeface="Calibri"/>
              </a:rPr>
              <a:t>Khái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quát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về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chủ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để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của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bài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r>
              <a:rPr lang="en-US" sz="2800" dirty="0">
                <a:latin typeface="+mj-lt"/>
                <a:ea typeface="Calibri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  <a:ea typeface="Calibri"/>
              </a:rPr>
              <a:t>+ Ý 2 </a:t>
            </a:r>
            <a:r>
              <a:rPr lang="en-US" sz="2800" dirty="0" err="1">
                <a:latin typeface="+mj-lt"/>
                <a:ea typeface="Calibri"/>
              </a:rPr>
              <a:t>Phân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tích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một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số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nét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về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nghệ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thuật</a:t>
            </a:r>
            <a:r>
              <a:rPr lang="en-US" sz="2800" dirty="0">
                <a:latin typeface="+mj-lt"/>
                <a:ea typeface="Calibri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  <a:ea typeface="Calibri"/>
              </a:rPr>
              <a:t>Cách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sử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dụng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thể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r>
              <a:rPr lang="en-US" sz="2800" dirty="0">
                <a:latin typeface="+mj-lt"/>
                <a:ea typeface="Calibri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  <a:ea typeface="Calibri"/>
              </a:rPr>
              <a:t>Những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nét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đặc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sắc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trong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tả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cảnh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tả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tình</a:t>
            </a:r>
            <a:r>
              <a:rPr lang="en-US" sz="2800" dirty="0">
                <a:latin typeface="+mj-lt"/>
                <a:ea typeface="Calibri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 err="1">
                <a:latin typeface="+mj-lt"/>
                <a:ea typeface="Calibri"/>
              </a:rPr>
              <a:t>Nghệ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thuật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sử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dụng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ngôn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ngữ</a:t>
            </a:r>
            <a:endParaRPr lang="en-US" sz="2800" dirty="0">
              <a:latin typeface="+mj-lt"/>
            </a:endParaRPr>
          </a:p>
          <a:p>
            <a:pPr algn="just"/>
            <a:r>
              <a:rPr lang="vi-VN" sz="2800" b="1" dirty="0">
                <a:latin typeface="+mj-lt"/>
                <a:ea typeface="Calibri"/>
              </a:rPr>
              <a:t>- </a:t>
            </a:r>
            <a:r>
              <a:rPr lang="vi-VN" sz="2800" b="1" i="1" u="sng" dirty="0">
                <a:latin typeface="+mj-lt"/>
                <a:ea typeface="Calibri"/>
              </a:rPr>
              <a:t>Kết đoạn</a:t>
            </a:r>
            <a:r>
              <a:rPr lang="vi-VN" sz="2800" b="1" dirty="0">
                <a:latin typeface="+mj-lt"/>
                <a:ea typeface="Calibri"/>
              </a:rPr>
              <a:t>: </a:t>
            </a:r>
            <a:r>
              <a:rPr lang="en-US" sz="2800" dirty="0" err="1">
                <a:latin typeface="+mj-lt"/>
                <a:ea typeface="Calibri"/>
              </a:rPr>
              <a:t>Khẳng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định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vị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trí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và</a:t>
            </a:r>
            <a:r>
              <a:rPr lang="en-US" sz="2800" dirty="0">
                <a:latin typeface="+mj-lt"/>
                <a:ea typeface="Calibri"/>
              </a:rPr>
              <a:t> ý </a:t>
            </a:r>
            <a:r>
              <a:rPr lang="en-US" sz="2800" dirty="0" err="1">
                <a:latin typeface="+mj-lt"/>
                <a:ea typeface="Calibri"/>
              </a:rPr>
              <a:t>nghĩa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của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bài</a:t>
            </a:r>
            <a:r>
              <a:rPr lang="en-US" sz="2800" dirty="0">
                <a:latin typeface="+mj-lt"/>
                <a:ea typeface="Calibri"/>
              </a:rPr>
              <a:t> </a:t>
            </a:r>
            <a:r>
              <a:rPr lang="en-US" sz="2800" dirty="0" err="1">
                <a:latin typeface="+mj-lt"/>
                <a:ea typeface="Calibri"/>
              </a:rPr>
              <a:t>thơ</a:t>
            </a:r>
            <a:r>
              <a:rPr lang="en-US" sz="2800" dirty="0">
                <a:latin typeface="+mj-lt"/>
                <a:ea typeface="Calibri"/>
              </a:rPr>
              <a:t>.</a:t>
            </a:r>
            <a:endParaRPr lang="en-US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69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7" y="1425039"/>
            <a:ext cx="1055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ea typeface="Calibri"/>
              </a:rPr>
              <a:t>       </a:t>
            </a:r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bám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dàn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657" y="2666838"/>
            <a:ext cx="9369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Calibri"/>
                <a:ea typeface="Calibri"/>
                <a:cs typeface="Times New Roman"/>
              </a:rPr>
              <a:t>      </a:t>
            </a:r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Đọc và sửa lại đoạn văn theo  những yêu cầu trong sách giáo khoa.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98213" y="3568548"/>
            <a:ext cx="9650835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899" y="2220666"/>
            <a:ext cx="10094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7" y="1425039"/>
            <a:ext cx="1055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IV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-  </a:t>
            </a:r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Đoạn 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văn đã được sửa của </a:t>
            </a:r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HS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657" y="2666838"/>
            <a:ext cx="9369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4570" y="4049486"/>
            <a:ext cx="2929264" cy="27194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148946" y="4230162"/>
            <a:ext cx="2743200" cy="26337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14017" y="4049485"/>
            <a:ext cx="2477984" cy="283594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" y="874962"/>
            <a:ext cx="12191999" cy="625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051">
              <a:lnSpc>
                <a:spcPts val="4724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HƯỚNG DẪN HỌC BÀI Ở NHÀ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0026" y="2073761"/>
            <a:ext cx="985651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nốt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88" y="7"/>
            <a:ext cx="12192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98213" y="1140059"/>
            <a:ext cx="10778992" cy="963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VIẾT BÀI VĂN PHÂN TÍCH MỘT TÁC PHẨM VĂN HỌC </a:t>
            </a:r>
            <a:endParaRPr lang="en-US" sz="28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(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thất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cú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tứ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tuyệt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luật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)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4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59" y="2885701"/>
            <a:ext cx="1228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I. </a:t>
            </a:r>
            <a:r>
              <a:rPr lang="vi-VN" sz="3200" b="1" dirty="0">
                <a:latin typeface="Times New Roman" pitchFamily="18" charset="0"/>
                <a:ea typeface="Calibri"/>
                <a:cs typeface="Times New Roman" pitchFamily="18" charset="0"/>
              </a:rPr>
              <a:t>Yêu cầu đối với 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văn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3" y="11882"/>
            <a:ext cx="12192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28213" y="617559"/>
            <a:ext cx="10778992" cy="963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VIẾT BÀI VĂN PHÂN TÍCH MỘT TÁC PHẨM VĂN HỌC </a:t>
            </a:r>
            <a:endParaRPr lang="en-US" sz="28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thất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cú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tứ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tuyệt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luật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4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59" y="1959451"/>
            <a:ext cx="1228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I.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 cầu đối với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905" y="2778854"/>
            <a:ext cx="113290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ea typeface="Calibri"/>
              </a:rPr>
              <a:t>-</a:t>
            </a:r>
            <a:r>
              <a:rPr lang="en-US" sz="3200" dirty="0">
                <a:solidFill>
                  <a:prstClr val="black"/>
                </a:solidFill>
                <a:ea typeface="Calibri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Giới thiệu được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bài thơ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nội dung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một số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thức nghệ thuật của bài thơ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,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201893" y="0"/>
            <a:ext cx="12192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08758" y="866916"/>
            <a:ext cx="11768447" cy="5818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pPr algn="just"/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ài </a:t>
            </a: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thơ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thất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cú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tứ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tuyệt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? Hãy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khái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quát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? Theo em, một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 văn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 về một bài </a:t>
            </a: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thơ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thất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cú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tứ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tuyệt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luật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cần </a:t>
            </a: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đảm bảo những yêu cầu gì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4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899" y="38004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5P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88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98214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384" y="831326"/>
            <a:ext cx="1228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II.  </a:t>
            </a:r>
            <a:r>
              <a:rPr lang="vi-VN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ĐỌC </a:t>
            </a:r>
            <a:r>
              <a:rPr lang="vi-VN" sz="3200" b="1" dirty="0">
                <a:latin typeface="Times New Roman" pitchFamily="18" charset="0"/>
                <a:ea typeface="Calibri"/>
                <a:cs typeface="Times New Roman" pitchFamily="18" charset="0"/>
              </a:rPr>
              <a:t>VÀ PHÂN TÍCH BÀI VIẾT THAM KHẢO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258" y="1745693"/>
            <a:ext cx="1004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7506" y="1122362"/>
            <a:ext cx="11954494" cy="5563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3.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4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899" y="38004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6P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98214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197" tIns="45611" rIns="91197" bIns="45611"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899" y="38004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7P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525" y="926293"/>
            <a:ext cx="11067802" cy="480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phúng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thầy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huyết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Nôm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dị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đậm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hổi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chùm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11893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899" y="95041"/>
            <a:ext cx="1009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THẢO LUẬN NHÓM 7P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525" y="617543"/>
            <a:ext cx="11067802" cy="599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dung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gánh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vác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gánh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đè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gầy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Xương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sớm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khuya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càng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tháo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vát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vất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Tú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càng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nhạt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nhòa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bấy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đương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liêu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thối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nát</a:t>
            </a:r>
            <a:r>
              <a:rPr lang="en-US" sz="28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ỊCH SỬ 6 TIẾT 45 THI GVDG ĐÃ SỬ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LỊCH SỬ 6 TIẾT 45 THI GVDG ĐÃ SỬA</Template>
  <TotalTime>326</TotalTime>
  <Words>1272</Words>
  <PresentationFormat>Custom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LỊCH SỬ 6 TIẾT 45 THI GVDG ĐÃ SỬA</vt:lpstr>
      <vt:lpstr>Flow</vt:lpstr>
      <vt:lpstr>6_Office Theme</vt:lpstr>
      <vt:lpstr>PowerPoint Presentation</vt:lpstr>
      <vt:lpstr>PowerPoint Presentation</vt:lpstr>
      <vt:lpstr>PowerPoint Presentation</vt:lpstr>
      <vt:lpstr>PowerPoint Presentation</vt:lpstr>
      <vt:lpstr>*</vt:lpstr>
      <vt:lpstr>PowerPoint Presentation</vt:lpstr>
      <vt:lpstr>*</vt:lpstr>
      <vt:lpstr>*</vt:lpstr>
      <vt:lpstr>*</vt:lpstr>
      <vt:lpstr>*</vt:lpstr>
      <vt:lpstr>*</vt:lpstr>
      <vt:lpstr>*</vt:lpstr>
      <vt:lpstr>*</vt:lpstr>
      <vt:lpstr>*</vt:lpstr>
      <vt:lpstr>*</vt:lpstr>
      <vt:lpstr>*</vt:lpstr>
      <vt:lpstr>*</vt:lpstr>
      <vt:lpstr>*</vt:lpstr>
      <vt:lpstr>*</vt:lpstr>
      <vt:lpstr>*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2023-03-06T05:37:29Z</cp:lastPrinted>
  <dcterms:created xsi:type="dcterms:W3CDTF">2023-03-06T13:18:05Z</dcterms:created>
  <dcterms:modified xsi:type="dcterms:W3CDTF">2023-06-27T01:51:25Z</dcterms:modified>
</cp:coreProperties>
</file>