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7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3FB2-DBD1-6B06-67F0-45213DA0A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612EF-48FF-E16B-36A6-17049E571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81268-2EA3-E80A-9294-95426638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C091-13C9-4AEE-BE07-225DC233B4E6}" type="datetimeFigureOut">
              <a:rPr lang="vi-VN" smtClean="0"/>
              <a:t>12/10/2023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C2F09-FD1E-9656-35D5-7236815F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CE261-00C6-33FB-17B8-B9805681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BF7-1A1B-4AA3-BC89-FE48B61AF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026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25C8-9641-31F2-C7C3-361F42E8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64957-6A61-A1B2-5ABA-3A59D451D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98C1B-1D38-14EF-7044-E9A900F7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C091-13C9-4AEE-BE07-225DC233B4E6}" type="datetimeFigureOut">
              <a:rPr lang="vi-VN" smtClean="0"/>
              <a:t>12/10/2023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5D673-FAFF-4E36-0B5E-62E7C1A8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0E0D-06D1-B853-EA1D-30BA3A76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BF7-1A1B-4AA3-BC89-FE48B61AF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938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CD7FF-D7BE-2996-07D7-B48240CDB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A1AF9-533C-873A-9F46-442508A30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906E4-83C6-684C-ACB1-3844C1EA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C091-13C9-4AEE-BE07-225DC233B4E6}" type="datetimeFigureOut">
              <a:rPr lang="vi-VN" smtClean="0"/>
              <a:t>12/10/2023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89CD1-2B2A-E95C-8B45-350461DCC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C3979-2E35-55BC-75CE-D062D67A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BF7-1A1B-4AA3-BC89-FE48B61AF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61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E6D4A-9F88-0DEC-C487-82EE10A3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536A5-C613-8AD5-F8DF-2290C607D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4CC5-CD75-3F6B-579F-40B700C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C091-13C9-4AEE-BE07-225DC233B4E6}" type="datetimeFigureOut">
              <a:rPr lang="vi-VN" smtClean="0"/>
              <a:t>12/10/2023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0C71F-F8D3-A098-1124-58EC9323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93B88-E1BF-898C-266B-11B0300B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BF7-1A1B-4AA3-BC89-FE48B61AF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0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45823-8E2B-8DE9-6B2B-970BAB4F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4FAB-6234-A05C-16B2-ADEEBB763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F4FFC-7A58-61CF-2DF7-AE536E8E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C091-13C9-4AEE-BE07-225DC233B4E6}" type="datetimeFigureOut">
              <a:rPr lang="vi-VN" smtClean="0"/>
              <a:t>12/10/2023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0229A-564D-9F10-2DF3-7DD4C243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4408C-C84E-1C81-6594-2F76B017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BF7-1A1B-4AA3-BC89-FE48B61AF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18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8F1A-20EB-CD92-9512-B5DFB07C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7B71F-AD23-F92E-FD4F-9269F457E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62A1F-CC99-238F-2B2E-21BA19631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6C9A3-0AB2-1610-2F84-934060FB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C091-13C9-4AEE-BE07-225DC233B4E6}" type="datetimeFigureOut">
              <a:rPr lang="vi-VN" smtClean="0"/>
              <a:t>12/10/2023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B37A9-CB4F-56B6-58AB-75716817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3BEB4-F451-D204-0744-9139A6BD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BF7-1A1B-4AA3-BC89-FE48B61AF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966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4EAD-403C-95B9-F028-D46EB2B4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1CCA4-E3EE-5D00-25FA-2F4FB2EA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511A2-0977-8CA6-4516-445B1501D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6E5C7-F3F4-FEA4-0965-F1DC2DBB5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6C6398-6F57-E4F6-F1EF-0A6161DF2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7CCB27-E392-372D-8ED0-72C6E2B9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C091-13C9-4AEE-BE07-225DC233B4E6}" type="datetimeFigureOut">
              <a:rPr lang="vi-VN" smtClean="0"/>
              <a:t>12/10/2023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A9958-F400-0925-F319-9D956AFA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663B0-6513-A220-FC32-2353A9FC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BF7-1A1B-4AA3-BC89-FE48B61AF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749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60673-B909-3753-BC80-AF9A91D0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5A82A-E133-F8A5-7A3C-BF7E6EDA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C091-13C9-4AEE-BE07-225DC233B4E6}" type="datetimeFigureOut">
              <a:rPr lang="vi-VN" smtClean="0"/>
              <a:t>12/10/2023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72B19-920A-E639-C0C0-31C077D4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8AF1C-BAAC-490E-8145-78DF8AD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BF7-1A1B-4AA3-BC89-FE48B61AF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58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9A3FF4-77AB-64E8-0AA4-56540D3B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C091-13C9-4AEE-BE07-225DC233B4E6}" type="datetimeFigureOut">
              <a:rPr lang="vi-VN" smtClean="0"/>
              <a:t>12/10/2023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3C0ED-F947-E9E2-4773-52312BC7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810ED-9BAE-0476-12B5-DCF84856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BF7-1A1B-4AA3-BC89-FE48B61AF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237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7383-3213-9354-1091-2E7A1AEE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C001-8FD6-61DB-7A07-2AF6A082A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46B61-3B17-D0A1-4B6F-D9798E739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5A5A3-59AC-6153-27F1-D3D3C744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C091-13C9-4AEE-BE07-225DC233B4E6}" type="datetimeFigureOut">
              <a:rPr lang="vi-VN" smtClean="0"/>
              <a:t>12/10/2023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40AEB-6A05-950D-975E-586DC265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9458D-5D58-2197-B3BD-A6F503DE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BF7-1A1B-4AA3-BC89-FE48B61AF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821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C8BF-BEB5-BF1D-E4ED-D9AF79B7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FF6C8-D3C0-F67F-6BF1-9F5DE25FF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DB9BA-3BD9-89B3-7374-07995A0DB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2909B-71A0-9A99-B5C7-F41CFD3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C091-13C9-4AEE-BE07-225DC233B4E6}" type="datetimeFigureOut">
              <a:rPr lang="vi-VN" smtClean="0"/>
              <a:t>12/10/2023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6DBAC-82F6-13E5-D462-AD03F890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3B894-4013-64D5-37BF-59778007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BF7-1A1B-4AA3-BC89-FE48B61AF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29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BFADF-09B8-5A2A-1BC7-F2B511D3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87B31-E569-BF27-6910-311B600B5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3D3CB-AEED-A289-6172-683303BDE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EC091-13C9-4AEE-BE07-225DC233B4E6}" type="datetimeFigureOut">
              <a:rPr lang="vi-VN" smtClean="0"/>
              <a:t>12/10/2023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7974B-F6E3-777C-7B51-6EA0AB356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67D3C-115B-5779-F6EF-50353F5DC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FBF7-1A1B-4AA3-BC89-FE48B61AF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105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23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13" Type="http://schemas.microsoft.com/office/2007/relationships/hdphoto" Target="../media/hdphoto11.wdp"/><Relationship Id="rId18" Type="http://schemas.openxmlformats.org/officeDocument/2006/relationships/image" Target="../media/image34.png"/><Relationship Id="rId26" Type="http://schemas.microsoft.com/office/2007/relationships/hdphoto" Target="../media/hdphoto17.wdp"/><Relationship Id="rId39" Type="http://schemas.microsoft.com/office/2007/relationships/hdphoto" Target="../media/hdphoto23.wdp"/><Relationship Id="rId21" Type="http://schemas.microsoft.com/office/2007/relationships/hdphoto" Target="../media/hdphoto15.wdp"/><Relationship Id="rId34" Type="http://schemas.microsoft.com/office/2007/relationships/hdphoto" Target="../media/hdphoto21.wdp"/><Relationship Id="rId42" Type="http://schemas.microsoft.com/office/2007/relationships/hdphoto" Target="../media/hdphoto24.wdp"/><Relationship Id="rId47" Type="http://schemas.openxmlformats.org/officeDocument/2006/relationships/image" Target="../media/image48.png"/><Relationship Id="rId50" Type="http://schemas.openxmlformats.org/officeDocument/2006/relationships/image" Target="../media/image49.png"/><Relationship Id="rId55" Type="http://schemas.openxmlformats.org/officeDocument/2006/relationships/slide" Target="slide28.xml"/><Relationship Id="rId7" Type="http://schemas.microsoft.com/office/2007/relationships/hdphoto" Target="../media/hdphoto8.wdp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29" Type="http://schemas.openxmlformats.org/officeDocument/2006/relationships/image" Target="../media/image40.png"/><Relationship Id="rId11" Type="http://schemas.microsoft.com/office/2007/relationships/hdphoto" Target="../media/hdphoto10.wdp"/><Relationship Id="rId24" Type="http://schemas.openxmlformats.org/officeDocument/2006/relationships/image" Target="../media/image37.png"/><Relationship Id="rId32" Type="http://schemas.microsoft.com/office/2007/relationships/hdphoto" Target="../media/hdphoto20.wdp"/><Relationship Id="rId37" Type="http://schemas.microsoft.com/office/2007/relationships/hdphoto" Target="../media/hdphoto22.wdp"/><Relationship Id="rId40" Type="http://schemas.openxmlformats.org/officeDocument/2006/relationships/slide" Target="slide29.xml"/><Relationship Id="rId45" Type="http://schemas.microsoft.com/office/2007/relationships/hdphoto" Target="../media/hdphoto25.wdp"/><Relationship Id="rId53" Type="http://schemas.openxmlformats.org/officeDocument/2006/relationships/image" Target="../media/image50.png"/><Relationship Id="rId58" Type="http://schemas.openxmlformats.org/officeDocument/2006/relationships/slide" Target="slide30.xml"/><Relationship Id="rId5" Type="http://schemas.microsoft.com/office/2007/relationships/hdphoto" Target="../media/hdphoto7.wdp"/><Relationship Id="rId19" Type="http://schemas.microsoft.com/office/2007/relationships/hdphoto" Target="../media/hdphoto14.wdp"/><Relationship Id="rId4" Type="http://schemas.openxmlformats.org/officeDocument/2006/relationships/image" Target="../media/image27.png"/><Relationship Id="rId9" Type="http://schemas.microsoft.com/office/2007/relationships/hdphoto" Target="../media/hdphoto9.wdp"/><Relationship Id="rId14" Type="http://schemas.openxmlformats.org/officeDocument/2006/relationships/image" Target="../media/image32.png"/><Relationship Id="rId22" Type="http://schemas.openxmlformats.org/officeDocument/2006/relationships/image" Target="../media/image36.png"/><Relationship Id="rId27" Type="http://schemas.openxmlformats.org/officeDocument/2006/relationships/image" Target="../media/image39.png"/><Relationship Id="rId30" Type="http://schemas.microsoft.com/office/2007/relationships/hdphoto" Target="../media/hdphoto19.wdp"/><Relationship Id="rId35" Type="http://schemas.openxmlformats.org/officeDocument/2006/relationships/image" Target="../media/image43.png"/><Relationship Id="rId43" Type="http://schemas.openxmlformats.org/officeDocument/2006/relationships/slide" Target="slide24.xml"/><Relationship Id="rId48" Type="http://schemas.microsoft.com/office/2007/relationships/hdphoto" Target="../media/hdphoto26.wdp"/><Relationship Id="rId56" Type="http://schemas.openxmlformats.org/officeDocument/2006/relationships/image" Target="../media/image51.png"/><Relationship Id="rId8" Type="http://schemas.openxmlformats.org/officeDocument/2006/relationships/image" Target="../media/image29.png"/><Relationship Id="rId51" Type="http://schemas.microsoft.com/office/2007/relationships/hdphoto" Target="../media/hdphoto27.wdp"/><Relationship Id="rId3" Type="http://schemas.microsoft.com/office/2007/relationships/hdphoto" Target="../media/hdphoto6.wdp"/><Relationship Id="rId12" Type="http://schemas.openxmlformats.org/officeDocument/2006/relationships/image" Target="../media/image31.png"/><Relationship Id="rId17" Type="http://schemas.microsoft.com/office/2007/relationships/hdphoto" Target="../media/hdphoto13.wdp"/><Relationship Id="rId25" Type="http://schemas.openxmlformats.org/officeDocument/2006/relationships/image" Target="../media/image38.png"/><Relationship Id="rId33" Type="http://schemas.openxmlformats.org/officeDocument/2006/relationships/image" Target="../media/image42.png"/><Relationship Id="rId38" Type="http://schemas.openxmlformats.org/officeDocument/2006/relationships/image" Target="../media/image45.png"/><Relationship Id="rId46" Type="http://schemas.openxmlformats.org/officeDocument/2006/relationships/slide" Target="slide25.xml"/><Relationship Id="rId20" Type="http://schemas.openxmlformats.org/officeDocument/2006/relationships/image" Target="../media/image35.png"/><Relationship Id="rId41" Type="http://schemas.openxmlformats.org/officeDocument/2006/relationships/image" Target="../media/image46.png"/><Relationship Id="rId54" Type="http://schemas.microsoft.com/office/2007/relationships/hdphoto" Target="../media/hdphoto2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5" Type="http://schemas.microsoft.com/office/2007/relationships/hdphoto" Target="../media/hdphoto12.wdp"/><Relationship Id="rId23" Type="http://schemas.microsoft.com/office/2007/relationships/hdphoto" Target="../media/hdphoto16.wdp"/><Relationship Id="rId28" Type="http://schemas.microsoft.com/office/2007/relationships/hdphoto" Target="../media/hdphoto18.wdp"/><Relationship Id="rId36" Type="http://schemas.openxmlformats.org/officeDocument/2006/relationships/image" Target="../media/image44.png"/><Relationship Id="rId49" Type="http://schemas.openxmlformats.org/officeDocument/2006/relationships/slide" Target="slide26.xml"/><Relationship Id="rId57" Type="http://schemas.microsoft.com/office/2007/relationships/hdphoto" Target="../media/hdphoto29.wdp"/><Relationship Id="rId10" Type="http://schemas.openxmlformats.org/officeDocument/2006/relationships/image" Target="../media/image30.png"/><Relationship Id="rId31" Type="http://schemas.openxmlformats.org/officeDocument/2006/relationships/image" Target="../media/image41.png"/><Relationship Id="rId44" Type="http://schemas.openxmlformats.org/officeDocument/2006/relationships/image" Target="../media/image47.png"/><Relationship Id="rId52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53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57.w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0.wdp"/><Relationship Id="rId11" Type="http://schemas.openxmlformats.org/officeDocument/2006/relationships/oleObject" Target="../embeddings/oleObject9.bin"/><Relationship Id="rId5" Type="http://schemas.openxmlformats.org/officeDocument/2006/relationships/image" Target="../media/image54.png"/><Relationship Id="rId10" Type="http://schemas.openxmlformats.org/officeDocument/2006/relationships/image" Target="../media/image56.wmf"/><Relationship Id="rId4" Type="http://schemas.openxmlformats.org/officeDocument/2006/relationships/slide" Target="slide23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5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microsoft.com/office/2007/relationships/hdphoto" Target="../media/hdphoto30.wdp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53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61.w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0.wdp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54.png"/><Relationship Id="rId10" Type="http://schemas.openxmlformats.org/officeDocument/2006/relationships/image" Target="../media/image60.wmf"/><Relationship Id="rId4" Type="http://schemas.openxmlformats.org/officeDocument/2006/relationships/slide" Target="slide23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54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slide" Target="slide23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wmf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18.bin"/><Relationship Id="rId14" Type="http://schemas.microsoft.com/office/2007/relationships/hdphoto" Target="../media/hdphoto30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53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69.w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0.wdp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54.png"/><Relationship Id="rId10" Type="http://schemas.openxmlformats.org/officeDocument/2006/relationships/image" Target="../media/image68.wmf"/><Relationship Id="rId4" Type="http://schemas.openxmlformats.org/officeDocument/2006/relationships/slide" Target="slide23.xml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7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0.wdp"/><Relationship Id="rId5" Type="http://schemas.openxmlformats.org/officeDocument/2006/relationships/image" Target="../media/image54.pn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7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78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6E40C9-6513-4419-14CF-7C5E4D79C457}"/>
              </a:ext>
            </a:extLst>
          </p:cNvPr>
          <p:cNvSpPr/>
          <p:nvPr/>
        </p:nvSpPr>
        <p:spPr>
          <a:xfrm>
            <a:off x="2646438" y="2191914"/>
            <a:ext cx="51162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rgbClr val="FFCEDF"/>
                  </a:solidFill>
                  <a:prstDash val="solid"/>
                </a:ln>
                <a:solidFill>
                  <a:srgbClr val="0C7E8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PHẢN ỨNG </a:t>
            </a:r>
          </a:p>
          <a:p>
            <a:pPr algn="ctr"/>
            <a:r>
              <a:rPr lang="en-US" sz="5400" b="1" cap="none" spc="50" dirty="0">
                <a:ln w="9525" cmpd="sng">
                  <a:solidFill>
                    <a:srgbClr val="FFCEDF"/>
                  </a:solidFill>
                  <a:prstDash val="solid"/>
                </a:ln>
                <a:solidFill>
                  <a:srgbClr val="0C7E8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OXI HÓA – KHỬ</a:t>
            </a:r>
          </a:p>
        </p:txBody>
      </p:sp>
    </p:spTree>
    <p:extLst>
      <p:ext uri="{BB962C8B-B14F-4D97-AF65-F5344CB8AC3E}">
        <p14:creationId xmlns:p14="http://schemas.microsoft.com/office/powerpoint/2010/main" val="2234177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0F7B22-29B3-7EEE-DF83-E0D5F86AD425}"/>
              </a:ext>
            </a:extLst>
          </p:cNvPr>
          <p:cNvSpPr/>
          <p:nvPr/>
        </p:nvSpPr>
        <p:spPr>
          <a:xfrm>
            <a:off x="3759410" y="1306324"/>
            <a:ext cx="5713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FF426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THẢO LUẬN NHÓM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7248BF-62EB-CCA9-48B1-DF6BA4CA5152}"/>
              </a:ext>
            </a:extLst>
          </p:cNvPr>
          <p:cNvGrpSpPr/>
          <p:nvPr/>
        </p:nvGrpSpPr>
        <p:grpSpPr>
          <a:xfrm>
            <a:off x="357665" y="2365311"/>
            <a:ext cx="5826868" cy="3023282"/>
            <a:chOff x="357665" y="2365311"/>
            <a:chExt cx="5826868" cy="30232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6169979-D267-5B1D-D612-ECD0A25357E9}"/>
                </a:ext>
              </a:extLst>
            </p:cNvPr>
            <p:cNvGrpSpPr/>
            <p:nvPr/>
          </p:nvGrpSpPr>
          <p:grpSpPr>
            <a:xfrm>
              <a:off x="357665" y="2365311"/>
              <a:ext cx="5826868" cy="3023282"/>
              <a:chOff x="357665" y="2365311"/>
              <a:chExt cx="5826868" cy="3023282"/>
            </a:xfrm>
          </p:grpSpPr>
          <p:sp>
            <p:nvSpPr>
              <p:cNvPr id="14" name="Flowchart: Process 13">
                <a:extLst>
                  <a:ext uri="{FF2B5EF4-FFF2-40B4-BE49-F238E27FC236}">
                    <a16:creationId xmlns:a16="http://schemas.microsoft.com/office/drawing/2014/main" id="{654AD36B-DE36-A68C-D058-B363D99F717E}"/>
                  </a:ext>
                </a:extLst>
              </p:cNvPr>
              <p:cNvSpPr/>
              <p:nvPr/>
            </p:nvSpPr>
            <p:spPr>
              <a:xfrm>
                <a:off x="357665" y="2365311"/>
                <a:ext cx="5826868" cy="3023282"/>
              </a:xfrm>
              <a:prstGeom prst="flowChartProcess">
                <a:avLst/>
              </a:prstGeom>
              <a:solidFill>
                <a:schemeClr val="bg1"/>
              </a:solidFill>
              <a:ln w="38100">
                <a:solidFill>
                  <a:srgbClr val="7DE1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Flowchart: Process 14">
                <a:extLst>
                  <a:ext uri="{FF2B5EF4-FFF2-40B4-BE49-F238E27FC236}">
                    <a16:creationId xmlns:a16="http://schemas.microsoft.com/office/drawing/2014/main" id="{9388BF2C-74AC-6A00-BC2C-363EEDD678B9}"/>
                  </a:ext>
                </a:extLst>
              </p:cNvPr>
              <p:cNvSpPr/>
              <p:nvPr/>
            </p:nvSpPr>
            <p:spPr>
              <a:xfrm>
                <a:off x="1137267" y="3060265"/>
                <a:ext cx="4123018" cy="1633374"/>
              </a:xfrm>
              <a:prstGeom prst="flowChartProcess">
                <a:avLst/>
              </a:prstGeom>
              <a:solidFill>
                <a:schemeClr val="bg1"/>
              </a:solidFill>
              <a:ln w="38100">
                <a:solidFill>
                  <a:srgbClr val="7DE1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61DA26E-7140-C5E2-3A53-012B8307E1E2}"/>
                  </a:ext>
                </a:extLst>
              </p:cNvPr>
              <p:cNvCxnSpPr/>
              <p:nvPr/>
            </p:nvCxnSpPr>
            <p:spPr>
              <a:xfrm>
                <a:off x="357665" y="2365311"/>
                <a:ext cx="779601" cy="694954"/>
              </a:xfrm>
              <a:prstGeom prst="line">
                <a:avLst/>
              </a:prstGeom>
              <a:ln w="28575">
                <a:solidFill>
                  <a:srgbClr val="7DE1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2F092E7-9B90-EC91-7CBA-5024EFCFB7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285" y="4680271"/>
                <a:ext cx="911599" cy="708322"/>
              </a:xfrm>
              <a:prstGeom prst="line">
                <a:avLst/>
              </a:prstGeom>
              <a:ln w="28575">
                <a:solidFill>
                  <a:srgbClr val="7DE1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1180475-C4A8-2EC5-1446-B2787E0647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0284" y="2365311"/>
                <a:ext cx="924249" cy="694954"/>
              </a:xfrm>
              <a:prstGeom prst="line">
                <a:avLst/>
              </a:prstGeom>
              <a:ln w="28575">
                <a:solidFill>
                  <a:srgbClr val="7DE1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4A973CB-BF43-A599-7399-BA286B98E3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211" y="4680271"/>
                <a:ext cx="766055" cy="694954"/>
              </a:xfrm>
              <a:prstGeom prst="line">
                <a:avLst/>
              </a:prstGeom>
              <a:ln w="28575">
                <a:solidFill>
                  <a:srgbClr val="7DE1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39848D8-36CD-C116-40E0-2A28DAEADC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6795" y="2365311"/>
                <a:ext cx="14304" cy="694954"/>
              </a:xfrm>
              <a:prstGeom prst="line">
                <a:avLst/>
              </a:prstGeom>
              <a:ln w="28575">
                <a:solidFill>
                  <a:srgbClr val="7DE1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D7EF7C0-CD63-37BC-5C51-D00958B8B0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6795" y="4680271"/>
                <a:ext cx="14304" cy="694954"/>
              </a:xfrm>
              <a:prstGeom prst="line">
                <a:avLst/>
              </a:prstGeom>
              <a:ln w="28575">
                <a:solidFill>
                  <a:srgbClr val="7DE1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7471F1-C03F-98F9-16F4-DBF82F3C2A5C}"/>
                </a:ext>
              </a:extLst>
            </p:cNvPr>
            <p:cNvSpPr txBox="1"/>
            <p:nvPr/>
          </p:nvSpPr>
          <p:spPr>
            <a:xfrm>
              <a:off x="1080948" y="2489138"/>
              <a:ext cx="153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endParaRPr lang="vi-VN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BFA63C-7D51-7317-5931-A982C301E73D}"/>
                </a:ext>
              </a:extLst>
            </p:cNvPr>
            <p:cNvSpPr txBox="1"/>
            <p:nvPr/>
          </p:nvSpPr>
          <p:spPr>
            <a:xfrm>
              <a:off x="3648411" y="2482733"/>
              <a:ext cx="153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endParaRPr lang="vi-VN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8ACEC2-09F4-A04B-00E1-B2D13A1DAAA8}"/>
                </a:ext>
              </a:extLst>
            </p:cNvPr>
            <p:cNvSpPr txBox="1"/>
            <p:nvPr/>
          </p:nvSpPr>
          <p:spPr>
            <a:xfrm rot="5400000">
              <a:off x="4972046" y="3602272"/>
              <a:ext cx="153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endParaRPr lang="vi-V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D80777-C870-452D-31CD-311B9746A6F2}"/>
                </a:ext>
              </a:extLst>
            </p:cNvPr>
            <p:cNvSpPr txBox="1"/>
            <p:nvPr/>
          </p:nvSpPr>
          <p:spPr>
            <a:xfrm rot="16200000" flipH="1">
              <a:off x="-107957" y="3661540"/>
              <a:ext cx="153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endParaRPr lang="vi-VN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1D66CA-B3DD-1845-0C6A-017E857536FC}"/>
                </a:ext>
              </a:extLst>
            </p:cNvPr>
            <p:cNvSpPr txBox="1"/>
            <p:nvPr/>
          </p:nvSpPr>
          <p:spPr>
            <a:xfrm>
              <a:off x="1008761" y="4894802"/>
              <a:ext cx="153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endParaRPr lang="vi-VN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6E5843-FD80-4C62-D549-864C60CB4090}"/>
                </a:ext>
              </a:extLst>
            </p:cNvPr>
            <p:cNvSpPr txBox="1"/>
            <p:nvPr/>
          </p:nvSpPr>
          <p:spPr>
            <a:xfrm>
              <a:off x="3576224" y="4888397"/>
              <a:ext cx="153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endParaRPr lang="vi-VN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8EA7D4-FCDA-2D41-C468-82EF2730D58F}"/>
                </a:ext>
              </a:extLst>
            </p:cNvPr>
            <p:cNvSpPr txBox="1"/>
            <p:nvPr/>
          </p:nvSpPr>
          <p:spPr>
            <a:xfrm flipH="1">
              <a:off x="2183387" y="3774519"/>
              <a:ext cx="2355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chung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nhóm</a:t>
              </a:r>
              <a:endParaRPr lang="vi-VN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9E19036-78C6-1280-FC31-2774EF9E6307}"/>
              </a:ext>
            </a:extLst>
          </p:cNvPr>
          <p:cNvSpPr txBox="1"/>
          <p:nvPr/>
        </p:nvSpPr>
        <p:spPr>
          <a:xfrm>
            <a:off x="6477863" y="2320023"/>
            <a:ext cx="5112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21B5A9"/>
                </a:solidFill>
              </a:rPr>
              <a:t>Các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cá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nhân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dán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kết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quả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làm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việc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của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mình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sau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đó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thảo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luận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theo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nhóm</a:t>
            </a:r>
            <a:r>
              <a:rPr lang="en-US" sz="3600" dirty="0">
                <a:solidFill>
                  <a:srgbClr val="21B5A9"/>
                </a:solidFill>
              </a:rPr>
              <a:t> và </a:t>
            </a:r>
            <a:r>
              <a:rPr lang="en-US" sz="3600" dirty="0" err="1">
                <a:solidFill>
                  <a:srgbClr val="21B5A9"/>
                </a:solidFill>
              </a:rPr>
              <a:t>ghi</a:t>
            </a:r>
            <a:r>
              <a:rPr lang="en-US" sz="3600" dirty="0">
                <a:solidFill>
                  <a:srgbClr val="21B5A9"/>
                </a:solidFill>
              </a:rPr>
              <a:t> ý </a:t>
            </a:r>
            <a:r>
              <a:rPr lang="en-US" sz="3600" dirty="0" err="1">
                <a:solidFill>
                  <a:srgbClr val="21B5A9"/>
                </a:solidFill>
              </a:rPr>
              <a:t>kiến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chung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của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nhóm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endParaRPr lang="vi-VN" sz="3600" dirty="0">
              <a:solidFill>
                <a:srgbClr val="21B5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381A4-04EC-A038-CE94-55A7CAE7B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8" b="96563" l="7500" r="90000">
                        <a14:foregroundMark x1="27344" y1="18281" x2="27344" y2="18281"/>
                        <a14:foregroundMark x1="48281" y1="4531" x2="48281" y2="4531"/>
                        <a14:foregroundMark x1="65781" y1="3438" x2="65781" y2="3438"/>
                        <a14:foregroundMark x1="30781" y1="70313" x2="30781" y2="70313"/>
                        <a14:foregroundMark x1="7500" y1="26250" x2="14531" y2="42188"/>
                        <a14:foregroundMark x1="35313" y1="36094" x2="35313" y2="36094"/>
                        <a14:foregroundMark x1="43281" y1="46406" x2="43281" y2="46406"/>
                        <a14:foregroundMark x1="44688" y1="57969" x2="44688" y2="57969"/>
                        <a14:foregroundMark x1="45781" y1="68125" x2="45781" y2="68125"/>
                        <a14:foregroundMark x1="46406" y1="79219" x2="46406" y2="79219"/>
                        <a14:foregroundMark x1="29844" y1="92031" x2="29844" y2="92031"/>
                        <a14:foregroundMark x1="34844" y1="96563" x2="34844" y2="9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513" y="1951894"/>
            <a:ext cx="969523" cy="9695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774FC7-7B33-A658-81B5-FF2A1338BC54}"/>
              </a:ext>
            </a:extLst>
          </p:cNvPr>
          <p:cNvSpPr/>
          <p:nvPr/>
        </p:nvSpPr>
        <p:spPr>
          <a:xfrm>
            <a:off x="1480148" y="1216649"/>
            <a:ext cx="31422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số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khái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niệm</a:t>
            </a:r>
            <a:endParaRPr lang="en-US" sz="2800" b="1" cap="none" spc="0" dirty="0">
              <a:ln w="0"/>
              <a:solidFill>
                <a:srgbClr val="FF42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899FA-737B-8970-364E-993A89D159F1}"/>
              </a:ext>
            </a:extLst>
          </p:cNvPr>
          <p:cNvSpPr txBox="1"/>
          <p:nvPr/>
        </p:nvSpPr>
        <p:spPr>
          <a:xfrm>
            <a:off x="1897717" y="2303424"/>
            <a:ext cx="8355522" cy="334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khử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GB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nhường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electron.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dirty="0" err="1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GB" sz="2800" dirty="0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GB" sz="2800" dirty="0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GB" sz="2800" dirty="0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GB" sz="2800" dirty="0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GB" sz="2800" dirty="0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khử</a:t>
            </a:r>
            <a:r>
              <a:rPr lang="en-GB" sz="2800" dirty="0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GB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GB" sz="2800" dirty="0">
                <a:solidFill>
                  <a:srgbClr val="40C08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GB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khử</a:t>
            </a:r>
            <a:r>
              <a:rPr lang="en-GB" sz="28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nhường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electron.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dirty="0" err="1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GB" sz="2800" dirty="0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GB" sz="2800" dirty="0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khử</a:t>
            </a:r>
            <a:r>
              <a:rPr lang="en-GB" sz="2800" dirty="0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GB" sz="2800" dirty="0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khử</a:t>
            </a:r>
            <a:r>
              <a:rPr lang="en-GB" sz="2800" dirty="0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GB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3E16E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GB" sz="2800" dirty="0">
                <a:solidFill>
                  <a:srgbClr val="3E16E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3E16E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GB" sz="2800" dirty="0">
                <a:solidFill>
                  <a:srgbClr val="3E16E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GB" sz="2800" dirty="0">
                <a:solidFill>
                  <a:srgbClr val="3E16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1FB3D5-5C17-6386-7CF6-F90B35A3C4F8}"/>
              </a:ext>
            </a:extLst>
          </p:cNvPr>
          <p:cNvSpPr txBox="1"/>
          <p:nvPr/>
        </p:nvSpPr>
        <p:spPr>
          <a:xfrm>
            <a:off x="6882825" y="2618087"/>
            <a:ext cx="46220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21B5A9"/>
                </a:solidFill>
              </a:rPr>
              <a:t>Nghiên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cứu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sách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giáo</a:t>
            </a:r>
            <a:r>
              <a:rPr lang="en-US" sz="3200" dirty="0">
                <a:solidFill>
                  <a:srgbClr val="21B5A9"/>
                </a:solidFill>
              </a:rPr>
              <a:t> khoa và </a:t>
            </a:r>
            <a:r>
              <a:rPr lang="en-US" sz="3200" dirty="0" err="1">
                <a:solidFill>
                  <a:srgbClr val="21B5A9"/>
                </a:solidFill>
              </a:rPr>
              <a:t>hoàn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thành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phiếu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học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tập</a:t>
            </a:r>
            <a:r>
              <a:rPr lang="en-US" sz="3200" dirty="0">
                <a:solidFill>
                  <a:srgbClr val="21B5A9"/>
                </a:solidFill>
              </a:rPr>
              <a:t> số 4? (</a:t>
            </a:r>
            <a:r>
              <a:rPr lang="en-US" sz="3200" dirty="0" err="1">
                <a:solidFill>
                  <a:srgbClr val="21B5A9"/>
                </a:solidFill>
              </a:rPr>
              <a:t>Ghi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câu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trả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lời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ra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giấy</a:t>
            </a:r>
            <a:r>
              <a:rPr lang="en-US" sz="3200" dirty="0">
                <a:solidFill>
                  <a:srgbClr val="21B5A9"/>
                </a:solidFill>
              </a:rPr>
              <a:t>)</a:t>
            </a:r>
            <a:endParaRPr lang="vi-VN" sz="3200" dirty="0">
              <a:solidFill>
                <a:srgbClr val="21B5A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0A37-A3FF-2AE3-C12F-0C384DF49655}"/>
              </a:ext>
            </a:extLst>
          </p:cNvPr>
          <p:cNvSpPr/>
          <p:nvPr/>
        </p:nvSpPr>
        <p:spPr>
          <a:xfrm>
            <a:off x="5165976" y="1306324"/>
            <a:ext cx="2900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FF426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 NHÂN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97C1DCA-2FDF-FBFC-AB24-8903FA12A5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357003"/>
              </p:ext>
            </p:extLst>
          </p:nvPr>
        </p:nvGraphicFramePr>
        <p:xfrm>
          <a:off x="143763" y="2618087"/>
          <a:ext cx="5772554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536240" imgH="2263320" progId="PBrush">
                  <p:embed/>
                </p:oleObj>
              </mc:Choice>
              <mc:Fallback>
                <p:oleObj name="Bitmap Image" r:id="rId3" imgW="7536240" imgH="2263320" progId="PBrush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B22F865-E596-E568-1E05-2A9636ED51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763" y="2618087"/>
                        <a:ext cx="5772554" cy="226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5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59CE91-3E82-FC31-C9AF-C3641EDC7DBC}"/>
              </a:ext>
            </a:extLst>
          </p:cNvPr>
          <p:cNvSpPr/>
          <p:nvPr/>
        </p:nvSpPr>
        <p:spPr>
          <a:xfrm>
            <a:off x="3759410" y="1306324"/>
            <a:ext cx="5713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FF426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THẢO LUẬN NHÓM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8E4B33-A980-C51F-DEA4-A0902E791B0A}"/>
              </a:ext>
            </a:extLst>
          </p:cNvPr>
          <p:cNvGrpSpPr/>
          <p:nvPr/>
        </p:nvGrpSpPr>
        <p:grpSpPr>
          <a:xfrm>
            <a:off x="357665" y="2365311"/>
            <a:ext cx="5826868" cy="3023282"/>
            <a:chOff x="357665" y="2365311"/>
            <a:chExt cx="5826868" cy="30232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321DED-7572-00E8-E899-B9D4265E7883}"/>
                </a:ext>
              </a:extLst>
            </p:cNvPr>
            <p:cNvGrpSpPr/>
            <p:nvPr/>
          </p:nvGrpSpPr>
          <p:grpSpPr>
            <a:xfrm>
              <a:off x="357665" y="2365311"/>
              <a:ext cx="5826868" cy="3023282"/>
              <a:chOff x="357665" y="2365311"/>
              <a:chExt cx="5826868" cy="3023282"/>
            </a:xfrm>
          </p:grpSpPr>
          <p:sp>
            <p:nvSpPr>
              <p:cNvPr id="14" name="Flowchart: Process 13">
                <a:extLst>
                  <a:ext uri="{FF2B5EF4-FFF2-40B4-BE49-F238E27FC236}">
                    <a16:creationId xmlns:a16="http://schemas.microsoft.com/office/drawing/2014/main" id="{99F6637B-F9A1-B9BC-32CE-76C1D6569288}"/>
                  </a:ext>
                </a:extLst>
              </p:cNvPr>
              <p:cNvSpPr/>
              <p:nvPr/>
            </p:nvSpPr>
            <p:spPr>
              <a:xfrm>
                <a:off x="357665" y="2365311"/>
                <a:ext cx="5826868" cy="3023282"/>
              </a:xfrm>
              <a:prstGeom prst="flowChartProcess">
                <a:avLst/>
              </a:prstGeom>
              <a:solidFill>
                <a:schemeClr val="bg1"/>
              </a:solidFill>
              <a:ln w="38100">
                <a:solidFill>
                  <a:srgbClr val="7DE1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Flowchart: Process 14">
                <a:extLst>
                  <a:ext uri="{FF2B5EF4-FFF2-40B4-BE49-F238E27FC236}">
                    <a16:creationId xmlns:a16="http://schemas.microsoft.com/office/drawing/2014/main" id="{7B0249ED-1926-21B2-FE57-94E59E1FBBFB}"/>
                  </a:ext>
                </a:extLst>
              </p:cNvPr>
              <p:cNvSpPr/>
              <p:nvPr/>
            </p:nvSpPr>
            <p:spPr>
              <a:xfrm>
                <a:off x="1137267" y="3060265"/>
                <a:ext cx="4123018" cy="1633374"/>
              </a:xfrm>
              <a:prstGeom prst="flowChartProcess">
                <a:avLst/>
              </a:prstGeom>
              <a:solidFill>
                <a:schemeClr val="bg1"/>
              </a:solidFill>
              <a:ln w="38100">
                <a:solidFill>
                  <a:srgbClr val="7DE1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42D42DA-C554-0EE6-8A83-5FFFEE4305B8}"/>
                  </a:ext>
                </a:extLst>
              </p:cNvPr>
              <p:cNvCxnSpPr/>
              <p:nvPr/>
            </p:nvCxnSpPr>
            <p:spPr>
              <a:xfrm>
                <a:off x="357665" y="2365311"/>
                <a:ext cx="779601" cy="694954"/>
              </a:xfrm>
              <a:prstGeom prst="line">
                <a:avLst/>
              </a:prstGeom>
              <a:ln w="28575">
                <a:solidFill>
                  <a:srgbClr val="7DE1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061B3E5-8CB0-5080-1E24-A0A558B3AC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285" y="4680271"/>
                <a:ext cx="911599" cy="708322"/>
              </a:xfrm>
              <a:prstGeom prst="line">
                <a:avLst/>
              </a:prstGeom>
              <a:ln w="28575">
                <a:solidFill>
                  <a:srgbClr val="7DE1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DFBA48-17B8-1236-F4E6-707F989130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0284" y="2365311"/>
                <a:ext cx="924249" cy="694954"/>
              </a:xfrm>
              <a:prstGeom prst="line">
                <a:avLst/>
              </a:prstGeom>
              <a:ln w="28575">
                <a:solidFill>
                  <a:srgbClr val="7DE1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EFC4CA0-339F-2132-53D6-6449E69C21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211" y="4680271"/>
                <a:ext cx="766055" cy="694954"/>
              </a:xfrm>
              <a:prstGeom prst="line">
                <a:avLst/>
              </a:prstGeom>
              <a:ln w="28575">
                <a:solidFill>
                  <a:srgbClr val="7DE1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0453BA4-0FE2-C34C-910A-F49A012E54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6795" y="2365311"/>
                <a:ext cx="14304" cy="694954"/>
              </a:xfrm>
              <a:prstGeom prst="line">
                <a:avLst/>
              </a:prstGeom>
              <a:ln w="28575">
                <a:solidFill>
                  <a:srgbClr val="7DE1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F4A9106-50F6-B058-08A4-D121F6BE4D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6795" y="4680271"/>
                <a:ext cx="14304" cy="694954"/>
              </a:xfrm>
              <a:prstGeom prst="line">
                <a:avLst/>
              </a:prstGeom>
              <a:ln w="28575">
                <a:solidFill>
                  <a:srgbClr val="7DE1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712316-F877-9C67-21B3-A80D4EB0F77F}"/>
                </a:ext>
              </a:extLst>
            </p:cNvPr>
            <p:cNvSpPr txBox="1"/>
            <p:nvPr/>
          </p:nvSpPr>
          <p:spPr>
            <a:xfrm>
              <a:off x="1080948" y="2489138"/>
              <a:ext cx="153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endParaRPr lang="vi-VN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030ECB-853F-406B-0853-421FD4C4B8F5}"/>
                </a:ext>
              </a:extLst>
            </p:cNvPr>
            <p:cNvSpPr txBox="1"/>
            <p:nvPr/>
          </p:nvSpPr>
          <p:spPr>
            <a:xfrm>
              <a:off x="3648411" y="2482733"/>
              <a:ext cx="153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endParaRPr lang="vi-VN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7364C0-BC07-9756-AE01-79BEEC5FBD0D}"/>
                </a:ext>
              </a:extLst>
            </p:cNvPr>
            <p:cNvSpPr txBox="1"/>
            <p:nvPr/>
          </p:nvSpPr>
          <p:spPr>
            <a:xfrm rot="5400000">
              <a:off x="4972046" y="3602272"/>
              <a:ext cx="153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endParaRPr lang="vi-V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0D71E2-6B15-4456-D696-83B0E1AF93BF}"/>
                </a:ext>
              </a:extLst>
            </p:cNvPr>
            <p:cNvSpPr txBox="1"/>
            <p:nvPr/>
          </p:nvSpPr>
          <p:spPr>
            <a:xfrm rot="16200000" flipH="1">
              <a:off x="-107957" y="3661540"/>
              <a:ext cx="153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endParaRPr lang="vi-VN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2238DA-286C-B12D-B886-506E3DCE31D6}"/>
                </a:ext>
              </a:extLst>
            </p:cNvPr>
            <p:cNvSpPr txBox="1"/>
            <p:nvPr/>
          </p:nvSpPr>
          <p:spPr>
            <a:xfrm>
              <a:off x="1008761" y="4894802"/>
              <a:ext cx="153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endParaRPr lang="vi-VN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0A4D37-50D9-1423-77DB-8837EBA55D24}"/>
                </a:ext>
              </a:extLst>
            </p:cNvPr>
            <p:cNvSpPr txBox="1"/>
            <p:nvPr/>
          </p:nvSpPr>
          <p:spPr>
            <a:xfrm>
              <a:off x="3576224" y="4888397"/>
              <a:ext cx="153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endParaRPr lang="vi-VN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254322-6553-4585-EDF3-54EC3B06B853}"/>
                </a:ext>
              </a:extLst>
            </p:cNvPr>
            <p:cNvSpPr txBox="1"/>
            <p:nvPr/>
          </p:nvSpPr>
          <p:spPr>
            <a:xfrm flipH="1">
              <a:off x="2183387" y="3774519"/>
              <a:ext cx="2355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Ý </a:t>
              </a:r>
              <a:r>
                <a:rPr lang="en-US" dirty="0" err="1"/>
                <a:t>kiến</a:t>
              </a:r>
              <a:r>
                <a:rPr lang="en-US" dirty="0"/>
                <a:t> </a:t>
              </a:r>
              <a:r>
                <a:rPr lang="en-US" dirty="0" err="1"/>
                <a:t>chung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nhóm</a:t>
              </a:r>
              <a:endParaRPr lang="vi-VN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18B9A09-399F-CFC1-1211-B082780DB5D0}"/>
              </a:ext>
            </a:extLst>
          </p:cNvPr>
          <p:cNvSpPr txBox="1"/>
          <p:nvPr/>
        </p:nvSpPr>
        <p:spPr>
          <a:xfrm>
            <a:off x="6477863" y="2320023"/>
            <a:ext cx="5112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21B5A9"/>
                </a:solidFill>
              </a:rPr>
              <a:t>Các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cá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nhân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dán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kết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quả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làm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việc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của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mình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sau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đó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thảo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luận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theo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nhóm</a:t>
            </a:r>
            <a:r>
              <a:rPr lang="en-US" sz="3600" dirty="0">
                <a:solidFill>
                  <a:srgbClr val="21B5A9"/>
                </a:solidFill>
              </a:rPr>
              <a:t> và </a:t>
            </a:r>
            <a:r>
              <a:rPr lang="en-US" sz="3600" dirty="0" err="1">
                <a:solidFill>
                  <a:srgbClr val="21B5A9"/>
                </a:solidFill>
              </a:rPr>
              <a:t>ghi</a:t>
            </a:r>
            <a:r>
              <a:rPr lang="en-US" sz="3600" dirty="0">
                <a:solidFill>
                  <a:srgbClr val="21B5A9"/>
                </a:solidFill>
              </a:rPr>
              <a:t> ý </a:t>
            </a:r>
            <a:r>
              <a:rPr lang="en-US" sz="3600" dirty="0" err="1">
                <a:solidFill>
                  <a:srgbClr val="21B5A9"/>
                </a:solidFill>
              </a:rPr>
              <a:t>kiến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chung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của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nhóm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endParaRPr lang="vi-VN" sz="3600" dirty="0">
              <a:solidFill>
                <a:srgbClr val="21B5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103079-9E64-45E5-2B34-2158FDCEE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8" b="96563" l="7500" r="90000">
                        <a14:foregroundMark x1="27344" y1="18281" x2="27344" y2="18281"/>
                        <a14:foregroundMark x1="48281" y1="4531" x2="48281" y2="4531"/>
                        <a14:foregroundMark x1="65781" y1="3438" x2="65781" y2="3438"/>
                        <a14:foregroundMark x1="30781" y1="70313" x2="30781" y2="70313"/>
                        <a14:foregroundMark x1="7500" y1="26250" x2="14531" y2="42188"/>
                        <a14:foregroundMark x1="35313" y1="36094" x2="35313" y2="36094"/>
                        <a14:foregroundMark x1="43281" y1="46406" x2="43281" y2="46406"/>
                        <a14:foregroundMark x1="44688" y1="57969" x2="44688" y2="57969"/>
                        <a14:foregroundMark x1="45781" y1="68125" x2="45781" y2="68125"/>
                        <a14:foregroundMark x1="46406" y1="79219" x2="46406" y2="79219"/>
                        <a14:foregroundMark x1="29844" y1="92031" x2="29844" y2="92031"/>
                        <a14:foregroundMark x1="34844" y1="96563" x2="34844" y2="9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513" y="2614133"/>
            <a:ext cx="969523" cy="969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5AA6AE-7987-BD33-EBA3-3CCDEFE10348}"/>
              </a:ext>
            </a:extLst>
          </p:cNvPr>
          <p:cNvSpPr txBox="1"/>
          <p:nvPr/>
        </p:nvSpPr>
        <p:spPr>
          <a:xfrm>
            <a:off x="1656060" y="2820526"/>
            <a:ext cx="90418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electron,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số electron do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khử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nhường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số electron do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B33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endParaRPr lang="vi-VN" sz="3600" dirty="0">
              <a:solidFill>
                <a:srgbClr val="5B333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B1FDD-AC99-DD19-4967-7B40172F577D}"/>
              </a:ext>
            </a:extLst>
          </p:cNvPr>
          <p:cNvSpPr/>
          <p:nvPr/>
        </p:nvSpPr>
        <p:spPr>
          <a:xfrm>
            <a:off x="1259896" y="1230368"/>
            <a:ext cx="870122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Cân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phản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ứng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oxi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hóa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khử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thăng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eletron</a:t>
            </a:r>
            <a:endParaRPr lang="en-US" sz="2800" b="1" cap="none" spc="0" dirty="0">
              <a:ln w="0"/>
              <a:solidFill>
                <a:srgbClr val="FF42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46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0876A-A517-26F4-7E28-DC522CB6D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8" b="96563" l="7500" r="90000">
                        <a14:foregroundMark x1="27344" y1="18281" x2="27344" y2="18281"/>
                        <a14:foregroundMark x1="48281" y1="4531" x2="48281" y2="4531"/>
                        <a14:foregroundMark x1="65781" y1="3438" x2="65781" y2="3438"/>
                        <a14:foregroundMark x1="30781" y1="70313" x2="30781" y2="70313"/>
                        <a14:foregroundMark x1="7500" y1="26250" x2="14531" y2="42188"/>
                        <a14:foregroundMark x1="35313" y1="36094" x2="35313" y2="36094"/>
                        <a14:foregroundMark x1="43281" y1="46406" x2="43281" y2="46406"/>
                        <a14:foregroundMark x1="44688" y1="57969" x2="44688" y2="57969"/>
                        <a14:foregroundMark x1="45781" y1="68125" x2="45781" y2="68125"/>
                        <a14:foregroundMark x1="46406" y1="79219" x2="46406" y2="79219"/>
                        <a14:foregroundMark x1="29844" y1="92031" x2="29844" y2="92031"/>
                        <a14:foregroundMark x1="34844" y1="96563" x2="34844" y2="9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862" y="2184475"/>
            <a:ext cx="969523" cy="9695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CE0A17-2FB7-3C03-71A0-223707B106C8}"/>
              </a:ext>
            </a:extLst>
          </p:cNvPr>
          <p:cNvSpPr/>
          <p:nvPr/>
        </p:nvSpPr>
        <p:spPr>
          <a:xfrm>
            <a:off x="1259896" y="1230368"/>
            <a:ext cx="870122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Cân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phản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ứng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oxi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hóa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khử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thăng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eletron</a:t>
            </a:r>
            <a:endParaRPr lang="en-US" sz="2800" b="1" cap="none" spc="0" dirty="0">
              <a:ln w="0"/>
              <a:solidFill>
                <a:srgbClr val="FF42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E8C10-0C6F-9048-1DC1-555BFB3532B9}"/>
              </a:ext>
            </a:extLst>
          </p:cNvPr>
          <p:cNvSpPr txBox="1"/>
          <p:nvPr/>
        </p:nvSpPr>
        <p:spPr>
          <a:xfrm>
            <a:off x="1179568" y="2276682"/>
            <a:ext cx="953780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18034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oxi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và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  <a:tabLst>
                <a:tab pos="18034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oxi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và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  <a:tabLst>
                <a:tab pos="18034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electron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và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electron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số electron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nhường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số electron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số)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  <a:tabLst>
                <a:tab pos="18034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F34C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6D5033-0884-DA82-9435-B24C2B3111C0}"/>
              </a:ext>
            </a:extLst>
          </p:cNvPr>
          <p:cNvSpPr/>
          <p:nvPr/>
        </p:nvSpPr>
        <p:spPr>
          <a:xfrm>
            <a:off x="3759410" y="1306324"/>
            <a:ext cx="5713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FF426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THẢO LUẬN NHÓM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283E5-0386-AC79-6799-5606B32A1A17}"/>
              </a:ext>
            </a:extLst>
          </p:cNvPr>
          <p:cNvSpPr txBox="1"/>
          <p:nvPr/>
        </p:nvSpPr>
        <p:spPr>
          <a:xfrm>
            <a:off x="6477863" y="2320023"/>
            <a:ext cx="5112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21B5A9"/>
                </a:solidFill>
              </a:rPr>
              <a:t>Thảo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luận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nhóm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hoàn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thành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phiếu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học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tập</a:t>
            </a:r>
            <a:r>
              <a:rPr lang="en-US" sz="3600" dirty="0">
                <a:solidFill>
                  <a:srgbClr val="21B5A9"/>
                </a:solidFill>
              </a:rPr>
              <a:t> số 5</a:t>
            </a:r>
            <a:endParaRPr lang="vi-VN" sz="3600" dirty="0">
              <a:solidFill>
                <a:srgbClr val="21B5A9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A76067C-697C-8F3B-0209-1A30E0E4E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769169"/>
              </p:ext>
            </p:extLst>
          </p:nvPr>
        </p:nvGraphicFramePr>
        <p:xfrm>
          <a:off x="250159" y="2314974"/>
          <a:ext cx="6012740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197280" imgH="3108960" progId="PBrush">
                  <p:embed/>
                </p:oleObj>
              </mc:Choice>
              <mc:Fallback>
                <p:oleObj name="Bitmap Image" r:id="rId3" imgW="9197280" imgH="3108960" progId="PBrus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8A112E8-BB82-2A31-08F6-5DB0E74EB6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159" y="2314974"/>
                        <a:ext cx="6012740" cy="310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8DD8ABE-ED2F-48A2-9729-FFD88E32895C}"/>
              </a:ext>
            </a:extLst>
          </p:cNvPr>
          <p:cNvSpPr txBox="1"/>
          <p:nvPr/>
        </p:nvSpPr>
        <p:spPr>
          <a:xfrm>
            <a:off x="281591" y="5330215"/>
            <a:ext cx="8298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999002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48BB79-9A84-601D-1222-30C36DB0937C}"/>
              </a:ext>
            </a:extLst>
          </p:cNvPr>
          <p:cNvSpPr/>
          <p:nvPr/>
        </p:nvSpPr>
        <p:spPr>
          <a:xfrm>
            <a:off x="4159956" y="1230369"/>
            <a:ext cx="3872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FF426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THẢO LUẬN NHÓM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FF52F-72B2-2E33-7366-E829671D5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54" y="2027299"/>
            <a:ext cx="3632659" cy="2954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9343DB-784F-52D1-5C7E-15567A8A0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70" y="2181767"/>
            <a:ext cx="3438283" cy="261222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7581D7E-48B2-707C-B5F4-4C67AA0E14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56095"/>
              </p:ext>
            </p:extLst>
          </p:nvPr>
        </p:nvGraphicFramePr>
        <p:xfrm>
          <a:off x="310165" y="2007252"/>
          <a:ext cx="3336925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337560" imgH="2903400" progId="PBrush">
                  <p:embed/>
                </p:oleObj>
              </mc:Choice>
              <mc:Fallback>
                <p:oleObj name="Bitmap Image" r:id="rId5" imgW="3337560" imgH="2903400" progId="PBrush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A63832EE-013B-0D10-6CCE-FE4EF9A35F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165" y="2007252"/>
                        <a:ext cx="3336925" cy="290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0948F9-8346-A07A-23D0-BBE24EF9FBAD}"/>
              </a:ext>
            </a:extLst>
          </p:cNvPr>
          <p:cNvSpPr txBox="1"/>
          <p:nvPr/>
        </p:nvSpPr>
        <p:spPr>
          <a:xfrm>
            <a:off x="151590" y="5246829"/>
            <a:ext cx="9504591" cy="95410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21B5A9"/>
                </a:solidFill>
              </a:rPr>
              <a:t>Quan </a:t>
            </a:r>
            <a:r>
              <a:rPr lang="en-US" sz="2800" dirty="0" err="1">
                <a:solidFill>
                  <a:srgbClr val="21B5A9"/>
                </a:solidFill>
              </a:rPr>
              <a:t>sát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các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hình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ảnh</a:t>
            </a:r>
            <a:r>
              <a:rPr lang="en-US" sz="2800" dirty="0">
                <a:solidFill>
                  <a:srgbClr val="21B5A9"/>
                </a:solidFill>
              </a:rPr>
              <a:t>, </a:t>
            </a:r>
            <a:r>
              <a:rPr lang="en-US" sz="2800" dirty="0" err="1">
                <a:solidFill>
                  <a:srgbClr val="21B5A9"/>
                </a:solidFill>
              </a:rPr>
              <a:t>kết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hợp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nghiên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cứu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sách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giáo</a:t>
            </a:r>
            <a:r>
              <a:rPr lang="en-US" sz="2800" dirty="0">
                <a:solidFill>
                  <a:srgbClr val="21B5A9"/>
                </a:solidFill>
              </a:rPr>
              <a:t> khoa, </a:t>
            </a:r>
            <a:r>
              <a:rPr lang="en-US" sz="2800" dirty="0" err="1">
                <a:solidFill>
                  <a:srgbClr val="21B5A9"/>
                </a:solidFill>
              </a:rPr>
              <a:t>hãy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trình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bày</a:t>
            </a:r>
            <a:r>
              <a:rPr lang="en-US" sz="2800" dirty="0">
                <a:solidFill>
                  <a:srgbClr val="21B5A9"/>
                </a:solidFill>
              </a:rPr>
              <a:t> ý </a:t>
            </a:r>
            <a:r>
              <a:rPr lang="en-US" sz="2800" dirty="0" err="1">
                <a:solidFill>
                  <a:srgbClr val="21B5A9"/>
                </a:solidFill>
              </a:rPr>
              <a:t>nghĩa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của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phản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ứng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oxi</a:t>
            </a:r>
            <a:r>
              <a:rPr lang="en-US" sz="2800" dirty="0">
                <a:solidFill>
                  <a:srgbClr val="21B5A9"/>
                </a:solidFill>
              </a:rPr>
              <a:t> </a:t>
            </a:r>
            <a:r>
              <a:rPr lang="en-US" sz="2800" dirty="0" err="1">
                <a:solidFill>
                  <a:srgbClr val="21B5A9"/>
                </a:solidFill>
              </a:rPr>
              <a:t>hóa</a:t>
            </a:r>
            <a:r>
              <a:rPr lang="en-US" sz="2800" dirty="0">
                <a:solidFill>
                  <a:srgbClr val="21B5A9"/>
                </a:solidFill>
              </a:rPr>
              <a:t> – </a:t>
            </a:r>
            <a:r>
              <a:rPr lang="en-US" sz="2800" dirty="0" err="1">
                <a:solidFill>
                  <a:srgbClr val="21B5A9"/>
                </a:solidFill>
              </a:rPr>
              <a:t>khử</a:t>
            </a:r>
            <a:endParaRPr lang="vi-VN" sz="2800" dirty="0">
              <a:solidFill>
                <a:srgbClr val="21B5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9312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C873C1-81F5-2472-4009-DAC1E488B091}"/>
              </a:ext>
            </a:extLst>
          </p:cNvPr>
          <p:cNvSpPr/>
          <p:nvPr/>
        </p:nvSpPr>
        <p:spPr>
          <a:xfrm>
            <a:off x="1259896" y="1230368"/>
            <a:ext cx="87012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nghĩa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số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phản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ứng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oxi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hóa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khử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trọng</a:t>
            </a:r>
            <a:endParaRPr lang="en-US" sz="2800" b="1" cap="none" spc="0" dirty="0">
              <a:ln w="0"/>
              <a:solidFill>
                <a:srgbClr val="FF42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1F939-E706-2C92-2623-DC0A3086A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8" b="96563" l="7500" r="90000">
                        <a14:foregroundMark x1="27344" y1="18281" x2="27344" y2="18281"/>
                        <a14:foregroundMark x1="48281" y1="4531" x2="48281" y2="4531"/>
                        <a14:foregroundMark x1="65781" y1="3438" x2="65781" y2="3438"/>
                        <a14:foregroundMark x1="30781" y1="70313" x2="30781" y2="70313"/>
                        <a14:foregroundMark x1="7500" y1="26250" x2="14531" y2="42188"/>
                        <a14:foregroundMark x1="35313" y1="36094" x2="35313" y2="36094"/>
                        <a14:foregroundMark x1="43281" y1="46406" x2="43281" y2="46406"/>
                        <a14:foregroundMark x1="44688" y1="57969" x2="44688" y2="57969"/>
                        <a14:foregroundMark x1="45781" y1="68125" x2="45781" y2="68125"/>
                        <a14:foregroundMark x1="46406" y1="79219" x2="46406" y2="79219"/>
                        <a14:foregroundMark x1="29844" y1="92031" x2="29844" y2="92031"/>
                        <a14:foregroundMark x1="34844" y1="96563" x2="34844" y2="9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10" y="3325654"/>
            <a:ext cx="969523" cy="969523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C081A0B0-A3D6-2486-651D-55F0C4AC14A6}"/>
              </a:ext>
            </a:extLst>
          </p:cNvPr>
          <p:cNvSpPr/>
          <p:nvPr/>
        </p:nvSpPr>
        <p:spPr>
          <a:xfrm>
            <a:off x="-1112601" y="2157066"/>
            <a:ext cx="3285112" cy="3285112"/>
          </a:xfrm>
          <a:prstGeom prst="donut">
            <a:avLst>
              <a:gd name="adj" fmla="val 12662"/>
            </a:avLst>
          </a:prstGeom>
          <a:solidFill>
            <a:schemeClr val="bg1"/>
          </a:solidFill>
          <a:ln w="38100">
            <a:solidFill>
              <a:srgbClr val="F34C2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70D5AB-6384-3409-B98B-C9D9FCF1EC2B}"/>
              </a:ext>
            </a:extLst>
          </p:cNvPr>
          <p:cNvGrpSpPr/>
          <p:nvPr/>
        </p:nvGrpSpPr>
        <p:grpSpPr>
          <a:xfrm>
            <a:off x="1557982" y="2669143"/>
            <a:ext cx="9159392" cy="762256"/>
            <a:chOff x="1557982" y="2669143"/>
            <a:chExt cx="9159392" cy="7622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13BB6B-63BB-A8D0-E9B7-F77815B7EE7C}"/>
                </a:ext>
              </a:extLst>
            </p:cNvPr>
            <p:cNvGrpSpPr/>
            <p:nvPr/>
          </p:nvGrpSpPr>
          <p:grpSpPr>
            <a:xfrm>
              <a:off x="1557982" y="2669143"/>
              <a:ext cx="8269201" cy="762256"/>
              <a:chOff x="1557982" y="2669143"/>
              <a:chExt cx="8269201" cy="76225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C8BC744-CEB9-43EB-459B-4D5A240DB2C8}"/>
                  </a:ext>
                </a:extLst>
              </p:cNvPr>
              <p:cNvGrpSpPr/>
              <p:nvPr/>
            </p:nvGrpSpPr>
            <p:grpSpPr>
              <a:xfrm>
                <a:off x="1586795" y="2699243"/>
                <a:ext cx="8240388" cy="727359"/>
                <a:chOff x="1586795" y="2699243"/>
                <a:chExt cx="8240388" cy="72735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2B38AC7-E273-C0C1-A7EC-BB9EE5FE1D5D}"/>
                    </a:ext>
                  </a:extLst>
                </p:cNvPr>
                <p:cNvSpPr/>
                <p:nvPr/>
              </p:nvSpPr>
              <p:spPr>
                <a:xfrm>
                  <a:off x="1586795" y="2699243"/>
                  <a:ext cx="8240388" cy="72735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rgbClr val="D52027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" name="Flowchart: Connector 12">
                  <a:extLst>
                    <a:ext uri="{FF2B5EF4-FFF2-40B4-BE49-F238E27FC236}">
                      <a16:creationId xmlns:a16="http://schemas.microsoft.com/office/drawing/2014/main" id="{C4422BFD-0361-40E3-97FF-D2856C77A50B}"/>
                    </a:ext>
                  </a:extLst>
                </p:cNvPr>
                <p:cNvSpPr/>
                <p:nvPr/>
              </p:nvSpPr>
              <p:spPr>
                <a:xfrm>
                  <a:off x="1586795" y="2699243"/>
                  <a:ext cx="745684" cy="727358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rgbClr val="D52027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1EB123A-EC16-FF1F-3B57-3E232FF97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557982" y="2669143"/>
                <a:ext cx="745685" cy="762256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C08998-4457-1B14-C050-6237243609AB}"/>
                </a:ext>
              </a:extLst>
            </p:cNvPr>
            <p:cNvSpPr txBox="1"/>
            <p:nvPr/>
          </p:nvSpPr>
          <p:spPr>
            <a:xfrm>
              <a:off x="2476987" y="2730714"/>
              <a:ext cx="824038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28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Phản ứng liên quan đến việc cung cấp năng lượng</a:t>
              </a:r>
              <a:endParaRPr lang="vi-VN" sz="2800" dirty="0">
                <a:solidFill>
                  <a:srgbClr val="D52027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C66955-0D6F-D6CA-742A-42E1680E574A}"/>
              </a:ext>
            </a:extLst>
          </p:cNvPr>
          <p:cNvGrpSpPr/>
          <p:nvPr/>
        </p:nvGrpSpPr>
        <p:grpSpPr>
          <a:xfrm>
            <a:off x="1544608" y="4259415"/>
            <a:ext cx="8366760" cy="770810"/>
            <a:chOff x="1544608" y="4259415"/>
            <a:chExt cx="8366760" cy="77081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60F43A-52F1-0C28-49B1-BC0C1B5A5601}"/>
                </a:ext>
              </a:extLst>
            </p:cNvPr>
            <p:cNvSpPr/>
            <p:nvPr/>
          </p:nvSpPr>
          <p:spPr>
            <a:xfrm>
              <a:off x="1549037" y="4295177"/>
              <a:ext cx="8293478" cy="7273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76972E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530F4403-2BF6-CC35-554A-0F9A630B6EB6}"/>
                </a:ext>
              </a:extLst>
            </p:cNvPr>
            <p:cNvSpPr/>
            <p:nvPr/>
          </p:nvSpPr>
          <p:spPr>
            <a:xfrm>
              <a:off x="1549037" y="4295177"/>
              <a:ext cx="745684" cy="727358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72932B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23D8FD-0C31-722D-4E82-1D14D558DC44}"/>
                </a:ext>
              </a:extLst>
            </p:cNvPr>
            <p:cNvSpPr txBox="1"/>
            <p:nvPr/>
          </p:nvSpPr>
          <p:spPr>
            <a:xfrm>
              <a:off x="2439229" y="4383210"/>
              <a:ext cx="74721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2800" dirty="0">
                  <a:solidFill>
                    <a:srgbClr val="76972E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Phản ứng liên quan đến việc lưu trữ năng lượng</a:t>
              </a:r>
              <a:endParaRPr lang="vi-VN" sz="2800" dirty="0">
                <a:solidFill>
                  <a:srgbClr val="76972E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F1AE90-9AEC-A618-8D19-45DC16AB0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44608" y="4259415"/>
              <a:ext cx="707887" cy="770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2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EDA775-0E61-466C-7B1F-CEAE5D0F7105}"/>
              </a:ext>
            </a:extLst>
          </p:cNvPr>
          <p:cNvSpPr/>
          <p:nvPr/>
        </p:nvSpPr>
        <p:spPr>
          <a:xfrm>
            <a:off x="1259896" y="1528129"/>
            <a:ext cx="87012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nghĩa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số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phản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ứng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oxi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hóa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khử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trọng</a:t>
            </a:r>
            <a:endParaRPr lang="en-US" sz="2800" b="1" cap="none" spc="0" dirty="0">
              <a:ln w="0"/>
              <a:solidFill>
                <a:srgbClr val="FF42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C2EEC6-BA11-5A97-AFE0-2531C5AE54D5}"/>
              </a:ext>
            </a:extLst>
          </p:cNvPr>
          <p:cNvGrpSpPr/>
          <p:nvPr/>
        </p:nvGrpSpPr>
        <p:grpSpPr>
          <a:xfrm>
            <a:off x="-129466" y="2126778"/>
            <a:ext cx="5236486" cy="3954008"/>
            <a:chOff x="-129466" y="2126778"/>
            <a:chExt cx="5236486" cy="3954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6447356-AB6C-6F10-12EF-D5AA7740A0B1}"/>
                </a:ext>
              </a:extLst>
            </p:cNvPr>
            <p:cNvSpPr/>
            <p:nvPr/>
          </p:nvSpPr>
          <p:spPr>
            <a:xfrm>
              <a:off x="322241" y="2630688"/>
              <a:ext cx="4784779" cy="3450098"/>
            </a:xfrm>
            <a:prstGeom prst="roundRect">
              <a:avLst/>
            </a:prstGeom>
            <a:solidFill>
              <a:schemeClr val="bg1"/>
            </a:solidFill>
            <a:ln w="57150" cmpd="dbl">
              <a:solidFill>
                <a:srgbClr val="D52027"/>
              </a:solidFill>
              <a:prstDash val="lgDashDot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90BFF8-9374-3AA5-EDFC-FD9144458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29466" y="2126778"/>
              <a:ext cx="1303787" cy="13327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AB90D4-5580-6164-966D-8BC4E747AC11}"/>
                </a:ext>
              </a:extLst>
            </p:cNvPr>
            <p:cNvSpPr txBox="1"/>
            <p:nvPr/>
          </p:nvSpPr>
          <p:spPr>
            <a:xfrm>
              <a:off x="380620" y="3094903"/>
              <a:ext cx="461558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180340" algn="l"/>
                </a:tabLst>
              </a:pPr>
              <a:r>
                <a:rPr lang="pt-BR" sz="24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+ Đốt cháy than củi, đốt cháy nhiên liệu:</a:t>
              </a:r>
              <a:endParaRPr lang="vi-VN" sz="2400" dirty="0">
                <a:solidFill>
                  <a:srgbClr val="D520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tabLst>
                  <a:tab pos="180340" algn="l"/>
                </a:tabLst>
              </a:pPr>
              <a:r>
                <a:rPr lang="pt-BR" sz="24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 + O­</a:t>
              </a:r>
              <a:r>
                <a:rPr lang="pt-BR" sz="2400" baseline="-250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pt-BR" sz="24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→ CO</a:t>
              </a:r>
              <a:r>
                <a:rPr lang="pt-BR" sz="2400" baseline="-250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pt-BR" sz="24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vi-VN" sz="2400" dirty="0">
                <a:solidFill>
                  <a:srgbClr val="D520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tabLst>
                  <a:tab pos="180340" algn="l"/>
                </a:tabLst>
              </a:pPr>
              <a:r>
                <a:rPr lang="pt-BR" sz="24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+ Quá trình oxi hóa các chất trong cơ thể: </a:t>
              </a:r>
              <a:endParaRPr lang="vi-VN" sz="2400" dirty="0">
                <a:solidFill>
                  <a:srgbClr val="D520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tabLst>
                  <a:tab pos="180340" algn="l"/>
                </a:tabLst>
              </a:pPr>
              <a:r>
                <a:rPr lang="pt-BR" sz="24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</a:t>
              </a:r>
              <a:r>
                <a:rPr lang="pt-BR" sz="2400" baseline="-250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pt-BR" sz="24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r>
                <a:rPr lang="pt-BR" sz="2400" baseline="-250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12</a:t>
              </a:r>
              <a:r>
                <a:rPr lang="pt-BR" sz="24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</a:t>
              </a:r>
              <a:r>
                <a:rPr lang="pt-BR" sz="2400" baseline="-250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pt-BR" sz="24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 O</a:t>
              </a:r>
              <a:r>
                <a:rPr lang="pt-BR" sz="2400" baseline="-250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pt-BR" sz="24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→ 6 CO</a:t>
              </a:r>
              <a:r>
                <a:rPr lang="pt-BR" sz="2400" baseline="-250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pt-BR" sz="24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 H</a:t>
              </a:r>
              <a:r>
                <a:rPr lang="pt-BR" sz="2400" baseline="-250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pt-BR" sz="2400" dirty="0">
                  <a:solidFill>
                    <a:srgbClr val="D5202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O.</a:t>
              </a:r>
              <a:endParaRPr lang="vi-VN" sz="2400" dirty="0">
                <a:solidFill>
                  <a:srgbClr val="D520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EFCE8-9236-1AFF-3108-57E3A967322B}"/>
              </a:ext>
            </a:extLst>
          </p:cNvPr>
          <p:cNvGrpSpPr/>
          <p:nvPr/>
        </p:nvGrpSpPr>
        <p:grpSpPr>
          <a:xfrm>
            <a:off x="5567957" y="2209792"/>
            <a:ext cx="5103842" cy="3898128"/>
            <a:chOff x="5567957" y="2209792"/>
            <a:chExt cx="5103842" cy="389812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3CEB3B-C41A-DFA4-030A-C82BDFB758EB}"/>
                </a:ext>
              </a:extLst>
            </p:cNvPr>
            <p:cNvSpPr/>
            <p:nvPr/>
          </p:nvSpPr>
          <p:spPr>
            <a:xfrm>
              <a:off x="5887020" y="2479410"/>
              <a:ext cx="4784779" cy="3628510"/>
            </a:xfrm>
            <a:prstGeom prst="roundRect">
              <a:avLst/>
            </a:prstGeom>
            <a:solidFill>
              <a:schemeClr val="bg1"/>
            </a:solidFill>
            <a:ln w="57150" cmpd="dbl">
              <a:solidFill>
                <a:srgbClr val="76972E"/>
              </a:solidFill>
              <a:prstDash val="lgDashDot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Lưu trữ năng lượng</a:t>
              </a:r>
              <a:endPara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BF597E-EB96-F5A3-8C93-EF51E039C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67957" y="2209792"/>
              <a:ext cx="947757" cy="1032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FA0414-1243-BD54-E56C-D60CF654ABF2}"/>
                </a:ext>
              </a:extLst>
            </p:cNvPr>
            <p:cNvSpPr txBox="1"/>
            <p:nvPr/>
          </p:nvSpPr>
          <p:spPr>
            <a:xfrm>
              <a:off x="6027455" y="3094903"/>
              <a:ext cx="4590752" cy="1811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tabLst>
                  <a:tab pos="180340" algn="l"/>
                </a:tabLst>
              </a:pPr>
              <a:r>
                <a:rPr lang="pt-BR" sz="24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+ Phản ứng xảy ra trong pin, ắc quy</a:t>
              </a:r>
              <a:endParaRPr lang="vi-VN" sz="2400" dirty="0">
                <a:solidFill>
                  <a:srgbClr val="7395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  <a:spcAft>
                  <a:spcPts val="800"/>
                </a:spcAft>
                <a:tabLst>
                  <a:tab pos="180340" algn="l"/>
                </a:tabLst>
              </a:pPr>
              <a:r>
                <a:rPr lang="pt-BR" sz="24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+ Phản ứng quang hợp của cây xanh:</a:t>
              </a:r>
              <a:endParaRPr lang="vi-VN" sz="2400" dirty="0">
                <a:solidFill>
                  <a:srgbClr val="7395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800"/>
                </a:spcAft>
                <a:tabLst>
                  <a:tab pos="180340" algn="l"/>
                </a:tabLst>
              </a:pPr>
              <a:r>
                <a:rPr lang="pt-BR" sz="24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6CO</a:t>
              </a:r>
              <a:r>
                <a:rPr lang="pt-BR" sz="2400" baseline="-250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pt-BR" sz="24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+ 6H</a:t>
              </a:r>
              <a:r>
                <a:rPr lang="pt-BR" sz="2400" baseline="-250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pt-BR" sz="24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 → C</a:t>
              </a:r>
              <a:r>
                <a:rPr lang="pt-BR" sz="2400" baseline="-250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pt-BR" sz="24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r>
                <a:rPr lang="pt-BR" sz="2400" baseline="-250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12</a:t>
              </a:r>
              <a:r>
                <a:rPr lang="pt-BR" sz="24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</a:t>
              </a:r>
              <a:r>
                <a:rPr lang="pt-BR" sz="2400" baseline="-250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pt-BR" sz="24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 O</a:t>
              </a:r>
              <a:r>
                <a:rPr lang="pt-BR" sz="2400" baseline="-250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pt-BR" sz="2400" dirty="0">
                  <a:solidFill>
                    <a:srgbClr val="73952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vi-VN" sz="2400" dirty="0">
                <a:solidFill>
                  <a:srgbClr val="7395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2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170130-4E4C-4FD4-ABCE-BCDFA0FEBE56}"/>
              </a:ext>
            </a:extLst>
          </p:cNvPr>
          <p:cNvSpPr/>
          <p:nvPr/>
        </p:nvSpPr>
        <p:spPr>
          <a:xfrm>
            <a:off x="627807" y="2551837"/>
            <a:ext cx="4263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865B77"/>
                  </a:solidFill>
                  <a:prstDash val="solid"/>
                </a:ln>
                <a:solidFill>
                  <a:srgbClr val="21B5A9"/>
                </a:solidFill>
              </a:rPr>
              <a:t>HOẠT ĐỘNG 1</a:t>
            </a:r>
          </a:p>
          <a:p>
            <a:pPr algn="ctr"/>
            <a:r>
              <a:rPr lang="en-US" sz="5400" b="1" cap="none" spc="0" dirty="0">
                <a:ln w="12700" cmpd="sng">
                  <a:solidFill>
                    <a:srgbClr val="865B77"/>
                  </a:solidFill>
                  <a:prstDash val="solid"/>
                </a:ln>
                <a:solidFill>
                  <a:srgbClr val="21B5A9"/>
                </a:solidFill>
                <a:effectLst/>
              </a:rPr>
              <a:t>KHỞI </a:t>
            </a:r>
            <a:r>
              <a:rPr lang="en-US" sz="5400" b="1" dirty="0">
                <a:ln w="12700" cmpd="sng">
                  <a:solidFill>
                    <a:srgbClr val="865B77"/>
                  </a:solidFill>
                  <a:prstDash val="solid"/>
                </a:ln>
                <a:solidFill>
                  <a:srgbClr val="21B5A9"/>
                </a:solidFill>
              </a:rPr>
              <a:t>ĐỘNG</a:t>
            </a:r>
            <a:endParaRPr lang="en-US" sz="5400" b="1" cap="none" spc="0" dirty="0">
              <a:ln w="12700" cmpd="sng">
                <a:solidFill>
                  <a:srgbClr val="865B77"/>
                </a:solidFill>
                <a:prstDash val="solid"/>
              </a:ln>
              <a:solidFill>
                <a:srgbClr val="21B5A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74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024E4B-5CBA-0040-EEFF-A1C9193F3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36" y="1859892"/>
            <a:ext cx="5172785" cy="34505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FC955A-DDF7-E370-16B9-C0759BC9EC3E}"/>
              </a:ext>
            </a:extLst>
          </p:cNvPr>
          <p:cNvSpPr txBox="1"/>
          <p:nvPr/>
        </p:nvSpPr>
        <p:spPr>
          <a:xfrm>
            <a:off x="6407899" y="2017374"/>
            <a:ext cx="46919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>
                <a:solidFill>
                  <a:srgbClr val="21B5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 bã động vật phân hủy do bị oxi hóa → SO</a:t>
            </a:r>
            <a:r>
              <a:rPr lang="pt-BR" sz="2400" baseline="-25000">
                <a:solidFill>
                  <a:srgbClr val="21B5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400">
                <a:solidFill>
                  <a:srgbClr val="21B5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H</a:t>
            </a:r>
            <a:r>
              <a:rPr lang="pt-BR" sz="2400" baseline="-25000">
                <a:solidFill>
                  <a:srgbClr val="21B5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400">
                <a:solidFill>
                  <a:srgbClr val="21B5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gây ô nhiễm. Nhờ những quá trình oxi hóa khử xảy ra trong tự nhiên như : sự đốt cháy, sự lên</a:t>
            </a:r>
            <a:r>
              <a:rPr lang="pt-BR" sz="2400">
                <a:solidFill>
                  <a:srgbClr val="21B5A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>
                <a:solidFill>
                  <a:srgbClr val="21B5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 thối,.... làm giảm các chất độc hại trong không khí. Đốt cháy C, nhiên liệu gây khí CO</a:t>
            </a:r>
            <a:r>
              <a:rPr lang="pt-BR" sz="2400" baseline="-25000">
                <a:solidFill>
                  <a:srgbClr val="21B5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</a:t>
            </a:r>
            <a:r>
              <a:rPr lang="pt-BR" sz="2400">
                <a:solidFill>
                  <a:srgbClr val="21B5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gây ô nhiễm.</a:t>
            </a:r>
            <a:endParaRPr lang="vi-VN" sz="2400" dirty="0">
              <a:solidFill>
                <a:srgbClr val="21B5A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82328-85B9-B217-BB4F-4E14BE0B10BD}"/>
              </a:ext>
            </a:extLst>
          </p:cNvPr>
          <p:cNvSpPr txBox="1"/>
          <p:nvPr/>
        </p:nvSpPr>
        <p:spPr>
          <a:xfrm>
            <a:off x="243071" y="5990204"/>
            <a:ext cx="10474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cúa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endParaRPr lang="vi-V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3DC7F0-41CA-BF2C-8E5B-08122E62C395}"/>
              </a:ext>
            </a:extLst>
          </p:cNvPr>
          <p:cNvSpPr/>
          <p:nvPr/>
        </p:nvSpPr>
        <p:spPr>
          <a:xfrm>
            <a:off x="1386568" y="2172458"/>
            <a:ext cx="4263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865B77"/>
                  </a:solidFill>
                  <a:prstDash val="solid"/>
                </a:ln>
                <a:solidFill>
                  <a:srgbClr val="21B5A9"/>
                </a:solidFill>
              </a:rPr>
              <a:t>HOẠT ĐỘNG 3</a:t>
            </a:r>
          </a:p>
          <a:p>
            <a:pPr algn="ctr"/>
            <a:r>
              <a:rPr lang="en-US" sz="5400" b="1" dirty="0">
                <a:ln w="12700" cmpd="sng">
                  <a:solidFill>
                    <a:srgbClr val="865B77"/>
                  </a:solidFill>
                  <a:prstDash val="solid"/>
                </a:ln>
                <a:solidFill>
                  <a:srgbClr val="21B5A9"/>
                </a:solidFill>
              </a:rPr>
              <a:t>LUYỆN TẬP</a:t>
            </a:r>
            <a:endParaRPr lang="en-US" sz="5400" b="1" cap="none" spc="0" dirty="0">
              <a:ln w="12700" cmpd="sng">
                <a:solidFill>
                  <a:srgbClr val="865B77"/>
                </a:solidFill>
                <a:prstDash val="solid"/>
              </a:ln>
              <a:solidFill>
                <a:srgbClr val="21B5A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5980269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5811" y="5257801"/>
            <a:ext cx="2478564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b="1" dirty="0">
                <a:solidFill>
                  <a:schemeClr val="bg1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33" b="1" dirty="0">
                <a:solidFill>
                  <a:schemeClr val="bg1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2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8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1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hlinkClick r:id="rId58" action="ppaction://hlinksldjump"/>
            <a:extLst>
              <a:ext uri="{FF2B5EF4-FFF2-40B4-BE49-F238E27FC236}">
                <a16:creationId xmlns:a16="http://schemas.microsoft.com/office/drawing/2014/main" id="{AE247CEE-E433-9C19-531B-CF568B87C268}"/>
              </a:ext>
            </a:extLst>
          </p:cNvPr>
          <p:cNvSpPr/>
          <p:nvPr/>
        </p:nvSpPr>
        <p:spPr>
          <a:xfrm>
            <a:off x="-261257" y="6033661"/>
            <a:ext cx="914400" cy="914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1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01077" y="701922"/>
            <a:ext cx="79476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43B8CA2-7A55-6138-8D2B-438BC2B4E5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5712" y="2487914"/>
          <a:ext cx="4999589" cy="68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4061520" imgH="556200" progId="PBrush">
                  <p:embed/>
                </p:oleObj>
              </mc:Choice>
              <mc:Fallback>
                <p:oleObj name="Bitmap Image" r:id="rId7" imgW="4061520" imgH="55620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43B8CA2-7A55-6138-8D2B-438BC2B4E5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5712" y="2487914"/>
                        <a:ext cx="4999589" cy="684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34A1525-128B-CE4D-8B89-FD6D601BEB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4131" y="3959867"/>
          <a:ext cx="5179257" cy="601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4404240" imgH="510480" progId="PBrush">
                  <p:embed/>
                </p:oleObj>
              </mc:Choice>
              <mc:Fallback>
                <p:oleObj name="Bitmap Image" r:id="rId9" imgW="4404240" imgH="510480" progId="PBrus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34A1525-128B-CE4D-8B89-FD6D601BEB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74131" y="3959867"/>
                        <a:ext cx="5179257" cy="601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F5488E8-EB0A-BE96-0949-FA16775320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7612" y="4682778"/>
          <a:ext cx="3910306" cy="67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2971800" imgH="510480" progId="PBrush">
                  <p:embed/>
                </p:oleObj>
              </mc:Choice>
              <mc:Fallback>
                <p:oleObj name="Bitmap Image" r:id="rId11" imgW="2971800" imgH="510480" progId="PBrus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F5488E8-EB0A-BE96-0949-FA1677532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612" y="4682778"/>
                        <a:ext cx="3910306" cy="672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E1E2F1E-6851-135F-B8AB-84BD029D3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3048" y="3293699"/>
          <a:ext cx="4902083" cy="54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3916800" imgH="434520" progId="PBrush">
                  <p:embed/>
                </p:oleObj>
              </mc:Choice>
              <mc:Fallback>
                <p:oleObj name="Bitmap Image" r:id="rId13" imgW="3916800" imgH="434520" progId="PBrus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E1E2F1E-6851-135F-B8AB-84BD029D36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53048" y="3293699"/>
                        <a:ext cx="4902083" cy="544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F913071-E3FC-C4DF-4D90-3EF8A7A92CED}"/>
              </a:ext>
            </a:extLst>
          </p:cNvPr>
          <p:cNvSpPr/>
          <p:nvPr/>
        </p:nvSpPr>
        <p:spPr>
          <a:xfrm>
            <a:off x="2727219" y="3907310"/>
            <a:ext cx="653754" cy="653754"/>
          </a:xfrm>
          <a:prstGeom prst="flowChartConnector">
            <a:avLst/>
          </a:prstGeom>
          <a:noFill/>
          <a:ln w="28575">
            <a:solidFill>
              <a:srgbClr val="D5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5201" y="1600200"/>
            <a:ext cx="682751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91AC627B-4DB5-D29B-E636-D6197459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169D2F-5933-EB86-2C6A-BD97B7EAF0FA}"/>
              </a:ext>
            </a:extLst>
          </p:cNvPr>
          <p:cNvSpPr txBox="1"/>
          <p:nvPr/>
        </p:nvSpPr>
        <p:spPr>
          <a:xfrm>
            <a:off x="1834896" y="643956"/>
            <a:ext cx="9107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4NO</a:t>
            </a:r>
            <a:r>
              <a:rPr lang="en-US" sz="32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+ 2H</a:t>
            </a:r>
            <a:r>
              <a:rPr lang="en-US" sz="32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+ O</a:t>
            </a:r>
            <a:r>
              <a:rPr lang="en-US" sz="32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→ 4HNO</a:t>
            </a:r>
            <a:r>
              <a:rPr lang="en-US" sz="32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NO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1DDA94-0A8D-A34D-7E3B-49E559F00965}"/>
              </a:ext>
            </a:extLst>
          </p:cNvPr>
          <p:cNvSpPr/>
          <p:nvPr/>
        </p:nvSpPr>
        <p:spPr>
          <a:xfrm>
            <a:off x="2388385" y="2726934"/>
            <a:ext cx="26420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7B83E4-13DB-7482-F829-1EB62E2F32E5}"/>
              </a:ext>
            </a:extLst>
          </p:cNvPr>
          <p:cNvSpPr/>
          <p:nvPr/>
        </p:nvSpPr>
        <p:spPr>
          <a:xfrm>
            <a:off x="2388385" y="3782603"/>
            <a:ext cx="21018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08D9B4-EF32-9716-1D3E-7F34A14653D6}"/>
              </a:ext>
            </a:extLst>
          </p:cNvPr>
          <p:cNvSpPr/>
          <p:nvPr/>
        </p:nvSpPr>
        <p:spPr>
          <a:xfrm>
            <a:off x="5358019" y="2726934"/>
            <a:ext cx="41216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oxy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14FBE9-7327-9E17-1C6F-E31F7DC392D2}"/>
              </a:ext>
            </a:extLst>
          </p:cNvPr>
          <p:cNvSpPr/>
          <p:nvPr/>
        </p:nvSpPr>
        <p:spPr>
          <a:xfrm>
            <a:off x="5358019" y="3757976"/>
            <a:ext cx="2202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D159E26F-1131-B2F6-523F-10D565805F3C}"/>
              </a:ext>
            </a:extLst>
          </p:cNvPr>
          <p:cNvSpPr/>
          <p:nvPr/>
        </p:nvSpPr>
        <p:spPr>
          <a:xfrm>
            <a:off x="2279163" y="3754162"/>
            <a:ext cx="653754" cy="653754"/>
          </a:xfrm>
          <a:prstGeom prst="flowChartConnector">
            <a:avLst/>
          </a:prstGeom>
          <a:noFill/>
          <a:ln w="28575">
            <a:solidFill>
              <a:srgbClr val="D5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1" grpId="0"/>
      <p:bldP spid="22" grpId="0"/>
      <p:bldP spid="23" grpId="0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27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4088" y="730623"/>
            <a:ext cx="8156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NH</a:t>
            </a:r>
            <a:r>
              <a:rPr lang="en-US" sz="4000" baseline="-25000" dirty="0">
                <a:solidFill>
                  <a:schemeClr val="bg1"/>
                </a:solidFill>
              </a:rPr>
              <a:t>3 </a:t>
            </a:r>
            <a:r>
              <a:rPr lang="en-US" sz="4000" b="1" dirty="0" err="1">
                <a:solidFill>
                  <a:schemeClr val="bg1"/>
                </a:solidFill>
              </a:rPr>
              <a:t>không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đóng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vai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trò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là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chất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khử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trong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phản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ứng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A7F80DF-31E0-ADB1-969F-F1BE7D537A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3003" y="2749499"/>
          <a:ext cx="5492816" cy="62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3520440" imgH="403920" progId="PBrush">
                  <p:embed/>
                </p:oleObj>
              </mc:Choice>
              <mc:Fallback>
                <p:oleObj name="Bitmap Image" r:id="rId7" imgW="3520440" imgH="403920" progId="PBrus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A7F80DF-31E0-ADB1-969F-F1BE7D537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83003" y="2749499"/>
                        <a:ext cx="5492816" cy="629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1877B3-B67C-1EEF-2223-D9C1282097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6826" y="3255963"/>
          <a:ext cx="6154571" cy="55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3832920" imgH="343080" progId="PBrush">
                  <p:embed/>
                </p:oleObj>
              </mc:Choice>
              <mc:Fallback>
                <p:oleObj name="Bitmap Image" r:id="rId9" imgW="3832920" imgH="343080" progId="PBrus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A1877B3-B67C-1EEF-2223-D9C128209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06826" y="3255963"/>
                        <a:ext cx="6154571" cy="550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D9B33DE-7780-B38D-A3C0-A47F012E70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6826" y="3651706"/>
          <a:ext cx="4717339" cy="64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2849760" imgH="388800" progId="PBrush">
                  <p:embed/>
                </p:oleObj>
              </mc:Choice>
              <mc:Fallback>
                <p:oleObj name="Bitmap Image" r:id="rId11" imgW="2849760" imgH="38880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D9B33DE-7780-B38D-A3C0-A47F012E7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06826" y="3651706"/>
                        <a:ext cx="4717339" cy="643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2FA7526-8AF2-C3A1-A63F-888354E51F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9676" y="4190567"/>
          <a:ext cx="6456060" cy="55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4374000" imgH="373320" progId="PBrush">
                  <p:embed/>
                </p:oleObj>
              </mc:Choice>
              <mc:Fallback>
                <p:oleObj name="Bitmap Image" r:id="rId13" imgW="4374000" imgH="37332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2FA7526-8AF2-C3A1-A63F-888354E51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09676" y="4190567"/>
                        <a:ext cx="6456060" cy="550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04DF3317-84A2-B6AC-58E2-003BEBC66B96}"/>
              </a:ext>
            </a:extLst>
          </p:cNvPr>
          <p:cNvSpPr/>
          <p:nvPr/>
        </p:nvSpPr>
        <p:spPr>
          <a:xfrm>
            <a:off x="2467421" y="3152909"/>
            <a:ext cx="653754" cy="653754"/>
          </a:xfrm>
          <a:prstGeom prst="flowChartConnector">
            <a:avLst/>
          </a:prstGeom>
          <a:noFill/>
          <a:ln w="28575">
            <a:solidFill>
              <a:srgbClr val="D5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34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C43D6AE-5498-2B0E-DBB6-A642F47CBA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5176" y="2982087"/>
          <a:ext cx="1773826" cy="7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60120" imgH="411480" progId="PBrush">
                  <p:embed/>
                </p:oleObj>
              </mc:Choice>
              <mc:Fallback>
                <p:oleObj name="Bitmap Image" r:id="rId3" imgW="960120" imgH="411480" progId="PBrus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C43D6AE-5498-2B0E-DBB6-A642F47CBA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5176" y="2982087"/>
                        <a:ext cx="1773826" cy="75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BEF8A58-AF91-E2D6-A4B6-E39E5C10FA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7366" y="2964578"/>
          <a:ext cx="1628499" cy="768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921960" imgH="434520" progId="PBrush">
                  <p:embed/>
                </p:oleObj>
              </mc:Choice>
              <mc:Fallback>
                <p:oleObj name="Bitmap Image" r:id="rId5" imgW="921960" imgH="43452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BEF8A58-AF91-E2D6-A4B6-E39E5C10F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7366" y="2964578"/>
                        <a:ext cx="1628499" cy="768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B6157A7-37AC-5311-E4CD-7762D0B2E0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4229" y="3004919"/>
          <a:ext cx="1084823" cy="63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663120" imgH="388800" progId="PBrush">
                  <p:embed/>
                </p:oleObj>
              </mc:Choice>
              <mc:Fallback>
                <p:oleObj name="Bitmap Image" r:id="rId7" imgW="663120" imgH="38880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B6157A7-37AC-5311-E4CD-7762D0B2E0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84229" y="3004919"/>
                        <a:ext cx="1084823" cy="635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23FCF06-F9CE-A63A-8208-581FBA5EE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7416" y="2959255"/>
          <a:ext cx="1123560" cy="68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678240" imgH="411480" progId="PBrush">
                  <p:embed/>
                </p:oleObj>
              </mc:Choice>
              <mc:Fallback>
                <p:oleObj name="Bitmap Image" r:id="rId9" imgW="678240" imgH="411480" progId="PBrus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23FCF06-F9CE-A63A-8208-581FBA5EED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07416" y="2959255"/>
                        <a:ext cx="1123560" cy="681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76FE1A5E-B396-689C-70CF-7C09FA9E9329}"/>
              </a:ext>
            </a:extLst>
          </p:cNvPr>
          <p:cNvSpPr/>
          <p:nvPr/>
        </p:nvSpPr>
        <p:spPr>
          <a:xfrm>
            <a:off x="7869491" y="2950075"/>
            <a:ext cx="653754" cy="653754"/>
          </a:xfrm>
          <a:prstGeom prst="flowChartConnector">
            <a:avLst/>
          </a:prstGeom>
          <a:noFill/>
          <a:ln w="28575">
            <a:solidFill>
              <a:srgbClr val="D5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455E6C-2D62-DB9B-6482-230984893C9D}"/>
              </a:ext>
            </a:extLst>
          </p:cNvPr>
          <p:cNvGrpSpPr/>
          <p:nvPr/>
        </p:nvGrpSpPr>
        <p:grpSpPr>
          <a:xfrm>
            <a:off x="406401" y="-1752600"/>
            <a:ext cx="11379199" cy="3904129"/>
            <a:chOff x="406401" y="-1752600"/>
            <a:chExt cx="11379199" cy="3904129"/>
          </a:xfrm>
        </p:grpSpPr>
        <p:pic>
          <p:nvPicPr>
            <p:cNvPr id="1027" name="Picture 3" descr="C:\Users\ADMIN\Desktop\Tai nguyen thiet ke tro choi\Bảng gỗ\wooden-blank-sign-clipart-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1" y="-1752600"/>
              <a:ext cx="11379199" cy="3904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F9536D-28A9-103F-54B0-AE6DB20B3567}"/>
                </a:ext>
              </a:extLst>
            </p:cNvPr>
            <p:cNvSpPr txBox="1"/>
            <p:nvPr/>
          </p:nvSpPr>
          <p:spPr>
            <a:xfrm>
              <a:off x="1896743" y="419373"/>
              <a:ext cx="839851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Cho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phản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ứng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	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aFe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+ bHNO</a:t>
              </a:r>
              <a:r>
                <a:rPr lang="en-US" sz="3200" baseline="-25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3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→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cFe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(NO</a:t>
              </a:r>
              <a:r>
                <a:rPr lang="en-US" sz="3200" baseline="-25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3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r>
                <a:rPr lang="en-US" sz="3200" baseline="-25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3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+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dNO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+ eH</a:t>
              </a:r>
              <a:r>
                <a:rPr lang="en-US" sz="3200" baseline="-25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O. </a:t>
              </a:r>
            </a:p>
            <a:p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Tổng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hệ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số a + b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endParaRPr lang="vi-VN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 descr="C:\Users\ADMIN\Desktop\Tai nguyen thiet ke tro choi\Bảng gỗ\1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09" y="0"/>
            <a:ext cx="14870545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2600"/>
            <a:ext cx="11379199" cy="396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7121" y="622547"/>
            <a:ext cx="9284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Lưu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huỳnh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đóng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vai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trò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là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chất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oxi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hóa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trong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phản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ứng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376F1DA-82A1-425B-F042-5FD61F62EB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5306" y="2313668"/>
          <a:ext cx="3117464" cy="54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1882080" imgH="327600" progId="PBrush">
                  <p:embed/>
                </p:oleObj>
              </mc:Choice>
              <mc:Fallback>
                <p:oleObj name="Bitmap Image" r:id="rId7" imgW="1882080" imgH="327600" progId="PBrus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376F1DA-82A1-425B-F042-5FD61F62EB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75306" y="2313668"/>
                        <a:ext cx="3117464" cy="541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11E2D89-6111-7E99-C3B3-3C8CAACCB5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1193" y="2952091"/>
          <a:ext cx="3765689" cy="651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2202120" imgH="380880" progId="PBrush">
                  <p:embed/>
                </p:oleObj>
              </mc:Choice>
              <mc:Fallback>
                <p:oleObj name="Bitmap Image" r:id="rId9" imgW="2202120" imgH="380880" progId="PBrus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11E2D89-6111-7E99-C3B3-3C8CAACCB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51193" y="2952091"/>
                        <a:ext cx="3765689" cy="651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059B803-55A8-8F75-A012-C6AEE0F4BC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9604" y="3566937"/>
          <a:ext cx="5835125" cy="651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3482280" imgH="388800" progId="PBrush">
                  <p:embed/>
                </p:oleObj>
              </mc:Choice>
              <mc:Fallback>
                <p:oleObj name="Bitmap Image" r:id="rId11" imgW="3482280" imgH="38880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059B803-55A8-8F75-A012-C6AEE0F4B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99604" y="3566937"/>
                        <a:ext cx="5835125" cy="651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A97FA3-0A65-7338-3A0E-9A712B44C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4210" y="4295756"/>
          <a:ext cx="6699653" cy="61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4183560" imgH="380880" progId="PBrush">
                  <p:embed/>
                </p:oleObj>
              </mc:Choice>
              <mc:Fallback>
                <p:oleObj name="Bitmap Image" r:id="rId13" imgW="4183560" imgH="38088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1A97FA3-0A65-7338-3A0E-9A712B44C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4210" y="4295756"/>
                        <a:ext cx="6699653" cy="610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0FE949F-0E75-6115-ECBE-391E5E4A5954}"/>
              </a:ext>
            </a:extLst>
          </p:cNvPr>
          <p:cNvSpPr/>
          <p:nvPr/>
        </p:nvSpPr>
        <p:spPr>
          <a:xfrm>
            <a:off x="3472982" y="2917698"/>
            <a:ext cx="653754" cy="653754"/>
          </a:xfrm>
          <a:prstGeom prst="flowChartConnector">
            <a:avLst/>
          </a:prstGeom>
          <a:noFill/>
          <a:ln w="28575">
            <a:solidFill>
              <a:srgbClr val="D5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34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37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1883" y="453430"/>
            <a:ext cx="8068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Cr + O</a:t>
            </a:r>
            <a:r>
              <a:rPr lang="en-US" sz="3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Cr</a:t>
            </a:r>
            <a:r>
              <a:rPr lang="en-US" sz="3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8913" y="2170785"/>
            <a:ext cx="5043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</a:rPr>
              <a:t>A. </a:t>
            </a:r>
            <a:r>
              <a:rPr lang="en-US" sz="3200" dirty="0" err="1"/>
              <a:t>Sự</a:t>
            </a:r>
            <a:r>
              <a:rPr lang="en-US" sz="3200" b="1" dirty="0"/>
              <a:t> </a:t>
            </a:r>
            <a:r>
              <a:rPr lang="en-US" sz="3200" dirty="0" err="1"/>
              <a:t>oxi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Cr và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khử</a:t>
            </a:r>
            <a:r>
              <a:rPr lang="en-US" sz="3200" dirty="0"/>
              <a:t> O</a:t>
            </a:r>
            <a:r>
              <a:rPr lang="en-US" sz="3200" baseline="-25000" dirty="0"/>
              <a:t>2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64810B-856E-088C-FE39-93AC743140F1}"/>
              </a:ext>
            </a:extLst>
          </p:cNvPr>
          <p:cNvSpPr txBox="1"/>
          <p:nvPr/>
        </p:nvSpPr>
        <p:spPr>
          <a:xfrm>
            <a:off x="2358913" y="2812187"/>
            <a:ext cx="5577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B. </a:t>
            </a:r>
            <a:r>
              <a:rPr lang="en-US" sz="3200" dirty="0" err="1"/>
              <a:t>Sự</a:t>
            </a:r>
            <a:r>
              <a:rPr lang="en-US" sz="3200" b="1" dirty="0"/>
              <a:t> </a:t>
            </a:r>
            <a:r>
              <a:rPr lang="en-US" sz="3200" dirty="0" err="1"/>
              <a:t>oxi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Cr và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oxi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O</a:t>
            </a:r>
            <a:r>
              <a:rPr lang="en-US" sz="3200" baseline="-25000" dirty="0"/>
              <a:t>2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E04F6-C217-2C58-6E82-8E11D61165BF}"/>
              </a:ext>
            </a:extLst>
          </p:cNvPr>
          <p:cNvSpPr txBox="1"/>
          <p:nvPr/>
        </p:nvSpPr>
        <p:spPr>
          <a:xfrm>
            <a:off x="2358913" y="3453589"/>
            <a:ext cx="5596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C. </a:t>
            </a:r>
            <a:r>
              <a:rPr lang="en-US" sz="3200" dirty="0" err="1"/>
              <a:t>Sự</a:t>
            </a:r>
            <a:r>
              <a:rPr lang="en-US" sz="3200" b="1" dirty="0"/>
              <a:t> </a:t>
            </a:r>
            <a:r>
              <a:rPr lang="en-US" sz="3200" dirty="0" err="1"/>
              <a:t>oxi</a:t>
            </a:r>
            <a:r>
              <a:rPr lang="en-US" sz="3200" dirty="0"/>
              <a:t> </a:t>
            </a:r>
            <a:r>
              <a:rPr lang="en-US" sz="3200" dirty="0" err="1"/>
              <a:t>khử</a:t>
            </a:r>
            <a:r>
              <a:rPr lang="en-US" sz="3200" dirty="0"/>
              <a:t> Cr và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oxi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O</a:t>
            </a:r>
            <a:r>
              <a:rPr lang="en-US" sz="3200" baseline="-25000" dirty="0"/>
              <a:t>2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E3E30-17C5-C481-28C4-00C373080722}"/>
              </a:ext>
            </a:extLst>
          </p:cNvPr>
          <p:cNvSpPr txBox="1"/>
          <p:nvPr/>
        </p:nvSpPr>
        <p:spPr>
          <a:xfrm>
            <a:off x="2358913" y="4094990"/>
            <a:ext cx="5029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D. </a:t>
            </a:r>
            <a:r>
              <a:rPr lang="en-US" sz="3200" dirty="0" err="1"/>
              <a:t>Sự</a:t>
            </a:r>
            <a:r>
              <a:rPr lang="en-US" sz="3200" b="1" dirty="0"/>
              <a:t> </a:t>
            </a:r>
            <a:r>
              <a:rPr lang="en-US" sz="3200" dirty="0" err="1"/>
              <a:t>oxi</a:t>
            </a:r>
            <a:r>
              <a:rPr lang="en-US" sz="3200" dirty="0"/>
              <a:t> </a:t>
            </a:r>
            <a:r>
              <a:rPr lang="en-US" sz="3200" dirty="0" err="1"/>
              <a:t>khử</a:t>
            </a:r>
            <a:r>
              <a:rPr lang="en-US" sz="3200" dirty="0"/>
              <a:t> Cr và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khử</a:t>
            </a:r>
            <a:r>
              <a:rPr lang="en-US" sz="3200" dirty="0"/>
              <a:t> O</a:t>
            </a:r>
            <a:r>
              <a:rPr lang="en-US" sz="3200" baseline="-25000" dirty="0"/>
              <a:t>2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16B1163-C6A3-24CA-B079-9BD1A083D194}"/>
              </a:ext>
            </a:extLst>
          </p:cNvPr>
          <p:cNvSpPr/>
          <p:nvPr/>
        </p:nvSpPr>
        <p:spPr>
          <a:xfrm>
            <a:off x="2211110" y="2170785"/>
            <a:ext cx="653754" cy="653754"/>
          </a:xfrm>
          <a:prstGeom prst="flowChartConnector">
            <a:avLst/>
          </a:prstGeom>
          <a:noFill/>
          <a:ln w="28575">
            <a:solidFill>
              <a:srgbClr val="D5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36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2DB1A4-2465-C94F-CDBD-C89ECE434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AB0898-3FB8-FB58-6ED9-FFBA1AD927E8}"/>
              </a:ext>
            </a:extLst>
          </p:cNvPr>
          <p:cNvSpPr txBox="1"/>
          <p:nvPr/>
        </p:nvSpPr>
        <p:spPr>
          <a:xfrm rot="5400000" flipV="1">
            <a:off x="10004325" y="2894540"/>
            <a:ext cx="36989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rgbClr val="865B77"/>
                  </a:solidFill>
                  <a:prstDash val="solid"/>
                </a:ln>
                <a:solidFill>
                  <a:srgbClr val="FF4262"/>
                </a:solidFill>
                <a:effectLst/>
              </a:rPr>
              <a:t>KHỞI </a:t>
            </a:r>
            <a:r>
              <a:rPr lang="en-US" sz="4400" b="1" dirty="0">
                <a:ln w="12700" cmpd="sng">
                  <a:solidFill>
                    <a:srgbClr val="865B77"/>
                  </a:solidFill>
                  <a:prstDash val="solid"/>
                </a:ln>
                <a:solidFill>
                  <a:srgbClr val="FF4262"/>
                </a:solidFill>
              </a:rPr>
              <a:t>ĐỘNG</a:t>
            </a:r>
            <a:endParaRPr lang="en-US" sz="4400" b="1" cap="none" spc="0" dirty="0">
              <a:ln w="12700" cmpd="sng">
                <a:solidFill>
                  <a:srgbClr val="865B77"/>
                </a:solidFill>
                <a:prstDash val="solid"/>
              </a:ln>
              <a:solidFill>
                <a:srgbClr val="FF4262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DCABDD-9411-C51E-66AE-1D128ED9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911" y="87432"/>
            <a:ext cx="3198166" cy="2129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ADD4A3-20D0-3662-617A-B77A3024EBCE}"/>
              </a:ext>
            </a:extLst>
          </p:cNvPr>
          <p:cNvSpPr txBox="1"/>
          <p:nvPr/>
        </p:nvSpPr>
        <p:spPr>
          <a:xfrm>
            <a:off x="3727655" y="435300"/>
            <a:ext cx="3179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Các</a:t>
            </a:r>
            <a:r>
              <a:rPr lang="en-US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hình</a:t>
            </a:r>
            <a:r>
              <a:rPr lang="en-US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ảnh</a:t>
            </a:r>
            <a:r>
              <a:rPr lang="en-US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bên</a:t>
            </a:r>
            <a:r>
              <a:rPr lang="en-US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nhắc</a:t>
            </a:r>
            <a:r>
              <a:rPr lang="en-US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đến</a:t>
            </a:r>
            <a:r>
              <a:rPr lang="en-US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hiện</a:t>
            </a:r>
            <a:r>
              <a:rPr lang="en-US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tượng</a:t>
            </a:r>
            <a:r>
              <a:rPr lang="en-US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gì</a:t>
            </a:r>
            <a:r>
              <a:rPr lang="en-US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trong</a:t>
            </a:r>
            <a:r>
              <a:rPr lang="en-US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tự</a:t>
            </a:r>
            <a:r>
              <a:rPr lang="en-US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nhiên</a:t>
            </a:r>
            <a:r>
              <a:rPr lang="en-US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?</a:t>
            </a:r>
            <a:endParaRPr lang="vi-VN" sz="32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D43F5A-2814-0B0B-2008-3970CFC51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911" y="4804237"/>
            <a:ext cx="3198166" cy="205376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74364E5-46B0-4E85-E753-55CDC7DE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11" y="2541619"/>
            <a:ext cx="3198166" cy="193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6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7A00AC-8DCD-94FA-8B0D-97F491D00583}"/>
              </a:ext>
            </a:extLst>
          </p:cNvPr>
          <p:cNvSpPr/>
          <p:nvPr/>
        </p:nvSpPr>
        <p:spPr>
          <a:xfrm>
            <a:off x="1386568" y="2172458"/>
            <a:ext cx="4263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865B77"/>
                  </a:solidFill>
                  <a:prstDash val="solid"/>
                </a:ln>
                <a:solidFill>
                  <a:srgbClr val="21B5A9"/>
                </a:solidFill>
              </a:rPr>
              <a:t>HOẠT ĐỘNG 4</a:t>
            </a:r>
          </a:p>
          <a:p>
            <a:pPr algn="ctr"/>
            <a:r>
              <a:rPr lang="en-US" sz="5400" b="1" dirty="0">
                <a:ln w="12700" cmpd="sng">
                  <a:solidFill>
                    <a:srgbClr val="865B77"/>
                  </a:solidFill>
                  <a:prstDash val="solid"/>
                </a:ln>
                <a:solidFill>
                  <a:srgbClr val="21B5A9"/>
                </a:solidFill>
              </a:rPr>
              <a:t>VẬN DỤNG</a:t>
            </a:r>
            <a:endParaRPr lang="en-US" sz="5400" b="1" cap="none" spc="0" dirty="0">
              <a:ln w="12700" cmpd="sng">
                <a:solidFill>
                  <a:srgbClr val="865B77"/>
                </a:solidFill>
                <a:prstDash val="solid"/>
              </a:ln>
              <a:solidFill>
                <a:srgbClr val="21B5A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0142223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D0BAB98-D310-977B-B2DC-EAE34EC23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690350"/>
              </p:ext>
            </p:extLst>
          </p:nvPr>
        </p:nvGraphicFramePr>
        <p:xfrm>
          <a:off x="5729814" y="2035601"/>
          <a:ext cx="5665329" cy="313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227200" imgH="2385000" progId="PBrush">
                  <p:embed/>
                </p:oleObj>
              </mc:Choice>
              <mc:Fallback>
                <p:oleObj name="Bitmap Image" r:id="rId3" imgW="5227200" imgH="238500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12209E1-D9D5-F320-A557-74FB40931B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9814" y="2035601"/>
                        <a:ext cx="5665329" cy="3137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EB8F524-9940-FD71-6817-5A2E2C3FA3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940070"/>
              </p:ext>
            </p:extLst>
          </p:nvPr>
        </p:nvGraphicFramePr>
        <p:xfrm>
          <a:off x="238125" y="2046007"/>
          <a:ext cx="4953000" cy="313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604320" imgH="2674800" progId="PBrush">
                  <p:embed/>
                </p:oleObj>
              </mc:Choice>
              <mc:Fallback>
                <p:oleObj name="Bitmap Image" r:id="rId5" imgW="3604320" imgH="267480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50AE840-F70E-ED4B-371F-D0A2D6BD58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125" y="2046007"/>
                        <a:ext cx="4953000" cy="3137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A221DFC-D1D8-8DB6-36D0-1C7DB6B78352}"/>
              </a:ext>
            </a:extLst>
          </p:cNvPr>
          <p:cNvSpPr txBox="1"/>
          <p:nvPr/>
        </p:nvSpPr>
        <p:spPr>
          <a:xfrm>
            <a:off x="1487599" y="13194"/>
            <a:ext cx="107044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11 gam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và Fe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HCl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8,96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đktc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và dung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vi-VN" sz="2400" dirty="0">
              <a:solidFill>
                <a:srgbClr val="0000FF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endParaRPr lang="vi-VN" sz="2400" dirty="0">
              <a:solidFill>
                <a:srgbClr val="0000FF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gam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khan?</a:t>
            </a:r>
            <a:endParaRPr lang="vi-VN" sz="2400" dirty="0">
              <a:solidFill>
                <a:srgbClr val="0000FF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EB7F72D-C360-A4CE-BF7F-3B6842625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304689"/>
              </p:ext>
            </p:extLst>
          </p:nvPr>
        </p:nvGraphicFramePr>
        <p:xfrm>
          <a:off x="3996047" y="2268633"/>
          <a:ext cx="7262503" cy="265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566840" imgH="2819520" progId="PBrush">
                  <p:embed/>
                </p:oleObj>
              </mc:Choice>
              <mc:Fallback>
                <p:oleObj name="Bitmap Image" r:id="rId3" imgW="7566840" imgH="2819520" progId="PBrush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98CFAAF-9973-2190-2C9E-E83559DAB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6047" y="2268633"/>
                        <a:ext cx="7262503" cy="2655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A6773F-FB71-CB9A-9CF6-A66D18FF4566}"/>
              </a:ext>
            </a:extLst>
          </p:cNvPr>
          <p:cNvSpPr txBox="1"/>
          <p:nvPr/>
        </p:nvSpPr>
        <p:spPr>
          <a:xfrm>
            <a:off x="3682999" y="7668"/>
            <a:ext cx="77121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8,4 gam Fe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en-US" sz="28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en-US" sz="28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X. Dung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 ml dung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KMnO</a:t>
            </a:r>
            <a:r>
              <a:rPr lang="en-US" sz="28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0,5M.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endParaRPr lang="vi-VN" sz="2800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95AD8-C6D4-3825-4EDB-7265C26F8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"/>
            <a:ext cx="3683000" cy="367665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51D7EB">
                <a:alpha val="46000"/>
              </a:srgbClr>
            </a:solidFill>
          </a:ln>
          <a:effectLst>
            <a:outerShdw blurRad="50800" dist="50800" dir="5400000" algn="ctr" rotWithShape="0">
              <a:srgbClr val="000000"/>
            </a:outerShdw>
            <a:reflection stA="2000" endPos="65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ECAE7D-AC9B-B8A0-E08A-30ADDD2B31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76650"/>
            <a:ext cx="36830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5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B9C68C-C6EF-FF4E-FB14-886D857D0687}"/>
              </a:ext>
            </a:extLst>
          </p:cNvPr>
          <p:cNvSpPr/>
          <p:nvPr/>
        </p:nvSpPr>
        <p:spPr>
          <a:xfrm>
            <a:off x="4875152" y="1462385"/>
            <a:ext cx="2441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rgbClr val="5F2E0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795EB-F25F-644D-163B-DDDBDB71A944}"/>
              </a:ext>
            </a:extLst>
          </p:cNvPr>
          <p:cNvSpPr txBox="1"/>
          <p:nvPr/>
        </p:nvSpPr>
        <p:spPr>
          <a:xfrm>
            <a:off x="1685925" y="2790736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số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hóa-khử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phục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cháy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xăng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dầu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men,……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3945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079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3A6EF2-4551-259F-C178-9ECAD236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130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59FAC37-A824-F604-CAE5-54698E396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125205"/>
              </p:ext>
            </p:extLst>
          </p:nvPr>
        </p:nvGraphicFramePr>
        <p:xfrm>
          <a:off x="98951" y="2378457"/>
          <a:ext cx="6423565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136440" imgH="2758320" progId="PBrush">
                  <p:embed/>
                </p:oleObj>
              </mc:Choice>
              <mc:Fallback>
                <p:oleObj name="Bitmap Image" r:id="rId3" imgW="9136440" imgH="2758320" progId="PBrush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7B9EB22-B5D7-71E2-425D-777F1D2AFD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951" y="2378457"/>
                        <a:ext cx="6423565" cy="275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AC8005-BA01-8442-CC1D-E37228716D5C}"/>
              </a:ext>
            </a:extLst>
          </p:cNvPr>
          <p:cNvSpPr txBox="1"/>
          <p:nvPr/>
        </p:nvSpPr>
        <p:spPr>
          <a:xfrm>
            <a:off x="6871198" y="2378457"/>
            <a:ext cx="46220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21B5A9"/>
                </a:solidFill>
              </a:rPr>
              <a:t>Nghiên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cứu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sách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giáo</a:t>
            </a:r>
            <a:r>
              <a:rPr lang="en-US" sz="3200" dirty="0">
                <a:solidFill>
                  <a:srgbClr val="21B5A9"/>
                </a:solidFill>
              </a:rPr>
              <a:t> khoa và </a:t>
            </a:r>
            <a:r>
              <a:rPr lang="en-US" sz="3200" dirty="0" err="1">
                <a:solidFill>
                  <a:srgbClr val="21B5A9"/>
                </a:solidFill>
              </a:rPr>
              <a:t>hoàn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thành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phiếu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học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tập</a:t>
            </a:r>
            <a:r>
              <a:rPr lang="en-US" sz="3200" dirty="0">
                <a:solidFill>
                  <a:srgbClr val="21B5A9"/>
                </a:solidFill>
              </a:rPr>
              <a:t> số 2? (</a:t>
            </a:r>
            <a:r>
              <a:rPr lang="en-US" sz="3200" dirty="0" err="1">
                <a:solidFill>
                  <a:srgbClr val="21B5A9"/>
                </a:solidFill>
              </a:rPr>
              <a:t>Ghi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câu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trả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lời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ra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giấy</a:t>
            </a:r>
            <a:r>
              <a:rPr lang="en-US" sz="3200" dirty="0">
                <a:solidFill>
                  <a:srgbClr val="21B5A9"/>
                </a:solidFill>
              </a:rPr>
              <a:t>)</a:t>
            </a:r>
            <a:endParaRPr lang="vi-VN" sz="3200" dirty="0">
              <a:solidFill>
                <a:srgbClr val="21B5A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CAA5BF-50EB-9ECD-416E-FE11896EDEA5}"/>
              </a:ext>
            </a:extLst>
          </p:cNvPr>
          <p:cNvSpPr/>
          <p:nvPr/>
        </p:nvSpPr>
        <p:spPr>
          <a:xfrm>
            <a:off x="5165976" y="1306324"/>
            <a:ext cx="2900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FF426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 NHÂN</a:t>
            </a:r>
          </a:p>
        </p:txBody>
      </p:sp>
    </p:spTree>
    <p:extLst>
      <p:ext uri="{BB962C8B-B14F-4D97-AF65-F5344CB8AC3E}">
        <p14:creationId xmlns:p14="http://schemas.microsoft.com/office/powerpoint/2010/main" val="2602351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0A7105-AC83-6991-319D-6EE296A4CB49}"/>
              </a:ext>
            </a:extLst>
          </p:cNvPr>
          <p:cNvSpPr/>
          <p:nvPr/>
        </p:nvSpPr>
        <p:spPr>
          <a:xfrm>
            <a:off x="3759410" y="1306324"/>
            <a:ext cx="5713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FF426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THẢO LUẬN NHÓM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7BFBA1-ED6F-B433-ABBE-7F190C76D167}"/>
              </a:ext>
            </a:extLst>
          </p:cNvPr>
          <p:cNvGrpSpPr/>
          <p:nvPr/>
        </p:nvGrpSpPr>
        <p:grpSpPr>
          <a:xfrm>
            <a:off x="357665" y="2365311"/>
            <a:ext cx="5826868" cy="3023282"/>
            <a:chOff x="357665" y="2365311"/>
            <a:chExt cx="5826868" cy="3023282"/>
          </a:xfrm>
        </p:grpSpPr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F63F5882-029F-61FE-0BC4-DF478FC3AC40}"/>
                </a:ext>
              </a:extLst>
            </p:cNvPr>
            <p:cNvSpPr/>
            <p:nvPr/>
          </p:nvSpPr>
          <p:spPr>
            <a:xfrm>
              <a:off x="357665" y="2365311"/>
              <a:ext cx="5826868" cy="3023282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rgbClr val="7DE1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76BBC216-232E-C2B7-9530-F28ED82FCEB3}"/>
                </a:ext>
              </a:extLst>
            </p:cNvPr>
            <p:cNvSpPr/>
            <p:nvPr/>
          </p:nvSpPr>
          <p:spPr>
            <a:xfrm>
              <a:off x="1137267" y="3060265"/>
              <a:ext cx="4123018" cy="1633374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rgbClr val="7DE1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CBB60-A4E2-0BC5-B369-24A569B808CD}"/>
                </a:ext>
              </a:extLst>
            </p:cNvPr>
            <p:cNvCxnSpPr/>
            <p:nvPr/>
          </p:nvCxnSpPr>
          <p:spPr>
            <a:xfrm>
              <a:off x="357665" y="2365311"/>
              <a:ext cx="779601" cy="694954"/>
            </a:xfrm>
            <a:prstGeom prst="line">
              <a:avLst/>
            </a:prstGeom>
            <a:ln w="28575">
              <a:solidFill>
                <a:srgbClr val="7DE1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729B224-5A4F-4617-8D42-0E0071799852}"/>
                </a:ext>
              </a:extLst>
            </p:cNvPr>
            <p:cNvCxnSpPr>
              <a:cxnSpLocks/>
            </p:cNvCxnSpPr>
            <p:nvPr/>
          </p:nvCxnSpPr>
          <p:spPr>
            <a:xfrm>
              <a:off x="5260285" y="4680271"/>
              <a:ext cx="911599" cy="708322"/>
            </a:xfrm>
            <a:prstGeom prst="line">
              <a:avLst/>
            </a:prstGeom>
            <a:ln w="28575">
              <a:solidFill>
                <a:srgbClr val="7DE1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05F6C30-CFFF-FAE2-5CA0-B7C8133A71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0284" y="2365311"/>
              <a:ext cx="924249" cy="694954"/>
            </a:xfrm>
            <a:prstGeom prst="line">
              <a:avLst/>
            </a:prstGeom>
            <a:ln w="28575">
              <a:solidFill>
                <a:srgbClr val="7DE1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14F217-4B4C-A80F-C352-85F73276B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211" y="4680271"/>
              <a:ext cx="766055" cy="694954"/>
            </a:xfrm>
            <a:prstGeom prst="line">
              <a:avLst/>
            </a:prstGeom>
            <a:ln w="28575">
              <a:solidFill>
                <a:srgbClr val="7DE1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F7C2F9-7BC8-100B-438C-4F5A9FA7B4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6795" y="2365311"/>
              <a:ext cx="14304" cy="694954"/>
            </a:xfrm>
            <a:prstGeom prst="line">
              <a:avLst/>
            </a:prstGeom>
            <a:ln w="28575">
              <a:solidFill>
                <a:srgbClr val="7DE1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8A8249-CE81-C88A-CB6B-CBB0D5532B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6795" y="4680271"/>
              <a:ext cx="14304" cy="694954"/>
            </a:xfrm>
            <a:prstGeom prst="line">
              <a:avLst/>
            </a:prstGeom>
            <a:ln w="28575">
              <a:solidFill>
                <a:srgbClr val="7DE1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D05A6D0-0D74-9113-42D8-CA9602E2C796}"/>
              </a:ext>
            </a:extLst>
          </p:cNvPr>
          <p:cNvSpPr txBox="1"/>
          <p:nvPr/>
        </p:nvSpPr>
        <p:spPr>
          <a:xfrm>
            <a:off x="1080948" y="2489138"/>
            <a:ext cx="153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4A1226-C12C-B5CC-46CB-AB89115AC927}"/>
              </a:ext>
            </a:extLst>
          </p:cNvPr>
          <p:cNvSpPr txBox="1"/>
          <p:nvPr/>
        </p:nvSpPr>
        <p:spPr>
          <a:xfrm>
            <a:off x="3648411" y="2482733"/>
            <a:ext cx="153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vi-V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40BA77-B55D-499D-3531-8912504CFABA}"/>
              </a:ext>
            </a:extLst>
          </p:cNvPr>
          <p:cNvSpPr txBox="1"/>
          <p:nvPr/>
        </p:nvSpPr>
        <p:spPr>
          <a:xfrm rot="5400000">
            <a:off x="4972046" y="3602272"/>
            <a:ext cx="153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vi-V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D2BC07-3F48-7B03-1373-0B9C954DEAD3}"/>
              </a:ext>
            </a:extLst>
          </p:cNvPr>
          <p:cNvSpPr txBox="1"/>
          <p:nvPr/>
        </p:nvSpPr>
        <p:spPr>
          <a:xfrm rot="16200000" flipH="1">
            <a:off x="-107957" y="3661540"/>
            <a:ext cx="153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vi-V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04686-86FD-5FEC-020D-5B7DE296493F}"/>
              </a:ext>
            </a:extLst>
          </p:cNvPr>
          <p:cNvSpPr txBox="1"/>
          <p:nvPr/>
        </p:nvSpPr>
        <p:spPr>
          <a:xfrm>
            <a:off x="1008761" y="4894802"/>
            <a:ext cx="153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D78EC-2CCA-3B26-5C87-9088C60B53A1}"/>
              </a:ext>
            </a:extLst>
          </p:cNvPr>
          <p:cNvSpPr txBox="1"/>
          <p:nvPr/>
        </p:nvSpPr>
        <p:spPr>
          <a:xfrm>
            <a:off x="3576224" y="4888397"/>
            <a:ext cx="153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vi-V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93ABC5-7AD7-E2BB-6C3D-2231E306E008}"/>
              </a:ext>
            </a:extLst>
          </p:cNvPr>
          <p:cNvSpPr txBox="1"/>
          <p:nvPr/>
        </p:nvSpPr>
        <p:spPr>
          <a:xfrm flipH="1">
            <a:off x="2183387" y="3774519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endParaRPr lang="vi-V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8E1587-F841-5A1E-5496-11DC29819772}"/>
              </a:ext>
            </a:extLst>
          </p:cNvPr>
          <p:cNvSpPr txBox="1"/>
          <p:nvPr/>
        </p:nvSpPr>
        <p:spPr>
          <a:xfrm>
            <a:off x="6477863" y="2320023"/>
            <a:ext cx="5112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21B5A9"/>
                </a:solidFill>
              </a:rPr>
              <a:t>Các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cá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nhân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dán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kết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quả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làm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việc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của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mình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sau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đó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thảo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luận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theo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nhóm</a:t>
            </a:r>
            <a:r>
              <a:rPr lang="en-US" sz="3600" dirty="0">
                <a:solidFill>
                  <a:srgbClr val="21B5A9"/>
                </a:solidFill>
              </a:rPr>
              <a:t> và </a:t>
            </a:r>
            <a:r>
              <a:rPr lang="en-US" sz="3600" dirty="0" err="1">
                <a:solidFill>
                  <a:srgbClr val="21B5A9"/>
                </a:solidFill>
              </a:rPr>
              <a:t>ghi</a:t>
            </a:r>
            <a:r>
              <a:rPr lang="en-US" sz="3600" dirty="0">
                <a:solidFill>
                  <a:srgbClr val="21B5A9"/>
                </a:solidFill>
              </a:rPr>
              <a:t> ý </a:t>
            </a:r>
            <a:r>
              <a:rPr lang="en-US" sz="3600" dirty="0" err="1">
                <a:solidFill>
                  <a:srgbClr val="21B5A9"/>
                </a:solidFill>
              </a:rPr>
              <a:t>kiến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chung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của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r>
              <a:rPr lang="en-US" sz="3600" dirty="0" err="1">
                <a:solidFill>
                  <a:srgbClr val="21B5A9"/>
                </a:solidFill>
              </a:rPr>
              <a:t>nhóm</a:t>
            </a:r>
            <a:r>
              <a:rPr lang="en-US" sz="3600" dirty="0">
                <a:solidFill>
                  <a:srgbClr val="21B5A9"/>
                </a:solidFill>
              </a:rPr>
              <a:t> </a:t>
            </a:r>
            <a:endParaRPr lang="vi-VN" sz="3600" dirty="0">
              <a:solidFill>
                <a:srgbClr val="21B5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C24B26-EBE2-EB2B-B8B1-172C6F3655CE}"/>
              </a:ext>
            </a:extLst>
          </p:cNvPr>
          <p:cNvSpPr/>
          <p:nvPr/>
        </p:nvSpPr>
        <p:spPr>
          <a:xfrm>
            <a:off x="1242485" y="1216649"/>
            <a:ext cx="36175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Khái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niệm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số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oxi</a:t>
            </a:r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hóa</a:t>
            </a:r>
            <a:endParaRPr lang="en-US" sz="2800" b="1" cap="none" spc="0" dirty="0">
              <a:ln w="0"/>
              <a:solidFill>
                <a:srgbClr val="FF42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3E5D1-AE97-CB95-BBB2-89BC3CB6EF74}"/>
              </a:ext>
            </a:extLst>
          </p:cNvPr>
          <p:cNvSpPr txBox="1"/>
          <p:nvPr/>
        </p:nvSpPr>
        <p:spPr>
          <a:xfrm>
            <a:off x="1639870" y="2726481"/>
            <a:ext cx="9467444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GB" sz="2800" dirty="0">
                <a:solidFill>
                  <a:srgbClr val="FF42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ion.</a:t>
            </a:r>
            <a:endParaRPr lang="vi-VN" sz="2800" dirty="0">
              <a:solidFill>
                <a:srgbClr val="FF42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C625CC-0CF0-2782-C889-D2941963F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8" b="96563" l="7500" r="90000">
                        <a14:foregroundMark x1="27344" y1="18281" x2="27344" y2="18281"/>
                        <a14:foregroundMark x1="48281" y1="4531" x2="48281" y2="4531"/>
                        <a14:foregroundMark x1="65781" y1="3438" x2="65781" y2="3438"/>
                        <a14:foregroundMark x1="30781" y1="70313" x2="30781" y2="70313"/>
                        <a14:foregroundMark x1="7500" y1="26250" x2="14531" y2="42188"/>
                        <a14:foregroundMark x1="35313" y1="36094" x2="35313" y2="36094"/>
                        <a14:foregroundMark x1="43281" y1="46406" x2="43281" y2="46406"/>
                        <a14:foregroundMark x1="44688" y1="57969" x2="44688" y2="57969"/>
                        <a14:foregroundMark x1="45781" y1="68125" x2="45781" y2="68125"/>
                        <a14:foregroundMark x1="46406" y1="79219" x2="46406" y2="79219"/>
                        <a14:foregroundMark x1="29844" y1="92031" x2="29844" y2="92031"/>
                        <a14:foregroundMark x1="34844" y1="96563" x2="34844" y2="9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513" y="2571344"/>
            <a:ext cx="969523" cy="9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3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A172FFC-0114-E678-82A0-0A96F4816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ABF421-A634-605C-DBE4-3F9508B35CBB}"/>
              </a:ext>
            </a:extLst>
          </p:cNvPr>
          <p:cNvSpPr/>
          <p:nvPr/>
        </p:nvSpPr>
        <p:spPr>
          <a:xfrm>
            <a:off x="977233" y="1261396"/>
            <a:ext cx="106150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2800" b="1" cap="none" spc="0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xác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định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số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oxi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hóa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nguyên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tử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nguyên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hợp</a:t>
            </a:r>
            <a:r>
              <a:rPr lang="en-US" sz="2800" b="1" dirty="0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4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chất</a:t>
            </a:r>
            <a:endParaRPr lang="en-US" sz="2800" b="1" cap="none" spc="0" dirty="0">
              <a:ln w="0"/>
              <a:solidFill>
                <a:srgbClr val="FF42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64002-084A-A798-BFF5-AECC350E7F46}"/>
              </a:ext>
            </a:extLst>
          </p:cNvPr>
          <p:cNvSpPr txBox="1"/>
          <p:nvPr/>
        </p:nvSpPr>
        <p:spPr>
          <a:xfrm>
            <a:off x="238103" y="2156531"/>
            <a:ext cx="546230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Số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Số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+1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hydride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CaH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,..; Số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-2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,…); Số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kiềm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IA: Li, Na, K,…)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+1,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kiềm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IIA: Be, mg, Ca, Ba,…)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+2, số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cúa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+3.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CD7AA4-6C63-26A8-154B-FE9AF8BC4C15}"/>
              </a:ext>
            </a:extLst>
          </p:cNvPr>
          <p:cNvGrpSpPr/>
          <p:nvPr/>
        </p:nvGrpSpPr>
        <p:grpSpPr>
          <a:xfrm>
            <a:off x="6090525" y="2215503"/>
            <a:ext cx="5462306" cy="2544006"/>
            <a:chOff x="6090525" y="2215503"/>
            <a:chExt cx="5462306" cy="2544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C8FE65-7281-A147-8591-B61D4B71813F}"/>
                </a:ext>
              </a:extLst>
            </p:cNvPr>
            <p:cNvSpPr txBox="1"/>
            <p:nvPr/>
          </p:nvSpPr>
          <p:spPr>
            <a:xfrm>
              <a:off x="6090525" y="2215503"/>
              <a:ext cx="546230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-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tắc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2: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Tổng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số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oxi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hóa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tử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tử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0,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ion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tử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ion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E50D04AB-452D-4D07-C616-11EA0D9A48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5359840"/>
                </p:ext>
              </p:extLst>
            </p:nvPr>
          </p:nvGraphicFramePr>
          <p:xfrm>
            <a:off x="6090525" y="3905434"/>
            <a:ext cx="2933700" cy="85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4" imgW="2933640" imgH="853560" progId="PBrush">
                    <p:embed/>
                  </p:oleObj>
                </mc:Choice>
                <mc:Fallback>
                  <p:oleObj name="Bitmap Image" r:id="rId4" imgW="2933640" imgH="853560" progId="PBrush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7E189FD9-67AF-210F-C7FA-1F76C85EF8D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90525" y="3905434"/>
                          <a:ext cx="2933700" cy="854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68854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456F225-B5E7-B15E-3B50-D5A1F54509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04831"/>
              </p:ext>
            </p:extLst>
          </p:nvPr>
        </p:nvGraphicFramePr>
        <p:xfrm>
          <a:off x="305712" y="2163016"/>
          <a:ext cx="5939445" cy="3493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551360" imgH="4442400" progId="PBrush">
                  <p:embed/>
                </p:oleObj>
              </mc:Choice>
              <mc:Fallback>
                <p:oleObj name="Bitmap Image" r:id="rId3" imgW="7551360" imgH="4442400" progId="PBrush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0A8F4A3-BDAE-6E3B-3205-0068B325C2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12" y="2163016"/>
                        <a:ext cx="5939445" cy="3493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49EB1A-5751-5D4A-7547-95A600053A7C}"/>
              </a:ext>
            </a:extLst>
          </p:cNvPr>
          <p:cNvSpPr txBox="1"/>
          <p:nvPr/>
        </p:nvSpPr>
        <p:spPr>
          <a:xfrm>
            <a:off x="6890653" y="2397948"/>
            <a:ext cx="46220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21B5A9"/>
                </a:solidFill>
              </a:rPr>
              <a:t>Nghiên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cứu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sách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giáo</a:t>
            </a:r>
            <a:r>
              <a:rPr lang="en-US" sz="3200" dirty="0">
                <a:solidFill>
                  <a:srgbClr val="21B5A9"/>
                </a:solidFill>
              </a:rPr>
              <a:t> khoa và </a:t>
            </a:r>
            <a:r>
              <a:rPr lang="en-US" sz="3200" dirty="0" err="1">
                <a:solidFill>
                  <a:srgbClr val="21B5A9"/>
                </a:solidFill>
              </a:rPr>
              <a:t>hoàn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thành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phiếu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học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tập</a:t>
            </a:r>
            <a:r>
              <a:rPr lang="en-US" sz="3200" dirty="0">
                <a:solidFill>
                  <a:srgbClr val="21B5A9"/>
                </a:solidFill>
              </a:rPr>
              <a:t> số 3? (</a:t>
            </a:r>
            <a:r>
              <a:rPr lang="en-US" sz="3200" dirty="0" err="1">
                <a:solidFill>
                  <a:srgbClr val="21B5A9"/>
                </a:solidFill>
              </a:rPr>
              <a:t>Ghi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câu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trả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lời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ra</a:t>
            </a:r>
            <a:r>
              <a:rPr lang="en-US" sz="3200" dirty="0">
                <a:solidFill>
                  <a:srgbClr val="21B5A9"/>
                </a:solidFill>
              </a:rPr>
              <a:t> </a:t>
            </a:r>
            <a:r>
              <a:rPr lang="en-US" sz="3200" dirty="0" err="1">
                <a:solidFill>
                  <a:srgbClr val="21B5A9"/>
                </a:solidFill>
              </a:rPr>
              <a:t>giấy</a:t>
            </a:r>
            <a:r>
              <a:rPr lang="en-US" sz="3200" dirty="0">
                <a:solidFill>
                  <a:srgbClr val="21B5A9"/>
                </a:solidFill>
              </a:rPr>
              <a:t>)</a:t>
            </a:r>
            <a:endParaRPr lang="vi-VN" sz="3200" dirty="0">
              <a:solidFill>
                <a:srgbClr val="21B5A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B9B9A1-D399-D808-CB36-6A2FDA9B2C99}"/>
              </a:ext>
            </a:extLst>
          </p:cNvPr>
          <p:cNvSpPr/>
          <p:nvPr/>
        </p:nvSpPr>
        <p:spPr>
          <a:xfrm>
            <a:off x="5165976" y="1306324"/>
            <a:ext cx="2900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FF426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 NHÂN</a:t>
            </a:r>
          </a:p>
        </p:txBody>
      </p:sp>
    </p:spTree>
    <p:extLst>
      <p:ext uri="{BB962C8B-B14F-4D97-AF65-F5344CB8AC3E}">
        <p14:creationId xmlns:p14="http://schemas.microsoft.com/office/powerpoint/2010/main" val="394680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1293</Words>
  <Application>Microsoft Office PowerPoint</Application>
  <PresentationFormat>Widescreen</PresentationFormat>
  <Paragraphs>110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Bahnschrift</vt:lpstr>
      <vt:lpstr>Calibri</vt:lpstr>
      <vt:lpstr>Calibri Light</vt:lpstr>
      <vt:lpstr>Courier New</vt:lpstr>
      <vt:lpstr>Times New Roman</vt:lpstr>
      <vt:lpstr>UTM Azuki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2022-08-03T05:19:56Z</dcterms:created>
  <dcterms:modified xsi:type="dcterms:W3CDTF">2023-10-12T08:03:24Z</dcterms:modified>
</cp:coreProperties>
</file>