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1"/>
  </p:notesMasterIdLst>
  <p:sldIdLst>
    <p:sldId id="264"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520CA-794E-432E-8E49-FD50A0CB2BC9}" type="datetimeFigureOut">
              <a:rPr lang="en-US" smtClean="0"/>
              <a:t>02/11/2023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2AA86-45C3-439D-A61B-D543A46AEB47}" type="slidenum">
              <a:rPr lang="en-US" smtClean="0"/>
              <a:t>‹#›</a:t>
            </a:fld>
            <a:endParaRPr lang="en-US"/>
          </a:p>
        </p:txBody>
      </p:sp>
    </p:spTree>
    <p:extLst>
      <p:ext uri="{BB962C8B-B14F-4D97-AF65-F5344CB8AC3E}">
        <p14:creationId xmlns:p14="http://schemas.microsoft.com/office/powerpoint/2010/main" val="320765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pPr marL="0" lvl="0" indent="0" algn="l" rtl="0">
              <a:spcBef>
                <a:spcPts val="0"/>
              </a:spcBef>
              <a:spcAft>
                <a:spcPts val="0"/>
              </a:spcAft>
              <a:buNone/>
            </a:pPr>
            <a:endParaRPr dirty="0"/>
          </a:p>
        </p:txBody>
      </p:sp>
      <p:sp>
        <p:nvSpPr>
          <p:cNvPr id="80" name="Google Shape;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3316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92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440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269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064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4329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3748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041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190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8390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397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976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78451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49477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2731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7514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1520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0132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5387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5860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9325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22302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9479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04692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383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01443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28739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19362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pPr marL="0" lvl="0" indent="0" algn="l" rtl="0">
              <a:spcBef>
                <a:spcPts val="0"/>
              </a:spcBef>
              <a:spcAft>
                <a:spcPts val="0"/>
              </a:spcAft>
              <a:buNone/>
            </a:pPr>
            <a:endParaRPr dirty="0"/>
          </a:p>
        </p:txBody>
      </p:sp>
      <p:sp>
        <p:nvSpPr>
          <p:cNvPr id="598" name="Google Shape;59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2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991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109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439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7177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8337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654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568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429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69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681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5707009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7DF4-B049-4F55-9BCD-E7FA8690C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F0188-4AB6-4B0B-BA73-2A6FD70F9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001F2B-854A-4A5D-9E8D-239CEBA1599B}"/>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EC8453A-8386-4628-8AB8-70828E7D2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C8085-26AE-4B0F-8DEC-78D26A650314}"/>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254132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2790-B3F2-4B41-8581-8744F0FE2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84FBA-9893-4812-A69F-794364D9DA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E1DE3-FC1E-4800-BE64-85ADE451BAB1}"/>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B00BB7C-5B6B-4DA8-8CED-0ABF2EACB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4945D-2570-4657-B5BA-958307772C7B}"/>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3001328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029-D51F-4C58-8E53-3361B8959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B99D33-16AA-4CDF-BBE8-037093715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1C10B2-409F-447B-A8EA-944896C2063E}"/>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22E5431F-A63F-494F-8097-8E6543631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768DA-F50B-4AA3-AE90-9A31CD7C1251}"/>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96538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E784-CDB2-4B8C-AAA7-6548B95F5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B9EEE-1E6D-45EF-9389-78E49A1410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98844-2F49-4A2F-B05E-8009D8E7EE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4DC42-93DF-4810-A116-1DCA80E0F6C9}"/>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3A8DB6C-4112-495A-94AD-8AB842EC5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F5129-7C05-42F5-923F-A937E24B50E5}"/>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51719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FED4-460D-4522-8B0D-D24E8EAD0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10E76-7320-47E6-A671-84CE9E2E4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49F49-455D-4B21-A0F8-089A1196D4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488BD3-8BB1-4DAD-8B7C-0C2C23E87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87B6C-E076-45A3-BE02-B7BC3D8398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4973A-98CE-4CD3-A3FB-35A132033A37}"/>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8" name="Footer Placeholder 7">
            <a:extLst>
              <a:ext uri="{FF2B5EF4-FFF2-40B4-BE49-F238E27FC236}">
                <a16:creationId xmlns:a16="http://schemas.microsoft.com/office/drawing/2014/main" id="{FF6DC6CC-2640-4B25-83E3-9661E1C63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250951-8C9D-4EA1-A37A-F03CFEA87A73}"/>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318174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2860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1F4C-792E-42DD-B61E-E0244721C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00841-C19E-4FFA-8304-CCA033A66BBA}"/>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4" name="Footer Placeholder 3">
            <a:extLst>
              <a:ext uri="{FF2B5EF4-FFF2-40B4-BE49-F238E27FC236}">
                <a16:creationId xmlns:a16="http://schemas.microsoft.com/office/drawing/2014/main" id="{9FB51FD0-4E37-4AAF-930C-C43C30E38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EE06E-D2A2-494F-95BD-190A9D22D3CD}"/>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262082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81BB3-CB37-49AA-A27D-89EA77DA3C39}"/>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3" name="Footer Placeholder 2">
            <a:extLst>
              <a:ext uri="{FF2B5EF4-FFF2-40B4-BE49-F238E27FC236}">
                <a16:creationId xmlns:a16="http://schemas.microsoft.com/office/drawing/2014/main" id="{60A2DD33-ED0E-41D2-991D-1810CB880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6DCD-B78D-4889-8555-1E2EFDA47389}"/>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486034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B0F8-FC1E-40BE-86A8-5330533DE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94C37-5337-4505-8CB3-2332996C1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A3E29-FF49-4CD3-8354-A030821B4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653801-DA4D-4C26-B324-57C9C380131C}"/>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D5A1F5C-91A7-435A-8F07-0CCD2CBAD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A0642-D504-41A0-A0EF-D0C82DFE718C}"/>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375282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4AC8-7E86-4409-9CE8-7C448232A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C92329-4686-4879-AB06-3A5ACB8B7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A6D5A2-89C5-4CF8-A89A-1E3B22BB8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9D206F-A13F-4177-B550-DA4F3578FF51}"/>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CDE0DA0-E8CB-4800-8A30-737BF8A6B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2B3F3-2D65-42D7-8537-795D657E8C34}"/>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89281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52E8-4412-4605-B204-45696D903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E1473-ECAC-4319-989D-D15C3FAE49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A820-0CF2-4E09-BD21-B23892DDFFDE}"/>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6E20FF94-0F47-49C3-AC84-5B53E6A98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14199-8672-45FA-B9E1-DB8F00E3C980}"/>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853385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07268-BAB4-4253-96F3-0D0578A42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76D66-8043-4298-9B25-D7FA3787C4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F315A-9248-40EE-BFC0-4C4E87BD8244}"/>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63095A3E-7869-4401-BD1C-FF5162FFF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4050D-3F8D-4483-BA30-22C958567AA9}"/>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965176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67484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707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949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262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95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57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41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34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4425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20FDB-DB5F-43C0-8E50-208137B71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E8A65-8F6B-4062-9A5D-F712B9D1E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79E90-9B8B-41A9-A281-56AE98C68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FA4032C-59DE-4A81-821E-90E85B8A0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23BED-AD9E-4D84-B3BA-A28C925A7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29BBA-674B-49EC-944F-A050F6FD1038}" type="slidenum">
              <a:rPr lang="en-US" smtClean="0"/>
              <a:t>‹#›</a:t>
            </a:fld>
            <a:endParaRPr lang="en-US"/>
          </a:p>
        </p:txBody>
      </p:sp>
    </p:spTree>
    <p:extLst>
      <p:ext uri="{BB962C8B-B14F-4D97-AF65-F5344CB8AC3E}">
        <p14:creationId xmlns:p14="http://schemas.microsoft.com/office/powerpoint/2010/main" val="15463128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3">
            <a:alphaModFix/>
          </a:blip>
          <a:srcRect/>
          <a:stretch/>
        </p:blipFill>
        <p:spPr>
          <a:xfrm>
            <a:off x="5314950" y="0"/>
            <a:ext cx="6858000" cy="6858000"/>
          </a:xfrm>
          <a:prstGeom prst="rect">
            <a:avLst/>
          </a:prstGeom>
          <a:noFill/>
          <a:ln>
            <a:noFill/>
          </a:ln>
        </p:spPr>
      </p:pic>
      <p:sp>
        <p:nvSpPr>
          <p:cNvPr id="85" name="Google Shape;85;p9"/>
          <p:cNvSpPr txBox="1"/>
          <p:nvPr/>
        </p:nvSpPr>
        <p:spPr>
          <a:xfrm>
            <a:off x="19050" y="148316"/>
            <a:ext cx="6625706"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Bài</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4: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Tiếng</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c</a:t>
            </a:r>
            <a:r>
              <a:rPr kumimoji="0" lang="vi-VN"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ười</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trong</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th</a:t>
            </a:r>
            <a:r>
              <a:rPr kumimoji="0" lang="vi-VN"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ơ</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trào</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phúng</a:t>
            </a:r>
            <a:endParaRPr kumimoji="0" sz="28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mn-cs"/>
            </a:endParaRPr>
          </a:p>
        </p:txBody>
      </p:sp>
      <p:sp>
        <p:nvSpPr>
          <p:cNvPr id="2" name="TextBox 1">
            <a:extLst>
              <a:ext uri="{FF2B5EF4-FFF2-40B4-BE49-F238E27FC236}">
                <a16:creationId xmlns:a16="http://schemas.microsoft.com/office/drawing/2014/main" id="{21FF5818-4A63-4DB3-B5CC-BE5A7E6E621A}"/>
              </a:ext>
            </a:extLst>
          </p:cNvPr>
          <p:cNvSpPr txBox="1"/>
          <p:nvPr/>
        </p:nvSpPr>
        <p:spPr>
          <a:xfrm>
            <a:off x="19051" y="3181739"/>
            <a:ext cx="7893308" cy="1791901"/>
          </a:xfrm>
          <a:prstGeom prst="rect">
            <a:avLst/>
          </a:prstGeom>
          <a:noFill/>
        </p:spPr>
        <p:txBody>
          <a:bodyPr wrap="square" rtlCol="0">
            <a:spAutoFit/>
          </a:bodyPr>
          <a:lstStyle/>
          <a:p>
            <a:pPr algn="ctr"/>
            <a:r>
              <a:rPr lang="en-US" sz="3600" b="1" dirty="0">
                <a:solidFill>
                  <a:srgbClr val="4472C4"/>
                </a:solidFill>
                <a:latin typeface="Times New Roman" panose="02020603050405020304" pitchFamily="18" charset="0"/>
                <a:ea typeface="Yu Mincho" panose="020B0400000000000000" pitchFamily="18" charset="-128"/>
              </a:rPr>
              <a:t>BÀI 4: THỰC HÀNH TIẾNG VIỆT</a:t>
            </a:r>
            <a:endParaRPr lang="en-US" sz="2400" dirty="0">
              <a:latin typeface="Times New Roman" panose="02020603050405020304" pitchFamily="18" charset="0"/>
              <a:ea typeface="Times New Roman" panose="02020603050405020304" pitchFamily="18" charset="0"/>
            </a:endParaRPr>
          </a:p>
          <a:p>
            <a:pPr algn="ctr">
              <a:lnSpc>
                <a:spcPct val="107000"/>
              </a:lnSpc>
            </a:pPr>
            <a:r>
              <a:rPr lang="en-US" sz="36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D356917-47EB-46B2-8F1C-DDDA29B5ED00}"/>
              </a:ext>
            </a:extLst>
          </p:cNvPr>
          <p:cNvSpPr txBox="1"/>
          <p:nvPr/>
        </p:nvSpPr>
        <p:spPr>
          <a:xfrm>
            <a:off x="1588957" y="-1648918"/>
            <a:ext cx="632340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par>
                                <p:cTn id="8" presetID="23" presetClass="entr" presetSubtype="16"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additive="base">
                                        <p:cTn id="10" dur="500"/>
                                        <p:tgtEl>
                                          <p:spTgt spid="85"/>
                                        </p:tgtEl>
                                        <p:attrNameLst>
                                          <p:attrName>ppt_w</p:attrName>
                                        </p:attrNameLst>
                                      </p:cBhvr>
                                      <p:tavLst>
                                        <p:tav tm="0">
                                          <p:val>
                                            <p:strVal val="0"/>
                                          </p:val>
                                        </p:tav>
                                        <p:tav tm="100000">
                                          <p:val>
                                            <p:strVal val="#ppt_w"/>
                                          </p:val>
                                        </p:tav>
                                      </p:tavLst>
                                    </p:anim>
                                    <p:anim calcmode="lin" valueType="num">
                                      <p:cBhvr additive="base">
                                        <p:cTn id="11" dur="500"/>
                                        <p:tgtEl>
                                          <p:spTgt spid="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593519"/>
          </a:xfrm>
          <a:prstGeom prst="rect">
            <a:avLst/>
          </a:prstGeom>
          <a:noFill/>
        </p:spPr>
        <p:txBody>
          <a:bodyPr wrap="square" rtlCol="0">
            <a:spAutoFit/>
          </a:bodyPr>
          <a:lstStyle/>
          <a:p>
            <a:pPr algn="ctr">
              <a:lnSpc>
                <a:spcPct val="107000"/>
              </a:lnSpc>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trả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800" b="1" dirty="0">
                <a:latin typeface="Times New Roman" panose="02020603050405020304" pitchFamily="18" charset="0"/>
                <a:ea typeface="Calibri" panose="020F0502020204030204" pitchFamily="34" charset="0"/>
                <a:cs typeface="Times New Roman" panose="02020603050405020304" pitchFamily="18" charset="0"/>
              </a:rPr>
              <a:t>Bài 5.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800" dirty="0">
                <a:latin typeface="Times New Roman" panose="02020603050405020304" pitchFamily="18" charset="0"/>
                <a:ea typeface="Calibri" panose="020F0502020204030204" pitchFamily="34" charset="0"/>
                <a:cs typeface="Times New Roman" panose="02020603050405020304" pitchFamily="18" charset="0"/>
              </a:rPr>
              <a:t>1. Nam thanh nữ  tú</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2. Trai tài gái sắc</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3. Cầu được ước thấy</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4. Ước của trái mùa </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5. Đứng núi này trông núi nọ. </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6. Non xanh nước biếc </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7. Kề vai sát cánh. </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8. Muôn người như một</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9. Đồng cam cộng khổ </a:t>
            </a:r>
            <a:br>
              <a:rPr lang="pt-BR" sz="2800" dirty="0">
                <a:latin typeface="Times New Roman" panose="02020603050405020304" pitchFamily="18" charset="0"/>
                <a:ea typeface="Calibri" panose="020F0502020204030204" pitchFamily="34" charset="0"/>
                <a:cs typeface="Times New Roman" panose="02020603050405020304" pitchFamily="18" charset="0"/>
              </a:rPr>
            </a:br>
            <a:r>
              <a:rPr lang="pt-BR" sz="2800" dirty="0">
                <a:latin typeface="Times New Roman" panose="02020603050405020304" pitchFamily="18" charset="0"/>
                <a:ea typeface="Calibri" panose="020F0502020204030204" pitchFamily="34" charset="0"/>
                <a:cs typeface="Times New Roman" panose="02020603050405020304" pitchFamily="18" charset="0"/>
              </a:rPr>
              <a:t>10. Bốn biển một nhà.</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49498CE-4A4C-4B3A-A60F-8B2EC77119D8}"/>
              </a:ext>
            </a:extLst>
          </p:cNvPr>
          <p:cNvSpPr txBox="1"/>
          <p:nvPr/>
        </p:nvSpPr>
        <p:spPr>
          <a:xfrm>
            <a:off x="2713220" y="-1424066"/>
            <a:ext cx="5651291"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119271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178904" y="906122"/>
            <a:ext cx="11840547" cy="5132495"/>
          </a:xfrm>
          <a:prstGeom prst="rect">
            <a:avLst/>
          </a:prstGeom>
          <a:noFill/>
        </p:spPr>
        <p:txBody>
          <a:bodyPr wrap="square" rtlCol="0">
            <a:spAutoFit/>
          </a:bodyPr>
          <a:lstStyle/>
          <a:p>
            <a:pPr>
              <a:lnSpc>
                <a:spcPct val="107000"/>
              </a:lnSpc>
            </a:pPr>
            <a:r>
              <a:rPr lang="pt-BR" sz="2800" b="1" u="sng">
                <a:latin typeface="Times New Roman" panose="02020603050405020304" pitchFamily="18" charset="0"/>
                <a:ea typeface="Calibri" panose="020F0502020204030204" pitchFamily="34" charset="0"/>
                <a:cs typeface="Times New Roman" panose="02020603050405020304" pitchFamily="18" charset="0"/>
              </a:rPr>
              <a:t>Bài 6:</a:t>
            </a:r>
            <a:r>
              <a:rPr lang="pt-BR" sz="2800">
                <a:latin typeface="Times New Roman" panose="02020603050405020304" pitchFamily="18" charset="0"/>
                <a:ea typeface="Calibri" panose="020F0502020204030204" pitchFamily="34" charset="0"/>
                <a:cs typeface="Times New Roman" panose="02020603050405020304" pitchFamily="18" charset="0"/>
              </a:rPr>
              <a:t> Hoàn thành những câu thành ngữ, tục ngữ dưới đây, chon 2 câu để đặt câu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800">
                <a:latin typeface="Times New Roman" panose="02020603050405020304" pitchFamily="18" charset="0"/>
                <a:ea typeface="Calibri" panose="020F0502020204030204" pitchFamily="34" charset="0"/>
                <a:cs typeface="Times New Roman" panose="02020603050405020304" pitchFamily="18" charset="0"/>
              </a:rPr>
              <a:t>1. Đồng ………. hợp lực.</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2. Đồng sức đồng ………….</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3. Một miếng khi ……….. bằng một gói khi no. </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4. Đoàn kết là ……………, chia rẽ là chết. </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5. Thật thà là …….quỷ quái. </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6. Cây ………….không sợ chết đứng. </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7. Trẻ cậy cha, già cậy………..</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8. Tre già ……….mọc</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9. Trẻ người………..dạ</a:t>
            </a:r>
            <a:br>
              <a:rPr lang="pt-BR" sz="2800">
                <a:latin typeface="Times New Roman" panose="02020603050405020304" pitchFamily="18" charset="0"/>
                <a:ea typeface="Calibri" panose="020F0502020204030204" pitchFamily="34" charset="0"/>
                <a:cs typeface="Times New Roman" panose="02020603050405020304" pitchFamily="18" charset="0"/>
              </a:rPr>
            </a:br>
            <a:r>
              <a:rPr lang="pt-BR" sz="2800">
                <a:latin typeface="Times New Roman" panose="02020603050405020304" pitchFamily="18" charset="0"/>
                <a:ea typeface="Calibri" panose="020F0502020204030204" pitchFamily="34" charset="0"/>
                <a:cs typeface="Times New Roman" panose="02020603050405020304" pitchFamily="18" charset="0"/>
              </a:rPr>
              <a:t>10. Trẻ trồng na, già trồng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3BFD5CA-D4FD-47B4-9183-99127557913B}"/>
              </a:ext>
            </a:extLst>
          </p:cNvPr>
          <p:cNvSpPr txBox="1"/>
          <p:nvPr/>
        </p:nvSpPr>
        <p:spPr>
          <a:xfrm>
            <a:off x="2893102" y="-1543987"/>
            <a:ext cx="6250898"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571682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61907"/>
            <a:ext cx="10356978" cy="61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0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400" dirty="0">
              <a:latin typeface="Times New Roman" panose="02020603050405020304" pitchFamily="18" charset="0"/>
              <a:ea typeface="Times New Roman" panose="02020603050405020304" pitchFamily="18" charset="0"/>
            </a:endParaRPr>
          </a:p>
          <a:p>
            <a:pPr algn="ctr">
              <a:lnSpc>
                <a:spcPct val="107000"/>
              </a:lnSpc>
            </a:pPr>
            <a:r>
              <a:rPr lang="en-US" sz="20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188842" y="709779"/>
            <a:ext cx="11840547" cy="5993307"/>
          </a:xfrm>
          <a:prstGeom prst="rect">
            <a:avLst/>
          </a:prstGeom>
          <a:noFill/>
        </p:spPr>
        <p:txBody>
          <a:bodyPr wrap="square" rtlCol="0">
            <a:spAutoFit/>
          </a:bodyPr>
          <a:lstStyle/>
          <a:p>
            <a:pPr algn="ctr">
              <a:lnSpc>
                <a:spcPct val="107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trả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Bài 6:</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1. Đồng tâm hợp lực.</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2. Đồng sức đồng lòng</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3. Một miếng khi đói bằng một gói khi no.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4. Đoàn kết là sống, chia rẽ là chết.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5. Thật thà là cha quỷ quái.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6. Cây ngay không sợ chết đứng.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7. Trẻ cậy cha, già cậy con</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8. Tre già măng mọc</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9. Trẻ người non dạ</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10. Trẻ trồng na, già trồng chuối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Đặt câu: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1. Chúng ta phải đồng sức đồng lòng thì mới vượt qua khó khăn trong giai đoạn này.</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2. Tôi không lo người ta vu oan, cây ngay không sợ chết đứng mà.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A702AC7-ADEE-44D6-8618-C9905243E39C}"/>
              </a:ext>
            </a:extLst>
          </p:cNvPr>
          <p:cNvSpPr txBox="1"/>
          <p:nvPr/>
        </p:nvSpPr>
        <p:spPr>
          <a:xfrm>
            <a:off x="2488367" y="-1738859"/>
            <a:ext cx="6220918"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9814095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1931216" cy="4807791"/>
          </a:xfrm>
          <a:prstGeom prst="rect">
            <a:avLst/>
          </a:prstGeom>
          <a:noFill/>
        </p:spPr>
        <p:txBody>
          <a:bodyPr wrap="square" rtlCol="0">
            <a:spAutoFit/>
          </a:bodyPr>
          <a:lstStyle/>
          <a:p>
            <a:pPr algn="just">
              <a:lnSpc>
                <a:spcPct val="107000"/>
              </a:lnSpc>
            </a:pPr>
            <a:r>
              <a:rPr lang="pt-BR" sz="2400" b="1" u="sng" dirty="0">
                <a:latin typeface="Times New Roman" panose="02020603050405020304" pitchFamily="18" charset="0"/>
                <a:ea typeface="Calibri" panose="020F0502020204030204" pitchFamily="34" charset="0"/>
                <a:cs typeface="Times New Roman" panose="02020603050405020304" pitchFamily="18" charset="0"/>
              </a:rPr>
              <a:t>Bài 7</a:t>
            </a:r>
            <a:r>
              <a:rPr lang="pt-BR" sz="2400" b="1" dirty="0">
                <a:latin typeface="Times New Roman" panose="02020603050405020304" pitchFamily="18" charset="0"/>
                <a:ea typeface="Calibri" panose="020F0502020204030204" pitchFamily="34" charset="0"/>
                <a:cs typeface="Times New Roman" panose="02020603050405020304" pitchFamily="18" charset="0"/>
              </a:rPr>
              <a:t>.</a:t>
            </a:r>
            <a:r>
              <a:rPr lang="pt-BR" sz="2400" dirty="0">
                <a:latin typeface="Times New Roman" panose="02020603050405020304" pitchFamily="18" charset="0"/>
                <a:ea typeface="Calibri" panose="020F0502020204030204" pitchFamily="34" charset="0"/>
                <a:cs typeface="Times New Roman" panose="02020603050405020304" pitchFamily="18" charset="0"/>
              </a:rPr>
              <a:t> Tìm và giải nghĩa các thành ngữ có trong các câu sau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i="1" dirty="0">
                <a:latin typeface="Times New Roman" panose="02020603050405020304" pitchFamily="18" charset="0"/>
                <a:ea typeface="Calibri" panose="020F0502020204030204" pitchFamily="34" charset="0"/>
                <a:cs typeface="Times New Roman" panose="02020603050405020304" pitchFamily="18" charset="0"/>
              </a:rPr>
              <a:t> a. Rồi đến chiều, tự nhiên chị thấy máy mắt thì đâm lo thành ra ruột nóng như cào.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i="1" dirty="0">
                <a:latin typeface="Times New Roman" panose="02020603050405020304" pitchFamily="18" charset="0"/>
                <a:ea typeface="Calibri" panose="020F0502020204030204" pitchFamily="34" charset="0"/>
                <a:cs typeface="Times New Roman" panose="02020603050405020304" pitchFamily="18" charset="0"/>
              </a:rPr>
              <a:t> b. Giấy tờ ai dám đưa cho ông cụ ruột để ngoài da ấy.</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000" dirty="0">
                <a:latin typeface="Times New Roman" panose="02020603050405020304" pitchFamily="18" charset="0"/>
                <a:ea typeface="Calibri" panose="020F0502020204030204" pitchFamily="34" charset="0"/>
                <a:cs typeface="Times New Roman" panose="02020603050405020304" pitchFamily="18" charset="0"/>
              </a:rPr>
              <a:t>                                                                                                              (Báo Văn nghệ)</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i="1" dirty="0">
                <a:latin typeface="Times New Roman" panose="02020603050405020304" pitchFamily="18" charset="0"/>
                <a:ea typeface="Calibri" panose="020F0502020204030204" pitchFamily="34" charset="0"/>
                <a:cs typeface="Times New Roman" panose="02020603050405020304" pitchFamily="18" charset="0"/>
              </a:rPr>
              <a:t> c. Thật không muốn có chuyện lôi thôi trong nhà, đành nhiều khi phải nhắm mắt làm ngơ.</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114800" marR="0" indent="457200" algn="just">
              <a:lnSpc>
                <a:spcPct val="107000"/>
              </a:lnSpc>
              <a:spcBef>
                <a:spcPts val="0"/>
              </a:spcBef>
              <a:spcAft>
                <a:spcPts val="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a:latin typeface="Times New Roman" panose="02020603050405020304" pitchFamily="18" charset="0"/>
                <a:ea typeface="Calibri" panose="020F0502020204030204" pitchFamily="34" charset="0"/>
                <a:cs typeface="Times New Roman" panose="02020603050405020304" pitchFamily="18" charset="0"/>
              </a:rPr>
              <a:t>(Chu Văn)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trả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Bài 7. </a:t>
            </a:r>
            <a:r>
              <a:rPr lang="pt-BR" sz="2400" dirty="0">
                <a:latin typeface="Times New Roman" panose="02020603050405020304" pitchFamily="18" charset="0"/>
                <a:ea typeface="Calibri" panose="020F0502020204030204" pitchFamily="34" charset="0"/>
                <a:cs typeface="Times New Roman" panose="02020603050405020304" pitchFamily="18" charset="0"/>
              </a:rPr>
              <a:t>Các thành ngữ trong các câu đã cho như sau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a. </a:t>
            </a:r>
            <a:r>
              <a:rPr lang="pt-BR" sz="2400" i="1" dirty="0">
                <a:latin typeface="Times New Roman" panose="02020603050405020304" pitchFamily="18" charset="0"/>
                <a:ea typeface="Calibri" panose="020F0502020204030204" pitchFamily="34" charset="0"/>
                <a:cs typeface="Times New Roman" panose="02020603050405020304" pitchFamily="18" charset="0"/>
              </a:rPr>
              <a:t>Ruột nóng như cào</a:t>
            </a:r>
            <a:r>
              <a:rPr lang="pt-BR" sz="2400" dirty="0">
                <a:latin typeface="Times New Roman" panose="02020603050405020304" pitchFamily="18" charset="0"/>
                <a:ea typeface="Calibri" panose="020F0502020204030204" pitchFamily="34" charset="0"/>
                <a:cs typeface="Times New Roman" panose="02020603050405020304" pitchFamily="18" charset="0"/>
              </a:rPr>
              <a:t>: rất sốt ruột, bồn chồn, không yên lòng.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b. </a:t>
            </a:r>
            <a:r>
              <a:rPr lang="pt-BR" sz="2400" i="1" dirty="0">
                <a:latin typeface="Times New Roman" panose="02020603050405020304" pitchFamily="18" charset="0"/>
                <a:ea typeface="Calibri" panose="020F0502020204030204" pitchFamily="34" charset="0"/>
                <a:cs typeface="Times New Roman" panose="02020603050405020304" pitchFamily="18" charset="0"/>
              </a:rPr>
              <a:t>Ruột để ngoài da</a:t>
            </a:r>
            <a:r>
              <a:rPr lang="pt-BR" sz="2400" dirty="0">
                <a:latin typeface="Times New Roman" panose="02020603050405020304" pitchFamily="18" charset="0"/>
                <a:ea typeface="Calibri" panose="020F0502020204030204" pitchFamily="34" charset="0"/>
                <a:cs typeface="Times New Roman" panose="02020603050405020304" pitchFamily="18" charset="0"/>
              </a:rPr>
              <a:t>: (có tính) đểnh đoảng, hay quên, vô tâm vô tính.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c.  </a:t>
            </a:r>
            <a:r>
              <a:rPr lang="pt-BR" sz="2400" i="1" dirty="0">
                <a:latin typeface="Times New Roman" panose="02020603050405020304" pitchFamily="18" charset="0"/>
                <a:ea typeface="Calibri" panose="020F0502020204030204" pitchFamily="34" charset="0"/>
                <a:cs typeface="Times New Roman" panose="02020603050405020304" pitchFamily="18" charset="0"/>
              </a:rPr>
              <a:t>Nhắm mắt làm ngơ</a:t>
            </a:r>
            <a:r>
              <a:rPr lang="pt-BR" sz="2400" dirty="0">
                <a:latin typeface="Times New Roman" panose="02020603050405020304" pitchFamily="18" charset="0"/>
                <a:ea typeface="Calibri" panose="020F0502020204030204" pitchFamily="34" charset="0"/>
                <a:cs typeface="Times New Roman" panose="02020603050405020304" pitchFamily="18" charset="0"/>
              </a:rPr>
              <a:t>: cố tình lảng tránh, làm ra vẻ không hay biết gì về sự việc đang diễn ra trước mắt để tránh liên lụy, phiền phức.</a:t>
            </a:r>
            <a:r>
              <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BC9B8F6-8F1C-4CBF-A8B2-464C4DA8E04F}"/>
              </a:ext>
            </a:extLst>
          </p:cNvPr>
          <p:cNvSpPr txBox="1"/>
          <p:nvPr/>
        </p:nvSpPr>
        <p:spPr>
          <a:xfrm>
            <a:off x="1454046" y="-1499016"/>
            <a:ext cx="8229600"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260453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0" dur="500"/>
                                        <p:tgtEl>
                                          <p:spTgt spid="2">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3" dur="500"/>
                                        <p:tgtEl>
                                          <p:spTgt spid="2">
                                            <p:txEl>
                                              <p:pRg st="8" end="8"/>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6" dur="500"/>
                                        <p:tgtEl>
                                          <p:spTgt spid="2">
                                            <p:txEl>
                                              <p:pRg st="9" end="9"/>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4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598136"/>
          </a:xfrm>
          <a:prstGeom prst="rect">
            <a:avLst/>
          </a:prstGeom>
          <a:noFill/>
        </p:spPr>
        <p:txBody>
          <a:bodyPr wrap="square" rtlCol="0">
            <a:spAutoFit/>
          </a:bodyPr>
          <a:lstStyle/>
          <a:p>
            <a:pPr algn="just">
              <a:lnSpc>
                <a:spcPct val="107000"/>
              </a:lnSpc>
            </a:pPr>
            <a:r>
              <a:rPr lang="pt-BR" sz="2400" b="1" u="sng" dirty="0">
                <a:latin typeface="Times New Roman" panose="02020603050405020304" pitchFamily="18" charset="0"/>
                <a:ea typeface="Calibri" panose="020F0502020204030204" pitchFamily="34" charset="0"/>
                <a:cs typeface="Times New Roman" panose="02020603050405020304" pitchFamily="18" charset="0"/>
              </a:rPr>
              <a:t>Bài 8</a:t>
            </a:r>
            <a:r>
              <a:rPr lang="pt-BR" sz="2400" b="1" dirty="0">
                <a:latin typeface="Times New Roman" panose="02020603050405020304" pitchFamily="18" charset="0"/>
                <a:ea typeface="Calibri" panose="020F0502020204030204" pitchFamily="34" charset="0"/>
                <a:cs typeface="Times New Roman" panose="02020603050405020304" pitchFamily="18" charset="0"/>
              </a:rPr>
              <a:t>.</a:t>
            </a:r>
            <a:r>
              <a:rPr lang="pt-BR" sz="2400" dirty="0">
                <a:latin typeface="Times New Roman" panose="02020603050405020304" pitchFamily="18" charset="0"/>
                <a:ea typeface="Calibri" panose="020F0502020204030204" pitchFamily="34" charset="0"/>
                <a:cs typeface="Times New Roman" panose="02020603050405020304" pitchFamily="18" charset="0"/>
              </a:rPr>
              <a:t> Đặt với mỗi thành ngữ cho dưới đây 1 câu: </a:t>
            </a:r>
            <a:r>
              <a:rPr lang="pt-BR" sz="2400" i="1" dirty="0">
                <a:latin typeface="Times New Roman" panose="02020603050405020304" pitchFamily="18" charset="0"/>
                <a:ea typeface="Calibri" panose="020F0502020204030204" pitchFamily="34" charset="0"/>
                <a:cs typeface="Times New Roman" panose="02020603050405020304" pitchFamily="18" charset="0"/>
              </a:rPr>
              <a:t>Mặt nặng mày nhẹ, Mặt hoa da phấn, Mặt sắt đen sì.</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          Tìm thêm một số thành ngữ khác có từ mặt. Giải nghĩa các thành ngữ đã tìm được.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trả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Bài 8. </a:t>
            </a:r>
            <a:r>
              <a:rPr lang="pt-BR" sz="2400" dirty="0">
                <a:latin typeface="Times New Roman" panose="02020603050405020304" pitchFamily="18" charset="0"/>
                <a:ea typeface="Calibri" panose="020F0502020204030204" pitchFamily="34" charset="0"/>
                <a:cs typeface="Times New Roman" panose="02020603050405020304" pitchFamily="18" charset="0"/>
              </a:rPr>
              <a:t>Tham khảo các câu 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 </a:t>
            </a:r>
            <a:r>
              <a:rPr lang="pt-BR" sz="2400" i="1" dirty="0">
                <a:latin typeface="Times New Roman" panose="02020603050405020304" pitchFamily="18" charset="0"/>
                <a:ea typeface="Calibri" panose="020F0502020204030204" pitchFamily="34" charset="0"/>
                <a:cs typeface="Times New Roman" panose="02020603050405020304" pitchFamily="18" charset="0"/>
              </a:rPr>
              <a:t>Thà rằng có điều không vừa ý nhau cứ nói toạc móng heo còn dễ chịu hơn là để bụng rồi </a:t>
            </a:r>
            <a:r>
              <a:rPr lang="pt-BR" sz="2400" b="1" i="1" dirty="0">
                <a:latin typeface="Times New Roman" panose="02020603050405020304" pitchFamily="18" charset="0"/>
                <a:ea typeface="Calibri" panose="020F0502020204030204" pitchFamily="34" charset="0"/>
                <a:cs typeface="Times New Roman" panose="02020603050405020304" pitchFamily="18" charset="0"/>
              </a:rPr>
              <a:t>mặt nặng mày nhẹ</a:t>
            </a:r>
            <a:r>
              <a:rPr lang="pt-BR" sz="2400" i="1" dirty="0">
                <a:latin typeface="Times New Roman" panose="02020603050405020304" pitchFamily="18" charset="0"/>
                <a:ea typeface="Calibri" panose="020F0502020204030204" pitchFamily="34" charset="0"/>
                <a:cs typeface="Times New Roman" panose="02020603050405020304" pitchFamily="18" charset="0"/>
              </a:rPr>
              <a:t>.</a:t>
            </a:r>
            <a:r>
              <a:rPr lang="pt-BR" sz="2400" dirty="0">
                <a:latin typeface="Times New Roman" panose="02020603050405020304" pitchFamily="18" charset="0"/>
                <a:ea typeface="Calibri" panose="020F0502020204030204" pitchFamily="34" charset="0"/>
                <a:cs typeface="Times New Roman" panose="02020603050405020304" pitchFamily="18" charset="0"/>
              </a:rPr>
              <a:t> (Trung Đông)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 </a:t>
            </a:r>
            <a:r>
              <a:rPr lang="pt-BR" sz="2400" i="1" dirty="0">
                <a:latin typeface="Times New Roman" panose="02020603050405020304" pitchFamily="18" charset="0"/>
                <a:ea typeface="Calibri" panose="020F0502020204030204" pitchFamily="34" charset="0"/>
                <a:cs typeface="Times New Roman" panose="02020603050405020304" pitchFamily="18" charset="0"/>
              </a:rPr>
              <a:t>Rõ ràng người </a:t>
            </a:r>
            <a:r>
              <a:rPr lang="pt-BR" sz="2400" b="1" i="1" dirty="0">
                <a:latin typeface="Times New Roman" panose="02020603050405020304" pitchFamily="18" charset="0"/>
                <a:ea typeface="Calibri" panose="020F0502020204030204" pitchFamily="34" charset="0"/>
                <a:cs typeface="Times New Roman" panose="02020603050405020304" pitchFamily="18" charset="0"/>
              </a:rPr>
              <a:t>mặt hoa da phấn</a:t>
            </a:r>
            <a:r>
              <a:rPr lang="pt-BR" sz="2400" i="1" dirty="0">
                <a:latin typeface="Times New Roman" panose="02020603050405020304" pitchFamily="18" charset="0"/>
                <a:ea typeface="Calibri" panose="020F0502020204030204" pitchFamily="34" charset="0"/>
                <a:cs typeface="Times New Roman" panose="02020603050405020304" pitchFamily="18" charset="0"/>
              </a:rPr>
              <a:t>, ăn nói dịu dàng, đẹp như cái sao băng.</a:t>
            </a:r>
            <a:r>
              <a:rPr lang="pt-BR" sz="2400" dirty="0">
                <a:latin typeface="Times New Roman" panose="02020603050405020304" pitchFamily="18" charset="0"/>
                <a:ea typeface="Calibri" panose="020F0502020204030204" pitchFamily="34" charset="0"/>
                <a:cs typeface="Times New Roman" panose="02020603050405020304" pitchFamily="18" charset="0"/>
              </a:rPr>
              <a:t> (Vũ Tú Nam)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 </a:t>
            </a:r>
            <a:r>
              <a:rPr lang="pt-BR" sz="2400" i="1" dirty="0">
                <a:latin typeface="Times New Roman" panose="02020603050405020304" pitchFamily="18" charset="0"/>
                <a:ea typeface="Calibri" panose="020F0502020204030204" pitchFamily="34" charset="0"/>
                <a:cs typeface="Times New Roman" panose="02020603050405020304" pitchFamily="18" charset="0"/>
              </a:rPr>
              <a:t>Trông lên </a:t>
            </a:r>
            <a:r>
              <a:rPr lang="pt-BR" sz="2400" b="1" i="1" dirty="0">
                <a:latin typeface="Times New Roman" panose="02020603050405020304" pitchFamily="18" charset="0"/>
                <a:ea typeface="Calibri" panose="020F0502020204030204" pitchFamily="34" charset="0"/>
                <a:cs typeface="Times New Roman" panose="02020603050405020304" pitchFamily="18" charset="0"/>
              </a:rPr>
              <a:t>mặt sắt đen sì</a:t>
            </a:r>
            <a:r>
              <a:rPr lang="pt-BR" sz="2400" i="1" dirty="0">
                <a:latin typeface="Times New Roman" panose="02020603050405020304" pitchFamily="18" charset="0"/>
                <a:ea typeface="Calibri" panose="020F0502020204030204" pitchFamily="34" charset="0"/>
                <a:cs typeface="Times New Roman" panose="02020603050405020304" pitchFamily="18" charset="0"/>
              </a:rPr>
              <a:t> / Lập nghiêm trước đã ra uy nặng lời.</a:t>
            </a:r>
            <a:r>
              <a:rPr lang="pt-BR" sz="2400" dirty="0">
                <a:latin typeface="Times New Roman" panose="02020603050405020304" pitchFamily="18" charset="0"/>
                <a:ea typeface="Calibri" panose="020F0502020204030204" pitchFamily="34" charset="0"/>
                <a:cs typeface="Times New Roman" panose="02020603050405020304" pitchFamily="18" charset="0"/>
              </a:rPr>
              <a:t> (Nguyễn Du)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Có thể kể thêm một số thành ngữ khác có từ mặt như sau : </a:t>
            </a:r>
            <a:r>
              <a:rPr lang="pt-BR" sz="2400" i="1" dirty="0">
                <a:latin typeface="Times New Roman" panose="02020603050405020304" pitchFamily="18" charset="0"/>
                <a:ea typeface="Calibri" panose="020F0502020204030204" pitchFamily="34" charset="0"/>
                <a:cs typeface="Times New Roman" panose="02020603050405020304" pitchFamily="18" charset="0"/>
              </a:rPr>
              <a:t>Mặt xanh nanh vàng, Mặt vàng như nghệ, Mặt ủ mày chau, Mặt trơ trán bóng, Mặt cắt không còn hột máu, Mặt đỏ như gà chọi, Mặt đỏ như gấc, Mặt đỏ tía tai, Mặt nạc đóm dày, Mặt nặng mày nhẹ, Mặt nặng như chì, Mặt nặng như đá đeo, Mặt người dạ thú, Mặt nhăn như bị, Mặt sứa gan lim…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1307AFF-FB61-43AE-9533-ADB401F9DE15}"/>
              </a:ext>
            </a:extLst>
          </p:cNvPr>
          <p:cNvSpPr txBox="1"/>
          <p:nvPr/>
        </p:nvSpPr>
        <p:spPr>
          <a:xfrm>
            <a:off x="2683239" y="-1738859"/>
            <a:ext cx="566628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5629853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barn(inVertical)">
                                      <p:cBhvr>
                                        <p:cTn id="39" dur="500"/>
                                        <p:tgtEl>
                                          <p:spTgt spid="2">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132495"/>
          </a:xfrm>
          <a:prstGeom prst="rect">
            <a:avLst/>
          </a:prstGeom>
          <a:noFill/>
        </p:spPr>
        <p:txBody>
          <a:bodyPr wrap="square" rtlCol="0">
            <a:spAutoFit/>
          </a:bodyPr>
          <a:lstStyle/>
          <a:p>
            <a:pPr algn="just">
              <a:lnSpc>
                <a:spcPct val="107000"/>
              </a:lnSpc>
            </a:pPr>
            <a:r>
              <a:rPr lang="pt-BR" sz="2800" b="1" u="sng">
                <a:latin typeface="Times New Roman" panose="02020603050405020304" pitchFamily="18" charset="0"/>
                <a:ea typeface="Calibri" panose="020F0502020204030204" pitchFamily="34" charset="0"/>
                <a:cs typeface="Times New Roman" panose="02020603050405020304" pitchFamily="18" charset="0"/>
              </a:rPr>
              <a:t>Bài 9</a:t>
            </a:r>
            <a:r>
              <a:rPr lang="pt-BR" sz="2800" b="1">
                <a:latin typeface="Times New Roman" panose="02020603050405020304" pitchFamily="18" charset="0"/>
                <a:ea typeface="Calibri" panose="020F0502020204030204" pitchFamily="34" charset="0"/>
                <a:cs typeface="Times New Roman" panose="02020603050405020304" pitchFamily="18" charset="0"/>
              </a:rPr>
              <a:t>. </a:t>
            </a:r>
            <a:r>
              <a:rPr lang="pt-BR" sz="2800">
                <a:latin typeface="Times New Roman" panose="02020603050405020304" pitchFamily="18" charset="0"/>
                <a:ea typeface="Calibri" panose="020F0502020204030204" pitchFamily="34" charset="0"/>
                <a:cs typeface="Times New Roman" panose="02020603050405020304" pitchFamily="18" charset="0"/>
              </a:rPr>
              <a:t>Cũng yêu cầu như bài tập 2 với các thành ngữ có từ mắt sau đây : </a:t>
            </a:r>
            <a:r>
              <a:rPr lang="pt-BR" sz="2800" i="1">
                <a:latin typeface="Times New Roman" panose="02020603050405020304" pitchFamily="18" charset="0"/>
                <a:ea typeface="Calibri" panose="020F0502020204030204" pitchFamily="34" charset="0"/>
                <a:cs typeface="Times New Roman" panose="02020603050405020304" pitchFamily="18" charset="0"/>
              </a:rPr>
              <a:t>Mắt nhắm mắt mở, Mắt sắc như (hơn) dao (cau), Mắt phượng mày ngài.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800" b="1">
                <a:latin typeface="Times New Roman" panose="02020603050405020304" pitchFamily="18" charset="0"/>
                <a:ea typeface="Calibri" panose="020F0502020204030204" pitchFamily="34" charset="0"/>
                <a:cs typeface="Times New Roman" panose="02020603050405020304" pitchFamily="18" charset="0"/>
              </a:rPr>
              <a:t>Gợi ý trả lời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b="1">
                <a:latin typeface="Times New Roman" panose="02020603050405020304" pitchFamily="18" charset="0"/>
                <a:ea typeface="Calibri" panose="020F0502020204030204" pitchFamily="34" charset="0"/>
                <a:cs typeface="Times New Roman" panose="02020603050405020304" pitchFamily="18" charset="0"/>
              </a:rPr>
              <a:t>Bài 9. </a:t>
            </a:r>
            <a:r>
              <a:rPr lang="pt-BR" sz="2800">
                <a:latin typeface="Times New Roman" panose="02020603050405020304" pitchFamily="18" charset="0"/>
                <a:ea typeface="Calibri" panose="020F0502020204030204" pitchFamily="34" charset="0"/>
                <a:cs typeface="Times New Roman" panose="02020603050405020304" pitchFamily="18" charset="0"/>
              </a:rPr>
              <a:t>Tham khảo các câu sau: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a:latin typeface="Times New Roman" panose="02020603050405020304" pitchFamily="18" charset="0"/>
                <a:ea typeface="Calibri" panose="020F0502020204030204" pitchFamily="34" charset="0"/>
                <a:cs typeface="Times New Roman" panose="02020603050405020304" pitchFamily="18" charset="0"/>
              </a:rPr>
              <a:t>- </a:t>
            </a:r>
            <a:r>
              <a:rPr lang="pt-BR" sz="2800" i="1">
                <a:latin typeface="Times New Roman" panose="02020603050405020304" pitchFamily="18" charset="0"/>
                <a:ea typeface="Calibri" panose="020F0502020204030204" pitchFamily="34" charset="0"/>
                <a:cs typeface="Times New Roman" panose="02020603050405020304" pitchFamily="18" charset="0"/>
              </a:rPr>
              <a:t>Gà mới gáy độ vài lần đã mải mốt choàng dậy, </a:t>
            </a:r>
            <a:r>
              <a:rPr lang="pt-BR" sz="2800" b="1" i="1">
                <a:latin typeface="Times New Roman" panose="02020603050405020304" pitchFamily="18" charset="0"/>
                <a:ea typeface="Calibri" panose="020F0502020204030204" pitchFamily="34" charset="0"/>
                <a:cs typeface="Times New Roman" panose="02020603050405020304" pitchFamily="18" charset="0"/>
              </a:rPr>
              <a:t>mắt nhắm mắt mở</a:t>
            </a:r>
            <a:r>
              <a:rPr lang="pt-BR" sz="2800" i="1">
                <a:latin typeface="Times New Roman" panose="02020603050405020304" pitchFamily="18" charset="0"/>
                <a:ea typeface="Calibri" panose="020F0502020204030204" pitchFamily="34" charset="0"/>
                <a:cs typeface="Times New Roman" panose="02020603050405020304" pitchFamily="18" charset="0"/>
              </a:rPr>
              <a:t> cuốc bộ một mạch năm cây số về Hà Nội.</a:t>
            </a:r>
            <a:r>
              <a:rPr lang="pt-BR" sz="2800">
                <a:latin typeface="Times New Roman" panose="02020603050405020304" pitchFamily="18" charset="0"/>
                <a:ea typeface="Calibri" panose="020F0502020204030204" pitchFamily="34" charset="0"/>
                <a:cs typeface="Times New Roman" panose="02020603050405020304" pitchFamily="18" charset="0"/>
              </a:rPr>
              <a:t> (Nam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a:latin typeface="Times New Roman" panose="02020603050405020304" pitchFamily="18" charset="0"/>
                <a:ea typeface="Calibri" panose="020F0502020204030204" pitchFamily="34" charset="0"/>
                <a:cs typeface="Times New Roman" panose="02020603050405020304" pitchFamily="18" charset="0"/>
              </a:rPr>
              <a:t>- </a:t>
            </a:r>
            <a:r>
              <a:rPr lang="pt-BR" sz="2800" i="1">
                <a:latin typeface="Times New Roman" panose="02020603050405020304" pitchFamily="18" charset="0"/>
                <a:ea typeface="Calibri" panose="020F0502020204030204" pitchFamily="34" charset="0"/>
                <a:cs typeface="Times New Roman" panose="02020603050405020304" pitchFamily="18" charset="0"/>
              </a:rPr>
              <a:t>Chị nom rõ dáng người đàn bà lạ mặt, khăn mỏ quạ, áo cánh phin gụ, hai con mắt sắc hơn dao cau.</a:t>
            </a:r>
            <a:r>
              <a:rPr lang="pt-BR" sz="2800">
                <a:latin typeface="Times New Roman" panose="02020603050405020304" pitchFamily="18" charset="0"/>
                <a:ea typeface="Calibri" panose="020F0502020204030204" pitchFamily="34" charset="0"/>
                <a:cs typeface="Times New Roman" panose="02020603050405020304" pitchFamily="18" charset="0"/>
              </a:rPr>
              <a:t> (Nguyễn Thị cẩm Thạnh)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a:latin typeface="Times New Roman" panose="02020603050405020304" pitchFamily="18" charset="0"/>
                <a:ea typeface="Calibri" panose="020F0502020204030204" pitchFamily="34" charset="0"/>
                <a:cs typeface="Times New Roman" panose="02020603050405020304" pitchFamily="18" charset="0"/>
              </a:rPr>
              <a:t>- </a:t>
            </a:r>
            <a:r>
              <a:rPr lang="pt-BR" sz="2800" i="1">
                <a:latin typeface="Times New Roman" panose="02020603050405020304" pitchFamily="18" charset="0"/>
                <a:ea typeface="Calibri" panose="020F0502020204030204" pitchFamily="34" charset="0"/>
                <a:cs typeface="Times New Roman" panose="02020603050405020304" pitchFamily="18" charset="0"/>
              </a:rPr>
              <a:t>Lưng ong </a:t>
            </a:r>
            <a:r>
              <a:rPr lang="pt-BR" sz="2800" b="1" i="1">
                <a:latin typeface="Times New Roman" panose="02020603050405020304" pitchFamily="18" charset="0"/>
                <a:ea typeface="Calibri" panose="020F0502020204030204" pitchFamily="34" charset="0"/>
                <a:cs typeface="Times New Roman" panose="02020603050405020304" pitchFamily="18" charset="0"/>
              </a:rPr>
              <a:t>mắt phượng mày ngài</a:t>
            </a:r>
            <a:r>
              <a:rPr lang="pt-BR" sz="2800" i="1">
                <a:latin typeface="Times New Roman" panose="02020603050405020304" pitchFamily="18" charset="0"/>
                <a:ea typeface="Calibri" panose="020F0502020204030204" pitchFamily="34" charset="0"/>
                <a:cs typeface="Times New Roman" panose="02020603050405020304" pitchFamily="18" charset="0"/>
              </a:rPr>
              <a:t>/ cổ cao ba ngấn kém ai trong đời.</a:t>
            </a:r>
            <a:r>
              <a:rPr lang="pt-BR" sz="2800">
                <a:latin typeface="Times New Roman" panose="02020603050405020304" pitchFamily="18" charset="0"/>
                <a:ea typeface="Calibri" panose="020F0502020204030204" pitchFamily="34" charset="0"/>
                <a:cs typeface="Times New Roman" panose="02020603050405020304" pitchFamily="18" charset="0"/>
              </a:rPr>
              <a:t> (Hoàng Trừu)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a:latin typeface="Times New Roman" panose="02020603050405020304" pitchFamily="18" charset="0"/>
                <a:ea typeface="Calibri" panose="020F0502020204030204" pitchFamily="34" charset="0"/>
                <a:cs typeface="Times New Roman" panose="02020603050405020304" pitchFamily="18" charset="0"/>
              </a:rPr>
              <a:t> Có thể kể thêm một số thành ngữ khác có từ mắt như sau : </a:t>
            </a:r>
            <a:r>
              <a:rPr lang="pt-BR" sz="2800" i="1">
                <a:latin typeface="Times New Roman" panose="02020603050405020304" pitchFamily="18" charset="0"/>
                <a:ea typeface="Calibri" panose="020F0502020204030204" pitchFamily="34" charset="0"/>
                <a:cs typeface="Times New Roman" panose="02020603050405020304" pitchFamily="18" charset="0"/>
              </a:rPr>
              <a:t>Mắt cú vọ, Mắt la mày lét, Mắt lơ mày láo…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7711DDF-8E49-476B-91D2-6B74ADFD932A}"/>
              </a:ext>
            </a:extLst>
          </p:cNvPr>
          <p:cNvSpPr txBox="1"/>
          <p:nvPr/>
        </p:nvSpPr>
        <p:spPr>
          <a:xfrm>
            <a:off x="2158584" y="-1274164"/>
            <a:ext cx="754005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2983912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202963"/>
          </a:xfrm>
          <a:prstGeom prst="rect">
            <a:avLst/>
          </a:prstGeom>
          <a:noFill/>
        </p:spPr>
        <p:txBody>
          <a:bodyPr wrap="square" rtlCol="0">
            <a:spAutoFit/>
          </a:bodyPr>
          <a:lstStyle/>
          <a:p>
            <a:pPr algn="just">
              <a:lnSpc>
                <a:spcPct val="107000"/>
              </a:lnSpc>
            </a:pPr>
            <a:r>
              <a:rPr lang="pt-BR" sz="2400" b="1" u="sng" dirty="0">
                <a:latin typeface="Times New Roman" panose="02020603050405020304" pitchFamily="18" charset="0"/>
                <a:ea typeface="Calibri" panose="020F0502020204030204" pitchFamily="34" charset="0"/>
                <a:cs typeface="Times New Roman" panose="02020603050405020304" pitchFamily="18" charset="0"/>
              </a:rPr>
              <a:t>Bài 10</a:t>
            </a:r>
            <a:r>
              <a:rPr lang="pt-BR" sz="2400" b="1" dirty="0">
                <a:latin typeface="Times New Roman" panose="02020603050405020304" pitchFamily="18" charset="0"/>
                <a:ea typeface="Calibri" panose="020F0502020204030204" pitchFamily="34" charset="0"/>
                <a:cs typeface="Times New Roman" panose="02020603050405020304" pitchFamily="18" charset="0"/>
              </a:rPr>
              <a:t>. </a:t>
            </a:r>
            <a:r>
              <a:rPr lang="pt-BR" sz="2400" dirty="0">
                <a:latin typeface="Times New Roman" panose="02020603050405020304" pitchFamily="18" charset="0"/>
                <a:ea typeface="Calibri" panose="020F0502020204030204" pitchFamily="34" charset="0"/>
                <a:cs typeface="Times New Roman" panose="02020603050405020304" pitchFamily="18" charset="0"/>
              </a:rPr>
              <a:t>Dựa vào các văn bản đã học, hãy giải thích các thành ngữ sau : </a:t>
            </a:r>
            <a:r>
              <a:rPr lang="pt-BR" sz="2400" i="1" dirty="0">
                <a:latin typeface="Times New Roman" panose="02020603050405020304" pitchFamily="18" charset="0"/>
                <a:ea typeface="Calibri" panose="020F0502020204030204" pitchFamily="34" charset="0"/>
                <a:cs typeface="Times New Roman" panose="02020603050405020304" pitchFamily="18" charset="0"/>
              </a:rPr>
              <a:t>Con Rồng cháu Tiên, Ếch ngồi đáy giếng, Thầy bói xem voi.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trả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Bài 10. </a:t>
            </a:r>
            <a:r>
              <a:rPr lang="pt-BR" sz="2400" dirty="0">
                <a:latin typeface="Times New Roman" panose="02020603050405020304" pitchFamily="18" charset="0"/>
                <a:ea typeface="Calibri" panose="020F0502020204030204" pitchFamily="34" charset="0"/>
                <a:cs typeface="Times New Roman" panose="02020603050405020304" pitchFamily="18" charset="0"/>
              </a:rPr>
              <a:t>Đọc lại các truyện: </a:t>
            </a:r>
            <a:r>
              <a:rPr lang="pt-BR" sz="2400" i="1" dirty="0">
                <a:latin typeface="Times New Roman" panose="02020603050405020304" pitchFamily="18" charset="0"/>
                <a:ea typeface="Calibri" panose="020F0502020204030204" pitchFamily="34" charset="0"/>
                <a:cs typeface="Times New Roman" panose="02020603050405020304" pitchFamily="18" charset="0"/>
              </a:rPr>
              <a:t>Con Rồng cháu Tiên, , </a:t>
            </a:r>
            <a:r>
              <a:rPr lang="pt-BR" sz="2400" dirty="0">
                <a:latin typeface="Times New Roman" panose="02020603050405020304" pitchFamily="18" charset="0"/>
                <a:ea typeface="Calibri" panose="020F0502020204030204" pitchFamily="34" charset="0"/>
                <a:cs typeface="Times New Roman" panose="02020603050405020304" pitchFamily="18" charset="0"/>
              </a:rPr>
              <a:t>để giải thích nghĩa của các thành ngữ.</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 Con rồng cháu tiên</a:t>
            </a:r>
            <a:r>
              <a:rPr lang="pt-BR" sz="2400" b="1" i="1" dirty="0">
                <a:latin typeface="Times New Roman" panose="02020603050405020304" pitchFamily="18" charset="0"/>
                <a:ea typeface="Calibri" panose="020F0502020204030204" pitchFamily="34" charset="0"/>
                <a:cs typeface="Times New Roman" panose="02020603050405020304" pitchFamily="18" charset="0"/>
              </a:rPr>
              <a:t>:</a:t>
            </a:r>
            <a:r>
              <a:rPr lang="pt-BR" sz="2400" i="1" dirty="0">
                <a:latin typeface="Times New Roman" panose="02020603050405020304" pitchFamily="18" charset="0"/>
                <a:ea typeface="Calibri" panose="020F0502020204030204" pitchFamily="34" charset="0"/>
                <a:cs typeface="Times New Roman" panose="02020603050405020304" pitchFamily="18" charset="0"/>
              </a:rPr>
              <a:t> Con Rồng cháu Tiên là một huyền thoại về nguồn gốc dân tộc Việt Nam. Con Rồng cháu Tiên là tên xưng hô đầy tính tự hào của tất cả dân tộc Việt Nam xuất phát từ quan niệm của họ về xuất thân liên quan đến truyền thuyết Con Rồng cháu Tiên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 Ếch ngồi đáy giếng: </a:t>
            </a:r>
            <a:r>
              <a:rPr lang="pt-BR" sz="2400" i="1" dirty="0">
                <a:latin typeface="Times New Roman" panose="02020603050405020304" pitchFamily="18" charset="0"/>
                <a:ea typeface="Calibri" panose="020F0502020204030204" pitchFamily="34" charset="0"/>
                <a:cs typeface="Times New Roman" panose="02020603050405020304" pitchFamily="18" charset="0"/>
              </a:rPr>
              <a:t>Đồng nghĩa với câu "ếch ngồi đáy giếng" là câu "coi trời bằng vung". Ý nghĩa câu thành ngữ ếch ngồi đáy giếng nghĩa là không coi ai ra gì tính tình tự cao tự đại luôn luôn cho rằng mình giỏi hơn tất cả và luôn luôn khinh thường người khác tầm nhìn thì hạn hẹp mà luôn luôn tỏ ra thông thái và biết tất cả mọi thứ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 Thầy bói xem voi: </a:t>
            </a:r>
            <a:r>
              <a:rPr lang="pt-BR" sz="2400" dirty="0">
                <a:latin typeface="Times New Roman" panose="02020603050405020304" pitchFamily="18" charset="0"/>
                <a:ea typeface="Calibri" panose="020F0502020204030204" pitchFamily="34" charset="0"/>
                <a:cs typeface="Times New Roman" panose="02020603050405020304" pitchFamily="18" charset="0"/>
              </a:rPr>
              <a:t>Ý chỉ không nên xem xét một việc gì đó chỉ ở một khía cạnh mà cần phải phân tích đa chiều, nhiều mặt của vấn đề.</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877F5B2-184D-4884-9990-436F365C9D00}"/>
              </a:ext>
            </a:extLst>
          </p:cNvPr>
          <p:cNvSpPr txBox="1"/>
          <p:nvPr/>
        </p:nvSpPr>
        <p:spPr>
          <a:xfrm>
            <a:off x="2443397" y="-1484026"/>
            <a:ext cx="6820524"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1325323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139148" y="966718"/>
            <a:ext cx="11867322" cy="5845831"/>
          </a:xfrm>
          <a:prstGeom prst="rect">
            <a:avLst/>
          </a:prstGeom>
          <a:noFill/>
        </p:spPr>
        <p:txBody>
          <a:bodyPr wrap="square" rtlCol="0">
            <a:spAutoFit/>
          </a:bodyPr>
          <a:lstStyle/>
          <a:p>
            <a:pPr algn="just">
              <a:lnSpc>
                <a:spcPct val="107000"/>
              </a:lnSpc>
            </a:pPr>
            <a:r>
              <a:rPr lang="pt-BR" sz="2800" b="1" u="sng" dirty="0">
                <a:latin typeface="Times New Roman" panose="02020603050405020304" pitchFamily="18" charset="0"/>
                <a:ea typeface="Calibri" panose="020F0502020204030204" pitchFamily="34" charset="0"/>
                <a:cs typeface="Times New Roman" panose="02020603050405020304" pitchFamily="18" charset="0"/>
              </a:rPr>
              <a:t>Bài 11</a:t>
            </a:r>
            <a:r>
              <a:rPr lang="pt-BR" sz="2800" b="1" dirty="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Viết một đoạn văn ngắn từ 10 đến 13 câu có sử dụng ít nhất một thành ngữ.</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dirty="0">
                <a:latin typeface="Times New Roman" panose="02020603050405020304" pitchFamily="18" charset="0"/>
                <a:ea typeface="Calibri" panose="020F0502020204030204" pitchFamily="34" charset="0"/>
                <a:cs typeface="Times New Roman" panose="02020603050405020304" pitchFamily="18" charset="0"/>
              </a:rPr>
              <a:t>(Giáo viên yêu cầu học sinhvề nhà viết sau đó nôpk lại để chấm điểm)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FF0000"/>
                </a:solidFill>
                <a:latin typeface="Times New Roman" panose="02020603050405020304" pitchFamily="18" charset="0"/>
                <a:ea typeface="Times New Roman" panose="02020603050405020304" pitchFamily="18" charset="0"/>
              </a:rPr>
              <a:t>III. </a:t>
            </a:r>
            <a:r>
              <a:rPr lang="en-US" sz="3200" b="1" dirty="0" err="1">
                <a:solidFill>
                  <a:srgbClr val="FF0000"/>
                </a:solidFill>
                <a:latin typeface="Times New Roman" panose="02020603050405020304" pitchFamily="18" charset="0"/>
                <a:ea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tập</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về</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từ</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Hán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Việt</a:t>
            </a:r>
            <a:endParaRPr lang="en-US" sz="2800" dirty="0">
              <a:solidFill>
                <a:srgbClr val="FF0000"/>
              </a:solidFill>
              <a:latin typeface="Times New Roman" panose="02020603050405020304" pitchFamily="18" charset="0"/>
              <a:ea typeface="Times New Roman" panose="02020603050405020304" pitchFamily="18" charset="0"/>
            </a:endParaRPr>
          </a:p>
          <a:p>
            <a:pPr algn="just"/>
            <a:r>
              <a:rPr lang="en-US" sz="2800" b="1" dirty="0" err="1">
                <a:solidFill>
                  <a:srgbClr val="333333"/>
                </a:solidFill>
                <a:latin typeface="Times New Roman" panose="02020603050405020304" pitchFamily="18" charset="0"/>
                <a:ea typeface="Arial" panose="020B0604020202020204" pitchFamily="34" charset="0"/>
              </a:rPr>
              <a:t>Bài</a:t>
            </a:r>
            <a:r>
              <a:rPr lang="en-US" sz="2800" b="1" dirty="0">
                <a:solidFill>
                  <a:srgbClr val="333333"/>
                </a:solidFill>
                <a:latin typeface="Times New Roman" panose="02020603050405020304" pitchFamily="18" charset="0"/>
                <a:ea typeface="Arial" panose="020B0604020202020204" pitchFamily="34" charset="0"/>
              </a:rPr>
              <a:t> 1</a:t>
            </a:r>
            <a:endParaRPr lang="en-US" sz="2400" dirty="0">
              <a:latin typeface="Times New Roman" panose="02020603050405020304" pitchFamily="18" charset="0"/>
              <a:ea typeface="Times New Roman" panose="02020603050405020304" pitchFamily="18" charset="0"/>
            </a:endParaRPr>
          </a:p>
          <a:p>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Cây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Việt</a:t>
            </a:r>
            <a:r>
              <a:rPr lang="en-US" sz="2800" i="1" dirty="0">
                <a:solidFill>
                  <a:srgbClr val="000000"/>
                </a:solidFill>
                <a:latin typeface="Times New Roman" panose="02020603050405020304" pitchFamily="18" charset="0"/>
                <a:ea typeface="Times New Roman" panose="02020603050405020304" pitchFamily="18" charset="0"/>
              </a:rPr>
              <a:t> Nam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Thép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được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a. Tre </a:t>
            </a:r>
            <a:r>
              <a:rPr lang="en-US" sz="2800" i="1" dirty="0" err="1">
                <a:solidFill>
                  <a:srgbClr val="000000"/>
                </a:solidFill>
                <a:latin typeface="Times New Roman" panose="02020603050405020304" pitchFamily="18" charset="0"/>
                <a:ea typeface="Times New Roman" panose="02020603050405020304" pitchFamily="18" charset="0"/>
              </a:rPr>
              <a:t>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trông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thanh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cao</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giản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dị</a:t>
            </a:r>
            <a:r>
              <a:rPr lang="en-US" sz="2800" i="1" dirty="0">
                <a:solidFill>
                  <a:srgbClr val="000000"/>
                </a:solidFill>
                <a:latin typeface="Times New Roman" panose="02020603050405020304" pitchFamily="18" charset="0"/>
                <a:ea typeface="Times New Roman" panose="02020603050405020304" pitchFamily="18" charset="0"/>
              </a:rPr>
              <a:t> ... </a:t>
            </a:r>
            <a:r>
              <a:rPr lang="en-US" sz="2800" i="1" dirty="0" err="1">
                <a:solidFill>
                  <a:srgbClr val="000000"/>
                </a:solidFill>
                <a:latin typeface="Times New Roman" panose="02020603050405020304" pitchFamily="18" charset="0"/>
                <a:ea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b. </a:t>
            </a:r>
            <a:r>
              <a:rPr lang="en-US" sz="2800" i="1" dirty="0" err="1">
                <a:solidFill>
                  <a:srgbClr val="000000"/>
                </a:solidFill>
                <a:latin typeface="Times New Roman" panose="02020603050405020304" pitchFamily="18" charset="0"/>
                <a:ea typeface="Times New Roman" panose="02020603050405020304" pitchFamily="18" charset="0"/>
              </a:rPr>
              <a:t>Dưới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bóng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xanh</a:t>
            </a:r>
            <a:r>
              <a:rPr lang="en-US" sz="2800" i="1" dirty="0">
                <a:solidFill>
                  <a:srgbClr val="000000"/>
                </a:solidFill>
                <a:latin typeface="Times New Roman" panose="02020603050405020304" pitchFamily="18" charset="0"/>
                <a:ea typeface="Times New Roman" panose="02020603050405020304" pitchFamily="18" charset="0"/>
              </a:rPr>
              <a:t>, ...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dân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cày</a:t>
            </a:r>
            <a:r>
              <a:rPr lang="en-US" sz="2800" i="1" dirty="0">
                <a:solidFill>
                  <a:srgbClr val="000000"/>
                </a:solidFill>
                <a:latin typeface="Times New Roman" panose="02020603050405020304" pitchFamily="18" charset="0"/>
                <a:ea typeface="Times New Roman" panose="02020603050405020304" pitchFamily="18" charset="0"/>
              </a:rPr>
              <a:t> ... </a:t>
            </a:r>
            <a:r>
              <a:rPr lang="en-US" sz="2800" i="1" dirty="0" err="1">
                <a:solidFill>
                  <a:srgbClr val="000000"/>
                </a:solidFill>
                <a:latin typeface="Times New Roman" panose="02020603050405020304" pitchFamily="18" charset="0"/>
                <a:ea typeface="Times New Roman" panose="02020603050405020304" pitchFamily="18" charset="0"/>
              </a:rPr>
              <a:t>dựng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dựng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cửa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vỡ</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ruộng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khai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hoang</a:t>
            </a:r>
            <a:r>
              <a:rPr lang="en-US" sz="28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c. Tre </a:t>
            </a:r>
            <a:r>
              <a:rPr lang="en-US" sz="2800" i="1" dirty="0" err="1">
                <a:solidFill>
                  <a:srgbClr val="000000"/>
                </a:solidFill>
                <a:latin typeface="Times New Roman" panose="02020603050405020304" pitchFamily="18" charset="0"/>
                <a:ea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tay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nông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dân</a:t>
            </a:r>
            <a:r>
              <a:rPr lang="en-US" sz="28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d. Tre </a:t>
            </a:r>
            <a:r>
              <a:rPr lang="en-US" sz="2800" i="1" dirty="0" err="1">
                <a:solidFill>
                  <a:srgbClr val="000000"/>
                </a:solidFill>
                <a:latin typeface="Times New Roman" panose="02020603050405020304" pitchFamily="18" charset="0"/>
                <a:ea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thẳng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thắn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bất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khuất</a:t>
            </a:r>
            <a:r>
              <a:rPr lang="en-US" sz="28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21F64D1-10D3-486F-AAA7-2D24E29EFD3E}"/>
              </a:ext>
            </a:extLst>
          </p:cNvPr>
          <p:cNvSpPr txBox="1"/>
          <p:nvPr/>
        </p:nvSpPr>
        <p:spPr>
          <a:xfrm>
            <a:off x="1978703" y="-1214203"/>
            <a:ext cx="5561350"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80749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barn(inVertical)">
                                      <p:cBhvr>
                                        <p:cTn id="39" dur="500"/>
                                        <p:tgtEl>
                                          <p:spTgt spid="2">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barn(inVertical)">
                                      <p:cBhvr>
                                        <p:cTn id="4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3110" y="738279"/>
            <a:ext cx="11993055" cy="5693866"/>
          </a:xfrm>
          <a:prstGeom prst="rect">
            <a:avLst/>
          </a:prstGeom>
          <a:noFill/>
        </p:spPr>
        <p:txBody>
          <a:bodyPr wrap="square" rtlCol="0">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rPr>
              <a:t>Gợi</a:t>
            </a:r>
            <a:r>
              <a:rPr lang="en-US" sz="2800" b="1" dirty="0">
                <a:solidFill>
                  <a:srgbClr val="000000"/>
                </a:solidFill>
                <a:latin typeface="Times New Roman" panose="02020603050405020304" pitchFamily="18" charset="0"/>
                <a:ea typeface="Times New Roman" panose="02020603050405020304" pitchFamily="18" charset="0"/>
              </a:rPr>
              <a:t> ý trả </a:t>
            </a:r>
            <a:r>
              <a:rPr lang="en-US" sz="2800" b="1" dirty="0" err="1">
                <a:solidFill>
                  <a:srgbClr val="000000"/>
                </a:solidFill>
                <a:latin typeface="Times New Roman" panose="02020603050405020304" pitchFamily="18" charset="0"/>
                <a:ea typeface="Times New Roman" panose="02020603050405020304" pitchFamily="18" charset="0"/>
              </a:rPr>
              <a:t>lời</a:t>
            </a:r>
            <a:endParaRPr lang="en-US" sz="2400" dirty="0">
              <a:latin typeface="Times New Roman" panose="02020603050405020304" pitchFamily="18" charset="0"/>
              <a:ea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endParaRPr lang="en-US" sz="2400" dirty="0">
              <a:latin typeface="Times New Roman" panose="02020603050405020304" pitchFamily="18" charset="0"/>
              <a:ea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rPr>
              <a:t>- Thanh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vượt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trội</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rườm</a:t>
            </a:r>
            <a:r>
              <a:rPr lang="en-US" sz="2800" dirty="0">
                <a:solidFill>
                  <a:srgbClr val="000000"/>
                </a:solidFill>
                <a:latin typeface="Times New Roman" panose="02020603050405020304" pitchFamily="18" charset="0"/>
                <a:ea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gọn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tạp</a:t>
            </a:r>
            <a:r>
              <a:rPr lang="en-US" sz="2800" dirty="0">
                <a:solidFill>
                  <a:srgbClr val="000000"/>
                </a:solidFill>
                <a:latin typeface="Times New Roman" panose="02020603050405020304" pitchFamily="18" charset="0"/>
                <a:ea typeface="Times New Roman" panose="02020603050405020304" pitchFamily="18" charset="0"/>
              </a:rPr>
              <a:t>; dị: </a:t>
            </a:r>
            <a:r>
              <a:rPr lang="en-US" sz="2800" dirty="0" err="1">
                <a:solidFill>
                  <a:srgbClr val="000000"/>
                </a:solidFill>
                <a:latin typeface="Times New Roman" panose="02020603050405020304" pitchFamily="18" charset="0"/>
                <a:ea typeface="Times New Roman" panose="02020603050405020304" pitchFamily="18" charset="0"/>
              </a:rPr>
              <a:t>dê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dàng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hoang</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đất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được</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người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đất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được</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người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dụng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c.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người</a:t>
            </a:r>
            <a:r>
              <a:rPr lang="en-US" sz="2800" dirty="0">
                <a:solidFill>
                  <a:srgbClr val="000000"/>
                </a:solidFill>
                <a:latin typeface="Times New Roman" panose="02020603050405020304" pitchFamily="18" charset="0"/>
                <a:ea typeface="Times New Roman" panose="02020603050405020304" pitchFamily="18" charset="0"/>
              </a:rPr>
              <a:t> lao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làm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một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a:t>
            </a:r>
            <a:r>
              <a:rPr lang="en-US" sz="2800" dirty="0">
                <a:solidFill>
                  <a:srgbClr val="000000"/>
                </a:solidFill>
                <a:latin typeface="Times New Roman" panose="02020603050405020304" pitchFamily="18" charset="0"/>
                <a:ea typeface="Times New Roman" panose="02020603050405020304" pitchFamily="18" charset="0"/>
              </a:rPr>
              <a:t> lí </a:t>
            </a:r>
            <a:r>
              <a:rPr lang="en-US" sz="2800" dirty="0" err="1">
                <a:solidFill>
                  <a:srgbClr val="000000"/>
                </a:solidFill>
                <a:latin typeface="Times New Roman" panose="02020603050405020304" pitchFamily="18" charset="0"/>
                <a:ea typeface="Times New Roman" panose="02020603050405020304" pitchFamily="18" charset="0"/>
              </a:rPr>
              <a:t>hoặc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chính</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d</a:t>
            </a:r>
            <a:endParaRPr lang="en-US" sz="24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5DF90E6B-1333-46B6-A086-FBBBB2CFF25B}"/>
              </a:ext>
            </a:extLst>
          </p:cNvPr>
          <p:cNvSpPr txBox="1"/>
          <p:nvPr/>
        </p:nvSpPr>
        <p:spPr>
          <a:xfrm>
            <a:off x="2683239" y="-1678898"/>
            <a:ext cx="5981076"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3556760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1313626"/>
            <a:ext cx="11840548" cy="3539430"/>
          </a:xfrm>
          <a:prstGeom prst="rect">
            <a:avLst/>
          </a:prstGeom>
          <a:noFill/>
        </p:spPr>
        <p:txBody>
          <a:bodyPr wrap="square" rtlCol="0">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d.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khuất</a:t>
            </a:r>
            <a:endParaRPr lang="en-US" sz="2800" dirty="0">
              <a:latin typeface="Times New Roman" panose="02020603050405020304" pitchFamily="18" charset="0"/>
              <a:ea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chịu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khuất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phục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chịu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phục</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r>
              <a:rPr lang="en-US" sz="3200" b="1" dirty="0" err="1">
                <a:solidFill>
                  <a:srgbClr val="000000"/>
                </a:solidFill>
                <a:latin typeface="Times New Roman" panose="02020603050405020304" pitchFamily="18" charset="0"/>
                <a:ea typeface="Arial" panose="020B0604020202020204" pitchFamily="34" charset="0"/>
              </a:rPr>
              <a:t>Bài</a:t>
            </a:r>
            <a:r>
              <a:rPr lang="en-US" sz="3200" b="1" dirty="0">
                <a:solidFill>
                  <a:srgbClr val="000000"/>
                </a:solidFill>
                <a:latin typeface="Times New Roman" panose="02020603050405020304" pitchFamily="18" charset="0"/>
                <a:ea typeface="Arial" panose="020B0604020202020204" pitchFamily="34" charset="0"/>
              </a:rPr>
              <a:t> 2.</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Em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yếu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tạo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ngưỡng</a:t>
            </a:r>
            <a:r>
              <a:rPr lang="en-US" sz="3200" dirty="0">
                <a:solidFill>
                  <a:srgbClr val="000000"/>
                </a:solidFill>
                <a:latin typeface="Times New Roman" panose="02020603050405020304" pitchFamily="18" charset="0"/>
                <a:ea typeface="Times New Roman" panose="02020603050405020304" pitchFamily="18" charset="0"/>
              </a:rPr>
              <a:t> được </a:t>
            </a:r>
            <a:r>
              <a:rPr lang="en-US" sz="3200" dirty="0" err="1">
                <a:solidFill>
                  <a:srgbClr val="000000"/>
                </a:solidFill>
                <a:latin typeface="Times New Roman" panose="02020603050405020304" pitchFamily="18" charset="0"/>
                <a:ea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Lễ</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rửa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Lô </a:t>
            </a:r>
            <a:r>
              <a:rPr lang="en-US" sz="3200" dirty="0" err="1">
                <a:solidFill>
                  <a:srgbClr val="000000"/>
                </a:solidFill>
                <a:latin typeface="Times New Roman" panose="02020603050405020304" pitchFamily="18" charset="0"/>
                <a:ea typeface="Times New Roman" panose="02020603050405020304" pitchFamily="18" charset="0"/>
              </a:rPr>
              <a:t>Lô</a:t>
            </a:r>
            <a:r>
              <a:rPr lang="en-US" sz="3200" dirty="0">
                <a:solidFill>
                  <a:srgbClr val="000000"/>
                </a:solidFill>
                <a:latin typeface="Times New Roman" panose="02020603050405020304" pitchFamily="18" charset="0"/>
                <a:ea typeface="Times New Roman" panose="02020603050405020304" pitchFamily="18" charset="0"/>
              </a:rPr>
              <a:t>? Theo </a:t>
            </a:r>
            <a:r>
              <a:rPr lang="en-US" sz="3200" dirty="0" err="1">
                <a:solidFill>
                  <a:srgbClr val="000000"/>
                </a:solidFill>
                <a:latin typeface="Times New Roman" panose="02020603050405020304" pitchFamily="18" charset="0"/>
                <a:ea typeface="Times New Roman" panose="02020603050405020304" pitchFamily="18" charset="0"/>
              </a:rPr>
              <a:t>em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chưa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tay</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yếu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đựng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theo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2CA5B294-C129-414E-B103-16AD63956F28}"/>
              </a:ext>
            </a:extLst>
          </p:cNvPr>
          <p:cNvSpPr txBox="1"/>
          <p:nvPr/>
        </p:nvSpPr>
        <p:spPr>
          <a:xfrm>
            <a:off x="2518348" y="-1379095"/>
            <a:ext cx="6760563"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144968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102359"/>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Arial" panose="020B0604020202020204" pitchFamily="34" charset="0"/>
              </a:rPr>
              <a:t>I. LÍ THUYẾT</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1. </a:t>
            </a:r>
            <a:r>
              <a:rPr lang="vi-VN" sz="2800" dirty="0">
                <a:latin typeface="Times New Roman" panose="02020603050405020304" pitchFamily="18" charset="0"/>
                <a:ea typeface="Calibri" panose="020F0502020204030204" pitchFamily="34" charset="0"/>
                <a:cs typeface="Times New Roman" panose="02020603050405020304" pitchFamily="18" charset="0"/>
              </a:rPr>
              <a:t>Thành ngữ là một loại cụm từ có cấu tạo ổn định. Nghĩa của thành ngữ có tính hình tượng, biểu trưng và giàu cảm xúc.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2. </a:t>
            </a:r>
            <a:r>
              <a:rPr lang="vi-VN" sz="2800" dirty="0">
                <a:latin typeface="Times New Roman" panose="02020603050405020304" pitchFamily="18" charset="0"/>
                <a:ea typeface="Calibri" panose="020F0502020204030204" pitchFamily="34" charset="0"/>
                <a:cs typeface="Times New Roman" panose="02020603050405020304" pitchFamily="18" charset="0"/>
              </a:rPr>
              <a:t>Thành ngữ có khả năng hoạt động ngữ pháp như từ, tức có thể thay thế cho từ trong câu. Ví dụ:</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 Nó nói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dai</a:t>
            </a:r>
            <a:r>
              <a:rPr lang="vi-VN"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i="1" dirty="0">
                <a:latin typeface="Times New Roman" panose="02020603050405020304" pitchFamily="18" charset="0"/>
                <a:ea typeface="Calibri" panose="020F0502020204030204" pitchFamily="34" charset="0"/>
                <a:cs typeface="Times New Roman" panose="02020603050405020304" pitchFamily="18" charset="0"/>
              </a:rPr>
              <a:t>- Nó nói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dai như đỉa</a:t>
            </a:r>
            <a:r>
              <a:rPr lang="vi-VN"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Sử dụng thành ngữ, người nói, viết có khả năng thể hiện thái độ, cảm xúc, cách đánh giá của mình đối với sự vật, hiện tượng v.v… So sánh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Mắng          </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mắng như tát nước vào mặt;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i="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r>
              <a:rPr lang="vi-VN" sz="2800" i="1" dirty="0">
                <a:latin typeface="Times New Roman" panose="02020603050405020304" pitchFamily="18" charset="0"/>
                <a:ea typeface="Calibri" panose="020F0502020204030204" pitchFamily="34" charset="0"/>
                <a:cs typeface="Times New Roman" panose="02020603050405020304" pitchFamily="18" charset="0"/>
              </a:rPr>
              <a:t> mắng vuốt mặt không kịp.</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CC928E8-0A9C-40CF-A29D-64DBE3FCF503}"/>
              </a:ext>
            </a:extLst>
          </p:cNvPr>
          <p:cNvSpPr txBox="1"/>
          <p:nvPr/>
        </p:nvSpPr>
        <p:spPr>
          <a:xfrm>
            <a:off x="1933731" y="-1439056"/>
            <a:ext cx="5171607"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1000"/>
                                        <p:tgtEl>
                                          <p:spTgt spid="2">
                                            <p:txEl>
                                              <p:pRg st="6" end="6"/>
                                            </p:txEl>
                                          </p:spTgt>
                                        </p:tgtEl>
                                      </p:cBhvr>
                                    </p:animEffect>
                                    <p:anim calcmode="lin" valueType="num">
                                      <p:cBhvr>
                                        <p:cTn id="5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1921277" cy="5202963"/>
          </a:xfrm>
          <a:prstGeom prst="rect">
            <a:avLst/>
          </a:prstGeom>
          <a:noFill/>
        </p:spPr>
        <p:txBody>
          <a:bodyPr wrap="square" rtlCol="0">
            <a:spAutoFit/>
          </a:bodyPr>
          <a:lstStyle/>
          <a:p>
            <a:pPr algn="ctr">
              <a:lnSpc>
                <a:spcPct val="107000"/>
              </a:lnSpc>
            </a:pP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ý trả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Theo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uy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mang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lễ</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liền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quán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mang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Theo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điển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đoán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Tách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tách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tách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uy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BECA4E1-3932-4928-87E3-39CD198DA918}"/>
              </a:ext>
            </a:extLst>
          </p:cNvPr>
          <p:cNvSpPr txBox="1"/>
          <p:nvPr/>
        </p:nvSpPr>
        <p:spPr>
          <a:xfrm>
            <a:off x="2833141" y="-1319134"/>
            <a:ext cx="6310859"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10390381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132495"/>
          </a:xfrm>
          <a:prstGeom prst="rect">
            <a:avLst/>
          </a:prstGeom>
          <a:noFill/>
        </p:spPr>
        <p:txBody>
          <a:bodyPr wrap="square" rtlCol="0">
            <a:spAutoFit/>
          </a:bodyPr>
          <a:lstStyle/>
          <a:p>
            <a:pPr algn="just">
              <a:lnSpc>
                <a:spcPct val="107000"/>
              </a:lnSpc>
            </a:pPr>
            <a:r>
              <a:rPr lang="en-US" sz="2800" b="1" u="sng">
                <a:latin typeface="Times New Roman" panose="02020603050405020304" pitchFamily="18" charset="0"/>
                <a:ea typeface="Calibri" panose="020F0502020204030204" pitchFamily="34" charset="0"/>
                <a:cs typeface="Times New Roman" panose="02020603050405020304" pitchFamily="18" charset="0"/>
              </a:rPr>
              <a:t>Bài 3.</a:t>
            </a:r>
            <a:r>
              <a:rPr lang="en-US" sz="2800">
                <a:latin typeface="Times New Roman" panose="02020603050405020304" pitchFamily="18" charset="0"/>
                <a:ea typeface="Calibri" panose="020F0502020204030204" pitchFamily="34" charset="0"/>
                <a:cs typeface="Times New Roman" panose="02020603050405020304" pitchFamily="18" charset="0"/>
              </a:rPr>
              <a:t> Tìm các từ Hán Việt trong các câu sau: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1. Lơ thơ cồn nhỏ gió đìu hiu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Đâu tiếng làng xa vãn chợ chiều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Nắng xuống trời lên sâu chót vót</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Sông dài trời rộng bến cô liêu.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(Huy Cận)</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2. Nõn nà sương ngọc quanh thềm đậu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Nắng nhỏ bâng khuâng chiều lỡ thì</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Hư vô bóng khói trên đầu hạnh;</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Cành biếc run run chân ý nhi.</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(Xuân Diệu)</a:t>
            </a:r>
          </a:p>
        </p:txBody>
      </p:sp>
      <p:sp>
        <p:nvSpPr>
          <p:cNvPr id="3" name="TextBox 2">
            <a:extLst>
              <a:ext uri="{FF2B5EF4-FFF2-40B4-BE49-F238E27FC236}">
                <a16:creationId xmlns:a16="http://schemas.microsoft.com/office/drawing/2014/main" id="{3CD3100A-FCDC-466F-ABDD-12368B97D3BC}"/>
              </a:ext>
            </a:extLst>
          </p:cNvPr>
          <p:cNvSpPr txBox="1"/>
          <p:nvPr/>
        </p:nvSpPr>
        <p:spPr>
          <a:xfrm>
            <a:off x="3132944" y="-1289154"/>
            <a:ext cx="7360171"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1087256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593519"/>
          </a:xfrm>
          <a:prstGeom prst="rect">
            <a:avLst/>
          </a:prstGeom>
          <a:noFill/>
        </p:spPr>
        <p:txBody>
          <a:bodyPr wrap="square" rtlCol="0">
            <a:spAutoFit/>
          </a:bodyPr>
          <a:lstStyle/>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3. Sương nương theo trăng ngừng lưng trời;</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Tương tư nâng lòng lên chơi vơi…</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(Xuân Diệu)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4. Tấm thân xiêm áo sao mà nhẹ</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Cái giá khoa danh ấy mới hời.</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(Nguyễn Khuyến)</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5. Sóng gợn tràng giang buồn điệp điệp</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Con thuyền suôi mái nước song song</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Thuyền về nước lại sầu trăm ngả</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Củi một cành khô lạc mấy dòng</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(Huy Cận)</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F65A3940-D26B-429D-9FF2-4BCAAECFC52F}"/>
              </a:ext>
            </a:extLst>
          </p:cNvPr>
          <p:cNvSpPr txBox="1"/>
          <p:nvPr/>
        </p:nvSpPr>
        <p:spPr>
          <a:xfrm>
            <a:off x="2008682" y="-1439056"/>
            <a:ext cx="659567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140248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715616" y="906122"/>
            <a:ext cx="11190245" cy="6515566"/>
          </a:xfrm>
          <a:prstGeom prst="rect">
            <a:avLst/>
          </a:prstGeom>
          <a:noFill/>
        </p:spPr>
        <p:txBody>
          <a:bodyPr wrap="square" rtlCol="0">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chửa</a:t>
            </a:r>
            <a:r>
              <a:rPr lang="en-US" sz="2800" dirty="0">
                <a:latin typeface="Times New Roman" panose="02020603050405020304" pitchFamily="18" charset="0"/>
                <a:ea typeface="Calibri" panose="020F0502020204030204" pitchFamily="34" charset="0"/>
                <a:cs typeface="Times New Roman" panose="02020603050405020304" pitchFamily="18" charset="0"/>
              </a:rPr>
              <a:t> tan,</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Chòm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400" dirty="0">
                <a:latin typeface="Times New Roman" panose="02020603050405020304" pitchFamily="18" charset="0"/>
                <a:ea typeface="Calibri" panose="020F0502020204030204" pitchFamily="34" charset="0"/>
                <a:cs typeface="Times New Roman" panose="02020603050405020304" pitchFamily="18" charset="0"/>
              </a:rPr>
              <a:t> Minh)</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Thỉnh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thoảng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ngẩn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ngơ</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Non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mờ</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rét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sang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đò</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tịch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400" dirty="0">
                <a:latin typeface="Times New Roman" panose="02020603050405020304" pitchFamily="18" charset="0"/>
                <a:ea typeface="Calibri" panose="020F0502020204030204" pitchFamily="34" charset="0"/>
                <a:cs typeface="Times New Roman" panose="02020603050405020304" pitchFamily="18" charset="0"/>
              </a:rPr>
              <a:t> Thanh Quan)</a:t>
            </a:r>
            <a:br>
              <a:rPr lang="en-US" sz="24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A23E998-F92D-446A-9E1E-2B9CAE7F5E38}"/>
              </a:ext>
            </a:extLst>
          </p:cNvPr>
          <p:cNvSpPr txBox="1"/>
          <p:nvPr/>
        </p:nvSpPr>
        <p:spPr>
          <a:xfrm>
            <a:off x="1723869" y="-1334125"/>
            <a:ext cx="5876144"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530763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102359"/>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Arial" panose="020B0604020202020204" pitchFamily="34" charset="0"/>
              </a:rPr>
              <a:t>I. LÍ THUYẾT</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1. </a:t>
            </a:r>
            <a:r>
              <a:rPr lang="vi-VN" sz="2800" dirty="0">
                <a:latin typeface="Times New Roman" panose="02020603050405020304" pitchFamily="18" charset="0"/>
                <a:ea typeface="Calibri" panose="020F0502020204030204" pitchFamily="34" charset="0"/>
                <a:cs typeface="Times New Roman" panose="02020603050405020304" pitchFamily="18" charset="0"/>
              </a:rPr>
              <a:t>Thành ngữ là một loại cụm từ có cấu tạo ổn định. Nghĩa của thành ngữ có tính hình tượng, biểu trưng và giàu cảm xúc.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2. </a:t>
            </a:r>
            <a:r>
              <a:rPr lang="vi-VN" sz="2800" dirty="0">
                <a:latin typeface="Times New Roman" panose="02020603050405020304" pitchFamily="18" charset="0"/>
                <a:ea typeface="Calibri" panose="020F0502020204030204" pitchFamily="34" charset="0"/>
                <a:cs typeface="Times New Roman" panose="02020603050405020304" pitchFamily="18" charset="0"/>
              </a:rPr>
              <a:t>Thành ngữ có khả năng hoạt động ngữ pháp như từ, tức có thể thay thế cho từ trong câu. Ví dụ:</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 Nó nói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dai</a:t>
            </a:r>
            <a:r>
              <a:rPr lang="vi-VN"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i="1" dirty="0">
                <a:latin typeface="Times New Roman" panose="02020603050405020304" pitchFamily="18" charset="0"/>
                <a:ea typeface="Calibri" panose="020F0502020204030204" pitchFamily="34" charset="0"/>
                <a:cs typeface="Times New Roman" panose="02020603050405020304" pitchFamily="18" charset="0"/>
              </a:rPr>
              <a:t>- Nó nói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dai như đỉa</a:t>
            </a:r>
            <a:r>
              <a:rPr lang="vi-VN"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Sử dụng thành ngữ, người nói, viết có khả năng thể hiện thái độ, cảm xúc, cách đánh giá của mình đối với sự vật, hiện tượng v.v… So sánh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Mắng          </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mắng như tát nước vào mặt;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i="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r>
              <a:rPr lang="vi-VN" sz="2800" i="1" dirty="0">
                <a:latin typeface="Times New Roman" panose="02020603050405020304" pitchFamily="18" charset="0"/>
                <a:ea typeface="Calibri" panose="020F0502020204030204" pitchFamily="34" charset="0"/>
                <a:cs typeface="Times New Roman" panose="02020603050405020304" pitchFamily="18" charset="0"/>
              </a:rPr>
              <a:t> mắng vuốt mặt không kịp.</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DAA570-A941-4F33-9C2A-789BC9D1C98E}"/>
              </a:ext>
            </a:extLst>
          </p:cNvPr>
          <p:cNvSpPr txBox="1"/>
          <p:nvPr/>
        </p:nvSpPr>
        <p:spPr>
          <a:xfrm>
            <a:off x="1993692" y="-1379095"/>
            <a:ext cx="7030387"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1485362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1000"/>
                                        <p:tgtEl>
                                          <p:spTgt spid="2">
                                            <p:txEl>
                                              <p:pRg st="6" end="6"/>
                                            </p:txEl>
                                          </p:spTgt>
                                        </p:tgtEl>
                                      </p:cBhvr>
                                    </p:animEffect>
                                    <p:anim calcmode="lin" valueType="num">
                                      <p:cBhvr>
                                        <p:cTn id="5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738279"/>
            <a:ext cx="12061372" cy="6515566"/>
          </a:xfrm>
          <a:prstGeom prst="rect">
            <a:avLst/>
          </a:prstGeom>
          <a:noFill/>
        </p:spPr>
        <p:txBody>
          <a:bodyPr wrap="square" rtlCol="0">
            <a:spAutoFit/>
          </a:bodyPr>
          <a:lstStyle/>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9. Ô hay!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rơi</a:t>
            </a:r>
            <a:r>
              <a:rPr lang="en-US" sz="2800" dirty="0">
                <a:latin typeface="Times New Roman" panose="02020603050405020304" pitchFamily="18" charset="0"/>
                <a:ea typeface="Calibri" panose="020F0502020204030204" pitchFamily="34" charset="0"/>
                <a:cs typeface="Times New Roman" panose="02020603050405020304" pitchFamily="18" charset="0"/>
              </a:rPr>
              <a:t>!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Khê</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dịu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400" dirty="0">
                <a:latin typeface="Times New Roman" panose="02020603050405020304" pitchFamily="18" charset="0"/>
                <a:ea typeface="Calibri" panose="020F0502020204030204" pitchFamily="34" charset="0"/>
                <a:cs typeface="Times New Roman" panose="02020603050405020304" pitchFamily="18" charset="0"/>
              </a:rPr>
              <a:t> Minh)</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Huy-gô</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400" dirty="0">
                <a:latin typeface="Times New Roman" panose="02020603050405020304" pitchFamily="18" charset="0"/>
                <a:ea typeface="Calibri" panose="020F0502020204030204" pitchFamily="34" charset="0"/>
                <a:cs typeface="Times New Roman" panose="02020603050405020304" pitchFamily="18" charset="0"/>
              </a:rPr>
              <a:t> Minh)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18FDD96-4BDF-45C9-9819-C332869F91D9}"/>
              </a:ext>
            </a:extLst>
          </p:cNvPr>
          <p:cNvSpPr txBox="1"/>
          <p:nvPr/>
        </p:nvSpPr>
        <p:spPr>
          <a:xfrm>
            <a:off x="1768839" y="-1573967"/>
            <a:ext cx="8724276"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51403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96746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ea typeface="Times New Roman" panose="02020603050405020304" pitchFamily="18" charset="0"/>
              </a:rPr>
              <a:t>Gợi</a:t>
            </a:r>
            <a:r>
              <a:rPr lang="en-US" sz="2400" b="1" dirty="0">
                <a:solidFill>
                  <a:srgbClr val="FF0000"/>
                </a:solidFill>
                <a:latin typeface="Times New Roman" panose="02020603050405020304" pitchFamily="18" charset="0"/>
                <a:ea typeface="Times New Roman" panose="02020603050405020304" pitchFamily="18" charset="0"/>
              </a:rPr>
              <a:t> ý trả </a:t>
            </a:r>
            <a:r>
              <a:rPr lang="en-US" sz="2400" b="1" dirty="0" err="1">
                <a:solidFill>
                  <a:srgbClr val="FF0000"/>
                </a:solidFill>
                <a:latin typeface="Times New Roman" panose="02020603050405020304" pitchFamily="18" charset="0"/>
                <a:ea typeface="Times New Roman" panose="02020603050405020304" pitchFamily="18" charset="0"/>
              </a:rPr>
              <a:t>lời</a:t>
            </a:r>
            <a:endParaRPr lang="en-US" sz="2000" dirty="0">
              <a:solidFill>
                <a:srgbClr val="FF0000"/>
              </a:solidFill>
              <a:latin typeface="Times New Roman" panose="02020603050405020304" pitchFamily="18" charset="0"/>
              <a:ea typeface="Times New Roman" panose="02020603050405020304" pitchFamily="18" charset="0"/>
            </a:endParaRPr>
          </a:p>
          <a:p>
            <a:pPr algn="just">
              <a:lnSpc>
                <a:spcPct val="107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latin typeface="Times New Roman" panose="02020603050405020304" pitchFamily="18" charset="0"/>
                <a:ea typeface="Calibri" panose="020F0502020204030204" pitchFamily="34" charset="0"/>
                <a:cs typeface="Times New Roman" panose="02020603050405020304" pitchFamily="18" charset="0"/>
              </a:rPr>
              <a:t> 4</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latin typeface="Times New Roman" panose="02020603050405020304" pitchFamily="18" charset="0"/>
                <a:ea typeface="Calibri" panose="020F0502020204030204" pitchFamily="34" charset="0"/>
                <a:cs typeface="Times New Roman" panose="02020603050405020304" pitchFamily="18" charset="0"/>
              </a:rPr>
              <a:t> được 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đậm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chiều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vót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Nõn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thềm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đậu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bâng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khuâng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thì</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Hư</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biếc</a:t>
            </a:r>
            <a:r>
              <a:rPr lang="en-US" sz="2400" dirty="0">
                <a:latin typeface="Times New Roman" panose="02020603050405020304" pitchFamily="18" charset="0"/>
                <a:ea typeface="Calibri" panose="020F0502020204030204" pitchFamily="34" charset="0"/>
                <a:cs typeface="Times New Roman" panose="02020603050405020304" pitchFamily="18" charset="0"/>
              </a:rPr>
              <a:t> run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run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5492B911-A3DC-481B-82D7-A7234FD2575C}"/>
              </a:ext>
            </a:extLst>
          </p:cNvPr>
          <p:cNvSpPr txBox="1"/>
          <p:nvPr/>
        </p:nvSpPr>
        <p:spPr>
          <a:xfrm>
            <a:off x="2308485" y="-1229193"/>
            <a:ext cx="5636302"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37421739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
                                            <p:txEl>
                                              <p:pRg st="12" end="12"/>
                                            </p:txEl>
                                          </p:spTgt>
                                        </p:tgtEl>
                                        <p:attrNameLst>
                                          <p:attrName>style.visibility</p:attrName>
                                        </p:attrNameLst>
                                      </p:cBhvr>
                                      <p:to>
                                        <p:strVal val="visible"/>
                                      </p:to>
                                    </p:set>
                                    <p:animEffect transition="in" filter="fade">
                                      <p:cBhvr>
                                        <p:cTn id="101" dur="1000"/>
                                        <p:tgtEl>
                                          <p:spTgt spid="2">
                                            <p:txEl>
                                              <p:pRg st="12" end="12"/>
                                            </p:txEl>
                                          </p:spTgt>
                                        </p:tgtEl>
                                      </p:cBhvr>
                                    </p:animEffect>
                                    <p:anim calcmode="lin" valueType="num">
                                      <p:cBhvr>
                                        <p:cTn id="10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0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
                                            <p:txEl>
                                              <p:pRg st="13" end="13"/>
                                            </p:txEl>
                                          </p:spTgt>
                                        </p:tgtEl>
                                        <p:attrNameLst>
                                          <p:attrName>style.visibility</p:attrName>
                                        </p:attrNameLst>
                                      </p:cBhvr>
                                      <p:to>
                                        <p:strVal val="visible"/>
                                      </p:to>
                                    </p:set>
                                    <p:animEffect transition="in" filter="fade">
                                      <p:cBhvr>
                                        <p:cTn id="108" dur="1000"/>
                                        <p:tgtEl>
                                          <p:spTgt spid="2">
                                            <p:txEl>
                                              <p:pRg st="13" end="13"/>
                                            </p:txEl>
                                          </p:spTgt>
                                        </p:tgtEl>
                                      </p:cBhvr>
                                    </p:animEffect>
                                    <p:anim calcmode="lin" valueType="num">
                                      <p:cBhvr>
                                        <p:cTn id="10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1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2">
                                            <p:txEl>
                                              <p:pRg st="14" end="14"/>
                                            </p:txEl>
                                          </p:spTgt>
                                        </p:tgtEl>
                                        <p:attrNameLst>
                                          <p:attrName>style.visibility</p:attrName>
                                        </p:attrNameLst>
                                      </p:cBhvr>
                                      <p:to>
                                        <p:strVal val="visible"/>
                                      </p:to>
                                    </p:set>
                                    <p:animEffect transition="in" filter="fade">
                                      <p:cBhvr>
                                        <p:cTn id="115" dur="1000"/>
                                        <p:tgtEl>
                                          <p:spTgt spid="2">
                                            <p:txEl>
                                              <p:pRg st="14" end="14"/>
                                            </p:txEl>
                                          </p:spTgt>
                                        </p:tgtEl>
                                      </p:cBhvr>
                                    </p:animEffect>
                                    <p:anim calcmode="lin" valueType="num">
                                      <p:cBhvr>
                                        <p:cTn id="11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17"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286139" y="1174479"/>
            <a:ext cx="11700452" cy="3749424"/>
          </a:xfrm>
          <a:prstGeom prst="rect">
            <a:avLst/>
          </a:prstGeom>
          <a:noFill/>
        </p:spPr>
        <p:txBody>
          <a:bodyPr wrap="square" rtlCol="0">
            <a:spAutoFit/>
          </a:bodyPr>
          <a:lstStyle/>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4. Sóng gợn </a:t>
            </a:r>
            <a:r>
              <a:rPr lang="en-US" sz="2800" b="1">
                <a:latin typeface="Times New Roman" panose="02020603050405020304" pitchFamily="18" charset="0"/>
                <a:ea typeface="Calibri" panose="020F0502020204030204" pitchFamily="34" charset="0"/>
                <a:cs typeface="Times New Roman" panose="02020603050405020304" pitchFamily="18" charset="0"/>
              </a:rPr>
              <a:t>tràng giang</a:t>
            </a:r>
            <a:r>
              <a:rPr lang="en-US" sz="2800">
                <a:latin typeface="Times New Roman" panose="02020603050405020304" pitchFamily="18" charset="0"/>
                <a:ea typeface="Calibri" panose="020F0502020204030204" pitchFamily="34" charset="0"/>
                <a:cs typeface="Times New Roman" panose="02020603050405020304" pitchFamily="18" charset="0"/>
              </a:rPr>
              <a:t> buồn điệp điệp</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Con thuyền suôi mái nước song song</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Thuyền về nước lại </a:t>
            </a:r>
            <a:r>
              <a:rPr lang="en-US" sz="2800" b="1">
                <a:latin typeface="Times New Roman" panose="02020603050405020304" pitchFamily="18" charset="0"/>
                <a:ea typeface="Calibri" panose="020F0502020204030204" pitchFamily="34" charset="0"/>
                <a:cs typeface="Times New Roman" panose="02020603050405020304" pitchFamily="18" charset="0"/>
              </a:rPr>
              <a:t>sầu</a:t>
            </a:r>
            <a:r>
              <a:rPr lang="en-US" sz="2800">
                <a:latin typeface="Times New Roman" panose="02020603050405020304" pitchFamily="18" charset="0"/>
                <a:ea typeface="Calibri" panose="020F0502020204030204" pitchFamily="34" charset="0"/>
                <a:cs typeface="Times New Roman" panose="02020603050405020304" pitchFamily="18" charset="0"/>
              </a:rPr>
              <a:t> trăm ngả</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Củi một cành khô lạc mấy dòng</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(Huy Cận)</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5. Tấm thân </a:t>
            </a:r>
            <a:r>
              <a:rPr lang="en-US" sz="2800" b="1">
                <a:latin typeface="Times New Roman" panose="02020603050405020304" pitchFamily="18" charset="0"/>
                <a:ea typeface="Calibri" panose="020F0502020204030204" pitchFamily="34" charset="0"/>
                <a:cs typeface="Times New Roman" panose="02020603050405020304" pitchFamily="18" charset="0"/>
              </a:rPr>
              <a:t>xiêm</a:t>
            </a:r>
            <a:r>
              <a:rPr lang="en-US" sz="2800">
                <a:latin typeface="Times New Roman" panose="02020603050405020304" pitchFamily="18" charset="0"/>
                <a:ea typeface="Calibri" panose="020F0502020204030204" pitchFamily="34" charset="0"/>
                <a:cs typeface="Times New Roman" panose="02020603050405020304" pitchFamily="18" charset="0"/>
              </a:rPr>
              <a:t> áo sao mà nhẹ</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Cái giá </a:t>
            </a:r>
            <a:r>
              <a:rPr lang="en-US" sz="2800" b="1">
                <a:latin typeface="Times New Roman" panose="02020603050405020304" pitchFamily="18" charset="0"/>
                <a:ea typeface="Calibri" panose="020F0502020204030204" pitchFamily="34" charset="0"/>
                <a:cs typeface="Times New Roman" panose="02020603050405020304" pitchFamily="18" charset="0"/>
              </a:rPr>
              <a:t>khoa danh</a:t>
            </a:r>
            <a:r>
              <a:rPr lang="en-US" sz="2800">
                <a:latin typeface="Times New Roman" panose="02020603050405020304" pitchFamily="18" charset="0"/>
                <a:ea typeface="Calibri" panose="020F0502020204030204" pitchFamily="34" charset="0"/>
                <a:cs typeface="Times New Roman" panose="02020603050405020304" pitchFamily="18" charset="0"/>
              </a:rPr>
              <a:t> ấy mới hời.</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(Nguyễn Khuyến)</a:t>
            </a:r>
          </a:p>
        </p:txBody>
      </p:sp>
    </p:spTree>
    <p:extLst>
      <p:ext uri="{BB962C8B-B14F-4D97-AF65-F5344CB8AC3E}">
        <p14:creationId xmlns:p14="http://schemas.microsoft.com/office/powerpoint/2010/main" val="4113484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6515566"/>
          </a:xfrm>
          <a:prstGeom prst="rect">
            <a:avLst/>
          </a:prstGeom>
          <a:noFill/>
        </p:spPr>
        <p:txBody>
          <a:bodyPr wrap="square" rtlCol="0">
            <a:spAutoFit/>
          </a:bodyPr>
          <a:lstStyle/>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6. Gà gáy một lần đêm chửa tan,</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Chòm sao đưa </a:t>
            </a:r>
            <a:r>
              <a:rPr lang="en-US" sz="2800" b="1">
                <a:latin typeface="Times New Roman" panose="02020603050405020304" pitchFamily="18" charset="0"/>
                <a:ea typeface="Calibri" panose="020F0502020204030204" pitchFamily="34" charset="0"/>
                <a:cs typeface="Times New Roman" panose="02020603050405020304" pitchFamily="18" charset="0"/>
              </a:rPr>
              <a:t>nguyệt </a:t>
            </a:r>
            <a:r>
              <a:rPr lang="en-US" sz="2800">
                <a:latin typeface="Times New Roman" panose="02020603050405020304" pitchFamily="18" charset="0"/>
                <a:ea typeface="Calibri" panose="020F0502020204030204" pitchFamily="34" charset="0"/>
                <a:cs typeface="Times New Roman" panose="02020603050405020304" pitchFamily="18" charset="0"/>
              </a:rPr>
              <a:t>vượt lên ngàn;</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Người đi cất bước trên đường thẳm,</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Rát mặt, đêm thu, trận gió </a:t>
            </a:r>
            <a:r>
              <a:rPr lang="en-US" sz="2800" b="1">
                <a:latin typeface="Times New Roman" panose="02020603050405020304" pitchFamily="18" charset="0"/>
                <a:ea typeface="Calibri" panose="020F0502020204030204" pitchFamily="34" charset="0"/>
                <a:cs typeface="Times New Roman" panose="02020603050405020304" pitchFamily="18" charset="0"/>
              </a:rPr>
              <a:t>hàn</a:t>
            </a:r>
            <a:r>
              <a:rPr lang="en-US" sz="280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(Hồ Chí Minh)</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7. Thỉnh thoảng nàng trăng tự ngẩn ngơ</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Non xa </a:t>
            </a:r>
            <a:r>
              <a:rPr lang="en-US" sz="2800" b="1">
                <a:latin typeface="Times New Roman" panose="02020603050405020304" pitchFamily="18" charset="0"/>
                <a:ea typeface="Calibri" panose="020F0502020204030204" pitchFamily="34" charset="0"/>
                <a:cs typeface="Times New Roman" panose="02020603050405020304" pitchFamily="18" charset="0"/>
              </a:rPr>
              <a:t>khởi sự</a:t>
            </a:r>
            <a:r>
              <a:rPr lang="en-US" sz="2800">
                <a:latin typeface="Times New Roman" panose="02020603050405020304" pitchFamily="18" charset="0"/>
                <a:ea typeface="Calibri" panose="020F0502020204030204" pitchFamily="34" charset="0"/>
                <a:cs typeface="Times New Roman" panose="02020603050405020304" pitchFamily="18" charset="0"/>
              </a:rPr>
              <a:t> nhạt sương mờ</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Đã nghe rét muốt luồn trong gió</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Đã vắng người sang những chuyến đò.</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(Xuân Diệu)</a:t>
            </a:r>
          </a:p>
          <a:p>
            <a:pPr>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8. Lối xưa xe ngựa hồn</a:t>
            </a:r>
            <a:r>
              <a:rPr lang="en-US" sz="2800" b="1">
                <a:latin typeface="Times New Roman" panose="02020603050405020304" pitchFamily="18" charset="0"/>
                <a:ea typeface="Calibri" panose="020F0502020204030204" pitchFamily="34" charset="0"/>
                <a:cs typeface="Times New Roman" panose="02020603050405020304" pitchFamily="18" charset="0"/>
              </a:rPr>
              <a:t> thu thảo</a:t>
            </a:r>
            <a:r>
              <a:rPr lang="en-US" sz="2800">
                <a:latin typeface="Times New Roman" panose="02020603050405020304" pitchFamily="18" charset="0"/>
                <a:ea typeface="Calibri" panose="020F0502020204030204" pitchFamily="34" charset="0"/>
                <a:cs typeface="Times New Roman" panose="02020603050405020304" pitchFamily="18" charset="0"/>
              </a:rPr>
              <a:t>,</a:t>
            </a:r>
            <a:br>
              <a:rPr lang="en-US" sz="2800">
                <a:latin typeface="Times New Roman" panose="02020603050405020304" pitchFamily="18" charset="0"/>
                <a:ea typeface="Calibri" panose="020F0502020204030204" pitchFamily="34" charset="0"/>
                <a:cs typeface="Times New Roman" panose="02020603050405020304" pitchFamily="18" charset="0"/>
              </a:rPr>
            </a:br>
            <a:r>
              <a:rPr lang="en-US" sz="2800">
                <a:latin typeface="Times New Roman" panose="02020603050405020304" pitchFamily="18" charset="0"/>
                <a:ea typeface="Calibri" panose="020F0502020204030204" pitchFamily="34" charset="0"/>
                <a:cs typeface="Times New Roman" panose="02020603050405020304" pitchFamily="18" charset="0"/>
              </a:rPr>
              <a:t>      Nền cũ </a:t>
            </a:r>
            <a:r>
              <a:rPr lang="en-US" sz="2800" b="1">
                <a:latin typeface="Times New Roman" panose="02020603050405020304" pitchFamily="18" charset="0"/>
                <a:ea typeface="Calibri" panose="020F0502020204030204" pitchFamily="34" charset="0"/>
                <a:cs typeface="Times New Roman" panose="02020603050405020304" pitchFamily="18" charset="0"/>
              </a:rPr>
              <a:t>lâu đài</a:t>
            </a:r>
            <a:r>
              <a:rPr lang="en-US" sz="2800">
                <a:latin typeface="Times New Roman" panose="02020603050405020304" pitchFamily="18" charset="0"/>
                <a:ea typeface="Calibri" panose="020F0502020204030204" pitchFamily="34" charset="0"/>
                <a:cs typeface="Times New Roman" panose="02020603050405020304" pitchFamily="18" charset="0"/>
              </a:rPr>
              <a:t> bóng</a:t>
            </a:r>
            <a:r>
              <a:rPr lang="en-US" sz="2800" b="1">
                <a:latin typeface="Times New Roman" panose="02020603050405020304" pitchFamily="18" charset="0"/>
                <a:ea typeface="Calibri" panose="020F0502020204030204" pitchFamily="34" charset="0"/>
                <a:cs typeface="Times New Roman" panose="02020603050405020304" pitchFamily="18" charset="0"/>
              </a:rPr>
              <a:t> tịch dương</a:t>
            </a:r>
            <a:r>
              <a:rPr lang="en-US" sz="280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(Bà Huyện Thanh Quan)</a:t>
            </a:r>
            <a:br>
              <a:rPr lang="en-US" sz="2800">
                <a:latin typeface="Times New Roman" panose="02020603050405020304" pitchFamily="18" charset="0"/>
                <a:ea typeface="Calibri" panose="020F0502020204030204" pitchFamily="34" charset="0"/>
                <a:cs typeface="Times New Roman" panose="02020603050405020304" pitchFamily="18" charset="0"/>
              </a:rPr>
            </a:b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F93E617-D8C9-4C64-B13D-41E0FD4A1F5C}"/>
              </a:ext>
            </a:extLst>
          </p:cNvPr>
          <p:cNvSpPr txBox="1"/>
          <p:nvPr/>
        </p:nvSpPr>
        <p:spPr>
          <a:xfrm>
            <a:off x="2833141" y="-1484026"/>
            <a:ext cx="6011056"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3009156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771471"/>
            <a:ext cx="12061372" cy="6252161"/>
          </a:xfrm>
          <a:prstGeom prst="rect">
            <a:avLst/>
          </a:prstGeom>
          <a:noFill/>
        </p:spPr>
        <p:txBody>
          <a:bodyPr wrap="square" rtlCol="0">
            <a:spAutoFit/>
          </a:bodyPr>
          <a:lstStyle/>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9. Ô hay!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rơi</a:t>
            </a:r>
            <a:r>
              <a:rPr lang="en-US" sz="2800" dirty="0">
                <a:latin typeface="Times New Roman" panose="02020603050405020304" pitchFamily="18" charset="0"/>
                <a:ea typeface="Calibri" panose="020F0502020204030204" pitchFamily="34" charset="0"/>
                <a:cs typeface="Times New Roman" panose="02020603050405020304" pitchFamily="18" charset="0"/>
              </a:rPr>
              <a:t>!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Khê</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10.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dịu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bào</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000" dirty="0">
                <a:latin typeface="Times New Roman" panose="02020603050405020304" pitchFamily="18" charset="0"/>
                <a:ea typeface="Calibri" panose="020F0502020204030204" pitchFamily="34" charset="0"/>
                <a:cs typeface="Times New Roman" panose="02020603050405020304" pitchFamily="18" charset="0"/>
              </a:rPr>
              <a:t> Minh)</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(V.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Huy-gô</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000" dirty="0">
                <a:latin typeface="Times New Roman" panose="02020603050405020304" pitchFamily="18" charset="0"/>
                <a:ea typeface="Calibri" panose="020F0502020204030204" pitchFamily="34" charset="0"/>
                <a:cs typeface="Times New Roman" panose="02020603050405020304" pitchFamily="18" charset="0"/>
              </a:rPr>
              <a:t> Minh)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035E08D-29EE-4FC7-9D61-96A011CA3196}"/>
              </a:ext>
            </a:extLst>
          </p:cNvPr>
          <p:cNvSpPr txBox="1"/>
          <p:nvPr/>
        </p:nvSpPr>
        <p:spPr>
          <a:xfrm>
            <a:off x="2818151" y="-1289154"/>
            <a:ext cx="5846164"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2038779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6054543"/>
          </a:xfrm>
          <a:prstGeom prst="rect">
            <a:avLst/>
          </a:prstGeom>
          <a:noFill/>
        </p:spPr>
        <p:txBody>
          <a:bodyPr wrap="square" rtlCol="0">
            <a:spAutoFit/>
          </a:bodyPr>
          <a:lstStyle/>
          <a:p>
            <a:pPr algn="just">
              <a:lnSpc>
                <a:spcPct val="107000"/>
              </a:lnSpc>
            </a:pPr>
            <a:r>
              <a:rPr lang="vi-VN" sz="2800" b="1">
                <a:latin typeface="Times New Roman" panose="02020603050405020304" pitchFamily="18" charset="0"/>
                <a:ea typeface="Calibri" panose="020F0502020204030204" pitchFamily="34" charset="0"/>
                <a:cs typeface="Times New Roman" panose="02020603050405020304" pitchFamily="18" charset="0"/>
              </a:rPr>
              <a:t>3. </a:t>
            </a:r>
            <a:r>
              <a:rPr lang="vi-VN" sz="2800">
                <a:latin typeface="Times New Roman" panose="02020603050405020304" pitchFamily="18" charset="0"/>
                <a:ea typeface="Calibri" panose="020F0502020204030204" pitchFamily="34" charset="0"/>
                <a:cs typeface="Times New Roman" panose="02020603050405020304" pitchFamily="18" charset="0"/>
              </a:rPr>
              <a:t>Nghĩa của thành ngữ thường được suy ra từ nghĩa đen của các từ tạo nên thông qua các phép chuyển nghĩa như ẩn dụ, so sánh…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a:latin typeface="Times New Roman" panose="02020603050405020304" pitchFamily="18" charset="0"/>
                <a:ea typeface="Calibri" panose="020F0502020204030204" pitchFamily="34" charset="0"/>
                <a:cs typeface="Times New Roman" panose="02020603050405020304" pitchFamily="18" charset="0"/>
              </a:rPr>
              <a:t>- Đặc biệt, tính biểu trưng hoá, tức lấy tính chất của sự vật, sự việc cụ thể để biểu thị các tính chất, đặc điểm khái quát là đặc trưng ngữ nghĩa nổi bật của thành ngữ. Ví dụ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a:latin typeface="Times New Roman" panose="02020603050405020304" pitchFamily="18" charset="0"/>
                <a:ea typeface="Calibri" panose="020F0502020204030204" pitchFamily="34" charset="0"/>
                <a:cs typeface="Times New Roman" panose="02020603050405020304" pitchFamily="18" charset="0"/>
              </a:rPr>
              <a:t>- Thành ngữ </a:t>
            </a:r>
            <a:r>
              <a:rPr lang="vi-VN" sz="2800" i="1">
                <a:latin typeface="Times New Roman" panose="02020603050405020304" pitchFamily="18" charset="0"/>
                <a:ea typeface="Calibri" panose="020F0502020204030204" pitchFamily="34" charset="0"/>
                <a:cs typeface="Times New Roman" panose="02020603050405020304" pitchFamily="18" charset="0"/>
              </a:rPr>
              <a:t>Ếch ngồi đáy giếng</a:t>
            </a:r>
            <a:r>
              <a:rPr lang="vi-VN" sz="2800">
                <a:latin typeface="Times New Roman" panose="02020603050405020304" pitchFamily="18" charset="0"/>
                <a:ea typeface="Calibri" panose="020F0502020204030204" pitchFamily="34" charset="0"/>
                <a:cs typeface="Times New Roman" panose="02020603050405020304" pitchFamily="18" charset="0"/>
              </a:rPr>
              <a:t> với nghĩa đen chỉ một sự việc cụ thể (ếch sống dưới giếng, nhìn lên bầu trời qua miệng giếng, lầm tưởng bầu trời chỉ là một khoảng nhỏ như chiếc vung) được dùng để biểu thị đặc điểm khái quát: “hiểu biết ít, tầm nhìn bị hạn chế, do điều kiện tiếp xúc hạn hẹp”.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a:latin typeface="Times New Roman" panose="02020603050405020304" pitchFamily="18" charset="0"/>
                <a:ea typeface="Calibri" panose="020F0502020204030204" pitchFamily="34" charset="0"/>
                <a:cs typeface="Times New Roman" panose="02020603050405020304" pitchFamily="18" charset="0"/>
              </a:rPr>
              <a:t> - Thành ngữ </a:t>
            </a:r>
            <a:r>
              <a:rPr lang="vi-VN" sz="2800" i="1">
                <a:latin typeface="Times New Roman" panose="02020603050405020304" pitchFamily="18" charset="0"/>
                <a:ea typeface="Calibri" panose="020F0502020204030204" pitchFamily="34" charset="0"/>
                <a:cs typeface="Times New Roman" panose="02020603050405020304" pitchFamily="18" charset="0"/>
              </a:rPr>
              <a:t>Mèo nhỏ bắt chuột con</a:t>
            </a:r>
            <a:r>
              <a:rPr lang="vi-VN" sz="2800">
                <a:latin typeface="Times New Roman" panose="02020603050405020304" pitchFamily="18" charset="0"/>
                <a:ea typeface="Calibri" panose="020F0502020204030204" pitchFamily="34" charset="0"/>
                <a:cs typeface="Times New Roman" panose="02020603050405020304" pitchFamily="18" charset="0"/>
              </a:rPr>
              <a:t> có nghĩa đen chỉ một việc cụ thể được dùng để biểu thị việc làm vừa phải, phù hợp với khả năng và sức lực của mình: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a:latin typeface="Times New Roman" panose="02020603050405020304" pitchFamily="18" charset="0"/>
                <a:ea typeface="Calibri" panose="020F0502020204030204" pitchFamily="34" charset="0"/>
                <a:cs typeface="Times New Roman" panose="02020603050405020304" pitchFamily="18" charset="0"/>
              </a:rPr>
              <a:t>- Thành ngữ </a:t>
            </a:r>
            <a:r>
              <a:rPr lang="vi-VN" sz="2800" i="1">
                <a:latin typeface="Times New Roman" panose="02020603050405020304" pitchFamily="18" charset="0"/>
                <a:ea typeface="Calibri" panose="020F0502020204030204" pitchFamily="34" charset="0"/>
                <a:cs typeface="Times New Roman" panose="02020603050405020304" pitchFamily="18" charset="0"/>
              </a:rPr>
              <a:t>Mèo mù vớ cá rán</a:t>
            </a:r>
            <a:r>
              <a:rPr lang="vi-VN" sz="2800">
                <a:latin typeface="Times New Roman" panose="02020603050405020304" pitchFamily="18" charset="0"/>
                <a:ea typeface="Calibri" panose="020F0502020204030204" pitchFamily="34" charset="0"/>
                <a:cs typeface="Times New Roman" panose="02020603050405020304" pitchFamily="18" charset="0"/>
              </a:rPr>
              <a:t> được dùng để biểu thị sự may mắn bất ngờ, ngoài khả năng.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4CF1F23-48C0-472E-A419-03D679A10F4F}"/>
              </a:ext>
            </a:extLst>
          </p:cNvPr>
          <p:cNvSpPr txBox="1"/>
          <p:nvPr/>
        </p:nvSpPr>
        <p:spPr>
          <a:xfrm>
            <a:off x="2533338" y="-1394085"/>
            <a:ext cx="6325849"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724513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4671472"/>
          </a:xfrm>
          <a:prstGeom prst="rect">
            <a:avLst/>
          </a:prstGeom>
          <a:noFill/>
        </p:spPr>
        <p:txBody>
          <a:bodyPr wrap="square" rtlCol="0">
            <a:spAutoFit/>
          </a:bodyPr>
          <a:lstStyle/>
          <a:p>
            <a:pPr algn="just">
              <a:lnSpc>
                <a:spcPct val="107000"/>
              </a:lnSpc>
            </a:pPr>
            <a:r>
              <a:rPr lang="en-US" sz="2800" b="1" u="sng">
                <a:latin typeface="Times New Roman" panose="02020603050405020304" pitchFamily="18" charset="0"/>
                <a:ea typeface="Calibri" panose="020F0502020204030204" pitchFamily="34" charset="0"/>
                <a:cs typeface="Times New Roman" panose="02020603050405020304" pitchFamily="18" charset="0"/>
              </a:rPr>
              <a:t>Bài 5.</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Điền các từ ngữ Hán Việt: thành tích, thành tựu, thành quả, hiệu quả, kết quả, nguyện vọng, hi vọng vào chỗ trống trong các câu sau cho thích hợp:</a:t>
            </a:r>
          </a:p>
          <a:p>
            <a:pPr algn="just">
              <a:lnSpc>
                <a:spcPct val="107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 Nhân dân ta đã đạt được nhiều… trong công cuộc xây dựng chủ nghĩa xã hội.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b. Nhà trường đã khen thưởng các em học sinh có… học tập tốt.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c. Nhân dân Việt Nam cương quyết bảo vệ các… của cách mạng.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d. Chúng tôi đã dùng nhiều biện pháp kĩ thuật đối với khu đất này, nhưng đến nay vẫn chưa có…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đ. Có chăm chỉ học tập thì… học tập mới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e. Bác Hồ suốt đời ôm ấp một… là nước nhà được độc lập, thống nhất, nhân dân được no ấm, tự do.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52B82B9-0FD5-4B7A-A5FA-75DDECCBD304}"/>
              </a:ext>
            </a:extLst>
          </p:cNvPr>
          <p:cNvSpPr txBox="1"/>
          <p:nvPr/>
        </p:nvSpPr>
        <p:spPr>
          <a:xfrm>
            <a:off x="2308485" y="-1379095"/>
            <a:ext cx="6430781"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4037474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593519"/>
          </a:xfrm>
          <a:prstGeom prst="rect">
            <a:avLst/>
          </a:prstGeom>
          <a:noFill/>
        </p:spPr>
        <p:txBody>
          <a:bodyPr wrap="square" rtlCol="0">
            <a:spAutoFit/>
          </a:bodyPr>
          <a:lstStyle/>
          <a:p>
            <a:pPr algn="ctr">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trả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5.</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i="1" dirty="0">
                <a:latin typeface="Times New Roman" panose="02020603050405020304" pitchFamily="18" charset="0"/>
                <a:ea typeface="Calibri" panose="020F0502020204030204" pitchFamily="34" charset="0"/>
                <a:cs typeface="Times New Roman" panose="02020603050405020304" pitchFamily="18" charset="0"/>
              </a:rPr>
              <a:t>, hi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800" i="1" dirty="0">
                <a:latin typeface="Times New Roman" panose="02020603050405020304" pitchFamily="18" charset="0"/>
                <a:ea typeface="Calibri" panose="020F0502020204030204" pitchFamily="34" charset="0"/>
                <a:cs typeface="Times New Roman" panose="02020603050405020304" pitchFamily="18" charset="0"/>
              </a:rPr>
              <a:t> khoa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1C1728B-11C9-47F1-8AE1-78B78C594125}"/>
              </a:ext>
            </a:extLst>
          </p:cNvPr>
          <p:cNvSpPr txBox="1"/>
          <p:nvPr/>
        </p:nvSpPr>
        <p:spPr>
          <a:xfrm>
            <a:off x="2773180" y="-1349115"/>
            <a:ext cx="6071017"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32592477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126220" y="1432896"/>
            <a:ext cx="12061372" cy="3288401"/>
          </a:xfrm>
          <a:prstGeom prst="rect">
            <a:avLst/>
          </a:prstGeom>
          <a:noFill/>
        </p:spPr>
        <p:txBody>
          <a:bodyPr wrap="square" rtlCol="0">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Hi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Hi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800" i="1" dirty="0">
                <a:latin typeface="Times New Roman" panose="02020603050405020304" pitchFamily="18" charset="0"/>
                <a:ea typeface="Calibri" panose="020F0502020204030204" pitchFamily="34" charset="0"/>
                <a:cs typeface="Times New Roman" panose="02020603050405020304" pitchFamily="18" charset="0"/>
              </a:rPr>
              <a:t>; b.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i="1" dirty="0">
                <a:latin typeface="Times New Roman" panose="02020603050405020304" pitchFamily="18" charset="0"/>
                <a:ea typeface="Calibri" panose="020F0502020204030204" pitchFamily="34" charset="0"/>
                <a:cs typeface="Times New Roman" panose="02020603050405020304" pitchFamily="18" charset="0"/>
              </a:rPr>
              <a:t>; c.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d.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đ.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e.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BB252B8-30BC-4553-B931-B1CF3145610B}"/>
              </a:ext>
            </a:extLst>
          </p:cNvPr>
          <p:cNvSpPr txBox="1"/>
          <p:nvPr/>
        </p:nvSpPr>
        <p:spPr>
          <a:xfrm>
            <a:off x="3162925" y="-1573967"/>
            <a:ext cx="6160957"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438404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126220" y="1093264"/>
            <a:ext cx="12061372" cy="4671472"/>
          </a:xfrm>
          <a:prstGeom prst="rect">
            <a:avLst/>
          </a:prstGeom>
          <a:noFill/>
        </p:spPr>
        <p:txBody>
          <a:bodyPr wrap="square" rtlCol="0">
            <a:spAutoFit/>
          </a:bodyPr>
          <a:lstStyle/>
          <a:p>
            <a:pPr algn="just">
              <a:lnSpc>
                <a:spcPct val="107000"/>
              </a:lnSpc>
            </a:pPr>
            <a:r>
              <a:rPr lang="en-US" sz="2800" b="1" u="sng">
                <a:latin typeface="Times New Roman" panose="02020603050405020304" pitchFamily="18" charset="0"/>
                <a:ea typeface="Calibri" panose="020F0502020204030204" pitchFamily="34" charset="0"/>
                <a:cs typeface="Times New Roman" panose="02020603050405020304" pitchFamily="18" charset="0"/>
              </a:rPr>
              <a:t>Bài 6.</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Phân biệt nghĩa của các cặp từ sau và đặt với mỗi từ một câu.</a:t>
            </a:r>
          </a:p>
          <a:p>
            <a:pPr algn="just">
              <a:lnSpc>
                <a:spcPct val="107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 nồng nhiệt - nồng hậu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b. khẩn cấp - khẩn trương.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800" b="1">
                <a:latin typeface="Times New Roman" panose="02020603050405020304" pitchFamily="18" charset="0"/>
                <a:ea typeface="Calibri" panose="020F0502020204030204" pitchFamily="34" charset="0"/>
                <a:cs typeface="Times New Roman" panose="02020603050405020304" pitchFamily="18" charset="0"/>
              </a:rPr>
              <a:t>Gợi ý trả lời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a:latin typeface="Times New Roman" panose="02020603050405020304" pitchFamily="18" charset="0"/>
                <a:ea typeface="Calibri" panose="020F0502020204030204" pitchFamily="34" charset="0"/>
                <a:cs typeface="Times New Roman" panose="02020603050405020304" pitchFamily="18" charset="0"/>
              </a:rPr>
              <a:t>Bài 6.</a:t>
            </a: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Dựa vào từ điển để giải nghĩa các từ đã cho.</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Tham khảo các câu sau:</a:t>
            </a:r>
          </a:p>
          <a:p>
            <a:pPr algn="just">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 Chúng tôi cám ơn sự đón tiếp </a:t>
            </a:r>
            <a:r>
              <a:rPr lang="en-US" sz="2800" b="1" i="1">
                <a:latin typeface="Times New Roman" panose="02020603050405020304" pitchFamily="18" charset="0"/>
                <a:ea typeface="Calibri" panose="020F0502020204030204" pitchFamily="34" charset="0"/>
                <a:cs typeface="Times New Roman" panose="02020603050405020304" pitchFamily="18" charset="0"/>
              </a:rPr>
              <a:t>nồng nhiệt</a:t>
            </a:r>
            <a:r>
              <a:rPr lang="en-US" sz="2800" i="1">
                <a:latin typeface="Times New Roman" panose="02020603050405020304" pitchFamily="18" charset="0"/>
                <a:ea typeface="Calibri" panose="020F0502020204030204" pitchFamily="34" charset="0"/>
                <a:cs typeface="Times New Roman" panose="02020603050405020304" pitchFamily="18" charset="0"/>
              </a:rPr>
              <a:t> của các bạn.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 - Anh là con người </a:t>
            </a:r>
            <a:r>
              <a:rPr lang="en-US" sz="2800" b="1" i="1">
                <a:latin typeface="Times New Roman" panose="02020603050405020304" pitchFamily="18" charset="0"/>
                <a:ea typeface="Calibri" panose="020F0502020204030204" pitchFamily="34" charset="0"/>
                <a:cs typeface="Times New Roman" panose="02020603050405020304" pitchFamily="18" charset="0"/>
              </a:rPr>
              <a:t>nồng hậu</a:t>
            </a:r>
            <a:r>
              <a:rPr lang="en-US" sz="2800" i="1">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 -  Tình hình rất </a:t>
            </a:r>
            <a:r>
              <a:rPr lang="en-US" sz="2800" b="1" i="1">
                <a:latin typeface="Times New Roman" panose="02020603050405020304" pitchFamily="18" charset="0"/>
                <a:ea typeface="Calibri" panose="020F0502020204030204" pitchFamily="34" charset="0"/>
                <a:cs typeface="Times New Roman" panose="02020603050405020304" pitchFamily="18" charset="0"/>
              </a:rPr>
              <a:t>khẩn cấp</a:t>
            </a:r>
            <a:r>
              <a:rPr lang="en-US" sz="2800" i="1">
                <a:latin typeface="Times New Roman" panose="02020603050405020304" pitchFamily="18" charset="0"/>
                <a:ea typeface="Calibri" panose="020F0502020204030204" pitchFamily="34" charset="0"/>
                <a:cs typeface="Times New Roman" panose="02020603050405020304" pitchFamily="18" charset="0"/>
              </a:rPr>
              <a:t>, chúng ta phải chuẩn bị đối phó.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 - Chúng ta phải </a:t>
            </a:r>
            <a:r>
              <a:rPr lang="en-US" sz="2800" b="1" i="1">
                <a:latin typeface="Times New Roman" panose="02020603050405020304" pitchFamily="18" charset="0"/>
                <a:ea typeface="Calibri" panose="020F0502020204030204" pitchFamily="34" charset="0"/>
                <a:cs typeface="Times New Roman" panose="02020603050405020304" pitchFamily="18" charset="0"/>
              </a:rPr>
              <a:t>khẩn trương</a:t>
            </a:r>
            <a:r>
              <a:rPr lang="en-US" sz="2800" i="1">
                <a:latin typeface="Times New Roman" panose="02020603050405020304" pitchFamily="18" charset="0"/>
                <a:ea typeface="Calibri" panose="020F0502020204030204" pitchFamily="34" charset="0"/>
                <a:cs typeface="Times New Roman" panose="02020603050405020304" pitchFamily="18" charset="0"/>
              </a:rPr>
              <a:t> triển khai kế hoạch.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E7D0088-9829-4F88-B49E-F71E67672D39}"/>
              </a:ext>
            </a:extLst>
          </p:cNvPr>
          <p:cNvSpPr txBox="1"/>
          <p:nvPr/>
        </p:nvSpPr>
        <p:spPr>
          <a:xfrm>
            <a:off x="2773180" y="-1484026"/>
            <a:ext cx="5936105"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360035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790597"/>
            <a:ext cx="12061372" cy="6278642"/>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imes New Roman" panose="02020603050405020304" pitchFamily="18" charset="0"/>
              </a:rPr>
              <a:t>Bài</a:t>
            </a:r>
            <a:r>
              <a:rPr lang="en-US" sz="2400" b="1" dirty="0">
                <a:solidFill>
                  <a:srgbClr val="FF0000"/>
                </a:solidFill>
                <a:latin typeface="Times New Roman" panose="02020603050405020304" pitchFamily="18" charset="0"/>
                <a:ea typeface="Times New Roman" panose="02020603050405020304" pitchFamily="18" charset="0"/>
              </a:rPr>
              <a:t> 7. </a:t>
            </a:r>
            <a:r>
              <a:rPr lang="en-US" sz="2400" b="1" dirty="0" err="1">
                <a:solidFill>
                  <a:srgbClr val="FF0000"/>
                </a:solidFill>
                <a:latin typeface="Times New Roman" panose="02020603050405020304" pitchFamily="18" charset="0"/>
                <a:ea typeface="Times New Roman" panose="02020603050405020304" pitchFamily="18" charset="0"/>
              </a:rPr>
              <a:t>Đọc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bài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thơ</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rPr>
              <a:t> trả </a:t>
            </a:r>
            <a:r>
              <a:rPr lang="en-US" sz="2400" b="1" dirty="0" err="1">
                <a:solidFill>
                  <a:srgbClr val="FF0000"/>
                </a:solidFill>
                <a:latin typeface="Times New Roman" panose="02020603050405020304" pitchFamily="18" charset="0"/>
                <a:ea typeface="Times New Roman" panose="02020603050405020304" pitchFamily="18" charset="0"/>
              </a:rPr>
              <a:t>lời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câu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hỏi</a:t>
            </a:r>
            <a:endParaRPr lang="en-US" sz="2400" dirty="0">
              <a:solidFill>
                <a:srgbClr val="FF0000"/>
              </a:solidFill>
              <a:latin typeface="Times New Roman" panose="02020603050405020304" pitchFamily="18" charset="0"/>
              <a:ea typeface="Times New Roman" panose="02020603050405020304" pitchFamily="18" charset="0"/>
            </a:endParaRPr>
          </a:p>
          <a:p>
            <a:pPr marL="1828800" marR="0" algn="just" fontAlgn="base">
              <a:spcBef>
                <a:spcPts val="0"/>
              </a:spcBef>
              <a:spcAft>
                <a:spcPts val="1200"/>
              </a:spcAft>
            </a:pP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a:solidFill>
                  <a:schemeClr val="tx2"/>
                </a:solidFill>
                <a:latin typeface="Times New Roman" panose="02020603050405020304" pitchFamily="18" charset="0"/>
                <a:ea typeface="Times New Roman" panose="02020603050405020304" pitchFamily="18" charset="0"/>
              </a:rPr>
              <a:t>CHIỀU HÔM NHỚ NHÀ</a:t>
            </a:r>
            <a:endParaRPr lang="en-US" dirty="0">
              <a:solidFill>
                <a:schemeClr val="tx2"/>
              </a:solidFill>
              <a:latin typeface="Times New Roman" panose="02020603050405020304" pitchFamily="18" charset="0"/>
              <a:ea typeface="Times New Roman" panose="02020603050405020304" pitchFamily="18" charset="0"/>
            </a:endParaRPr>
          </a:p>
          <a:p>
            <a:pPr marL="1828800" marR="0" fontAlgn="base">
              <a:spcBef>
                <a:spcPts val="0"/>
              </a:spcBef>
              <a:spcAft>
                <a:spcPts val="0"/>
              </a:spcAft>
            </a:pPr>
            <a:r>
              <a:rPr lang="en-US" sz="2800" i="1" dirty="0" err="1">
                <a:solidFill>
                  <a:srgbClr val="000000"/>
                </a:solidFill>
                <a:latin typeface="Times New Roman" panose="02020603050405020304" pitchFamily="18" charset="0"/>
                <a:ea typeface="Times New Roman" panose="02020603050405020304" pitchFamily="18" charset="0"/>
              </a:rPr>
              <a:t>Chiều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bảng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lảng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bóng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hoàng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hôn</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Tiếng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ốc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xa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đưa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vẳng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đồn</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Gác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ông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viễn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phố</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Gõ</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sừng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mục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tử</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cô</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thôn</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Ngàn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mai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gió</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cuốn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chim</a:t>
            </a:r>
            <a:r>
              <a:rPr lang="en-US" sz="2800" i="1" dirty="0">
                <a:solidFill>
                  <a:srgbClr val="000000"/>
                </a:solidFill>
                <a:latin typeface="Times New Roman" panose="02020603050405020304" pitchFamily="18" charset="0"/>
                <a:ea typeface="Times New Roman" panose="02020603050405020304" pitchFamily="18" charset="0"/>
              </a:rPr>
              <a:t> bay </a:t>
            </a:r>
            <a:r>
              <a:rPr lang="en-US" sz="2800" i="1" dirty="0" err="1">
                <a:solidFill>
                  <a:srgbClr val="000000"/>
                </a:solidFill>
                <a:latin typeface="Times New Roman" panose="02020603050405020304" pitchFamily="18" charset="0"/>
                <a:ea typeface="Times New Roman" panose="02020603050405020304" pitchFamily="18" charset="0"/>
              </a:rPr>
              <a:t>mỏi</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Dặm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liễu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sương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khách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bước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dồn</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Kẻ</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chốn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Chương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lữ</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thứ</a:t>
            </a:r>
            <a:r>
              <a:rPr lang="en-US" sz="2800" i="1" dirty="0">
                <a:solidFill>
                  <a:srgbClr val="000000"/>
                </a:solidFill>
                <a:latin typeface="Times New Roman" panose="02020603050405020304" pitchFamily="18" charset="0"/>
                <a:ea typeface="Times New Roman" panose="02020603050405020304" pitchFamily="18" charset="0"/>
              </a:rPr>
              <a:t>,</a:t>
            </a:r>
            <a:br>
              <a:rPr lang="en-US" sz="2800" i="1" dirty="0">
                <a:solidFill>
                  <a:srgbClr val="000000"/>
                </a:solidFill>
                <a:latin typeface="Times New Roman" panose="02020603050405020304" pitchFamily="18" charset="0"/>
                <a:ea typeface="Times New Roman" panose="02020603050405020304" pitchFamily="18" charset="0"/>
              </a:rPr>
            </a:br>
            <a:r>
              <a:rPr lang="en-US" sz="2800" i="1" dirty="0" err="1">
                <a:solidFill>
                  <a:srgbClr val="000000"/>
                </a:solidFill>
                <a:latin typeface="Times New Roman" panose="02020603050405020304" pitchFamily="18" charset="0"/>
                <a:ea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rPr>
              <a:t> ai </a:t>
            </a:r>
            <a:r>
              <a:rPr lang="en-US" sz="2800" i="1" dirty="0" err="1">
                <a:solidFill>
                  <a:srgbClr val="000000"/>
                </a:solidFill>
                <a:latin typeface="Times New Roman" panose="02020603050405020304" pitchFamily="18" charset="0"/>
                <a:ea typeface="Times New Roman" panose="02020603050405020304" pitchFamily="18" charset="0"/>
              </a:rPr>
              <a:t>mà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kể</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nỗi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hàn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ôn</a:t>
            </a:r>
            <a:r>
              <a:rPr lang="en-US" sz="28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Huyện</a:t>
            </a:r>
            <a:r>
              <a:rPr lang="en-US" sz="2800" i="1" dirty="0">
                <a:solidFill>
                  <a:srgbClr val="000000"/>
                </a:solidFill>
                <a:latin typeface="Times New Roman" panose="02020603050405020304" pitchFamily="18" charset="0"/>
                <a:ea typeface="Times New Roman" panose="02020603050405020304" pitchFamily="18" charset="0"/>
              </a:rPr>
              <a:t> Thanh Quan)</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được?</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Times New Roman" panose="02020603050405020304" pitchFamily="18" charset="0"/>
              </a:rPr>
              <a:t>b</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A84C964-8C95-4DED-87C4-76D6107C75DE}"/>
              </a:ext>
            </a:extLst>
          </p:cNvPr>
          <p:cNvSpPr txBox="1"/>
          <p:nvPr/>
        </p:nvSpPr>
        <p:spPr>
          <a:xfrm>
            <a:off x="2893102" y="-1573967"/>
            <a:ext cx="6405796"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2675056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1118588"/>
            <a:ext cx="12061372" cy="4832092"/>
          </a:xfrm>
          <a:prstGeom prst="rect">
            <a:avLst/>
          </a:prstGeom>
          <a:noFill/>
        </p:spPr>
        <p:txBody>
          <a:bodyPr wrap="square" rtlCol="0">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rPr>
              <a:t>Gợi</a:t>
            </a:r>
            <a:r>
              <a:rPr lang="en-US" sz="2800" b="1" dirty="0">
                <a:solidFill>
                  <a:srgbClr val="000000"/>
                </a:solidFill>
                <a:latin typeface="Times New Roman" panose="02020603050405020304" pitchFamily="18" charset="0"/>
                <a:ea typeface="Times New Roman" panose="02020603050405020304" pitchFamily="18" charset="0"/>
              </a:rPr>
              <a:t> ý trả </a:t>
            </a:r>
            <a:r>
              <a:rPr lang="en-US" sz="2800" b="1" dirty="0" err="1">
                <a:solidFill>
                  <a:srgbClr val="000000"/>
                </a:solidFill>
                <a:latin typeface="Times New Roman" panose="02020603050405020304" pitchFamily="18" charset="0"/>
                <a:ea typeface="Times New Roman" panose="02020603050405020304" pitchFamily="18" charset="0"/>
              </a:rPr>
              <a:t>lời</a:t>
            </a:r>
            <a:endParaRPr lang="en-US" sz="2400" dirty="0">
              <a:latin typeface="Times New Roman" panose="02020603050405020304" pitchFamily="18" charset="0"/>
              <a:ea typeface="Times New Roman" panose="02020603050405020304" pitchFamily="18" charset="0"/>
            </a:endParaRPr>
          </a:p>
          <a:p>
            <a:pPr algn="just" fontAlgn="base"/>
            <a:r>
              <a:rPr lang="en-US" sz="2800" b="1" dirty="0" err="1">
                <a:solidFill>
                  <a:srgbClr val="000000"/>
                </a:solidFill>
                <a:latin typeface="Times New Roman" panose="02020603050405020304" pitchFamily="18" charset="0"/>
                <a:ea typeface="Arial" panose="020B0604020202020204" pitchFamily="34" charset="0"/>
              </a:rPr>
              <a:t>Bài</a:t>
            </a:r>
            <a:r>
              <a:rPr lang="en-US" sz="2800" b="1" dirty="0">
                <a:solidFill>
                  <a:srgbClr val="000000"/>
                </a:solidFill>
                <a:latin typeface="Times New Roman" panose="02020603050405020304" pitchFamily="18" charset="0"/>
                <a:ea typeface="Arial" panose="020B0604020202020204" pitchFamily="34" charset="0"/>
              </a:rPr>
              <a:t> 7. </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a. </a:t>
            </a:r>
            <a:r>
              <a:rPr lang="en-US" sz="2800" dirty="0" err="1">
                <a:solidFill>
                  <a:srgbClr val="000000"/>
                </a:solidFill>
                <a:latin typeface="Times New Roman" panose="02020603050405020304" pitchFamily="18" charset="0"/>
                <a:ea typeface="Arial" panose="020B0604020202020204" pitchFamily="34" charset="0"/>
              </a:rPr>
              <a:t>Các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từ</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Việt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trong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đoạn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giải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nghĩa</a:t>
            </a:r>
            <a:r>
              <a:rPr lang="en-US" sz="2800" dirty="0">
                <a:solidFill>
                  <a:srgbClr val="000000"/>
                </a:solidFill>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Hoàng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hôn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lúc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mặt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trời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vừa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lặn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ánh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sáng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hoặc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đỏ</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mờ</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dần</a:t>
            </a:r>
            <a:r>
              <a:rPr lang="en-US" sz="2800" dirty="0">
                <a:solidFill>
                  <a:srgbClr val="000000"/>
                </a:solidFill>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Ngư</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ông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người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nghề</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đánh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a:t>
            </a:r>
            <a:r>
              <a:rPr lang="en-US" sz="2800" dirty="0">
                <a:solidFill>
                  <a:srgbClr val="000000"/>
                </a:solidFill>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Mục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chỉ</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đứa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trẻ</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công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việc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chăn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gia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súc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trâu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bò</a:t>
            </a:r>
            <a:r>
              <a:rPr lang="en-US" sz="2800" dirty="0">
                <a:solidFill>
                  <a:srgbClr val="000000"/>
                </a:solidFill>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Lữ</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thứ</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chỗ</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tạm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nghỉ</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lại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người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đường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xa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thường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chỉ</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trọ</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quán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nghỉ</a:t>
            </a:r>
            <a:r>
              <a:rPr lang="en-US" sz="2800" dirty="0">
                <a:solidFill>
                  <a:srgbClr val="000000"/>
                </a:solidFill>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Hàn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ôn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lạnh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ấm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chỉ</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sự</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chuyện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trò</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hỏi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thăm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nhau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ghi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gặp</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lại</a:t>
            </a:r>
            <a:r>
              <a:rPr lang="en-US" sz="2800" dirty="0">
                <a:solidFill>
                  <a:srgbClr val="000000"/>
                </a:solidFill>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fontAlgn="base"/>
            <a:r>
              <a:rPr lang="en-US" sz="2800" dirty="0">
                <a:solidFill>
                  <a:srgbClr val="000000"/>
                </a:solidFill>
                <a:latin typeface="Times New Roman" panose="02020603050405020304" pitchFamily="18" charset="0"/>
                <a:ea typeface="Arial" panose="020B0604020202020204" pitchFamily="34" charset="0"/>
              </a:rPr>
              <a:t>b. </a:t>
            </a:r>
            <a:r>
              <a:rPr lang="en-US" sz="2800" dirty="0" err="1">
                <a:solidFill>
                  <a:srgbClr val="000000"/>
                </a:solidFill>
                <a:latin typeface="Times New Roman" panose="02020603050405020304" pitchFamily="18" charset="0"/>
                <a:ea typeface="Arial" panose="020B0604020202020204" pitchFamily="34" charset="0"/>
              </a:rPr>
              <a:t>Các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từ</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Việt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này</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tạo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sắc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thái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trang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trọng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cổ</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kính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khiến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phù</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hợp</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để</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diễn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tả</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những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nỗi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niềm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hoài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cổ</a:t>
            </a:r>
            <a:r>
              <a:rPr lang="en-US" sz="2800" dirty="0">
                <a:solidFill>
                  <a:srgbClr val="000000"/>
                </a:solidFill>
                <a:latin typeface="Times New Roman" panose="02020603050405020304" pitchFamily="18" charset="0"/>
                <a:ea typeface="Arial" panose="020B0604020202020204" pitchFamily="34" charset="0"/>
              </a:rPr>
              <a:t>, u </a:t>
            </a:r>
            <a:r>
              <a:rPr lang="en-US" sz="2800" dirty="0" err="1">
                <a:solidFill>
                  <a:srgbClr val="000000"/>
                </a:solidFill>
                <a:latin typeface="Times New Roman" panose="02020603050405020304" pitchFamily="18" charset="0"/>
                <a:ea typeface="Arial" panose="020B0604020202020204" pitchFamily="34" charset="0"/>
              </a:rPr>
              <a:t>hoài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trong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Huyện</a:t>
            </a:r>
            <a:r>
              <a:rPr lang="en-US" sz="2800" dirty="0">
                <a:solidFill>
                  <a:srgbClr val="000000"/>
                </a:solidFill>
                <a:latin typeface="Times New Roman" panose="02020603050405020304" pitchFamily="18" charset="0"/>
                <a:ea typeface="Arial" panose="020B0604020202020204" pitchFamily="34" charset="0"/>
              </a:rPr>
              <a:t> Thanh Quan.</a:t>
            </a:r>
            <a:endParaRPr lang="en-US" sz="24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AFA527E-C86C-414E-9354-7D931A42D36C}"/>
              </a:ext>
            </a:extLst>
          </p:cNvPr>
          <p:cNvSpPr txBox="1"/>
          <p:nvPr/>
        </p:nvSpPr>
        <p:spPr>
          <a:xfrm>
            <a:off x="2743200" y="-1573967"/>
            <a:ext cx="6220918"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34505056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0" y="1120676"/>
            <a:ext cx="12061372" cy="3477875"/>
          </a:xfrm>
          <a:prstGeom prst="rect">
            <a:avLst/>
          </a:prstGeom>
          <a:noFill/>
        </p:spPr>
        <p:txBody>
          <a:bodyPr wrap="square" rtlCol="0">
            <a:spAutoFit/>
          </a:bodyPr>
          <a:lstStyle/>
          <a:p>
            <a:pPr algn="just" fontAlgn="base"/>
            <a:r>
              <a:rPr lang="en-US" sz="3200" b="1" dirty="0" err="1">
                <a:solidFill>
                  <a:srgbClr val="000000"/>
                </a:solidFill>
                <a:latin typeface="Times New Roman" panose="02020603050405020304" pitchFamily="18" charset="0"/>
                <a:ea typeface="Arial" panose="020B0604020202020204" pitchFamily="34" charset="0"/>
              </a:rPr>
              <a:t>Bài</a:t>
            </a:r>
            <a:r>
              <a:rPr lang="en-US" sz="3200" b="1" dirty="0">
                <a:solidFill>
                  <a:srgbClr val="000000"/>
                </a:solidFill>
                <a:latin typeface="Times New Roman" panose="02020603050405020304" pitchFamily="18" charset="0"/>
                <a:ea typeface="Arial" panose="020B0604020202020204" pitchFamily="34" charset="0"/>
              </a:rPr>
              <a:t> 8. </a:t>
            </a:r>
            <a:r>
              <a:rPr lang="en-US" sz="3200" b="1" dirty="0" err="1">
                <a:solidFill>
                  <a:srgbClr val="000000"/>
                </a:solidFill>
                <a:latin typeface="Times New Roman" panose="02020603050405020304" pitchFamily="18" charset="0"/>
                <a:ea typeface="Times New Roman" panose="02020603050405020304" pitchFamily="18" charset="0"/>
              </a:rPr>
              <a:t>Trong</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hai</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câu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văn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sau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đây</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những</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từ</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nào</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là</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từ</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Hán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Việt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Hãy</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tìm</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hiểu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nghĩa</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chúng</a:t>
            </a:r>
            <a:r>
              <a:rPr lang="en-US" sz="3200" b="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fontAlgn="base"/>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Hiền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tài</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nguyên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khí</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quốc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gia</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nguyên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khí</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thịnh</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thì</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thế</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nước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mạnh</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rồi</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lên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cao</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nguyên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khí</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suy</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thì</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thế</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nước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yếu</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rồi</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xuống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thấp</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Vì</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vậy</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các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đấng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thánh</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đế</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minh</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vương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chẳng</a:t>
            </a:r>
            <a:r>
              <a:rPr lang="en-US" sz="3200" i="1" dirty="0">
                <a:solidFill>
                  <a:srgbClr val="000000"/>
                </a:solidFill>
                <a:latin typeface="Times New Roman" panose="02020603050405020304" pitchFamily="18" charset="0"/>
                <a:ea typeface="Times New Roman" panose="02020603050405020304" pitchFamily="18" charset="0"/>
              </a:rPr>
              <a:t> ai </a:t>
            </a:r>
            <a:r>
              <a:rPr lang="en-US" sz="3200" i="1" dirty="0" err="1">
                <a:solidFill>
                  <a:srgbClr val="000000"/>
                </a:solidFill>
                <a:latin typeface="Times New Roman" panose="02020603050405020304" pitchFamily="18" charset="0"/>
                <a:ea typeface="Times New Roman" panose="02020603050405020304" pitchFamily="18" charset="0"/>
              </a:rPr>
              <a:t>không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lấy</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việc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bồi</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dưỡng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nhân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tài</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kén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chọn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kẻ</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sĩ</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vun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trồng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nguyên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khí</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làm</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việc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đầu</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tiên</a:t>
            </a:r>
            <a:r>
              <a:rPr lang="en-US" sz="32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fontAlgn="base"/>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Thân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Nhân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Trung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Hiền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nguyên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khí</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quốc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gia</a:t>
            </a:r>
            <a:r>
              <a:rPr lang="en-US" sz="28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7DEF380D-4E9B-4CF2-B7EE-20705E5663DD}"/>
              </a:ext>
            </a:extLst>
          </p:cNvPr>
          <p:cNvSpPr txBox="1"/>
          <p:nvPr/>
        </p:nvSpPr>
        <p:spPr>
          <a:xfrm>
            <a:off x="3297836" y="-1648918"/>
            <a:ext cx="6340839"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8700397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790597"/>
            <a:ext cx="12061372" cy="6001643"/>
          </a:xfrm>
          <a:prstGeom prst="rect">
            <a:avLst/>
          </a:prstGeom>
          <a:noFill/>
        </p:spPr>
        <p:txBody>
          <a:bodyPr wrap="square" rtlCol="0">
            <a:spAutoFit/>
          </a:bodyPr>
          <a:lstStyle/>
          <a:p>
            <a:pPr algn="ctr" fontAlgn="base"/>
            <a:r>
              <a:rPr lang="en-US" sz="2400" b="1">
                <a:solidFill>
                  <a:srgbClr val="000000"/>
                </a:solidFill>
                <a:latin typeface="Times New Roman" panose="02020603050405020304" pitchFamily="18" charset="0"/>
                <a:ea typeface="Times New Roman" panose="02020603050405020304" pitchFamily="18" charset="0"/>
              </a:rPr>
              <a:t>Gợi ý trả lời</a:t>
            </a:r>
            <a:endParaRPr lang="en-US" sz="2000">
              <a:latin typeface="Times New Roman" panose="02020603050405020304" pitchFamily="18" charset="0"/>
              <a:ea typeface="Times New Roman" panose="02020603050405020304" pitchFamily="18" charset="0"/>
            </a:endParaRPr>
          </a:p>
          <a:p>
            <a:pPr algn="just" fontAlgn="base"/>
            <a:r>
              <a:rPr lang="en-US" sz="2400" b="1">
                <a:solidFill>
                  <a:srgbClr val="000000"/>
                </a:solidFill>
                <a:latin typeface="Times New Roman" panose="02020603050405020304" pitchFamily="18" charset="0"/>
                <a:ea typeface="Times New Roman" panose="02020603050405020304" pitchFamily="18" charset="0"/>
              </a:rPr>
              <a:t>Bài 8</a:t>
            </a:r>
            <a:r>
              <a:rPr lang="en-US" sz="2400" b="1">
                <a:solidFill>
                  <a:srgbClr val="000000"/>
                </a:solidFill>
                <a:latin typeface="Times New Roman" panose="02020603050405020304" pitchFamily="18" charset="0"/>
                <a:ea typeface="Arial" panose="020B0604020202020204" pitchFamily="34" charset="0"/>
              </a:rPr>
              <a:t>. </a:t>
            </a:r>
            <a:r>
              <a:rPr lang="en-US" sz="2400">
                <a:solidFill>
                  <a:srgbClr val="000000"/>
                </a:solidFill>
                <a:latin typeface="Times New Roman" panose="02020603050405020304" pitchFamily="18" charset="0"/>
                <a:ea typeface="Times New Roman" panose="02020603050405020304" pitchFamily="18" charset="0"/>
              </a:rPr>
              <a:t>Những từ Hán Việt trong hai câu văn và nghĩa của chúng là:</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Hiền tài</a:t>
            </a:r>
            <a:r>
              <a:rPr lang="en-US" sz="2400">
                <a:solidFill>
                  <a:srgbClr val="000000"/>
                </a:solidFill>
                <a:latin typeface="Times New Roman" panose="02020603050405020304" pitchFamily="18" charset="0"/>
                <a:ea typeface="Times New Roman" panose="02020603050405020304" pitchFamily="18" charset="0"/>
              </a:rPr>
              <a:t>: người tài cao, học rộng và có đạo đức.</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Nguyên khí</a:t>
            </a:r>
            <a:r>
              <a:rPr lang="en-US" sz="2400">
                <a:solidFill>
                  <a:srgbClr val="000000"/>
                </a:solidFill>
                <a:latin typeface="Times New Roman" panose="02020603050405020304" pitchFamily="18" charset="0"/>
                <a:ea typeface="Times New Roman" panose="02020603050405020304" pitchFamily="18" charset="0"/>
              </a:rPr>
              <a:t>: khí chất ban đầu tạo nên sự sống còn và phát triển của sự vật.</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Quốc gia</a:t>
            </a:r>
            <a:r>
              <a:rPr lang="en-US" sz="2400">
                <a:solidFill>
                  <a:srgbClr val="000000"/>
                </a:solidFill>
                <a:latin typeface="Times New Roman" panose="02020603050405020304" pitchFamily="18" charset="0"/>
                <a:ea typeface="Times New Roman" panose="02020603050405020304" pitchFamily="18" charset="0"/>
              </a:rPr>
              <a:t>: đất nước.</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Thịnh</a:t>
            </a:r>
            <a:r>
              <a:rPr lang="en-US" sz="2400">
                <a:solidFill>
                  <a:srgbClr val="000000"/>
                </a:solidFill>
                <a:latin typeface="Times New Roman" panose="02020603050405020304" pitchFamily="18" charset="0"/>
                <a:ea typeface="Times New Roman" panose="02020603050405020304" pitchFamily="18" charset="0"/>
              </a:rPr>
              <a:t>: phát triển tốt đẹp.</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Thế</a:t>
            </a:r>
            <a:r>
              <a:rPr lang="en-US" sz="2400">
                <a:solidFill>
                  <a:srgbClr val="000000"/>
                </a:solidFill>
                <a:latin typeface="Times New Roman" panose="02020603050405020304" pitchFamily="18" charset="0"/>
                <a:ea typeface="Times New Roman" panose="02020603050405020304" pitchFamily="18" charset="0"/>
              </a:rPr>
              <a:t>: tổng thể các mối tương quan tạo thành điều kiện chung cho sự vật, hiện tượng.</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Suy</a:t>
            </a:r>
            <a:r>
              <a:rPr lang="en-US" sz="2400">
                <a:solidFill>
                  <a:srgbClr val="000000"/>
                </a:solidFill>
                <a:latin typeface="Times New Roman" panose="02020603050405020304" pitchFamily="18" charset="0"/>
                <a:ea typeface="Times New Roman" panose="02020603050405020304" pitchFamily="18" charset="0"/>
              </a:rPr>
              <a:t>: yếu, không phát triển.</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Thánh đế</a:t>
            </a:r>
            <a:r>
              <a:rPr lang="en-US" sz="2400">
                <a:solidFill>
                  <a:srgbClr val="000000"/>
                </a:solidFill>
                <a:latin typeface="Times New Roman" panose="02020603050405020304" pitchFamily="18" charset="0"/>
                <a:ea typeface="Times New Roman" panose="02020603050405020304" pitchFamily="18" charset="0"/>
              </a:rPr>
              <a:t>: vua tài năng.</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Minh vương</a:t>
            </a:r>
            <a:r>
              <a:rPr lang="en-US" sz="2400">
                <a:solidFill>
                  <a:srgbClr val="000000"/>
                </a:solidFill>
                <a:latin typeface="Times New Roman" panose="02020603050405020304" pitchFamily="18" charset="0"/>
                <a:ea typeface="Times New Roman" panose="02020603050405020304" pitchFamily="18" charset="0"/>
              </a:rPr>
              <a:t>: chúa sáng suốt.</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Bồi dưỡng</a:t>
            </a:r>
            <a:r>
              <a:rPr lang="en-US" sz="2400">
                <a:solidFill>
                  <a:srgbClr val="000000"/>
                </a:solidFill>
                <a:latin typeface="Times New Roman" panose="02020603050405020304" pitchFamily="18" charset="0"/>
                <a:ea typeface="Times New Roman" panose="02020603050405020304" pitchFamily="18" charset="0"/>
              </a:rPr>
              <a:t>: làm cho tăng cường sức lực, trí lực hay phẩm chất.</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Nhân tài</a:t>
            </a:r>
            <a:r>
              <a:rPr lang="en-US" sz="2400">
                <a:solidFill>
                  <a:srgbClr val="000000"/>
                </a:solidFill>
                <a:latin typeface="Times New Roman" panose="02020603050405020304" pitchFamily="18" charset="0"/>
                <a:ea typeface="Times New Roman" panose="02020603050405020304" pitchFamily="18" charset="0"/>
              </a:rPr>
              <a:t>: người tài giỏi.</a:t>
            </a:r>
            <a:endParaRPr lang="en-US" sz="2000">
              <a:latin typeface="Times New Roman" panose="02020603050405020304" pitchFamily="18" charset="0"/>
              <a:ea typeface="Times New Roman" panose="02020603050405020304" pitchFamily="18" charset="0"/>
            </a:endParaRPr>
          </a:p>
          <a:p>
            <a:pPr algn="just" fontAlgn="base"/>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Sĩ</a:t>
            </a:r>
            <a:r>
              <a:rPr lang="en-US" sz="2400">
                <a:solidFill>
                  <a:srgbClr val="000000"/>
                </a:solidFill>
                <a:latin typeface="Times New Roman" panose="02020603050405020304" pitchFamily="18" charset="0"/>
                <a:ea typeface="Times New Roman" panose="02020603050405020304" pitchFamily="18" charset="0"/>
              </a:rPr>
              <a:t>: người trí thức thời phong kiến.</a:t>
            </a:r>
            <a:endParaRPr lang="en-US" sz="2000">
              <a:latin typeface="Times New Roman" panose="02020603050405020304" pitchFamily="18" charset="0"/>
              <a:ea typeface="Times New Roman" panose="02020603050405020304" pitchFamily="18" charset="0"/>
            </a:endParaRPr>
          </a:p>
          <a:p>
            <a:pPr algn="just" fontAlgn="base"/>
            <a:r>
              <a:rPr lang="en-US" sz="2400" b="1">
                <a:solidFill>
                  <a:srgbClr val="000000"/>
                </a:solidFill>
                <a:latin typeface="Times New Roman" panose="02020603050405020304" pitchFamily="18" charset="0"/>
                <a:ea typeface="Times New Roman" panose="02020603050405020304" pitchFamily="18" charset="0"/>
              </a:rPr>
              <a:t>Bài 9</a:t>
            </a:r>
            <a:r>
              <a:rPr lang="en-US" sz="2400">
                <a:solidFill>
                  <a:srgbClr val="000000"/>
                </a:solidFill>
                <a:latin typeface="Times New Roman" panose="02020603050405020304" pitchFamily="18" charset="0"/>
                <a:ea typeface="Times New Roman" panose="02020603050405020304" pitchFamily="18" charset="0"/>
              </a:rPr>
              <a:t>. Viết một đoạn văn (từ 10 đến 15 câu) trong đó có sử dụng ít nhất 3 từ Hán Việt có hiệu quả. Gạch chân dưới mỗi từ đó.</a:t>
            </a:r>
            <a:endParaRPr lang="en-US" sz="2000">
              <a:latin typeface="Times New Roman" panose="02020603050405020304" pitchFamily="18" charset="0"/>
              <a:ea typeface="Times New Roman" panose="02020603050405020304" pitchFamily="18" charset="0"/>
            </a:endParaRPr>
          </a:p>
          <a:p>
            <a:pPr algn="just" fontAlgn="base"/>
            <a:r>
              <a:rPr lang="en-US" sz="2400" i="1">
                <a:solidFill>
                  <a:srgbClr val="000000"/>
                </a:solidFill>
                <a:latin typeface="Times New Roman" panose="02020603050405020304" pitchFamily="18" charset="0"/>
                <a:ea typeface="Times New Roman" panose="02020603050405020304" pitchFamily="18" charset="0"/>
              </a:rPr>
              <a:t>(GV hướng dẫn hs tự viết)</a:t>
            </a:r>
            <a:endParaRPr lang="en-US" sz="200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8D7E725E-0992-40BE-8FC0-75340FF33EE2}"/>
              </a:ext>
            </a:extLst>
          </p:cNvPr>
          <p:cNvSpPr txBox="1"/>
          <p:nvPr/>
        </p:nvSpPr>
        <p:spPr>
          <a:xfrm>
            <a:off x="2833141" y="-1364105"/>
            <a:ext cx="6415790" cy="707886"/>
          </a:xfrm>
          <a:prstGeom prst="rect">
            <a:avLst/>
          </a:prstGeom>
          <a:noFill/>
        </p:spPr>
        <p:txBody>
          <a:bodyPr wrap="square" rtlCol="0">
            <a:spAutoFit/>
          </a:bodyPr>
          <a:lstStyle/>
          <a:p>
            <a:pPr lvl="0"/>
            <a:r>
              <a:rPr lang="en-US" sz="2000" dirty="0">
                <a:solidFill>
                  <a:srgbClr val="000000"/>
                </a:solidFill>
                <a:latin typeface="#9Slide05 Fourth Medium" panose="00000600000000000000" pitchFamily="2" charset="0"/>
              </a:rPr>
              <a:t> </a:t>
            </a:r>
            <a:endParaRPr lang="en-US" sz="2000" dirty="0">
              <a:solidFill>
                <a:srgbClr val="FF0000"/>
              </a:solidFill>
              <a:latin typeface="#9Slide05 Fourth Medium" panose="00000600000000000000" pitchFamily="2" charset="0"/>
            </a:endParaRPr>
          </a:p>
          <a:p>
            <a:pPr lvl="0"/>
            <a:r>
              <a:rPr lang="en-US" sz="2000" dirty="0">
                <a:solidFill>
                  <a:srgbClr val="000000"/>
                </a:solidFill>
                <a:latin typeface="#9Slide05 Fourth Medium" panose="00000600000000000000" pitchFamily="2" charset="0"/>
              </a:rPr>
              <a:t> </a:t>
            </a:r>
            <a:endParaRPr lang="en-US" dirty="0">
              <a:solidFill>
                <a:srgbClr val="000000"/>
              </a:solidFill>
              <a:latin typeface="#9Slide05 Fourth Medium" panose="00000600000000000000" pitchFamily="2" charset="0"/>
            </a:endParaRPr>
          </a:p>
        </p:txBody>
      </p:sp>
    </p:spTree>
    <p:extLst>
      <p:ext uri="{BB962C8B-B14F-4D97-AF65-F5344CB8AC3E}">
        <p14:creationId xmlns:p14="http://schemas.microsoft.com/office/powerpoint/2010/main" val="3898540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
                                            <p:txEl>
                                              <p:pRg st="12" end="12"/>
                                            </p:txEl>
                                          </p:spTgt>
                                        </p:tgtEl>
                                        <p:attrNameLst>
                                          <p:attrName>style.visibility</p:attrName>
                                        </p:attrNameLst>
                                      </p:cBhvr>
                                      <p:to>
                                        <p:strVal val="visible"/>
                                      </p:to>
                                    </p:set>
                                    <p:animEffect transition="in" filter="fade">
                                      <p:cBhvr>
                                        <p:cTn id="101" dur="1000"/>
                                        <p:tgtEl>
                                          <p:spTgt spid="2">
                                            <p:txEl>
                                              <p:pRg st="12" end="12"/>
                                            </p:txEl>
                                          </p:spTgt>
                                        </p:tgtEl>
                                      </p:cBhvr>
                                    </p:animEffect>
                                    <p:anim calcmode="lin" valueType="num">
                                      <p:cBhvr>
                                        <p:cTn id="10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0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
                                            <p:txEl>
                                              <p:pRg st="13" end="13"/>
                                            </p:txEl>
                                          </p:spTgt>
                                        </p:tgtEl>
                                        <p:attrNameLst>
                                          <p:attrName>style.visibility</p:attrName>
                                        </p:attrNameLst>
                                      </p:cBhvr>
                                      <p:to>
                                        <p:strVal val="visible"/>
                                      </p:to>
                                    </p:set>
                                    <p:animEffect transition="in" filter="fade">
                                      <p:cBhvr>
                                        <p:cTn id="108" dur="1000"/>
                                        <p:tgtEl>
                                          <p:spTgt spid="2">
                                            <p:txEl>
                                              <p:pRg st="13" end="13"/>
                                            </p:txEl>
                                          </p:spTgt>
                                        </p:tgtEl>
                                      </p:cBhvr>
                                    </p:animEffect>
                                    <p:anim calcmode="lin" valueType="num">
                                      <p:cBhvr>
                                        <p:cTn id="10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1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2">
                                            <p:txEl>
                                              <p:pRg st="14" end="14"/>
                                            </p:txEl>
                                          </p:spTgt>
                                        </p:tgtEl>
                                        <p:attrNameLst>
                                          <p:attrName>style.visibility</p:attrName>
                                        </p:attrNameLst>
                                      </p:cBhvr>
                                      <p:to>
                                        <p:strVal val="visible"/>
                                      </p:to>
                                    </p:set>
                                    <p:animEffect transition="in" filter="fade">
                                      <p:cBhvr>
                                        <p:cTn id="115" dur="1000"/>
                                        <p:tgtEl>
                                          <p:spTgt spid="2">
                                            <p:txEl>
                                              <p:pRg st="14" end="14"/>
                                            </p:txEl>
                                          </p:spTgt>
                                        </p:tgtEl>
                                      </p:cBhvr>
                                    </p:animEffect>
                                    <p:anim calcmode="lin" valueType="num">
                                      <p:cBhvr>
                                        <p:cTn id="11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17"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51"/>
          <p:cNvPicPr preferRelativeResize="0"/>
          <p:nvPr/>
        </p:nvPicPr>
        <p:blipFill rotWithShape="1">
          <a:blip r:embed="rId3">
            <a:alphaModFix/>
          </a:blip>
          <a:srcRect/>
          <a:stretch/>
        </p:blipFill>
        <p:spPr>
          <a:xfrm>
            <a:off x="4125608" y="734832"/>
            <a:ext cx="7064739" cy="5548124"/>
          </a:xfrm>
          <a:prstGeom prst="rect">
            <a:avLst/>
          </a:prstGeom>
          <a:noFill/>
          <a:ln>
            <a:noFill/>
          </a:ln>
        </p:spPr>
      </p:pic>
      <p:sp>
        <p:nvSpPr>
          <p:cNvPr id="601" name="Google Shape;601;p51"/>
          <p:cNvSpPr txBox="1"/>
          <p:nvPr/>
        </p:nvSpPr>
        <p:spPr>
          <a:xfrm>
            <a:off x="634918" y="575044"/>
            <a:ext cx="6502400" cy="20928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Chúc</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các</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em</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một</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ngày</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thật</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vui</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nhé</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a:t>
            </a:r>
            <a:endParaRPr kumimoji="0" sz="6500" b="1" i="0" u="none" strike="noStrike" kern="1200" cap="none" spc="0" normalizeH="0" baseline="0" noProof="0" dirty="0">
              <a:ln>
                <a:noFill/>
              </a:ln>
              <a:solidFill>
                <a:srgbClr val="953734"/>
              </a:solidFill>
              <a:effectLst/>
              <a:uLnTx/>
              <a:uFillTx/>
              <a:latin typeface="Calibri"/>
              <a:ea typeface="Calibri"/>
              <a:cs typeface="Calibri"/>
              <a:sym typeface="Calibri"/>
            </a:endParaRPr>
          </a:p>
        </p:txBody>
      </p:sp>
      <p:pic>
        <p:nvPicPr>
          <p:cNvPr id="602" name="Google Shape;602;p51"/>
          <p:cNvPicPr preferRelativeResize="0"/>
          <p:nvPr/>
        </p:nvPicPr>
        <p:blipFill rotWithShape="1">
          <a:blip r:embed="rId4">
            <a:alphaModFix/>
          </a:blip>
          <a:srcRect/>
          <a:stretch/>
        </p:blipFill>
        <p:spPr>
          <a:xfrm>
            <a:off x="1333500" y="2033810"/>
            <a:ext cx="4762500" cy="5200650"/>
          </a:xfrm>
          <a:prstGeom prst="rect">
            <a:avLst/>
          </a:prstGeom>
          <a:noFill/>
          <a:ln>
            <a:noFill/>
          </a:ln>
        </p:spPr>
      </p:pic>
      <p:pic>
        <p:nvPicPr>
          <p:cNvPr id="603" name="Google Shape;603;p51"/>
          <p:cNvPicPr preferRelativeResize="0"/>
          <p:nvPr/>
        </p:nvPicPr>
        <p:blipFill rotWithShape="1">
          <a:blip r:embed="rId5">
            <a:alphaModFix/>
          </a:blip>
          <a:srcRect/>
          <a:stretch/>
        </p:blipFill>
        <p:spPr>
          <a:xfrm>
            <a:off x="634918" y="3261562"/>
            <a:ext cx="2492280" cy="4003663"/>
          </a:xfrm>
          <a:prstGeom prst="rect">
            <a:avLst/>
          </a:prstGeom>
          <a:noFill/>
          <a:ln>
            <a:noFill/>
          </a:ln>
        </p:spPr>
      </p:pic>
    </p:spTree>
    <p:extLst>
      <p:ext uri="{BB962C8B-B14F-4D97-AF65-F5344CB8AC3E}">
        <p14:creationId xmlns:p14="http://schemas.microsoft.com/office/powerpoint/2010/main" val="295493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2"/>
                                        </p:tgtEl>
                                        <p:attrNameLst>
                                          <p:attrName>style.visibility</p:attrName>
                                        </p:attrNameLst>
                                      </p:cBhvr>
                                      <p:to>
                                        <p:strVal val="visible"/>
                                      </p:to>
                                    </p:set>
                                    <p:animEffect transition="in" filter="fade">
                                      <p:cBhvr>
                                        <p:cTn id="13" dur="500"/>
                                        <p:tgtEl>
                                          <p:spTgt spid="602"/>
                                        </p:tgtEl>
                                      </p:cBhvr>
                                    </p:animEffect>
                                  </p:childTnLst>
                                </p:cTn>
                              </p:par>
                              <p:par>
                                <p:cTn id="14" presetID="10" presetClass="entr" presetSubtype="0" fill="hold" nodeType="withEffect">
                                  <p:stCondLst>
                                    <p:cond delay="0"/>
                                  </p:stCondLst>
                                  <p:childTnLst>
                                    <p:set>
                                      <p:cBhvr>
                                        <p:cTn id="15" dur="1" fill="hold">
                                          <p:stCondLst>
                                            <p:cond delay="0"/>
                                          </p:stCondLst>
                                        </p:cTn>
                                        <p:tgtEl>
                                          <p:spTgt spid="603"/>
                                        </p:tgtEl>
                                        <p:attrNameLst>
                                          <p:attrName>style.visibility</p:attrName>
                                        </p:attrNameLst>
                                      </p:cBhvr>
                                      <p:to>
                                        <p:strVal val="visible"/>
                                      </p:to>
                                    </p:set>
                                    <p:animEffect transition="in" filter="fade">
                                      <p:cBhvr>
                                        <p:cTn id="16"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593519"/>
          </a:xfrm>
          <a:prstGeom prst="rect">
            <a:avLst/>
          </a:prstGeom>
          <a:noFill/>
        </p:spPr>
        <p:txBody>
          <a:bodyPr wrap="square" rtlCol="0">
            <a:spAutoFit/>
          </a:bodyPr>
          <a:lstStyle/>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4. </a:t>
            </a:r>
            <a:r>
              <a:rPr lang="vi-VN" sz="2800" dirty="0">
                <a:latin typeface="Times New Roman" panose="02020603050405020304" pitchFamily="18" charset="0"/>
                <a:ea typeface="Calibri" panose="020F0502020204030204" pitchFamily="34" charset="0"/>
                <a:cs typeface="Times New Roman" panose="02020603050405020304" pitchFamily="18" charset="0"/>
              </a:rPr>
              <a:t>Mỗi thành ngữ thường chỉ nêu một khía cạnh nào đó của đặc điểm, tính chất. Ví dụ:</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Dai như chão</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vi-VN" sz="2800" dirty="0">
                <a:latin typeface="Times New Roman" panose="02020603050405020304" pitchFamily="18" charset="0"/>
                <a:ea typeface="Calibri" panose="020F0502020204030204" pitchFamily="34" charset="0"/>
                <a:cs typeface="Times New Roman" panose="02020603050405020304" pitchFamily="18" charset="0"/>
              </a:rPr>
              <a:t> thiên về biểu thị tính chất dai vật lí, khó kéo đứt;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Dai như đỉa</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vi-VN" sz="2800" dirty="0">
                <a:latin typeface="Times New Roman" panose="02020603050405020304" pitchFamily="18" charset="0"/>
                <a:ea typeface="Calibri" panose="020F0502020204030204" pitchFamily="34" charset="0"/>
                <a:cs typeface="Times New Roman" panose="02020603050405020304" pitchFamily="18" charset="0"/>
              </a:rPr>
              <a:t> thiên về sự bền bỉ, đeo đẳng không thôi.</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5. </a:t>
            </a:r>
            <a:r>
              <a:rPr lang="vi-VN" sz="2800" dirty="0">
                <a:latin typeface="Times New Roman" panose="02020603050405020304" pitchFamily="18" charset="0"/>
                <a:ea typeface="Calibri" panose="020F0502020204030204" pitchFamily="34" charset="0"/>
                <a:cs typeface="Times New Roman" panose="02020603050405020304" pitchFamily="18" charset="0"/>
              </a:rPr>
              <a:t>Thành ngữ có cấu tạo rất đa dạng.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Thông thường, thành ngữ có cấu tạo là một cụm từ (nhưng cũng có thể có cấu tạo là một câu, ví dụ: </a:t>
            </a:r>
            <a:r>
              <a:rPr lang="vi-VN" sz="2800" i="1" dirty="0">
                <a:latin typeface="Times New Roman" panose="02020603050405020304" pitchFamily="18" charset="0"/>
                <a:ea typeface="Calibri" panose="020F0502020204030204" pitchFamily="34" charset="0"/>
                <a:cs typeface="Times New Roman" panose="02020603050405020304" pitchFamily="18" charset="0"/>
              </a:rPr>
              <a:t>Ma cũ bắt nạt ma mới</a:t>
            </a:r>
            <a:r>
              <a:rPr lang="vi-VN" sz="2800" dirty="0">
                <a:latin typeface="Times New Roman" panose="02020603050405020304" pitchFamily="18" charset="0"/>
                <a:ea typeface="Calibri" panose="020F0502020204030204" pitchFamily="34" charset="0"/>
                <a:cs typeface="Times New Roman" panose="02020603050405020304" pitchFamily="18" charset="0"/>
              </a:rPr>
              <a:t>). Ví dụ: </a:t>
            </a:r>
            <a:r>
              <a:rPr lang="vi-VN" sz="2800" i="1" dirty="0">
                <a:latin typeface="Times New Roman" panose="02020603050405020304" pitchFamily="18" charset="0"/>
                <a:ea typeface="Calibri" panose="020F0502020204030204" pitchFamily="34" charset="0"/>
                <a:cs typeface="Times New Roman" panose="02020603050405020304" pitchFamily="18" charset="0"/>
              </a:rPr>
              <a:t>Chậm như rùa, Yếu như sên, Một nắng hai sương, Ruộng cả ao liền v.v…</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6. </a:t>
            </a:r>
            <a:r>
              <a:rPr lang="vi-VN" sz="2800" dirty="0">
                <a:latin typeface="Times New Roman" panose="02020603050405020304" pitchFamily="18" charset="0"/>
                <a:ea typeface="Calibri" panose="020F0502020204030204" pitchFamily="34" charset="0"/>
                <a:cs typeface="Times New Roman" panose="02020603050405020304" pitchFamily="18" charset="0"/>
              </a:rPr>
              <a:t>Cấu tạo của thành ngữ có tính ổn định, song, trong sử dụng, một số ít thành ngữ có thể bị biến đổi chút ít. Ví dụ: </a:t>
            </a:r>
            <a:r>
              <a:rPr lang="vi-VN" sz="2800" i="1" dirty="0">
                <a:latin typeface="Times New Roman" panose="02020603050405020304" pitchFamily="18" charset="0"/>
                <a:ea typeface="Calibri" panose="020F0502020204030204" pitchFamily="34" charset="0"/>
                <a:cs typeface="Times New Roman" panose="02020603050405020304" pitchFamily="18" charset="0"/>
              </a:rPr>
              <a:t>học như cuốc kêu</a:t>
            </a:r>
            <a:r>
              <a:rPr lang="vi-VN" sz="2800" dirty="0">
                <a:latin typeface="Times New Roman" panose="02020603050405020304" pitchFamily="18" charset="0"/>
                <a:ea typeface="Calibri" panose="020F0502020204030204" pitchFamily="34" charset="0"/>
                <a:cs typeface="Times New Roman" panose="02020603050405020304" pitchFamily="18" charset="0"/>
              </a:rPr>
              <a:t> có thể bị biến đổi thành học như </a:t>
            </a:r>
            <a:r>
              <a:rPr lang="vi-VN" sz="2800" i="1" dirty="0">
                <a:latin typeface="Times New Roman" panose="02020603050405020304" pitchFamily="18" charset="0"/>
                <a:ea typeface="Calibri" panose="020F0502020204030204" pitchFamily="34" charset="0"/>
                <a:cs typeface="Times New Roman" panose="02020603050405020304" pitchFamily="18" charset="0"/>
              </a:rPr>
              <a:t>cuốc kêu ra rả mùa hè</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đi guốc trong bụng</a:t>
            </a:r>
            <a:r>
              <a:rPr lang="vi-VN" sz="2800" dirty="0">
                <a:latin typeface="Times New Roman" panose="02020603050405020304" pitchFamily="18" charset="0"/>
                <a:ea typeface="Calibri" panose="020F0502020204030204" pitchFamily="34" charset="0"/>
                <a:cs typeface="Times New Roman" panose="02020603050405020304" pitchFamily="18" charset="0"/>
              </a:rPr>
              <a:t> có thể bị biến đổi thành </a:t>
            </a:r>
            <a:r>
              <a:rPr lang="vi-VN" sz="2800" i="1" dirty="0">
                <a:latin typeface="Times New Roman" panose="02020603050405020304" pitchFamily="18" charset="0"/>
                <a:ea typeface="Calibri" panose="020F0502020204030204" pitchFamily="34" charset="0"/>
                <a:cs typeface="Times New Roman" panose="02020603050405020304" pitchFamily="18" charset="0"/>
              </a:rPr>
              <a:t>đi dép trong bụng, lê dép trong bụng v.v…</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B847921-A1CC-4424-8C8B-C60105F05337}"/>
              </a:ext>
            </a:extLst>
          </p:cNvPr>
          <p:cNvSpPr txBox="1"/>
          <p:nvPr/>
        </p:nvSpPr>
        <p:spPr>
          <a:xfrm>
            <a:off x="2158584" y="-1229193"/>
            <a:ext cx="6026046"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27879430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326202"/>
          </a:xfrm>
          <a:prstGeom prst="rect">
            <a:avLst/>
          </a:prstGeom>
          <a:noFill/>
        </p:spPr>
        <p:txBody>
          <a:bodyPr wrap="square" rtlCol="0">
            <a:spAutoFit/>
          </a:bodyPr>
          <a:lstStyle/>
          <a:p>
            <a:pPr algn="just">
              <a:lnSpc>
                <a:spcPct val="107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nhanh</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được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vaò</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92B9650-7F47-481D-85C7-8FFE57999458}"/>
              </a:ext>
            </a:extLst>
          </p:cNvPr>
          <p:cNvSpPr txBox="1"/>
          <p:nvPr/>
        </p:nvSpPr>
        <p:spPr>
          <a:xfrm>
            <a:off x="1933731" y="-1199213"/>
            <a:ext cx="6760564"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484500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593519"/>
          </a:xfrm>
          <a:prstGeom prst="rect">
            <a:avLst/>
          </a:prstGeom>
          <a:noFill/>
        </p:spPr>
        <p:txBody>
          <a:bodyPr wrap="square" rtlCol="0">
            <a:spAutoFit/>
          </a:bodyPr>
          <a:lstStyle/>
          <a:p>
            <a:pPr algn="just">
              <a:lnSpc>
                <a:spcPct val="107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II. CÁC DẠNG BÀI TẬP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VỀ THÀNH NGỮ</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b="1" u="sng" dirty="0">
                <a:latin typeface="Times New Roman" panose="02020603050405020304" pitchFamily="18" charset="0"/>
                <a:ea typeface="Calibri" panose="020F0502020204030204" pitchFamily="34" charset="0"/>
                <a:cs typeface="Times New Roman" panose="02020603050405020304" pitchFamily="18" charset="0"/>
              </a:rPr>
              <a:t>Bài 1: </a:t>
            </a:r>
            <a:r>
              <a:rPr lang="vi-VN" sz="2800" b="1" dirty="0">
                <a:latin typeface="Times New Roman" panose="02020603050405020304" pitchFamily="18" charset="0"/>
                <a:ea typeface="Calibri" panose="020F0502020204030204" pitchFamily="34" charset="0"/>
                <a:cs typeface="Times New Roman" panose="02020603050405020304" pitchFamily="18" charset="0"/>
              </a:rPr>
              <a:t>Tìm và giải thích thành ngữ trong các câu 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800" i="1" dirty="0">
                <a:latin typeface="Times New Roman" panose="02020603050405020304" pitchFamily="18" charset="0"/>
                <a:ea typeface="Calibri" panose="020F0502020204030204" pitchFamily="34" charset="0"/>
                <a:cs typeface="Times New Roman" panose="02020603050405020304" pitchFamily="18" charset="0"/>
              </a:rPr>
              <a:t>a. Hai bên ý hợp tâm đầu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latin typeface="Times New Roman" panose="02020603050405020304" pitchFamily="18" charset="0"/>
                <a:ea typeface="Calibri" panose="020F0502020204030204" pitchFamily="34" charset="0"/>
                <a:cs typeface="Times New Roman" panose="02020603050405020304" pitchFamily="18" charset="0"/>
              </a:rPr>
              <a:t> than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lọ</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dirty="0">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Pha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đuôi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latin typeface="Times New Roman" panose="02020603050405020304" pitchFamily="18" charset="0"/>
                <a:ea typeface="Calibri" panose="020F0502020204030204" pitchFamily="34" charset="0"/>
                <a:cs typeface="Times New Roman" panose="02020603050405020304" pitchFamily="18" charset="0"/>
              </a:rPr>
              <a:t> tai bay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vạ</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trả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b="1" dirty="0">
                <a:latin typeface="Times New Roman" panose="02020603050405020304" pitchFamily="18" charset="0"/>
                <a:ea typeface="Calibri" panose="020F0502020204030204" pitchFamily="34" charset="0"/>
                <a:cs typeface="Times New Roman" panose="02020603050405020304" pitchFamily="18" charset="0"/>
              </a:rPr>
              <a:t>Bài 1</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b="1" dirty="0">
                <a:latin typeface="Times New Roman" panose="02020603050405020304" pitchFamily="18" charset="0"/>
                <a:ea typeface="Calibri" panose="020F0502020204030204" pitchFamily="34" charset="0"/>
                <a:cs typeface="Times New Roman" panose="02020603050405020304" pitchFamily="18" charset="0"/>
              </a:rPr>
              <a:t>a</a:t>
            </a:r>
            <a:r>
              <a:rPr lang="pt-BR" sz="2800" dirty="0">
                <a:latin typeface="Times New Roman" panose="02020603050405020304" pitchFamily="18" charset="0"/>
                <a:ea typeface="Calibri" panose="020F0502020204030204" pitchFamily="34" charset="0"/>
                <a:cs typeface="Times New Roman" panose="02020603050405020304" pitchFamily="18" charset="0"/>
              </a:rPr>
              <a:t>. Ý hợp tâm đầu</a:t>
            </a:r>
            <a:r>
              <a:rPr lang="pt-BR" sz="2800" b="1" i="1" dirty="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chỉ sự hòa hợp, đồng lòng trong tính cách, suy nghĩ của hai người, thường nói về tình cảm trai gái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b="1" dirty="0">
                <a:latin typeface="Times New Roman" panose="02020603050405020304" pitchFamily="18" charset="0"/>
                <a:ea typeface="Calibri" panose="020F0502020204030204" pitchFamily="34" charset="0"/>
                <a:cs typeface="Times New Roman" panose="02020603050405020304" pitchFamily="18" charset="0"/>
              </a:rPr>
              <a:t>b. </a:t>
            </a:r>
            <a:r>
              <a:rPr lang="pt-BR" sz="2800" dirty="0">
                <a:latin typeface="Times New Roman" panose="02020603050405020304" pitchFamily="18" charset="0"/>
                <a:ea typeface="Calibri" panose="020F0502020204030204" pitchFamily="34" charset="0"/>
                <a:cs typeface="Times New Roman" panose="02020603050405020304" pitchFamily="18" charset="0"/>
              </a:rPr>
              <a:t>Tai bay vạ gió: chỉ điều không may xảy đến bất ngờ mà nguyên nhân không do mình trực tiếp gây ra.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C6F061A-4A16-4DF7-B39F-C1D1BA0A35C8}"/>
              </a:ext>
            </a:extLst>
          </p:cNvPr>
          <p:cNvSpPr txBox="1"/>
          <p:nvPr/>
        </p:nvSpPr>
        <p:spPr>
          <a:xfrm>
            <a:off x="2563318" y="-1304144"/>
            <a:ext cx="659567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96993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6054543"/>
          </a:xfrm>
          <a:prstGeom prst="rect">
            <a:avLst/>
          </a:prstGeom>
          <a:noFill/>
        </p:spPr>
        <p:txBody>
          <a:bodyPr wrap="square" rtlCol="0">
            <a:spAutoFit/>
          </a:bodyPr>
          <a:lstStyle/>
          <a:p>
            <a:pPr algn="just">
              <a:lnSpc>
                <a:spcPct val="107000"/>
              </a:lnSpc>
            </a:pP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2:</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xứng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sương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dai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đỉa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đói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mèo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hùm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gan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sứa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ruột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da,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vỏ</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đỏ</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latin typeface="Times New Roman" panose="02020603050405020304" pitchFamily="18" charset="0"/>
                <a:ea typeface="Calibri" panose="020F0502020204030204" pitchFamily="34" charset="0"/>
                <a:cs typeface="Times New Roman" panose="02020603050405020304" pitchFamily="18" charset="0"/>
              </a:rPr>
              <a:t> ra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mò</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kim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bói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xem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voi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rơm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vạ</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gảy</a:t>
            </a:r>
            <a:r>
              <a:rPr lang="en-US" sz="2800" i="1" dirty="0">
                <a:latin typeface="Times New Roman" panose="02020603050405020304" pitchFamily="18" charset="0"/>
                <a:ea typeface="Calibri" panose="020F0502020204030204" pitchFamily="34" charset="0"/>
                <a:cs typeface="Times New Roman" panose="02020603050405020304" pitchFamily="18" charset="0"/>
              </a:rPr>
              <a:t> tai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trâu</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trả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b="1" dirty="0">
                <a:latin typeface="Times New Roman" panose="02020603050405020304" pitchFamily="18" charset="0"/>
                <a:ea typeface="Calibri" panose="020F0502020204030204" pitchFamily="34" charset="0"/>
                <a:cs typeface="Times New Roman" panose="02020603050405020304" pitchFamily="18" charset="0"/>
              </a:rPr>
              <a:t>Bài 2: Thành ngữ có cấu trúc đối xứng được in đậm: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800" dirty="0">
                <a:latin typeface="Times New Roman" panose="02020603050405020304" pitchFamily="18" charset="0"/>
                <a:ea typeface="Calibri" panose="020F0502020204030204" pitchFamily="34" charset="0"/>
                <a:cs typeface="Times New Roman" panose="02020603050405020304" pitchFamily="18" charset="0"/>
              </a:rPr>
              <a:t>	</a:t>
            </a:r>
            <a:r>
              <a:rPr lang="pt-BR" sz="2800" b="1" i="1" dirty="0">
                <a:latin typeface="Times New Roman" panose="02020603050405020304" pitchFamily="18" charset="0"/>
                <a:ea typeface="Calibri" panose="020F0502020204030204" pitchFamily="34" charset="0"/>
                <a:cs typeface="Times New Roman" panose="02020603050405020304" pitchFamily="18" charset="0"/>
              </a:rPr>
              <a:t>Một nắng hai sương</a:t>
            </a:r>
            <a:r>
              <a:rPr lang="pt-BR" sz="2800" i="1" dirty="0">
                <a:latin typeface="Times New Roman" panose="02020603050405020304" pitchFamily="18" charset="0"/>
                <a:ea typeface="Calibri" panose="020F0502020204030204" pitchFamily="34" charset="0"/>
                <a:cs typeface="Times New Roman" panose="02020603050405020304" pitchFamily="18" charset="0"/>
              </a:rPr>
              <a:t>, dai như đỉa đói, mèo mả gà đồng, </a:t>
            </a:r>
            <a:r>
              <a:rPr lang="pt-BR" sz="2800" b="1" i="1" dirty="0">
                <a:latin typeface="Times New Roman" panose="02020603050405020304" pitchFamily="18" charset="0"/>
                <a:ea typeface="Calibri" panose="020F0502020204030204" pitchFamily="34" charset="0"/>
                <a:cs typeface="Times New Roman" panose="02020603050405020304" pitchFamily="18" charset="0"/>
              </a:rPr>
              <a:t>miệng hùm gan sứa</a:t>
            </a:r>
            <a:r>
              <a:rPr lang="pt-BR" sz="2800" i="1" dirty="0">
                <a:latin typeface="Times New Roman" panose="02020603050405020304" pitchFamily="18" charset="0"/>
                <a:ea typeface="Calibri" panose="020F0502020204030204" pitchFamily="34" charset="0"/>
                <a:cs typeface="Times New Roman" panose="02020603050405020304" pitchFamily="18" charset="0"/>
              </a:rPr>
              <a:t>, ruột để ngoài da, </a:t>
            </a:r>
            <a:r>
              <a:rPr lang="pt-BR" sz="2800" b="1" i="1" dirty="0">
                <a:latin typeface="Times New Roman" panose="02020603050405020304" pitchFamily="18" charset="0"/>
                <a:ea typeface="Calibri" panose="020F0502020204030204" pitchFamily="34" charset="0"/>
                <a:cs typeface="Times New Roman" panose="02020603050405020304" pitchFamily="18" charset="0"/>
              </a:rPr>
              <a:t>xanh vỏ đỏ lòng</a:t>
            </a:r>
            <a:r>
              <a:rPr lang="pt-BR" sz="2800" i="1" dirty="0">
                <a:latin typeface="Times New Roman" panose="02020603050405020304" pitchFamily="18" charset="0"/>
                <a:ea typeface="Calibri" panose="020F0502020204030204" pitchFamily="34" charset="0"/>
                <a:cs typeface="Times New Roman" panose="02020603050405020304" pitchFamily="18" charset="0"/>
              </a:rPr>
              <a:t>, </a:t>
            </a:r>
            <a:r>
              <a:rPr lang="pt-BR" sz="2800" b="1" i="1" dirty="0">
                <a:latin typeface="Times New Roman" panose="02020603050405020304" pitchFamily="18" charset="0"/>
                <a:ea typeface="Calibri" panose="020F0502020204030204" pitchFamily="34" charset="0"/>
                <a:cs typeface="Times New Roman" panose="02020603050405020304" pitchFamily="18" charset="0"/>
              </a:rPr>
              <a:t>vào sống ra chết</a:t>
            </a:r>
            <a:r>
              <a:rPr lang="pt-BR" sz="2800" i="1" dirty="0">
                <a:latin typeface="Times New Roman" panose="02020603050405020304" pitchFamily="18" charset="0"/>
                <a:ea typeface="Calibri" panose="020F0502020204030204" pitchFamily="34" charset="0"/>
                <a:cs typeface="Times New Roman" panose="02020603050405020304" pitchFamily="18" charset="0"/>
              </a:rPr>
              <a:t>, mò kim đáy bể, thầy bói xem voi, </a:t>
            </a:r>
            <a:r>
              <a:rPr lang="pt-BR" sz="2800" b="1" i="1" dirty="0">
                <a:latin typeface="Times New Roman" panose="02020603050405020304" pitchFamily="18" charset="0"/>
                <a:ea typeface="Calibri" panose="020F0502020204030204" pitchFamily="34" charset="0"/>
                <a:cs typeface="Times New Roman" panose="02020603050405020304" pitchFamily="18" charset="0"/>
              </a:rPr>
              <a:t>quyền rơm vạ đá</a:t>
            </a:r>
            <a:r>
              <a:rPr lang="pt-BR" sz="2800" i="1" dirty="0">
                <a:latin typeface="Times New Roman" panose="02020603050405020304" pitchFamily="18" charset="0"/>
                <a:ea typeface="Calibri" panose="020F0502020204030204" pitchFamily="34" charset="0"/>
                <a:cs typeface="Times New Roman" panose="02020603050405020304" pitchFamily="18" charset="0"/>
              </a:rPr>
              <a:t>, đàn gảy tai trâu.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3:</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Đem</a:t>
            </a:r>
            <a:r>
              <a:rPr lang="en-US" sz="2800" i="1" dirty="0">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nồi</a:t>
            </a:r>
            <a:r>
              <a:rPr lang="en-US" sz="2800" i="1" dirty="0">
                <a:latin typeface="Times New Roman" panose="02020603050405020304" pitchFamily="18" charset="0"/>
                <a:ea typeface="Calibri" panose="020F0502020204030204" pitchFamily="34" charset="0"/>
                <a:cs typeface="Times New Roman" panose="02020603050405020304" pitchFamily="18" charset="0"/>
              </a:rPr>
              <a:t> da….;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xiêu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thoái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E29ECC0-A2DA-4DCD-B6B0-E6D06DB45FD0}"/>
              </a:ext>
            </a:extLst>
          </p:cNvPr>
          <p:cNvSpPr txBox="1"/>
          <p:nvPr/>
        </p:nvSpPr>
        <p:spPr>
          <a:xfrm>
            <a:off x="4317167" y="-1409075"/>
            <a:ext cx="5786203"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10223374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65314" y="906122"/>
            <a:ext cx="12061372" cy="5853141"/>
          </a:xfrm>
          <a:prstGeom prst="rect">
            <a:avLst/>
          </a:prstGeom>
          <a:noFill/>
        </p:spPr>
        <p:txBody>
          <a:bodyPr wrap="square" rtlCol="0">
            <a:spAutoFit/>
          </a:bodyPr>
          <a:lstStyle/>
          <a:p>
            <a:pPr algn="ctr">
              <a:lnSpc>
                <a:spcPct val="107000"/>
              </a:lnSpc>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trả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3200" b="1" dirty="0">
                <a:latin typeface="Times New Roman" panose="02020603050405020304" pitchFamily="18" charset="0"/>
                <a:ea typeface="Calibri" panose="020F0502020204030204" pitchFamily="34" charset="0"/>
                <a:cs typeface="Times New Roman" panose="02020603050405020304" pitchFamily="18" charset="0"/>
              </a:rPr>
              <a:t>Bài 3: </a:t>
            </a:r>
            <a:r>
              <a:rPr lang="pt-BR" sz="3200" i="1" dirty="0">
                <a:latin typeface="Times New Roman" panose="02020603050405020304" pitchFamily="18" charset="0"/>
                <a:ea typeface="Calibri" panose="020F0502020204030204" pitchFamily="34" charset="0"/>
                <a:cs typeface="Times New Roman" panose="02020603050405020304" pitchFamily="18" charset="0"/>
              </a:rPr>
              <a:t>Đem con bỏ chợ; nồi da nấu thịt.; rán sành ra mỡ; hồn xiêu phách lạc; một mất một còn; chó cắn áo rách ;tiến thoái lưỡng nan; thắt lưng buộc bụng.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b="1" u="sng" dirty="0" err="1">
                <a:latin typeface="Times New Roman" panose="02020603050405020304" pitchFamily="18" charset="0"/>
                <a:ea typeface="Calibri" panose="020F0502020204030204" pitchFamily="34" charset="0"/>
                <a:cs typeface="Times New Roman" panose="02020603050405020304" pitchFamily="18" charset="0"/>
              </a:rPr>
              <a:t>Bài</a:t>
            </a:r>
            <a:r>
              <a:rPr lang="en-US" sz="3200" b="1" u="sng" dirty="0">
                <a:latin typeface="Times New Roman" panose="02020603050405020304" pitchFamily="18" charset="0"/>
                <a:ea typeface="Calibri" panose="020F0502020204030204" pitchFamily="34" charset="0"/>
                <a:cs typeface="Times New Roman" panose="02020603050405020304" pitchFamily="18" charset="0"/>
              </a:rPr>
              <a:t> 4</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b="1" dirty="0">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kiệm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Thọ</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vốn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bướu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dã</a:t>
            </a:r>
            <a:r>
              <a:rPr lang="en-US" sz="3200" dirty="0">
                <a:latin typeface="Times New Roman" panose="02020603050405020304" pitchFamily="18" charset="0"/>
                <a:ea typeface="Calibri" panose="020F0502020204030204" pitchFamily="34" charset="0"/>
                <a:cs typeface="Times New Roman" panose="02020603050405020304" pitchFamily="18" charset="0"/>
              </a:rPr>
              <a:t> man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nửa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3F1D0BF-899F-4BC2-834D-CD546C04B092}"/>
              </a:ext>
            </a:extLst>
          </p:cNvPr>
          <p:cNvSpPr txBox="1"/>
          <p:nvPr/>
        </p:nvSpPr>
        <p:spPr>
          <a:xfrm>
            <a:off x="1753849" y="-1439056"/>
            <a:ext cx="6610662"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678900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circle(in)">
                                      <p:cBhvr>
                                        <p:cTn id="22" dur="2000"/>
                                        <p:tgtEl>
                                          <p:spTgt spid="2">
                                            <p:txEl>
                                              <p:pRg st="1" end="1"/>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circle(in)">
                                      <p:cBhvr>
                                        <p:cTn id="25" dur="2000"/>
                                        <p:tgtEl>
                                          <p:spTgt spid="2">
                                            <p:txEl>
                                              <p:pRg st="2" end="2"/>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circle(in)">
                                      <p:cBhvr>
                                        <p:cTn id="28" dur="2000"/>
                                        <p:tgtEl>
                                          <p:spTgt spid="2">
                                            <p:txEl>
                                              <p:pRg st="3" end="3"/>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circle(in)">
                                      <p:cBhvr>
                                        <p:cTn id="31" dur="2000"/>
                                        <p:tgtEl>
                                          <p:spTgt spid="2">
                                            <p:txEl>
                                              <p:pRg st="4" end="4"/>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circle(in)">
                                      <p:cBhvr>
                                        <p:cTn id="3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815112"/>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53072" y="385"/>
            <a:ext cx="10356978" cy="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400" b="1" dirty="0">
                <a:solidFill>
                  <a:srgbClr val="4472C4"/>
                </a:solidFill>
                <a:latin typeface="Times New Roman" panose="02020603050405020304" pitchFamily="18" charset="0"/>
                <a:ea typeface="Yu Mincho" panose="020B0400000000000000" pitchFamily="18" charset="-128"/>
              </a:rPr>
              <a:t>BÀI 4: THỰC HÀNH TIẾNG VIỆT</a:t>
            </a:r>
            <a:endParaRPr lang="en-US" sz="1600" dirty="0">
              <a:latin typeface="Times New Roman" panose="02020603050405020304" pitchFamily="18" charset="0"/>
              <a:ea typeface="Times New Roman" panose="02020603050405020304" pitchFamily="18" charset="0"/>
            </a:endParaRPr>
          </a:p>
          <a:p>
            <a:pPr algn="ctr">
              <a:lnSpc>
                <a:spcPct val="107000"/>
              </a:lnSpc>
            </a:pPr>
            <a:r>
              <a:rPr lang="en-US" sz="2400" b="1" dirty="0">
                <a:solidFill>
                  <a:srgbClr val="4472C4"/>
                </a:solidFill>
                <a:latin typeface="Times New Roman" panose="02020603050405020304" pitchFamily="18" charset="0"/>
                <a:ea typeface="Yu Mincho" panose="020B0400000000000000" pitchFamily="18" charset="-128"/>
                <a:cs typeface="Times New Roman" panose="02020603050405020304" pitchFamily="18" charset="0"/>
              </a:rPr>
              <a:t>NGHĨA CỦA MỘT SỐ TỪ, THÀNH NGỮ HÁN VIỆT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66718"/>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199"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5007DB27-D89B-4D11-A145-CEB75AE565F0}"/>
              </a:ext>
            </a:extLst>
          </p:cNvPr>
          <p:cNvSpPr txBox="1"/>
          <p:nvPr/>
        </p:nvSpPr>
        <p:spPr>
          <a:xfrm>
            <a:off x="133157" y="815112"/>
            <a:ext cx="11921277" cy="5993307"/>
          </a:xfrm>
          <a:prstGeom prst="rect">
            <a:avLst/>
          </a:prstGeom>
          <a:noFill/>
        </p:spPr>
        <p:txBody>
          <a:bodyPr wrap="square" rtlCol="0">
            <a:spAutoFit/>
          </a:bodyPr>
          <a:lstStyle/>
          <a:p>
            <a:pPr algn="just">
              <a:lnSpc>
                <a:spcPct val="107000"/>
              </a:lnSpc>
            </a:pPr>
            <a:r>
              <a:rPr lang="pt-BR" sz="2400" b="1" dirty="0">
                <a:latin typeface="Times New Roman" panose="02020603050405020304" pitchFamily="18" charset="0"/>
                <a:ea typeface="Calibri" panose="020F0502020204030204" pitchFamily="34" charset="0"/>
                <a:cs typeface="Times New Roman" panose="02020603050405020304" pitchFamily="18" charset="0"/>
              </a:rPr>
              <a:t>* Ý nghĩa</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a. Chỉ sự tốn công vô ích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b. Chỉ những đối tượng có tính giang hồ, hay gây gổ.</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c. Chỉ sự sắc son, vững chí của con người.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latin typeface="Times New Roman" panose="02020603050405020304" pitchFamily="18" charset="0"/>
                <a:ea typeface="Calibri" panose="020F0502020204030204" pitchFamily="34" charset="0"/>
                <a:cs typeface="Times New Roman" panose="02020603050405020304" pitchFamily="18" charset="0"/>
              </a:rPr>
              <a:t> 5.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1. Nam……..nữ tú</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2. Trai tài gái………….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3. Cầu được ước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4. Ước của ……….mùa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5. Đứng núi này………núi nọ.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6. Non xanh nước ………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7. Kề vai ……….cánh.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8. Muôn người như……….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9. Đồng cam……..khổ </a:t>
            </a:r>
            <a:br>
              <a:rPr lang="pt-BR" sz="2400" dirty="0">
                <a:latin typeface="Times New Roman" panose="02020603050405020304" pitchFamily="18" charset="0"/>
                <a:ea typeface="Calibri" panose="020F0502020204030204" pitchFamily="34" charset="0"/>
                <a:cs typeface="Times New Roman" panose="02020603050405020304" pitchFamily="18" charset="0"/>
              </a:rPr>
            </a:br>
            <a:r>
              <a:rPr lang="pt-BR" sz="2400" dirty="0">
                <a:latin typeface="Times New Roman" panose="02020603050405020304" pitchFamily="18" charset="0"/>
                <a:ea typeface="Calibri" panose="020F0502020204030204" pitchFamily="34" charset="0"/>
                <a:cs typeface="Times New Roman" panose="02020603050405020304" pitchFamily="18" charset="0"/>
              </a:rPr>
              <a:t>10. Bốn biển một………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55044F1-54DF-4621-BF28-A02CD7FD32D6}"/>
              </a:ext>
            </a:extLst>
          </p:cNvPr>
          <p:cNvSpPr txBox="1"/>
          <p:nvPr/>
        </p:nvSpPr>
        <p:spPr>
          <a:xfrm>
            <a:off x="1828800" y="-1603948"/>
            <a:ext cx="6790544" cy="923330"/>
          </a:xfrm>
          <a:prstGeom prst="rect">
            <a:avLst/>
          </a:prstGeom>
          <a:noFill/>
        </p:spPr>
        <p:txBody>
          <a:bodyPr wrap="square" rtlCol="0">
            <a:spAutoFit/>
          </a:bodyPr>
          <a:lstStyle/>
          <a:p>
            <a:r>
              <a:rPr lang="en-US" dirty="0">
                <a:latin typeface="#9Slide05 Fourth Medium" panose="00000600000000000000" pitchFamily="2" charset="0"/>
              </a:rPr>
              <a:t> </a:t>
            </a:r>
            <a:endParaRPr lang="en-US" dirty="0">
              <a:solidFill>
                <a:srgbClr val="FF0000"/>
              </a:solidFill>
              <a:latin typeface="#9Slide05 Fourth Medium" panose="00000600000000000000" pitchFamily="2" charset="0"/>
            </a:endParaRPr>
          </a:p>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1472973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arn(inVertical)">
                                      <p:cBhvr>
                                        <p:cTn id="31" dur="500"/>
                                        <p:tgtEl>
                                          <p:spTgt spid="2">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barn(inVertical)">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2883</Words>
  <PresentationFormat>Widescreen</PresentationFormat>
  <Paragraphs>510</Paragraphs>
  <Slides>38</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等线</vt:lpstr>
      <vt:lpstr>宋体</vt:lpstr>
      <vt:lpstr>Yu Mincho</vt:lpstr>
      <vt:lpstr>#9Slide05 Fourth Medium</vt:lpstr>
      <vt:lpstr>Arial</vt:lpstr>
      <vt:lpstr>Calibri</vt:lpstr>
      <vt:lpstr>Calibri Light</vt:lpstr>
      <vt:lpstr>ITC Avant Garde Std Bk</vt:lpstr>
      <vt:lpstr>Times New Roman</vt:lpstr>
      <vt:lpstr>zihun24hao-zhenhunshoushu</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2023-08-03T13:23:22Z</dcterms:created>
  <dcterms:modified xsi:type="dcterms:W3CDTF">2023-11-02T07:55:16Z</dcterms:modified>
</cp:coreProperties>
</file>