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57"/>
  </p:notesMasterIdLst>
  <p:sldIdLst>
    <p:sldId id="313" r:id="rId3"/>
    <p:sldId id="301" r:id="rId4"/>
    <p:sldId id="315" r:id="rId5"/>
    <p:sldId id="316" r:id="rId6"/>
    <p:sldId id="318" r:id="rId7"/>
    <p:sldId id="317" r:id="rId8"/>
    <p:sldId id="319" r:id="rId9"/>
    <p:sldId id="325" r:id="rId10"/>
    <p:sldId id="326" r:id="rId11"/>
    <p:sldId id="327" r:id="rId12"/>
    <p:sldId id="328" r:id="rId13"/>
    <p:sldId id="329" r:id="rId14"/>
    <p:sldId id="330" r:id="rId15"/>
    <p:sldId id="332" r:id="rId16"/>
    <p:sldId id="333" r:id="rId17"/>
    <p:sldId id="334" r:id="rId18"/>
    <p:sldId id="649" r:id="rId19"/>
    <p:sldId id="337" r:id="rId20"/>
    <p:sldId id="338" r:id="rId21"/>
    <p:sldId id="339" r:id="rId22"/>
    <p:sldId id="340" r:id="rId23"/>
    <p:sldId id="341" r:id="rId24"/>
    <p:sldId id="324" r:id="rId25"/>
    <p:sldId id="394" r:id="rId26"/>
    <p:sldId id="343" r:id="rId27"/>
    <p:sldId id="650" r:id="rId28"/>
    <p:sldId id="651" r:id="rId29"/>
    <p:sldId id="348" r:id="rId30"/>
    <p:sldId id="652" r:id="rId31"/>
    <p:sldId id="653" r:id="rId32"/>
    <p:sldId id="352" r:id="rId33"/>
    <p:sldId id="355" r:id="rId34"/>
    <p:sldId id="654" r:id="rId35"/>
    <p:sldId id="357" r:id="rId36"/>
    <p:sldId id="395" r:id="rId37"/>
    <p:sldId id="629" r:id="rId38"/>
    <p:sldId id="630" r:id="rId39"/>
    <p:sldId id="631" r:id="rId40"/>
    <p:sldId id="632" r:id="rId41"/>
    <p:sldId id="633" r:id="rId42"/>
    <p:sldId id="634" r:id="rId43"/>
    <p:sldId id="635" r:id="rId44"/>
    <p:sldId id="636" r:id="rId45"/>
    <p:sldId id="637" r:id="rId46"/>
    <p:sldId id="638" r:id="rId47"/>
    <p:sldId id="639" r:id="rId48"/>
    <p:sldId id="640" r:id="rId49"/>
    <p:sldId id="642" r:id="rId50"/>
    <p:sldId id="643" r:id="rId51"/>
    <p:sldId id="644" r:id="rId52"/>
    <p:sldId id="645" r:id="rId53"/>
    <p:sldId id="646" r:id="rId54"/>
    <p:sldId id="647" r:id="rId55"/>
    <p:sldId id="648" r:id="rId56"/>
  </p:sldIdLst>
  <p:sldSz cx="24384000" cy="13716000"/>
  <p:notesSz cx="6858000" cy="9144000"/>
  <p:custDataLst>
    <p:tags r:id="rId58"/>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7F7FF"/>
    <a:srgbClr val="135F82"/>
    <a:srgbClr val="3EB2FF"/>
    <a:srgbClr val="0099FF"/>
    <a:srgbClr val="D6F7FE"/>
    <a:srgbClr val="EEF7E9"/>
    <a:srgbClr val="FFFFFF"/>
    <a:srgbClr val="008000"/>
    <a:srgbClr val="242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32" autoAdjust="0"/>
    <p:restoredTop sz="94139" autoAdjust="0"/>
  </p:normalViewPr>
  <p:slideViewPr>
    <p:cSldViewPr>
      <p:cViewPr varScale="1">
        <p:scale>
          <a:sx n="41" d="100"/>
          <a:sy n="41" d="100"/>
        </p:scale>
        <p:origin x="269" y="7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9/26/2022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94604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73886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34970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9/26/2022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9/26/2022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9/26/2022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9/26/2022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11.xml"/><Relationship Id="rId6" Type="http://schemas.openxmlformats.org/officeDocument/2006/relationships/image" Target="../media/image58.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4.png"/></Relationships>
</file>

<file path=ppt/slides/_rels/slide3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image" Target="../media/image68.png"/><Relationship Id="rId1" Type="http://schemas.openxmlformats.org/officeDocument/2006/relationships/slideLayout" Target="../slideLayouts/slideLayout11.xml"/><Relationship Id="rId6" Type="http://schemas.openxmlformats.org/officeDocument/2006/relationships/image" Target="../media/image58.png"/><Relationship Id="rId5" Type="http://schemas.openxmlformats.org/officeDocument/2006/relationships/image" Target="../media/image63.png"/><Relationship Id="rId4" Type="http://schemas.openxmlformats.org/officeDocument/2006/relationships/image" Target="../media/image70.png"/><Relationship Id="rId9" Type="http://schemas.openxmlformats.org/officeDocument/2006/relationships/image" Target="../media/image66.png"/></Relationships>
</file>

<file path=ppt/slides/_rels/slide3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74.png"/><Relationship Id="rId7" Type="http://schemas.openxmlformats.org/officeDocument/2006/relationships/image" Target="../media/image59.jpeg"/><Relationship Id="rId2" Type="http://schemas.openxmlformats.org/officeDocument/2006/relationships/image" Target="../media/image73.png"/><Relationship Id="rId1" Type="http://schemas.openxmlformats.org/officeDocument/2006/relationships/slideLayout" Target="../slideLayouts/slideLayout11.xml"/><Relationship Id="rId6" Type="http://schemas.openxmlformats.org/officeDocument/2006/relationships/image" Target="../media/image76.png"/><Relationship Id="rId5" Type="http://schemas.openxmlformats.org/officeDocument/2006/relationships/image" Target="../media/image58.png"/><Relationship Id="rId4" Type="http://schemas.openxmlformats.org/officeDocument/2006/relationships/image" Target="../media/image75.png"/><Relationship Id="rId9" Type="http://schemas.openxmlformats.org/officeDocument/2006/relationships/image" Target="../media/image78.png"/></Relationships>
</file>

<file path=ppt/slides/_rels/slide3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image" Target="../media/image60.png"/><Relationship Id="rId1" Type="http://schemas.openxmlformats.org/officeDocument/2006/relationships/slideLayout" Target="../slideLayouts/slideLayout11.xml"/><Relationship Id="rId6" Type="http://schemas.openxmlformats.org/officeDocument/2006/relationships/image" Target="../media/image58.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1.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83.png"/><Relationship Id="rId7" Type="http://schemas.openxmlformats.org/officeDocument/2006/relationships/image" Target="../media/image91.png"/><Relationship Id="rId2" Type="http://schemas.openxmlformats.org/officeDocument/2006/relationships/image" Target="../media/image670.png"/><Relationship Id="rId1" Type="http://schemas.openxmlformats.org/officeDocument/2006/relationships/slideLayout" Target="../slideLayouts/slideLayout11.xml"/><Relationship Id="rId6" Type="http://schemas.openxmlformats.org/officeDocument/2006/relationships/image" Target="../media/image58.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830.png"/></Relationships>
</file>

<file path=ppt/slides/_rels/slide4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95.png"/><Relationship Id="rId7" Type="http://schemas.openxmlformats.org/officeDocument/2006/relationships/image" Target="../media/image59.jpeg"/><Relationship Id="rId2" Type="http://schemas.openxmlformats.org/officeDocument/2006/relationships/image" Target="../media/image94.png"/><Relationship Id="rId1" Type="http://schemas.openxmlformats.org/officeDocument/2006/relationships/slideLayout" Target="../slideLayouts/slideLayout11.xml"/><Relationship Id="rId6" Type="http://schemas.openxmlformats.org/officeDocument/2006/relationships/image" Target="../media/image58.png"/><Relationship Id="rId5" Type="http://schemas.openxmlformats.org/officeDocument/2006/relationships/image" Target="../media/image97.png"/><Relationship Id="rId4" Type="http://schemas.openxmlformats.org/officeDocument/2006/relationships/image" Target="../media/image96.png"/><Relationship Id="rId9" Type="http://schemas.openxmlformats.org/officeDocument/2006/relationships/image" Target="../media/image89.png"/></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101.png"/><Relationship Id="rId7" Type="http://schemas.openxmlformats.org/officeDocument/2006/relationships/image" Target="../media/image59.jpeg"/><Relationship Id="rId2" Type="http://schemas.openxmlformats.org/officeDocument/2006/relationships/image" Target="../media/image100.png"/><Relationship Id="rId1" Type="http://schemas.openxmlformats.org/officeDocument/2006/relationships/slideLayout" Target="../slideLayouts/slideLayout11.xml"/><Relationship Id="rId6" Type="http://schemas.openxmlformats.org/officeDocument/2006/relationships/image" Target="../media/image58.png"/><Relationship Id="rId5" Type="http://schemas.openxmlformats.org/officeDocument/2006/relationships/image" Target="../media/image103.png"/><Relationship Id="rId4" Type="http://schemas.openxmlformats.org/officeDocument/2006/relationships/image" Target="../media/image102.png"/><Relationship Id="rId9" Type="http://schemas.openxmlformats.org/officeDocument/2006/relationships/image" Target="../media/image105.png"/></Relationships>
</file>

<file path=ppt/slides/_rels/slide4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07.png"/><Relationship Id="rId7" Type="http://schemas.openxmlformats.org/officeDocument/2006/relationships/image" Target="../media/image59.jpeg"/><Relationship Id="rId2" Type="http://schemas.openxmlformats.org/officeDocument/2006/relationships/image" Target="../media/image106.png"/><Relationship Id="rId1" Type="http://schemas.openxmlformats.org/officeDocument/2006/relationships/slideLayout" Target="../slideLayouts/slideLayout11.xml"/><Relationship Id="rId6" Type="http://schemas.openxmlformats.org/officeDocument/2006/relationships/image" Target="../media/image58.png"/><Relationship Id="rId5" Type="http://schemas.openxmlformats.org/officeDocument/2006/relationships/image" Target="../media/image109.png"/><Relationship Id="rId4" Type="http://schemas.openxmlformats.org/officeDocument/2006/relationships/image" Target="../media/image108.png"/><Relationship Id="rId9" Type="http://schemas.openxmlformats.org/officeDocument/2006/relationships/image" Target="../media/image9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1.xml"/><Relationship Id="rId4" Type="http://schemas.openxmlformats.org/officeDocument/2006/relationships/image" Target="../media/image99.png"/></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1.xml"/><Relationship Id="rId4" Type="http://schemas.openxmlformats.org/officeDocument/2006/relationships/image" Target="../media/image112.png"/></Relationships>
</file>

<file path=ppt/slides/_rels/slide4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1.xml"/><Relationship Id="rId5" Type="http://schemas.openxmlformats.org/officeDocument/2006/relationships/image" Target="../media/image114.png"/><Relationship Id="rId4" Type="http://schemas.openxmlformats.org/officeDocument/2006/relationships/image" Target="../media/image11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1.xml"/><Relationship Id="rId5" Type="http://schemas.openxmlformats.org/officeDocument/2006/relationships/image" Target="../media/image117.png"/><Relationship Id="rId4" Type="http://schemas.openxmlformats.org/officeDocument/2006/relationships/image" Target="../media/image115.png"/></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1.xml"/><Relationship Id="rId6" Type="http://schemas.openxmlformats.org/officeDocument/2006/relationships/image" Target="../media/image118.png"/><Relationship Id="rId5" Type="http://schemas.openxmlformats.org/officeDocument/2006/relationships/image" Target="../media/image116.png"/><Relationship Id="rId4" Type="http://schemas.openxmlformats.org/officeDocument/2006/relationships/image" Target="../media/image660.png"/></Relationships>
</file>

<file path=ppt/slides/_rels/slide5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1.xml"/><Relationship Id="rId4" Type="http://schemas.openxmlformats.org/officeDocument/2006/relationships/image" Target="../media/image119.png"/></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1.xml"/><Relationship Id="rId4" Type="http://schemas.openxmlformats.org/officeDocument/2006/relationships/image" Target="../media/image12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477625" y="2164810"/>
              <a:ext cx="12025128" cy="240009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67753" y="6165103"/>
              <a:ext cx="13335000" cy="5105401"/>
            </a:xfrm>
            <a:prstGeom prst="rect">
              <a:avLst/>
            </a:prstGeom>
            <a:noFill/>
            <a:ln w="9525">
              <a:noFill/>
              <a:miter lim="800000"/>
              <a:headEnd/>
              <a:tailEnd/>
            </a:ln>
            <a:effectLst/>
          </p:spPr>
          <p:txBody>
            <a:bodyPr/>
            <a:lstStyle/>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§12. </a:t>
              </a:r>
              <a:r>
                <a:rPr lang="en-US" sz="4800" b="1" dirty="0" err="1">
                  <a:solidFill>
                    <a:srgbClr val="0000FF"/>
                  </a:solidFill>
                  <a:latin typeface="Tahoma" pitchFamily="34" charset="0"/>
                  <a:ea typeface="Tahoma" pitchFamily="34" charset="0"/>
                  <a:cs typeface="Tahoma" pitchFamily="34" charset="0"/>
                </a:rPr>
                <a:t>Số</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gần</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đúng</a:t>
              </a:r>
              <a:endParaRPr lang="en-US" sz="4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4800" b="1" dirty="0">
                  <a:solidFill>
                    <a:srgbClr val="FF0000"/>
                  </a:solidFill>
                  <a:latin typeface="Tahoma" pitchFamily="34" charset="0"/>
                  <a:ea typeface="Tahoma" pitchFamily="34" charset="0"/>
                  <a:cs typeface="Tahoma" pitchFamily="34" charset="0"/>
                </a:rPr>
                <a:t>§13. </a:t>
              </a:r>
              <a:r>
                <a:rPr lang="en-US" sz="4800" b="1" dirty="0" err="1">
                  <a:solidFill>
                    <a:srgbClr val="FF0000"/>
                  </a:solidFill>
                  <a:latin typeface="Tahoma" pitchFamily="34" charset="0"/>
                  <a:ea typeface="Tahoma" pitchFamily="34" charset="0"/>
                  <a:cs typeface="Tahoma" pitchFamily="34" charset="0"/>
                </a:rPr>
                <a:t>Các</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số</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đặc</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trưng</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đo</a:t>
              </a:r>
              <a:r>
                <a:rPr lang="en-US" sz="4800" b="1" dirty="0">
                  <a:solidFill>
                    <a:srgbClr val="FF0000"/>
                  </a:solidFill>
                  <a:latin typeface="Tahoma" pitchFamily="34" charset="0"/>
                  <a:ea typeface="Tahoma" pitchFamily="34" charset="0"/>
                  <a:cs typeface="Tahoma" pitchFamily="34" charset="0"/>
                </a:rPr>
                <a:t> xu </a:t>
              </a:r>
              <a:r>
                <a:rPr lang="en-US" sz="4800" b="1" dirty="0" err="1">
                  <a:solidFill>
                    <a:srgbClr val="FF0000"/>
                  </a:solidFill>
                  <a:latin typeface="Tahoma" pitchFamily="34" charset="0"/>
                  <a:ea typeface="Tahoma" pitchFamily="34" charset="0"/>
                  <a:cs typeface="Tahoma" pitchFamily="34" charset="0"/>
                </a:rPr>
                <a:t>thế</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trung</a:t>
              </a:r>
              <a:r>
                <a:rPr lang="en-US" sz="4800" b="1" dirty="0">
                  <a:solidFill>
                    <a:srgbClr val="FF0000"/>
                  </a:solidFill>
                  <a:latin typeface="Tahoma" pitchFamily="34" charset="0"/>
                  <a:ea typeface="Tahoma" pitchFamily="34" charset="0"/>
                  <a:cs typeface="Tahoma" pitchFamily="34" charset="0"/>
                </a:rPr>
                <a:t> </a:t>
              </a:r>
              <a:r>
                <a:rPr lang="en-US" sz="4800" b="1" dirty="0" err="1">
                  <a:solidFill>
                    <a:srgbClr val="FF0000"/>
                  </a:solidFill>
                  <a:latin typeface="Tahoma" pitchFamily="34" charset="0"/>
                  <a:ea typeface="Tahoma" pitchFamily="34" charset="0"/>
                  <a:cs typeface="Tahoma" pitchFamily="34" charset="0"/>
                </a:rPr>
                <a:t>tâm</a:t>
              </a:r>
              <a:endParaRPr lang="en-US" sz="4800" b="1" dirty="0">
                <a:solidFill>
                  <a:srgbClr val="FF0000"/>
                </a:solidFill>
                <a:latin typeface="Tahoma" pitchFamily="34" charset="0"/>
                <a:ea typeface="Tahoma" pitchFamily="34" charset="0"/>
                <a:cs typeface="Tahoma" pitchFamily="34" charset="0"/>
              </a:endParaRPr>
            </a:p>
            <a:p>
              <a:pPr algn="just">
                <a:lnSpc>
                  <a:spcPct val="150000"/>
                </a:lnSpc>
                <a:spcBef>
                  <a:spcPct val="20000"/>
                </a:spcBef>
                <a:defRPr/>
              </a:pPr>
              <a:r>
                <a:rPr lang="en-US" sz="4800" b="1" dirty="0">
                  <a:solidFill>
                    <a:srgbClr val="0000FF"/>
                  </a:solidFill>
                  <a:latin typeface="Tahoma" pitchFamily="34" charset="0"/>
                  <a:ea typeface="Tahoma" pitchFamily="34" charset="0"/>
                  <a:cs typeface="Tahoma" pitchFamily="34" charset="0"/>
                </a:rPr>
                <a:t>§14. </a:t>
              </a:r>
              <a:r>
                <a:rPr lang="en-US" sz="4800" b="1" dirty="0" err="1">
                  <a:solidFill>
                    <a:srgbClr val="0000FF"/>
                  </a:solidFill>
                  <a:latin typeface="Tahoma" pitchFamily="34" charset="0"/>
                  <a:ea typeface="Tahoma" pitchFamily="34" charset="0"/>
                  <a:cs typeface="Tahoma" pitchFamily="34" charset="0"/>
                </a:rPr>
                <a:t>Các</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số</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đặc</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trưng</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đo</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độ</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phân</a:t>
              </a:r>
              <a:r>
                <a:rPr lang="en-US" sz="4800" b="1" dirty="0">
                  <a:solidFill>
                    <a:srgbClr val="0000FF"/>
                  </a:solidFill>
                  <a:latin typeface="Tahoma" pitchFamily="34" charset="0"/>
                  <a:ea typeface="Tahoma" pitchFamily="34" charset="0"/>
                  <a:cs typeface="Tahoma" pitchFamily="34" charset="0"/>
                </a:rPr>
                <a:t> </a:t>
              </a:r>
              <a:r>
                <a:rPr lang="en-US" sz="4800" b="1" dirty="0" err="1">
                  <a:solidFill>
                    <a:srgbClr val="0000FF"/>
                  </a:solidFill>
                  <a:latin typeface="Tahoma" pitchFamily="34" charset="0"/>
                  <a:ea typeface="Tahoma" pitchFamily="34" charset="0"/>
                  <a:cs typeface="Tahoma" pitchFamily="34" charset="0"/>
                </a:rPr>
                <a:t>tán</a:t>
              </a:r>
              <a:endParaRPr lang="en-US" sz="48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583035" y="2428363"/>
              <a:ext cx="11831752" cy="1569660"/>
            </a:xfrm>
            <a:prstGeom prst="rect">
              <a:avLst/>
            </a:prstGeom>
            <a:noFill/>
          </p:spPr>
          <p:txBody>
            <a:bodyPr wrap="square" rtlCol="0">
              <a:spAutoFit/>
            </a:bodyPr>
            <a:lstStyle/>
            <a:p>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CÁC SỐ ĐẶC TRƯNG CỦA MẪU SỐ LIỆU KHÔNG GHÉP NHÓM</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EB0FD56-71AB-4BF4-88BA-F10BCB83ADC7}"/>
              </a:ext>
            </a:extLst>
          </p:cNvPr>
          <p:cNvGraphicFramePr>
            <a:graphicFrameLocks noGrp="1"/>
          </p:cNvGraphicFramePr>
          <p:nvPr>
            <p:extLst>
              <p:ext uri="{D42A27DB-BD31-4B8C-83A1-F6EECF244321}">
                <p14:modId xmlns:p14="http://schemas.microsoft.com/office/powerpoint/2010/main" val="4173646063"/>
              </p:ext>
            </p:extLst>
          </p:nvPr>
        </p:nvGraphicFramePr>
        <p:xfrm>
          <a:off x="263428" y="2133600"/>
          <a:ext cx="23891972" cy="2871788"/>
        </p:xfrm>
        <a:graphic>
          <a:graphicData uri="http://schemas.openxmlformats.org/drawingml/2006/table">
            <a:tbl>
              <a:tblPr firstRow="1" bandRow="1">
                <a:tableStyleId>{5C22544A-7EE6-4342-B048-85BDC9FD1C3A}</a:tableStyleId>
              </a:tblPr>
              <a:tblGrid>
                <a:gridCol w="23891972">
                  <a:extLst>
                    <a:ext uri="{9D8B030D-6E8A-4147-A177-3AD203B41FA5}">
                      <a16:colId xmlns:a16="http://schemas.microsoft.com/office/drawing/2014/main" val="104773545"/>
                    </a:ext>
                  </a:extLst>
                </a:gridCol>
              </a:tblGrid>
              <a:tr h="797560">
                <a:tc>
                  <a:txBody>
                    <a:bodyPr/>
                    <a:lstStyle/>
                    <a:p>
                      <a:pPr algn="just">
                        <a:lnSpc>
                          <a:spcPct val="106000"/>
                        </a:lnSpc>
                      </a:pP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Để</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tìm</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trung</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vị</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một</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mẫu</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liệu</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ta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thực</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hiện</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như</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sau</a:t>
                      </a:r>
                      <a:r>
                        <a:rPr lang="en-US" sz="44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p>
                    <a:p>
                      <a:pPr marL="342900" lvl="0" indent="-342900" algn="just">
                        <a:lnSpc>
                          <a:spcPct val="106000"/>
                        </a:lnSpc>
                        <a:buFont typeface="Symbol" panose="05050102010706020507" pitchFamily="18" charset="2"/>
                        <a:buChar char=""/>
                      </a:pP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Sắp</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xếp</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các</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giá</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trị</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mẫu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liệu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theo</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thứ</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tự</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giảm</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06000"/>
                        </a:lnSpc>
                        <a:buFont typeface="Symbol" panose="05050102010706020507" pitchFamily="18" charset="2"/>
                        <a:buChar char=""/>
                      </a:pP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giá</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trị</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mẫu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liệu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lẻ</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giá</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trị</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chính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giữa</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mẫu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trung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vị</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chẵn</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trung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vị</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trung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bình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cộng</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giá</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trị</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chính</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giữa</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mẫu</a:t>
                      </a:r>
                      <a:r>
                        <a:rPr lang="en-US"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a:solidFill>
                      <a:schemeClr val="accent4">
                        <a:lumMod val="20000"/>
                        <a:lumOff val="80000"/>
                      </a:schemeClr>
                    </a:solidFill>
                  </a:tcPr>
                </a:tc>
                <a:extLst>
                  <a:ext uri="{0D108BD9-81ED-4DB2-BD59-A6C34878D82A}">
                    <a16:rowId xmlns:a16="http://schemas.microsoft.com/office/drawing/2014/main" val="390690392"/>
                  </a:ext>
                </a:extLst>
              </a:tr>
            </a:tbl>
          </a:graphicData>
        </a:graphic>
      </p:graphicFrame>
      <p:sp>
        <p:nvSpPr>
          <p:cNvPr id="5" name="TextBox 4">
            <a:extLst>
              <a:ext uri="{FF2B5EF4-FFF2-40B4-BE49-F238E27FC236}">
                <a16:creationId xmlns:a16="http://schemas.microsoft.com/office/drawing/2014/main" id="{DC17C1C7-EA06-4B5E-AD25-7AFDDC426BDF}"/>
              </a:ext>
            </a:extLst>
          </p:cNvPr>
          <p:cNvSpPr txBox="1"/>
          <p:nvPr/>
        </p:nvSpPr>
        <p:spPr>
          <a:xfrm>
            <a:off x="1752600" y="5256151"/>
            <a:ext cx="21869400" cy="1601849"/>
          </a:xfrm>
          <a:prstGeom prst="rect">
            <a:avLst/>
          </a:prstGeom>
          <a:noFill/>
        </p:spPr>
        <p:txBody>
          <a:bodyPr wrap="square">
            <a:spAutoFit/>
          </a:bodyPr>
          <a:lstStyle/>
          <a:p>
            <a:pPr algn="just">
              <a:lnSpc>
                <a:spcPct val="107000"/>
              </a:lnSpc>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Ví dụ 2</a:t>
            </a:r>
            <a:r>
              <a:rPr lang="vi-VN"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Hãy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tìm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đốc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viên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công</a:t>
            </a:r>
            <a:r>
              <a:rPr lang="en-US" sz="4800" b="1" dirty="0">
                <a:effectLst/>
                <a:latin typeface="Tahoma" panose="020B0604030504040204" pitchFamily="34" charset="0"/>
                <a:ea typeface="Tahoma" panose="020B0604030504040204" pitchFamily="34" charset="0"/>
                <a:cs typeface="Tahoma" panose="020B0604030504040204" pitchFamily="34" charset="0"/>
              </a:rPr>
              <a:t> ty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HĐ3.</a:t>
            </a:r>
          </a:p>
        </p:txBody>
      </p:sp>
      <p:grpSp>
        <p:nvGrpSpPr>
          <p:cNvPr id="7" name="Group 6">
            <a:extLst>
              <a:ext uri="{FF2B5EF4-FFF2-40B4-BE49-F238E27FC236}">
                <a16:creationId xmlns:a16="http://schemas.microsoft.com/office/drawing/2014/main" id="{09CD3DA5-F7E1-4221-83A2-842197A5AD49}"/>
              </a:ext>
            </a:extLst>
          </p:cNvPr>
          <p:cNvGrpSpPr/>
          <p:nvPr/>
        </p:nvGrpSpPr>
        <p:grpSpPr>
          <a:xfrm>
            <a:off x="298064" y="5256151"/>
            <a:ext cx="1454536" cy="751840"/>
            <a:chOff x="0" y="92326"/>
            <a:chExt cx="575416" cy="197663"/>
          </a:xfrm>
        </p:grpSpPr>
        <p:grpSp>
          <p:nvGrpSpPr>
            <p:cNvPr id="8" name="Group 7">
              <a:extLst>
                <a:ext uri="{FF2B5EF4-FFF2-40B4-BE49-F238E27FC236}">
                  <a16:creationId xmlns:a16="http://schemas.microsoft.com/office/drawing/2014/main" id="{8843F5B1-43DF-4287-9047-8D665028A2CD}"/>
                </a:ext>
              </a:extLst>
            </p:cNvPr>
            <p:cNvGrpSpPr/>
            <p:nvPr/>
          </p:nvGrpSpPr>
          <p:grpSpPr>
            <a:xfrm>
              <a:off x="0" y="92326"/>
              <a:ext cx="575416" cy="197663"/>
              <a:chOff x="0" y="92326"/>
              <a:chExt cx="644449" cy="302837"/>
            </a:xfrm>
          </p:grpSpPr>
          <p:sp>
            <p:nvSpPr>
              <p:cNvPr id="11" name="Arrow: Pentagon 10">
                <a:extLst>
                  <a:ext uri="{FF2B5EF4-FFF2-40B4-BE49-F238E27FC236}">
                    <a16:creationId xmlns:a16="http://schemas.microsoft.com/office/drawing/2014/main" id="{92B78E12-6B43-4D24-A75A-2CCD2DA8DF83}"/>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2" name="Arrow: Chevron 11">
                <a:extLst>
                  <a:ext uri="{FF2B5EF4-FFF2-40B4-BE49-F238E27FC236}">
                    <a16:creationId xmlns:a16="http://schemas.microsoft.com/office/drawing/2014/main" id="{A55F2740-5112-4409-80CF-D13D961982FE}"/>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3" name="Arrow: Chevron 12">
                <a:extLst>
                  <a:ext uri="{FF2B5EF4-FFF2-40B4-BE49-F238E27FC236}">
                    <a16:creationId xmlns:a16="http://schemas.microsoft.com/office/drawing/2014/main" id="{B4B89B27-4276-4AA3-BD9E-DC797FA255A4}"/>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9" name="Flowchart: Terminator 8">
              <a:extLst>
                <a:ext uri="{FF2B5EF4-FFF2-40B4-BE49-F238E27FC236}">
                  <a16:creationId xmlns:a16="http://schemas.microsoft.com/office/drawing/2014/main" id="{C47BCD94-BAA6-4CC0-8F5A-C0B9D325BDA2}"/>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0" name="Oval 9">
              <a:extLst>
                <a:ext uri="{FF2B5EF4-FFF2-40B4-BE49-F238E27FC236}">
                  <a16:creationId xmlns:a16="http://schemas.microsoft.com/office/drawing/2014/main" id="{BD1B3F6C-0DED-4E4E-B28A-F0316D84BAFB}"/>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pic>
        <p:nvPicPr>
          <p:cNvPr id="17" name="Picture 16">
            <a:extLst>
              <a:ext uri="{FF2B5EF4-FFF2-40B4-BE49-F238E27FC236}">
                <a16:creationId xmlns:a16="http://schemas.microsoft.com/office/drawing/2014/main" id="{32B0F138-0CEB-4FD8-AFB1-CD70D734B298}"/>
              </a:ext>
            </a:extLst>
          </p:cNvPr>
          <p:cNvPicPr>
            <a:picLocks noChangeAspect="1"/>
          </p:cNvPicPr>
          <p:nvPr/>
        </p:nvPicPr>
        <p:blipFill>
          <a:blip r:embed="rId2"/>
          <a:stretch>
            <a:fillRect/>
          </a:stretch>
        </p:blipFill>
        <p:spPr>
          <a:xfrm>
            <a:off x="11201400" y="9448800"/>
            <a:ext cx="12830828" cy="1826611"/>
          </a:xfrm>
          <a:prstGeom prst="rect">
            <a:avLst/>
          </a:prstGeom>
        </p:spPr>
      </p:pic>
      <p:sp>
        <p:nvSpPr>
          <p:cNvPr id="20" name="TextBox 19">
            <a:extLst>
              <a:ext uri="{FF2B5EF4-FFF2-40B4-BE49-F238E27FC236}">
                <a16:creationId xmlns:a16="http://schemas.microsoft.com/office/drawing/2014/main" id="{DF348286-61FB-40CA-A770-359F811185E7}"/>
              </a:ext>
            </a:extLst>
          </p:cNvPr>
          <p:cNvSpPr txBox="1"/>
          <p:nvPr/>
        </p:nvSpPr>
        <p:spPr>
          <a:xfrm>
            <a:off x="298064" y="11180131"/>
            <a:ext cx="23078209" cy="2157707"/>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US" sz="4800" b="1" dirty="0" err="1">
                <a:effectLst/>
                <a:latin typeface="Tahoma" panose="020B0604030504040204" pitchFamily="34" charset="0"/>
                <a:ea typeface="Tahoma" panose="020B0604030504040204" pitchFamily="34" charset="0"/>
                <a:cs typeface="Tahoma" panose="020B0604030504040204" pitchFamily="34" charset="0"/>
              </a:rPr>
              <a:t>Dãy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chính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giữa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bằng</a:t>
            </a:r>
            <a:r>
              <a:rPr lang="en-US" sz="4800" b="1" dirty="0">
                <a:effectLst/>
                <a:latin typeface="Tahoma" panose="020B0604030504040204" pitchFamily="34" charset="0"/>
                <a:ea typeface="Tahoma" panose="020B0604030504040204" pitchFamily="34" charset="0"/>
                <a:cs typeface="Tahoma" panose="020B0604030504040204" pitchFamily="34" charset="0"/>
              </a:rPr>
              <a:t> 4. </a:t>
            </a:r>
            <a:r>
              <a:rPr lang="en-US" sz="4800" b="1" dirty="0" err="1">
                <a:effectLst/>
                <a:latin typeface="Tahoma" panose="020B0604030504040204" pitchFamily="34" charset="0"/>
                <a:ea typeface="Tahoma" panose="020B0604030504040204" pitchFamily="34" charset="0"/>
                <a:cs typeface="Tahoma" panose="020B0604030504040204" pitchFamily="34" charset="0"/>
              </a:rPr>
              <a:t>Vậy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cũng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bằng</a:t>
            </a:r>
            <a:r>
              <a:rPr lang="en-US" sz="4800" b="1" dirty="0">
                <a:effectLst/>
                <a:latin typeface="Tahoma" panose="020B0604030504040204" pitchFamily="34" charset="0"/>
                <a:ea typeface="Tahoma" panose="020B0604030504040204" pitchFamily="34" charset="0"/>
                <a:cs typeface="Tahoma" panose="020B0604030504040204" pitchFamily="34" charset="0"/>
              </a:rPr>
              <a:t> 4.</a:t>
            </a:r>
          </a:p>
        </p:txBody>
      </p:sp>
      <p:sp>
        <p:nvSpPr>
          <p:cNvPr id="16" name="TextBox 15">
            <a:extLst>
              <a:ext uri="{FF2B5EF4-FFF2-40B4-BE49-F238E27FC236}">
                <a16:creationId xmlns:a16="http://schemas.microsoft.com/office/drawing/2014/main" id="{6F8703B4-E86F-4A0E-A03E-5AA6C4A0CAFA}"/>
              </a:ext>
            </a:extLst>
          </p:cNvPr>
          <p:cNvSpPr txBox="1"/>
          <p:nvPr/>
        </p:nvSpPr>
        <p:spPr>
          <a:xfrm>
            <a:off x="263428" y="7025085"/>
            <a:ext cx="23445114" cy="3738396"/>
          </a:xfrm>
          <a:prstGeom prst="rect">
            <a:avLst/>
          </a:prstGeom>
          <a:noFill/>
        </p:spPr>
        <p:txBody>
          <a:bodyPr wrap="square">
            <a:spAutoFit/>
          </a:bodyPr>
          <a:lstStyle/>
          <a:p>
            <a:pPr algn="ctr">
              <a:lnSpc>
                <a:spcPct val="107000"/>
              </a:lnSpc>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pP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tìm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trên</a:t>
            </a:r>
            <a:r>
              <a:rPr lang="en-US" sz="4800" b="1" dirty="0">
                <a:effectLst/>
                <a:latin typeface="Tahoma" panose="020B0604030504040204" pitchFamily="34" charset="0"/>
                <a:ea typeface="Tahoma" panose="020B0604030504040204" pitchFamily="34" charset="0"/>
                <a:cs typeface="Tahoma" panose="020B0604030504040204" pitchFamily="34" charset="0"/>
              </a:rPr>
              <a:t>, ta </a:t>
            </a:r>
            <a:r>
              <a:rPr lang="en-US" sz="4800" b="1" dirty="0" err="1">
                <a:effectLst/>
                <a:latin typeface="Tahoma" panose="020B0604030504040204" pitchFamily="34" charset="0"/>
                <a:ea typeface="Tahoma" panose="020B0604030504040204" pitchFamily="34" charset="0"/>
                <a:cs typeface="Tahoma" panose="020B0604030504040204" pitchFamily="34" charset="0"/>
              </a:rPr>
              <a:t>làm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sau</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Font typeface="Symbol" panose="05050102010706020507" pitchFamily="18" charset="2"/>
              <a:buChar char=""/>
            </a:pPr>
            <a:r>
              <a:rPr lang="en-US" sz="4800" b="1" dirty="0" err="1">
                <a:effectLst/>
                <a:latin typeface="Tahoma" panose="020B0604030504040204" pitchFamily="34" charset="0"/>
                <a:ea typeface="Tahoma" panose="020B0604030504040204" pitchFamily="34" charset="0"/>
                <a:cs typeface="Tahoma" panose="020B0604030504040204" pitchFamily="34" charset="0"/>
              </a:rPr>
              <a:t>Sắp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xếp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theo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tự</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không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giảm</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Font typeface="Symbol" panose="05050102010706020507" pitchFamily="18" charset="2"/>
              <a:buChar char=""/>
            </a:pP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51023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C45224-6AE5-438F-9ED8-E5BAFE05A405}"/>
              </a:ext>
            </a:extLst>
          </p:cNvPr>
          <p:cNvSpPr txBox="1"/>
          <p:nvPr/>
        </p:nvSpPr>
        <p:spPr>
          <a:xfrm>
            <a:off x="304800" y="2514600"/>
            <a:ext cx="23164800" cy="3182538"/>
          </a:xfrm>
          <a:prstGeom prst="rect">
            <a:avLst/>
          </a:prstGeom>
          <a:noFill/>
        </p:spPr>
        <p:txBody>
          <a:bodyPr wrap="square">
            <a:spAutoFit/>
          </a:bodyPr>
          <a:lstStyle/>
          <a:p>
            <a:pPr algn="just">
              <a:lnSpc>
                <a:spcPct val="107000"/>
              </a:lnSpc>
            </a:pP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Ý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nghĩa</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là </a:t>
            </a:r>
            <a:r>
              <a:rPr lang="en-US" sz="4800" b="1" dirty="0" err="1">
                <a:effectLst/>
                <a:latin typeface="Tahoma" panose="020B0604030504040204" pitchFamily="34" charset="0"/>
                <a:ea typeface="Tahoma" panose="020B0604030504040204" pitchFamily="34" charset="0"/>
                <a:cs typeface="Tahoma" panose="020B0604030504040204" pitchFamily="34" charset="0"/>
              </a:rPr>
              <a:t>gia</a:t>
            </a:r>
            <a:r>
              <a:rPr lang="en-US" sz="4800" b="1" dirty="0">
                <a:effectLst/>
                <a:latin typeface="Tahoma" panose="020B0604030504040204" pitchFamily="34" charset="0"/>
                <a:ea typeface="Tahoma" panose="020B0604030504040204" pitchFamily="34" charset="0"/>
                <a:cs typeface="Tahoma" panose="020B0604030504040204" pitchFamily="34" charset="0"/>
              </a:rPr>
              <a:t>́ trị chia </a:t>
            </a:r>
            <a:r>
              <a:rPr lang="en-US" sz="4800" b="1" dirty="0" err="1">
                <a:effectLst/>
                <a:latin typeface="Tahoma" panose="020B0604030504040204" pitchFamily="34" charset="0"/>
                <a:ea typeface="Tahoma" panose="020B0604030504040204" pitchFamily="34" charset="0"/>
                <a:cs typeface="Tahoma" panose="020B0604030504040204" pitchFamily="34" charset="0"/>
              </a:rPr>
              <a:t>đôi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mẫu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sô</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liệu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nghĩa</a:t>
            </a:r>
            <a:r>
              <a:rPr lang="en-US" sz="4800" b="1" dirty="0">
                <a:effectLst/>
                <a:latin typeface="Tahoma" panose="020B0604030504040204" pitchFamily="34" charset="0"/>
                <a:ea typeface="Tahoma" panose="020B0604030504040204" pitchFamily="34" charset="0"/>
                <a:cs typeface="Tahoma" panose="020B0604030504040204" pitchFamily="34" charset="0"/>
              </a:rPr>
              <a:t> là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mẫu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sô</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liệu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sắp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xếp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theo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không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giảm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gia</a:t>
            </a:r>
            <a:r>
              <a:rPr lang="en-US" sz="4800" b="1" dirty="0">
                <a:effectLst/>
                <a:latin typeface="Tahoma" panose="020B0604030504040204" pitchFamily="34" charset="0"/>
                <a:ea typeface="Tahoma" panose="020B0604030504040204" pitchFamily="34" charset="0"/>
                <a:cs typeface="Tahoma" panose="020B0604030504040204" pitchFamily="34" charset="0"/>
              </a:rPr>
              <a:t>́ trị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vị ở vị trí </a:t>
            </a:r>
            <a:r>
              <a:rPr lang="en-US" sz="4800" b="1" dirty="0" err="1">
                <a:effectLst/>
                <a:latin typeface="Tahoma" panose="020B0604030504040204" pitchFamily="34" charset="0"/>
                <a:ea typeface="Tahoma" panose="020B0604030504040204" pitchFamily="34" charset="0"/>
                <a:cs typeface="Tahoma" panose="020B0604030504040204" pitchFamily="34" charset="0"/>
              </a:rPr>
              <a:t>chính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giữa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vị </a:t>
            </a:r>
            <a:r>
              <a:rPr lang="en-US" sz="4800" b="1" dirty="0" err="1">
                <a:effectLst/>
                <a:latin typeface="Tahoma" panose="020B0604030504040204" pitchFamily="34" charset="0"/>
                <a:ea typeface="Tahoma" panose="020B0604030504040204" pitchFamily="34" charset="0"/>
                <a:cs typeface="Tahoma" panose="020B0604030504040204" pitchFamily="34" charset="0"/>
              </a:rPr>
              <a:t>không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ảnh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hưởng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bởi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thường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khi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ảnh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hưởng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bởi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thường</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088493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8424631-4A94-4FBA-8C28-4384AEBDAB06}"/>
              </a:ext>
            </a:extLst>
          </p:cNvPr>
          <p:cNvSpPr txBox="1"/>
          <p:nvPr/>
        </p:nvSpPr>
        <p:spPr>
          <a:xfrm>
            <a:off x="152400" y="1839989"/>
            <a:ext cx="23338099" cy="1601849"/>
          </a:xfrm>
          <a:prstGeom prst="rect">
            <a:avLst/>
          </a:prstGeom>
          <a:noFill/>
        </p:spPr>
        <p:txBody>
          <a:bodyPr wrap="square">
            <a:spAutoFit/>
          </a:bodyPr>
          <a:lstStyle/>
          <a:p>
            <a:pPr algn="just">
              <a:lnSpc>
                <a:spcPct val="107000"/>
              </a:lnSpc>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2</a:t>
            </a:r>
            <a:r>
              <a:rPr lang="vi-VN"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Chiều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feet)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7 con </a:t>
            </a:r>
            <a:r>
              <a:rPr lang="en-US" sz="4800" b="1" dirty="0" err="1">
                <a:effectLst/>
                <a:latin typeface="Tahoma" panose="020B0604030504040204" pitchFamily="34" charset="0"/>
                <a:ea typeface="Tahoma" panose="020B0604030504040204" pitchFamily="34" charset="0"/>
                <a:cs typeface="Tahoma" panose="020B0604030504040204" pitchFamily="34" charset="0"/>
              </a:rPr>
              <a:t>cá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voi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trưởng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thành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sau</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pSp>
        <p:nvGrpSpPr>
          <p:cNvPr id="7" name="Group 6">
            <a:extLst>
              <a:ext uri="{FF2B5EF4-FFF2-40B4-BE49-F238E27FC236}">
                <a16:creationId xmlns:a16="http://schemas.microsoft.com/office/drawing/2014/main" id="{36E7C3AB-4D3A-4B43-B8F5-285629BD4467}"/>
              </a:ext>
            </a:extLst>
          </p:cNvPr>
          <p:cNvGrpSpPr/>
          <p:nvPr/>
        </p:nvGrpSpPr>
        <p:grpSpPr>
          <a:xfrm>
            <a:off x="152400" y="1910080"/>
            <a:ext cx="1454536" cy="751840"/>
            <a:chOff x="0" y="92326"/>
            <a:chExt cx="575416" cy="197663"/>
          </a:xfrm>
        </p:grpSpPr>
        <p:grpSp>
          <p:nvGrpSpPr>
            <p:cNvPr id="8" name="Group 7">
              <a:extLst>
                <a:ext uri="{FF2B5EF4-FFF2-40B4-BE49-F238E27FC236}">
                  <a16:creationId xmlns:a16="http://schemas.microsoft.com/office/drawing/2014/main" id="{BFE4C6D4-A1E6-4601-8E52-77FD59997FDA}"/>
                </a:ext>
              </a:extLst>
            </p:cNvPr>
            <p:cNvGrpSpPr/>
            <p:nvPr/>
          </p:nvGrpSpPr>
          <p:grpSpPr>
            <a:xfrm>
              <a:off x="0" y="92326"/>
              <a:ext cx="575416" cy="197663"/>
              <a:chOff x="0" y="92326"/>
              <a:chExt cx="644449" cy="302837"/>
            </a:xfrm>
          </p:grpSpPr>
          <p:sp>
            <p:nvSpPr>
              <p:cNvPr id="11" name="Arrow: Pentagon 10">
                <a:extLst>
                  <a:ext uri="{FF2B5EF4-FFF2-40B4-BE49-F238E27FC236}">
                    <a16:creationId xmlns:a16="http://schemas.microsoft.com/office/drawing/2014/main" id="{96927614-26D0-4D7C-AB54-A584A55BD74B}"/>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12" name="Arrow: Chevron 11">
                <a:extLst>
                  <a:ext uri="{FF2B5EF4-FFF2-40B4-BE49-F238E27FC236}">
                    <a16:creationId xmlns:a16="http://schemas.microsoft.com/office/drawing/2014/main" id="{89BC7787-B2C7-4F94-8203-32D938B3B21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13" name="Arrow: Chevron 12">
                <a:extLst>
                  <a:ext uri="{FF2B5EF4-FFF2-40B4-BE49-F238E27FC236}">
                    <a16:creationId xmlns:a16="http://schemas.microsoft.com/office/drawing/2014/main" id="{DFD882C7-BAB0-42A9-92EA-9A40B581EF81}"/>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grpSp>
        <p:sp>
          <p:nvSpPr>
            <p:cNvPr id="9" name="Flowchart: Terminator 8">
              <a:extLst>
                <a:ext uri="{FF2B5EF4-FFF2-40B4-BE49-F238E27FC236}">
                  <a16:creationId xmlns:a16="http://schemas.microsoft.com/office/drawing/2014/main" id="{21D1F173-7D08-4B9C-899D-5D1DA1432C1B}"/>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10" name="Oval 9">
              <a:extLst>
                <a:ext uri="{FF2B5EF4-FFF2-40B4-BE49-F238E27FC236}">
                  <a16:creationId xmlns:a16="http://schemas.microsoft.com/office/drawing/2014/main" id="{A512D541-3E0D-4548-AF02-2BFD686D9E84}"/>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C4BFA37-6D89-418D-A554-291F03DEFF81}"/>
                  </a:ext>
                </a:extLst>
              </p:cNvPr>
              <p:cNvSpPr txBox="1"/>
              <p:nvPr/>
            </p:nvSpPr>
            <p:spPr>
              <a:xfrm>
                <a:off x="5023441" y="3609648"/>
                <a:ext cx="12192000"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𝟒𝟖</m:t>
                      </m:r>
                      <m:r>
                        <a:rPr lang="en-US" sz="4800" b="1" i="0">
                          <a:latin typeface="Cambria Math" panose="02040503050406030204" pitchFamily="18" charset="0"/>
                        </a:rPr>
                        <m:t>        </m:t>
                      </m:r>
                      <m:r>
                        <a:rPr lang="en-US" sz="4800" b="1" i="0">
                          <a:latin typeface="Cambria Math" panose="02040503050406030204" pitchFamily="18" charset="0"/>
                        </a:rPr>
                        <m:t>𝟓𝟑</m:t>
                      </m:r>
                      <m:r>
                        <a:rPr lang="en-US" sz="4800" b="1" i="0">
                          <a:latin typeface="Cambria Math" panose="02040503050406030204" pitchFamily="18" charset="0"/>
                        </a:rPr>
                        <m:t>        </m:t>
                      </m:r>
                      <m:r>
                        <a:rPr lang="en-US" sz="4800" b="1" i="0">
                          <a:latin typeface="Cambria Math" panose="02040503050406030204" pitchFamily="18" charset="0"/>
                        </a:rPr>
                        <m:t>𝟓𝟏</m:t>
                      </m:r>
                      <m:r>
                        <a:rPr lang="en-US" sz="4800" b="1" i="0">
                          <a:latin typeface="Cambria Math" panose="02040503050406030204" pitchFamily="18" charset="0"/>
                        </a:rPr>
                        <m:t>        </m:t>
                      </m:r>
                      <m:r>
                        <a:rPr lang="en-US" sz="4800" b="1" i="0">
                          <a:latin typeface="Cambria Math" panose="02040503050406030204" pitchFamily="18" charset="0"/>
                        </a:rPr>
                        <m:t>𝟑𝟏</m:t>
                      </m:r>
                      <m:r>
                        <a:rPr lang="en-US" sz="4800" b="1" i="0">
                          <a:latin typeface="Cambria Math" panose="02040503050406030204" pitchFamily="18" charset="0"/>
                        </a:rPr>
                        <m:t>        </m:t>
                      </m:r>
                      <m:r>
                        <a:rPr lang="en-US" sz="4800" b="1" i="0">
                          <a:latin typeface="Cambria Math" panose="02040503050406030204" pitchFamily="18" charset="0"/>
                        </a:rPr>
                        <m:t>𝟓𝟑</m:t>
                      </m:r>
                      <m:r>
                        <a:rPr lang="en-US" sz="4800" b="1" i="0">
                          <a:latin typeface="Cambria Math" panose="02040503050406030204" pitchFamily="18" charset="0"/>
                        </a:rPr>
                        <m:t>        </m:t>
                      </m:r>
                      <m:r>
                        <a:rPr lang="en-US" sz="4800" b="1" i="0">
                          <a:latin typeface="Cambria Math" panose="02040503050406030204" pitchFamily="18" charset="0"/>
                        </a:rPr>
                        <m:t>𝟏𝟏𝟐</m:t>
                      </m:r>
                      <m:r>
                        <a:rPr lang="en-US" sz="4800" b="1" i="0">
                          <a:latin typeface="Cambria Math" panose="02040503050406030204" pitchFamily="18" charset="0"/>
                        </a:rPr>
                        <m:t>        </m:t>
                      </m:r>
                      <m:r>
                        <a:rPr lang="en-US" sz="4800" b="1" i="0">
                          <a:latin typeface="Cambria Math" panose="02040503050406030204" pitchFamily="18" charset="0"/>
                        </a:rPr>
                        <m:t>𝟓𝟐</m:t>
                      </m:r>
                      <m:r>
                        <a:rPr lang="en-US" sz="4800" b="1" i="0">
                          <a:latin typeface="Cambria Math" panose="02040503050406030204" pitchFamily="18" charset="0"/>
                        </a:rPr>
                        <m:t>.</m:t>
                      </m:r>
                    </m:oMath>
                  </m:oMathPara>
                </a14:m>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TextBox 14">
                <a:extLst>
                  <a:ext uri="{FF2B5EF4-FFF2-40B4-BE49-F238E27FC236}">
                    <a16:creationId xmlns:a16="http://schemas.microsoft.com/office/drawing/2014/main" id="{2C4BFA37-6D89-418D-A554-291F03DEFF81}"/>
                  </a:ext>
                </a:extLst>
              </p:cNvPr>
              <p:cNvSpPr txBox="1">
                <a:spLocks noRot="1" noChangeAspect="1" noMove="1" noResize="1" noEditPoints="1" noAdjustHandles="1" noChangeArrowheads="1" noChangeShapeType="1" noTextEdit="1"/>
              </p:cNvSpPr>
              <p:nvPr/>
            </p:nvSpPr>
            <p:spPr>
              <a:xfrm>
                <a:off x="5023441" y="3609648"/>
                <a:ext cx="12192000" cy="830997"/>
              </a:xfrm>
              <a:prstGeom prst="rect">
                <a:avLst/>
              </a:prstGeom>
              <a:blipFill>
                <a:blip r:embed="rId2"/>
                <a:stretch>
                  <a:fillRect r="-26500"/>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9853CA8A-C83E-4258-A1D8-52D35EFB4D45}"/>
              </a:ext>
            </a:extLst>
          </p:cNvPr>
          <p:cNvSpPr txBox="1"/>
          <p:nvPr/>
        </p:nvSpPr>
        <p:spPr>
          <a:xfrm>
            <a:off x="527641" y="4590808"/>
            <a:ext cx="23164800" cy="1601849"/>
          </a:xfrm>
          <a:prstGeom prst="rect">
            <a:avLst/>
          </a:prstGeom>
          <a:noFill/>
        </p:spPr>
        <p:txBody>
          <a:bodyPr wrap="square">
            <a:spAutoFit/>
          </a:bodyPr>
          <a:lstStyle/>
          <a:p>
            <a:pPr algn="just">
              <a:lnSpc>
                <a:spcPct val="107000"/>
              </a:lnSpc>
            </a:pPr>
            <a:r>
              <a:rPr lang="en-US" sz="4800" b="1" dirty="0" err="1">
                <a:effectLst/>
                <a:latin typeface="Tahoma" panose="020B0604030504040204" pitchFamily="34" charset="0"/>
                <a:ea typeface="Tahoma" panose="020B0604030504040204" pitchFamily="34" charset="0"/>
                <a:cs typeface="Tahoma" panose="020B0604030504040204" pitchFamily="34" charset="0"/>
              </a:rPr>
              <a:t>Tìm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phù</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hợp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đại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diện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chiều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7 con </a:t>
            </a:r>
            <a:r>
              <a:rPr lang="en-US" sz="4800" b="1" dirty="0" err="1">
                <a:effectLst/>
                <a:latin typeface="Tahoma" panose="020B0604030504040204" pitchFamily="34" charset="0"/>
                <a:ea typeface="Tahoma" panose="020B0604030504040204" pitchFamily="34" charset="0"/>
                <a:cs typeface="Tahoma" panose="020B0604030504040204" pitchFamily="34" charset="0"/>
              </a:rPr>
              <a:t>cá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voi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trưởng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thành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này</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4E39642-1B74-413A-B14F-275EAEAE4EC8}"/>
                  </a:ext>
                </a:extLst>
              </p:cNvPr>
              <p:cNvSpPr txBox="1"/>
              <p:nvPr/>
            </p:nvSpPr>
            <p:spPr>
              <a:xfrm>
                <a:off x="350507" y="6342820"/>
                <a:ext cx="23652493" cy="6703886"/>
              </a:xfrm>
              <a:prstGeom prst="rect">
                <a:avLst/>
              </a:prstGeom>
              <a:noFill/>
            </p:spPr>
            <p:txBody>
              <a:bodyPr wrap="square">
                <a:spAutoFit/>
              </a:bodyPr>
              <a:lstStyle/>
              <a:p>
                <a:pPr algn="ctr">
                  <a:lnSpc>
                    <a:spcPct val="107000"/>
                  </a:lnSpc>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pP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Chiều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7 con </a:t>
                </a:r>
                <a:r>
                  <a:rPr lang="en-US" sz="4800" b="1" dirty="0" err="1">
                    <a:effectLst/>
                    <a:latin typeface="Tahoma" panose="020B0604030504040204" pitchFamily="34" charset="0"/>
                    <a:ea typeface="Tahoma" panose="020B0604030504040204" pitchFamily="34" charset="0"/>
                    <a:cs typeface="Tahoma" panose="020B0604030504040204" pitchFamily="34" charset="0"/>
                  </a:rPr>
                  <a:t>cá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voi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trưởng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thành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pP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4800" b="1" i="1">
                            <a:effectLst/>
                            <a:latin typeface="Cambria Math" panose="02040503050406030204" pitchFamily="18" charset="0"/>
                            <a:ea typeface="Arial" panose="020B0604020202020204" pitchFamily="34" charset="0"/>
                            <a:cs typeface="Times New Roman" panose="02020603050405020304" pitchFamily="18" charset="0"/>
                          </a:rPr>
                          <m:t>𝟒𝟖</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𝟓𝟑</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𝟓𝟏</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𝟑𝟏</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𝟓𝟑</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𝟏𝟏𝟐</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𝟓𝟐</m:t>
                        </m:r>
                      </m:num>
                      <m:den>
                        <m:r>
                          <a:rPr lang="vi-VN" sz="4800" b="1" i="1">
                            <a:effectLst/>
                            <a:latin typeface="Cambria Math" panose="02040503050406030204" pitchFamily="18" charset="0"/>
                            <a:ea typeface="Arial" panose="020B0604020202020204" pitchFamily="34" charset="0"/>
                            <a:cs typeface="Times New Roman" panose="02020603050405020304" pitchFamily="18" charset="0"/>
                          </a:rPr>
                          <m:t>𝟕</m:t>
                        </m:r>
                      </m:den>
                    </m:f>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𝟓𝟕</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𝟏𝟒</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(feet).</a:t>
                </a:r>
              </a:p>
              <a:p>
                <a:pPr>
                  <a:lnSpc>
                    <a:spcPct val="107000"/>
                  </a:lnSpc>
                </a:pP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Sắp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tự</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dãy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thành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dãy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không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giảm</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a:effectLst/>
                        <a:latin typeface="Cambria Math" panose="02040503050406030204" pitchFamily="18" charset="0"/>
                        <a:ea typeface="Arial" panose="020B0604020202020204" pitchFamily="34" charset="0"/>
                        <a:cs typeface="Times New Roman" panose="02020603050405020304" pitchFamily="18" charset="0"/>
                      </a:rPr>
                      <m:t>𝟑𝟏</m:t>
                    </m:r>
                    <m:r>
                      <a:rPr lang="en-US" sz="4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𝟒𝟖</m:t>
                    </m:r>
                    <m:r>
                      <a:rPr lang="en-US" sz="4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𝟓𝟏</m:t>
                    </m:r>
                    <m:r>
                      <a:rPr lang="en-US" sz="4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𝟓𝟐</m:t>
                    </m:r>
                    <m:r>
                      <a:rPr lang="en-US" sz="4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𝟓𝟑</m:t>
                    </m:r>
                    <m:r>
                      <a:rPr lang="en-US" sz="4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𝟓𝟑</m:t>
                    </m:r>
                    <m:r>
                      <a:rPr lang="en-US" sz="4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𝟏𝟏𝟐</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pP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dãy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a:effectLst/>
                        <a:latin typeface="Cambria Math" panose="02040503050406030204" pitchFamily="18" charset="0"/>
                        <a:ea typeface="Arial" panose="020B0604020202020204" pitchFamily="34" charset="0"/>
                        <a:cs typeface="Times New Roman" panose="02020603050405020304" pitchFamily="18" charset="0"/>
                      </a:rPr>
                      <m:t>𝟓𝟐</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pP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sô</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sô</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vị </a:t>
                </a:r>
                <a:r>
                  <a:rPr lang="en-US" sz="4800" b="1" dirty="0" err="1">
                    <a:effectLst/>
                    <a:latin typeface="Tahoma" panose="020B0604030504040204" pitchFamily="34" charset="0"/>
                    <a:ea typeface="Tahoma" panose="020B0604030504040204" pitchFamily="34" charset="0"/>
                    <a:cs typeface="Tahoma" panose="020B0604030504040204" pitchFamily="34" charset="0"/>
                  </a:rPr>
                  <a:t>phu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hợp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đê</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diện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chiều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của</a:t>
                </a:r>
                <a:r>
                  <a:rPr lang="en-US" sz="4800" b="1" dirty="0">
                    <a:effectLst/>
                    <a:latin typeface="Tahoma" panose="020B0604030504040204" pitchFamily="34" charset="0"/>
                    <a:ea typeface="Tahoma" panose="020B0604030504040204" pitchFamily="34" charset="0"/>
                    <a:cs typeface="Tahoma" panose="020B0604030504040204" pitchFamily="34" charset="0"/>
                  </a:rPr>
                  <a:t> 7 con cá </a:t>
                </a:r>
                <a:r>
                  <a:rPr lang="en-US" sz="4800" b="1" dirty="0" err="1">
                    <a:effectLst/>
                    <a:latin typeface="Tahoma" panose="020B0604030504040204" pitchFamily="34" charset="0"/>
                    <a:ea typeface="Tahoma" panose="020B0604030504040204" pitchFamily="34" charset="0"/>
                    <a:cs typeface="Tahoma" panose="020B0604030504040204" pitchFamily="34" charset="0"/>
                  </a:rPr>
                  <a:t>voi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thành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này</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TextBox 20">
                <a:extLst>
                  <a:ext uri="{FF2B5EF4-FFF2-40B4-BE49-F238E27FC236}">
                    <a16:creationId xmlns:a16="http://schemas.microsoft.com/office/drawing/2014/main" id="{C4E39642-1B74-413A-B14F-275EAEAE4EC8}"/>
                  </a:ext>
                </a:extLst>
              </p:cNvPr>
              <p:cNvSpPr txBox="1">
                <a:spLocks noRot="1" noChangeAspect="1" noMove="1" noResize="1" noEditPoints="1" noAdjustHandles="1" noChangeArrowheads="1" noChangeShapeType="1" noTextEdit="1"/>
              </p:cNvSpPr>
              <p:nvPr/>
            </p:nvSpPr>
            <p:spPr>
              <a:xfrm>
                <a:off x="350507" y="6342820"/>
                <a:ext cx="23652493" cy="6703886"/>
              </a:xfrm>
              <a:prstGeom prst="rect">
                <a:avLst/>
              </a:prstGeom>
              <a:blipFill>
                <a:blip r:embed="rId3"/>
                <a:stretch>
                  <a:fillRect l="-1159" t="-2364" r="-1932" b="-3909"/>
                </a:stretch>
              </a:blipFill>
            </p:spPr>
            <p:txBody>
              <a:bodyPr/>
              <a:lstStyle/>
              <a:p>
                <a:r>
                  <a:rPr lang="en-US">
                    <a:noFill/>
                  </a:rPr>
                  <a:t> </a:t>
                </a:r>
              </a:p>
            </p:txBody>
          </p:sp>
        </mc:Fallback>
      </mc:AlternateContent>
    </p:spTree>
    <p:extLst>
      <p:ext uri="{BB962C8B-B14F-4D97-AF65-F5344CB8AC3E}">
        <p14:creationId xmlns:p14="http://schemas.microsoft.com/office/powerpoint/2010/main" val="1685350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29E8E4-66ED-4693-B09D-5C82A03BA523}"/>
              </a:ext>
            </a:extLst>
          </p:cNvPr>
          <p:cNvSpPr txBox="1"/>
          <p:nvPr/>
        </p:nvSpPr>
        <p:spPr>
          <a:xfrm>
            <a:off x="2971800" y="1068814"/>
            <a:ext cx="4724400" cy="811504"/>
          </a:xfrm>
          <a:prstGeom prst="rect">
            <a:avLst/>
          </a:prstGeom>
          <a:solidFill>
            <a:schemeClr val="bg1"/>
          </a:solidFill>
        </p:spPr>
        <p:txBody>
          <a:bodyPr wrap="square">
            <a:spAutoFit/>
          </a:bodyPr>
          <a:lstStyle/>
          <a:p>
            <a:pPr algn="just">
              <a:lnSpc>
                <a:spcPct val="107000"/>
              </a:lnSpc>
            </a:pP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2</a:t>
            </a:r>
            <a:r>
              <a:rPr lang="vi-VN"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TỨ PHÂN VỊ</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DE868DAC-2F78-4295-B621-5B36784CA00C}"/>
              </a:ext>
            </a:extLst>
          </p:cNvPr>
          <p:cNvGrpSpPr/>
          <p:nvPr/>
        </p:nvGrpSpPr>
        <p:grpSpPr>
          <a:xfrm>
            <a:off x="228600" y="1880318"/>
            <a:ext cx="1454536" cy="751840"/>
            <a:chOff x="0" y="92326"/>
            <a:chExt cx="575416" cy="197663"/>
          </a:xfrm>
        </p:grpSpPr>
        <p:grpSp>
          <p:nvGrpSpPr>
            <p:cNvPr id="5" name="Group 4">
              <a:extLst>
                <a:ext uri="{FF2B5EF4-FFF2-40B4-BE49-F238E27FC236}">
                  <a16:creationId xmlns:a16="http://schemas.microsoft.com/office/drawing/2014/main" id="{B0EBC4E0-561E-4B1B-A25F-CC140D98F92F}"/>
                </a:ext>
              </a:extLst>
            </p:cNvPr>
            <p:cNvGrpSpPr/>
            <p:nvPr/>
          </p:nvGrpSpPr>
          <p:grpSpPr>
            <a:xfrm>
              <a:off x="0" y="92326"/>
              <a:ext cx="575416" cy="197663"/>
              <a:chOff x="0" y="92326"/>
              <a:chExt cx="644449" cy="302837"/>
            </a:xfrm>
          </p:grpSpPr>
          <p:sp>
            <p:nvSpPr>
              <p:cNvPr id="8" name="Arrow: Pentagon 7">
                <a:extLst>
                  <a:ext uri="{FF2B5EF4-FFF2-40B4-BE49-F238E27FC236}">
                    <a16:creationId xmlns:a16="http://schemas.microsoft.com/office/drawing/2014/main" id="{A656BA62-CA44-4D05-A23F-DBDA16F4F56F}"/>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9" name="Arrow: Chevron 8">
                <a:extLst>
                  <a:ext uri="{FF2B5EF4-FFF2-40B4-BE49-F238E27FC236}">
                    <a16:creationId xmlns:a16="http://schemas.microsoft.com/office/drawing/2014/main" id="{D30D1776-5AD8-4BA5-98BD-EB62402421A4}"/>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10" name="Arrow: Chevron 9">
                <a:extLst>
                  <a:ext uri="{FF2B5EF4-FFF2-40B4-BE49-F238E27FC236}">
                    <a16:creationId xmlns:a16="http://schemas.microsoft.com/office/drawing/2014/main" id="{9EADDF6F-F596-47B4-9800-CFAA98F58BB6}"/>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grpSp>
        <p:sp>
          <p:nvSpPr>
            <p:cNvPr id="6" name="Flowchart: Terminator 5">
              <a:extLst>
                <a:ext uri="{FF2B5EF4-FFF2-40B4-BE49-F238E27FC236}">
                  <a16:creationId xmlns:a16="http://schemas.microsoft.com/office/drawing/2014/main" id="{6A835D2D-1567-41E5-BC6E-76839FF926AA}"/>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7" name="Oval 6">
              <a:extLst>
                <a:ext uri="{FF2B5EF4-FFF2-40B4-BE49-F238E27FC236}">
                  <a16:creationId xmlns:a16="http://schemas.microsoft.com/office/drawing/2014/main" id="{7462A26E-4AED-47B7-BD52-865AF85B41C5}"/>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grpSp>
      <p:sp>
        <p:nvSpPr>
          <p:cNvPr id="13" name="TextBox 12">
            <a:extLst>
              <a:ext uri="{FF2B5EF4-FFF2-40B4-BE49-F238E27FC236}">
                <a16:creationId xmlns:a16="http://schemas.microsoft.com/office/drawing/2014/main" id="{01A8CA62-E828-405C-B0AF-DD8C8119DB59}"/>
              </a:ext>
            </a:extLst>
          </p:cNvPr>
          <p:cNvSpPr txBox="1"/>
          <p:nvPr/>
        </p:nvSpPr>
        <p:spPr>
          <a:xfrm>
            <a:off x="228600" y="1779897"/>
            <a:ext cx="23723790" cy="1601849"/>
          </a:xfrm>
          <a:prstGeom prst="rect">
            <a:avLst/>
          </a:prstGeom>
          <a:noFill/>
        </p:spPr>
        <p:txBody>
          <a:bodyPr wrap="square">
            <a:spAutoFit/>
          </a:bodyPr>
          <a:lstStyle/>
          <a:p>
            <a:pPr algn="just">
              <a:lnSpc>
                <a:spcPct val="107000"/>
              </a:lnSpc>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vi-VN"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HĐ</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4</a:t>
            </a:r>
            <a:r>
              <a:rPr lang="vi-VN"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(thang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100)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12 </a:t>
            </a:r>
            <a:r>
              <a:rPr lang="en-US" sz="4800" b="1" dirty="0" err="1">
                <a:effectLst/>
                <a:latin typeface="Tahoma" panose="020B0604030504040204" pitchFamily="34" charset="0"/>
                <a:ea typeface="Tahoma" panose="020B0604030504040204" pitchFamily="34" charset="0"/>
                <a:cs typeface="Tahoma" panose="020B0604030504040204" pitchFamily="34" charset="0"/>
              </a:rPr>
              <a:t>thí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sinh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cao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cuộc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sau</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D0A87EC-3D0C-4751-A523-022C7E73D9D1}"/>
                  </a:ext>
                </a:extLst>
              </p:cNvPr>
              <p:cNvSpPr txBox="1"/>
              <p:nvPr/>
            </p:nvSpPr>
            <p:spPr>
              <a:xfrm>
                <a:off x="5105400" y="3307999"/>
                <a:ext cx="12877800" cy="156966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𝟓𝟖</m:t>
                      </m:r>
                      <m:r>
                        <a:rPr lang="en-US" sz="4800" b="1" i="0">
                          <a:latin typeface="Cambria Math" panose="02040503050406030204" pitchFamily="18" charset="0"/>
                        </a:rPr>
                        <m:t>        </m:t>
                      </m:r>
                      <m:r>
                        <a:rPr lang="en-US" sz="4800" b="1" i="0">
                          <a:latin typeface="Cambria Math" panose="02040503050406030204" pitchFamily="18" charset="0"/>
                        </a:rPr>
                        <m:t>𝟕𝟒</m:t>
                      </m:r>
                      <m:r>
                        <a:rPr lang="en-US" sz="4800" b="1" i="0">
                          <a:latin typeface="Cambria Math" panose="02040503050406030204" pitchFamily="18" charset="0"/>
                        </a:rPr>
                        <m:t>        </m:t>
                      </m:r>
                      <m:r>
                        <a:rPr lang="en-US" sz="4800" b="1" i="0">
                          <a:latin typeface="Cambria Math" panose="02040503050406030204" pitchFamily="18" charset="0"/>
                        </a:rPr>
                        <m:t>𝟗𝟐</m:t>
                      </m:r>
                      <m:r>
                        <a:rPr lang="en-US" sz="4800" b="1" i="0">
                          <a:latin typeface="Cambria Math" panose="02040503050406030204" pitchFamily="18" charset="0"/>
                        </a:rPr>
                        <m:t>        </m:t>
                      </m:r>
                      <m:r>
                        <a:rPr lang="en-US" sz="4800" b="1" i="0">
                          <a:latin typeface="Cambria Math" panose="02040503050406030204" pitchFamily="18" charset="0"/>
                        </a:rPr>
                        <m:t>𝟖𝟏</m:t>
                      </m:r>
                      <m:r>
                        <a:rPr lang="en-US" sz="4800" b="1" i="0">
                          <a:latin typeface="Cambria Math" panose="02040503050406030204" pitchFamily="18" charset="0"/>
                        </a:rPr>
                        <m:t>        </m:t>
                      </m:r>
                      <m:r>
                        <a:rPr lang="en-US" sz="4800" b="1" i="0">
                          <a:latin typeface="Cambria Math" panose="02040503050406030204" pitchFamily="18" charset="0"/>
                        </a:rPr>
                        <m:t>𝟗𝟕</m:t>
                      </m:r>
                      <m:r>
                        <a:rPr lang="en-US" sz="4800" b="1" i="0">
                          <a:latin typeface="Cambria Math" panose="02040503050406030204" pitchFamily="18" charset="0"/>
                        </a:rPr>
                        <m:t>        </m:t>
                      </m:r>
                      <m:r>
                        <a:rPr lang="en-US" sz="4800" b="1" i="0">
                          <a:latin typeface="Cambria Math" panose="02040503050406030204" pitchFamily="18" charset="0"/>
                        </a:rPr>
                        <m:t>𝟖𝟖</m:t>
                      </m:r>
                      <m:r>
                        <a:rPr lang="en-US" sz="4800" b="1" i="0">
                          <a:latin typeface="Cambria Math" panose="02040503050406030204" pitchFamily="18" charset="0"/>
                        </a:rPr>
                        <m:t>        </m:t>
                      </m:r>
                    </m:oMath>
                  </m:oMathPara>
                </a14:m>
                <a:endParaRPr lang="en-US" sz="4800" b="1"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4800" b="1" i="0">
                          <a:latin typeface="Cambria Math" panose="02040503050406030204" pitchFamily="18" charset="0"/>
                        </a:rPr>
                        <m:t>𝟕𝟓</m:t>
                      </m:r>
                      <m:r>
                        <a:rPr lang="en-US" sz="4800" b="1" i="0">
                          <a:latin typeface="Cambria Math" panose="02040503050406030204" pitchFamily="18" charset="0"/>
                        </a:rPr>
                        <m:t>        </m:t>
                      </m:r>
                      <m:r>
                        <a:rPr lang="en-US" sz="4800" b="1" i="0">
                          <a:latin typeface="Cambria Math" panose="02040503050406030204" pitchFamily="18" charset="0"/>
                        </a:rPr>
                        <m:t>𝟔𝟗</m:t>
                      </m:r>
                      <m:r>
                        <a:rPr lang="en-US" sz="4800" b="1" i="0">
                          <a:latin typeface="Cambria Math" panose="02040503050406030204" pitchFamily="18" charset="0"/>
                        </a:rPr>
                        <m:t>        </m:t>
                      </m:r>
                      <m:r>
                        <a:rPr lang="en-US" sz="4800" b="1" i="0">
                          <a:latin typeface="Cambria Math" panose="02040503050406030204" pitchFamily="18" charset="0"/>
                        </a:rPr>
                        <m:t>𝟖𝟕</m:t>
                      </m:r>
                      <m:r>
                        <a:rPr lang="en-US" sz="4800" b="1" i="0">
                          <a:latin typeface="Cambria Math" panose="02040503050406030204" pitchFamily="18" charset="0"/>
                        </a:rPr>
                        <m:t>        </m:t>
                      </m:r>
                      <m:r>
                        <a:rPr lang="en-US" sz="4800" b="1" i="0">
                          <a:latin typeface="Cambria Math" panose="02040503050406030204" pitchFamily="18" charset="0"/>
                        </a:rPr>
                        <m:t>𝟔𝟗</m:t>
                      </m:r>
                      <m:r>
                        <a:rPr lang="en-US" sz="4800" b="1" i="0">
                          <a:latin typeface="Cambria Math" panose="02040503050406030204" pitchFamily="18" charset="0"/>
                        </a:rPr>
                        <m:t>        </m:t>
                      </m:r>
                      <m:r>
                        <a:rPr lang="en-US" sz="4800" b="1" i="0">
                          <a:latin typeface="Cambria Math" panose="02040503050406030204" pitchFamily="18" charset="0"/>
                        </a:rPr>
                        <m:t>𝟕𝟓</m:t>
                      </m:r>
                      <m:r>
                        <a:rPr lang="en-US" sz="4800" b="1" i="0">
                          <a:latin typeface="Cambria Math" panose="02040503050406030204" pitchFamily="18" charset="0"/>
                        </a:rPr>
                        <m:t>        </m:t>
                      </m:r>
                      <m:r>
                        <a:rPr lang="en-US" sz="4800" b="1" i="0">
                          <a:latin typeface="Cambria Math" panose="02040503050406030204" pitchFamily="18" charset="0"/>
                        </a:rPr>
                        <m:t>𝟕𝟕</m:t>
                      </m:r>
                      <m:r>
                        <a:rPr lang="en-US" sz="4800" b="1" i="0">
                          <a:latin typeface="Cambria Math" panose="02040503050406030204" pitchFamily="18" charset="0"/>
                        </a:rPr>
                        <m:t>.</m:t>
                      </m:r>
                    </m:oMath>
                  </m:oMathPara>
                </a14:m>
                <a:endParaRPr lang="en-US" sz="4800" b="1" dirty="0"/>
              </a:p>
            </p:txBody>
          </p:sp>
        </mc:Choice>
        <mc:Fallback xmlns="">
          <p:sp>
            <p:nvSpPr>
              <p:cNvPr id="16" name="TextBox 15">
                <a:extLst>
                  <a:ext uri="{FF2B5EF4-FFF2-40B4-BE49-F238E27FC236}">
                    <a16:creationId xmlns:a16="http://schemas.microsoft.com/office/drawing/2014/main" id="{FD0A87EC-3D0C-4751-A523-022C7E73D9D1}"/>
                  </a:ext>
                </a:extLst>
              </p:cNvPr>
              <p:cNvSpPr txBox="1">
                <a:spLocks noRot="1" noChangeAspect="1" noMove="1" noResize="1" noEditPoints="1" noAdjustHandles="1" noChangeArrowheads="1" noChangeShapeType="1" noTextEdit="1"/>
              </p:cNvSpPr>
              <p:nvPr/>
            </p:nvSpPr>
            <p:spPr>
              <a:xfrm>
                <a:off x="5105400" y="3307999"/>
                <a:ext cx="12877800" cy="156966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349C062-9D4A-4083-905A-4D89EECFAD57}"/>
                  </a:ext>
                </a:extLst>
              </p:cNvPr>
              <p:cNvSpPr txBox="1"/>
              <p:nvPr/>
            </p:nvSpPr>
            <p:spPr>
              <a:xfrm>
                <a:off x="228600" y="4809427"/>
                <a:ext cx="23723790" cy="2392193"/>
              </a:xfrm>
              <a:prstGeom prst="rect">
                <a:avLst/>
              </a:prstGeom>
              <a:noFill/>
            </p:spPr>
            <p:txBody>
              <a:bodyPr wrap="square">
                <a:spAutoFit/>
              </a:bodyPr>
              <a:lstStyle/>
              <a:p>
                <a:pPr algn="just">
                  <a:lnSpc>
                    <a:spcPct val="107000"/>
                  </a:lnSpc>
                </a:pPr>
                <a:r>
                  <a:rPr lang="en-US" sz="4800" b="1" dirty="0">
                    <a:effectLst/>
                    <a:latin typeface="Tahoma" panose="020B0604030504040204" pitchFamily="34" charset="0"/>
                    <a:ea typeface="Tahoma" panose="020B0604030504040204" pitchFamily="34" charset="0"/>
                    <a:cs typeface="Tahoma" panose="020B0604030504040204" pitchFamily="34" charset="0"/>
                  </a:rPr>
                  <a:t>Ban </a:t>
                </a:r>
                <a:r>
                  <a:rPr lang="en-US" sz="4800" b="1" dirty="0" err="1">
                    <a:effectLst/>
                    <a:latin typeface="Tahoma" panose="020B0604030504040204" pitchFamily="34" charset="0"/>
                    <a:ea typeface="Tahoma" panose="020B0604030504040204" pitchFamily="34" charset="0"/>
                    <a:cs typeface="Tahoma" panose="020B0604030504040204" pitchFamily="34" charset="0"/>
                  </a:rPr>
                  <a:t>tổ</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chức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muốn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trao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Lời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giải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Nhì</a:t>
                </a:r>
                <a:r>
                  <a:rPr lang="en-US" sz="4800" b="1" dirty="0">
                    <a:effectLst/>
                    <a:latin typeface="Tahoma" panose="020B0604030504040204" pitchFamily="34" charset="0"/>
                    <a:ea typeface="Tahoma" panose="020B0604030504040204" pitchFamily="34" charset="0"/>
                    <a:cs typeface="Tahoma" panose="020B0604030504040204" pitchFamily="34" charset="0"/>
                  </a:rPr>
                  <a:t>, Ba, </a:t>
                </a:r>
                <a:r>
                  <a:rPr lang="en-US" sz="4800" b="1" dirty="0" err="1">
                    <a:effectLst/>
                    <a:latin typeface="Tahoma" panose="020B0604030504040204" pitchFamily="34" charset="0"/>
                    <a:ea typeface="Tahoma" panose="020B0604030504040204" pitchFamily="34" charset="0"/>
                    <a:cs typeface="Tahoma" panose="020B0604030504040204" pitchFamily="34" charset="0"/>
                  </a:rPr>
                  <a:t>Tư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sinh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mỗi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Lời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giải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trao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a:effectLst/>
                        <a:latin typeface="Cambria Math" panose="02040503050406030204" pitchFamily="18" charset="0"/>
                        <a:ea typeface="Arial" panose="020B0604020202020204" pitchFamily="34" charset="0"/>
                        <a:cs typeface="Times New Roman" panose="02020603050405020304" pitchFamily="18" charset="0"/>
                      </a:rPr>
                      <m:t>𝟐𝟓</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sinh</a:t>
                </a:r>
                <a:r>
                  <a:rPr lang="en-US" sz="4800" b="1" dirty="0">
                    <a:effectLst/>
                    <a:latin typeface="Tahoma" panose="020B0604030504040204" pitchFamily="34" charset="0"/>
                    <a:ea typeface="Tahoma" panose="020B0604030504040204" pitchFamily="34" charset="0"/>
                    <a:cs typeface="Tahoma" panose="020B0604030504040204" pitchFamily="34" charset="0"/>
                  </a:rPr>
                  <a:t> (3 </a:t>
                </a:r>
                <a:r>
                  <a:rPr lang="en-US" sz="4800" b="1" dirty="0" err="1">
                    <a:effectLst/>
                    <a:latin typeface="Tahoma" panose="020B0604030504040204" pitchFamily="34" charset="0"/>
                    <a:ea typeface="Tahoma" panose="020B0604030504040204" pitchFamily="34" charset="0"/>
                    <a:cs typeface="Tahoma" panose="020B0604030504040204" pitchFamily="34" charset="0"/>
                  </a:rPr>
                  <a:t>thí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sinh</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Aft>
                    <a:spcPts val="6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Em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hãy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giúp</a:t>
                </a:r>
                <a:r>
                  <a:rPr lang="en-US" sz="4800" b="1" dirty="0">
                    <a:effectLst/>
                    <a:latin typeface="Tahoma" panose="020B0604030504040204" pitchFamily="34" charset="0"/>
                    <a:ea typeface="Tahoma" panose="020B0604030504040204" pitchFamily="34" charset="0"/>
                    <a:cs typeface="Tahoma" panose="020B0604030504040204" pitchFamily="34" charset="0"/>
                  </a:rPr>
                  <a:t> ban </a:t>
                </a:r>
                <a:r>
                  <a:rPr lang="en-US" sz="4800" b="1" dirty="0" err="1">
                    <a:effectLst/>
                    <a:latin typeface="Tahoma" panose="020B0604030504040204" pitchFamily="34" charset="0"/>
                    <a:ea typeface="Tahoma" panose="020B0604030504040204" pitchFamily="34" charset="0"/>
                    <a:cs typeface="Tahoma" panose="020B0604030504040204" pitchFamily="34" charset="0"/>
                  </a:rPr>
                  <a:t>tổ</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chức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xác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định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ngưỡng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loại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sinh</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9" name="TextBox 18">
                <a:extLst>
                  <a:ext uri="{FF2B5EF4-FFF2-40B4-BE49-F238E27FC236}">
                    <a16:creationId xmlns:a16="http://schemas.microsoft.com/office/drawing/2014/main" id="{E349C062-9D4A-4083-905A-4D89EECFAD57}"/>
                  </a:ext>
                </a:extLst>
              </p:cNvPr>
              <p:cNvSpPr txBox="1">
                <a:spLocks noRot="1" noChangeAspect="1" noMove="1" noResize="1" noEditPoints="1" noAdjustHandles="1" noChangeArrowheads="1" noChangeShapeType="1" noTextEdit="1"/>
              </p:cNvSpPr>
              <p:nvPr/>
            </p:nvSpPr>
            <p:spPr>
              <a:xfrm>
                <a:off x="228600" y="4809427"/>
                <a:ext cx="23723790" cy="2392193"/>
              </a:xfrm>
              <a:prstGeom prst="rect">
                <a:avLst/>
              </a:prstGeom>
              <a:blipFill>
                <a:blip r:embed="rId3"/>
                <a:stretch>
                  <a:fillRect l="-1182" t="-6633" r="-1928" b="-127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5E3774C-0241-B377-1EEE-A68E7C917BA6}"/>
                  </a:ext>
                </a:extLst>
              </p:cNvPr>
              <p:cNvSpPr txBox="1"/>
              <p:nvPr/>
            </p:nvSpPr>
            <p:spPr>
              <a:xfrm>
                <a:off x="544033" y="7201620"/>
                <a:ext cx="23850600" cy="6023700"/>
              </a:xfrm>
              <a:prstGeom prst="rect">
                <a:avLst/>
              </a:prstGeom>
              <a:noFill/>
            </p:spPr>
            <p:txBody>
              <a:bodyPr wrap="square">
                <a:spAutoFit/>
              </a:bodyPr>
              <a:lstStyle/>
              <a:p>
                <a:pPr algn="ctr">
                  <a:lnSpc>
                    <a:spcPct val="107000"/>
                  </a:lnSpc>
                  <a:spcAft>
                    <a:spcPts val="600"/>
                  </a:spcAft>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p>
                <a:pPr algn="just">
                  <a:lnSpc>
                    <a:spcPct val="107000"/>
                  </a:lnSpc>
                  <a:spcAft>
                    <a:spcPts val="6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Sắp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tự</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thành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dãy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không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giảm</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600"/>
                  </a:spcAft>
                </a:pPr>
                <a14:m>
                  <m:oMathPara xmlns:m="http://schemas.openxmlformats.org/officeDocument/2006/math">
                    <m:oMathParaPr>
                      <m:jc m:val="centerGroup"/>
                    </m:oMathParaPr>
                    <m:oMath xmlns:m="http://schemas.openxmlformats.org/officeDocument/2006/math">
                      <m:r>
                        <a:rPr lang="vi-VN" sz="4800" b="1" i="1">
                          <a:effectLst/>
                          <a:latin typeface="Cambria Math" panose="02040503050406030204" pitchFamily="18" charset="0"/>
                          <a:ea typeface="Arial" panose="020B0604020202020204" pitchFamily="34" charset="0"/>
                          <a:cs typeface="Times New Roman" panose="02020603050405020304" pitchFamily="18" charset="0"/>
                        </a:rPr>
                        <m:t>𝟓𝟖</m:t>
                      </m:r>
                      <m:r>
                        <a:rPr lang="vi-VN" sz="4800" b="1" i="1">
                          <a:effectLst/>
                          <a:latin typeface="Cambria Math" panose="02040503050406030204" pitchFamily="18" charset="0"/>
                          <a:ea typeface="Arial" panose="020B0604020202020204" pitchFamily="34" charset="0"/>
                          <a:cs typeface="Times New Roman" panose="02020603050405020304" pitchFamily="18" charset="0"/>
                        </a:rPr>
                        <m:t>    </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𝟔𝟗</m:t>
                      </m:r>
                      <m:r>
                        <a:rPr lang="vi-VN" sz="4800" b="1" i="1">
                          <a:effectLst/>
                          <a:latin typeface="Cambria Math" panose="02040503050406030204" pitchFamily="18" charset="0"/>
                          <a:ea typeface="Arial" panose="020B0604020202020204" pitchFamily="34" charset="0"/>
                          <a:cs typeface="Times New Roman" panose="02020603050405020304" pitchFamily="18" charset="0"/>
                        </a:rPr>
                        <m:t>   </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𝟔𝟗</m:t>
                      </m:r>
                      <m:r>
                        <a:rPr lang="vi-VN" sz="4800" b="1" i="1">
                          <a:effectLst/>
                          <a:latin typeface="Cambria Math" panose="02040503050406030204" pitchFamily="18" charset="0"/>
                          <a:ea typeface="Arial" panose="020B0604020202020204" pitchFamily="34" charset="0"/>
                          <a:cs typeface="Times New Roman" panose="02020603050405020304" pitchFamily="18" charset="0"/>
                        </a:rPr>
                        <m:t>   </m:t>
                      </m:r>
                      <m:r>
                        <a:rPr lang="en-US" sz="4800" b="1" i="1" smtClean="0">
                          <a:effectLst/>
                          <a:latin typeface="Cambria Math" panose="02040503050406030204" pitchFamily="18" charset="0"/>
                          <a:ea typeface="Arial" panose="020B0604020202020204" pitchFamily="34" charset="0"/>
                          <a:cs typeface="Times New Roman" panose="02020603050405020304" pitchFamily="18" charset="0"/>
                        </a:rPr>
                        <m:t>𝟕</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𝟒</m:t>
                      </m:r>
                      <m:r>
                        <a:rPr lang="vi-VN" sz="4800" b="1" i="1">
                          <a:effectLst/>
                          <a:latin typeface="Cambria Math" panose="02040503050406030204" pitchFamily="18" charset="0"/>
                          <a:ea typeface="Arial" panose="020B0604020202020204" pitchFamily="34" charset="0"/>
                          <a:cs typeface="Times New Roman" panose="02020603050405020304" pitchFamily="18" charset="0"/>
                        </a:rPr>
                        <m:t>    </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𝟕𝟓</m:t>
                      </m:r>
                      <m:r>
                        <a:rPr lang="vi-VN" sz="4800" b="1" i="1">
                          <a:effectLst/>
                          <a:latin typeface="Cambria Math" panose="02040503050406030204" pitchFamily="18" charset="0"/>
                          <a:ea typeface="Arial" panose="020B0604020202020204" pitchFamily="34" charset="0"/>
                          <a:cs typeface="Times New Roman" panose="02020603050405020304" pitchFamily="18" charset="0"/>
                        </a:rPr>
                        <m:t>    </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𝟕𝟓</m:t>
                      </m:r>
                      <m:r>
                        <a:rPr lang="vi-VN" sz="4800" b="1" i="1">
                          <a:effectLst/>
                          <a:latin typeface="Cambria Math" panose="02040503050406030204" pitchFamily="18" charset="0"/>
                          <a:ea typeface="Arial" panose="020B0604020202020204" pitchFamily="34" charset="0"/>
                          <a:cs typeface="Times New Roman" panose="02020603050405020304" pitchFamily="18" charset="0"/>
                        </a:rPr>
                        <m:t>     </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𝟕𝟕</m:t>
                      </m:r>
                      <m:r>
                        <a:rPr lang="vi-VN" sz="4800" b="1" i="1">
                          <a:effectLst/>
                          <a:latin typeface="Cambria Math" panose="02040503050406030204" pitchFamily="18" charset="0"/>
                          <a:ea typeface="Arial" panose="020B0604020202020204" pitchFamily="34" charset="0"/>
                          <a:cs typeface="Times New Roman" panose="02020603050405020304" pitchFamily="18" charset="0"/>
                        </a:rPr>
                        <m:t>    </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𝟖𝟏</m:t>
                      </m:r>
                      <m:r>
                        <a:rPr lang="vi-VN" sz="4800" b="1" i="1">
                          <a:effectLst/>
                          <a:latin typeface="Cambria Math" panose="02040503050406030204" pitchFamily="18" charset="0"/>
                          <a:ea typeface="Arial" panose="020B0604020202020204" pitchFamily="34" charset="0"/>
                          <a:cs typeface="Times New Roman" panose="02020603050405020304" pitchFamily="18" charset="0"/>
                        </a:rPr>
                        <m:t>    </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𝟖𝟕</m:t>
                      </m:r>
                      <m:r>
                        <a:rPr lang="vi-VN" sz="4800" b="1" i="1">
                          <a:effectLst/>
                          <a:latin typeface="Cambria Math" panose="02040503050406030204" pitchFamily="18" charset="0"/>
                          <a:ea typeface="Arial" panose="020B0604020202020204" pitchFamily="34" charset="0"/>
                          <a:cs typeface="Times New Roman" panose="02020603050405020304" pitchFamily="18" charset="0"/>
                        </a:rPr>
                        <m:t>    </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𝟖𝟖</m:t>
                      </m:r>
                      <m:r>
                        <a:rPr lang="vi-VN" sz="4800" b="1" i="1">
                          <a:effectLst/>
                          <a:latin typeface="Cambria Math" panose="02040503050406030204" pitchFamily="18" charset="0"/>
                          <a:ea typeface="Arial" panose="020B0604020202020204" pitchFamily="34" charset="0"/>
                          <a:cs typeface="Times New Roman" panose="02020603050405020304" pitchFamily="18" charset="0"/>
                        </a:rPr>
                        <m:t>    </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𝟗𝟐</m:t>
                      </m:r>
                      <m:r>
                        <a:rPr lang="vi-VN" sz="4800" b="1" i="1">
                          <a:effectLst/>
                          <a:latin typeface="Cambria Math" panose="02040503050406030204" pitchFamily="18" charset="0"/>
                          <a:ea typeface="Arial" panose="020B0604020202020204" pitchFamily="34" charset="0"/>
                          <a:cs typeface="Times New Roman" panose="02020603050405020304" pitchFamily="18" charset="0"/>
                        </a:rPr>
                        <m:t>    </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𝟗𝟕</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600"/>
                  </a:spcAft>
                </a:pPr>
                <a:r>
                  <a:rPr lang="vi-VN" sz="4800" b="1" dirty="0">
                    <a:effectLst/>
                    <a:latin typeface="Tahoma" panose="020B0604030504040204" pitchFamily="34" charset="0"/>
                    <a:ea typeface="Tahoma" panose="020B0604030504040204" pitchFamily="34" charset="0"/>
                    <a:cs typeface="Tahoma" panose="020B0604030504040204" pitchFamily="34" charset="0"/>
                  </a:rPr>
                  <a:t>Lời giải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dành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sinh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đạt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trên</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a:effectLst/>
                        <a:latin typeface="Cambria Math" panose="02040503050406030204" pitchFamily="18" charset="0"/>
                        <a:ea typeface="Arial" panose="020B0604020202020204" pitchFamily="34" charset="0"/>
                        <a:cs typeface="Times New Roman" panose="02020603050405020304" pitchFamily="18" charset="0"/>
                      </a:rPr>
                      <m:t>𝟖𝟕</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𝟓</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Aft>
                    <a:spcPts val="600"/>
                  </a:spcAft>
                </a:pPr>
                <a:r>
                  <a:rPr lang="vi-VN" sz="4800" b="1" dirty="0">
                    <a:effectLst/>
                    <a:latin typeface="Tahoma" panose="020B0604030504040204" pitchFamily="34" charset="0"/>
                    <a:ea typeface="Tahoma" panose="020B0604030504040204" pitchFamily="34" charset="0"/>
                    <a:cs typeface="Tahoma" panose="020B0604030504040204" pitchFamily="34" charset="0"/>
                  </a:rPr>
                  <a:t>Lời giải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dành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sinh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đạt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trên</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a:effectLst/>
                        <a:latin typeface="Cambria Math" panose="02040503050406030204" pitchFamily="18" charset="0"/>
                        <a:ea typeface="Arial" panose="020B0604020202020204" pitchFamily="34" charset="0"/>
                        <a:cs typeface="Times New Roman" panose="02020603050405020304" pitchFamily="18" charset="0"/>
                      </a:rPr>
                      <m:t>𝟕𝟔</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dưới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a:effectLst/>
                        <a:latin typeface="Cambria Math" panose="02040503050406030204" pitchFamily="18" charset="0"/>
                        <a:ea typeface="Arial" panose="020B0604020202020204" pitchFamily="34" charset="0"/>
                        <a:cs typeface="Times New Roman" panose="02020603050405020304" pitchFamily="18" charset="0"/>
                      </a:rPr>
                      <m:t>𝟖𝟕</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𝟓</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Aft>
                    <a:spcPts val="600"/>
                  </a:spcAft>
                </a:pPr>
                <a:r>
                  <a:rPr lang="vi-VN" sz="4800" b="1" dirty="0">
                    <a:effectLst/>
                    <a:latin typeface="Tahoma" panose="020B0604030504040204" pitchFamily="34" charset="0"/>
                    <a:ea typeface="Tahoma" panose="020B0604030504040204" pitchFamily="34" charset="0"/>
                    <a:cs typeface="Tahoma" panose="020B0604030504040204" pitchFamily="34" charset="0"/>
                  </a:rPr>
                  <a:t>Lời giải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dành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sinh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đạt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trên</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a:effectLst/>
                        <a:latin typeface="Cambria Math" panose="02040503050406030204" pitchFamily="18" charset="0"/>
                        <a:ea typeface="Arial" panose="020B0604020202020204" pitchFamily="34" charset="0"/>
                        <a:cs typeface="Times New Roman" panose="02020603050405020304" pitchFamily="18" charset="0"/>
                      </a:rPr>
                      <m:t>𝟕𝟏</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𝟓</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dưới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a:effectLst/>
                        <a:latin typeface="Cambria Math" panose="02040503050406030204" pitchFamily="18" charset="0"/>
                        <a:ea typeface="Arial" panose="020B0604020202020204" pitchFamily="34" charset="0"/>
                        <a:cs typeface="Times New Roman" panose="02020603050405020304" pitchFamily="18" charset="0"/>
                      </a:rPr>
                      <m:t>𝟕𝟔</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Aft>
                    <a:spcPts val="600"/>
                  </a:spcAft>
                </a:pPr>
                <a:r>
                  <a:rPr lang="vi-VN" sz="4800" b="1" dirty="0">
                    <a:effectLst/>
                    <a:latin typeface="Tahoma" panose="020B0604030504040204" pitchFamily="34" charset="0"/>
                    <a:ea typeface="Tahoma" panose="020B0604030504040204" pitchFamily="34" charset="0"/>
                    <a:cs typeface="Tahoma" panose="020B0604030504040204" pitchFamily="34" charset="0"/>
                  </a:rPr>
                  <a:t>Lời giải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dành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sinh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đạt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từ</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a:effectLst/>
                        <a:latin typeface="Cambria Math" panose="02040503050406030204" pitchFamily="18" charset="0"/>
                        <a:ea typeface="Arial" panose="020B0604020202020204" pitchFamily="34" charset="0"/>
                        <a:cs typeface="Times New Roman" panose="02020603050405020304" pitchFamily="18" charset="0"/>
                      </a:rPr>
                      <m:t>𝟓𝟖</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dưới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a:effectLst/>
                        <a:latin typeface="Cambria Math" panose="02040503050406030204" pitchFamily="18" charset="0"/>
                        <a:ea typeface="Arial" panose="020B0604020202020204" pitchFamily="34" charset="0"/>
                        <a:cs typeface="Times New Roman" panose="02020603050405020304" pitchFamily="18" charset="0"/>
                      </a:rPr>
                      <m:t>𝟕𝟏</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𝟓</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TextBox 1">
                <a:extLst>
                  <a:ext uri="{FF2B5EF4-FFF2-40B4-BE49-F238E27FC236}">
                    <a16:creationId xmlns:a16="http://schemas.microsoft.com/office/drawing/2014/main" id="{C5E3774C-0241-B377-1EEE-A68E7C917BA6}"/>
                  </a:ext>
                </a:extLst>
              </p:cNvPr>
              <p:cNvSpPr txBox="1">
                <a:spLocks noRot="1" noChangeAspect="1" noMove="1" noResize="1" noEditPoints="1" noAdjustHandles="1" noChangeArrowheads="1" noChangeShapeType="1" noTextEdit="1"/>
              </p:cNvSpPr>
              <p:nvPr/>
            </p:nvSpPr>
            <p:spPr>
              <a:xfrm>
                <a:off x="544033" y="7201620"/>
                <a:ext cx="23850600" cy="6023700"/>
              </a:xfrm>
              <a:prstGeom prst="rect">
                <a:avLst/>
              </a:prstGeom>
              <a:blipFill>
                <a:blip r:embed="rId4"/>
                <a:stretch>
                  <a:fillRect l="-1150" t="-2629" b="-4247"/>
                </a:stretch>
              </a:blipFill>
            </p:spPr>
            <p:txBody>
              <a:bodyPr/>
              <a:lstStyle/>
              <a:p>
                <a:r>
                  <a:rPr lang="en-US">
                    <a:noFill/>
                  </a:rPr>
                  <a:t> </a:t>
                </a:r>
              </a:p>
            </p:txBody>
          </p:sp>
        </mc:Fallback>
      </mc:AlternateContent>
    </p:spTree>
    <p:extLst>
      <p:ext uri="{BB962C8B-B14F-4D97-AF65-F5344CB8AC3E}">
        <p14:creationId xmlns:p14="http://schemas.microsoft.com/office/powerpoint/2010/main" val="599746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3997F73-A306-48DD-B47C-912230CC9D18}"/>
                  </a:ext>
                </a:extLst>
              </p:cNvPr>
              <p:cNvSpPr txBox="1"/>
              <p:nvPr/>
            </p:nvSpPr>
            <p:spPr>
              <a:xfrm>
                <a:off x="609600" y="2008563"/>
                <a:ext cx="22783800" cy="8650381"/>
              </a:xfrm>
              <a:prstGeom prst="rect">
                <a:avLst/>
              </a:prstGeom>
              <a:noFill/>
            </p:spPr>
            <p:txBody>
              <a:bodyPr wrap="square">
                <a:spAutoFit/>
              </a:bodyPr>
              <a:lstStyle/>
              <a:p>
                <a:pPr algn="just">
                  <a:lnSpc>
                    <a:spcPct val="107000"/>
                  </a:lnSpc>
                </a:pP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Để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tìm</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các</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mẫu</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liệu</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có</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a:solidFill>
                          <a:srgbClr val="0000FF"/>
                        </a:solidFill>
                        <a:effectLst/>
                        <a:latin typeface="Cambria Math" panose="02040503050406030204" pitchFamily="18" charset="0"/>
                        <a:ea typeface="Arial" panose="020B0604020202020204" pitchFamily="34" charset="0"/>
                        <a:cs typeface="Times New Roman" panose="02020603050405020304" pitchFamily="18" charset="0"/>
                      </a:rPr>
                      <m:t>𝒏</m:t>
                    </m:r>
                  </m:oMath>
                </a14:m>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giá</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trị</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ta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làm</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như</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sau</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spcAft>
                    <a:spcPts val="1200"/>
                  </a:spcAft>
                  <a:buFont typeface="Symbol" panose="05050102010706020507" pitchFamily="18" charset="2"/>
                  <a:buChar char=""/>
                </a:pP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Sắp</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xếp</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mẫu</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liệu</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theo</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thứ</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tự</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không</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giảm</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Font typeface="Symbol" panose="05050102010706020507" pitchFamily="18" charset="2"/>
                  <a:buChar char=""/>
                </a:pP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Tìm</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trung</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Giá</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trị</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này</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solidFill>
                              <a:srgbClr val="0000FF"/>
                            </a:solidFill>
                            <a:effectLst/>
                            <a:latin typeface="Cambria Math" panose="02040503050406030204" pitchFamily="18" charset="0"/>
                            <a:ea typeface="Calibri" panose="020F0502020204030204" pitchFamily="34" charset="0"/>
                          </a:rPr>
                        </m:ctrlPr>
                      </m:sSubPr>
                      <m:e>
                        <m:r>
                          <a:rPr lang="en-US" sz="4800" b="1" i="1">
                            <a:solidFill>
                              <a:srgbClr val="0000FF"/>
                            </a:solidFill>
                            <a:effectLst/>
                            <a:latin typeface="Cambria Math" panose="02040503050406030204" pitchFamily="18" charset="0"/>
                            <a:ea typeface="Calibri" panose="020F0502020204030204" pitchFamily="34" charset="0"/>
                          </a:rPr>
                          <m:t>𝑸</m:t>
                        </m:r>
                      </m:e>
                      <m:sub>
                        <m:r>
                          <a:rPr lang="en-US" sz="4800" b="1" i="1">
                            <a:solidFill>
                              <a:srgbClr val="0000FF"/>
                            </a:solidFill>
                            <a:effectLst/>
                            <a:latin typeface="Cambria Math" panose="02040503050406030204" pitchFamily="18" charset="0"/>
                            <a:ea typeface="Calibri" panose="020F0502020204030204" pitchFamily="34" charset="0"/>
                          </a:rPr>
                          <m:t>𝟐</m:t>
                        </m:r>
                      </m:sub>
                    </m:sSub>
                  </m:oMath>
                </a14:m>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Font typeface="Symbol" panose="05050102010706020507" pitchFamily="18" charset="2"/>
                  <a:buChar char=""/>
                </a:pP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Tìm</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trung</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nửa</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liệu</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bên</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trái</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solidFill>
                              <a:srgbClr val="0000FF"/>
                            </a:solidFill>
                            <a:effectLst/>
                            <a:latin typeface="Cambria Math" panose="02040503050406030204" pitchFamily="18" charset="0"/>
                            <a:ea typeface="Calibri" panose="020F0502020204030204" pitchFamily="34" charset="0"/>
                          </a:rPr>
                        </m:ctrlPr>
                      </m:sSubPr>
                      <m:e>
                        <m:r>
                          <a:rPr lang="en-US" sz="4800" b="1" i="1">
                            <a:solidFill>
                              <a:srgbClr val="0000FF"/>
                            </a:solidFill>
                            <a:effectLst/>
                            <a:latin typeface="Cambria Math" panose="02040503050406030204" pitchFamily="18" charset="0"/>
                            <a:ea typeface="Calibri" panose="020F0502020204030204" pitchFamily="34" charset="0"/>
                          </a:rPr>
                          <m:t>𝑸</m:t>
                        </m:r>
                      </m:e>
                      <m:sub>
                        <m:r>
                          <a:rPr lang="en-US" sz="4800" b="1" i="1">
                            <a:solidFill>
                              <a:srgbClr val="0000FF"/>
                            </a:solidFill>
                            <a:effectLst/>
                            <a:latin typeface="Cambria Math" panose="02040503050406030204" pitchFamily="18" charset="0"/>
                            <a:ea typeface="Calibri" panose="020F0502020204030204" pitchFamily="34" charset="0"/>
                          </a:rPr>
                          <m:t>𝟐</m:t>
                        </m:r>
                      </m:sub>
                    </m:sSub>
                  </m:oMath>
                </a14:m>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p>
              <a:p>
                <a:pPr lvl="0" algn="just">
                  <a:lnSpc>
                    <a:spcPct val="150000"/>
                  </a:lnSpc>
                </a:pP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không</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bao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gồm</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solidFill>
                              <a:srgbClr val="0000FF"/>
                            </a:solidFill>
                            <a:effectLst/>
                            <a:latin typeface="Cambria Math" panose="02040503050406030204" pitchFamily="18" charset="0"/>
                            <a:ea typeface="Calibri" panose="020F0502020204030204" pitchFamily="34" charset="0"/>
                          </a:rPr>
                        </m:ctrlPr>
                      </m:sSubPr>
                      <m:e>
                        <m:r>
                          <a:rPr lang="en-US" sz="4800" b="1" i="1">
                            <a:solidFill>
                              <a:srgbClr val="0000FF"/>
                            </a:solidFill>
                            <a:effectLst/>
                            <a:latin typeface="Cambria Math" panose="02040503050406030204" pitchFamily="18" charset="0"/>
                            <a:ea typeface="Calibri" panose="020F0502020204030204" pitchFamily="34" charset="0"/>
                          </a:rPr>
                          <m:t>𝑸</m:t>
                        </m:r>
                      </m:e>
                      <m:sub>
                        <m:r>
                          <a:rPr lang="en-US" sz="4800" b="1" i="1">
                            <a:solidFill>
                              <a:srgbClr val="0000FF"/>
                            </a:solidFill>
                            <a:effectLst/>
                            <a:latin typeface="Cambria Math" panose="02040503050406030204" pitchFamily="18" charset="0"/>
                            <a:ea typeface="Calibri" panose="020F0502020204030204" pitchFamily="34" charset="0"/>
                          </a:rPr>
                          <m:t>𝟐</m:t>
                        </m:r>
                      </m:sub>
                    </m:sSub>
                  </m:oMath>
                </a14:m>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0000FF"/>
                        </a:solidFill>
                        <a:effectLst/>
                        <a:latin typeface="Cambria Math" panose="02040503050406030204" pitchFamily="18" charset="0"/>
                        <a:ea typeface="Calibri" panose="020F0502020204030204" pitchFamily="34" charset="0"/>
                      </a:rPr>
                      <m:t>𝒏</m:t>
                    </m:r>
                  </m:oMath>
                </a14:m>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lẻ</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Giá</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trị</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này</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solidFill>
                              <a:srgbClr val="0000FF"/>
                            </a:solidFill>
                            <a:effectLst/>
                            <a:latin typeface="Cambria Math" panose="02040503050406030204" pitchFamily="18" charset="0"/>
                            <a:ea typeface="Calibri" panose="020F0502020204030204" pitchFamily="34" charset="0"/>
                          </a:rPr>
                        </m:ctrlPr>
                      </m:sSubPr>
                      <m:e>
                        <m:r>
                          <a:rPr lang="en-US" sz="4800" b="1" i="1">
                            <a:solidFill>
                              <a:srgbClr val="0000FF"/>
                            </a:solidFill>
                            <a:effectLst/>
                            <a:latin typeface="Cambria Math" panose="02040503050406030204" pitchFamily="18" charset="0"/>
                            <a:ea typeface="Calibri" panose="020F0502020204030204" pitchFamily="34" charset="0"/>
                          </a:rPr>
                          <m:t>𝑸</m:t>
                        </m:r>
                      </m:e>
                      <m:sub>
                        <m:r>
                          <a:rPr lang="en-US" sz="4800" b="1" i="1">
                            <a:solidFill>
                              <a:srgbClr val="0000FF"/>
                            </a:solidFill>
                            <a:effectLst/>
                            <a:latin typeface="Cambria Math" panose="02040503050406030204" pitchFamily="18" charset="0"/>
                            <a:ea typeface="Calibri" panose="020F0502020204030204" pitchFamily="34" charset="0"/>
                          </a:rPr>
                          <m:t>𝟏</m:t>
                        </m:r>
                      </m:sub>
                    </m:sSub>
                  </m:oMath>
                </a14:m>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Font typeface="Symbol" panose="05050102010706020507" pitchFamily="18" charset="2"/>
                  <a:buChar char=""/>
                </a:pP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Tìm</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trung</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nửa</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liệu</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bên</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phải</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solidFill>
                              <a:srgbClr val="0000FF"/>
                            </a:solidFill>
                            <a:effectLst/>
                            <a:latin typeface="Cambria Math" panose="02040503050406030204" pitchFamily="18" charset="0"/>
                            <a:ea typeface="Calibri" panose="020F0502020204030204" pitchFamily="34" charset="0"/>
                          </a:rPr>
                        </m:ctrlPr>
                      </m:sSubPr>
                      <m:e>
                        <m:r>
                          <a:rPr lang="en-US" sz="4800" b="1" i="1">
                            <a:solidFill>
                              <a:srgbClr val="0000FF"/>
                            </a:solidFill>
                            <a:effectLst/>
                            <a:latin typeface="Cambria Math" panose="02040503050406030204" pitchFamily="18" charset="0"/>
                            <a:ea typeface="Calibri" panose="020F0502020204030204" pitchFamily="34" charset="0"/>
                          </a:rPr>
                          <m:t>𝑸</m:t>
                        </m:r>
                      </m:e>
                      <m:sub>
                        <m:r>
                          <a:rPr lang="en-US" sz="4800" b="1" i="1">
                            <a:solidFill>
                              <a:srgbClr val="0000FF"/>
                            </a:solidFill>
                            <a:effectLst/>
                            <a:latin typeface="Cambria Math" panose="02040503050406030204" pitchFamily="18" charset="0"/>
                            <a:ea typeface="Calibri" panose="020F0502020204030204" pitchFamily="34" charset="0"/>
                          </a:rPr>
                          <m:t>𝟐</m:t>
                        </m:r>
                      </m:sub>
                    </m:sSub>
                  </m:oMath>
                </a14:m>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không</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bao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gồm</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solidFill>
                              <a:srgbClr val="0000FF"/>
                            </a:solidFill>
                            <a:effectLst/>
                            <a:latin typeface="Cambria Math" panose="02040503050406030204" pitchFamily="18" charset="0"/>
                            <a:ea typeface="Calibri" panose="020F0502020204030204" pitchFamily="34" charset="0"/>
                          </a:rPr>
                        </m:ctrlPr>
                      </m:sSubPr>
                      <m:e>
                        <m:r>
                          <a:rPr lang="en-US" sz="4800" b="1" i="1">
                            <a:solidFill>
                              <a:srgbClr val="0000FF"/>
                            </a:solidFill>
                            <a:effectLst/>
                            <a:latin typeface="Cambria Math" panose="02040503050406030204" pitchFamily="18" charset="0"/>
                            <a:ea typeface="Calibri" panose="020F0502020204030204" pitchFamily="34" charset="0"/>
                          </a:rPr>
                          <m:t>𝑸</m:t>
                        </m:r>
                      </m:e>
                      <m:sub>
                        <m:r>
                          <a:rPr lang="en-US" sz="4800" b="1" i="1">
                            <a:solidFill>
                              <a:srgbClr val="0000FF"/>
                            </a:solidFill>
                            <a:effectLst/>
                            <a:latin typeface="Cambria Math" panose="02040503050406030204" pitchFamily="18" charset="0"/>
                            <a:ea typeface="Calibri" panose="020F0502020204030204" pitchFamily="34" charset="0"/>
                          </a:rPr>
                          <m:t>𝟐</m:t>
                        </m:r>
                      </m:sub>
                    </m:sSub>
                  </m:oMath>
                </a14:m>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nếu</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b="1" i="1">
                        <a:solidFill>
                          <a:srgbClr val="0000FF"/>
                        </a:solidFill>
                        <a:effectLst/>
                        <a:latin typeface="Cambria Math" panose="02040503050406030204" pitchFamily="18" charset="0"/>
                        <a:ea typeface="Calibri" panose="020F0502020204030204" pitchFamily="34" charset="0"/>
                      </a:rPr>
                      <m:t>𝒏</m:t>
                    </m:r>
                  </m:oMath>
                </a14:m>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lẻ</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Giá</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trị</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này</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solidFill>
                              <a:srgbClr val="0000FF"/>
                            </a:solidFill>
                            <a:effectLst/>
                            <a:latin typeface="Cambria Math" panose="02040503050406030204" pitchFamily="18" charset="0"/>
                            <a:ea typeface="Calibri" panose="020F0502020204030204" pitchFamily="34" charset="0"/>
                          </a:rPr>
                        </m:ctrlPr>
                      </m:sSubPr>
                      <m:e>
                        <m:r>
                          <a:rPr lang="en-US" sz="4800" b="1" i="1">
                            <a:solidFill>
                              <a:srgbClr val="0000FF"/>
                            </a:solidFill>
                            <a:effectLst/>
                            <a:latin typeface="Cambria Math" panose="02040503050406030204" pitchFamily="18" charset="0"/>
                            <a:ea typeface="Calibri" panose="020F0502020204030204" pitchFamily="34" charset="0"/>
                          </a:rPr>
                          <m:t>𝑸</m:t>
                        </m:r>
                      </m:e>
                      <m:sub>
                        <m:r>
                          <a:rPr lang="en-US" sz="4800" b="1" i="1">
                            <a:solidFill>
                              <a:srgbClr val="0000FF"/>
                            </a:solidFill>
                            <a:effectLst/>
                            <a:latin typeface="Cambria Math" panose="02040503050406030204" pitchFamily="18" charset="0"/>
                            <a:ea typeface="Calibri" panose="020F0502020204030204" pitchFamily="34" charset="0"/>
                          </a:rPr>
                          <m:t>𝟑</m:t>
                        </m:r>
                      </m:sub>
                    </m:sSub>
                  </m:oMath>
                </a14:m>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t>
                </a:r>
              </a:p>
              <a:p>
                <a:pPr marL="457200" algn="just">
                  <a:lnSpc>
                    <a:spcPct val="150000"/>
                  </a:lnSpc>
                </a:pPr>
                <a14:m>
                  <m:oMath xmlns:m="http://schemas.openxmlformats.org/officeDocument/2006/math">
                    <m:sSub>
                      <m:sSubPr>
                        <m:ctrlPr>
                          <a:rPr lang="en-US" sz="4800" b="1" i="1">
                            <a:solidFill>
                              <a:srgbClr val="0000FF"/>
                            </a:solidFill>
                            <a:effectLst/>
                            <a:latin typeface="Cambria Math" panose="02040503050406030204" pitchFamily="18" charset="0"/>
                            <a:ea typeface="Calibri" panose="020F0502020204030204" pitchFamily="34" charset="0"/>
                          </a:rPr>
                        </m:ctrlPr>
                      </m:sSubPr>
                      <m:e>
                        <m:r>
                          <a:rPr lang="en-US" sz="4800" b="1" i="1">
                            <a:solidFill>
                              <a:srgbClr val="0000FF"/>
                            </a:solidFill>
                            <a:effectLst/>
                            <a:latin typeface="Cambria Math" panose="02040503050406030204" pitchFamily="18" charset="0"/>
                            <a:ea typeface="Calibri" panose="020F0502020204030204" pitchFamily="34" charset="0"/>
                          </a:rPr>
                          <m:t>𝑸</m:t>
                        </m:r>
                      </m:e>
                      <m:sub>
                        <m:r>
                          <a:rPr lang="en-US" sz="4800" b="1" i="1">
                            <a:solidFill>
                              <a:srgbClr val="0000FF"/>
                            </a:solidFill>
                            <a:effectLst/>
                            <a:latin typeface="Cambria Math" panose="02040503050406030204" pitchFamily="18" charset="0"/>
                            <a:ea typeface="Calibri" panose="020F0502020204030204" pitchFamily="34" charset="0"/>
                          </a:rPr>
                          <m:t>𝟏</m:t>
                        </m:r>
                      </m:sub>
                    </m:sSub>
                    <m:r>
                      <a:rPr lang="en-US" sz="4800" b="1" i="1">
                        <a:solidFill>
                          <a:srgbClr val="0000FF"/>
                        </a:solidFill>
                        <a:effectLst/>
                        <a:latin typeface="Cambria Math" panose="02040503050406030204" pitchFamily="18" charset="0"/>
                        <a:ea typeface="Calibri" panose="020F0502020204030204" pitchFamily="34" charset="0"/>
                      </a:rPr>
                      <m:t>,</m:t>
                    </m:r>
                    <m:sSub>
                      <m:sSubPr>
                        <m:ctrlPr>
                          <a:rPr lang="en-US" sz="4800" b="1" i="1">
                            <a:solidFill>
                              <a:srgbClr val="0000FF"/>
                            </a:solidFill>
                            <a:effectLst/>
                            <a:latin typeface="Cambria Math" panose="02040503050406030204" pitchFamily="18" charset="0"/>
                            <a:ea typeface="Calibri" panose="020F0502020204030204" pitchFamily="34" charset="0"/>
                          </a:rPr>
                        </m:ctrlPr>
                      </m:sSubPr>
                      <m:e>
                        <m:r>
                          <a:rPr lang="en-US" sz="4800" b="1" i="1">
                            <a:solidFill>
                              <a:srgbClr val="0000FF"/>
                            </a:solidFill>
                            <a:effectLst/>
                            <a:latin typeface="Cambria Math" panose="02040503050406030204" pitchFamily="18" charset="0"/>
                            <a:ea typeface="Calibri" panose="020F0502020204030204" pitchFamily="34" charset="0"/>
                          </a:rPr>
                          <m:t>𝑸</m:t>
                        </m:r>
                      </m:e>
                      <m:sub>
                        <m:r>
                          <a:rPr lang="en-US" sz="4800" b="1" i="1">
                            <a:solidFill>
                              <a:srgbClr val="0000FF"/>
                            </a:solidFill>
                            <a:effectLst/>
                            <a:latin typeface="Cambria Math" panose="02040503050406030204" pitchFamily="18" charset="0"/>
                            <a:ea typeface="Calibri" panose="020F0502020204030204" pitchFamily="34" charset="0"/>
                          </a:rPr>
                          <m:t>𝟐</m:t>
                        </m:r>
                      </m:sub>
                    </m:sSub>
                    <m:r>
                      <a:rPr lang="en-US" sz="4800" b="1" i="1">
                        <a:solidFill>
                          <a:srgbClr val="0000FF"/>
                        </a:solidFill>
                        <a:effectLst/>
                        <a:latin typeface="Cambria Math" panose="02040503050406030204" pitchFamily="18" charset="0"/>
                        <a:ea typeface="Calibri" panose="020F0502020204030204" pitchFamily="34" charset="0"/>
                      </a:rPr>
                      <m:t>,</m:t>
                    </m:r>
                    <m:sSub>
                      <m:sSubPr>
                        <m:ctrlPr>
                          <a:rPr lang="en-US" sz="4800" b="1" i="1">
                            <a:solidFill>
                              <a:srgbClr val="0000FF"/>
                            </a:solidFill>
                            <a:effectLst/>
                            <a:latin typeface="Cambria Math" panose="02040503050406030204" pitchFamily="18" charset="0"/>
                            <a:ea typeface="Calibri" panose="020F0502020204030204" pitchFamily="34" charset="0"/>
                          </a:rPr>
                        </m:ctrlPr>
                      </m:sSubPr>
                      <m:e>
                        <m:r>
                          <a:rPr lang="en-US" sz="4800" b="1" i="1">
                            <a:solidFill>
                              <a:srgbClr val="0000FF"/>
                            </a:solidFill>
                            <a:effectLst/>
                            <a:latin typeface="Cambria Math" panose="02040503050406030204" pitchFamily="18" charset="0"/>
                            <a:ea typeface="Calibri" panose="020F0502020204030204" pitchFamily="34" charset="0"/>
                          </a:rPr>
                          <m:t>𝑸</m:t>
                        </m:r>
                      </m:e>
                      <m:sub>
                        <m:r>
                          <a:rPr lang="en-US" sz="4800" b="1" i="1">
                            <a:solidFill>
                              <a:srgbClr val="0000FF"/>
                            </a:solidFill>
                            <a:effectLst/>
                            <a:latin typeface="Cambria Math" panose="02040503050406030204" pitchFamily="18" charset="0"/>
                            <a:ea typeface="Calibri" panose="020F0502020204030204" pitchFamily="34" charset="0"/>
                          </a:rPr>
                          <m:t>𝟑</m:t>
                        </m:r>
                      </m:sub>
                    </m:sSub>
                  </m:oMath>
                </a14:m>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được</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gọi</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các</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của</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mẫu</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FF"/>
                    </a:solidFill>
                    <a:effectLst/>
                    <a:latin typeface="Tahoma" panose="020B0604030504040204" pitchFamily="34" charset="0"/>
                    <a:ea typeface="Tahoma" panose="020B0604030504040204" pitchFamily="34" charset="0"/>
                    <a:cs typeface="Tahoma" panose="020B0604030504040204" pitchFamily="34" charset="0"/>
                  </a:rPr>
                  <a:t>liệu</a:t>
                </a:r>
                <a:r>
                  <a:rPr lang="en-US" sz="48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 name="TextBox 3">
                <a:extLst>
                  <a:ext uri="{FF2B5EF4-FFF2-40B4-BE49-F238E27FC236}">
                    <a16:creationId xmlns:a16="http://schemas.microsoft.com/office/drawing/2014/main" id="{C3997F73-A306-48DD-B47C-912230CC9D18}"/>
                  </a:ext>
                </a:extLst>
              </p:cNvPr>
              <p:cNvSpPr txBox="1">
                <a:spLocks noRot="1" noChangeAspect="1" noMove="1" noResize="1" noEditPoints="1" noAdjustHandles="1" noChangeArrowheads="1" noChangeShapeType="1" noTextEdit="1"/>
              </p:cNvSpPr>
              <p:nvPr/>
            </p:nvSpPr>
            <p:spPr>
              <a:xfrm>
                <a:off x="609600" y="2008563"/>
                <a:ext cx="22783800" cy="8650381"/>
              </a:xfrm>
              <a:prstGeom prst="rect">
                <a:avLst/>
              </a:prstGeom>
              <a:blipFill>
                <a:blip r:embed="rId2"/>
                <a:stretch>
                  <a:fillRect l="-1257" t="-1831" r="-1980" b="-260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5864290-5B18-48E8-BB75-8AE2196AABFA}"/>
              </a:ext>
            </a:extLst>
          </p:cNvPr>
          <p:cNvPicPr>
            <a:picLocks noChangeAspect="1"/>
          </p:cNvPicPr>
          <p:nvPr/>
        </p:nvPicPr>
        <p:blipFill>
          <a:blip r:embed="rId3"/>
          <a:stretch>
            <a:fillRect/>
          </a:stretch>
        </p:blipFill>
        <p:spPr>
          <a:xfrm>
            <a:off x="12801600" y="3733799"/>
            <a:ext cx="11282772" cy="284433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71E3A26-3EB5-48FB-836A-0ADD13D54D0F}"/>
                  </a:ext>
                </a:extLst>
              </p:cNvPr>
              <p:cNvSpPr txBox="1"/>
              <p:nvPr/>
            </p:nvSpPr>
            <p:spPr>
              <a:xfrm>
                <a:off x="609600" y="11049000"/>
                <a:ext cx="22555200" cy="1601849"/>
              </a:xfrm>
              <a:prstGeom prst="rect">
                <a:avLst/>
              </a:prstGeom>
              <a:noFill/>
            </p:spPr>
            <p:txBody>
              <a:bodyPr wrap="square">
                <a:spAutoFit/>
              </a:bodyPr>
              <a:lstStyle/>
              <a:p>
                <a:pPr algn="just">
                  <a:lnSpc>
                    <a:spcPct val="107000"/>
                  </a:lnSpc>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Chú</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ý. </a:t>
                </a:r>
                <a14:m>
                  <m:oMath xmlns:m="http://schemas.openxmlformats.org/officeDocument/2006/math">
                    <m:sSub>
                      <m:sSub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𝑸</m:t>
                        </m:r>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𝟏</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gọi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tứ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phân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thứ</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nhất</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hay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tứ</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phân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dưới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800" b="1"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𝑸</m:t>
                        </m:r>
                      </m:e>
                      <m:sub>
                        <m:r>
                          <a:rPr lang="vi-VN" sz="4800" b="1"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𝟑</m:t>
                        </m:r>
                      </m:sub>
                    </m:sSub>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được</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gọi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tứ</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phân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thứ</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hay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tứ</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phân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trên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TextBox 6">
                <a:extLst>
                  <a:ext uri="{FF2B5EF4-FFF2-40B4-BE49-F238E27FC236}">
                    <a16:creationId xmlns:a16="http://schemas.microsoft.com/office/drawing/2014/main" id="{271E3A26-3EB5-48FB-836A-0ADD13D54D0F}"/>
                  </a:ext>
                </a:extLst>
              </p:cNvPr>
              <p:cNvSpPr txBox="1">
                <a:spLocks noRot="1" noChangeAspect="1" noMove="1" noResize="1" noEditPoints="1" noAdjustHandles="1" noChangeArrowheads="1" noChangeShapeType="1" noTextEdit="1"/>
              </p:cNvSpPr>
              <p:nvPr/>
            </p:nvSpPr>
            <p:spPr>
              <a:xfrm>
                <a:off x="609600" y="11049000"/>
                <a:ext cx="22555200" cy="1601849"/>
              </a:xfrm>
              <a:prstGeom prst="rect">
                <a:avLst/>
              </a:prstGeom>
              <a:blipFill>
                <a:blip r:embed="rId4"/>
                <a:stretch>
                  <a:fillRect l="-1216" t="-9924" r="-2000" b="-19466"/>
                </a:stretch>
              </a:blipFill>
            </p:spPr>
            <p:txBody>
              <a:bodyPr/>
              <a:lstStyle/>
              <a:p>
                <a:r>
                  <a:rPr lang="en-US">
                    <a:noFill/>
                  </a:rPr>
                  <a:t> </a:t>
                </a:r>
              </a:p>
            </p:txBody>
          </p:sp>
        </mc:Fallback>
      </mc:AlternateContent>
    </p:spTree>
    <p:extLst>
      <p:ext uri="{BB962C8B-B14F-4D97-AF65-F5344CB8AC3E}">
        <p14:creationId xmlns:p14="http://schemas.microsoft.com/office/powerpoint/2010/main" val="2687116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6E994F4-F0BD-48D9-BE77-AAEFE53EA074}"/>
                  </a:ext>
                </a:extLst>
              </p:cNvPr>
              <p:cNvSpPr txBox="1"/>
              <p:nvPr/>
            </p:nvSpPr>
            <p:spPr>
              <a:xfrm>
                <a:off x="533400" y="2362200"/>
                <a:ext cx="22936200" cy="1569660"/>
              </a:xfrm>
              <a:prstGeom prst="rect">
                <a:avLst/>
              </a:prstGeom>
              <a:noFill/>
            </p:spPr>
            <p:txBody>
              <a:bodyPr wrap="square">
                <a:spAutoFit/>
              </a:bodyPr>
              <a:lstStyle/>
              <a:p>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Ý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nghĩa</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effectLst/>
                            <a:latin typeface="Cambria Math" panose="02040503050406030204" pitchFamily="18" charset="0"/>
                          </a:rPr>
                        </m:ctrlPr>
                      </m:sSub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𝑸</m:t>
                        </m:r>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𝟏</m:t>
                        </m:r>
                      </m:sub>
                    </m:sSub>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US" sz="4800" b="1" i="1">
                            <a:effectLst/>
                            <a:latin typeface="Cambria Math" panose="02040503050406030204" pitchFamily="18" charset="0"/>
                          </a:rPr>
                        </m:ctrlPr>
                      </m:sSub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𝑸</m:t>
                        </m:r>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𝟐</m:t>
                        </m:r>
                      </m:sub>
                    </m:sSub>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US" sz="4800" b="1" i="1">
                            <a:effectLst/>
                            <a:latin typeface="Cambria Math" panose="02040503050406030204" pitchFamily="18" charset="0"/>
                          </a:rPr>
                        </m:ctrlPr>
                      </m:sSub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𝑸</m:t>
                        </m:r>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𝟑</m:t>
                        </m:r>
                      </m:sub>
                    </m:sSub>
                  </m:oMath>
                </a14:m>
                <a:r>
                  <a:rPr lang="vi-VN"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a:effectLst/>
                    <a:latin typeface="Tahoma" panose="020B0604030504040204" pitchFamily="34" charset="0"/>
                    <a:ea typeface="Tahoma" panose="020B0604030504040204" pitchFamily="34" charset="0"/>
                    <a:cs typeface="Tahoma" panose="020B0604030504040204" pitchFamily="34" charset="0"/>
                  </a:rPr>
                  <a:t>chia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đã</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sắp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xếp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theo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tự</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từ</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nhỏ</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đến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thành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phần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mỗi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phần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chứa</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a:effectLst/>
                        <a:latin typeface="Cambria Math" panose="02040503050406030204" pitchFamily="18" charset="0"/>
                        <a:ea typeface="Arial" panose="020B0604020202020204" pitchFamily="34" charset="0"/>
                        <a:cs typeface="Times New Roman" panose="02020603050405020304" pitchFamily="18" charset="0"/>
                      </a:rPr>
                      <m:t>𝟐𝟓</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TextBox 2">
                <a:extLst>
                  <a:ext uri="{FF2B5EF4-FFF2-40B4-BE49-F238E27FC236}">
                    <a16:creationId xmlns:a16="http://schemas.microsoft.com/office/drawing/2014/main" id="{D6E994F4-F0BD-48D9-BE77-AAEFE53EA074}"/>
                  </a:ext>
                </a:extLst>
              </p:cNvPr>
              <p:cNvSpPr txBox="1">
                <a:spLocks noRot="1" noChangeAspect="1" noMove="1" noResize="1" noEditPoints="1" noAdjustHandles="1" noChangeArrowheads="1" noChangeShapeType="1" noTextEdit="1"/>
              </p:cNvSpPr>
              <p:nvPr/>
            </p:nvSpPr>
            <p:spPr>
              <a:xfrm>
                <a:off x="533400" y="2362200"/>
                <a:ext cx="22936200" cy="1569660"/>
              </a:xfrm>
              <a:prstGeom prst="rect">
                <a:avLst/>
              </a:prstGeom>
              <a:blipFill>
                <a:blip r:embed="rId2"/>
                <a:stretch>
                  <a:fillRect l="-1223" t="-9339" b="-1906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C1F6672-5D16-4528-9C49-227DA2CDEF1D}"/>
              </a:ext>
            </a:extLst>
          </p:cNvPr>
          <p:cNvPicPr>
            <a:picLocks noChangeAspect="1"/>
          </p:cNvPicPr>
          <p:nvPr/>
        </p:nvPicPr>
        <p:blipFill>
          <a:blip r:embed="rId3"/>
          <a:stretch>
            <a:fillRect/>
          </a:stretch>
        </p:blipFill>
        <p:spPr>
          <a:xfrm>
            <a:off x="3810000" y="4540768"/>
            <a:ext cx="15391812" cy="2308899"/>
          </a:xfrm>
          <a:prstGeom prst="rect">
            <a:avLst/>
          </a:prstGeom>
        </p:spPr>
      </p:pic>
    </p:spTree>
    <p:extLst>
      <p:ext uri="{BB962C8B-B14F-4D97-AF65-F5344CB8AC3E}">
        <p14:creationId xmlns:p14="http://schemas.microsoft.com/office/powerpoint/2010/main" val="760067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940024D-F471-4503-AC68-F2D60F9C4ADF}"/>
              </a:ext>
            </a:extLst>
          </p:cNvPr>
          <p:cNvGrpSpPr/>
          <p:nvPr/>
        </p:nvGrpSpPr>
        <p:grpSpPr>
          <a:xfrm>
            <a:off x="104476" y="1752600"/>
            <a:ext cx="1454536" cy="751840"/>
            <a:chOff x="0" y="92326"/>
            <a:chExt cx="575416" cy="197663"/>
          </a:xfrm>
        </p:grpSpPr>
        <p:grpSp>
          <p:nvGrpSpPr>
            <p:cNvPr id="5" name="Group 4">
              <a:extLst>
                <a:ext uri="{FF2B5EF4-FFF2-40B4-BE49-F238E27FC236}">
                  <a16:creationId xmlns:a16="http://schemas.microsoft.com/office/drawing/2014/main" id="{A70B5C00-33EE-47D2-A535-52238321FE33}"/>
                </a:ext>
              </a:extLst>
            </p:cNvPr>
            <p:cNvGrpSpPr/>
            <p:nvPr/>
          </p:nvGrpSpPr>
          <p:grpSpPr>
            <a:xfrm>
              <a:off x="0" y="92326"/>
              <a:ext cx="575416" cy="197663"/>
              <a:chOff x="0" y="92326"/>
              <a:chExt cx="644449" cy="302837"/>
            </a:xfrm>
          </p:grpSpPr>
          <p:sp>
            <p:nvSpPr>
              <p:cNvPr id="8" name="Arrow: Pentagon 7">
                <a:extLst>
                  <a:ext uri="{FF2B5EF4-FFF2-40B4-BE49-F238E27FC236}">
                    <a16:creationId xmlns:a16="http://schemas.microsoft.com/office/drawing/2014/main" id="{7DE59BA1-56F2-4C38-9E76-4741E2717556}"/>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100">
                  <a:latin typeface="Tahoma" panose="020B0604030504040204" pitchFamily="34" charset="0"/>
                  <a:ea typeface="Tahoma" panose="020B0604030504040204" pitchFamily="34" charset="0"/>
                  <a:cs typeface="Tahoma" panose="020B0604030504040204" pitchFamily="34" charset="0"/>
                </a:endParaRPr>
              </a:p>
            </p:txBody>
          </p:sp>
          <p:sp>
            <p:nvSpPr>
              <p:cNvPr id="9" name="Arrow: Chevron 8">
                <a:extLst>
                  <a:ext uri="{FF2B5EF4-FFF2-40B4-BE49-F238E27FC236}">
                    <a16:creationId xmlns:a16="http://schemas.microsoft.com/office/drawing/2014/main" id="{AC1565CE-67CD-4C72-B2F8-FB5E2D6A6212}"/>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100">
                  <a:latin typeface="Tahoma" panose="020B0604030504040204" pitchFamily="34" charset="0"/>
                  <a:ea typeface="Tahoma" panose="020B0604030504040204" pitchFamily="34" charset="0"/>
                  <a:cs typeface="Tahoma" panose="020B0604030504040204" pitchFamily="34" charset="0"/>
                </a:endParaRPr>
              </a:p>
            </p:txBody>
          </p:sp>
          <p:sp>
            <p:nvSpPr>
              <p:cNvPr id="10" name="Arrow: Chevron 9">
                <a:extLst>
                  <a:ext uri="{FF2B5EF4-FFF2-40B4-BE49-F238E27FC236}">
                    <a16:creationId xmlns:a16="http://schemas.microsoft.com/office/drawing/2014/main" id="{019225E3-A0BB-4255-A5D2-7C5D5FC190D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100">
                  <a:latin typeface="Tahoma" panose="020B0604030504040204" pitchFamily="34" charset="0"/>
                  <a:ea typeface="Tahoma" panose="020B0604030504040204" pitchFamily="34" charset="0"/>
                  <a:cs typeface="Tahoma" panose="020B0604030504040204" pitchFamily="34" charset="0"/>
                </a:endParaRPr>
              </a:p>
            </p:txBody>
          </p:sp>
        </p:grpSp>
        <p:sp>
          <p:nvSpPr>
            <p:cNvPr id="6" name="Flowchart: Terminator 5">
              <a:extLst>
                <a:ext uri="{FF2B5EF4-FFF2-40B4-BE49-F238E27FC236}">
                  <a16:creationId xmlns:a16="http://schemas.microsoft.com/office/drawing/2014/main" id="{3A791692-6ED7-4C93-BCF4-A3FC505E6C93}"/>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100">
                <a:latin typeface="Tahoma" panose="020B0604030504040204" pitchFamily="34" charset="0"/>
                <a:ea typeface="Tahoma" panose="020B0604030504040204" pitchFamily="34" charset="0"/>
                <a:cs typeface="Tahoma" panose="020B0604030504040204" pitchFamily="34" charset="0"/>
              </a:endParaRPr>
            </a:p>
          </p:txBody>
        </p:sp>
        <p:sp>
          <p:nvSpPr>
            <p:cNvPr id="7" name="Oval 6">
              <a:extLst>
                <a:ext uri="{FF2B5EF4-FFF2-40B4-BE49-F238E27FC236}">
                  <a16:creationId xmlns:a16="http://schemas.microsoft.com/office/drawing/2014/main" id="{DDBB1742-26FF-418C-96C3-C0486DF49CF9}"/>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100">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6E79E03-65DA-4592-B2C7-A4C12FE49566}"/>
                  </a:ext>
                </a:extLst>
              </p:cNvPr>
              <p:cNvSpPr txBox="1"/>
              <p:nvPr/>
            </p:nvSpPr>
            <p:spPr>
              <a:xfrm>
                <a:off x="579182" y="1465662"/>
                <a:ext cx="24279524" cy="1354217"/>
              </a:xfrm>
              <a:prstGeom prst="rect">
                <a:avLst/>
              </a:prstGeom>
              <a:noFill/>
            </p:spPr>
            <p:txBody>
              <a:bodyPr wrap="square">
                <a:spAutoFit/>
              </a:bodyPr>
              <a:lstStyle/>
              <a:p>
                <a:r>
                  <a:rPr lang="en-US" sz="4100" b="1"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        Ví dụ 3</a:t>
                </a:r>
                <a:r>
                  <a:rPr lang="vi-VN" sz="4100" b="1"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en-US" sz="4100" b="1"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Hàm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lượng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Natri</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đơn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miligam</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100" b="1" i="1">
                        <a:effectLst/>
                        <a:latin typeface="Cambria Math" panose="02040503050406030204" pitchFamily="18" charset="0"/>
                        <a:ea typeface="Arial" panose="020B0604020202020204" pitchFamily="34" charset="0"/>
                        <a:cs typeface="Times New Roman" panose="02020603050405020304" pitchFamily="18" charset="0"/>
                      </a:rPr>
                      <m:t>𝟏</m:t>
                    </m:r>
                    <m:r>
                      <a:rPr lang="vi-VN" sz="4100" b="1" i="1">
                        <a:effectLst/>
                        <a:latin typeface="Cambria Math" panose="02040503050406030204" pitchFamily="18" charset="0"/>
                        <a:ea typeface="Arial" panose="020B0604020202020204" pitchFamily="34" charset="0"/>
                        <a:cs typeface="Times New Roman" panose="02020603050405020304" pitchFamily="18" charset="0"/>
                      </a:rPr>
                      <m:t>𝒎𝒈</m:t>
                    </m:r>
                    <m:r>
                      <a:rPr lang="vi-VN" sz="4100" b="1" i="1">
                        <a:effectLst/>
                        <a:latin typeface="Cambria Math" panose="02040503050406030204" pitchFamily="18" charset="0"/>
                        <a:ea typeface="Arial" panose="020B0604020202020204" pitchFamily="34" charset="0"/>
                        <a:cs typeface="Times New Roman" panose="02020603050405020304" pitchFamily="18" charset="0"/>
                      </a:rPr>
                      <m:t>=</m:t>
                    </m:r>
                    <m:r>
                      <a:rPr lang="vi-VN" sz="4100" b="1" i="1">
                        <a:effectLst/>
                        <a:latin typeface="Cambria Math" panose="02040503050406030204" pitchFamily="18" charset="0"/>
                        <a:ea typeface="Arial" panose="020B0604020202020204" pitchFamily="34" charset="0"/>
                        <a:cs typeface="Times New Roman" panose="02020603050405020304" pitchFamily="18" charset="0"/>
                      </a:rPr>
                      <m:t>𝟎</m:t>
                    </m:r>
                    <m:r>
                      <a:rPr lang="vi-VN" sz="4100" b="1" i="1">
                        <a:effectLst/>
                        <a:latin typeface="Cambria Math" panose="02040503050406030204" pitchFamily="18" charset="0"/>
                        <a:ea typeface="Arial" panose="020B0604020202020204" pitchFamily="34" charset="0"/>
                        <a:cs typeface="Times New Roman" panose="02020603050405020304" pitchFamily="18" charset="0"/>
                      </a:rPr>
                      <m:t>,</m:t>
                    </m:r>
                    <m:r>
                      <a:rPr lang="vi-VN" sz="4100" b="1" i="1">
                        <a:effectLst/>
                        <a:latin typeface="Cambria Math" panose="02040503050406030204" pitchFamily="18" charset="0"/>
                        <a:ea typeface="Arial" panose="020B0604020202020204" pitchFamily="34" charset="0"/>
                        <a:cs typeface="Times New Roman" panose="02020603050405020304" pitchFamily="18" charset="0"/>
                      </a:rPr>
                      <m:t>𝟎𝟎𝟏</m:t>
                    </m:r>
                    <m:r>
                      <a:rPr lang="vi-VN" sz="4100" b="1" i="1">
                        <a:effectLst/>
                        <a:latin typeface="Cambria Math" panose="02040503050406030204" pitchFamily="18" charset="0"/>
                        <a:ea typeface="Arial" panose="020B0604020202020204" pitchFamily="34" charset="0"/>
                        <a:cs typeface="Times New Roman" panose="02020603050405020304" pitchFamily="18" charset="0"/>
                      </a:rPr>
                      <m:t>𝒈</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trong</a:t>
                </a:r>
                <a:r>
                  <a:rPr lang="en-US" sz="4100" b="1" dirty="0">
                    <a:effectLst/>
                    <a:latin typeface="Tahoma" panose="020B0604030504040204" pitchFamily="34" charset="0"/>
                    <a:ea typeface="Tahoma" panose="020B0604030504040204" pitchFamily="34" charset="0"/>
                    <a:cs typeface="Tahoma" panose="020B0604030504040204" pitchFamily="34" charset="0"/>
                  </a:rPr>
                  <a:t> 100</a:t>
                </a:r>
                <a14:m>
                  <m:oMath xmlns:m="http://schemas.openxmlformats.org/officeDocument/2006/math">
                    <m:r>
                      <a:rPr lang="vi-VN" sz="4100" b="1" i="1">
                        <a:effectLst/>
                        <a:latin typeface="Cambria Math" panose="02040503050406030204" pitchFamily="18" charset="0"/>
                        <a:ea typeface="Arial" panose="020B0604020202020204" pitchFamily="34" charset="0"/>
                        <a:cs typeface="Times New Roman" panose="02020603050405020304" pitchFamily="18" charset="0"/>
                      </a:rPr>
                      <m:t>𝒈</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một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loại</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ngũ</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cốc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cho</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như</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sau</a:t>
                </a:r>
                <a:r>
                  <a:rPr lang="en-US" sz="41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6" name="TextBox 15">
                <a:extLst>
                  <a:ext uri="{FF2B5EF4-FFF2-40B4-BE49-F238E27FC236}">
                    <a16:creationId xmlns:a16="http://schemas.microsoft.com/office/drawing/2014/main" id="{36E79E03-65DA-4592-B2C7-A4C12FE49566}"/>
                  </a:ext>
                </a:extLst>
              </p:cNvPr>
              <p:cNvSpPr txBox="1">
                <a:spLocks noRot="1" noChangeAspect="1" noMove="1" noResize="1" noEditPoints="1" noAdjustHandles="1" noChangeArrowheads="1" noChangeShapeType="1" noTextEdit="1"/>
              </p:cNvSpPr>
              <p:nvPr/>
            </p:nvSpPr>
            <p:spPr>
              <a:xfrm>
                <a:off x="579182" y="1465662"/>
                <a:ext cx="24279524" cy="1354217"/>
              </a:xfrm>
              <a:prstGeom prst="rect">
                <a:avLst/>
              </a:prstGeom>
              <a:blipFill>
                <a:blip r:embed="rId2"/>
                <a:stretch>
                  <a:fillRect l="-904" t="-8072" b="-18386"/>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A403C2E0-BF1F-4E81-809C-7FD32CAB6F1B}"/>
              </a:ext>
            </a:extLst>
          </p:cNvPr>
          <p:cNvSpPr txBox="1"/>
          <p:nvPr/>
        </p:nvSpPr>
        <p:spPr>
          <a:xfrm>
            <a:off x="104476" y="4174096"/>
            <a:ext cx="20012324" cy="706668"/>
          </a:xfrm>
          <a:prstGeom prst="rect">
            <a:avLst/>
          </a:prstGeom>
          <a:noFill/>
        </p:spPr>
        <p:txBody>
          <a:bodyPr wrap="square">
            <a:spAutoFit/>
          </a:bodyPr>
          <a:lstStyle/>
          <a:p>
            <a:pPr algn="just">
              <a:lnSpc>
                <a:spcPct val="107000"/>
              </a:lnSpc>
            </a:pPr>
            <a:r>
              <a:rPr lang="en-US" sz="4100" b="1" dirty="0" err="1">
                <a:effectLst/>
                <a:latin typeface="Tahoma" panose="020B0604030504040204" pitchFamily="34" charset="0"/>
                <a:ea typeface="Tahoma" panose="020B0604030504040204" pitchFamily="34" charset="0"/>
                <a:cs typeface="Tahoma" panose="020B0604030504040204" pitchFamily="34" charset="0"/>
              </a:rPr>
              <a:t>Hãy</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tìm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các</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tứ</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phân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Các</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phân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này</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cho</a:t>
            </a:r>
            <a:r>
              <a:rPr lang="en-US" sz="4100" b="1" dirty="0">
                <a:effectLst/>
                <a:latin typeface="Tahoma" panose="020B0604030504040204" pitchFamily="34" charset="0"/>
                <a:ea typeface="Tahoma" panose="020B0604030504040204" pitchFamily="34" charset="0"/>
                <a:cs typeface="Tahoma" panose="020B0604030504040204" pitchFamily="34" charset="0"/>
              </a:rPr>
              <a:t> ta </a:t>
            </a:r>
            <a:r>
              <a:rPr lang="en-US" sz="4100" b="1" dirty="0" err="1">
                <a:effectLst/>
                <a:latin typeface="Tahoma" panose="020B0604030504040204" pitchFamily="34" charset="0"/>
                <a:ea typeface="Tahoma" panose="020B0604030504040204" pitchFamily="34" charset="0"/>
                <a:cs typeface="Tahoma" panose="020B0604030504040204" pitchFamily="34" charset="0"/>
              </a:rPr>
              <a:t>thông</a:t>
            </a:r>
            <a:r>
              <a:rPr lang="en-US" sz="4100" b="1" dirty="0">
                <a:effectLst/>
                <a:latin typeface="Tahoma" panose="020B0604030504040204" pitchFamily="34" charset="0"/>
                <a:ea typeface="Tahoma" panose="020B0604030504040204" pitchFamily="34" charset="0"/>
                <a:cs typeface="Tahoma" panose="020B0604030504040204" pitchFamily="34" charset="0"/>
              </a:rPr>
              <a:t> tin </a:t>
            </a:r>
            <a:r>
              <a:rPr lang="en-US" sz="4100" b="1" dirty="0" err="1">
                <a:effectLst/>
                <a:latin typeface="Tahoma" panose="020B0604030504040204" pitchFamily="34" charset="0"/>
                <a:ea typeface="Tahoma" panose="020B0604030504040204" pitchFamily="34" charset="0"/>
                <a:cs typeface="Tahoma" panose="020B0604030504040204" pitchFamily="34" charset="0"/>
              </a:rPr>
              <a:t>gì</a:t>
            </a:r>
            <a:r>
              <a:rPr lang="en-US" sz="4100" b="1" dirty="0">
                <a:effectLst/>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E77C923-98AD-4AD1-1872-BDE60D6B23E2}"/>
                  </a:ext>
                </a:extLst>
              </p:cNvPr>
              <p:cNvSpPr txBox="1"/>
              <p:nvPr/>
            </p:nvSpPr>
            <p:spPr>
              <a:xfrm>
                <a:off x="2164018" y="2819879"/>
                <a:ext cx="21640800" cy="1354217"/>
              </a:xfrm>
              <a:prstGeom prst="rect">
                <a:avLst/>
              </a:prstGeom>
              <a:noFill/>
            </p:spPr>
            <p:txBody>
              <a:bodyPr wrap="square">
                <a:spAutoFit/>
              </a:bodyPr>
              <a:lstStyle/>
              <a:p>
                <a14:m>
                  <m:oMath xmlns:m="http://schemas.openxmlformats.org/officeDocument/2006/math">
                    <m:r>
                      <a:rPr lang="en-US" sz="4100" b="1" i="1" smtClean="0">
                        <a:latin typeface="Cambria Math" panose="02040503050406030204" pitchFamily="18" charset="0"/>
                      </a:rPr>
                      <m:t>   </m:t>
                    </m:r>
                    <m:r>
                      <a:rPr lang="en-US" sz="4100" b="1" i="1" smtClean="0">
                        <a:latin typeface="Cambria Math" panose="02040503050406030204" pitchFamily="18" charset="0"/>
                      </a:rPr>
                      <m:t>𝟎</m:t>
                    </m:r>
                    <m:r>
                      <a:rPr lang="en-US" sz="4100" b="1" i="0">
                        <a:latin typeface="Cambria Math" panose="02040503050406030204" pitchFamily="18" charset="0"/>
                      </a:rPr>
                      <m:t>        </m:t>
                    </m:r>
                    <m:r>
                      <a:rPr lang="en-US" sz="4100" b="1" i="0" smtClean="0">
                        <a:latin typeface="Cambria Math" panose="02040503050406030204" pitchFamily="18" charset="0"/>
                      </a:rPr>
                      <m:t>𝟑𝟒𝟎</m:t>
                    </m:r>
                    <m:r>
                      <a:rPr lang="en-US" sz="4100" b="1" i="0">
                        <a:latin typeface="Cambria Math" panose="02040503050406030204" pitchFamily="18" charset="0"/>
                      </a:rPr>
                      <m:t>     </m:t>
                    </m:r>
                    <m:r>
                      <a:rPr lang="en-US" sz="4100" b="1" i="0" smtClean="0">
                        <a:latin typeface="Cambria Math" panose="02040503050406030204" pitchFamily="18" charset="0"/>
                      </a:rPr>
                      <m:t>𝟕𝟎</m:t>
                    </m:r>
                    <m:r>
                      <a:rPr lang="en-US" sz="4100" b="1" i="0">
                        <a:latin typeface="Cambria Math" panose="02040503050406030204" pitchFamily="18" charset="0"/>
                      </a:rPr>
                      <m:t>        </m:t>
                    </m:r>
                    <m:r>
                      <a:rPr lang="en-US" sz="4100" b="1" i="0" smtClean="0">
                        <a:latin typeface="Cambria Math" panose="02040503050406030204" pitchFamily="18" charset="0"/>
                      </a:rPr>
                      <m:t>𝟏𝟒𝟎</m:t>
                    </m:r>
                    <m:r>
                      <a:rPr lang="en-US" sz="4100" b="1" i="0">
                        <a:latin typeface="Cambria Math" panose="02040503050406030204" pitchFamily="18" charset="0"/>
                      </a:rPr>
                      <m:t>        </m:t>
                    </m:r>
                    <m:r>
                      <a:rPr lang="en-US" sz="4100" b="1" i="0" smtClean="0">
                        <a:latin typeface="Cambria Math" panose="02040503050406030204" pitchFamily="18" charset="0"/>
                      </a:rPr>
                      <m:t>𝟐𝟎𝟎</m:t>
                    </m:r>
                    <m:r>
                      <a:rPr lang="en-US" sz="4100" b="1" i="0">
                        <a:latin typeface="Cambria Math" panose="02040503050406030204" pitchFamily="18" charset="0"/>
                      </a:rPr>
                      <m:t>       </m:t>
                    </m:r>
                    <m:r>
                      <a:rPr lang="en-US" sz="4100" b="1" i="0" smtClean="0">
                        <a:latin typeface="Cambria Math" panose="02040503050406030204" pitchFamily="18" charset="0"/>
                      </a:rPr>
                      <m:t>𝟏𝟖𝟎</m:t>
                    </m:r>
                    <m:r>
                      <a:rPr lang="en-US" sz="4100" b="1" i="0">
                        <a:latin typeface="Cambria Math" panose="02040503050406030204" pitchFamily="18" charset="0"/>
                      </a:rPr>
                      <m:t>       </m:t>
                    </m:r>
                    <m:r>
                      <a:rPr lang="en-US" sz="4100" b="1" i="0" smtClean="0">
                        <a:latin typeface="Cambria Math" panose="02040503050406030204" pitchFamily="18" charset="0"/>
                      </a:rPr>
                      <m:t>𝟐𝟏𝟎</m:t>
                    </m:r>
                    <m:r>
                      <a:rPr lang="en-US" sz="4100" b="1" i="0" smtClean="0">
                        <a:latin typeface="Cambria Math" panose="02040503050406030204" pitchFamily="18" charset="0"/>
                      </a:rPr>
                      <m:t>        </m:t>
                    </m:r>
                    <m:r>
                      <a:rPr lang="en-US" sz="4100" b="1" i="0" smtClean="0">
                        <a:latin typeface="Cambria Math" panose="02040503050406030204" pitchFamily="18" charset="0"/>
                      </a:rPr>
                      <m:t>𝟏𝟓𝟎</m:t>
                    </m:r>
                    <m:r>
                      <a:rPr lang="en-US" sz="4100" b="1" i="0" smtClean="0">
                        <a:latin typeface="Cambria Math" panose="02040503050406030204" pitchFamily="18" charset="0"/>
                      </a:rPr>
                      <m:t>             </m:t>
                    </m:r>
                  </m:oMath>
                </a14:m>
                <a:r>
                  <a:rPr lang="en-US" sz="4100" b="1" i="0" dirty="0">
                    <a:latin typeface="Cambria Math" panose="02040503050406030204" pitchFamily="18" charset="0"/>
                  </a:rPr>
                  <a:t>100</a:t>
                </a:r>
                <a:r>
                  <a:rPr lang="en-US" sz="4100" b="1" dirty="0">
                    <a:latin typeface="Cambria Math" panose="02040503050406030204" pitchFamily="18" charset="0"/>
                  </a:rPr>
                  <a:t>               </a:t>
                </a:r>
                <a:r>
                  <a:rPr lang="en-US" sz="4100" b="1" i="0" dirty="0">
                    <a:latin typeface="Cambria Math" panose="02040503050406030204" pitchFamily="18" charset="0"/>
                  </a:rPr>
                  <a:t>130</a:t>
                </a:r>
              </a:p>
              <a:p>
                <a:pPr/>
                <a14:m>
                  <m:oMathPara xmlns:m="http://schemas.openxmlformats.org/officeDocument/2006/math">
                    <m:oMathParaPr>
                      <m:jc m:val="left"/>
                    </m:oMathParaPr>
                    <m:oMath xmlns:m="http://schemas.openxmlformats.org/officeDocument/2006/math">
                      <m:r>
                        <a:rPr lang="en-US" sz="4100" b="1" i="0" smtClean="0">
                          <a:latin typeface="Cambria Math" panose="02040503050406030204" pitchFamily="18" charset="0"/>
                        </a:rPr>
                        <m:t>𝟏𝟒𝟎</m:t>
                      </m:r>
                      <m:r>
                        <a:rPr lang="en-US" sz="4100" b="1" i="0">
                          <a:latin typeface="Cambria Math" panose="02040503050406030204" pitchFamily="18" charset="0"/>
                        </a:rPr>
                        <m:t>      </m:t>
                      </m:r>
                      <m:r>
                        <a:rPr lang="en-US" sz="4100" b="1" i="0" smtClean="0">
                          <a:latin typeface="Cambria Math" panose="02040503050406030204" pitchFamily="18" charset="0"/>
                        </a:rPr>
                        <m:t>𝟏𝟖𝟎</m:t>
                      </m:r>
                      <m:r>
                        <a:rPr lang="en-US" sz="4100" b="1" i="0">
                          <a:latin typeface="Cambria Math" panose="02040503050406030204" pitchFamily="18" charset="0"/>
                        </a:rPr>
                        <m:t>      </m:t>
                      </m:r>
                      <m:r>
                        <a:rPr lang="en-US" sz="4100" b="1" i="0" smtClean="0">
                          <a:latin typeface="Cambria Math" panose="02040503050406030204" pitchFamily="18" charset="0"/>
                        </a:rPr>
                        <m:t>𝟏𝟗𝟎</m:t>
                      </m:r>
                      <m:r>
                        <a:rPr lang="en-US" sz="4100" b="1" i="0">
                          <a:latin typeface="Cambria Math" panose="02040503050406030204" pitchFamily="18" charset="0"/>
                        </a:rPr>
                        <m:t>      </m:t>
                      </m:r>
                      <m:r>
                        <a:rPr lang="en-US" sz="4100" b="1" i="0" smtClean="0">
                          <a:latin typeface="Cambria Math" panose="02040503050406030204" pitchFamily="18" charset="0"/>
                        </a:rPr>
                        <m:t>𝟏𝟔𝟎</m:t>
                      </m:r>
                      <m:r>
                        <a:rPr lang="en-US" sz="4100" b="1" i="0">
                          <a:latin typeface="Cambria Math" panose="02040503050406030204" pitchFamily="18" charset="0"/>
                        </a:rPr>
                        <m:t>        </m:t>
                      </m:r>
                      <m:r>
                        <a:rPr lang="en-US" sz="4100" b="1" i="0" smtClean="0">
                          <a:latin typeface="Cambria Math" panose="02040503050406030204" pitchFamily="18" charset="0"/>
                        </a:rPr>
                        <m:t>𝟐𝟗𝟎</m:t>
                      </m:r>
                      <m:r>
                        <a:rPr lang="en-US" sz="4100" b="1" i="0">
                          <a:latin typeface="Cambria Math" panose="02040503050406030204" pitchFamily="18" charset="0"/>
                        </a:rPr>
                        <m:t>        </m:t>
                      </m:r>
                      <m:r>
                        <a:rPr lang="en-US" sz="4100" b="1" i="0" smtClean="0">
                          <a:latin typeface="Cambria Math" panose="02040503050406030204" pitchFamily="18" charset="0"/>
                        </a:rPr>
                        <m:t>𝟓𝟎</m:t>
                      </m:r>
                      <m:r>
                        <a:rPr lang="en-US" sz="4100" b="1" i="0" smtClean="0">
                          <a:latin typeface="Cambria Math" panose="02040503050406030204" pitchFamily="18" charset="0"/>
                        </a:rPr>
                        <m:t>           </m:t>
                      </m:r>
                      <m:r>
                        <a:rPr lang="en-US" sz="4100" b="1" i="0" smtClean="0">
                          <a:latin typeface="Cambria Math" panose="02040503050406030204" pitchFamily="18" charset="0"/>
                        </a:rPr>
                        <m:t>𝟐𝟐𝟎</m:t>
                      </m:r>
                      <m:r>
                        <a:rPr lang="en-US" sz="4100" b="1" i="0" smtClean="0">
                          <a:latin typeface="Cambria Math" panose="02040503050406030204" pitchFamily="18" charset="0"/>
                        </a:rPr>
                        <m:t>         </m:t>
                      </m:r>
                      <m:r>
                        <a:rPr lang="en-US" sz="4100" b="1" i="0" smtClean="0">
                          <a:latin typeface="Cambria Math" panose="02040503050406030204" pitchFamily="18" charset="0"/>
                        </a:rPr>
                        <m:t>𝟏𝟖𝟎</m:t>
                      </m:r>
                      <m:r>
                        <a:rPr lang="en-US" sz="4100" b="1" i="0" smtClean="0">
                          <a:latin typeface="Cambria Math" panose="02040503050406030204" pitchFamily="18" charset="0"/>
                        </a:rPr>
                        <m:t>             </m:t>
                      </m:r>
                      <m:r>
                        <a:rPr lang="en-US" sz="4100" b="1" i="0" smtClean="0">
                          <a:latin typeface="Cambria Math" panose="02040503050406030204" pitchFamily="18" charset="0"/>
                        </a:rPr>
                        <m:t>𝟐𝟎𝟎</m:t>
                      </m:r>
                      <m:r>
                        <a:rPr lang="en-US" sz="4100" b="1" i="0" smtClean="0">
                          <a:latin typeface="Cambria Math" panose="02040503050406030204" pitchFamily="18" charset="0"/>
                        </a:rPr>
                        <m:t>             </m:t>
                      </m:r>
                      <m:r>
                        <a:rPr lang="en-US" sz="4100" b="1" i="0" smtClean="0">
                          <a:latin typeface="Cambria Math" panose="02040503050406030204" pitchFamily="18" charset="0"/>
                        </a:rPr>
                        <m:t>𝟐𝟏𝟎</m:t>
                      </m:r>
                    </m:oMath>
                  </m:oMathPara>
                </a14:m>
                <a:endParaRPr lang="en-US" sz="4100" b="1" dirty="0"/>
              </a:p>
            </p:txBody>
          </p:sp>
        </mc:Choice>
        <mc:Fallback xmlns="">
          <p:sp>
            <p:nvSpPr>
              <p:cNvPr id="2" name="TextBox 1">
                <a:extLst>
                  <a:ext uri="{FF2B5EF4-FFF2-40B4-BE49-F238E27FC236}">
                    <a16:creationId xmlns:a16="http://schemas.microsoft.com/office/drawing/2014/main" id="{DE77C923-98AD-4AD1-1872-BDE60D6B23E2}"/>
                  </a:ext>
                </a:extLst>
              </p:cNvPr>
              <p:cNvSpPr txBox="1">
                <a:spLocks noRot="1" noChangeAspect="1" noMove="1" noResize="1" noEditPoints="1" noAdjustHandles="1" noChangeArrowheads="1" noChangeShapeType="1" noTextEdit="1"/>
              </p:cNvSpPr>
              <p:nvPr/>
            </p:nvSpPr>
            <p:spPr>
              <a:xfrm>
                <a:off x="2164018" y="2819879"/>
                <a:ext cx="21640800" cy="1354217"/>
              </a:xfrm>
              <a:prstGeom prst="rect">
                <a:avLst/>
              </a:prstGeom>
              <a:blipFill>
                <a:blip r:embed="rId3"/>
                <a:stretch>
                  <a:fillRect t="-855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63A6E66-866C-0246-08D3-45DC365F82DE}"/>
              </a:ext>
            </a:extLst>
          </p:cNvPr>
          <p:cNvSpPr txBox="1"/>
          <p:nvPr/>
        </p:nvSpPr>
        <p:spPr>
          <a:xfrm>
            <a:off x="685800" y="4995603"/>
            <a:ext cx="17449800" cy="706668"/>
          </a:xfrm>
          <a:prstGeom prst="rect">
            <a:avLst/>
          </a:prstGeom>
          <a:noFill/>
        </p:spPr>
        <p:txBody>
          <a:bodyPr wrap="square">
            <a:spAutoFit/>
          </a:bodyPr>
          <a:lstStyle/>
          <a:p>
            <a:pPr algn="just">
              <a:lnSpc>
                <a:spcPct val="107000"/>
              </a:lnSpc>
            </a:pPr>
            <a:r>
              <a:rPr lang="en-US" sz="4100" b="1">
                <a:solidFill>
                  <a:srgbClr val="FF0000"/>
                </a:solidFill>
                <a:effectLst/>
                <a:latin typeface="Tahoma" panose="020B0604030504040204" pitchFamily="34" charset="0"/>
                <a:ea typeface="Tahoma" panose="020B0604030504040204" pitchFamily="34" charset="0"/>
                <a:cs typeface="Tahoma" panose="020B0604030504040204" pitchFamily="34" charset="0"/>
              </a:rPr>
              <a:t>Lời giải </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Sắp</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xếp</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các</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giá</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này</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theo</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thứ</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tự</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không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giảm</a:t>
            </a:r>
            <a:r>
              <a:rPr lang="en-US" sz="4100" b="1" dirty="0">
                <a:effectLst/>
                <a:latin typeface="Tahoma" panose="020B0604030504040204" pitchFamily="34" charset="0"/>
                <a:ea typeface="Tahoma" panose="020B0604030504040204" pitchFamily="34" charset="0"/>
                <a:cs typeface="Tahoma" panose="020B0604030504040204" pitchFamily="34" charset="0"/>
              </a:rPr>
              <a:t>:</a:t>
            </a:r>
          </a:p>
        </p:txBody>
      </p:sp>
      <p:pic>
        <p:nvPicPr>
          <p:cNvPr id="11" name="Picture 10">
            <a:extLst>
              <a:ext uri="{FF2B5EF4-FFF2-40B4-BE49-F238E27FC236}">
                <a16:creationId xmlns:a16="http://schemas.microsoft.com/office/drawing/2014/main" id="{62DACAE0-09BB-BC64-C5DC-5B3073FA961E}"/>
              </a:ext>
            </a:extLst>
          </p:cNvPr>
          <p:cNvPicPr>
            <a:picLocks noChangeAspect="1"/>
          </p:cNvPicPr>
          <p:nvPr/>
        </p:nvPicPr>
        <p:blipFill>
          <a:blip r:embed="rId4"/>
          <a:stretch>
            <a:fillRect/>
          </a:stretch>
        </p:blipFill>
        <p:spPr>
          <a:xfrm>
            <a:off x="1442281" y="6082289"/>
            <a:ext cx="21499438" cy="173271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28F808-4CE0-0939-FD21-CAB1D8F318EB}"/>
                  </a:ext>
                </a:extLst>
              </p:cNvPr>
              <p:cNvSpPr txBox="1"/>
              <p:nvPr/>
            </p:nvSpPr>
            <p:spPr>
              <a:xfrm>
                <a:off x="685800" y="7510203"/>
                <a:ext cx="23393400" cy="5384294"/>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US" sz="4100" b="1" dirty="0">
                    <a:effectLst/>
                    <a:latin typeface="Tahoma" panose="020B0604030504040204" pitchFamily="34" charset="0"/>
                    <a:ea typeface="Tahoma" panose="020B0604030504040204" pitchFamily="34" charset="0"/>
                    <a:cs typeface="Tahoma" panose="020B0604030504040204" pitchFamily="34" charset="0"/>
                  </a:rPr>
                  <a:t>Vì </a:t>
                </a:r>
                <a14:m>
                  <m:oMath xmlns:m="http://schemas.openxmlformats.org/officeDocument/2006/math">
                    <m:r>
                      <a:rPr lang="en-US" sz="4100" b="1" i="1">
                        <a:effectLst/>
                        <a:latin typeface="Cambria Math" panose="02040503050406030204" pitchFamily="18" charset="0"/>
                        <a:ea typeface="Calibri" panose="020F0502020204030204" pitchFamily="34" charset="0"/>
                      </a:rPr>
                      <m:t>𝒏</m:t>
                    </m:r>
                    <m:r>
                      <a:rPr lang="en-US" sz="4100" b="1" i="1">
                        <a:effectLst/>
                        <a:latin typeface="Cambria Math" panose="02040503050406030204" pitchFamily="18" charset="0"/>
                        <a:ea typeface="Calibri" panose="020F0502020204030204" pitchFamily="34" charset="0"/>
                      </a:rPr>
                      <m:t>=</m:t>
                    </m:r>
                    <m:r>
                      <a:rPr lang="en-US" sz="4100" b="1" i="1">
                        <a:effectLst/>
                        <a:latin typeface="Cambria Math" panose="02040503050406030204" pitchFamily="18" charset="0"/>
                        <a:ea typeface="Calibri" panose="020F0502020204030204" pitchFamily="34" charset="0"/>
                      </a:rPr>
                      <m:t>𝟐𝟎</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là</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chẵn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nên</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effectLst/>
                            <a:latin typeface="Cambria Math" panose="02040503050406030204" pitchFamily="18" charset="0"/>
                            <a:ea typeface="Calibri" panose="020F0502020204030204" pitchFamily="34" charset="0"/>
                          </a:rPr>
                        </m:ctrlPr>
                      </m:sSubPr>
                      <m:e>
                        <m:r>
                          <a:rPr lang="en-US" sz="4100" b="1" i="1">
                            <a:effectLst/>
                            <a:latin typeface="Cambria Math" panose="02040503050406030204" pitchFamily="18" charset="0"/>
                            <a:ea typeface="Calibri" panose="020F0502020204030204" pitchFamily="34" charset="0"/>
                          </a:rPr>
                          <m:t>𝑸</m:t>
                        </m:r>
                      </m:e>
                      <m:sub>
                        <m:r>
                          <a:rPr lang="en-US" sz="4100" b="1" i="1">
                            <a:effectLst/>
                            <a:latin typeface="Cambria Math" panose="02040503050406030204" pitchFamily="18" charset="0"/>
                            <a:ea typeface="Calibri" panose="020F0502020204030204" pitchFamily="34" charset="0"/>
                          </a:rPr>
                          <m:t>𝟐</m:t>
                        </m:r>
                      </m:sub>
                    </m:sSub>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là</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trung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bình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cộng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của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hai</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giá</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chính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giữa</a:t>
                </a:r>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270510" algn="ctr">
                  <a:lnSpc>
                    <a:spcPct val="150000"/>
                  </a:lnSpc>
                </a:pPr>
                <a14:m>
                  <m:oMath xmlns:m="http://schemas.openxmlformats.org/officeDocument/2006/math">
                    <m:sSub>
                      <m:sSubPr>
                        <m:ctrlPr>
                          <a:rPr lang="en-US" sz="4100" b="1" i="1">
                            <a:effectLst/>
                            <a:latin typeface="Cambria Math" panose="02040503050406030204" pitchFamily="18" charset="0"/>
                            <a:ea typeface="Calibri" panose="020F0502020204030204" pitchFamily="34" charset="0"/>
                          </a:rPr>
                        </m:ctrlPr>
                      </m:sSubPr>
                      <m:e>
                        <m:r>
                          <a:rPr lang="en-US" sz="4100" b="1" i="1">
                            <a:effectLst/>
                            <a:latin typeface="Cambria Math" panose="02040503050406030204" pitchFamily="18" charset="0"/>
                            <a:ea typeface="Calibri" panose="020F0502020204030204" pitchFamily="34" charset="0"/>
                          </a:rPr>
                          <m:t>𝑸</m:t>
                        </m:r>
                      </m:e>
                      <m:sub>
                        <m:r>
                          <a:rPr lang="en-US" sz="4100" b="1" i="1">
                            <a:effectLst/>
                            <a:latin typeface="Cambria Math" panose="02040503050406030204" pitchFamily="18" charset="0"/>
                            <a:ea typeface="Calibri" panose="020F0502020204030204" pitchFamily="34" charset="0"/>
                          </a:rPr>
                          <m:t>𝟐</m:t>
                        </m:r>
                      </m:sub>
                    </m:sSub>
                    <m:r>
                      <a:rPr lang="en-US" sz="4100" b="1" i="1">
                        <a:effectLst/>
                        <a:latin typeface="Cambria Math" panose="02040503050406030204" pitchFamily="18" charset="0"/>
                        <a:ea typeface="Calibri" panose="020F0502020204030204" pitchFamily="34" charset="0"/>
                      </a:rPr>
                      <m:t>=</m:t>
                    </m:r>
                    <m:d>
                      <m:dPr>
                        <m:ctrlPr>
                          <a:rPr lang="en-US" sz="4100" b="1" i="1">
                            <a:effectLst/>
                            <a:latin typeface="Cambria Math" panose="02040503050406030204" pitchFamily="18" charset="0"/>
                            <a:ea typeface="Calibri" panose="020F0502020204030204" pitchFamily="34" charset="0"/>
                          </a:rPr>
                        </m:ctrlPr>
                      </m:dPr>
                      <m:e>
                        <m:r>
                          <a:rPr lang="en-US" sz="4100" b="1" i="1">
                            <a:effectLst/>
                            <a:latin typeface="Cambria Math" panose="02040503050406030204" pitchFamily="18" charset="0"/>
                            <a:ea typeface="Calibri" panose="020F0502020204030204" pitchFamily="34" charset="0"/>
                          </a:rPr>
                          <m:t>𝟏𝟖𝟎</m:t>
                        </m:r>
                        <m:r>
                          <a:rPr lang="en-US" sz="4100" b="1" i="1">
                            <a:effectLst/>
                            <a:latin typeface="Cambria Math" panose="02040503050406030204" pitchFamily="18" charset="0"/>
                            <a:ea typeface="Calibri" panose="020F0502020204030204" pitchFamily="34" charset="0"/>
                          </a:rPr>
                          <m:t>+</m:t>
                        </m:r>
                        <m:r>
                          <a:rPr lang="en-US" sz="4100" b="1" i="1">
                            <a:effectLst/>
                            <a:latin typeface="Cambria Math" panose="02040503050406030204" pitchFamily="18" charset="0"/>
                            <a:ea typeface="Calibri" panose="020F0502020204030204" pitchFamily="34" charset="0"/>
                          </a:rPr>
                          <m:t>𝟏𝟖𝟎</m:t>
                        </m:r>
                      </m:e>
                    </m:d>
                    <m:r>
                      <a:rPr lang="en-US" sz="4100" b="1" i="1">
                        <a:effectLst/>
                        <a:latin typeface="Cambria Math" panose="02040503050406030204" pitchFamily="18" charset="0"/>
                        <a:ea typeface="Calibri" panose="020F0502020204030204" pitchFamily="34" charset="0"/>
                      </a:rPr>
                      <m:t>:</m:t>
                    </m:r>
                    <m:r>
                      <a:rPr lang="en-US" sz="4100" b="1" i="1">
                        <a:effectLst/>
                        <a:latin typeface="Cambria Math" panose="02040503050406030204" pitchFamily="18" charset="0"/>
                        <a:ea typeface="Calibri" panose="020F0502020204030204" pitchFamily="34" charset="0"/>
                      </a:rPr>
                      <m:t>𝟐</m:t>
                    </m:r>
                    <m:r>
                      <a:rPr lang="en-US" sz="4100" b="1" i="1">
                        <a:effectLst/>
                        <a:latin typeface="Cambria Math" panose="02040503050406030204" pitchFamily="18" charset="0"/>
                        <a:ea typeface="Calibri" panose="020F0502020204030204" pitchFamily="34" charset="0"/>
                      </a:rPr>
                      <m:t>=</m:t>
                    </m:r>
                    <m:r>
                      <a:rPr lang="en-US" sz="4100" b="1" i="1">
                        <a:effectLst/>
                        <a:latin typeface="Cambria Math" panose="02040503050406030204" pitchFamily="18" charset="0"/>
                        <a:ea typeface="Calibri" panose="020F0502020204030204" pitchFamily="34" charset="0"/>
                      </a:rPr>
                      <m:t>𝟏𝟖𝟎</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342900" indent="-342900">
                  <a:lnSpc>
                    <a:spcPct val="150000"/>
                  </a:lnSpc>
                  <a:buFont typeface="Symbol" panose="05050102010706020507" pitchFamily="18" charset="2"/>
                  <a:buChar char=""/>
                </a:pPr>
                <a:r>
                  <a:rPr lang="en-US" sz="4100" b="1" dirty="0">
                    <a:effectLst/>
                    <a:latin typeface="Tahoma" panose="020B0604030504040204" pitchFamily="34" charset="0"/>
                    <a:ea typeface="Tahoma" panose="020B0604030504040204" pitchFamily="34" charset="0"/>
                    <a:cs typeface="Tahoma" panose="020B0604030504040204" pitchFamily="34" charset="0"/>
                  </a:rPr>
                  <a:t>Ta </a:t>
                </a:r>
                <a:r>
                  <a:rPr lang="en-US" sz="4100" b="1" dirty="0" err="1">
                    <a:effectLst/>
                    <a:latin typeface="Tahoma" panose="020B0604030504040204" pitchFamily="34" charset="0"/>
                    <a:ea typeface="Tahoma" panose="020B0604030504040204" pitchFamily="34" charset="0"/>
                    <a:cs typeface="Tahoma" panose="020B0604030504040204" pitchFamily="34" charset="0"/>
                  </a:rPr>
                  <a:t>tìm</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effectLst/>
                            <a:latin typeface="Cambria Math" panose="02040503050406030204" pitchFamily="18" charset="0"/>
                            <a:ea typeface="Calibri" panose="020F0502020204030204" pitchFamily="34" charset="0"/>
                          </a:rPr>
                        </m:ctrlPr>
                      </m:sSubPr>
                      <m:e>
                        <m:r>
                          <a:rPr lang="en-US" sz="4100" b="1" i="1">
                            <a:effectLst/>
                            <a:latin typeface="Cambria Math" panose="02040503050406030204" pitchFamily="18" charset="0"/>
                            <a:ea typeface="Calibri" panose="020F0502020204030204" pitchFamily="34" charset="0"/>
                          </a:rPr>
                          <m:t>𝑸</m:t>
                        </m:r>
                      </m:e>
                      <m:sub>
                        <m:r>
                          <a:rPr lang="en-US" sz="4100" b="1" i="1">
                            <a:effectLst/>
                            <a:latin typeface="Cambria Math" panose="02040503050406030204" pitchFamily="18" charset="0"/>
                            <a:ea typeface="Calibri" panose="020F0502020204030204" pitchFamily="34" charset="0"/>
                          </a:rPr>
                          <m:t>𝟏</m:t>
                        </m:r>
                      </m:sub>
                    </m:sSub>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là</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trung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của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nửa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liệu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bên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trái</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effectLst/>
                            <a:latin typeface="Cambria Math" panose="02040503050406030204" pitchFamily="18" charset="0"/>
                            <a:ea typeface="Calibri" panose="020F0502020204030204" pitchFamily="34" charset="0"/>
                          </a:rPr>
                        </m:ctrlPr>
                      </m:sSubPr>
                      <m:e>
                        <m:r>
                          <a:rPr lang="en-US" sz="4100" b="1" i="1">
                            <a:effectLst/>
                            <a:latin typeface="Cambria Math" panose="02040503050406030204" pitchFamily="18" charset="0"/>
                            <a:ea typeface="Calibri" panose="020F0502020204030204" pitchFamily="34" charset="0"/>
                          </a:rPr>
                          <m:t>𝑸</m:t>
                        </m:r>
                      </m:e>
                      <m:sub>
                        <m:r>
                          <a:rPr lang="en-US" sz="4100" b="1" i="1">
                            <a:effectLst/>
                            <a:latin typeface="Cambria Math" panose="02040503050406030204" pitchFamily="18" charset="0"/>
                            <a:ea typeface="Calibri" panose="020F0502020204030204" pitchFamily="34" charset="0"/>
                          </a:rPr>
                          <m:t>𝟐</m:t>
                        </m:r>
                      </m:sub>
                    </m:sSub>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0" smtClean="0">
                        <a:latin typeface="Cambria Math" panose="02040503050406030204" pitchFamily="18" charset="0"/>
                        <a:ea typeface="Calibri" panose="020F0502020204030204" pitchFamily="34" charset="0"/>
                      </a:rPr>
                      <m:t> </m:t>
                    </m:r>
                    <m:r>
                      <a:rPr lang="en-US" sz="4100" b="1" i="1">
                        <a:latin typeface="Cambria Math" panose="02040503050406030204" pitchFamily="18" charset="0"/>
                        <a:ea typeface="Calibri" panose="020F0502020204030204" pitchFamily="34" charset="0"/>
                      </a:rPr>
                      <m:t>𝟎</m:t>
                    </m:r>
                    <m:r>
                      <a:rPr lang="en-US" sz="4100" b="1" i="1">
                        <a:latin typeface="Cambria Math" panose="02040503050406030204" pitchFamily="18" charset="0"/>
                        <a:ea typeface="Calibri" panose="020F0502020204030204" pitchFamily="34" charset="0"/>
                      </a:rPr>
                      <m:t>  </m:t>
                    </m:r>
                    <m:r>
                      <a:rPr lang="en-US" sz="4100" b="1" i="1">
                        <a:latin typeface="Cambria Math" panose="02040503050406030204" pitchFamily="18" charset="0"/>
                        <a:ea typeface="Calibri" panose="020F0502020204030204" pitchFamily="34" charset="0"/>
                      </a:rPr>
                      <m:t>𝟓𝟎</m:t>
                    </m:r>
                    <m:r>
                      <a:rPr lang="en-US" sz="4100" b="1" i="1">
                        <a:latin typeface="Cambria Math" panose="02040503050406030204" pitchFamily="18" charset="0"/>
                        <a:ea typeface="Calibri" panose="020F0502020204030204" pitchFamily="34" charset="0"/>
                      </a:rPr>
                      <m:t>  </m:t>
                    </m:r>
                    <m:r>
                      <a:rPr lang="en-US" sz="4100" b="1" i="1">
                        <a:latin typeface="Cambria Math" panose="02040503050406030204" pitchFamily="18" charset="0"/>
                        <a:ea typeface="Calibri" panose="020F0502020204030204" pitchFamily="34" charset="0"/>
                      </a:rPr>
                      <m:t>𝟕𝟎</m:t>
                    </m:r>
                    <m:r>
                      <a:rPr lang="en-US" sz="4100" b="1" i="1">
                        <a:latin typeface="Cambria Math" panose="02040503050406030204" pitchFamily="18" charset="0"/>
                        <a:ea typeface="Calibri" panose="020F0502020204030204" pitchFamily="34" charset="0"/>
                      </a:rPr>
                      <m:t>  </m:t>
                    </m:r>
                    <m:r>
                      <a:rPr lang="en-US" sz="4100" b="1" i="1">
                        <a:latin typeface="Cambria Math" panose="02040503050406030204" pitchFamily="18" charset="0"/>
                        <a:ea typeface="Calibri" panose="020F0502020204030204" pitchFamily="34" charset="0"/>
                      </a:rPr>
                      <m:t>𝟏𝟎𝟎</m:t>
                    </m:r>
                    <m:r>
                      <a:rPr lang="en-US" sz="4100" b="1" i="1">
                        <a:latin typeface="Cambria Math" panose="02040503050406030204" pitchFamily="18" charset="0"/>
                        <a:ea typeface="Calibri" panose="020F0502020204030204" pitchFamily="34" charset="0"/>
                      </a:rPr>
                      <m:t> </m:t>
                    </m:r>
                    <m:limLow>
                      <m:limLowPr>
                        <m:ctrlPr>
                          <a:rPr lang="en-US" sz="4100" b="1" i="1">
                            <a:latin typeface="Cambria Math" panose="02040503050406030204" pitchFamily="18" charset="0"/>
                            <a:ea typeface="Calibri" panose="020F0502020204030204" pitchFamily="34" charset="0"/>
                          </a:rPr>
                        </m:ctrlPr>
                      </m:limLowPr>
                      <m:e>
                        <m:groupChr>
                          <m:groupChrPr>
                            <m:chr m:val="⏟"/>
                            <m:ctrlPr>
                              <a:rPr lang="en-US" sz="4100" b="1" i="1">
                                <a:latin typeface="Cambria Math" panose="02040503050406030204" pitchFamily="18" charset="0"/>
                                <a:ea typeface="Calibri" panose="020F0502020204030204" pitchFamily="34" charset="0"/>
                              </a:rPr>
                            </m:ctrlPr>
                          </m:groupChrPr>
                          <m:e>
                            <m:r>
                              <a:rPr lang="en-US" sz="4100" b="1" i="1">
                                <a:latin typeface="Cambria Math" panose="02040503050406030204" pitchFamily="18" charset="0"/>
                                <a:ea typeface="Calibri" panose="020F0502020204030204" pitchFamily="34" charset="0"/>
                              </a:rPr>
                              <m:t>𝟏𝟑𝟎</m:t>
                            </m:r>
                            <m:r>
                              <a:rPr lang="en-US" sz="4100" b="1" i="1">
                                <a:latin typeface="Cambria Math" panose="02040503050406030204" pitchFamily="18" charset="0"/>
                                <a:ea typeface="Calibri" panose="020F0502020204030204" pitchFamily="34" charset="0"/>
                              </a:rPr>
                              <m:t> </m:t>
                            </m:r>
                            <m:r>
                              <a:rPr lang="en-US" sz="4100" b="1" i="1">
                                <a:latin typeface="Cambria Math" panose="02040503050406030204" pitchFamily="18" charset="0"/>
                                <a:ea typeface="Calibri" panose="020F0502020204030204" pitchFamily="34" charset="0"/>
                              </a:rPr>
                              <m:t>𝟏𝟒𝟎</m:t>
                            </m:r>
                          </m:e>
                        </m:groupChr>
                      </m:e>
                      <m:lim/>
                    </m:limLow>
                    <m:r>
                      <a:rPr lang="en-US" sz="4100" b="1" i="1">
                        <a:latin typeface="Cambria Math" panose="02040503050406030204" pitchFamily="18" charset="0"/>
                        <a:ea typeface="Calibri" panose="020F0502020204030204" pitchFamily="34" charset="0"/>
                      </a:rPr>
                      <m:t> </m:t>
                    </m:r>
                    <m:r>
                      <a:rPr lang="en-US" sz="4100" b="1" i="1">
                        <a:latin typeface="Cambria Math" panose="02040503050406030204" pitchFamily="18" charset="0"/>
                        <a:ea typeface="Calibri" panose="020F0502020204030204" pitchFamily="34" charset="0"/>
                      </a:rPr>
                      <m:t>𝟏𝟒𝟎</m:t>
                    </m:r>
                    <m:r>
                      <a:rPr lang="en-US" sz="4100" b="1" i="1">
                        <a:latin typeface="Cambria Math" panose="02040503050406030204" pitchFamily="18" charset="0"/>
                        <a:ea typeface="Calibri" panose="020F0502020204030204" pitchFamily="34" charset="0"/>
                      </a:rPr>
                      <m:t> </m:t>
                    </m:r>
                    <m:r>
                      <a:rPr lang="en-US" sz="4100" b="1" i="1">
                        <a:latin typeface="Cambria Math" panose="02040503050406030204" pitchFamily="18" charset="0"/>
                        <a:ea typeface="Calibri" panose="020F0502020204030204" pitchFamily="34" charset="0"/>
                      </a:rPr>
                      <m:t>𝟏𝟓𝟎</m:t>
                    </m:r>
                    <m:r>
                      <a:rPr lang="en-US" sz="4100" b="1" i="1">
                        <a:latin typeface="Cambria Math" panose="02040503050406030204" pitchFamily="18" charset="0"/>
                        <a:ea typeface="Calibri" panose="020F0502020204030204" pitchFamily="34" charset="0"/>
                      </a:rPr>
                      <m:t>  </m:t>
                    </m:r>
                    <m:r>
                      <a:rPr lang="en-US" sz="4100" b="1" i="1" smtClean="0">
                        <a:latin typeface="Cambria Math" panose="02040503050406030204" pitchFamily="18" charset="0"/>
                        <a:ea typeface="Calibri" panose="020F0502020204030204" pitchFamily="34" charset="0"/>
                      </a:rPr>
                      <m:t>𝟏</m:t>
                    </m:r>
                    <m:r>
                      <a:rPr lang="en-US" sz="4100" b="1" i="1">
                        <a:latin typeface="Cambria Math" panose="02040503050406030204" pitchFamily="18" charset="0"/>
                        <a:ea typeface="Calibri" panose="020F0502020204030204" pitchFamily="34" charset="0"/>
                      </a:rPr>
                      <m:t>𝟔𝟎</m:t>
                    </m:r>
                    <m:r>
                      <a:rPr lang="en-US" sz="4100" b="1" i="1">
                        <a:latin typeface="Cambria Math" panose="02040503050406030204" pitchFamily="18" charset="0"/>
                        <a:ea typeface="Calibri" panose="020F0502020204030204" pitchFamily="34" charset="0"/>
                      </a:rPr>
                      <m:t>  </m:t>
                    </m:r>
                    <m:r>
                      <a:rPr lang="en-US" sz="4100" b="1" i="1">
                        <a:latin typeface="Cambria Math" panose="02040503050406030204" pitchFamily="18" charset="0"/>
                        <a:ea typeface="Calibri" panose="020F0502020204030204" pitchFamily="34" charset="0"/>
                      </a:rPr>
                      <m:t>𝟏𝟖𝟎</m:t>
                    </m:r>
                  </m:oMath>
                </a14:m>
                <a:r>
                  <a:rPr lang="en-US" sz="4100" b="1" dirty="0">
                    <a:latin typeface="Tahoma" panose="020B0604030504040204" pitchFamily="34" charset="0"/>
                    <a:ea typeface="Tahoma" panose="020B0604030504040204" pitchFamily="34" charset="0"/>
                    <a:cs typeface="Tahoma" panose="020B0604030504040204" pitchFamily="34" charset="0"/>
                  </a:rPr>
                  <a:t>.</a:t>
                </a:r>
                <a:endParaRPr lang="en-US" sz="4100" b="1" dirty="0">
                  <a:effectLst/>
                  <a:latin typeface="Tahoma" panose="020B0604030504040204" pitchFamily="34" charset="0"/>
                  <a:ea typeface="Tahoma" panose="020B0604030504040204" pitchFamily="34" charset="0"/>
                  <a:cs typeface="Tahoma" panose="020B0604030504040204" pitchFamily="34" charset="0"/>
                </a:endParaRPr>
              </a:p>
              <a:p>
                <a:pPr marL="270510" algn="just">
                  <a:lnSpc>
                    <a:spcPct val="150000"/>
                  </a:lnSpc>
                </a:pPr>
                <a:r>
                  <a:rPr lang="en-US" sz="4100" b="1" dirty="0" err="1">
                    <a:effectLst/>
                    <a:latin typeface="Tahoma" panose="020B0604030504040204" pitchFamily="34" charset="0"/>
                    <a:ea typeface="Tahoma" panose="020B0604030504040204" pitchFamily="34" charset="0"/>
                    <a:cs typeface="Tahoma" panose="020B0604030504040204" pitchFamily="34" charset="0"/>
                  </a:rPr>
                  <a:t>và</a:t>
                </a:r>
                <a:r>
                  <a:rPr lang="en-US" sz="4100" b="1" dirty="0">
                    <a:effectLst/>
                    <a:latin typeface="Tahoma" panose="020B0604030504040204" pitchFamily="34" charset="0"/>
                    <a:ea typeface="Tahoma" panose="020B0604030504040204" pitchFamily="34" charset="0"/>
                    <a:cs typeface="Tahoma" panose="020B0604030504040204" pitchFamily="34" charset="0"/>
                  </a:rPr>
                  <a:t> ta </a:t>
                </a:r>
                <a:r>
                  <a:rPr lang="en-US" sz="4100" b="1" dirty="0" err="1">
                    <a:effectLst/>
                    <a:latin typeface="Tahoma" panose="020B0604030504040204" pitchFamily="34" charset="0"/>
                    <a:ea typeface="Tahoma" panose="020B0604030504040204" pitchFamily="34" charset="0"/>
                    <a:cs typeface="Tahoma" panose="020B0604030504040204" pitchFamily="34" charset="0"/>
                  </a:rPr>
                  <a:t>tìm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effectLst/>
                            <a:latin typeface="Cambria Math" panose="02040503050406030204" pitchFamily="18" charset="0"/>
                            <a:ea typeface="Calibri" panose="020F0502020204030204" pitchFamily="34" charset="0"/>
                          </a:rPr>
                        </m:ctrlPr>
                      </m:sSubPr>
                      <m:e>
                        <m:r>
                          <a:rPr lang="en-US" sz="4100" b="1" i="1">
                            <a:effectLst/>
                            <a:latin typeface="Cambria Math" panose="02040503050406030204" pitchFamily="18" charset="0"/>
                            <a:ea typeface="Calibri" panose="020F0502020204030204" pitchFamily="34" charset="0"/>
                          </a:rPr>
                          <m:t>𝑸</m:t>
                        </m:r>
                      </m:e>
                      <m:sub>
                        <m:r>
                          <a:rPr lang="en-US" sz="4100" b="1" i="1">
                            <a:effectLst/>
                            <a:latin typeface="Cambria Math" panose="02040503050406030204" pitchFamily="18" charset="0"/>
                            <a:ea typeface="Calibri" panose="020F0502020204030204" pitchFamily="34" charset="0"/>
                          </a:rPr>
                          <m:t>𝟏</m:t>
                        </m:r>
                      </m:sub>
                    </m:sSub>
                    <m:r>
                      <a:rPr lang="en-US" sz="4100" b="1" i="1">
                        <a:effectLst/>
                        <a:latin typeface="Cambria Math" panose="02040503050406030204" pitchFamily="18" charset="0"/>
                        <a:ea typeface="Calibri" panose="020F0502020204030204" pitchFamily="34" charset="0"/>
                      </a:rPr>
                      <m:t>=</m:t>
                    </m:r>
                    <m:d>
                      <m:dPr>
                        <m:ctrlPr>
                          <a:rPr lang="en-US" sz="4100" b="1" i="1">
                            <a:effectLst/>
                            <a:latin typeface="Cambria Math" panose="02040503050406030204" pitchFamily="18" charset="0"/>
                            <a:ea typeface="Calibri" panose="020F0502020204030204" pitchFamily="34" charset="0"/>
                          </a:rPr>
                        </m:ctrlPr>
                      </m:dPr>
                      <m:e>
                        <m:r>
                          <a:rPr lang="en-US" sz="4100" b="1" i="1">
                            <a:effectLst/>
                            <a:latin typeface="Cambria Math" panose="02040503050406030204" pitchFamily="18" charset="0"/>
                            <a:ea typeface="Calibri" panose="020F0502020204030204" pitchFamily="34" charset="0"/>
                          </a:rPr>
                          <m:t>𝟏𝟑𝟎</m:t>
                        </m:r>
                        <m:r>
                          <a:rPr lang="en-US" sz="4100" b="1" i="1">
                            <a:effectLst/>
                            <a:latin typeface="Cambria Math" panose="02040503050406030204" pitchFamily="18" charset="0"/>
                            <a:ea typeface="Calibri" panose="020F0502020204030204" pitchFamily="34" charset="0"/>
                          </a:rPr>
                          <m:t>+</m:t>
                        </m:r>
                        <m:r>
                          <a:rPr lang="en-US" sz="4100" b="1" i="1">
                            <a:effectLst/>
                            <a:latin typeface="Cambria Math" panose="02040503050406030204" pitchFamily="18" charset="0"/>
                            <a:ea typeface="Calibri" panose="020F0502020204030204" pitchFamily="34" charset="0"/>
                          </a:rPr>
                          <m:t>𝟏𝟒𝟎</m:t>
                        </m:r>
                      </m:e>
                    </m:d>
                    <m:r>
                      <a:rPr lang="en-US" sz="4100" b="1" i="1">
                        <a:effectLst/>
                        <a:latin typeface="Cambria Math" panose="02040503050406030204" pitchFamily="18" charset="0"/>
                        <a:ea typeface="Calibri" panose="020F0502020204030204" pitchFamily="34" charset="0"/>
                      </a:rPr>
                      <m:t>:</m:t>
                    </m:r>
                    <m:r>
                      <a:rPr lang="en-US" sz="4100" b="1" i="1">
                        <a:effectLst/>
                        <a:latin typeface="Cambria Math" panose="02040503050406030204" pitchFamily="18" charset="0"/>
                        <a:ea typeface="Calibri" panose="020F0502020204030204" pitchFamily="34" charset="0"/>
                      </a:rPr>
                      <m:t>𝟐</m:t>
                    </m:r>
                    <m:r>
                      <a:rPr lang="en-US" sz="4100" b="1" i="1">
                        <a:effectLst/>
                        <a:latin typeface="Cambria Math" panose="02040503050406030204" pitchFamily="18" charset="0"/>
                        <a:ea typeface="Calibri" panose="020F0502020204030204" pitchFamily="34" charset="0"/>
                      </a:rPr>
                      <m:t>=</m:t>
                    </m:r>
                    <m:r>
                      <a:rPr lang="en-US" sz="4100" b="1" i="1">
                        <a:effectLst/>
                        <a:latin typeface="Cambria Math" panose="02040503050406030204" pitchFamily="18" charset="0"/>
                        <a:ea typeface="Calibri" panose="020F0502020204030204" pitchFamily="34" charset="0"/>
                      </a:rPr>
                      <m:t>𝟏𝟑𝟓</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Font typeface="Symbol" panose="05050102010706020507" pitchFamily="18" charset="2"/>
                  <a:buChar char=""/>
                </a:pPr>
                <a:r>
                  <a:rPr lang="en-US" sz="4100" b="1" dirty="0">
                    <a:effectLst/>
                    <a:latin typeface="Tahoma" panose="020B0604030504040204" pitchFamily="34" charset="0"/>
                    <a:ea typeface="Tahoma" panose="020B0604030504040204" pitchFamily="34" charset="0"/>
                    <a:cs typeface="Tahoma" panose="020B0604030504040204" pitchFamily="34" charset="0"/>
                  </a:rPr>
                  <a:t> Ta </a:t>
                </a:r>
                <a:r>
                  <a:rPr lang="en-US" sz="4100" b="1" dirty="0" err="1">
                    <a:effectLst/>
                    <a:latin typeface="Tahoma" panose="020B0604030504040204" pitchFamily="34" charset="0"/>
                    <a:ea typeface="Tahoma" panose="020B0604030504040204" pitchFamily="34" charset="0"/>
                    <a:cs typeface="Tahoma" panose="020B0604030504040204" pitchFamily="34" charset="0"/>
                  </a:rPr>
                  <a:t>tìm</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effectLst/>
                            <a:latin typeface="Cambria Math" panose="02040503050406030204" pitchFamily="18" charset="0"/>
                            <a:ea typeface="Calibri" panose="020F0502020204030204" pitchFamily="34" charset="0"/>
                          </a:rPr>
                        </m:ctrlPr>
                      </m:sSubPr>
                      <m:e>
                        <m:r>
                          <a:rPr lang="en-US" sz="4100" b="1" i="1">
                            <a:effectLst/>
                            <a:latin typeface="Cambria Math" panose="02040503050406030204" pitchFamily="18" charset="0"/>
                            <a:ea typeface="Calibri" panose="020F0502020204030204" pitchFamily="34" charset="0"/>
                          </a:rPr>
                          <m:t>𝑸</m:t>
                        </m:r>
                      </m:e>
                      <m:sub>
                        <m:r>
                          <a:rPr lang="en-US" sz="4100" b="1" i="1">
                            <a:effectLst/>
                            <a:latin typeface="Cambria Math" panose="02040503050406030204" pitchFamily="18" charset="0"/>
                            <a:ea typeface="Calibri" panose="020F0502020204030204" pitchFamily="34" charset="0"/>
                          </a:rPr>
                          <m:t>𝟑</m:t>
                        </m:r>
                      </m:sub>
                    </m:sSub>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là</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trung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của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nửa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liệu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bên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phải</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effectLst/>
                            <a:latin typeface="Cambria Math" panose="02040503050406030204" pitchFamily="18" charset="0"/>
                            <a:ea typeface="Calibri" panose="020F0502020204030204" pitchFamily="34" charset="0"/>
                          </a:rPr>
                        </m:ctrlPr>
                      </m:sSubPr>
                      <m:e>
                        <m:r>
                          <a:rPr lang="en-US" sz="4100" b="1" i="1">
                            <a:effectLst/>
                            <a:latin typeface="Cambria Math" panose="02040503050406030204" pitchFamily="18" charset="0"/>
                            <a:ea typeface="Calibri" panose="020F0502020204030204" pitchFamily="34" charset="0"/>
                          </a:rPr>
                          <m:t>𝑸</m:t>
                        </m:r>
                      </m:e>
                      <m:sub>
                        <m:r>
                          <a:rPr lang="en-US" sz="4100" b="1" i="1">
                            <a:effectLst/>
                            <a:latin typeface="Cambria Math" panose="02040503050406030204" pitchFamily="18" charset="0"/>
                            <a:ea typeface="Calibri" panose="020F0502020204030204" pitchFamily="34" charset="0"/>
                          </a:rPr>
                          <m:t>𝟐</m:t>
                        </m:r>
                      </m:sub>
                    </m:sSub>
                  </m:oMath>
                </a14:m>
                <a:r>
                  <a:rPr lang="en-US" sz="41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TextBox 11">
                <a:extLst>
                  <a:ext uri="{FF2B5EF4-FFF2-40B4-BE49-F238E27FC236}">
                    <a16:creationId xmlns:a16="http://schemas.microsoft.com/office/drawing/2014/main" id="{2928F808-4CE0-0939-FD21-CAB1D8F318EB}"/>
                  </a:ext>
                </a:extLst>
              </p:cNvPr>
              <p:cNvSpPr txBox="1">
                <a:spLocks noRot="1" noChangeAspect="1" noMove="1" noResize="1" noEditPoints="1" noAdjustHandles="1" noChangeArrowheads="1" noChangeShapeType="1" noTextEdit="1"/>
              </p:cNvSpPr>
              <p:nvPr/>
            </p:nvSpPr>
            <p:spPr>
              <a:xfrm>
                <a:off x="685800" y="7510203"/>
                <a:ext cx="23393400" cy="5384294"/>
              </a:xfrm>
              <a:prstGeom prst="rect">
                <a:avLst/>
              </a:prstGeom>
              <a:blipFill>
                <a:blip r:embed="rId5"/>
                <a:stretch>
                  <a:fillRect l="-990" r="-625" b="-4190"/>
                </a:stretch>
              </a:blipFill>
            </p:spPr>
            <p:txBody>
              <a:bodyPr/>
              <a:lstStyle/>
              <a:p>
                <a:r>
                  <a:rPr lang="en-US">
                    <a:noFill/>
                  </a:rPr>
                  <a:t> </a:t>
                </a:r>
              </a:p>
            </p:txBody>
          </p:sp>
        </mc:Fallback>
      </mc:AlternateContent>
    </p:spTree>
    <p:extLst>
      <p:ext uri="{BB962C8B-B14F-4D97-AF65-F5344CB8AC3E}">
        <p14:creationId xmlns:p14="http://schemas.microsoft.com/office/powerpoint/2010/main" val="2907706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940024D-F471-4503-AC68-F2D60F9C4ADF}"/>
              </a:ext>
            </a:extLst>
          </p:cNvPr>
          <p:cNvGrpSpPr/>
          <p:nvPr/>
        </p:nvGrpSpPr>
        <p:grpSpPr>
          <a:xfrm>
            <a:off x="104476" y="1752600"/>
            <a:ext cx="1454536" cy="751840"/>
            <a:chOff x="0" y="92326"/>
            <a:chExt cx="575416" cy="197663"/>
          </a:xfrm>
        </p:grpSpPr>
        <p:grpSp>
          <p:nvGrpSpPr>
            <p:cNvPr id="5" name="Group 4">
              <a:extLst>
                <a:ext uri="{FF2B5EF4-FFF2-40B4-BE49-F238E27FC236}">
                  <a16:creationId xmlns:a16="http://schemas.microsoft.com/office/drawing/2014/main" id="{A70B5C00-33EE-47D2-A535-52238321FE33}"/>
                </a:ext>
              </a:extLst>
            </p:cNvPr>
            <p:cNvGrpSpPr/>
            <p:nvPr/>
          </p:nvGrpSpPr>
          <p:grpSpPr>
            <a:xfrm>
              <a:off x="0" y="92326"/>
              <a:ext cx="575416" cy="197663"/>
              <a:chOff x="0" y="92326"/>
              <a:chExt cx="644449" cy="302837"/>
            </a:xfrm>
          </p:grpSpPr>
          <p:sp>
            <p:nvSpPr>
              <p:cNvPr id="8" name="Arrow: Pentagon 7">
                <a:extLst>
                  <a:ext uri="{FF2B5EF4-FFF2-40B4-BE49-F238E27FC236}">
                    <a16:creationId xmlns:a16="http://schemas.microsoft.com/office/drawing/2014/main" id="{7DE59BA1-56F2-4C38-9E76-4741E2717556}"/>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100">
                  <a:latin typeface="Tahoma" panose="020B0604030504040204" pitchFamily="34" charset="0"/>
                  <a:ea typeface="Tahoma" panose="020B0604030504040204" pitchFamily="34" charset="0"/>
                  <a:cs typeface="Tahoma" panose="020B0604030504040204" pitchFamily="34" charset="0"/>
                </a:endParaRPr>
              </a:p>
            </p:txBody>
          </p:sp>
          <p:sp>
            <p:nvSpPr>
              <p:cNvPr id="9" name="Arrow: Chevron 8">
                <a:extLst>
                  <a:ext uri="{FF2B5EF4-FFF2-40B4-BE49-F238E27FC236}">
                    <a16:creationId xmlns:a16="http://schemas.microsoft.com/office/drawing/2014/main" id="{AC1565CE-67CD-4C72-B2F8-FB5E2D6A6212}"/>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100">
                  <a:latin typeface="Tahoma" panose="020B0604030504040204" pitchFamily="34" charset="0"/>
                  <a:ea typeface="Tahoma" panose="020B0604030504040204" pitchFamily="34" charset="0"/>
                  <a:cs typeface="Tahoma" panose="020B0604030504040204" pitchFamily="34" charset="0"/>
                </a:endParaRPr>
              </a:p>
            </p:txBody>
          </p:sp>
          <p:sp>
            <p:nvSpPr>
              <p:cNvPr id="10" name="Arrow: Chevron 9">
                <a:extLst>
                  <a:ext uri="{FF2B5EF4-FFF2-40B4-BE49-F238E27FC236}">
                    <a16:creationId xmlns:a16="http://schemas.microsoft.com/office/drawing/2014/main" id="{019225E3-A0BB-4255-A5D2-7C5D5FC190D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100">
                  <a:latin typeface="Tahoma" panose="020B0604030504040204" pitchFamily="34" charset="0"/>
                  <a:ea typeface="Tahoma" panose="020B0604030504040204" pitchFamily="34" charset="0"/>
                  <a:cs typeface="Tahoma" panose="020B0604030504040204" pitchFamily="34" charset="0"/>
                </a:endParaRPr>
              </a:p>
            </p:txBody>
          </p:sp>
        </p:grpSp>
        <p:sp>
          <p:nvSpPr>
            <p:cNvPr id="6" name="Flowchart: Terminator 5">
              <a:extLst>
                <a:ext uri="{FF2B5EF4-FFF2-40B4-BE49-F238E27FC236}">
                  <a16:creationId xmlns:a16="http://schemas.microsoft.com/office/drawing/2014/main" id="{3A791692-6ED7-4C93-BCF4-A3FC505E6C93}"/>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100">
                <a:latin typeface="Tahoma" panose="020B0604030504040204" pitchFamily="34" charset="0"/>
                <a:ea typeface="Tahoma" panose="020B0604030504040204" pitchFamily="34" charset="0"/>
                <a:cs typeface="Tahoma" panose="020B0604030504040204" pitchFamily="34" charset="0"/>
              </a:endParaRPr>
            </a:p>
          </p:txBody>
        </p:sp>
        <p:sp>
          <p:nvSpPr>
            <p:cNvPr id="7" name="Oval 6">
              <a:extLst>
                <a:ext uri="{FF2B5EF4-FFF2-40B4-BE49-F238E27FC236}">
                  <a16:creationId xmlns:a16="http://schemas.microsoft.com/office/drawing/2014/main" id="{DDBB1742-26FF-418C-96C3-C0486DF49CF9}"/>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100">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6E79E03-65DA-4592-B2C7-A4C12FE49566}"/>
                  </a:ext>
                </a:extLst>
              </p:cNvPr>
              <p:cNvSpPr txBox="1"/>
              <p:nvPr/>
            </p:nvSpPr>
            <p:spPr>
              <a:xfrm>
                <a:off x="579182" y="1465662"/>
                <a:ext cx="24279524" cy="1354217"/>
              </a:xfrm>
              <a:prstGeom prst="rect">
                <a:avLst/>
              </a:prstGeom>
              <a:noFill/>
            </p:spPr>
            <p:txBody>
              <a:bodyPr wrap="square">
                <a:spAutoFit/>
              </a:bodyPr>
              <a:lstStyle/>
              <a:p>
                <a:r>
                  <a:rPr lang="en-US" sz="4100" b="1"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        Ví dụ 3</a:t>
                </a:r>
                <a:r>
                  <a:rPr lang="vi-VN" sz="4100" b="1"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a:t>
                </a:r>
                <a:r>
                  <a:rPr lang="en-US" sz="4100" b="1"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Hàm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lượng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Natri</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đơn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miligam</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100" b="1" i="1">
                        <a:effectLst/>
                        <a:latin typeface="Cambria Math" panose="02040503050406030204" pitchFamily="18" charset="0"/>
                        <a:ea typeface="Arial" panose="020B0604020202020204" pitchFamily="34" charset="0"/>
                        <a:cs typeface="Times New Roman" panose="02020603050405020304" pitchFamily="18" charset="0"/>
                      </a:rPr>
                      <m:t>𝟏</m:t>
                    </m:r>
                    <m:r>
                      <a:rPr lang="vi-VN" sz="4100" b="1" i="1">
                        <a:effectLst/>
                        <a:latin typeface="Cambria Math" panose="02040503050406030204" pitchFamily="18" charset="0"/>
                        <a:ea typeface="Arial" panose="020B0604020202020204" pitchFamily="34" charset="0"/>
                        <a:cs typeface="Times New Roman" panose="02020603050405020304" pitchFamily="18" charset="0"/>
                      </a:rPr>
                      <m:t>𝒎𝒈</m:t>
                    </m:r>
                    <m:r>
                      <a:rPr lang="vi-VN" sz="4100" b="1" i="1">
                        <a:effectLst/>
                        <a:latin typeface="Cambria Math" panose="02040503050406030204" pitchFamily="18" charset="0"/>
                        <a:ea typeface="Arial" panose="020B0604020202020204" pitchFamily="34" charset="0"/>
                        <a:cs typeface="Times New Roman" panose="02020603050405020304" pitchFamily="18" charset="0"/>
                      </a:rPr>
                      <m:t>=</m:t>
                    </m:r>
                    <m:r>
                      <a:rPr lang="vi-VN" sz="4100" b="1" i="1">
                        <a:effectLst/>
                        <a:latin typeface="Cambria Math" panose="02040503050406030204" pitchFamily="18" charset="0"/>
                        <a:ea typeface="Arial" panose="020B0604020202020204" pitchFamily="34" charset="0"/>
                        <a:cs typeface="Times New Roman" panose="02020603050405020304" pitchFamily="18" charset="0"/>
                      </a:rPr>
                      <m:t>𝟎</m:t>
                    </m:r>
                    <m:r>
                      <a:rPr lang="vi-VN" sz="4100" b="1" i="1">
                        <a:effectLst/>
                        <a:latin typeface="Cambria Math" panose="02040503050406030204" pitchFamily="18" charset="0"/>
                        <a:ea typeface="Arial" panose="020B0604020202020204" pitchFamily="34" charset="0"/>
                        <a:cs typeface="Times New Roman" panose="02020603050405020304" pitchFamily="18" charset="0"/>
                      </a:rPr>
                      <m:t>,</m:t>
                    </m:r>
                    <m:r>
                      <a:rPr lang="vi-VN" sz="4100" b="1" i="1">
                        <a:effectLst/>
                        <a:latin typeface="Cambria Math" panose="02040503050406030204" pitchFamily="18" charset="0"/>
                        <a:ea typeface="Arial" panose="020B0604020202020204" pitchFamily="34" charset="0"/>
                        <a:cs typeface="Times New Roman" panose="02020603050405020304" pitchFamily="18" charset="0"/>
                      </a:rPr>
                      <m:t>𝟎𝟎𝟏</m:t>
                    </m:r>
                    <m:r>
                      <a:rPr lang="vi-VN" sz="4100" b="1" i="1">
                        <a:effectLst/>
                        <a:latin typeface="Cambria Math" panose="02040503050406030204" pitchFamily="18" charset="0"/>
                        <a:ea typeface="Arial" panose="020B0604020202020204" pitchFamily="34" charset="0"/>
                        <a:cs typeface="Times New Roman" panose="02020603050405020304" pitchFamily="18" charset="0"/>
                      </a:rPr>
                      <m:t>𝒈</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trong</a:t>
                </a:r>
                <a:r>
                  <a:rPr lang="en-US" sz="4100" b="1" dirty="0">
                    <a:effectLst/>
                    <a:latin typeface="Tahoma" panose="020B0604030504040204" pitchFamily="34" charset="0"/>
                    <a:ea typeface="Tahoma" panose="020B0604030504040204" pitchFamily="34" charset="0"/>
                    <a:cs typeface="Tahoma" panose="020B0604030504040204" pitchFamily="34" charset="0"/>
                  </a:rPr>
                  <a:t> 100</a:t>
                </a:r>
                <a14:m>
                  <m:oMath xmlns:m="http://schemas.openxmlformats.org/officeDocument/2006/math">
                    <m:r>
                      <a:rPr lang="vi-VN" sz="4100" b="1" i="1">
                        <a:effectLst/>
                        <a:latin typeface="Cambria Math" panose="02040503050406030204" pitchFamily="18" charset="0"/>
                        <a:ea typeface="Arial" panose="020B0604020202020204" pitchFamily="34" charset="0"/>
                        <a:cs typeface="Times New Roman" panose="02020603050405020304" pitchFamily="18" charset="0"/>
                      </a:rPr>
                      <m:t>𝒈</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một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loại</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ngũ</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cốc</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cho</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như</a:t>
                </a:r>
                <a:r>
                  <a:rPr lang="en-US" sz="4100" b="1" dirty="0">
                    <a:latin typeface="Tahoma" panose="020B0604030504040204" pitchFamily="34" charset="0"/>
                    <a:ea typeface="Tahoma" panose="020B0604030504040204" pitchFamily="34" charset="0"/>
                    <a:cs typeface="Tahoma" panose="020B0604030504040204" pitchFamily="34" charset="0"/>
                  </a:rPr>
                  <a:t> </a:t>
                </a:r>
                <a:r>
                  <a:rPr lang="en-US" sz="4100" b="1" dirty="0" err="1">
                    <a:latin typeface="Tahoma" panose="020B0604030504040204" pitchFamily="34" charset="0"/>
                    <a:ea typeface="Tahoma" panose="020B0604030504040204" pitchFamily="34" charset="0"/>
                    <a:cs typeface="Tahoma" panose="020B0604030504040204" pitchFamily="34" charset="0"/>
                  </a:rPr>
                  <a:t>sau</a:t>
                </a:r>
                <a:r>
                  <a:rPr lang="en-US" sz="41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6" name="TextBox 15">
                <a:extLst>
                  <a:ext uri="{FF2B5EF4-FFF2-40B4-BE49-F238E27FC236}">
                    <a16:creationId xmlns:a16="http://schemas.microsoft.com/office/drawing/2014/main" id="{36E79E03-65DA-4592-B2C7-A4C12FE49566}"/>
                  </a:ext>
                </a:extLst>
              </p:cNvPr>
              <p:cNvSpPr txBox="1">
                <a:spLocks noRot="1" noChangeAspect="1" noMove="1" noResize="1" noEditPoints="1" noAdjustHandles="1" noChangeArrowheads="1" noChangeShapeType="1" noTextEdit="1"/>
              </p:cNvSpPr>
              <p:nvPr/>
            </p:nvSpPr>
            <p:spPr>
              <a:xfrm>
                <a:off x="579182" y="1465662"/>
                <a:ext cx="24279524" cy="1354217"/>
              </a:xfrm>
              <a:prstGeom prst="rect">
                <a:avLst/>
              </a:prstGeom>
              <a:blipFill>
                <a:blip r:embed="rId2"/>
                <a:stretch>
                  <a:fillRect l="-904" t="-8072" b="-18386"/>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A403C2E0-BF1F-4E81-809C-7FD32CAB6F1B}"/>
              </a:ext>
            </a:extLst>
          </p:cNvPr>
          <p:cNvSpPr txBox="1"/>
          <p:nvPr/>
        </p:nvSpPr>
        <p:spPr>
          <a:xfrm>
            <a:off x="104476" y="4174096"/>
            <a:ext cx="20012324" cy="706668"/>
          </a:xfrm>
          <a:prstGeom prst="rect">
            <a:avLst/>
          </a:prstGeom>
          <a:noFill/>
        </p:spPr>
        <p:txBody>
          <a:bodyPr wrap="square">
            <a:spAutoFit/>
          </a:bodyPr>
          <a:lstStyle/>
          <a:p>
            <a:pPr algn="just">
              <a:lnSpc>
                <a:spcPct val="107000"/>
              </a:lnSpc>
            </a:pPr>
            <a:r>
              <a:rPr lang="en-US" sz="4100" b="1" dirty="0" err="1">
                <a:effectLst/>
                <a:latin typeface="Tahoma" panose="020B0604030504040204" pitchFamily="34" charset="0"/>
                <a:ea typeface="Tahoma" panose="020B0604030504040204" pitchFamily="34" charset="0"/>
                <a:cs typeface="Tahoma" panose="020B0604030504040204" pitchFamily="34" charset="0"/>
              </a:rPr>
              <a:t>Hãy</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tìm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các</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tứ</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phân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Các</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phân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này</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cho</a:t>
            </a:r>
            <a:r>
              <a:rPr lang="en-US" sz="4100" b="1" dirty="0">
                <a:effectLst/>
                <a:latin typeface="Tahoma" panose="020B0604030504040204" pitchFamily="34" charset="0"/>
                <a:ea typeface="Tahoma" panose="020B0604030504040204" pitchFamily="34" charset="0"/>
                <a:cs typeface="Tahoma" panose="020B0604030504040204" pitchFamily="34" charset="0"/>
              </a:rPr>
              <a:t> ta </a:t>
            </a:r>
            <a:r>
              <a:rPr lang="en-US" sz="4100" b="1" dirty="0" err="1">
                <a:effectLst/>
                <a:latin typeface="Tahoma" panose="020B0604030504040204" pitchFamily="34" charset="0"/>
                <a:ea typeface="Tahoma" panose="020B0604030504040204" pitchFamily="34" charset="0"/>
                <a:cs typeface="Tahoma" panose="020B0604030504040204" pitchFamily="34" charset="0"/>
              </a:rPr>
              <a:t>thông</a:t>
            </a:r>
            <a:r>
              <a:rPr lang="en-US" sz="4100" b="1" dirty="0">
                <a:effectLst/>
                <a:latin typeface="Tahoma" panose="020B0604030504040204" pitchFamily="34" charset="0"/>
                <a:ea typeface="Tahoma" panose="020B0604030504040204" pitchFamily="34" charset="0"/>
                <a:cs typeface="Tahoma" panose="020B0604030504040204" pitchFamily="34" charset="0"/>
              </a:rPr>
              <a:t> tin </a:t>
            </a:r>
            <a:r>
              <a:rPr lang="en-US" sz="4100" b="1" dirty="0" err="1">
                <a:effectLst/>
                <a:latin typeface="Tahoma" panose="020B0604030504040204" pitchFamily="34" charset="0"/>
                <a:ea typeface="Tahoma" panose="020B0604030504040204" pitchFamily="34" charset="0"/>
                <a:cs typeface="Tahoma" panose="020B0604030504040204" pitchFamily="34" charset="0"/>
              </a:rPr>
              <a:t>gì</a:t>
            </a:r>
            <a:r>
              <a:rPr lang="en-US" sz="4100" b="1" dirty="0">
                <a:effectLst/>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E77C923-98AD-4AD1-1872-BDE60D6B23E2}"/>
                  </a:ext>
                </a:extLst>
              </p:cNvPr>
              <p:cNvSpPr txBox="1"/>
              <p:nvPr/>
            </p:nvSpPr>
            <p:spPr>
              <a:xfrm>
                <a:off x="2164018" y="2819879"/>
                <a:ext cx="21640800" cy="1354217"/>
              </a:xfrm>
              <a:prstGeom prst="rect">
                <a:avLst/>
              </a:prstGeom>
              <a:noFill/>
            </p:spPr>
            <p:txBody>
              <a:bodyPr wrap="square">
                <a:spAutoFit/>
              </a:bodyPr>
              <a:lstStyle/>
              <a:p>
                <a14:m>
                  <m:oMath xmlns:m="http://schemas.openxmlformats.org/officeDocument/2006/math">
                    <m:r>
                      <a:rPr lang="en-US" sz="4100" b="1" i="1" smtClean="0">
                        <a:latin typeface="Cambria Math" panose="02040503050406030204" pitchFamily="18" charset="0"/>
                      </a:rPr>
                      <m:t>   </m:t>
                    </m:r>
                    <m:r>
                      <a:rPr lang="en-US" sz="4100" b="1" i="1" smtClean="0">
                        <a:latin typeface="Cambria Math" panose="02040503050406030204" pitchFamily="18" charset="0"/>
                      </a:rPr>
                      <m:t>𝟎</m:t>
                    </m:r>
                    <m:r>
                      <a:rPr lang="en-US" sz="4100" b="1" i="0">
                        <a:latin typeface="Cambria Math" panose="02040503050406030204" pitchFamily="18" charset="0"/>
                      </a:rPr>
                      <m:t>        </m:t>
                    </m:r>
                    <m:r>
                      <a:rPr lang="en-US" sz="4100" b="1" i="0" smtClean="0">
                        <a:latin typeface="Cambria Math" panose="02040503050406030204" pitchFamily="18" charset="0"/>
                      </a:rPr>
                      <m:t>𝟑𝟒𝟎</m:t>
                    </m:r>
                    <m:r>
                      <a:rPr lang="en-US" sz="4100" b="1" i="0">
                        <a:latin typeface="Cambria Math" panose="02040503050406030204" pitchFamily="18" charset="0"/>
                      </a:rPr>
                      <m:t>     </m:t>
                    </m:r>
                    <m:r>
                      <a:rPr lang="en-US" sz="4100" b="1" i="0" smtClean="0">
                        <a:latin typeface="Cambria Math" panose="02040503050406030204" pitchFamily="18" charset="0"/>
                      </a:rPr>
                      <m:t>𝟕𝟎</m:t>
                    </m:r>
                    <m:r>
                      <a:rPr lang="en-US" sz="4100" b="1" i="0">
                        <a:latin typeface="Cambria Math" panose="02040503050406030204" pitchFamily="18" charset="0"/>
                      </a:rPr>
                      <m:t>        </m:t>
                    </m:r>
                    <m:r>
                      <a:rPr lang="en-US" sz="4100" b="1" i="0" smtClean="0">
                        <a:latin typeface="Cambria Math" panose="02040503050406030204" pitchFamily="18" charset="0"/>
                      </a:rPr>
                      <m:t>𝟏𝟒𝟎</m:t>
                    </m:r>
                    <m:r>
                      <a:rPr lang="en-US" sz="4100" b="1" i="0">
                        <a:latin typeface="Cambria Math" panose="02040503050406030204" pitchFamily="18" charset="0"/>
                      </a:rPr>
                      <m:t>        </m:t>
                    </m:r>
                    <m:r>
                      <a:rPr lang="en-US" sz="4100" b="1" i="0" smtClean="0">
                        <a:latin typeface="Cambria Math" panose="02040503050406030204" pitchFamily="18" charset="0"/>
                      </a:rPr>
                      <m:t>𝟐𝟎𝟎</m:t>
                    </m:r>
                    <m:r>
                      <a:rPr lang="en-US" sz="4100" b="1" i="0">
                        <a:latin typeface="Cambria Math" panose="02040503050406030204" pitchFamily="18" charset="0"/>
                      </a:rPr>
                      <m:t>       </m:t>
                    </m:r>
                    <m:r>
                      <a:rPr lang="en-US" sz="4100" b="1" i="0" smtClean="0">
                        <a:latin typeface="Cambria Math" panose="02040503050406030204" pitchFamily="18" charset="0"/>
                      </a:rPr>
                      <m:t>𝟏𝟖𝟎</m:t>
                    </m:r>
                    <m:r>
                      <a:rPr lang="en-US" sz="4100" b="1" i="0">
                        <a:latin typeface="Cambria Math" panose="02040503050406030204" pitchFamily="18" charset="0"/>
                      </a:rPr>
                      <m:t>       </m:t>
                    </m:r>
                    <m:r>
                      <a:rPr lang="en-US" sz="4100" b="1" i="0" smtClean="0">
                        <a:latin typeface="Cambria Math" panose="02040503050406030204" pitchFamily="18" charset="0"/>
                      </a:rPr>
                      <m:t>𝟐𝟏𝟎</m:t>
                    </m:r>
                    <m:r>
                      <a:rPr lang="en-US" sz="4100" b="1" i="0" smtClean="0">
                        <a:latin typeface="Cambria Math" panose="02040503050406030204" pitchFamily="18" charset="0"/>
                      </a:rPr>
                      <m:t>        </m:t>
                    </m:r>
                    <m:r>
                      <a:rPr lang="en-US" sz="4100" b="1" i="0" smtClean="0">
                        <a:latin typeface="Cambria Math" panose="02040503050406030204" pitchFamily="18" charset="0"/>
                      </a:rPr>
                      <m:t>𝟏𝟓𝟎</m:t>
                    </m:r>
                    <m:r>
                      <a:rPr lang="en-US" sz="4100" b="1" i="0" smtClean="0">
                        <a:latin typeface="Cambria Math" panose="02040503050406030204" pitchFamily="18" charset="0"/>
                      </a:rPr>
                      <m:t>             </m:t>
                    </m:r>
                  </m:oMath>
                </a14:m>
                <a:r>
                  <a:rPr lang="en-US" sz="4100" b="1" i="0" dirty="0">
                    <a:latin typeface="Cambria Math" panose="02040503050406030204" pitchFamily="18" charset="0"/>
                  </a:rPr>
                  <a:t>100</a:t>
                </a:r>
                <a:r>
                  <a:rPr lang="en-US" sz="4100" b="1" dirty="0">
                    <a:latin typeface="Cambria Math" panose="02040503050406030204" pitchFamily="18" charset="0"/>
                  </a:rPr>
                  <a:t>               </a:t>
                </a:r>
                <a:r>
                  <a:rPr lang="en-US" sz="4100" b="1" i="0" dirty="0">
                    <a:latin typeface="Cambria Math" panose="02040503050406030204" pitchFamily="18" charset="0"/>
                  </a:rPr>
                  <a:t>130</a:t>
                </a:r>
              </a:p>
              <a:p>
                <a:pPr/>
                <a14:m>
                  <m:oMathPara xmlns:m="http://schemas.openxmlformats.org/officeDocument/2006/math">
                    <m:oMathParaPr>
                      <m:jc m:val="left"/>
                    </m:oMathParaPr>
                    <m:oMath xmlns:m="http://schemas.openxmlformats.org/officeDocument/2006/math">
                      <m:r>
                        <a:rPr lang="en-US" sz="4100" b="1" i="0" smtClean="0">
                          <a:latin typeface="Cambria Math" panose="02040503050406030204" pitchFamily="18" charset="0"/>
                        </a:rPr>
                        <m:t>𝟏𝟒𝟎</m:t>
                      </m:r>
                      <m:r>
                        <a:rPr lang="en-US" sz="4100" b="1" i="0">
                          <a:latin typeface="Cambria Math" panose="02040503050406030204" pitchFamily="18" charset="0"/>
                        </a:rPr>
                        <m:t>      </m:t>
                      </m:r>
                      <m:r>
                        <a:rPr lang="en-US" sz="4100" b="1" i="0" smtClean="0">
                          <a:latin typeface="Cambria Math" panose="02040503050406030204" pitchFamily="18" charset="0"/>
                        </a:rPr>
                        <m:t>𝟏𝟖𝟎</m:t>
                      </m:r>
                      <m:r>
                        <a:rPr lang="en-US" sz="4100" b="1" i="0">
                          <a:latin typeface="Cambria Math" panose="02040503050406030204" pitchFamily="18" charset="0"/>
                        </a:rPr>
                        <m:t>      </m:t>
                      </m:r>
                      <m:r>
                        <a:rPr lang="en-US" sz="4100" b="1" i="0" smtClean="0">
                          <a:latin typeface="Cambria Math" panose="02040503050406030204" pitchFamily="18" charset="0"/>
                        </a:rPr>
                        <m:t>𝟏𝟗𝟎</m:t>
                      </m:r>
                      <m:r>
                        <a:rPr lang="en-US" sz="4100" b="1" i="0">
                          <a:latin typeface="Cambria Math" panose="02040503050406030204" pitchFamily="18" charset="0"/>
                        </a:rPr>
                        <m:t>      </m:t>
                      </m:r>
                      <m:r>
                        <a:rPr lang="en-US" sz="4100" b="1" i="0" smtClean="0">
                          <a:latin typeface="Cambria Math" panose="02040503050406030204" pitchFamily="18" charset="0"/>
                        </a:rPr>
                        <m:t>𝟏𝟔𝟎</m:t>
                      </m:r>
                      <m:r>
                        <a:rPr lang="en-US" sz="4100" b="1" i="0">
                          <a:latin typeface="Cambria Math" panose="02040503050406030204" pitchFamily="18" charset="0"/>
                        </a:rPr>
                        <m:t>        </m:t>
                      </m:r>
                      <m:r>
                        <a:rPr lang="en-US" sz="4100" b="1" i="0" smtClean="0">
                          <a:latin typeface="Cambria Math" panose="02040503050406030204" pitchFamily="18" charset="0"/>
                        </a:rPr>
                        <m:t>𝟐𝟗𝟎</m:t>
                      </m:r>
                      <m:r>
                        <a:rPr lang="en-US" sz="4100" b="1" i="0">
                          <a:latin typeface="Cambria Math" panose="02040503050406030204" pitchFamily="18" charset="0"/>
                        </a:rPr>
                        <m:t>        </m:t>
                      </m:r>
                      <m:r>
                        <a:rPr lang="en-US" sz="4100" b="1" i="0" smtClean="0">
                          <a:latin typeface="Cambria Math" panose="02040503050406030204" pitchFamily="18" charset="0"/>
                        </a:rPr>
                        <m:t>𝟓𝟎</m:t>
                      </m:r>
                      <m:r>
                        <a:rPr lang="en-US" sz="4100" b="1" i="0" smtClean="0">
                          <a:latin typeface="Cambria Math" panose="02040503050406030204" pitchFamily="18" charset="0"/>
                        </a:rPr>
                        <m:t>           </m:t>
                      </m:r>
                      <m:r>
                        <a:rPr lang="en-US" sz="4100" b="1" i="0" smtClean="0">
                          <a:latin typeface="Cambria Math" panose="02040503050406030204" pitchFamily="18" charset="0"/>
                        </a:rPr>
                        <m:t>𝟐𝟐𝟎</m:t>
                      </m:r>
                      <m:r>
                        <a:rPr lang="en-US" sz="4100" b="1" i="0" smtClean="0">
                          <a:latin typeface="Cambria Math" panose="02040503050406030204" pitchFamily="18" charset="0"/>
                        </a:rPr>
                        <m:t>         </m:t>
                      </m:r>
                      <m:r>
                        <a:rPr lang="en-US" sz="4100" b="1" i="0" smtClean="0">
                          <a:latin typeface="Cambria Math" panose="02040503050406030204" pitchFamily="18" charset="0"/>
                        </a:rPr>
                        <m:t>𝟏𝟖𝟎</m:t>
                      </m:r>
                      <m:r>
                        <a:rPr lang="en-US" sz="4100" b="1" i="0" smtClean="0">
                          <a:latin typeface="Cambria Math" panose="02040503050406030204" pitchFamily="18" charset="0"/>
                        </a:rPr>
                        <m:t>             </m:t>
                      </m:r>
                      <m:r>
                        <a:rPr lang="en-US" sz="4100" b="1" i="0" smtClean="0">
                          <a:latin typeface="Cambria Math" panose="02040503050406030204" pitchFamily="18" charset="0"/>
                        </a:rPr>
                        <m:t>𝟐𝟎𝟎</m:t>
                      </m:r>
                      <m:r>
                        <a:rPr lang="en-US" sz="4100" b="1" i="0" smtClean="0">
                          <a:latin typeface="Cambria Math" panose="02040503050406030204" pitchFamily="18" charset="0"/>
                        </a:rPr>
                        <m:t>             </m:t>
                      </m:r>
                      <m:r>
                        <a:rPr lang="en-US" sz="4100" b="1" i="0" smtClean="0">
                          <a:latin typeface="Cambria Math" panose="02040503050406030204" pitchFamily="18" charset="0"/>
                        </a:rPr>
                        <m:t>𝟐𝟏𝟎</m:t>
                      </m:r>
                    </m:oMath>
                  </m:oMathPara>
                </a14:m>
                <a:endParaRPr lang="en-US" sz="4100" b="1" dirty="0"/>
              </a:p>
            </p:txBody>
          </p:sp>
        </mc:Choice>
        <mc:Fallback xmlns="">
          <p:sp>
            <p:nvSpPr>
              <p:cNvPr id="2" name="TextBox 1">
                <a:extLst>
                  <a:ext uri="{FF2B5EF4-FFF2-40B4-BE49-F238E27FC236}">
                    <a16:creationId xmlns:a16="http://schemas.microsoft.com/office/drawing/2014/main" id="{DE77C923-98AD-4AD1-1872-BDE60D6B23E2}"/>
                  </a:ext>
                </a:extLst>
              </p:cNvPr>
              <p:cNvSpPr txBox="1">
                <a:spLocks noRot="1" noChangeAspect="1" noMove="1" noResize="1" noEditPoints="1" noAdjustHandles="1" noChangeArrowheads="1" noChangeShapeType="1" noTextEdit="1"/>
              </p:cNvSpPr>
              <p:nvPr/>
            </p:nvSpPr>
            <p:spPr>
              <a:xfrm>
                <a:off x="2164018" y="2819879"/>
                <a:ext cx="21640800" cy="1354217"/>
              </a:xfrm>
              <a:prstGeom prst="rect">
                <a:avLst/>
              </a:prstGeom>
              <a:blipFill>
                <a:blip r:embed="rId3"/>
                <a:stretch>
                  <a:fillRect t="-855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63A6E66-866C-0246-08D3-45DC365F82DE}"/>
              </a:ext>
            </a:extLst>
          </p:cNvPr>
          <p:cNvSpPr txBox="1"/>
          <p:nvPr/>
        </p:nvSpPr>
        <p:spPr>
          <a:xfrm>
            <a:off x="685800" y="4995603"/>
            <a:ext cx="2895600" cy="706668"/>
          </a:xfrm>
          <a:prstGeom prst="rect">
            <a:avLst/>
          </a:prstGeom>
          <a:noFill/>
        </p:spPr>
        <p:txBody>
          <a:bodyPr wrap="square">
            <a:spAutoFit/>
          </a:bodyPr>
          <a:lstStyle/>
          <a:p>
            <a:pPr algn="just">
              <a:lnSpc>
                <a:spcPct val="107000"/>
              </a:lnSpc>
            </a:pPr>
            <a:r>
              <a:rPr lang="en-US" sz="41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Lời</a:t>
            </a:r>
            <a:r>
              <a:rPr lang="en-US" sz="41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1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endParaRPr lang="en-US" sz="41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D856EA68-B43D-4247-E75B-8BC0360A46AA}"/>
              </a:ext>
            </a:extLst>
          </p:cNvPr>
          <p:cNvPicPr>
            <a:picLocks noChangeAspect="1"/>
          </p:cNvPicPr>
          <p:nvPr/>
        </p:nvPicPr>
        <p:blipFill>
          <a:blip r:embed="rId4"/>
          <a:stretch>
            <a:fillRect/>
          </a:stretch>
        </p:blipFill>
        <p:spPr>
          <a:xfrm>
            <a:off x="10287000" y="7609334"/>
            <a:ext cx="13732329" cy="1559041"/>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DB97557-ED49-0000-6191-528CD98DD616}"/>
                  </a:ext>
                </a:extLst>
              </p:cNvPr>
              <p:cNvSpPr txBox="1"/>
              <p:nvPr/>
            </p:nvSpPr>
            <p:spPr>
              <a:xfrm>
                <a:off x="579182" y="10902819"/>
                <a:ext cx="22707600" cy="2064155"/>
              </a:xfrm>
              <a:prstGeom prst="rect">
                <a:avLst/>
              </a:prstGeom>
              <a:noFill/>
            </p:spPr>
            <p:txBody>
              <a:bodyPr wrap="square">
                <a:spAutoFit/>
              </a:bodyPr>
              <a:lstStyle/>
              <a:p>
                <a:pPr algn="just">
                  <a:lnSpc>
                    <a:spcPct val="107000"/>
                  </a:lnSpc>
                </a:pPr>
                <a:r>
                  <a:rPr lang="en-US" sz="4100" b="1" dirty="0" err="1">
                    <a:effectLst/>
                    <a:latin typeface="Tahoma" panose="020B0604030504040204" pitchFamily="34" charset="0"/>
                    <a:ea typeface="Tahoma" panose="020B0604030504040204" pitchFamily="34" charset="0"/>
                    <a:cs typeface="Tahoma" panose="020B0604030504040204" pitchFamily="34" charset="0"/>
                  </a:rPr>
                  <a:t>Các</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tứ</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phân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cho</a:t>
                </a:r>
                <a:r>
                  <a:rPr lang="en-US" sz="4100" b="1" dirty="0">
                    <a:effectLst/>
                    <a:latin typeface="Tahoma" panose="020B0604030504040204" pitchFamily="34" charset="0"/>
                    <a:ea typeface="Tahoma" panose="020B0604030504040204" pitchFamily="34" charset="0"/>
                    <a:cs typeface="Tahoma" panose="020B0604030504040204" pitchFamily="34" charset="0"/>
                  </a:rPr>
                  <a:t> ta </a:t>
                </a:r>
                <a:r>
                  <a:rPr lang="en-US" sz="4100" b="1" dirty="0" err="1">
                    <a:effectLst/>
                    <a:latin typeface="Tahoma" panose="020B0604030504040204" pitchFamily="34" charset="0"/>
                    <a:ea typeface="Tahoma" panose="020B0604030504040204" pitchFamily="34" charset="0"/>
                    <a:cs typeface="Tahoma" panose="020B0604030504040204" pitchFamily="34" charset="0"/>
                  </a:rPr>
                  <a:t>hình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ảnh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phân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của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mẫu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liệu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Khoảng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cách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từ</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100" b="1" i="1">
                            <a:effectLst/>
                            <a:latin typeface="Cambria Math" panose="02040503050406030204" pitchFamily="18" charset="0"/>
                            <a:ea typeface="Arial" panose="020B0604020202020204" pitchFamily="34" charset="0"/>
                            <a:cs typeface="Times New Roman" panose="02020603050405020304" pitchFamily="18" charset="0"/>
                          </a:rPr>
                          <m:t>𝑸</m:t>
                        </m:r>
                      </m:e>
                      <m:sub>
                        <m:r>
                          <a:rPr lang="vi-VN" sz="4100" b="1" i="1">
                            <a:effectLst/>
                            <a:latin typeface="Cambria Math" panose="02040503050406030204" pitchFamily="18" charset="0"/>
                            <a:ea typeface="Arial" panose="020B0604020202020204" pitchFamily="34" charset="0"/>
                            <a:cs typeface="Times New Roman" panose="02020603050405020304" pitchFamily="18" charset="0"/>
                          </a:rPr>
                          <m:t>𝟏</m:t>
                        </m:r>
                      </m:sub>
                    </m:sSub>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đến</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100" b="1" i="1">
                            <a:effectLst/>
                            <a:latin typeface="Cambria Math" panose="02040503050406030204" pitchFamily="18" charset="0"/>
                            <a:ea typeface="Arial" panose="020B0604020202020204" pitchFamily="34" charset="0"/>
                            <a:cs typeface="Times New Roman" panose="02020603050405020304" pitchFamily="18" charset="0"/>
                          </a:rPr>
                          <m:t>𝑸</m:t>
                        </m:r>
                      </m:e>
                      <m:sub>
                        <m:r>
                          <a:rPr lang="vi-VN" sz="4100" b="1" i="1">
                            <a:effectLst/>
                            <a:latin typeface="Cambria Math" panose="02040503050406030204" pitchFamily="18" charset="0"/>
                            <a:ea typeface="Arial" panose="020B0604020202020204" pitchFamily="34" charset="0"/>
                            <a:cs typeface="Times New Roman" panose="02020603050405020304" pitchFamily="18" charset="0"/>
                          </a:rPr>
                          <m:t>𝟐</m:t>
                        </m:r>
                      </m:sub>
                    </m:sSub>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là</a:t>
                </a:r>
                <a:r>
                  <a:rPr lang="en-US" sz="4100" b="1" dirty="0">
                    <a:effectLst/>
                    <a:latin typeface="Tahoma" panose="020B0604030504040204" pitchFamily="34" charset="0"/>
                    <a:ea typeface="Tahoma" panose="020B0604030504040204" pitchFamily="34" charset="0"/>
                    <a:cs typeface="Tahoma" panose="020B0604030504040204" pitchFamily="34" charset="0"/>
                  </a:rPr>
                  <a:t> 45 </a:t>
                </a:r>
                <a:r>
                  <a:rPr lang="en-US" sz="4100" b="1" dirty="0" err="1">
                    <a:effectLst/>
                    <a:latin typeface="Tahoma" panose="020B0604030504040204" pitchFamily="34" charset="0"/>
                    <a:ea typeface="Tahoma" panose="020B0604030504040204" pitchFamily="34" charset="0"/>
                    <a:cs typeface="Tahoma" panose="020B0604030504040204" pitchFamily="34" charset="0"/>
                  </a:rPr>
                  <a:t>trong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khi</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khoảng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cách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từ</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100" b="1" i="1">
                            <a:effectLst/>
                            <a:latin typeface="Cambria Math" panose="02040503050406030204" pitchFamily="18" charset="0"/>
                            <a:ea typeface="Arial" panose="020B0604020202020204" pitchFamily="34" charset="0"/>
                            <a:cs typeface="Times New Roman" panose="02020603050405020304" pitchFamily="18" charset="0"/>
                          </a:rPr>
                          <m:t>𝑸</m:t>
                        </m:r>
                      </m:e>
                      <m:sub>
                        <m:r>
                          <a:rPr lang="vi-VN" sz="4100" b="1" i="1">
                            <a:effectLst/>
                            <a:latin typeface="Cambria Math" panose="02040503050406030204" pitchFamily="18" charset="0"/>
                            <a:ea typeface="Arial" panose="020B0604020202020204" pitchFamily="34" charset="0"/>
                            <a:cs typeface="Times New Roman" panose="02020603050405020304" pitchFamily="18" charset="0"/>
                          </a:rPr>
                          <m:t>𝟐</m:t>
                        </m:r>
                      </m:sub>
                    </m:sSub>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đến</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100" b="1" i="1">
                            <a:effectLst/>
                            <a:latin typeface="Cambria Math" panose="02040503050406030204" pitchFamily="18" charset="0"/>
                            <a:ea typeface="Arial" panose="020B0604020202020204" pitchFamily="34" charset="0"/>
                            <a:cs typeface="Times New Roman" panose="02020603050405020304" pitchFamily="18" charset="0"/>
                          </a:rPr>
                          <m:t>𝑸</m:t>
                        </m:r>
                      </m:e>
                      <m:sub>
                        <m:r>
                          <a:rPr lang="vi-VN" sz="4100" b="1" i="1">
                            <a:effectLst/>
                            <a:latin typeface="Cambria Math" panose="02040503050406030204" pitchFamily="18" charset="0"/>
                            <a:ea typeface="Arial" panose="020B0604020202020204" pitchFamily="34" charset="0"/>
                            <a:cs typeface="Times New Roman" panose="02020603050405020304" pitchFamily="18" charset="0"/>
                          </a:rPr>
                          <m:t>𝟑</m:t>
                        </m:r>
                      </m:sub>
                    </m:sSub>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là</a:t>
                </a:r>
                <a:r>
                  <a:rPr lang="en-US" sz="4100" b="1" dirty="0">
                    <a:effectLst/>
                    <a:latin typeface="Tahoma" panose="020B0604030504040204" pitchFamily="34" charset="0"/>
                    <a:ea typeface="Tahoma" panose="020B0604030504040204" pitchFamily="34" charset="0"/>
                    <a:cs typeface="Tahoma" panose="020B0604030504040204" pitchFamily="34" charset="0"/>
                  </a:rPr>
                  <a:t> 25. </a:t>
                </a:r>
                <a:r>
                  <a:rPr lang="en-US" sz="4100" b="1" dirty="0" err="1">
                    <a:effectLst/>
                    <a:latin typeface="Tahoma" panose="020B0604030504040204" pitchFamily="34" charset="0"/>
                    <a:ea typeface="Tahoma" panose="020B0604030504040204" pitchFamily="34" charset="0"/>
                    <a:cs typeface="Tahoma" panose="020B0604030504040204" pitchFamily="34" charset="0"/>
                  </a:rPr>
                  <a:t>Điều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này</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cho</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thấy</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mẫu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liệu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tập</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trung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mật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độ</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cao</a:t>
                </a:r>
                <a:r>
                  <a:rPr lang="en-US" sz="4100" b="1" dirty="0">
                    <a:effectLst/>
                    <a:latin typeface="Tahoma" panose="020B0604030504040204" pitchFamily="34" charset="0"/>
                    <a:ea typeface="Tahoma" panose="020B0604030504040204" pitchFamily="34" charset="0"/>
                    <a:cs typeface="Tahoma" panose="020B0604030504040204" pitchFamily="34" charset="0"/>
                  </a:rPr>
                  <a:t> ở </a:t>
                </a:r>
                <a:r>
                  <a:rPr lang="en-US" sz="4100" b="1" dirty="0" err="1">
                    <a:effectLst/>
                    <a:latin typeface="Tahoma" panose="020B0604030504040204" pitchFamily="34" charset="0"/>
                    <a:ea typeface="Tahoma" panose="020B0604030504040204" pitchFamily="34" charset="0"/>
                    <a:cs typeface="Tahoma" panose="020B0604030504040204" pitchFamily="34" charset="0"/>
                  </a:rPr>
                  <a:t>bên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phải</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100" b="1" i="1">
                            <a:effectLst/>
                            <a:latin typeface="Cambria Math" panose="02040503050406030204" pitchFamily="18" charset="0"/>
                            <a:ea typeface="Arial" panose="020B0604020202020204" pitchFamily="34" charset="0"/>
                            <a:cs typeface="Times New Roman" panose="02020603050405020304" pitchFamily="18" charset="0"/>
                          </a:rPr>
                          <m:t>𝑸</m:t>
                        </m:r>
                      </m:e>
                      <m:sub>
                        <m:r>
                          <a:rPr lang="vi-VN" sz="4100" b="1" i="1">
                            <a:effectLst/>
                            <a:latin typeface="Cambria Math" panose="02040503050406030204" pitchFamily="18" charset="0"/>
                            <a:ea typeface="Arial" panose="020B0604020202020204" pitchFamily="34" charset="0"/>
                            <a:cs typeface="Times New Roman" panose="02020603050405020304" pitchFamily="18" charset="0"/>
                          </a:rPr>
                          <m:t>𝟐</m:t>
                        </m:r>
                      </m:sub>
                    </m:sSub>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và</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mật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độ</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thấp</a:t>
                </a:r>
                <a:r>
                  <a:rPr lang="en-US" sz="4100" b="1" dirty="0">
                    <a:effectLst/>
                    <a:latin typeface="Tahoma" panose="020B0604030504040204" pitchFamily="34" charset="0"/>
                    <a:ea typeface="Tahoma" panose="020B0604030504040204" pitchFamily="34" charset="0"/>
                    <a:cs typeface="Tahoma" panose="020B0604030504040204" pitchFamily="34" charset="0"/>
                  </a:rPr>
                  <a:t> ở </a:t>
                </a:r>
                <a:r>
                  <a:rPr lang="en-US" sz="4100" b="1" dirty="0" err="1">
                    <a:effectLst/>
                    <a:latin typeface="Tahoma" panose="020B0604030504040204" pitchFamily="34" charset="0"/>
                    <a:ea typeface="Tahoma" panose="020B0604030504040204" pitchFamily="34" charset="0"/>
                    <a:cs typeface="Tahoma" panose="020B0604030504040204" pitchFamily="34" charset="0"/>
                  </a:rPr>
                  <a:t>bên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trái</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100" b="1" i="1">
                            <a:effectLst/>
                            <a:latin typeface="Cambria Math" panose="02040503050406030204" pitchFamily="18" charset="0"/>
                            <a:ea typeface="Arial" panose="020B0604020202020204" pitchFamily="34" charset="0"/>
                            <a:cs typeface="Times New Roman" panose="02020603050405020304" pitchFamily="18" charset="0"/>
                          </a:rPr>
                          <m:t>𝑸</m:t>
                        </m:r>
                      </m:e>
                      <m:sub>
                        <m:r>
                          <a:rPr lang="vi-VN" sz="4100" b="1" i="1">
                            <a:effectLst/>
                            <a:latin typeface="Cambria Math" panose="02040503050406030204" pitchFamily="18" charset="0"/>
                            <a:ea typeface="Arial" panose="020B0604020202020204" pitchFamily="34" charset="0"/>
                            <a:cs typeface="Times New Roman" panose="02020603050405020304" pitchFamily="18" charset="0"/>
                          </a:rPr>
                          <m:t>𝟐</m:t>
                        </m:r>
                      </m:sub>
                    </m:sSub>
                  </m:oMath>
                </a14:m>
                <a:r>
                  <a:rPr lang="en-US" sz="4100" b="1" dirty="0">
                    <a:effectLst/>
                    <a:latin typeface="Tahoma" panose="020B0604030504040204" pitchFamily="34" charset="0"/>
                    <a:ea typeface="Tahoma" panose="020B0604030504040204" pitchFamily="34" charset="0"/>
                    <a:cs typeface="Tahoma" panose="020B0604030504040204" pitchFamily="34" charset="0"/>
                  </a:rPr>
                  <a:t> (H.5.4).</a:t>
                </a:r>
              </a:p>
            </p:txBody>
          </p:sp>
        </mc:Choice>
        <mc:Fallback xmlns="">
          <p:sp>
            <p:nvSpPr>
              <p:cNvPr id="14" name="TextBox 13">
                <a:extLst>
                  <a:ext uri="{FF2B5EF4-FFF2-40B4-BE49-F238E27FC236}">
                    <a16:creationId xmlns:a16="http://schemas.microsoft.com/office/drawing/2014/main" id="{DDB97557-ED49-0000-6191-528CD98DD616}"/>
                  </a:ext>
                </a:extLst>
              </p:cNvPr>
              <p:cNvSpPr txBox="1">
                <a:spLocks noRot="1" noChangeAspect="1" noMove="1" noResize="1" noEditPoints="1" noAdjustHandles="1" noChangeArrowheads="1" noChangeShapeType="1" noTextEdit="1"/>
              </p:cNvSpPr>
              <p:nvPr/>
            </p:nvSpPr>
            <p:spPr>
              <a:xfrm>
                <a:off x="579182" y="10902819"/>
                <a:ext cx="22707600" cy="2064155"/>
              </a:xfrm>
              <a:prstGeom prst="rect">
                <a:avLst/>
              </a:prstGeom>
              <a:blipFill>
                <a:blip r:embed="rId5"/>
                <a:stretch>
                  <a:fillRect l="-966" t="-6213" r="-1691" b="-12130"/>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D33F552E-C732-DD14-D331-F43745DD2DF9}"/>
              </a:ext>
            </a:extLst>
          </p:cNvPr>
          <p:cNvSpPr txBox="1"/>
          <p:nvPr/>
        </p:nvSpPr>
        <p:spPr>
          <a:xfrm>
            <a:off x="8838086" y="9104904"/>
            <a:ext cx="16630156" cy="706668"/>
          </a:xfrm>
          <a:prstGeom prst="rect">
            <a:avLst/>
          </a:prstGeom>
          <a:noFill/>
        </p:spPr>
        <p:txBody>
          <a:bodyPr wrap="square">
            <a:spAutoFit/>
          </a:bodyPr>
          <a:lstStyle/>
          <a:p>
            <a:pPr algn="ctr">
              <a:lnSpc>
                <a:spcPct val="107000"/>
              </a:lnSpc>
            </a:pPr>
            <a:r>
              <a:rPr lang="en-US" sz="4100" b="1"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Hình</a:t>
            </a:r>
            <a:r>
              <a:rPr lang="en-US" sz="4100" b="1"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5.4. </a:t>
            </a:r>
            <a:r>
              <a:rPr lang="en-US" sz="4100" b="1"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Hình</a:t>
            </a:r>
            <a:r>
              <a:rPr lang="en-US" sz="4100" b="1"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100" b="1"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ảnh</a:t>
            </a:r>
            <a:r>
              <a:rPr lang="en-US" sz="4100" b="1"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100" b="1"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về</a:t>
            </a:r>
            <a:r>
              <a:rPr lang="en-US" sz="4100" b="1"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100" b="1"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sự</a:t>
            </a:r>
            <a:r>
              <a:rPr lang="en-US" sz="4100" b="1"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100" b="1"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phân</a:t>
            </a:r>
            <a:r>
              <a:rPr lang="en-US" sz="4100" b="1"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100" b="1"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bố</a:t>
            </a:r>
            <a:r>
              <a:rPr lang="en-US" sz="4100" b="1"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100" b="1"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của</a:t>
            </a:r>
            <a:r>
              <a:rPr lang="en-US" sz="4100" b="1"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100" b="1"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mẫu</a:t>
            </a:r>
            <a:r>
              <a:rPr lang="en-US" sz="4100" b="1"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100" b="1"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số</a:t>
            </a:r>
            <a:r>
              <a:rPr lang="en-US" sz="4100" b="1"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100" b="1" i="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liệu</a:t>
            </a:r>
            <a:endParaRPr lang="en-US" sz="41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928F808-4CE0-0939-FD21-CAB1D8F318EB}"/>
                  </a:ext>
                </a:extLst>
              </p:cNvPr>
              <p:cNvSpPr txBox="1"/>
              <p:nvPr/>
            </p:nvSpPr>
            <p:spPr>
              <a:xfrm>
                <a:off x="104476" y="4804685"/>
                <a:ext cx="23393400" cy="3491469"/>
              </a:xfrm>
              <a:prstGeom prst="rect">
                <a:avLst/>
              </a:prstGeom>
              <a:noFill/>
            </p:spPr>
            <p:txBody>
              <a:bodyPr wrap="square">
                <a:spAutoFit/>
              </a:bodyPr>
              <a:lstStyle/>
              <a:p>
                <a:pPr marL="3608817" lvl="3" indent="-342900" algn="just">
                  <a:lnSpc>
                    <a:spcPct val="150000"/>
                  </a:lnSpc>
                  <a:buFont typeface="Symbol" panose="05050102010706020507" pitchFamily="18" charset="2"/>
                  <a:buChar char=""/>
                </a:pPr>
                <a:r>
                  <a:rPr lang="en-US" sz="4100" b="1" dirty="0">
                    <a:effectLst/>
                    <a:latin typeface="Tahoma" panose="020B0604030504040204" pitchFamily="34" charset="0"/>
                    <a:ea typeface="Tahoma" panose="020B0604030504040204" pitchFamily="34" charset="0"/>
                    <a:cs typeface="Tahoma" panose="020B0604030504040204" pitchFamily="34" charset="0"/>
                  </a:rPr>
                  <a:t> Ta </a:t>
                </a:r>
                <a:r>
                  <a:rPr lang="en-US" sz="4100" b="1" dirty="0" err="1">
                    <a:effectLst/>
                    <a:latin typeface="Tahoma" panose="020B0604030504040204" pitchFamily="34" charset="0"/>
                    <a:ea typeface="Tahoma" panose="020B0604030504040204" pitchFamily="34" charset="0"/>
                    <a:cs typeface="Tahoma" panose="020B0604030504040204" pitchFamily="34" charset="0"/>
                  </a:rPr>
                  <a:t>tìm</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effectLst/>
                            <a:latin typeface="Cambria Math" panose="02040503050406030204" pitchFamily="18" charset="0"/>
                            <a:ea typeface="Calibri" panose="020F0502020204030204" pitchFamily="34" charset="0"/>
                          </a:rPr>
                        </m:ctrlPr>
                      </m:sSubPr>
                      <m:e>
                        <m:r>
                          <a:rPr lang="en-US" sz="4100" b="1" i="1">
                            <a:effectLst/>
                            <a:latin typeface="Cambria Math" panose="02040503050406030204" pitchFamily="18" charset="0"/>
                            <a:ea typeface="Calibri" panose="020F0502020204030204" pitchFamily="34" charset="0"/>
                          </a:rPr>
                          <m:t>𝑸</m:t>
                        </m:r>
                      </m:e>
                      <m:sub>
                        <m:r>
                          <a:rPr lang="en-US" sz="4100" b="1" i="1">
                            <a:effectLst/>
                            <a:latin typeface="Cambria Math" panose="02040503050406030204" pitchFamily="18" charset="0"/>
                            <a:ea typeface="Calibri" panose="020F0502020204030204" pitchFamily="34" charset="0"/>
                          </a:rPr>
                          <m:t>𝟑</m:t>
                        </m:r>
                      </m:sub>
                    </m:sSub>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là</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trung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của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nửa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liệu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bên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phải</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effectLst/>
                            <a:latin typeface="Cambria Math" panose="02040503050406030204" pitchFamily="18" charset="0"/>
                            <a:ea typeface="Calibri" panose="020F0502020204030204" pitchFamily="34" charset="0"/>
                          </a:rPr>
                        </m:ctrlPr>
                      </m:sSubPr>
                      <m:e>
                        <m:r>
                          <a:rPr lang="en-US" sz="4100" b="1" i="1">
                            <a:effectLst/>
                            <a:latin typeface="Cambria Math" panose="02040503050406030204" pitchFamily="18" charset="0"/>
                            <a:ea typeface="Calibri" panose="020F0502020204030204" pitchFamily="34" charset="0"/>
                          </a:rPr>
                          <m:t>𝑸</m:t>
                        </m:r>
                      </m:e>
                      <m:sub>
                        <m:r>
                          <a:rPr lang="en-US" sz="4100" b="1" i="1">
                            <a:effectLst/>
                            <a:latin typeface="Cambria Math" panose="02040503050406030204" pitchFamily="18" charset="0"/>
                            <a:ea typeface="Calibri" panose="020F0502020204030204" pitchFamily="34" charset="0"/>
                          </a:rPr>
                          <m:t>𝟐</m:t>
                        </m:r>
                      </m:sub>
                    </m:sSub>
                  </m:oMath>
                </a14:m>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270510" algn="ctr">
                  <a:lnSpc>
                    <a:spcPct val="150000"/>
                  </a:lnSpc>
                </a:pPr>
                <a14:m>
                  <m:oMath xmlns:m="http://schemas.openxmlformats.org/officeDocument/2006/math">
                    <m:r>
                      <a:rPr lang="en-US" sz="4100" b="1" i="1">
                        <a:effectLst/>
                        <a:latin typeface="Cambria Math" panose="02040503050406030204" pitchFamily="18" charset="0"/>
                        <a:ea typeface="Calibri" panose="020F0502020204030204" pitchFamily="34" charset="0"/>
                      </a:rPr>
                      <m:t>𝟏𝟖𝟎</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𝟏𝟖𝟎</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𝟏𝟗𝟎</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𝟐𝟎𝟎</m:t>
                    </m:r>
                    <m:r>
                      <a:rPr lang="en-US" sz="4100" b="1" i="1" smtClean="0">
                        <a:effectLst/>
                        <a:latin typeface="Cambria Math" panose="02040503050406030204" pitchFamily="18" charset="0"/>
                        <a:ea typeface="Calibri" panose="020F0502020204030204" pitchFamily="34" charset="0"/>
                      </a:rPr>
                      <m:t>    </m:t>
                    </m:r>
                    <m:limLow>
                      <m:limLowPr>
                        <m:ctrlPr>
                          <a:rPr lang="en-US" sz="4100" b="1" i="1">
                            <a:effectLst/>
                            <a:latin typeface="Cambria Math" panose="02040503050406030204" pitchFamily="18" charset="0"/>
                            <a:ea typeface="Calibri" panose="020F0502020204030204" pitchFamily="34" charset="0"/>
                          </a:rPr>
                        </m:ctrlPr>
                      </m:limLowPr>
                      <m:e>
                        <m:groupChr>
                          <m:groupChrPr>
                            <m:chr m:val="⏟"/>
                            <m:ctrlPr>
                              <a:rPr lang="en-US" sz="4100" b="1" i="1">
                                <a:effectLst/>
                                <a:latin typeface="Cambria Math" panose="02040503050406030204" pitchFamily="18" charset="0"/>
                                <a:ea typeface="Calibri" panose="020F0502020204030204" pitchFamily="34" charset="0"/>
                              </a:rPr>
                            </m:ctrlPr>
                          </m:groupChrPr>
                          <m:e>
                            <m:r>
                              <a:rPr lang="en-US" sz="4100" b="1" i="1">
                                <a:effectLst/>
                                <a:latin typeface="Cambria Math" panose="02040503050406030204" pitchFamily="18" charset="0"/>
                                <a:ea typeface="Calibri" panose="020F0502020204030204" pitchFamily="34" charset="0"/>
                              </a:rPr>
                              <m:t>𝟐𝟎𝟎</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𝟐𝟏𝟎</m:t>
                            </m:r>
                          </m:e>
                        </m:groupChr>
                        <m:r>
                          <a:rPr lang="en-US" sz="4100" b="1" i="1" smtClean="0">
                            <a:effectLst/>
                            <a:latin typeface="Cambria Math" panose="02040503050406030204" pitchFamily="18" charset="0"/>
                            <a:ea typeface="Calibri" panose="020F0502020204030204" pitchFamily="34" charset="0"/>
                          </a:rPr>
                          <m:t>    </m:t>
                        </m:r>
                      </m:e>
                      <m:lim/>
                    </m:limLow>
                    <m:r>
                      <a:rPr lang="en-US" sz="4100" b="1" i="1">
                        <a:effectLst/>
                        <a:latin typeface="Cambria Math" panose="02040503050406030204" pitchFamily="18" charset="0"/>
                        <a:ea typeface="Calibri" panose="020F0502020204030204" pitchFamily="34" charset="0"/>
                      </a:rPr>
                      <m:t>𝟐𝟏𝟎</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𝟐𝟐𝟎</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𝟐𝟗𝟎</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𝟑𝟒𝟎</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270510" algn="just">
                  <a:lnSpc>
                    <a:spcPct val="150000"/>
                  </a:lnSpc>
                </a:pPr>
                <a:r>
                  <a:rPr lang="en-US" sz="4100" b="1" dirty="0" err="1">
                    <a:effectLst/>
                    <a:latin typeface="Tahoma" panose="020B0604030504040204" pitchFamily="34" charset="0"/>
                    <a:ea typeface="Tahoma" panose="020B0604030504040204" pitchFamily="34" charset="0"/>
                    <a:cs typeface="Tahoma" panose="020B0604030504040204" pitchFamily="34" charset="0"/>
                  </a:rPr>
                  <a:t>và</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tìm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effectLst/>
                            <a:latin typeface="Cambria Math" panose="02040503050406030204" pitchFamily="18" charset="0"/>
                            <a:ea typeface="Calibri" panose="020F0502020204030204" pitchFamily="34" charset="0"/>
                          </a:rPr>
                        </m:ctrlPr>
                      </m:sSubPr>
                      <m:e>
                        <m:r>
                          <a:rPr lang="en-US" sz="4100" b="1" i="1">
                            <a:effectLst/>
                            <a:latin typeface="Cambria Math" panose="02040503050406030204" pitchFamily="18" charset="0"/>
                            <a:ea typeface="Calibri" panose="020F0502020204030204" pitchFamily="34" charset="0"/>
                          </a:rPr>
                          <m:t>𝑸</m:t>
                        </m:r>
                      </m:e>
                      <m:sub>
                        <m:r>
                          <a:rPr lang="en-US" sz="4100" b="1" i="1">
                            <a:effectLst/>
                            <a:latin typeface="Cambria Math" panose="02040503050406030204" pitchFamily="18" charset="0"/>
                            <a:ea typeface="Calibri" panose="020F0502020204030204" pitchFamily="34" charset="0"/>
                          </a:rPr>
                          <m:t>𝟑</m:t>
                        </m:r>
                      </m:sub>
                    </m:sSub>
                    <m:r>
                      <a:rPr lang="en-US" sz="4100" b="1" i="1">
                        <a:effectLst/>
                        <a:latin typeface="Cambria Math" panose="02040503050406030204" pitchFamily="18" charset="0"/>
                        <a:ea typeface="Calibri" panose="020F0502020204030204" pitchFamily="34" charset="0"/>
                      </a:rPr>
                      <m:t>=</m:t>
                    </m:r>
                    <m:d>
                      <m:dPr>
                        <m:ctrlPr>
                          <a:rPr lang="en-US" sz="4100" b="1" i="1">
                            <a:effectLst/>
                            <a:latin typeface="Cambria Math" panose="02040503050406030204" pitchFamily="18" charset="0"/>
                            <a:ea typeface="Calibri" panose="020F0502020204030204" pitchFamily="34" charset="0"/>
                          </a:rPr>
                        </m:ctrlPr>
                      </m:dPr>
                      <m:e>
                        <m:r>
                          <a:rPr lang="en-US" sz="4100" b="1" i="1">
                            <a:effectLst/>
                            <a:latin typeface="Cambria Math" panose="02040503050406030204" pitchFamily="18" charset="0"/>
                            <a:ea typeface="Calibri" panose="020F0502020204030204" pitchFamily="34" charset="0"/>
                          </a:rPr>
                          <m:t>𝟐𝟎𝟎</m:t>
                        </m:r>
                        <m:r>
                          <a:rPr lang="en-US" sz="4100" b="1" i="1">
                            <a:effectLst/>
                            <a:latin typeface="Cambria Math" panose="02040503050406030204" pitchFamily="18" charset="0"/>
                            <a:ea typeface="Calibri" panose="020F0502020204030204" pitchFamily="34" charset="0"/>
                          </a:rPr>
                          <m:t>+</m:t>
                        </m:r>
                        <m:r>
                          <a:rPr lang="en-US" sz="4100" b="1" i="1">
                            <a:effectLst/>
                            <a:latin typeface="Cambria Math" panose="02040503050406030204" pitchFamily="18" charset="0"/>
                            <a:ea typeface="Calibri" panose="020F0502020204030204" pitchFamily="34" charset="0"/>
                          </a:rPr>
                          <m:t>𝟐𝟏𝟎</m:t>
                        </m:r>
                      </m:e>
                    </m:d>
                    <m:r>
                      <a:rPr lang="en-US" sz="4100" b="1" i="1">
                        <a:effectLst/>
                        <a:latin typeface="Cambria Math" panose="02040503050406030204" pitchFamily="18" charset="0"/>
                        <a:ea typeface="Calibri" panose="020F0502020204030204" pitchFamily="34" charset="0"/>
                      </a:rPr>
                      <m:t>:</m:t>
                    </m:r>
                    <m:r>
                      <a:rPr lang="en-US" sz="4100" b="1" i="1">
                        <a:effectLst/>
                        <a:latin typeface="Cambria Math" panose="02040503050406030204" pitchFamily="18" charset="0"/>
                        <a:ea typeface="Calibri" panose="020F0502020204030204" pitchFamily="34" charset="0"/>
                      </a:rPr>
                      <m:t>𝟐</m:t>
                    </m:r>
                    <m:r>
                      <a:rPr lang="en-US" sz="4100" b="1" i="1">
                        <a:effectLst/>
                        <a:latin typeface="Cambria Math" panose="02040503050406030204" pitchFamily="18" charset="0"/>
                        <a:ea typeface="Calibri" panose="020F0502020204030204" pitchFamily="34" charset="0"/>
                      </a:rPr>
                      <m:t>=</m:t>
                    </m:r>
                    <m:r>
                      <a:rPr lang="en-US" sz="4100" b="1" i="1">
                        <a:effectLst/>
                        <a:latin typeface="Cambria Math" panose="02040503050406030204" pitchFamily="18" charset="0"/>
                        <a:ea typeface="Calibri" panose="020F0502020204030204" pitchFamily="34" charset="0"/>
                      </a:rPr>
                      <m:t>𝟐𝟎𝟓</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TextBox 11">
                <a:extLst>
                  <a:ext uri="{FF2B5EF4-FFF2-40B4-BE49-F238E27FC236}">
                    <a16:creationId xmlns:a16="http://schemas.microsoft.com/office/drawing/2014/main" id="{2928F808-4CE0-0939-FD21-CAB1D8F318EB}"/>
                  </a:ext>
                </a:extLst>
              </p:cNvPr>
              <p:cNvSpPr txBox="1">
                <a:spLocks noRot="1" noChangeAspect="1" noMove="1" noResize="1" noEditPoints="1" noAdjustHandles="1" noChangeArrowheads="1" noChangeShapeType="1" noTextEdit="1"/>
              </p:cNvSpPr>
              <p:nvPr/>
            </p:nvSpPr>
            <p:spPr>
              <a:xfrm>
                <a:off x="104476" y="4804685"/>
                <a:ext cx="23393400" cy="3491469"/>
              </a:xfrm>
              <a:prstGeom prst="rect">
                <a:avLst/>
              </a:prstGeom>
              <a:blipFill>
                <a:blip r:embed="rId6"/>
                <a:stretch>
                  <a:fillRect b="-6457"/>
                </a:stretch>
              </a:blipFill>
            </p:spPr>
            <p:txBody>
              <a:bodyPr/>
              <a:lstStyle/>
              <a:p>
                <a:r>
                  <a:rPr lang="en-US">
                    <a:noFill/>
                  </a:rPr>
                  <a:t> </a:t>
                </a:r>
              </a:p>
            </p:txBody>
          </p:sp>
        </mc:Fallback>
      </mc:AlternateContent>
    </p:spTree>
    <p:extLst>
      <p:ext uri="{BB962C8B-B14F-4D97-AF65-F5344CB8AC3E}">
        <p14:creationId xmlns:p14="http://schemas.microsoft.com/office/powerpoint/2010/main" val="1869913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 grpId="0"/>
      <p:bldP spid="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E02486-98EF-4E9C-8201-3D66E930921B}"/>
              </a:ext>
            </a:extLst>
          </p:cNvPr>
          <p:cNvSpPr txBox="1"/>
          <p:nvPr/>
        </p:nvSpPr>
        <p:spPr>
          <a:xfrm>
            <a:off x="2236340" y="2314205"/>
            <a:ext cx="21335049" cy="1601849"/>
          </a:xfrm>
          <a:prstGeom prst="rect">
            <a:avLst/>
          </a:prstGeom>
          <a:noFill/>
        </p:spPr>
        <p:txBody>
          <a:bodyPr wrap="square">
            <a:spAutoFit/>
          </a:bodyPr>
          <a:lstStyle/>
          <a:p>
            <a:pPr algn="just">
              <a:lnSpc>
                <a:spcPct val="107000"/>
              </a:lnSpc>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Luyện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tập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3</a:t>
            </a:r>
            <a:r>
              <a:rPr lang="vi-VN"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Bảng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sau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đây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cho</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biết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lần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học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tiếng</a:t>
            </a:r>
            <a:r>
              <a:rPr lang="en-US" sz="4800" dirty="0">
                <a:effectLst/>
                <a:latin typeface="Tahoma" panose="020B0604030504040204" pitchFamily="34" charset="0"/>
                <a:ea typeface="Tahoma" panose="020B0604030504040204" pitchFamily="34" charset="0"/>
                <a:cs typeface="Tahoma" panose="020B0604030504040204" pitchFamily="34" charset="0"/>
              </a:rPr>
              <a:t> Anh </a:t>
            </a:r>
            <a:r>
              <a:rPr lang="en-US" sz="4800" dirty="0" err="1">
                <a:effectLst/>
                <a:latin typeface="Tahoma" panose="020B0604030504040204" pitchFamily="34" charset="0"/>
                <a:ea typeface="Tahoma" panose="020B0604030504040204" pitchFamily="34" charset="0"/>
                <a:cs typeface="Tahoma" panose="020B0604030504040204" pitchFamily="34" charset="0"/>
              </a:rPr>
              <a:t>trên</a:t>
            </a:r>
            <a:r>
              <a:rPr lang="en-US" sz="4800" dirty="0">
                <a:effectLst/>
                <a:latin typeface="Tahoma" panose="020B0604030504040204" pitchFamily="34" charset="0"/>
                <a:ea typeface="Tahoma" panose="020B0604030504040204" pitchFamily="34" charset="0"/>
                <a:cs typeface="Tahoma" panose="020B0604030504040204" pitchFamily="34" charset="0"/>
              </a:rPr>
              <a:t> Internet </a:t>
            </a:r>
            <a:r>
              <a:rPr lang="en-US" sz="4800" dirty="0" err="1">
                <a:effectLst/>
                <a:latin typeface="Tahoma" panose="020B0604030504040204" pitchFamily="34" charset="0"/>
                <a:ea typeface="Tahoma" panose="020B0604030504040204" pitchFamily="34" charset="0"/>
                <a:cs typeface="Tahoma" panose="020B0604030504040204" pitchFamily="34" charset="0"/>
              </a:rPr>
              <a:t>trong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một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tuần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một</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học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sinh</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lớp</a:t>
            </a:r>
            <a:r>
              <a:rPr lang="en-US" sz="4800" dirty="0">
                <a:effectLst/>
                <a:latin typeface="Tahoma" panose="020B0604030504040204" pitchFamily="34" charset="0"/>
                <a:ea typeface="Tahoma" panose="020B0604030504040204" pitchFamily="34" charset="0"/>
                <a:cs typeface="Tahoma" panose="020B0604030504040204" pitchFamily="34" charset="0"/>
              </a:rPr>
              <a:t> 10:</a:t>
            </a:r>
          </a:p>
        </p:txBody>
      </p:sp>
      <p:grpSp>
        <p:nvGrpSpPr>
          <p:cNvPr id="5" name="Group 4">
            <a:extLst>
              <a:ext uri="{FF2B5EF4-FFF2-40B4-BE49-F238E27FC236}">
                <a16:creationId xmlns:a16="http://schemas.microsoft.com/office/drawing/2014/main" id="{A6FCEE91-51C7-4CAA-BCFE-E1E66A0BE1FE}"/>
              </a:ext>
            </a:extLst>
          </p:cNvPr>
          <p:cNvGrpSpPr/>
          <p:nvPr/>
        </p:nvGrpSpPr>
        <p:grpSpPr>
          <a:xfrm>
            <a:off x="609600" y="2264920"/>
            <a:ext cx="1454536" cy="751840"/>
            <a:chOff x="0" y="92326"/>
            <a:chExt cx="575416" cy="197663"/>
          </a:xfrm>
        </p:grpSpPr>
        <p:grpSp>
          <p:nvGrpSpPr>
            <p:cNvPr id="6" name="Group 5">
              <a:extLst>
                <a:ext uri="{FF2B5EF4-FFF2-40B4-BE49-F238E27FC236}">
                  <a16:creationId xmlns:a16="http://schemas.microsoft.com/office/drawing/2014/main" id="{5D7CF228-B3EA-4C54-B215-91357F7C6D8E}"/>
                </a:ext>
              </a:extLst>
            </p:cNvPr>
            <p:cNvGrpSpPr/>
            <p:nvPr/>
          </p:nvGrpSpPr>
          <p:grpSpPr>
            <a:xfrm>
              <a:off x="0" y="92326"/>
              <a:ext cx="575416" cy="197663"/>
              <a:chOff x="0" y="92326"/>
              <a:chExt cx="644449" cy="302837"/>
            </a:xfrm>
          </p:grpSpPr>
          <p:sp>
            <p:nvSpPr>
              <p:cNvPr id="9" name="Arrow: Pentagon 8">
                <a:extLst>
                  <a:ext uri="{FF2B5EF4-FFF2-40B4-BE49-F238E27FC236}">
                    <a16:creationId xmlns:a16="http://schemas.microsoft.com/office/drawing/2014/main" id="{B441DAEF-BE9B-4A5C-B04F-F250E2204F97}"/>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10" name="Arrow: Chevron 9">
                <a:extLst>
                  <a:ext uri="{FF2B5EF4-FFF2-40B4-BE49-F238E27FC236}">
                    <a16:creationId xmlns:a16="http://schemas.microsoft.com/office/drawing/2014/main" id="{1CC7B1B0-944B-4324-B6D1-4040CC272F75}"/>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11" name="Arrow: Chevron 10">
                <a:extLst>
                  <a:ext uri="{FF2B5EF4-FFF2-40B4-BE49-F238E27FC236}">
                    <a16:creationId xmlns:a16="http://schemas.microsoft.com/office/drawing/2014/main" id="{203B43CD-040F-4C17-9269-81826EE2D48A}"/>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grpSp>
        <p:sp>
          <p:nvSpPr>
            <p:cNvPr id="7" name="Flowchart: Terminator 6">
              <a:extLst>
                <a:ext uri="{FF2B5EF4-FFF2-40B4-BE49-F238E27FC236}">
                  <a16:creationId xmlns:a16="http://schemas.microsoft.com/office/drawing/2014/main" id="{8B5094AC-53B4-41BF-94FD-D4A37F43249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sp>
          <p:nvSpPr>
            <p:cNvPr id="8" name="Oval 7">
              <a:extLst>
                <a:ext uri="{FF2B5EF4-FFF2-40B4-BE49-F238E27FC236}">
                  <a16:creationId xmlns:a16="http://schemas.microsoft.com/office/drawing/2014/main" id="{8B6C7FDA-9BA4-4498-A785-0ECE09D21DCE}"/>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800">
                <a:latin typeface="Tahoma" panose="020B0604030504040204" pitchFamily="34" charset="0"/>
                <a:ea typeface="Tahoma" panose="020B0604030504040204" pitchFamily="34" charset="0"/>
                <a:cs typeface="Tahoma" panose="020B0604030504040204" pitchFamily="34" charset="0"/>
              </a:endParaRPr>
            </a:p>
          </p:txBody>
        </p:sp>
      </p:grpSp>
      <p:sp>
        <p:nvSpPr>
          <p:cNvPr id="15" name="TextBox 14">
            <a:extLst>
              <a:ext uri="{FF2B5EF4-FFF2-40B4-BE49-F238E27FC236}">
                <a16:creationId xmlns:a16="http://schemas.microsoft.com/office/drawing/2014/main" id="{B485D86A-47AE-44E6-ABC1-3B6003D2D708}"/>
              </a:ext>
            </a:extLst>
          </p:cNvPr>
          <p:cNvSpPr txBox="1"/>
          <p:nvPr/>
        </p:nvSpPr>
        <p:spPr>
          <a:xfrm>
            <a:off x="677228" y="6851073"/>
            <a:ext cx="12192000" cy="811504"/>
          </a:xfrm>
          <a:prstGeom prst="rect">
            <a:avLst/>
          </a:prstGeom>
          <a:noFill/>
        </p:spPr>
        <p:txBody>
          <a:bodyPr wrap="square">
            <a:spAutoFit/>
          </a:bodyPr>
          <a:lstStyle/>
          <a:p>
            <a:pPr algn="just">
              <a:lnSpc>
                <a:spcPct val="107000"/>
              </a:lnSpc>
              <a:spcBef>
                <a:spcPts val="600"/>
              </a:spcBef>
            </a:pPr>
            <a:r>
              <a:rPr lang="en-US" sz="4800" dirty="0" err="1">
                <a:effectLst/>
                <a:latin typeface="Tahoma" panose="020B0604030504040204" pitchFamily="34" charset="0"/>
                <a:ea typeface="Tahoma" panose="020B0604030504040204" pitchFamily="34" charset="0"/>
                <a:cs typeface="Tahoma" panose="020B0604030504040204" pitchFamily="34" charset="0"/>
              </a:rPr>
              <a:t>Hãy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tìm</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các</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tứ</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phân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vị</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cho</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mẫu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liệu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này</a:t>
            </a:r>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27DD23A-AC2C-435B-AF57-4BD460198AB9}"/>
                  </a:ext>
                </a:extLst>
              </p:cNvPr>
              <p:cNvSpPr txBox="1"/>
              <p:nvPr/>
            </p:nvSpPr>
            <p:spPr>
              <a:xfrm>
                <a:off x="1378124" y="7780184"/>
                <a:ext cx="22555199" cy="4141455"/>
              </a:xfrm>
              <a:prstGeom prst="rect">
                <a:avLst/>
              </a:prstGeom>
              <a:noFill/>
            </p:spPr>
            <p:txBody>
              <a:bodyPr wrap="square">
                <a:spAutoFit/>
              </a:bodyPr>
              <a:lstStyle/>
              <a:p>
                <a:pPr algn="ctr">
                  <a:lnSpc>
                    <a:spcPct val="107000"/>
                  </a:lnSpc>
                  <a:spcBef>
                    <a:spcPts val="600"/>
                  </a:spcBef>
                </a:pPr>
                <a:r>
                  <a:rPr lang="en-US" sz="4800" b="1" i="1">
                    <a:solidFill>
                      <a:srgbClr val="FF0000"/>
                    </a:solidFill>
                    <a:latin typeface="Tahoma" panose="020B0604030504040204" pitchFamily="34" charset="0"/>
                    <a:ea typeface="Tahoma" panose="020B0604030504040204" pitchFamily="34" charset="0"/>
                    <a:cs typeface="Tahoma" panose="020B0604030504040204" pitchFamily="34" charset="0"/>
                  </a:rPr>
                  <a:t>Lời giải</a:t>
                </a:r>
                <a:r>
                  <a:rPr lang="en-US" sz="4800" i="1">
                    <a:solidFill>
                      <a:srgbClr val="FF0000"/>
                    </a:solidFill>
                    <a:effectLst/>
                    <a:latin typeface="Tahoma" panose="020B0604030504040204" pitchFamily="34" charset="0"/>
                    <a:ea typeface="Tahoma" panose="020B0604030504040204" pitchFamily="34" charset="0"/>
                    <a:cs typeface="Tahoma" panose="020B0604030504040204" pitchFamily="34" charset="0"/>
                  </a:rPr>
                  <a:t>: </a:t>
                </a:r>
                <a:endParaRPr lang="en-US" sz="4800" i="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spcBef>
                    <a:spcPts val="600"/>
                  </a:spcBef>
                  <a:spcAft>
                    <a:spcPts val="0"/>
                  </a:spcAft>
                  <a:buFont typeface="Symbol" panose="05050102010706020507" pitchFamily="18" charset="2"/>
                  <a:buChar char=""/>
                </a:pPr>
                <a:r>
                  <a:rPr lang="en-US" sz="4800" dirty="0" err="1">
                    <a:effectLst/>
                    <a:latin typeface="Tahoma" panose="020B0604030504040204" pitchFamily="34" charset="0"/>
                    <a:ea typeface="Tahoma" panose="020B0604030504040204" pitchFamily="34" charset="0"/>
                    <a:cs typeface="Tahoma" panose="020B0604030504040204" pitchFamily="34" charset="0"/>
                  </a:rPr>
                  <a:t>Vì</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800" i="1">
                        <a:effectLst/>
                        <a:latin typeface="Cambria Math" panose="02040503050406030204" pitchFamily="18" charset="0"/>
                        <a:ea typeface="Calibri" panose="020F0502020204030204" pitchFamily="34" charset="0"/>
                      </a:rPr>
                      <m:t>𝑛</m:t>
                    </m:r>
                    <m:r>
                      <a:rPr lang="en-US" sz="4800" i="1">
                        <a:effectLst/>
                        <a:latin typeface="Cambria Math" panose="02040503050406030204" pitchFamily="18" charset="0"/>
                        <a:ea typeface="Calibri" panose="020F0502020204030204" pitchFamily="34" charset="0"/>
                      </a:rPr>
                      <m:t>=</m:t>
                    </m:r>
                    <m:r>
                      <a:rPr lang="en-US" sz="4800" i="1">
                        <a:effectLst/>
                        <a:latin typeface="Cambria Math" panose="02040503050406030204" pitchFamily="18" charset="0"/>
                        <a:ea typeface="Calibri" panose="020F0502020204030204" pitchFamily="34" charset="0"/>
                      </a:rPr>
                      <m:t>35</m:t>
                    </m:r>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lẻ</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nên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trung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vị</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thứ</a:t>
                </a:r>
                <a:r>
                  <a:rPr lang="en-US" sz="4800" dirty="0">
                    <a:effectLst/>
                    <a:latin typeface="Tahoma" panose="020B0604030504040204" pitchFamily="34" charset="0"/>
                    <a:ea typeface="Tahoma" panose="020B0604030504040204" pitchFamily="34" charset="0"/>
                    <a:cs typeface="Tahoma" panose="020B0604030504040204" pitchFamily="34" charset="0"/>
                  </a:rPr>
                  <a:t> 18: </a:t>
                </a:r>
                <a14:m>
                  <m:oMath xmlns:m="http://schemas.openxmlformats.org/officeDocument/2006/math">
                    <m:sSub>
                      <m:sSubPr>
                        <m:ctrlPr>
                          <a:rPr lang="en-US" sz="4800" i="1">
                            <a:effectLst/>
                            <a:latin typeface="Cambria Math" panose="02040503050406030204" pitchFamily="18" charset="0"/>
                            <a:ea typeface="Calibri" panose="020F0502020204030204" pitchFamily="34" charset="0"/>
                          </a:rPr>
                        </m:ctrlPr>
                      </m:sSubPr>
                      <m:e>
                        <m:r>
                          <a:rPr lang="en-US" sz="4800" i="1">
                            <a:effectLst/>
                            <a:latin typeface="Cambria Math" panose="02040503050406030204" pitchFamily="18" charset="0"/>
                            <a:ea typeface="Calibri" panose="020F0502020204030204" pitchFamily="34" charset="0"/>
                          </a:rPr>
                          <m:t>𝑄</m:t>
                        </m:r>
                      </m:e>
                      <m:sub>
                        <m:r>
                          <a:rPr lang="en-US" sz="4800" i="1">
                            <a:effectLst/>
                            <a:latin typeface="Cambria Math" panose="02040503050406030204" pitchFamily="18" charset="0"/>
                            <a:ea typeface="Calibri" panose="020F0502020204030204" pitchFamily="34" charset="0"/>
                          </a:rPr>
                          <m:t>2</m:t>
                        </m:r>
                      </m:sub>
                    </m:sSub>
                    <m:r>
                      <a:rPr lang="en-US" sz="4800" i="1">
                        <a:effectLst/>
                        <a:latin typeface="Cambria Math" panose="02040503050406030204" pitchFamily="18" charset="0"/>
                        <a:ea typeface="Calibri" panose="020F0502020204030204" pitchFamily="34" charset="0"/>
                      </a:rPr>
                      <m:t>=</m:t>
                    </m:r>
                    <m:r>
                      <a:rPr lang="en-US" sz="4800" i="1">
                        <a:effectLst/>
                        <a:latin typeface="Cambria Math" panose="02040503050406030204" pitchFamily="18" charset="0"/>
                        <a:ea typeface="Calibri" panose="020F0502020204030204" pitchFamily="34" charset="0"/>
                      </a:rPr>
                      <m:t>3</m:t>
                    </m:r>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Font typeface="Symbol" panose="05050102010706020507" pitchFamily="18" charset="2"/>
                  <a:buChar char=""/>
                </a:pPr>
                <a:r>
                  <a:rPr lang="en-US" sz="4800" dirty="0" err="1">
                    <a:effectLst/>
                    <a:latin typeface="Tahoma" panose="020B0604030504040204" pitchFamily="34" charset="0"/>
                    <a:ea typeface="Tahoma" panose="020B0604030504040204" pitchFamily="34" charset="0"/>
                    <a:cs typeface="Tahoma" panose="020B0604030504040204" pitchFamily="34" charset="0"/>
                  </a:rPr>
                  <a:t>Bên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trái</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effectLst/>
                            <a:latin typeface="Cambria Math" panose="02040503050406030204" pitchFamily="18" charset="0"/>
                            <a:ea typeface="Calibri" panose="020F0502020204030204" pitchFamily="34" charset="0"/>
                          </a:rPr>
                        </m:ctrlPr>
                      </m:sSubPr>
                      <m:e>
                        <m:r>
                          <a:rPr lang="en-US" sz="4800" i="1">
                            <a:effectLst/>
                            <a:latin typeface="Cambria Math" panose="02040503050406030204" pitchFamily="18" charset="0"/>
                            <a:ea typeface="Calibri" panose="020F0502020204030204" pitchFamily="34" charset="0"/>
                          </a:rPr>
                          <m:t>𝑄</m:t>
                        </m:r>
                      </m:e>
                      <m:sub>
                        <m:r>
                          <a:rPr lang="en-US" sz="4800" i="1">
                            <a:effectLst/>
                            <a:latin typeface="Cambria Math" panose="02040503050406030204" pitchFamily="18" charset="0"/>
                            <a:ea typeface="Calibri" panose="020F0502020204030204" pitchFamily="34" charset="0"/>
                          </a:rPr>
                          <m:t>2</m:t>
                        </m:r>
                      </m:sub>
                    </m:sSub>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có</a:t>
                </a:r>
                <a:r>
                  <a:rPr lang="en-US" sz="4800" dirty="0">
                    <a:effectLst/>
                    <a:latin typeface="Tahoma" panose="020B0604030504040204" pitchFamily="34" charset="0"/>
                    <a:ea typeface="Tahoma" panose="020B0604030504040204" pitchFamily="34" charset="0"/>
                    <a:cs typeface="Tahoma" panose="020B0604030504040204" pitchFamily="34" charset="0"/>
                  </a:rPr>
                  <a:t> 17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liệu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nên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trung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vị</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nửa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này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thứ</a:t>
                </a:r>
                <a:r>
                  <a:rPr lang="en-US" sz="4800" dirty="0">
                    <a:effectLst/>
                    <a:latin typeface="Tahoma" panose="020B0604030504040204" pitchFamily="34" charset="0"/>
                    <a:ea typeface="Tahoma" panose="020B0604030504040204" pitchFamily="34" charset="0"/>
                    <a:cs typeface="Tahoma" panose="020B0604030504040204" pitchFamily="34" charset="0"/>
                  </a:rPr>
                  <a:t> 9: </a:t>
                </a:r>
                <a14:m>
                  <m:oMath xmlns:m="http://schemas.openxmlformats.org/officeDocument/2006/math">
                    <m:sSub>
                      <m:sSubPr>
                        <m:ctrlPr>
                          <a:rPr lang="en-US" sz="4800" i="1">
                            <a:effectLst/>
                            <a:latin typeface="Cambria Math" panose="02040503050406030204" pitchFamily="18" charset="0"/>
                            <a:ea typeface="Calibri" panose="020F0502020204030204" pitchFamily="34" charset="0"/>
                          </a:rPr>
                        </m:ctrlPr>
                      </m:sSubPr>
                      <m:e>
                        <m:r>
                          <a:rPr lang="en-US" sz="4800" i="1">
                            <a:effectLst/>
                            <a:latin typeface="Cambria Math" panose="02040503050406030204" pitchFamily="18" charset="0"/>
                            <a:ea typeface="Calibri" panose="020F0502020204030204" pitchFamily="34" charset="0"/>
                          </a:rPr>
                          <m:t>𝑄</m:t>
                        </m:r>
                      </m:e>
                      <m:sub>
                        <m:r>
                          <a:rPr lang="en-US" sz="4800" i="1">
                            <a:effectLst/>
                            <a:latin typeface="Cambria Math" panose="02040503050406030204" pitchFamily="18" charset="0"/>
                            <a:ea typeface="Calibri" panose="020F0502020204030204" pitchFamily="34" charset="0"/>
                          </a:rPr>
                          <m:t>1</m:t>
                        </m:r>
                      </m:sub>
                    </m:sSub>
                    <m:r>
                      <a:rPr lang="en-US" sz="4800" i="1">
                        <a:effectLst/>
                        <a:latin typeface="Cambria Math" panose="02040503050406030204" pitchFamily="18" charset="0"/>
                        <a:ea typeface="Calibri" panose="020F0502020204030204" pitchFamily="34" charset="0"/>
                      </a:rPr>
                      <m:t>=</m:t>
                    </m:r>
                    <m:r>
                      <a:rPr lang="en-US" sz="4800" i="1">
                        <a:effectLst/>
                        <a:latin typeface="Cambria Math" panose="02040503050406030204" pitchFamily="18" charset="0"/>
                        <a:ea typeface="Calibri" panose="020F0502020204030204" pitchFamily="34" charset="0"/>
                      </a:rPr>
                      <m:t>2</m:t>
                    </m:r>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Font typeface="Symbol" panose="05050102010706020507" pitchFamily="18" charset="2"/>
                  <a:buChar char=""/>
                </a:pPr>
                <a:r>
                  <a:rPr lang="en-US" sz="4800" dirty="0" err="1">
                    <a:effectLst/>
                    <a:latin typeface="Tahoma" panose="020B0604030504040204" pitchFamily="34" charset="0"/>
                    <a:ea typeface="Tahoma" panose="020B0604030504040204" pitchFamily="34" charset="0"/>
                    <a:cs typeface="Tahoma" panose="020B0604030504040204" pitchFamily="34" charset="0"/>
                  </a:rPr>
                  <a:t>Bên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phải</a:t>
                </a:r>
                <a:r>
                  <a:rPr lang="en-US" sz="48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i="1">
                            <a:effectLst/>
                            <a:latin typeface="Cambria Math" panose="02040503050406030204" pitchFamily="18" charset="0"/>
                            <a:ea typeface="Calibri" panose="020F0502020204030204" pitchFamily="34" charset="0"/>
                          </a:rPr>
                        </m:ctrlPr>
                      </m:sSubPr>
                      <m:e>
                        <m:r>
                          <a:rPr lang="en-US" sz="4800" i="1">
                            <a:effectLst/>
                            <a:latin typeface="Cambria Math" panose="02040503050406030204" pitchFamily="18" charset="0"/>
                            <a:ea typeface="Calibri" panose="020F0502020204030204" pitchFamily="34" charset="0"/>
                          </a:rPr>
                          <m:t>𝑄</m:t>
                        </m:r>
                      </m:e>
                      <m:sub>
                        <m:r>
                          <a:rPr lang="en-US" sz="4800" i="1">
                            <a:effectLst/>
                            <a:latin typeface="Cambria Math" panose="02040503050406030204" pitchFamily="18" charset="0"/>
                            <a:ea typeface="Calibri" panose="020F0502020204030204" pitchFamily="34" charset="0"/>
                          </a:rPr>
                          <m:t>2</m:t>
                        </m:r>
                      </m:sub>
                    </m:sSub>
                  </m:oMath>
                </a14:m>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có</a:t>
                </a:r>
                <a:r>
                  <a:rPr lang="en-US" sz="4800" dirty="0">
                    <a:effectLst/>
                    <a:latin typeface="Tahoma" panose="020B0604030504040204" pitchFamily="34" charset="0"/>
                    <a:ea typeface="Tahoma" panose="020B0604030504040204" pitchFamily="34" charset="0"/>
                    <a:cs typeface="Tahoma" panose="020B0604030504040204" pitchFamily="34" charset="0"/>
                  </a:rPr>
                  <a:t> 17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liệu</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nên</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trung</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vị</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của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nửa</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này</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là</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số</a:t>
                </a:r>
                <a:r>
                  <a:rPr lang="en-US" sz="4800" dirty="0">
                    <a:effectLst/>
                    <a:latin typeface="Tahoma" panose="020B0604030504040204" pitchFamily="34" charset="0"/>
                    <a:ea typeface="Tahoma" panose="020B0604030504040204" pitchFamily="34" charset="0"/>
                    <a:cs typeface="Tahoma" panose="020B0604030504040204" pitchFamily="34" charset="0"/>
                  </a:rPr>
                  <a:t> </a:t>
                </a:r>
                <a:r>
                  <a:rPr lang="en-US" sz="4800" dirty="0" err="1">
                    <a:effectLst/>
                    <a:latin typeface="Tahoma" panose="020B0604030504040204" pitchFamily="34" charset="0"/>
                    <a:ea typeface="Tahoma" panose="020B0604030504040204" pitchFamily="34" charset="0"/>
                    <a:cs typeface="Tahoma" panose="020B0604030504040204" pitchFamily="34" charset="0"/>
                  </a:rPr>
                  <a:t>thứ</a:t>
                </a:r>
                <a:r>
                  <a:rPr lang="en-US" sz="4800" dirty="0">
                    <a:effectLst/>
                    <a:latin typeface="Tahoma" panose="020B0604030504040204" pitchFamily="34" charset="0"/>
                    <a:ea typeface="Tahoma" panose="020B0604030504040204" pitchFamily="34" charset="0"/>
                    <a:cs typeface="Tahoma" panose="020B0604030504040204" pitchFamily="34" charset="0"/>
                  </a:rPr>
                  <a:t> 27: </a:t>
                </a:r>
                <a14:m>
                  <m:oMath xmlns:m="http://schemas.openxmlformats.org/officeDocument/2006/math">
                    <m:sSub>
                      <m:sSubPr>
                        <m:ctrlPr>
                          <a:rPr lang="en-US" sz="4800" i="1">
                            <a:effectLst/>
                            <a:latin typeface="Cambria Math" panose="02040503050406030204" pitchFamily="18" charset="0"/>
                            <a:ea typeface="Calibri" panose="020F0502020204030204" pitchFamily="34" charset="0"/>
                          </a:rPr>
                        </m:ctrlPr>
                      </m:sSubPr>
                      <m:e>
                        <m:r>
                          <a:rPr lang="en-US" sz="4800" i="1">
                            <a:effectLst/>
                            <a:latin typeface="Cambria Math" panose="02040503050406030204" pitchFamily="18" charset="0"/>
                            <a:ea typeface="Calibri" panose="020F0502020204030204" pitchFamily="34" charset="0"/>
                          </a:rPr>
                          <m:t>𝑄</m:t>
                        </m:r>
                      </m:e>
                      <m:sub>
                        <m:r>
                          <a:rPr lang="en-US" sz="4800" i="1">
                            <a:effectLst/>
                            <a:latin typeface="Cambria Math" panose="02040503050406030204" pitchFamily="18" charset="0"/>
                            <a:ea typeface="Calibri" panose="020F0502020204030204" pitchFamily="34" charset="0"/>
                          </a:rPr>
                          <m:t>3</m:t>
                        </m:r>
                      </m:sub>
                    </m:sSub>
                    <m:r>
                      <a:rPr lang="en-US" sz="4800" i="1">
                        <a:effectLst/>
                        <a:latin typeface="Cambria Math" panose="02040503050406030204" pitchFamily="18" charset="0"/>
                        <a:ea typeface="Calibri" panose="020F0502020204030204" pitchFamily="34" charset="0"/>
                      </a:rPr>
                      <m:t>=</m:t>
                    </m:r>
                    <m:r>
                      <a:rPr lang="en-US" sz="4800" i="1">
                        <a:effectLst/>
                        <a:latin typeface="Cambria Math" panose="02040503050406030204" pitchFamily="18" charset="0"/>
                        <a:ea typeface="Calibri" panose="020F0502020204030204" pitchFamily="34" charset="0"/>
                      </a:rPr>
                      <m:t>4</m:t>
                    </m:r>
                  </m:oMath>
                </a14:m>
                <a:r>
                  <a:rPr lang="en-US" sz="4800"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8" name="TextBox 17">
                <a:extLst>
                  <a:ext uri="{FF2B5EF4-FFF2-40B4-BE49-F238E27FC236}">
                    <a16:creationId xmlns:a16="http://schemas.microsoft.com/office/drawing/2014/main" id="{227DD23A-AC2C-435B-AF57-4BD460198AB9}"/>
                  </a:ext>
                </a:extLst>
              </p:cNvPr>
              <p:cNvSpPr txBox="1">
                <a:spLocks noRot="1" noChangeAspect="1" noMove="1" noResize="1" noEditPoints="1" noAdjustHandles="1" noChangeArrowheads="1" noChangeShapeType="1" noTextEdit="1"/>
              </p:cNvSpPr>
              <p:nvPr/>
            </p:nvSpPr>
            <p:spPr>
              <a:xfrm>
                <a:off x="1378124" y="7780184"/>
                <a:ext cx="22555199" cy="4141455"/>
              </a:xfrm>
              <a:prstGeom prst="rect">
                <a:avLst/>
              </a:prstGeom>
              <a:blipFill>
                <a:blip r:embed="rId2"/>
                <a:stretch>
                  <a:fillRect l="-1270" t="-3824" b="-7059"/>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5E6AF859-7C21-4C13-BD96-B928B2BB1099}"/>
              </a:ext>
            </a:extLst>
          </p:cNvPr>
          <p:cNvPicPr>
            <a:picLocks noChangeAspect="1"/>
          </p:cNvPicPr>
          <p:nvPr/>
        </p:nvPicPr>
        <p:blipFill>
          <a:blip r:embed="rId3"/>
          <a:stretch>
            <a:fillRect/>
          </a:stretch>
        </p:blipFill>
        <p:spPr>
          <a:xfrm>
            <a:off x="1681663" y="4138928"/>
            <a:ext cx="22250400" cy="2739866"/>
          </a:xfrm>
          <a:prstGeom prst="rect">
            <a:avLst/>
          </a:prstGeom>
        </p:spPr>
      </p:pic>
    </p:spTree>
    <p:extLst>
      <p:ext uri="{BB962C8B-B14F-4D97-AF65-F5344CB8AC3E}">
        <p14:creationId xmlns:p14="http://schemas.microsoft.com/office/powerpoint/2010/main" val="512776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2744386" cy="116046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a:t>3</a:t>
            </a:r>
            <a:r>
              <a:rPr lang="vi-VN" b="1"/>
              <a:t>. </a:t>
            </a:r>
            <a:r>
              <a:rPr lang="en-US" b="1"/>
              <a:t>MỐT</a:t>
            </a:r>
            <a:endParaRPr lang="en-US"/>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338918" y="3068564"/>
            <a:ext cx="11225498" cy="92281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vi-VN" b="1" dirty="0"/>
              <a:t>HĐ</a:t>
            </a:r>
            <a:r>
              <a:rPr lang="en-US" b="1" dirty="0"/>
              <a:t>5</a:t>
            </a:r>
            <a:r>
              <a:rPr lang="vi-VN" b="1" dirty="0"/>
              <a:t>: </a:t>
            </a:r>
            <a:r>
              <a:rPr lang="en-US" b="1" dirty="0" err="1"/>
              <a:t>Một</a:t>
            </a:r>
            <a:r>
              <a:rPr lang="en-US" b="1" dirty="0"/>
              <a:t> </a:t>
            </a:r>
            <a:r>
              <a:rPr lang="en-US" b="1" dirty="0" err="1"/>
              <a:t>cửa</a:t>
            </a:r>
            <a:r>
              <a:rPr lang="en-US" b="1" dirty="0"/>
              <a:t> </a:t>
            </a:r>
            <a:r>
              <a:rPr lang="en-US" b="1" dirty="0" err="1"/>
              <a:t>hàng</a:t>
            </a:r>
            <a:r>
              <a:rPr lang="en-US" b="1" dirty="0"/>
              <a:t> </a:t>
            </a:r>
            <a:r>
              <a:rPr lang="en-US" b="1" dirty="0" err="1"/>
              <a:t>giày</a:t>
            </a:r>
            <a:r>
              <a:rPr lang="en-US" b="1" dirty="0"/>
              <a:t> </a:t>
            </a:r>
            <a:r>
              <a:rPr lang="en-US" b="1" dirty="0" err="1"/>
              <a:t>thể</a:t>
            </a:r>
            <a:r>
              <a:rPr lang="en-US" b="1" dirty="0"/>
              <a:t> </a:t>
            </a:r>
            <a:r>
              <a:rPr lang="en-US" b="1" dirty="0" err="1"/>
              <a:t>thao</a:t>
            </a:r>
            <a:r>
              <a:rPr lang="en-US" b="1" dirty="0"/>
              <a:t> </a:t>
            </a:r>
            <a:r>
              <a:rPr lang="en-US" b="1" dirty="0" err="1"/>
              <a:t>đã</a:t>
            </a:r>
            <a:r>
              <a:rPr lang="en-US" b="1" dirty="0"/>
              <a:t> </a:t>
            </a:r>
            <a:r>
              <a:rPr lang="en-US" b="1" dirty="0" err="1"/>
              <a:t>thống</a:t>
            </a:r>
            <a:r>
              <a:rPr lang="en-US" b="1" dirty="0"/>
              <a:t> </a:t>
            </a:r>
            <a:r>
              <a:rPr lang="en-US" b="1" dirty="0" err="1"/>
              <a:t>kê</a:t>
            </a:r>
            <a:r>
              <a:rPr lang="en-US" b="1" dirty="0"/>
              <a:t> </a:t>
            </a:r>
            <a:r>
              <a:rPr lang="en-US" b="1" dirty="0" err="1"/>
              <a:t>cỡ</a:t>
            </a:r>
            <a:r>
              <a:rPr lang="en-US" b="1" dirty="0"/>
              <a:t> </a:t>
            </a:r>
            <a:r>
              <a:rPr lang="en-US" b="1" dirty="0" err="1"/>
              <a:t>giày</a:t>
            </a:r>
            <a:r>
              <a:rPr lang="en-US" b="1" dirty="0"/>
              <a:t> </a:t>
            </a:r>
            <a:r>
              <a:rPr lang="en-US" b="1" dirty="0" err="1"/>
              <a:t>của</a:t>
            </a:r>
            <a:r>
              <a:rPr lang="en-US" b="1" dirty="0"/>
              <a:t> </a:t>
            </a:r>
            <a:r>
              <a:rPr lang="en-US" b="1" dirty="0" err="1"/>
              <a:t>một</a:t>
            </a:r>
            <a:r>
              <a:rPr lang="en-US" b="1" dirty="0"/>
              <a:t> </a:t>
            </a:r>
            <a:r>
              <a:rPr lang="en-US" b="1" dirty="0" err="1"/>
              <a:t>số</a:t>
            </a:r>
            <a:r>
              <a:rPr lang="en-US" b="1" dirty="0"/>
              <a:t> </a:t>
            </a:r>
            <a:r>
              <a:rPr lang="en-US" b="1" dirty="0" err="1"/>
              <a:t>khách</a:t>
            </a:r>
            <a:r>
              <a:rPr lang="en-US" b="1" dirty="0"/>
              <a:t> </a:t>
            </a:r>
            <a:r>
              <a:rPr lang="en-US" b="1" dirty="0" err="1"/>
              <a:t>hàng</a:t>
            </a:r>
            <a:r>
              <a:rPr lang="en-US" b="1" dirty="0"/>
              <a:t> </a:t>
            </a:r>
            <a:r>
              <a:rPr lang="en-US" b="1" dirty="0" err="1"/>
              <a:t>nam</a:t>
            </a:r>
            <a:r>
              <a:rPr lang="en-US" b="1" dirty="0"/>
              <a:t> </a:t>
            </a:r>
            <a:r>
              <a:rPr lang="en-US" b="1" dirty="0" err="1"/>
              <a:t>được</a:t>
            </a:r>
            <a:r>
              <a:rPr lang="en-US" b="1" dirty="0"/>
              <a:t> </a:t>
            </a:r>
            <a:r>
              <a:rPr lang="en-US" b="1" dirty="0" err="1"/>
              <a:t>chọn</a:t>
            </a:r>
            <a:r>
              <a:rPr lang="en-US" b="1" dirty="0"/>
              <a:t> </a:t>
            </a:r>
            <a:r>
              <a:rPr lang="en-US" b="1" dirty="0" err="1"/>
              <a:t>ngẫu</a:t>
            </a:r>
            <a:r>
              <a:rPr lang="en-US" b="1" dirty="0"/>
              <a:t> </a:t>
            </a:r>
            <a:r>
              <a:rPr lang="en-US" b="1" dirty="0" err="1"/>
              <a:t>nhiên</a:t>
            </a:r>
            <a:r>
              <a:rPr lang="en-US" b="1" dirty="0"/>
              <a:t> </a:t>
            </a:r>
            <a:r>
              <a:rPr lang="en-US" b="1" dirty="0" err="1"/>
              <a:t>cho</a:t>
            </a:r>
            <a:r>
              <a:rPr lang="en-US" b="1" dirty="0"/>
              <a:t> </a:t>
            </a:r>
            <a:r>
              <a:rPr lang="en-US" b="1" dirty="0" err="1"/>
              <a:t>kết</a:t>
            </a:r>
            <a:r>
              <a:rPr lang="en-US" b="1" dirty="0"/>
              <a:t> </a:t>
            </a:r>
            <a:r>
              <a:rPr lang="en-US" b="1" dirty="0" err="1"/>
              <a:t>quả</a:t>
            </a:r>
            <a:r>
              <a:rPr lang="en-US" b="1" dirty="0"/>
              <a:t> </a:t>
            </a:r>
            <a:r>
              <a:rPr lang="en-US" b="1" dirty="0" err="1"/>
              <a:t>như</a:t>
            </a:r>
            <a:r>
              <a:rPr lang="en-US" b="1" dirty="0"/>
              <a:t> </a:t>
            </a:r>
            <a:r>
              <a:rPr lang="en-US" b="1" err="1"/>
              <a:t>sau</a:t>
            </a:r>
            <a:r>
              <a:rPr lang="en-US" b="1"/>
              <a:t>:</a:t>
            </a:r>
            <a:endParaRPr lang="en-US" b="1" dirty="0"/>
          </a:p>
          <a:p>
            <a:pPr marL="0" lvl="0" indent="0">
              <a:buNone/>
            </a:pPr>
            <a:endParaRPr lang="en-US"/>
          </a:p>
          <a:p>
            <a:pPr marL="0" lvl="0" indent="0">
              <a:buNone/>
            </a:pPr>
            <a:endParaRPr lang="en-US"/>
          </a:p>
          <a:p>
            <a:pPr marL="0" lvl="0" indent="0">
              <a:lnSpc>
                <a:spcPct val="100000"/>
              </a:lnSpc>
              <a:spcBef>
                <a:spcPts val="0"/>
              </a:spcBef>
              <a:buNone/>
            </a:pPr>
            <a:r>
              <a:rPr lang="en-US" b="1"/>
              <a:t>a) Tính </a:t>
            </a:r>
            <a:r>
              <a:rPr lang="en-US" b="1" dirty="0" err="1"/>
              <a:t>cỡ</a:t>
            </a:r>
            <a:r>
              <a:rPr lang="en-US" b="1" dirty="0"/>
              <a:t> </a:t>
            </a:r>
            <a:r>
              <a:rPr lang="en-US" b="1" dirty="0" err="1"/>
              <a:t>giày</a:t>
            </a:r>
            <a:r>
              <a:rPr lang="en-US" b="1" dirty="0"/>
              <a:t> </a:t>
            </a:r>
            <a:r>
              <a:rPr lang="en-US" b="1" dirty="0" err="1"/>
              <a:t>trung</a:t>
            </a:r>
            <a:r>
              <a:rPr lang="en-US" b="1" dirty="0"/>
              <a:t> </a:t>
            </a:r>
            <a:r>
              <a:rPr lang="en-US" b="1" dirty="0" err="1"/>
              <a:t>bình</a:t>
            </a:r>
            <a:r>
              <a:rPr lang="en-US" b="1" dirty="0"/>
              <a:t>. </a:t>
            </a:r>
            <a:r>
              <a:rPr lang="en-US" b="1" dirty="0" err="1"/>
              <a:t>Số</a:t>
            </a:r>
            <a:r>
              <a:rPr lang="en-US" b="1" dirty="0"/>
              <a:t> </a:t>
            </a:r>
            <a:r>
              <a:rPr lang="en-US" b="1" dirty="0" err="1"/>
              <a:t>trung</a:t>
            </a:r>
            <a:r>
              <a:rPr lang="en-US" b="1" dirty="0"/>
              <a:t> </a:t>
            </a:r>
            <a:r>
              <a:rPr lang="en-US" b="1" dirty="0" err="1"/>
              <a:t>bình</a:t>
            </a:r>
            <a:r>
              <a:rPr lang="en-US" b="1" dirty="0"/>
              <a:t> </a:t>
            </a:r>
            <a:r>
              <a:rPr lang="en-US" b="1" dirty="0" err="1"/>
              <a:t>này</a:t>
            </a:r>
            <a:r>
              <a:rPr lang="en-US" b="1" dirty="0"/>
              <a:t> </a:t>
            </a:r>
            <a:r>
              <a:rPr lang="en-US" b="1" dirty="0" err="1"/>
              <a:t>có</a:t>
            </a:r>
            <a:r>
              <a:rPr lang="en-US" b="1" dirty="0"/>
              <a:t> ý </a:t>
            </a:r>
            <a:r>
              <a:rPr lang="en-US" b="1" dirty="0" err="1"/>
              <a:t>nghĩa</a:t>
            </a:r>
            <a:r>
              <a:rPr lang="en-US" b="1" dirty="0"/>
              <a:t> </a:t>
            </a:r>
            <a:r>
              <a:rPr lang="en-US" b="1" dirty="0" err="1"/>
              <a:t>gì</a:t>
            </a:r>
            <a:r>
              <a:rPr lang="en-US" b="1" dirty="0"/>
              <a:t> </a:t>
            </a:r>
            <a:r>
              <a:rPr lang="en-US" b="1" dirty="0" err="1"/>
              <a:t>với</a:t>
            </a:r>
            <a:r>
              <a:rPr lang="en-US" b="1" dirty="0"/>
              <a:t> </a:t>
            </a:r>
            <a:r>
              <a:rPr lang="en-US" b="1" dirty="0" err="1"/>
              <a:t>cửa</a:t>
            </a:r>
            <a:r>
              <a:rPr lang="en-US" b="1" dirty="0"/>
              <a:t> </a:t>
            </a:r>
            <a:r>
              <a:rPr lang="en-US" b="1" dirty="0" err="1"/>
              <a:t>hàng</a:t>
            </a:r>
            <a:r>
              <a:rPr lang="en-US" b="1" dirty="0"/>
              <a:t> </a:t>
            </a:r>
            <a:r>
              <a:rPr lang="en-US" b="1" dirty="0" err="1"/>
              <a:t>không</a:t>
            </a:r>
            <a:r>
              <a:rPr lang="en-US" b="1" dirty="0"/>
              <a:t>?</a:t>
            </a:r>
          </a:p>
          <a:p>
            <a:pPr marL="0" lvl="0" indent="0">
              <a:lnSpc>
                <a:spcPct val="100000"/>
              </a:lnSpc>
              <a:spcBef>
                <a:spcPts val="0"/>
              </a:spcBef>
              <a:buNone/>
            </a:pPr>
            <a:r>
              <a:rPr lang="en-US" b="1"/>
              <a:t>b) Cửa </a:t>
            </a:r>
            <a:r>
              <a:rPr lang="en-US" b="1" dirty="0" err="1"/>
              <a:t>hàng</a:t>
            </a:r>
            <a:r>
              <a:rPr lang="en-US" b="1" dirty="0"/>
              <a:t> </a:t>
            </a:r>
            <a:r>
              <a:rPr lang="en-US" b="1" dirty="0" err="1"/>
              <a:t>nên</a:t>
            </a:r>
            <a:r>
              <a:rPr lang="en-US" b="1" dirty="0"/>
              <a:t> </a:t>
            </a:r>
            <a:r>
              <a:rPr lang="en-US" b="1" dirty="0" err="1"/>
              <a:t>nhập</a:t>
            </a:r>
            <a:r>
              <a:rPr lang="en-US" b="1" dirty="0"/>
              <a:t> </a:t>
            </a:r>
            <a:r>
              <a:rPr lang="en-US" b="1" dirty="0" err="1"/>
              <a:t>cỡ</a:t>
            </a:r>
            <a:r>
              <a:rPr lang="en-US" b="1" dirty="0"/>
              <a:t> </a:t>
            </a:r>
            <a:r>
              <a:rPr lang="en-US" b="1" dirty="0" err="1"/>
              <a:t>giày</a:t>
            </a:r>
            <a:r>
              <a:rPr lang="en-US" b="1" dirty="0"/>
              <a:t> </a:t>
            </a:r>
            <a:r>
              <a:rPr lang="en-US" b="1" dirty="0" err="1"/>
              <a:t>nào</a:t>
            </a:r>
            <a:r>
              <a:rPr lang="en-US" b="1" dirty="0"/>
              <a:t> </a:t>
            </a:r>
            <a:r>
              <a:rPr lang="en-US" b="1" dirty="0" err="1"/>
              <a:t>với</a:t>
            </a:r>
            <a:r>
              <a:rPr lang="en-US" b="1" dirty="0"/>
              <a:t> </a:t>
            </a:r>
            <a:r>
              <a:rPr lang="en-US" b="1" dirty="0" err="1"/>
              <a:t>số</a:t>
            </a:r>
            <a:r>
              <a:rPr lang="en-US" b="1" dirty="0"/>
              <a:t> </a:t>
            </a:r>
            <a:r>
              <a:rPr lang="en-US" b="1" dirty="0" err="1"/>
              <a:t>lượng</a:t>
            </a:r>
            <a:r>
              <a:rPr lang="en-US" b="1" dirty="0"/>
              <a:t> </a:t>
            </a:r>
            <a:r>
              <a:rPr lang="en-US" b="1" dirty="0" err="1"/>
              <a:t>nhiều</a:t>
            </a:r>
            <a:r>
              <a:rPr lang="en-US" b="1" dirty="0"/>
              <a:t> </a:t>
            </a:r>
            <a:r>
              <a:rPr lang="en-US" b="1" dirty="0" err="1"/>
              <a:t>nhất</a:t>
            </a:r>
            <a:r>
              <a:rPr lang="en-US" b="1" dirty="0"/>
              <a:t>?</a:t>
            </a: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623640" y="3068564"/>
                <a:ext cx="11630891" cy="92281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spcBef>
                    <a:spcPts val="0"/>
                  </a:spcBef>
                  <a:buNone/>
                </a:pPr>
                <a:r>
                  <a:rPr lang="en-US" b="1">
                    <a:solidFill>
                      <a:srgbClr val="FF0000"/>
                    </a:solidFill>
                  </a:rPr>
                  <a:t>Lời giải</a:t>
                </a:r>
                <a:endParaRPr lang="en-US" dirty="0">
                  <a:solidFill>
                    <a:srgbClr val="FF0000"/>
                  </a:solidFill>
                </a:endParaRPr>
              </a:p>
              <a:p>
                <a:pPr>
                  <a:lnSpc>
                    <a:spcPct val="100000"/>
                  </a:lnSpc>
                  <a:spcBef>
                    <a:spcPts val="0"/>
                  </a:spcBef>
                </a:pPr>
                <a:r>
                  <a:rPr lang="en-US" b="1" dirty="0" err="1"/>
                  <a:t>Bảng</a:t>
                </a:r>
                <a:r>
                  <a:rPr lang="en-US" b="1" dirty="0"/>
                  <a:t> </a:t>
                </a:r>
                <a:r>
                  <a:rPr lang="en-US" b="1" dirty="0" err="1"/>
                  <a:t>thống</a:t>
                </a:r>
                <a:r>
                  <a:rPr lang="en-US" b="1" dirty="0"/>
                  <a:t> </a:t>
                </a:r>
                <a:r>
                  <a:rPr lang="en-US" b="1" dirty="0" err="1"/>
                  <a:t>kê</a:t>
                </a:r>
                <a:r>
                  <a:rPr lang="en-US" b="1" dirty="0"/>
                  <a:t> </a:t>
                </a:r>
                <a:r>
                  <a:rPr lang="en-US" b="1" dirty="0" err="1"/>
                  <a:t>cỡ</a:t>
                </a:r>
                <a:r>
                  <a:rPr lang="en-US" b="1" dirty="0"/>
                  <a:t> </a:t>
                </a:r>
                <a:r>
                  <a:rPr lang="en-US" b="1" dirty="0" err="1"/>
                  <a:t>giày</a:t>
                </a:r>
                <a:r>
                  <a:rPr lang="en-US" b="1" dirty="0"/>
                  <a:t> </a:t>
                </a:r>
                <a:r>
                  <a:rPr lang="en-US" b="1" dirty="0" err="1"/>
                  <a:t>của</a:t>
                </a:r>
                <a:r>
                  <a:rPr lang="en-US" b="1" dirty="0"/>
                  <a:t> </a:t>
                </a:r>
                <a:r>
                  <a:rPr lang="en-US" b="1" dirty="0" err="1"/>
                  <a:t>một</a:t>
                </a:r>
                <a:r>
                  <a:rPr lang="en-US" b="1" dirty="0"/>
                  <a:t> </a:t>
                </a:r>
                <a:r>
                  <a:rPr lang="en-US" b="1" dirty="0" err="1"/>
                  <a:t>số</a:t>
                </a:r>
                <a:r>
                  <a:rPr lang="en-US" b="1" dirty="0"/>
                  <a:t> </a:t>
                </a:r>
                <a:r>
                  <a:rPr lang="en-US" b="1" dirty="0" err="1"/>
                  <a:t>khách</a:t>
                </a:r>
                <a:r>
                  <a:rPr lang="en-US" b="1" dirty="0"/>
                  <a:t> </a:t>
                </a:r>
                <a:r>
                  <a:rPr lang="en-US" b="1" dirty="0" err="1"/>
                  <a:t>hàng</a:t>
                </a:r>
                <a:r>
                  <a:rPr lang="en-US" b="1" dirty="0"/>
                  <a:t> </a:t>
                </a:r>
                <a:r>
                  <a:rPr lang="en-US" b="1" dirty="0" err="1"/>
                  <a:t>nam</a:t>
                </a:r>
                <a:endParaRPr lang="en-US" b="1" dirty="0"/>
              </a:p>
              <a:p>
                <a:pPr>
                  <a:lnSpc>
                    <a:spcPct val="100000"/>
                  </a:lnSpc>
                  <a:spcBef>
                    <a:spcPts val="0"/>
                  </a:spcBef>
                </a:pPr>
                <a:endParaRPr lang="en-US" dirty="0"/>
              </a:p>
              <a:p>
                <a:pPr marL="0" indent="0">
                  <a:lnSpc>
                    <a:spcPct val="100000"/>
                  </a:lnSpc>
                  <a:spcBef>
                    <a:spcPts val="0"/>
                  </a:spcBef>
                  <a:buNone/>
                </a:pPr>
                <a:endParaRPr lang="en-US"/>
              </a:p>
              <a:p>
                <a:pPr marL="914400" indent="-914400">
                  <a:lnSpc>
                    <a:spcPct val="100000"/>
                  </a:lnSpc>
                  <a:spcBef>
                    <a:spcPts val="0"/>
                  </a:spcBef>
                  <a:buAutoNum type="alphaLcParenR"/>
                </a:pPr>
                <a:r>
                  <a:rPr lang="vi-VN" b="1"/>
                  <a:t>Cỡ </a:t>
                </a:r>
                <a:r>
                  <a:rPr lang="vi-VN" b="1" dirty="0"/>
                  <a:t>giày trung </a:t>
                </a:r>
                <a:r>
                  <a:rPr lang="vi-VN" b="1"/>
                  <a:t>bình là</a:t>
                </a:r>
                <a:endParaRPr lang="en-US" b="1"/>
              </a:p>
              <a:p>
                <a:pPr marL="0" indent="0" algn="ctr">
                  <a:lnSpc>
                    <a:spcPct val="100000"/>
                  </a:lnSpc>
                  <a:spcBef>
                    <a:spcPts val="0"/>
                  </a:spcBef>
                  <a:buNone/>
                </a:pPr>
                <a14:m>
                  <m:oMath xmlns:m="http://schemas.openxmlformats.org/officeDocument/2006/math">
                    <m:f>
                      <m:fPr>
                        <m:ctrlPr>
                          <a:rPr lang="en-US" b="1" i="1">
                            <a:latin typeface="Cambria Math" panose="02040503050406030204" pitchFamily="18" charset="0"/>
                          </a:rPr>
                        </m:ctrlPr>
                      </m:fPr>
                      <m:num>
                        <m:r>
                          <a:rPr lang="en-US" b="1" i="1">
                            <a:latin typeface="Cambria Math" panose="02040503050406030204" pitchFamily="18" charset="0"/>
                          </a:rPr>
                          <m:t>𝟑𝟖</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m:t>
                        </m:r>
                        <m:r>
                          <a:rPr lang="en-US" b="1" i="1">
                            <a:latin typeface="Cambria Math" panose="02040503050406030204" pitchFamily="18" charset="0"/>
                          </a:rPr>
                          <m:t>𝟑𝟗</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𝟒𝟎</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𝟒𝟏</m:t>
                        </m:r>
                        <m:r>
                          <a:rPr lang="en-US" b="1" i="1">
                            <a:latin typeface="Cambria Math" panose="02040503050406030204" pitchFamily="18" charset="0"/>
                          </a:rPr>
                          <m:t>⋅</m:t>
                        </m:r>
                        <m:r>
                          <a:rPr lang="en-US" b="1" i="1">
                            <a:latin typeface="Cambria Math" panose="02040503050406030204" pitchFamily="18" charset="0"/>
                          </a:rPr>
                          <m:t>𝟏</m:t>
                        </m:r>
                      </m:num>
                      <m:den>
                        <m:r>
                          <a:rPr lang="en-US" b="1" i="1">
                            <a:latin typeface="Cambria Math" panose="02040503050406030204" pitchFamily="18" charset="0"/>
                          </a:rPr>
                          <m:t>𝟏𝟓</m:t>
                        </m:r>
                      </m:den>
                    </m:f>
                    <m:r>
                      <a:rPr lang="en-US" b="1" i="1">
                        <a:latin typeface="Cambria Math" panose="02040503050406030204" pitchFamily="18" charset="0"/>
                      </a:rPr>
                      <m:t>=</m:t>
                    </m:r>
                    <m:r>
                      <a:rPr lang="en-US" b="1" i="1">
                        <a:latin typeface="Cambria Math" panose="02040503050406030204" pitchFamily="18" charset="0"/>
                      </a:rPr>
                      <m:t>𝟑𝟗</m:t>
                    </m:r>
                    <m:r>
                      <a:rPr lang="en-US" b="1" i="1">
                        <a:latin typeface="Cambria Math" panose="02040503050406030204" pitchFamily="18" charset="0"/>
                      </a:rPr>
                      <m:t>,</m:t>
                    </m:r>
                    <m:r>
                      <a:rPr lang="en-US" b="1" i="1">
                        <a:latin typeface="Cambria Math" panose="02040503050406030204" pitchFamily="18" charset="0"/>
                      </a:rPr>
                      <m:t>𝟎𝟔𝟕</m:t>
                    </m:r>
                  </m:oMath>
                </a14:m>
                <a:r>
                  <a:rPr lang="en-US" b="1" dirty="0"/>
                  <a:t>. </a:t>
                </a:r>
              </a:p>
              <a:p>
                <a:pPr marL="0" indent="0">
                  <a:lnSpc>
                    <a:spcPct val="100000"/>
                  </a:lnSpc>
                  <a:spcBef>
                    <a:spcPts val="0"/>
                  </a:spcBef>
                  <a:buNone/>
                </a:pPr>
                <a:r>
                  <a:rPr lang="en-US" b="1" dirty="0"/>
                  <a:t> </a:t>
                </a:r>
                <a:r>
                  <a:rPr lang="en-US" b="1" dirty="0" err="1"/>
                  <a:t>Số</a:t>
                </a:r>
                <a:r>
                  <a:rPr lang="en-US" b="1" dirty="0"/>
                  <a:t> </a:t>
                </a:r>
                <a:r>
                  <a:rPr lang="en-US" b="1" dirty="0" err="1"/>
                  <a:t>trung</a:t>
                </a:r>
                <a:r>
                  <a:rPr lang="en-US" b="1" dirty="0"/>
                  <a:t> </a:t>
                </a:r>
                <a:r>
                  <a:rPr lang="en-US" b="1" dirty="0" err="1"/>
                  <a:t>bình</a:t>
                </a:r>
                <a:r>
                  <a:rPr lang="en-US" b="1" dirty="0"/>
                  <a:t> </a:t>
                </a:r>
                <a:r>
                  <a:rPr lang="en-US" b="1" dirty="0" err="1"/>
                  <a:t>này</a:t>
                </a:r>
                <a:r>
                  <a:rPr lang="en-US" b="1" dirty="0"/>
                  <a:t> </a:t>
                </a:r>
                <a:r>
                  <a:rPr lang="en-US" b="1" dirty="0" err="1"/>
                  <a:t>không</a:t>
                </a:r>
                <a:r>
                  <a:rPr lang="en-US" b="1" dirty="0"/>
                  <a:t> </a:t>
                </a:r>
                <a:r>
                  <a:rPr lang="en-US" b="1" dirty="0" err="1"/>
                  <a:t>có</a:t>
                </a:r>
                <a:r>
                  <a:rPr lang="en-US" b="1" dirty="0"/>
                  <a:t> ý </a:t>
                </a:r>
                <a:r>
                  <a:rPr lang="en-US" b="1" dirty="0" err="1"/>
                  <a:t>nghĩa</a:t>
                </a:r>
                <a:r>
                  <a:rPr lang="en-US" b="1" dirty="0"/>
                  <a:t> </a:t>
                </a:r>
                <a:r>
                  <a:rPr lang="en-US" b="1" dirty="0" err="1"/>
                  <a:t>với</a:t>
                </a:r>
                <a:r>
                  <a:rPr lang="en-US" b="1" dirty="0"/>
                  <a:t> </a:t>
                </a:r>
                <a:r>
                  <a:rPr lang="en-US" b="1" dirty="0" err="1"/>
                  <a:t>cửa</a:t>
                </a:r>
                <a:r>
                  <a:rPr lang="en-US" b="1" dirty="0"/>
                  <a:t> </a:t>
                </a:r>
                <a:r>
                  <a:rPr lang="en-US" b="1" dirty="0" err="1"/>
                  <a:t>hàng</a:t>
                </a:r>
                <a:r>
                  <a:rPr lang="en-US" b="1" dirty="0"/>
                  <a:t>.</a:t>
                </a:r>
              </a:p>
              <a:p>
                <a:pPr marL="0" indent="0">
                  <a:lnSpc>
                    <a:spcPct val="100000"/>
                  </a:lnSpc>
                  <a:spcBef>
                    <a:spcPts val="0"/>
                  </a:spcBef>
                  <a:buNone/>
                </a:pPr>
                <a:r>
                  <a:rPr lang="en-US" b="1" dirty="0"/>
                  <a:t>b) </a:t>
                </a:r>
                <a:r>
                  <a:rPr lang="en-US" b="1" dirty="0" err="1"/>
                  <a:t>Cửa</a:t>
                </a:r>
                <a:r>
                  <a:rPr lang="en-US" b="1" dirty="0"/>
                  <a:t> </a:t>
                </a:r>
                <a:r>
                  <a:rPr lang="en-US" b="1" dirty="0" err="1"/>
                  <a:t>hàng</a:t>
                </a:r>
                <a:r>
                  <a:rPr lang="en-US" b="1" dirty="0"/>
                  <a:t> </a:t>
                </a:r>
                <a:r>
                  <a:rPr lang="en-US" b="1" dirty="0" err="1"/>
                  <a:t>nên</a:t>
                </a:r>
                <a:r>
                  <a:rPr lang="en-US" b="1" dirty="0"/>
                  <a:t> </a:t>
                </a:r>
                <a:r>
                  <a:rPr lang="en-US" b="1" dirty="0" err="1"/>
                  <a:t>nhập</a:t>
                </a:r>
                <a:r>
                  <a:rPr lang="en-US" b="1" dirty="0"/>
                  <a:t> </a:t>
                </a:r>
                <a:r>
                  <a:rPr lang="en-US" b="1" dirty="0" err="1"/>
                  <a:t>cỡ</a:t>
                </a:r>
                <a:r>
                  <a:rPr lang="en-US" b="1" dirty="0"/>
                  <a:t> </a:t>
                </a:r>
                <a:r>
                  <a:rPr lang="en-US" b="1" dirty="0" err="1"/>
                  <a:t>giày</a:t>
                </a:r>
                <a:r>
                  <a:rPr lang="en-US" b="1" dirty="0"/>
                  <a:t> </a:t>
                </a:r>
                <a:r>
                  <a:rPr lang="en-US" b="1" dirty="0" err="1"/>
                  <a:t>số</a:t>
                </a:r>
                <a:r>
                  <a:rPr lang="en-US" b="1" dirty="0"/>
                  <a:t> 39 </a:t>
                </a:r>
                <a:r>
                  <a:rPr lang="en-US" b="1" dirty="0" err="1"/>
                  <a:t>với</a:t>
                </a:r>
                <a:r>
                  <a:rPr lang="en-US" b="1" dirty="0"/>
                  <a:t> </a:t>
                </a:r>
                <a:r>
                  <a:rPr lang="en-US" b="1" dirty="0" err="1"/>
                  <a:t>số</a:t>
                </a:r>
                <a:r>
                  <a:rPr lang="en-US" b="1" dirty="0"/>
                  <a:t> </a:t>
                </a:r>
                <a:r>
                  <a:rPr lang="en-US" b="1" dirty="0" err="1"/>
                  <a:t>lượng</a:t>
                </a:r>
                <a:r>
                  <a:rPr lang="en-US" b="1" dirty="0"/>
                  <a:t> </a:t>
                </a:r>
                <a:r>
                  <a:rPr lang="en-US" b="1" dirty="0" err="1"/>
                  <a:t>nhiều</a:t>
                </a:r>
                <a:r>
                  <a:rPr lang="en-US" b="1" dirty="0"/>
                  <a:t> </a:t>
                </a:r>
                <a:r>
                  <a:rPr lang="en-US" b="1" dirty="0" err="1"/>
                  <a:t>nhất</a:t>
                </a:r>
                <a:r>
                  <a:rPr lang="en-US" b="1" dirty="0"/>
                  <a:t>.</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623640" y="3068564"/>
                <a:ext cx="11630891" cy="9228140"/>
              </a:xfrm>
              <a:prstGeom prst="rect">
                <a:avLst/>
              </a:prstGeom>
              <a:blipFill>
                <a:blip r:embed="rId3"/>
                <a:stretch>
                  <a:fillRect l="-2408" t="-1385"/>
                </a:stretch>
              </a:blipFill>
              <a:ln>
                <a:solidFill>
                  <a:srgbClr val="00B0F0"/>
                </a:solidFill>
              </a:ln>
            </p:spPr>
            <p:txBody>
              <a:bodyPr/>
              <a:lstStyle/>
              <a:p>
                <a:r>
                  <a:rPr lang="en-US">
                    <a:noFill/>
                  </a:rPr>
                  <a:t> </a:t>
                </a:r>
              </a:p>
            </p:txBody>
          </p:sp>
        </mc:Fallback>
      </mc:AlternateContent>
      <p:sp>
        <p:nvSpPr>
          <p:cNvPr id="3" name="Rectangle 10">
            <a:extLst>
              <a:ext uri="{FF2B5EF4-FFF2-40B4-BE49-F238E27FC236}">
                <a16:creationId xmlns:a16="http://schemas.microsoft.com/office/drawing/2014/main" id="{BD255DE9-A7E5-4D26-8DFE-87BBB50DADC9}"/>
              </a:ext>
            </a:extLst>
          </p:cNvPr>
          <p:cNvSpPr>
            <a:spLocks noChangeArrowheads="1"/>
          </p:cNvSpPr>
          <p:nvPr/>
        </p:nvSpPr>
        <p:spPr bwMode="auto">
          <a:xfrm>
            <a:off x="-801414" y="80010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0" name="Group 9">
            <a:extLst>
              <a:ext uri="{FF2B5EF4-FFF2-40B4-BE49-F238E27FC236}">
                <a16:creationId xmlns:a16="http://schemas.microsoft.com/office/drawing/2014/main" id="{3845CFDF-3A67-4BCA-A0BF-82789625131D}"/>
              </a:ext>
            </a:extLst>
          </p:cNvPr>
          <p:cNvGrpSpPr/>
          <p:nvPr/>
        </p:nvGrpSpPr>
        <p:grpSpPr>
          <a:xfrm>
            <a:off x="-801414" y="8056277"/>
            <a:ext cx="433096" cy="140199"/>
            <a:chOff x="0" y="92326"/>
            <a:chExt cx="575416" cy="197663"/>
          </a:xfrm>
        </p:grpSpPr>
        <p:grpSp>
          <p:nvGrpSpPr>
            <p:cNvPr id="11" name="Group 10">
              <a:extLst>
                <a:ext uri="{FF2B5EF4-FFF2-40B4-BE49-F238E27FC236}">
                  <a16:creationId xmlns:a16="http://schemas.microsoft.com/office/drawing/2014/main" id="{D9B14BE2-60F2-4D6A-88A7-F848F0373D75}"/>
                </a:ext>
              </a:extLst>
            </p:cNvPr>
            <p:cNvGrpSpPr/>
            <p:nvPr/>
          </p:nvGrpSpPr>
          <p:grpSpPr>
            <a:xfrm>
              <a:off x="0" y="92326"/>
              <a:ext cx="575416" cy="197663"/>
              <a:chOff x="0" y="92326"/>
              <a:chExt cx="644449" cy="302837"/>
            </a:xfrm>
          </p:grpSpPr>
          <p:sp>
            <p:nvSpPr>
              <p:cNvPr id="14" name="Arrow: Pentagon 13">
                <a:extLst>
                  <a:ext uri="{FF2B5EF4-FFF2-40B4-BE49-F238E27FC236}">
                    <a16:creationId xmlns:a16="http://schemas.microsoft.com/office/drawing/2014/main" id="{65D14AA6-F834-47C0-9251-F5C628C12BF7}"/>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endParaRPr lang="en-US"/>
              </a:p>
            </p:txBody>
          </p:sp>
          <p:sp>
            <p:nvSpPr>
              <p:cNvPr id="15" name="Arrow: Chevron 14">
                <a:extLst>
                  <a:ext uri="{FF2B5EF4-FFF2-40B4-BE49-F238E27FC236}">
                    <a16:creationId xmlns:a16="http://schemas.microsoft.com/office/drawing/2014/main" id="{D53ADCC8-9EB4-4109-A466-318E3ADDFEFA}"/>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endParaRPr lang="en-US"/>
              </a:p>
            </p:txBody>
          </p:sp>
          <p:sp>
            <p:nvSpPr>
              <p:cNvPr id="16" name="Arrow: Chevron 15">
                <a:extLst>
                  <a:ext uri="{FF2B5EF4-FFF2-40B4-BE49-F238E27FC236}">
                    <a16:creationId xmlns:a16="http://schemas.microsoft.com/office/drawing/2014/main" id="{56D69F26-7E39-4758-8C95-359E2CFF2E6D}"/>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endParaRPr lang="en-US"/>
              </a:p>
            </p:txBody>
          </p:sp>
        </p:grpSp>
        <p:sp>
          <p:nvSpPr>
            <p:cNvPr id="12" name="Flowchart: Terminator 11">
              <a:extLst>
                <a:ext uri="{FF2B5EF4-FFF2-40B4-BE49-F238E27FC236}">
                  <a16:creationId xmlns:a16="http://schemas.microsoft.com/office/drawing/2014/main" id="{B3BD190A-AF1C-47AE-8CD7-B804B9802D0F}"/>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endParaRPr lang="en-US"/>
            </a:p>
          </p:txBody>
        </p:sp>
        <p:sp>
          <p:nvSpPr>
            <p:cNvPr id="13" name="Oval 12">
              <a:extLst>
                <a:ext uri="{FF2B5EF4-FFF2-40B4-BE49-F238E27FC236}">
                  <a16:creationId xmlns:a16="http://schemas.microsoft.com/office/drawing/2014/main" id="{80D447F6-1B8F-4074-98B2-D7F61A644BCE}"/>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endParaRPr lang="en-US"/>
            </a:p>
          </p:txBody>
        </p:sp>
      </p:grpSp>
      <p:graphicFrame>
        <p:nvGraphicFramePr>
          <p:cNvPr id="17" name="Table 17">
            <a:extLst>
              <a:ext uri="{FF2B5EF4-FFF2-40B4-BE49-F238E27FC236}">
                <a16:creationId xmlns:a16="http://schemas.microsoft.com/office/drawing/2014/main" id="{E044DE9C-E420-4A99-B68B-6F301997AD34}"/>
              </a:ext>
            </a:extLst>
          </p:cNvPr>
          <p:cNvGraphicFramePr>
            <a:graphicFrameLocks noGrp="1"/>
          </p:cNvGraphicFramePr>
          <p:nvPr>
            <p:extLst>
              <p:ext uri="{D42A27DB-BD31-4B8C-83A1-F6EECF244321}">
                <p14:modId xmlns:p14="http://schemas.microsoft.com/office/powerpoint/2010/main" val="3949159701"/>
              </p:ext>
            </p:extLst>
          </p:nvPr>
        </p:nvGraphicFramePr>
        <p:xfrm>
          <a:off x="1598817" y="5793521"/>
          <a:ext cx="10642065" cy="1123199"/>
        </p:xfrm>
        <a:graphic>
          <a:graphicData uri="http://schemas.openxmlformats.org/drawingml/2006/table">
            <a:tbl>
              <a:tblPr firstRow="1" bandRow="1">
                <a:tableStyleId>{616DA210-FB5B-4158-B5E0-FEB733F419BA}</a:tableStyleId>
              </a:tblPr>
              <a:tblGrid>
                <a:gridCol w="709471">
                  <a:extLst>
                    <a:ext uri="{9D8B030D-6E8A-4147-A177-3AD203B41FA5}">
                      <a16:colId xmlns:a16="http://schemas.microsoft.com/office/drawing/2014/main" val="4111019033"/>
                    </a:ext>
                  </a:extLst>
                </a:gridCol>
                <a:gridCol w="709471">
                  <a:extLst>
                    <a:ext uri="{9D8B030D-6E8A-4147-A177-3AD203B41FA5}">
                      <a16:colId xmlns:a16="http://schemas.microsoft.com/office/drawing/2014/main" val="4294460821"/>
                    </a:ext>
                  </a:extLst>
                </a:gridCol>
                <a:gridCol w="709471">
                  <a:extLst>
                    <a:ext uri="{9D8B030D-6E8A-4147-A177-3AD203B41FA5}">
                      <a16:colId xmlns:a16="http://schemas.microsoft.com/office/drawing/2014/main" val="2006573200"/>
                    </a:ext>
                  </a:extLst>
                </a:gridCol>
                <a:gridCol w="709471">
                  <a:extLst>
                    <a:ext uri="{9D8B030D-6E8A-4147-A177-3AD203B41FA5}">
                      <a16:colId xmlns:a16="http://schemas.microsoft.com/office/drawing/2014/main" val="357481502"/>
                    </a:ext>
                  </a:extLst>
                </a:gridCol>
                <a:gridCol w="709471">
                  <a:extLst>
                    <a:ext uri="{9D8B030D-6E8A-4147-A177-3AD203B41FA5}">
                      <a16:colId xmlns:a16="http://schemas.microsoft.com/office/drawing/2014/main" val="2585470549"/>
                    </a:ext>
                  </a:extLst>
                </a:gridCol>
                <a:gridCol w="709471">
                  <a:extLst>
                    <a:ext uri="{9D8B030D-6E8A-4147-A177-3AD203B41FA5}">
                      <a16:colId xmlns:a16="http://schemas.microsoft.com/office/drawing/2014/main" val="669479381"/>
                    </a:ext>
                  </a:extLst>
                </a:gridCol>
                <a:gridCol w="709471">
                  <a:extLst>
                    <a:ext uri="{9D8B030D-6E8A-4147-A177-3AD203B41FA5}">
                      <a16:colId xmlns:a16="http://schemas.microsoft.com/office/drawing/2014/main" val="2293929716"/>
                    </a:ext>
                  </a:extLst>
                </a:gridCol>
                <a:gridCol w="709471">
                  <a:extLst>
                    <a:ext uri="{9D8B030D-6E8A-4147-A177-3AD203B41FA5}">
                      <a16:colId xmlns:a16="http://schemas.microsoft.com/office/drawing/2014/main" val="2131465456"/>
                    </a:ext>
                  </a:extLst>
                </a:gridCol>
                <a:gridCol w="709471">
                  <a:extLst>
                    <a:ext uri="{9D8B030D-6E8A-4147-A177-3AD203B41FA5}">
                      <a16:colId xmlns:a16="http://schemas.microsoft.com/office/drawing/2014/main" val="3460226092"/>
                    </a:ext>
                  </a:extLst>
                </a:gridCol>
                <a:gridCol w="709471">
                  <a:extLst>
                    <a:ext uri="{9D8B030D-6E8A-4147-A177-3AD203B41FA5}">
                      <a16:colId xmlns:a16="http://schemas.microsoft.com/office/drawing/2014/main" val="2460047931"/>
                    </a:ext>
                  </a:extLst>
                </a:gridCol>
                <a:gridCol w="709471">
                  <a:extLst>
                    <a:ext uri="{9D8B030D-6E8A-4147-A177-3AD203B41FA5}">
                      <a16:colId xmlns:a16="http://schemas.microsoft.com/office/drawing/2014/main" val="4064085348"/>
                    </a:ext>
                  </a:extLst>
                </a:gridCol>
                <a:gridCol w="709471">
                  <a:extLst>
                    <a:ext uri="{9D8B030D-6E8A-4147-A177-3AD203B41FA5}">
                      <a16:colId xmlns:a16="http://schemas.microsoft.com/office/drawing/2014/main" val="2245696258"/>
                    </a:ext>
                  </a:extLst>
                </a:gridCol>
                <a:gridCol w="709471">
                  <a:extLst>
                    <a:ext uri="{9D8B030D-6E8A-4147-A177-3AD203B41FA5}">
                      <a16:colId xmlns:a16="http://schemas.microsoft.com/office/drawing/2014/main" val="73679073"/>
                    </a:ext>
                  </a:extLst>
                </a:gridCol>
                <a:gridCol w="709471">
                  <a:extLst>
                    <a:ext uri="{9D8B030D-6E8A-4147-A177-3AD203B41FA5}">
                      <a16:colId xmlns:a16="http://schemas.microsoft.com/office/drawing/2014/main" val="3936426495"/>
                    </a:ext>
                  </a:extLst>
                </a:gridCol>
                <a:gridCol w="709471">
                  <a:extLst>
                    <a:ext uri="{9D8B030D-6E8A-4147-A177-3AD203B41FA5}">
                      <a16:colId xmlns:a16="http://schemas.microsoft.com/office/drawing/2014/main" val="3452962954"/>
                    </a:ext>
                  </a:extLst>
                </a:gridCol>
              </a:tblGrid>
              <a:tr h="1123199">
                <a:tc>
                  <a:txBody>
                    <a:bodyPr/>
                    <a:lstStyle/>
                    <a:p>
                      <a:pPr algn="ctr"/>
                      <a:r>
                        <a:rPr lang="en-US" dirty="0"/>
                        <a:t>38</a:t>
                      </a:r>
                    </a:p>
                  </a:txBody>
                  <a:tcPr/>
                </a:tc>
                <a:tc>
                  <a:txBody>
                    <a:bodyPr/>
                    <a:lstStyle/>
                    <a:p>
                      <a:pPr algn="ctr"/>
                      <a:r>
                        <a:rPr lang="en-US" dirty="0"/>
                        <a:t>39</a:t>
                      </a:r>
                    </a:p>
                  </a:txBody>
                  <a:tcPr/>
                </a:tc>
                <a:tc>
                  <a:txBody>
                    <a:bodyPr/>
                    <a:lstStyle/>
                    <a:p>
                      <a:pPr algn="ctr"/>
                      <a:r>
                        <a:rPr lang="en-US" dirty="0"/>
                        <a:t>39</a:t>
                      </a:r>
                    </a:p>
                  </a:txBody>
                  <a:tcPr/>
                </a:tc>
                <a:tc>
                  <a:txBody>
                    <a:bodyPr/>
                    <a:lstStyle/>
                    <a:p>
                      <a:pPr algn="ctr"/>
                      <a:r>
                        <a:rPr lang="en-US" dirty="0"/>
                        <a:t>38</a:t>
                      </a:r>
                    </a:p>
                  </a:txBody>
                  <a:tcPr/>
                </a:tc>
                <a:tc>
                  <a:txBody>
                    <a:bodyPr/>
                    <a:lstStyle/>
                    <a:p>
                      <a:pPr algn="ctr"/>
                      <a:r>
                        <a:rPr lang="en-US" dirty="0"/>
                        <a:t>40</a:t>
                      </a:r>
                    </a:p>
                  </a:txBody>
                  <a:tcPr/>
                </a:tc>
                <a:tc>
                  <a:txBody>
                    <a:bodyPr/>
                    <a:lstStyle/>
                    <a:p>
                      <a:pPr algn="ctr"/>
                      <a:r>
                        <a:rPr lang="en-US" dirty="0"/>
                        <a:t>41</a:t>
                      </a:r>
                    </a:p>
                  </a:txBody>
                  <a:tcPr/>
                </a:tc>
                <a:tc>
                  <a:txBody>
                    <a:bodyPr/>
                    <a:lstStyle/>
                    <a:p>
                      <a:pPr algn="ctr"/>
                      <a:r>
                        <a:rPr lang="en-US" dirty="0"/>
                        <a:t>39</a:t>
                      </a:r>
                    </a:p>
                  </a:txBody>
                  <a:tcPr/>
                </a:tc>
                <a:tc>
                  <a:txBody>
                    <a:bodyPr/>
                    <a:lstStyle/>
                    <a:p>
                      <a:pPr algn="ctr"/>
                      <a:r>
                        <a:rPr lang="en-US" dirty="0"/>
                        <a:t>39</a:t>
                      </a:r>
                    </a:p>
                  </a:txBody>
                  <a:tcPr/>
                </a:tc>
                <a:tc>
                  <a:txBody>
                    <a:bodyPr/>
                    <a:lstStyle/>
                    <a:p>
                      <a:pPr algn="ctr"/>
                      <a:r>
                        <a:rPr lang="en-US" dirty="0"/>
                        <a:t>38</a:t>
                      </a:r>
                    </a:p>
                  </a:txBody>
                  <a:tcPr/>
                </a:tc>
                <a:tc>
                  <a:txBody>
                    <a:bodyPr/>
                    <a:lstStyle/>
                    <a:p>
                      <a:pPr algn="ctr"/>
                      <a:r>
                        <a:rPr lang="en-US" dirty="0"/>
                        <a:t>39</a:t>
                      </a:r>
                    </a:p>
                  </a:txBody>
                  <a:tcPr/>
                </a:tc>
                <a:tc>
                  <a:txBody>
                    <a:bodyPr/>
                    <a:lstStyle/>
                    <a:p>
                      <a:pPr algn="ctr"/>
                      <a:r>
                        <a:rPr lang="en-US" dirty="0"/>
                        <a:t>39</a:t>
                      </a:r>
                    </a:p>
                  </a:txBody>
                  <a:tcPr/>
                </a:tc>
                <a:tc>
                  <a:txBody>
                    <a:bodyPr/>
                    <a:lstStyle/>
                    <a:p>
                      <a:pPr algn="ctr"/>
                      <a:r>
                        <a:rPr lang="en-US" dirty="0"/>
                        <a:t>39</a:t>
                      </a:r>
                    </a:p>
                  </a:txBody>
                  <a:tcPr/>
                </a:tc>
                <a:tc>
                  <a:txBody>
                    <a:bodyPr/>
                    <a:lstStyle/>
                    <a:p>
                      <a:pPr algn="ctr"/>
                      <a:r>
                        <a:rPr lang="en-US" dirty="0"/>
                        <a:t>40</a:t>
                      </a:r>
                    </a:p>
                  </a:txBody>
                  <a:tcPr/>
                </a:tc>
                <a:tc>
                  <a:txBody>
                    <a:bodyPr/>
                    <a:lstStyle/>
                    <a:p>
                      <a:pPr algn="ctr"/>
                      <a:r>
                        <a:rPr lang="en-US" dirty="0"/>
                        <a:t>39</a:t>
                      </a:r>
                    </a:p>
                  </a:txBody>
                  <a:tcPr/>
                </a:tc>
                <a:tc>
                  <a:txBody>
                    <a:bodyPr/>
                    <a:lstStyle/>
                    <a:p>
                      <a:pPr algn="ctr"/>
                      <a:r>
                        <a:rPr lang="en-US" dirty="0"/>
                        <a:t>39</a:t>
                      </a:r>
                    </a:p>
                  </a:txBody>
                  <a:tcPr/>
                </a:tc>
                <a:extLst>
                  <a:ext uri="{0D108BD9-81ED-4DB2-BD59-A6C34878D82A}">
                    <a16:rowId xmlns:a16="http://schemas.microsoft.com/office/drawing/2014/main" val="1498805215"/>
                  </a:ext>
                </a:extLst>
              </a:tr>
            </a:tbl>
          </a:graphicData>
        </a:graphic>
      </p:graphicFrame>
      <p:graphicFrame>
        <p:nvGraphicFramePr>
          <p:cNvPr id="5" name="Table 5">
            <a:extLst>
              <a:ext uri="{FF2B5EF4-FFF2-40B4-BE49-F238E27FC236}">
                <a16:creationId xmlns:a16="http://schemas.microsoft.com/office/drawing/2014/main" id="{B81158D8-D13B-434A-8D09-B58F561C04B5}"/>
              </a:ext>
            </a:extLst>
          </p:cNvPr>
          <p:cNvGraphicFramePr>
            <a:graphicFrameLocks noGrp="1"/>
          </p:cNvGraphicFramePr>
          <p:nvPr>
            <p:extLst>
              <p:ext uri="{D42A27DB-BD31-4B8C-83A1-F6EECF244321}">
                <p14:modId xmlns:p14="http://schemas.microsoft.com/office/powerpoint/2010/main" val="316214343"/>
              </p:ext>
            </p:extLst>
          </p:nvPr>
        </p:nvGraphicFramePr>
        <p:xfrm>
          <a:off x="14518780" y="5287246"/>
          <a:ext cx="8526302" cy="1570754"/>
        </p:xfrm>
        <a:graphic>
          <a:graphicData uri="http://schemas.openxmlformats.org/drawingml/2006/table">
            <a:tbl>
              <a:tblPr firstRow="1" bandRow="1">
                <a:tableStyleId>{616DA210-FB5B-4158-B5E0-FEB733F419BA}</a:tableStyleId>
              </a:tblPr>
              <a:tblGrid>
                <a:gridCol w="2228560">
                  <a:extLst>
                    <a:ext uri="{9D8B030D-6E8A-4147-A177-3AD203B41FA5}">
                      <a16:colId xmlns:a16="http://schemas.microsoft.com/office/drawing/2014/main" val="1561738541"/>
                    </a:ext>
                  </a:extLst>
                </a:gridCol>
                <a:gridCol w="1659492">
                  <a:extLst>
                    <a:ext uri="{9D8B030D-6E8A-4147-A177-3AD203B41FA5}">
                      <a16:colId xmlns:a16="http://schemas.microsoft.com/office/drawing/2014/main" val="621532858"/>
                    </a:ext>
                  </a:extLst>
                </a:gridCol>
                <a:gridCol w="1676400">
                  <a:extLst>
                    <a:ext uri="{9D8B030D-6E8A-4147-A177-3AD203B41FA5}">
                      <a16:colId xmlns:a16="http://schemas.microsoft.com/office/drawing/2014/main" val="1342274067"/>
                    </a:ext>
                  </a:extLst>
                </a:gridCol>
                <a:gridCol w="1524000">
                  <a:extLst>
                    <a:ext uri="{9D8B030D-6E8A-4147-A177-3AD203B41FA5}">
                      <a16:colId xmlns:a16="http://schemas.microsoft.com/office/drawing/2014/main" val="778555016"/>
                    </a:ext>
                  </a:extLst>
                </a:gridCol>
                <a:gridCol w="1437850">
                  <a:extLst>
                    <a:ext uri="{9D8B030D-6E8A-4147-A177-3AD203B41FA5}">
                      <a16:colId xmlns:a16="http://schemas.microsoft.com/office/drawing/2014/main" val="427514230"/>
                    </a:ext>
                  </a:extLst>
                </a:gridCol>
              </a:tblGrid>
              <a:tr h="785377">
                <a:tc>
                  <a:txBody>
                    <a:bodyPr/>
                    <a:lstStyle/>
                    <a:p>
                      <a:r>
                        <a:rPr lang="en-US" b="1" dirty="0" err="1">
                          <a:latin typeface="Tahoma" panose="020B0604030504040204" pitchFamily="34" charset="0"/>
                          <a:ea typeface="Tahoma" panose="020B0604030504040204" pitchFamily="34" charset="0"/>
                          <a:cs typeface="Tahoma" panose="020B0604030504040204" pitchFamily="34" charset="0"/>
                        </a:rPr>
                        <a:t>Cỡ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giày</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b="1" dirty="0">
                          <a:latin typeface="Tahoma" panose="020B0604030504040204" pitchFamily="34" charset="0"/>
                          <a:ea typeface="Tahoma" panose="020B0604030504040204" pitchFamily="34" charset="0"/>
                          <a:cs typeface="Tahoma" panose="020B0604030504040204" pitchFamily="34" charset="0"/>
                        </a:rPr>
                        <a:t>38</a:t>
                      </a:r>
                    </a:p>
                  </a:txBody>
                  <a:tcPr/>
                </a:tc>
                <a:tc>
                  <a:txBody>
                    <a:bodyPr/>
                    <a:lstStyle/>
                    <a:p>
                      <a:r>
                        <a:rPr lang="en-US" b="1" dirty="0">
                          <a:latin typeface="Tahoma" panose="020B0604030504040204" pitchFamily="34" charset="0"/>
                          <a:ea typeface="Tahoma" panose="020B0604030504040204" pitchFamily="34" charset="0"/>
                          <a:cs typeface="Tahoma" panose="020B0604030504040204" pitchFamily="34" charset="0"/>
                        </a:rPr>
                        <a:t>39</a:t>
                      </a:r>
                    </a:p>
                  </a:txBody>
                  <a:tcPr/>
                </a:tc>
                <a:tc>
                  <a:txBody>
                    <a:bodyPr/>
                    <a:lstStyle/>
                    <a:p>
                      <a:r>
                        <a:rPr lang="en-US" b="1" dirty="0">
                          <a:latin typeface="Tahoma" panose="020B0604030504040204" pitchFamily="34" charset="0"/>
                          <a:ea typeface="Tahoma" panose="020B0604030504040204" pitchFamily="34" charset="0"/>
                          <a:cs typeface="Tahoma" panose="020B0604030504040204" pitchFamily="34" charset="0"/>
                        </a:rPr>
                        <a:t>40</a:t>
                      </a:r>
                    </a:p>
                  </a:txBody>
                  <a:tcPr/>
                </a:tc>
                <a:tc>
                  <a:txBody>
                    <a:bodyPr/>
                    <a:lstStyle/>
                    <a:p>
                      <a:r>
                        <a:rPr lang="en-US" b="1" dirty="0">
                          <a:latin typeface="Tahoma" panose="020B0604030504040204" pitchFamily="34" charset="0"/>
                          <a:ea typeface="Tahoma" panose="020B0604030504040204" pitchFamily="34" charset="0"/>
                          <a:cs typeface="Tahoma" panose="020B0604030504040204" pitchFamily="34" charset="0"/>
                        </a:rPr>
                        <a:t>41</a:t>
                      </a:r>
                    </a:p>
                  </a:txBody>
                  <a:tcPr/>
                </a:tc>
                <a:extLst>
                  <a:ext uri="{0D108BD9-81ED-4DB2-BD59-A6C34878D82A}">
                    <a16:rowId xmlns:a16="http://schemas.microsoft.com/office/drawing/2014/main" val="4241634065"/>
                  </a:ext>
                </a:extLst>
              </a:tr>
              <a:tr h="785377">
                <a:tc>
                  <a:txBody>
                    <a:bodyPr/>
                    <a:lstStyle/>
                    <a:p>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lượng</a:t>
                      </a:r>
                      <a:endParaRPr lang="en-US"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b="1" dirty="0">
                          <a:latin typeface="Tahoma" panose="020B0604030504040204" pitchFamily="34" charset="0"/>
                          <a:ea typeface="Tahoma" panose="020B0604030504040204" pitchFamily="34" charset="0"/>
                          <a:cs typeface="Tahoma" panose="020B0604030504040204" pitchFamily="34" charset="0"/>
                        </a:rPr>
                        <a:t>3</a:t>
                      </a:r>
                    </a:p>
                  </a:txBody>
                  <a:tcPr/>
                </a:tc>
                <a:tc>
                  <a:txBody>
                    <a:bodyPr/>
                    <a:lstStyle/>
                    <a:p>
                      <a:r>
                        <a:rPr lang="en-US" b="1" dirty="0">
                          <a:latin typeface="Tahoma" panose="020B0604030504040204" pitchFamily="34" charset="0"/>
                          <a:ea typeface="Tahoma" panose="020B0604030504040204" pitchFamily="34" charset="0"/>
                          <a:cs typeface="Tahoma" panose="020B0604030504040204" pitchFamily="34" charset="0"/>
                        </a:rPr>
                        <a:t>9</a:t>
                      </a:r>
                    </a:p>
                  </a:txBody>
                  <a:tcPr/>
                </a:tc>
                <a:tc>
                  <a:txBody>
                    <a:bodyPr/>
                    <a:lstStyle/>
                    <a:p>
                      <a:r>
                        <a:rPr lang="en-US" b="1" dirty="0">
                          <a:latin typeface="Tahoma" panose="020B0604030504040204" pitchFamily="34" charset="0"/>
                          <a:ea typeface="Tahoma" panose="020B0604030504040204" pitchFamily="34" charset="0"/>
                          <a:cs typeface="Tahoma" panose="020B0604030504040204" pitchFamily="34" charset="0"/>
                        </a:rPr>
                        <a:t>2</a:t>
                      </a:r>
                    </a:p>
                  </a:txBody>
                  <a:tcPr/>
                </a:tc>
                <a:tc>
                  <a:txBody>
                    <a:bodyPr/>
                    <a:lstStyle/>
                    <a:p>
                      <a:r>
                        <a:rPr lang="en-US" b="1" dirty="0">
                          <a:latin typeface="Tahoma" panose="020B0604030504040204" pitchFamily="34" charset="0"/>
                          <a:ea typeface="Tahoma" panose="020B0604030504040204" pitchFamily="34" charset="0"/>
                          <a:cs typeface="Tahoma" panose="020B0604030504040204" pitchFamily="34" charset="0"/>
                        </a:rPr>
                        <a:t>1</a:t>
                      </a:r>
                    </a:p>
                  </a:txBody>
                  <a:tcPr/>
                </a:tc>
                <a:extLst>
                  <a:ext uri="{0D108BD9-81ED-4DB2-BD59-A6C34878D82A}">
                    <a16:rowId xmlns:a16="http://schemas.microsoft.com/office/drawing/2014/main" val="3161752188"/>
                  </a:ext>
                </a:extLst>
              </a:tr>
            </a:tbl>
          </a:graphicData>
        </a:graphic>
      </p:graphicFrame>
      <p:grpSp>
        <p:nvGrpSpPr>
          <p:cNvPr id="19" name="Group 18">
            <a:extLst>
              <a:ext uri="{FF2B5EF4-FFF2-40B4-BE49-F238E27FC236}">
                <a16:creationId xmlns:a16="http://schemas.microsoft.com/office/drawing/2014/main" id="{9BD91AE6-2941-4AC3-92D5-65BDB0B7026B}"/>
              </a:ext>
            </a:extLst>
          </p:cNvPr>
          <p:cNvGrpSpPr/>
          <p:nvPr/>
        </p:nvGrpSpPr>
        <p:grpSpPr>
          <a:xfrm>
            <a:off x="167174" y="3333150"/>
            <a:ext cx="1112520" cy="1123199"/>
            <a:chOff x="0" y="92326"/>
            <a:chExt cx="575416" cy="197663"/>
          </a:xfrm>
        </p:grpSpPr>
        <p:grpSp>
          <p:nvGrpSpPr>
            <p:cNvPr id="20" name="Group 19">
              <a:extLst>
                <a:ext uri="{FF2B5EF4-FFF2-40B4-BE49-F238E27FC236}">
                  <a16:creationId xmlns:a16="http://schemas.microsoft.com/office/drawing/2014/main" id="{F73E042D-A379-4729-8249-291A59C19173}"/>
                </a:ext>
              </a:extLst>
            </p:cNvPr>
            <p:cNvGrpSpPr/>
            <p:nvPr/>
          </p:nvGrpSpPr>
          <p:grpSpPr>
            <a:xfrm>
              <a:off x="0" y="92326"/>
              <a:ext cx="575416" cy="197663"/>
              <a:chOff x="0" y="92326"/>
              <a:chExt cx="644449" cy="302837"/>
            </a:xfrm>
          </p:grpSpPr>
          <p:sp>
            <p:nvSpPr>
              <p:cNvPr id="23" name="Arrow: Pentagon 22">
                <a:extLst>
                  <a:ext uri="{FF2B5EF4-FFF2-40B4-BE49-F238E27FC236}">
                    <a16:creationId xmlns:a16="http://schemas.microsoft.com/office/drawing/2014/main" id="{02BDE42E-9835-4551-8D26-D5B42D7E6029}"/>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US"/>
              </a:p>
            </p:txBody>
          </p:sp>
          <p:sp>
            <p:nvSpPr>
              <p:cNvPr id="24" name="Arrow: Chevron 23">
                <a:extLst>
                  <a:ext uri="{FF2B5EF4-FFF2-40B4-BE49-F238E27FC236}">
                    <a16:creationId xmlns:a16="http://schemas.microsoft.com/office/drawing/2014/main" id="{E8AF279F-57B7-480E-92E4-B7E5F2CBC63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US"/>
              </a:p>
            </p:txBody>
          </p:sp>
          <p:sp>
            <p:nvSpPr>
              <p:cNvPr id="25" name="Arrow: Chevron 24">
                <a:extLst>
                  <a:ext uri="{FF2B5EF4-FFF2-40B4-BE49-F238E27FC236}">
                    <a16:creationId xmlns:a16="http://schemas.microsoft.com/office/drawing/2014/main" id="{3F52C0EC-2E61-4C3A-BED5-851A09E4D800}"/>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US"/>
              </a:p>
            </p:txBody>
          </p:sp>
        </p:grpSp>
        <p:sp>
          <p:nvSpPr>
            <p:cNvPr id="21" name="Flowchart: Terminator 20">
              <a:extLst>
                <a:ext uri="{FF2B5EF4-FFF2-40B4-BE49-F238E27FC236}">
                  <a16:creationId xmlns:a16="http://schemas.microsoft.com/office/drawing/2014/main" id="{1F5BF2A2-C6A4-482B-9FB2-427D1DC075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US"/>
            </a:p>
          </p:txBody>
        </p:sp>
        <p:sp>
          <p:nvSpPr>
            <p:cNvPr id="22" name="Oval 21">
              <a:extLst>
                <a:ext uri="{FF2B5EF4-FFF2-40B4-BE49-F238E27FC236}">
                  <a16:creationId xmlns:a16="http://schemas.microsoft.com/office/drawing/2014/main" id="{986DC983-56EB-47D2-A16C-EABFEF4F617E}"/>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US"/>
            </a:p>
          </p:txBody>
        </p:sp>
      </p:grpSp>
    </p:spTree>
    <p:extLst>
      <p:ext uri="{BB962C8B-B14F-4D97-AF65-F5344CB8AC3E}">
        <p14:creationId xmlns:p14="http://schemas.microsoft.com/office/powerpoint/2010/main" val="1797353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left)">
                                      <p:cBhvr>
                                        <p:cTn id="27" dur="500"/>
                                        <p:tgtEl>
                                          <p:spTgt spid="99">
                                            <p:txEl>
                                              <p:pRg st="3" end="3"/>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99">
                                            <p:txEl>
                                              <p:pRg st="4" end="4"/>
                                            </p:txEl>
                                          </p:spTgt>
                                        </p:tgtEl>
                                        <p:attrNameLst>
                                          <p:attrName>style.visibility</p:attrName>
                                        </p:attrNameLst>
                                      </p:cBhvr>
                                      <p:to>
                                        <p:strVal val="visible"/>
                                      </p:to>
                                    </p:set>
                                    <p:animEffect transition="in" filter="wipe(left)">
                                      <p:cBhvr>
                                        <p:cTn id="30" dur="500"/>
                                        <p:tgtEl>
                                          <p:spTgt spid="9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down)">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Effect transition="in" filter="wipe(left)">
                                      <p:cBhvr>
                                        <p:cTn id="55" dur="500"/>
                                        <p:tgtEl>
                                          <p:spTgt spid="7">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7">
                                            <p:txEl>
                                              <p:pRg st="5" end="5"/>
                                            </p:txEl>
                                          </p:spTgt>
                                        </p:tgtEl>
                                        <p:attrNameLst>
                                          <p:attrName>style.visibility</p:attrName>
                                        </p:attrNameLst>
                                      </p:cBhvr>
                                      <p:to>
                                        <p:strVal val="visible"/>
                                      </p:to>
                                    </p:set>
                                    <p:animEffect transition="in" filter="wipe(left)">
                                      <p:cBhvr>
                                        <p:cTn id="60" dur="500"/>
                                        <p:tgtEl>
                                          <p:spTgt spid="7">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7">
                                            <p:txEl>
                                              <p:pRg st="6" end="6"/>
                                            </p:txEl>
                                          </p:spTgt>
                                        </p:tgtEl>
                                        <p:attrNameLst>
                                          <p:attrName>style.visibility</p:attrName>
                                        </p:attrNameLst>
                                      </p:cBhvr>
                                      <p:to>
                                        <p:strVal val="visible"/>
                                      </p:to>
                                    </p:set>
                                    <p:animEffect transition="in" filter="wipe(left)">
                                      <p:cBhvr>
                                        <p:cTn id="65" dur="500"/>
                                        <p:tgtEl>
                                          <p:spTgt spid="7">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7">
                                            <p:txEl>
                                              <p:pRg st="7" end="7"/>
                                            </p:txEl>
                                          </p:spTgt>
                                        </p:tgtEl>
                                        <p:attrNameLst>
                                          <p:attrName>style.visibility</p:attrName>
                                        </p:attrNameLst>
                                      </p:cBhvr>
                                      <p:to>
                                        <p:strVal val="visible"/>
                                      </p:to>
                                    </p:set>
                                    <p:animEffect transition="in" filter="wipe(left)">
                                      <p:cBhvr>
                                        <p:cTn id="7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875195" y="1524000"/>
            <a:ext cx="22833430" cy="11799948"/>
            <a:chOff x="1422497" y="1433819"/>
            <a:chExt cx="22833430" cy="11799948"/>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22497" y="1433819"/>
              <a:ext cx="22833430" cy="11799948"/>
              <a:chOff x="1422497" y="1433819"/>
              <a:chExt cx="22833430" cy="11799948"/>
            </a:xfrm>
          </p:grpSpPr>
          <p:grpSp>
            <p:nvGrpSpPr>
              <p:cNvPr id="69" name="Group 68"/>
              <p:cNvGrpSpPr/>
              <p:nvPr/>
            </p:nvGrpSpPr>
            <p:grpSpPr>
              <a:xfrm>
                <a:off x="1447799" y="1797127"/>
                <a:ext cx="22808128" cy="10817845"/>
                <a:chOff x="-3667029" y="3448230"/>
                <a:chExt cx="22808128" cy="10817845"/>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71" name="Group 70"/>
                <p:cNvGrpSpPr/>
                <p:nvPr/>
              </p:nvGrpSpPr>
              <p:grpSpPr>
                <a:xfrm>
                  <a:off x="-3667029" y="3448230"/>
                  <a:ext cx="22808128" cy="10817845"/>
                  <a:chOff x="-3667029" y="3448230"/>
                  <a:chExt cx="22808128" cy="10817845"/>
                </a:xfrm>
              </p:grpSpPr>
              <p:sp>
                <p:nvSpPr>
                  <p:cNvPr id="72" name="Rounded Rectangle 71"/>
                  <p:cNvSpPr/>
                  <p:nvPr/>
                </p:nvSpPr>
                <p:spPr>
                  <a:xfrm>
                    <a:off x="-3667029" y="3592713"/>
                    <a:ext cx="22808128" cy="10673362"/>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800" dirty="0">
                      <a:latin typeface="Tahoma" pitchFamily="34" charset="0"/>
                      <a:ea typeface="Tahoma" pitchFamily="34" charset="0"/>
                      <a:cs typeface="Tahoma" pitchFamily="34" charset="0"/>
                    </a:endParaRPr>
                  </a:p>
                </p:txBody>
              </p:sp>
              <p:sp>
                <p:nvSpPr>
                  <p:cNvPr id="73" name="TextBox 72"/>
                  <p:cNvSpPr txBox="1"/>
                  <p:nvPr/>
                </p:nvSpPr>
                <p:spPr>
                  <a:xfrm>
                    <a:off x="5965285" y="3448230"/>
                    <a:ext cx="3478837" cy="830997"/>
                  </a:xfrm>
                  <a:prstGeom prst="rect">
                    <a:avLst/>
                  </a:prstGeom>
                  <a:noFill/>
                </p:spPr>
                <p:txBody>
                  <a:bodyPr wrap="none" rtlCol="0">
                    <a:spAutoFit/>
                  </a:bodyPr>
                  <a:lstStyle/>
                  <a:p>
                    <a:pPr algn="ctr" fontAlgn="auto">
                      <a:spcBef>
                        <a:spcPct val="50000"/>
                      </a:spcBef>
                      <a:spcAft>
                        <a:spcPts val="0"/>
                      </a:spcAft>
                      <a:defRPr/>
                    </a:pPr>
                    <a:r>
                      <a:rPr lang="en-US" sz="48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96" name="Round Same Side Corner Rectangle 95"/>
              <p:cNvSpPr/>
              <p:nvPr/>
            </p:nvSpPr>
            <p:spPr>
              <a:xfrm flipV="1">
                <a:off x="1984432" y="1433819"/>
                <a:ext cx="21672339" cy="1545939"/>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TextBox 97"/>
              <p:cNvSpPr txBox="1"/>
              <p:nvPr/>
            </p:nvSpPr>
            <p:spPr>
              <a:xfrm>
                <a:off x="2015694" y="1714306"/>
                <a:ext cx="21672338" cy="800219"/>
              </a:xfrm>
              <a:prstGeom prst="rect">
                <a:avLst/>
              </a:prstGeom>
              <a:noFill/>
            </p:spPr>
            <p:txBody>
              <a:bodyPr wrap="square" rtlCol="0">
                <a:spAutoFit/>
              </a:bodyPr>
              <a:lstStyle/>
              <a:p>
                <a:pPr algn="ctr"/>
                <a:r>
                  <a:rPr lang="vi-VN" sz="4600" b="1" dirty="0">
                    <a:latin typeface="Tahoma" panose="020B0604030504040204" pitchFamily="34" charset="0"/>
                    <a:ea typeface="Tahoma" panose="020B0604030504040204" pitchFamily="34" charset="0"/>
                    <a:cs typeface="Tahoma" panose="020B0604030504040204" pitchFamily="34" charset="0"/>
                  </a:rPr>
                  <a:t>CHƯƠNG </a:t>
                </a:r>
                <a:r>
                  <a:rPr lang="en-US" sz="4600" b="1" dirty="0">
                    <a:latin typeface="Tahoma" panose="020B0604030504040204" pitchFamily="34" charset="0"/>
                    <a:ea typeface="Tahoma" panose="020B0604030504040204" pitchFamily="34" charset="0"/>
                    <a:cs typeface="Tahoma" panose="020B0604030504040204" pitchFamily="34" charset="0"/>
                  </a:rPr>
                  <a:t>V</a:t>
                </a:r>
                <a:r>
                  <a:rPr lang="vi-VN" sz="4600" b="1" dirty="0">
                    <a:latin typeface="Tahoma" panose="020B0604030504040204" pitchFamily="34" charset="0"/>
                    <a:ea typeface="Tahoma" panose="020B0604030504040204" pitchFamily="34" charset="0"/>
                    <a:cs typeface="Tahoma" panose="020B0604030504040204" pitchFamily="34" charset="0"/>
                  </a:rPr>
                  <a:t>. </a:t>
                </a:r>
                <a:r>
                  <a:rPr lang="en-US" sz="4600" b="1" dirty="0">
                    <a:latin typeface="Tahoma" panose="020B0604030504040204" pitchFamily="34" charset="0"/>
                    <a:ea typeface="Tahoma" panose="020B0604030504040204" pitchFamily="34" charset="0"/>
                    <a:cs typeface="Tahoma" panose="020B0604030504040204" pitchFamily="34" charset="0"/>
                  </a:rPr>
                  <a:t>CÁC SỐ ĐẶC TRƯNG CỦA MẪU SỐ LIỆU KHÔNG GHÉP NHÓM</a:t>
                </a:r>
                <a:endParaRPr lang="vi-VN" sz="4600" b="1" dirty="0">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6" name="Group 60"/>
              <p:cNvGrpSpPr/>
              <p:nvPr/>
            </p:nvGrpSpPr>
            <p:grpSpPr>
              <a:xfrm>
                <a:off x="1422497" y="7151110"/>
                <a:ext cx="11159242" cy="839599"/>
                <a:chOff x="7434357" y="8973279"/>
                <a:chExt cx="11160517" cy="839696"/>
              </a:xfrm>
            </p:grpSpPr>
            <p:sp>
              <p:nvSpPr>
                <p:cNvPr id="57" name="Rectangle 56"/>
                <p:cNvSpPr/>
                <p:nvPr/>
              </p:nvSpPr>
              <p:spPr>
                <a:xfrm>
                  <a:off x="9001087" y="8981882"/>
                  <a:ext cx="9593787" cy="831093"/>
                </a:xfrm>
                <a:prstGeom prst="rect">
                  <a:avLst/>
                </a:prstGeom>
              </p:spPr>
              <p:txBody>
                <a:bodyPr wrap="none">
                  <a:spAutoFit/>
                </a:bodyPr>
                <a:lstStyle/>
                <a:p>
                  <a:pPr>
                    <a:lnSpc>
                      <a:spcPct val="100000"/>
                    </a:lnSpc>
                    <a:spcBef>
                      <a:spcPct val="0"/>
                    </a:spcBef>
                    <a:buFontTx/>
                    <a:buNone/>
                    <a:defRPr/>
                  </a:pPr>
                  <a:r>
                    <a:rPr lang="en-US" sz="4800" b="1" dirty="0">
                      <a:solidFill>
                        <a:srgbClr val="242452"/>
                      </a:solidFill>
                      <a:latin typeface="Tahoma" panose="020B0604030504040204" pitchFamily="34" charset="0"/>
                      <a:ea typeface="Tahoma" panose="020B0604030504040204" pitchFamily="34" charset="0"/>
                      <a:cs typeface="Tahoma" panose="020B0604030504040204" pitchFamily="34" charset="0"/>
                    </a:rPr>
                    <a:t>SỐ TRUNG BÌNH VÀ TRUNG VỊ</a:t>
                  </a:r>
                </a:p>
              </p:txBody>
            </p:sp>
            <p:grpSp>
              <p:nvGrpSpPr>
                <p:cNvPr id="60" name="Group 28"/>
                <p:cNvGrpSpPr/>
                <p:nvPr/>
              </p:nvGrpSpPr>
              <p:grpSpPr>
                <a:xfrm>
                  <a:off x="7434357" y="8973279"/>
                  <a:ext cx="1383018" cy="831093"/>
                  <a:chOff x="7434568" y="9430479"/>
                  <a:chExt cx="1371600" cy="831093"/>
                </a:xfrm>
              </p:grpSpPr>
              <p:sp>
                <p:nvSpPr>
                  <p:cNvPr id="61" name="Round Same Side Corner Rectangle 60"/>
                  <p:cNvSpPr/>
                  <p:nvPr/>
                </p:nvSpPr>
                <p:spPr>
                  <a:xfrm rot="5400000">
                    <a:off x="7754608" y="918261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00154" y="9430479"/>
                    <a:ext cx="507514" cy="831093"/>
                  </a:xfrm>
                  <a:prstGeom prst="rect">
                    <a:avLst/>
                  </a:prstGeom>
                  <a:noFill/>
                </p:spPr>
                <p:txBody>
                  <a:bodyPr wrap="square" rtlCol="0">
                    <a:spAutoFit/>
                  </a:bodyPr>
                  <a:lstStyle/>
                  <a:p>
                    <a:pPr algn="ctr"/>
                    <a: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nvGrpSpPr>
              <p:cNvPr id="63" name="Group 67"/>
              <p:cNvGrpSpPr/>
              <p:nvPr/>
            </p:nvGrpSpPr>
            <p:grpSpPr>
              <a:xfrm>
                <a:off x="1475509" y="8715526"/>
                <a:ext cx="5400945" cy="830997"/>
                <a:chOff x="7487386" y="8425979"/>
                <a:chExt cx="5401572" cy="831093"/>
              </a:xfrm>
            </p:grpSpPr>
            <p:sp>
              <p:nvSpPr>
                <p:cNvPr id="75" name="Rectangle 74"/>
                <p:cNvSpPr/>
                <p:nvPr/>
              </p:nvSpPr>
              <p:spPr>
                <a:xfrm>
                  <a:off x="9190080" y="8425979"/>
                  <a:ext cx="3698878" cy="831093"/>
                </a:xfrm>
                <a:prstGeom prst="rect">
                  <a:avLst/>
                </a:prstGeom>
              </p:spPr>
              <p:txBody>
                <a:bodyPr wrap="none">
                  <a:spAutoFit/>
                </a:bodyPr>
                <a:lstStyle/>
                <a:p>
                  <a:pPr>
                    <a:lnSpc>
                      <a:spcPct val="100000"/>
                    </a:lnSpc>
                    <a:spcBef>
                      <a:spcPct val="0"/>
                    </a:spcBef>
                    <a:buNone/>
                    <a:defRPr/>
                  </a:pPr>
                  <a:r>
                    <a:rPr lang="en-US" sz="4800" b="1" spc="-150" dirty="0">
                      <a:solidFill>
                        <a:srgbClr val="242452"/>
                      </a:solidFill>
                      <a:latin typeface="Tahoma" panose="020B0604030504040204" pitchFamily="34" charset="0"/>
                      <a:ea typeface="Tahoma" panose="020B0604030504040204" pitchFamily="34" charset="0"/>
                      <a:cs typeface="Tahoma" panose="020B0604030504040204" pitchFamily="34" charset="0"/>
                    </a:rPr>
                    <a:t>TỨ PHÂN VỊ</a:t>
                  </a:r>
                </a:p>
              </p:txBody>
            </p:sp>
            <p:grpSp>
              <p:nvGrpSpPr>
                <p:cNvPr id="78" name="Group 41"/>
                <p:cNvGrpSpPr/>
                <p:nvPr/>
              </p:nvGrpSpPr>
              <p:grpSpPr>
                <a:xfrm>
                  <a:off x="7487386" y="8425980"/>
                  <a:ext cx="1383018" cy="831092"/>
                  <a:chOff x="7487156" y="7445285"/>
                  <a:chExt cx="1371600" cy="831092"/>
                </a:xfrm>
              </p:grpSpPr>
              <p:sp>
                <p:nvSpPr>
                  <p:cNvPr id="79" name="Round Same Side Corner Rectangle 78"/>
                  <p:cNvSpPr/>
                  <p:nvPr/>
                </p:nvSpPr>
                <p:spPr>
                  <a:xfrm rot="5400000">
                    <a:off x="7807196" y="7157090"/>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67562" y="7445285"/>
                    <a:ext cx="572702" cy="831092"/>
                  </a:xfrm>
                  <a:prstGeom prst="rect">
                    <a:avLst/>
                  </a:prstGeom>
                  <a:noFill/>
                </p:spPr>
                <p:txBody>
                  <a:bodyPr wrap="none" rtlCol="0">
                    <a:spAutoFit/>
                  </a:bodyPr>
                  <a:lstStyle/>
                  <a:p>
                    <a:pPr algn="ctr"/>
                    <a: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sp>
            <p:nvSpPr>
              <p:cNvPr id="87" name="TextBox 86"/>
              <p:cNvSpPr txBox="1"/>
              <p:nvPr/>
            </p:nvSpPr>
            <p:spPr>
              <a:xfrm>
                <a:off x="1918171" y="11270140"/>
                <a:ext cx="577402" cy="830997"/>
              </a:xfrm>
              <a:prstGeom prst="rect">
                <a:avLst/>
              </a:prstGeom>
              <a:noFill/>
            </p:spPr>
            <p:txBody>
              <a:bodyPr wrap="none" rtlCol="0">
                <a:spAutoFit/>
              </a:bodyPr>
              <a:lstStyle/>
              <a:p>
                <a:pPr algn="ctr"/>
                <a:r>
                  <a:rPr lang="en-US" sz="48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3827922" y="6486123"/>
                <a:ext cx="577402" cy="830997"/>
              </a:xfrm>
              <a:prstGeom prst="rect">
                <a:avLst/>
              </a:prstGeom>
              <a:noFill/>
            </p:spPr>
            <p:txBody>
              <a:bodyPr wrap="none" rtlCol="0">
                <a:sp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793168" y="7688223"/>
                <a:ext cx="577402" cy="830997"/>
              </a:xfrm>
              <a:prstGeom prst="rect">
                <a:avLst/>
              </a:prstGeom>
              <a:noFill/>
            </p:spPr>
            <p:txBody>
              <a:bodyPr wrap="none" rtlCol="0">
                <a:spAutoFit/>
              </a:bodyPr>
              <a:lstStyle/>
              <a:p>
                <a:pPr algn="ct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7" name="Group 67"/>
              <p:cNvGrpSpPr/>
              <p:nvPr/>
            </p:nvGrpSpPr>
            <p:grpSpPr>
              <a:xfrm>
                <a:off x="1447799" y="9982195"/>
                <a:ext cx="3129205" cy="1012597"/>
                <a:chOff x="7459670" y="8524495"/>
                <a:chExt cx="4045805" cy="1012714"/>
              </a:xfrm>
            </p:grpSpPr>
            <p:sp>
              <p:nvSpPr>
                <p:cNvPr id="48" name="Rectangle 47"/>
                <p:cNvSpPr/>
                <p:nvPr/>
              </p:nvSpPr>
              <p:spPr>
                <a:xfrm>
                  <a:off x="9529920" y="8665822"/>
                  <a:ext cx="1975555" cy="831093"/>
                </a:xfrm>
                <a:prstGeom prst="rect">
                  <a:avLst/>
                </a:prstGeom>
              </p:spPr>
              <p:txBody>
                <a:bodyPr wrap="none">
                  <a:spAutoFit/>
                </a:bodyPr>
                <a:lstStyle/>
                <a:p>
                  <a:pPr>
                    <a:lnSpc>
                      <a:spcPct val="100000"/>
                    </a:lnSpc>
                    <a:spcBef>
                      <a:spcPct val="0"/>
                    </a:spcBef>
                    <a:buNone/>
                    <a:defRPr/>
                  </a:pPr>
                  <a:r>
                    <a:rPr lang="en-US" sz="4800" b="1" spc="-150" dirty="0">
                      <a:solidFill>
                        <a:srgbClr val="242452"/>
                      </a:solidFill>
                      <a:latin typeface="Tahoma" panose="020B0604030504040204" pitchFamily="34" charset="0"/>
                      <a:ea typeface="Tahoma" panose="020B0604030504040204" pitchFamily="34" charset="0"/>
                      <a:cs typeface="Tahoma" panose="020B0604030504040204" pitchFamily="34" charset="0"/>
                    </a:rPr>
                    <a:t>MỐT</a:t>
                  </a:r>
                </a:p>
              </p:txBody>
            </p:sp>
            <p:grpSp>
              <p:nvGrpSpPr>
                <p:cNvPr id="49" name="Group 32"/>
                <p:cNvGrpSpPr/>
                <p:nvPr/>
              </p:nvGrpSpPr>
              <p:grpSpPr>
                <a:xfrm>
                  <a:off x="7459670" y="8524495"/>
                  <a:ext cx="1800329" cy="1012714"/>
                  <a:chOff x="7459669" y="7543800"/>
                  <a:chExt cx="1785466" cy="1012714"/>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871388"/>
                    <a:chOff x="7469189" y="7685126"/>
                    <a:chExt cx="1775946" cy="871388"/>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062804" y="7725421"/>
                      <a:ext cx="740370" cy="831093"/>
                    </a:xfrm>
                    <a:prstGeom prst="rect">
                      <a:avLst/>
                    </a:prstGeom>
                    <a:noFill/>
                  </p:spPr>
                  <p:txBody>
                    <a:bodyPr wrap="none" rtlCol="0">
                      <a:spAutoFit/>
                    </a:bodyPr>
                    <a:lstStyle/>
                    <a:p>
                      <a:pPr algn="ctr"/>
                      <a:r>
                        <a:rPr lang="en-US" sz="48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68" name="TextBox 67"/>
              <p:cNvSpPr txBox="1"/>
              <p:nvPr/>
            </p:nvSpPr>
            <p:spPr>
              <a:xfrm>
                <a:off x="1918177" y="12402770"/>
                <a:ext cx="577402" cy="830997"/>
              </a:xfrm>
              <a:prstGeom prst="rect">
                <a:avLst/>
              </a:prstGeom>
              <a:noFill/>
            </p:spPr>
            <p:txBody>
              <a:bodyPr wrap="none" rtlCol="0">
                <a:spAutoFit/>
              </a:bodyPr>
              <a:lstStyle/>
              <a:p>
                <a:pPr algn="ctr"/>
                <a:r>
                  <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2826767" y="3253158"/>
              <a:ext cx="6217806"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48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48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1861736" y="4843431"/>
              <a:ext cx="1316269" cy="1185412"/>
              <a:chOff x="2322712" y="3865460"/>
              <a:chExt cx="1316269" cy="1185412"/>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2434096" y="3865460"/>
                <a:ext cx="1175009" cy="1185412"/>
                <a:chOff x="2434096" y="3865459"/>
                <a:chExt cx="1175009" cy="1185413"/>
              </a:xfrm>
            </p:grpSpPr>
            <p:sp>
              <p:nvSpPr>
                <p:cNvPr id="108" name="Oval 107">
                  <a:extLst>
                    <a:ext uri="{FF2B5EF4-FFF2-40B4-BE49-F238E27FC236}">
                      <a16:creationId xmlns:a16="http://schemas.microsoft.com/office/drawing/2014/main" id="{4E1041DC-D475-450B-91E9-794165D6DE77}"/>
                    </a:ext>
                  </a:extLst>
                </p:cNvPr>
                <p:cNvSpPr/>
                <p:nvPr/>
              </p:nvSpPr>
              <p:spPr>
                <a:xfrm>
                  <a:off x="2434096" y="3865459"/>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09" name="Oval 108">
                  <a:extLst>
                    <a:ext uri="{FF2B5EF4-FFF2-40B4-BE49-F238E27FC236}">
                      <a16:creationId xmlns:a16="http://schemas.microsoft.com/office/drawing/2014/main" id="{1BBB2B80-ECD5-421E-A4F7-BBA59D5C9CDF}"/>
                    </a:ext>
                  </a:extLst>
                </p:cNvPr>
                <p:cNvSpPr/>
                <p:nvPr/>
              </p:nvSpPr>
              <p:spPr>
                <a:xfrm>
                  <a:off x="2445408" y="3929432"/>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2322712" y="4097192"/>
                <a:ext cx="1316269" cy="830956"/>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bg1"/>
                    </a:solidFill>
                    <a:latin typeface="Yu Gothic UI Semilight" panose="020B0400000000000000" pitchFamily="34" charset="-128"/>
                    <a:ea typeface="Yu Gothic UI Semilight" panose="020B0400000000000000" pitchFamily="34" charset="-128"/>
                  </a:rPr>
                  <a:t>➉</a:t>
                </a:r>
                <a:endParaRPr sz="48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2957388" y="4788780"/>
            <a:ext cx="20776538" cy="1882880"/>
            <a:chOff x="71819" y="148683"/>
            <a:chExt cx="6395438" cy="1287478"/>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1287478"/>
            </a:xfrm>
            <a:prstGeom prst="rect">
              <a:avLst/>
            </a:prstGeom>
            <a:solidFill>
              <a:schemeClr val="accent2">
                <a:lumMod val="60000"/>
                <a:lumOff val="40000"/>
              </a:schemeClr>
            </a:solidFill>
          </p:spPr>
        </p:pic>
        <p:sp>
          <p:nvSpPr>
            <p:cNvPr id="114" name="TextBox 321">
              <a:extLst>
                <a:ext uri="{FF2B5EF4-FFF2-40B4-BE49-F238E27FC236}">
                  <a16:creationId xmlns:a16="http://schemas.microsoft.com/office/drawing/2014/main" id="{39A246B9-3D0B-4A2B-A2B0-AD412E909BB4}"/>
                </a:ext>
              </a:extLst>
            </p:cNvPr>
            <p:cNvSpPr txBox="1"/>
            <p:nvPr/>
          </p:nvSpPr>
          <p:spPr>
            <a:xfrm>
              <a:off x="722350" y="261561"/>
              <a:ext cx="5280718" cy="535681"/>
            </a:xfrm>
            <a:prstGeom prst="rect">
              <a:avLst/>
            </a:prstGeom>
            <a:noFill/>
          </p:spPr>
          <p:txBody>
            <a:bodyPr wrap="square" rtlCol="0">
              <a:noAutofit/>
            </a:bodyPr>
            <a:lstStyle/>
            <a:p>
              <a:pPr marL="0" marR="0" algn="ctr">
                <a:lnSpc>
                  <a:spcPct val="106000"/>
                </a:lnSpc>
                <a:spcBef>
                  <a:spcPts val="0"/>
                </a:spcBef>
                <a:spcAft>
                  <a:spcPts val="800"/>
                </a:spcAft>
              </a:pPr>
              <a:r>
                <a:rPr lang="en-US" sz="4800" b="1" dirty="0">
                  <a:solidFill>
                    <a:srgbClr val="0000FF"/>
                  </a:solidFill>
                  <a:effectLst/>
                  <a:latin typeface="Tahoma" pitchFamily="34" charset="0"/>
                  <a:ea typeface="Tahoma" pitchFamily="34" charset="0"/>
                  <a:cs typeface="Tahoma" pitchFamily="34" charset="0"/>
                </a:rPr>
                <a:t>CÁC SỐ ĐẶC TRƯNG ĐO XU THẾ TRUNG TÂM</a:t>
              </a:r>
            </a:p>
            <a:p>
              <a:pPr marL="0" marR="0" algn="ctr">
                <a:lnSpc>
                  <a:spcPct val="106000"/>
                </a:lnSpc>
                <a:spcBef>
                  <a:spcPts val="0"/>
                </a:spcBef>
                <a:spcAft>
                  <a:spcPts val="800"/>
                </a:spcAft>
              </a:pPr>
              <a:r>
                <a:rPr lang="en-US" sz="4800" b="1" dirty="0">
                  <a:solidFill>
                    <a:srgbClr val="0000FF"/>
                  </a:solidFill>
                  <a:latin typeface="Tahoma" pitchFamily="34" charset="0"/>
                  <a:ea typeface="Tahoma" pitchFamily="34" charset="0"/>
                  <a:cs typeface="Tahoma" pitchFamily="34" charset="0"/>
                </a:rPr>
                <a:t>(2</a:t>
              </a:r>
              <a:r>
                <a:rPr lang="vi-VN" sz="4800" b="1" dirty="0">
                  <a:solidFill>
                    <a:srgbClr val="0000FF"/>
                  </a:solidFill>
                  <a:latin typeface="Tahoma" pitchFamily="34" charset="0"/>
                  <a:ea typeface="Tahoma" pitchFamily="34" charset="0"/>
                  <a:cs typeface="Tahoma" pitchFamily="34" charset="0"/>
                </a:rPr>
                <a:t> Tiết</a:t>
              </a:r>
              <a:r>
                <a:rPr lang="en-US" sz="4800" b="1" dirty="0">
                  <a:solidFill>
                    <a:srgbClr val="0000FF"/>
                  </a:solidFill>
                  <a:latin typeface="Tahoma" pitchFamily="34" charset="0"/>
                  <a:ea typeface="Tahoma" pitchFamily="34" charset="0"/>
                  <a:cs typeface="Tahoma" pitchFamily="34" charset="0"/>
                </a:rPr>
                <a: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426113" y="393460"/>
              <a:ext cx="652658" cy="872484"/>
            </a:xfrm>
            <a:prstGeom prst="rect">
              <a:avLst/>
            </a:prstGeom>
            <a:noFill/>
          </p:spPr>
          <p:txBody>
            <a:bodyPr wrap="square" rtlCol="0">
              <a:noAutofit/>
            </a:bodyPr>
            <a:lstStyle/>
            <a:p>
              <a:pPr marL="0" marR="0" algn="ctr">
                <a:lnSpc>
                  <a:spcPct val="106000"/>
                </a:lnSpc>
                <a:spcBef>
                  <a:spcPts val="0"/>
                </a:spcBef>
                <a:spcAft>
                  <a:spcPts val="800"/>
                </a:spcAft>
              </a:pPr>
              <a:r>
                <a:rPr lang="en-US" sz="48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13</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97" name="Isosceles Triangle 44">
            <a:extLst>
              <a:ext uri="{FF2B5EF4-FFF2-40B4-BE49-F238E27FC236}">
                <a16:creationId xmlns:a16="http://schemas.microsoft.com/office/drawing/2014/main" id="{A94E7FD5-249A-4CDD-AA63-97034047938A}"/>
              </a:ext>
            </a:extLst>
          </p:cNvPr>
          <p:cNvSpPr/>
          <p:nvPr/>
        </p:nvSpPr>
        <p:spPr>
          <a:xfrm rot="16200000">
            <a:off x="928258" y="8724156"/>
            <a:ext cx="143672"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9" name="Isosceles Triangle 44">
            <a:extLst>
              <a:ext uri="{FF2B5EF4-FFF2-40B4-BE49-F238E27FC236}">
                <a16:creationId xmlns:a16="http://schemas.microsoft.com/office/drawing/2014/main" id="{734DD7D0-3C3E-4599-BE32-4C0F896A7BBB}"/>
              </a:ext>
            </a:extLst>
          </p:cNvPr>
          <p:cNvSpPr/>
          <p:nvPr/>
        </p:nvSpPr>
        <p:spPr>
          <a:xfrm rot="16200000">
            <a:off x="939195" y="7129202"/>
            <a:ext cx="157732" cy="20790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50">
            <a:extLst>
              <a:ext uri="{FF2B5EF4-FFF2-40B4-BE49-F238E27FC236}">
                <a16:creationId xmlns:a16="http://schemas.microsoft.com/office/drawing/2014/main" id="{E7BFEE55-F0F2-4595-B450-715BD6B421CB}"/>
              </a:ext>
            </a:extLst>
          </p:cNvPr>
          <p:cNvSpPr/>
          <p:nvPr/>
        </p:nvSpPr>
        <p:spPr>
          <a:xfrm>
            <a:off x="2251268" y="1905000"/>
            <a:ext cx="20303932" cy="1447800"/>
          </a:xfrm>
          <a:prstGeom prst="roundRect">
            <a:avLst/>
          </a:prstGeom>
          <a:solidFill>
            <a:schemeClr val="accent6">
              <a:lumMod val="40000"/>
              <a:lumOff val="60000"/>
            </a:schemeClr>
          </a:solidFill>
          <a:ln w="635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pPr>
            <a:endParaRPr lang="en-US" sz="52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a:lnSpc>
                <a:spcPct val="107000"/>
              </a:lnSpc>
            </a:pPr>
            <a:r>
              <a:rPr lang="vi-VN" sz="5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Mốt</a:t>
            </a:r>
            <a:r>
              <a:rPr lang="vi-VN" sz="5200" b="1" dirty="0">
                <a:effectLst/>
                <a:latin typeface="Tahoma" panose="020B0604030504040204" pitchFamily="34" charset="0"/>
                <a:ea typeface="Tahoma" panose="020B0604030504040204" pitchFamily="34" charset="0"/>
                <a:cs typeface="Tahoma" panose="020B0604030504040204" pitchFamily="34" charset="0"/>
              </a:rPr>
              <a:t> của mẫu số liệu là giá trị xuất hiện với tần số lớn nhất.</a:t>
            </a:r>
            <a:endParaRPr lang="en-US" sz="52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pPr>
            <a:endParaRPr lang="en-US" sz="52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C276D99B-21A0-4083-960B-6AD5F16F857D}"/>
              </a:ext>
            </a:extLst>
          </p:cNvPr>
          <p:cNvSpPr txBox="1"/>
          <p:nvPr/>
        </p:nvSpPr>
        <p:spPr>
          <a:xfrm>
            <a:off x="609600" y="3834819"/>
            <a:ext cx="22402800" cy="1727781"/>
          </a:xfrm>
          <a:prstGeom prst="rect">
            <a:avLst/>
          </a:prstGeom>
          <a:solidFill>
            <a:schemeClr val="accent4">
              <a:lumMod val="40000"/>
              <a:lumOff val="60000"/>
              <a:alpha val="50000"/>
            </a:schemeClr>
          </a:solidFill>
        </p:spPr>
        <p:txBody>
          <a:bodyPr wrap="square">
            <a:spAutoFit/>
          </a:bodyPr>
          <a:lstStyle/>
          <a:p>
            <a:pPr algn="l">
              <a:lnSpc>
                <a:spcPct val="107000"/>
              </a:lnSpc>
              <a:spcAft>
                <a:spcPts val="800"/>
              </a:spcAft>
              <a:tabLst>
                <a:tab pos="2646680" algn="l"/>
              </a:tabLst>
            </a:pPr>
            <a:r>
              <a:rPr lang="en-US" sz="5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Ý </a:t>
            </a:r>
            <a:r>
              <a:rPr lang="en-US" sz="5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nghĩa</a:t>
            </a:r>
            <a:r>
              <a:rPr lang="en-US" sz="5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Có</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thể</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dùng</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mốt</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để</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đo</a:t>
            </a:r>
            <a:r>
              <a:rPr lang="en-US" sz="5200" b="1" dirty="0">
                <a:effectLst/>
                <a:latin typeface="Tahoma" panose="020B0604030504040204" pitchFamily="34" charset="0"/>
                <a:ea typeface="Tahoma" panose="020B0604030504040204" pitchFamily="34" charset="0"/>
                <a:cs typeface="Tahoma" panose="020B0604030504040204" pitchFamily="34" charset="0"/>
              </a:rPr>
              <a:t> xu </a:t>
            </a:r>
            <a:r>
              <a:rPr lang="en-US" sz="5200" b="1" dirty="0" err="1">
                <a:effectLst/>
                <a:latin typeface="Tahoma" panose="020B0604030504040204" pitchFamily="34" charset="0"/>
                <a:ea typeface="Tahoma" panose="020B0604030504040204" pitchFamily="34" charset="0"/>
                <a:cs typeface="Tahoma" panose="020B0604030504040204" pitchFamily="34" charset="0"/>
              </a:rPr>
              <a:t>thế</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trung</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tâm</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của</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mẫu</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số</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liệu</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khi</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mẫu</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số</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liệu</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có</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nhiều</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giá</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trị</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trùng</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nhau</a:t>
            </a:r>
            <a:r>
              <a:rPr lang="en-US" sz="5200" b="1" dirty="0">
                <a:effectLst/>
                <a:latin typeface="Tahoma" panose="020B0604030504040204" pitchFamily="34" charset="0"/>
                <a:ea typeface="Tahoma" panose="020B0604030504040204" pitchFamily="34" charset="0"/>
                <a:cs typeface="Tahoma" panose="020B0604030504040204" pitchFamily="34" charset="0"/>
              </a:rPr>
              <a:t>.</a:t>
            </a:r>
          </a:p>
        </p:txBody>
      </p:sp>
      <p:sp>
        <p:nvSpPr>
          <p:cNvPr id="6" name="TextBox 5">
            <a:extLst>
              <a:ext uri="{FF2B5EF4-FFF2-40B4-BE49-F238E27FC236}">
                <a16:creationId xmlns:a16="http://schemas.microsoft.com/office/drawing/2014/main" id="{87131AA9-C143-446F-86D3-9B02A184616B}"/>
              </a:ext>
            </a:extLst>
          </p:cNvPr>
          <p:cNvSpPr txBox="1"/>
          <p:nvPr/>
        </p:nvSpPr>
        <p:spPr>
          <a:xfrm>
            <a:off x="202957" y="5958530"/>
            <a:ext cx="24028643" cy="2686633"/>
          </a:xfrm>
          <a:prstGeom prst="rect">
            <a:avLst/>
          </a:prstGeom>
          <a:solidFill>
            <a:schemeClr val="accent6">
              <a:lumMod val="40000"/>
              <a:lumOff val="60000"/>
              <a:alpha val="90000"/>
            </a:schemeClr>
          </a:solidFill>
        </p:spPr>
        <p:txBody>
          <a:bodyPr wrap="square">
            <a:spAutoFit/>
          </a:bodyPr>
          <a:lstStyle/>
          <a:p>
            <a:pPr algn="just">
              <a:lnSpc>
                <a:spcPct val="107000"/>
              </a:lnSpc>
            </a:pPr>
            <a:r>
              <a:rPr lang="vi-VN" sz="5200" b="1" kern="1200" dirty="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en-US" sz="5200" b="1" kern="1200"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Ví</a:t>
            </a:r>
            <a:r>
              <a:rPr lang="en-US" sz="5200" b="1"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5200" b="1" kern="1200"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dụ</a:t>
            </a:r>
            <a:r>
              <a:rPr lang="en-US" sz="5200" b="1"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4</a:t>
            </a:r>
            <a:r>
              <a:rPr lang="vi-VN" sz="5200" b="1"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a:t>
            </a:r>
            <a:r>
              <a:rPr lang="en-US" sz="5200" b="1"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Tìm</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mốt</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cho</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số</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liệu</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này</a:t>
            </a:r>
            <a:r>
              <a:rPr lang="en-US" sz="5200" b="1" dirty="0">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pPr>
            <a:r>
              <a:rPr lang="en-US" sz="5200" b="1" dirty="0" err="1">
                <a:effectLst/>
                <a:latin typeface="Tahoma" panose="020B0604030504040204" pitchFamily="34" charset="0"/>
                <a:ea typeface="Tahoma" panose="020B0604030504040204" pitchFamily="34" charset="0"/>
                <a:cs typeface="Tahoma" panose="020B0604030504040204" pitchFamily="34" charset="0"/>
              </a:rPr>
              <a:t>Thống</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kê</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thời</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gian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truy</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cập</a:t>
            </a:r>
            <a:r>
              <a:rPr lang="en-US" sz="5200" b="1" dirty="0">
                <a:effectLst/>
                <a:latin typeface="Tahoma" panose="020B0604030504040204" pitchFamily="34" charset="0"/>
                <a:ea typeface="Tahoma" panose="020B0604030504040204" pitchFamily="34" charset="0"/>
                <a:cs typeface="Tahoma" panose="020B0604030504040204" pitchFamily="34" charset="0"/>
              </a:rPr>
              <a:t> Internet (</a:t>
            </a:r>
            <a:r>
              <a:rPr lang="en-US" sz="5200" b="1" dirty="0" err="1">
                <a:effectLst/>
                <a:latin typeface="Tahoma" panose="020B0604030504040204" pitchFamily="34" charset="0"/>
                <a:ea typeface="Tahoma" panose="020B0604030504040204" pitchFamily="34" charset="0"/>
                <a:cs typeface="Tahoma" panose="020B0604030504040204" pitchFamily="34" charset="0"/>
              </a:rPr>
              <a:t>đơn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vị</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giờ</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trong</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một</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ngày</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của</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một</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học</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sinh</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lớp</a:t>
            </a:r>
            <a:r>
              <a:rPr lang="en-US" sz="5200" b="1" dirty="0">
                <a:effectLst/>
                <a:latin typeface="Tahoma" panose="020B0604030504040204" pitchFamily="34" charset="0"/>
                <a:ea typeface="Tahoma" panose="020B0604030504040204" pitchFamily="34" charset="0"/>
                <a:cs typeface="Tahoma" panose="020B0604030504040204" pitchFamily="34" charset="0"/>
              </a:rPr>
              <a:t> 10 </a:t>
            </a:r>
            <a:r>
              <a:rPr lang="en-US" sz="5200" b="1" dirty="0" err="1">
                <a:effectLst/>
                <a:latin typeface="Tahoma" panose="020B0604030504040204" pitchFamily="34" charset="0"/>
                <a:ea typeface="Tahoma" panose="020B0604030504040204" pitchFamily="34" charset="0"/>
                <a:cs typeface="Tahoma" panose="020B0604030504040204" pitchFamily="34" charset="0"/>
              </a:rPr>
              <a:t>được</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cho</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như</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sau</a:t>
            </a:r>
            <a:r>
              <a:rPr lang="en-US" sz="5200" b="1" dirty="0">
                <a:effectLst/>
                <a:latin typeface="Tahoma" panose="020B0604030504040204" pitchFamily="34" charset="0"/>
                <a:ea typeface="Tahoma" panose="020B0604030504040204" pitchFamily="34" charset="0"/>
                <a:cs typeface="Tahoma" panose="020B0604030504040204" pitchFamily="34" charset="0"/>
              </a:rPr>
              <a:t>:</a:t>
            </a:r>
          </a:p>
        </p:txBody>
      </p:sp>
      <p:grpSp>
        <p:nvGrpSpPr>
          <p:cNvPr id="9" name="Group 8">
            <a:extLst>
              <a:ext uri="{FF2B5EF4-FFF2-40B4-BE49-F238E27FC236}">
                <a16:creationId xmlns:a16="http://schemas.microsoft.com/office/drawing/2014/main" id="{09CD3DA5-F7E1-4221-83A2-842197A5AD49}"/>
              </a:ext>
            </a:extLst>
          </p:cNvPr>
          <p:cNvGrpSpPr/>
          <p:nvPr/>
        </p:nvGrpSpPr>
        <p:grpSpPr>
          <a:xfrm>
            <a:off x="228600" y="6044620"/>
            <a:ext cx="1524000" cy="873284"/>
            <a:chOff x="0" y="92326"/>
            <a:chExt cx="575416" cy="197663"/>
          </a:xfrm>
        </p:grpSpPr>
        <p:grpSp>
          <p:nvGrpSpPr>
            <p:cNvPr id="10" name="Group 9">
              <a:extLst>
                <a:ext uri="{FF2B5EF4-FFF2-40B4-BE49-F238E27FC236}">
                  <a16:creationId xmlns:a16="http://schemas.microsoft.com/office/drawing/2014/main" id="{8843F5B1-43DF-4287-9047-8D665028A2CD}"/>
                </a:ext>
              </a:extLst>
            </p:cNvPr>
            <p:cNvGrpSpPr/>
            <p:nvPr/>
          </p:nvGrpSpPr>
          <p:grpSpPr>
            <a:xfrm>
              <a:off x="0" y="92326"/>
              <a:ext cx="575416" cy="197663"/>
              <a:chOff x="0" y="92326"/>
              <a:chExt cx="644449" cy="302837"/>
            </a:xfrm>
          </p:grpSpPr>
          <p:sp>
            <p:nvSpPr>
              <p:cNvPr id="13" name="Arrow: Pentagon 12">
                <a:extLst>
                  <a:ext uri="{FF2B5EF4-FFF2-40B4-BE49-F238E27FC236}">
                    <a16:creationId xmlns:a16="http://schemas.microsoft.com/office/drawing/2014/main" id="{92B78E12-6B43-4D24-A75A-2CCD2DA8DF83}"/>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US"/>
              </a:p>
            </p:txBody>
          </p:sp>
          <p:sp>
            <p:nvSpPr>
              <p:cNvPr id="14" name="Arrow: Chevron 13">
                <a:extLst>
                  <a:ext uri="{FF2B5EF4-FFF2-40B4-BE49-F238E27FC236}">
                    <a16:creationId xmlns:a16="http://schemas.microsoft.com/office/drawing/2014/main" id="{A55F2740-5112-4409-80CF-D13D961982FE}"/>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US"/>
              </a:p>
            </p:txBody>
          </p:sp>
          <p:sp>
            <p:nvSpPr>
              <p:cNvPr id="15" name="Arrow: Chevron 14">
                <a:extLst>
                  <a:ext uri="{FF2B5EF4-FFF2-40B4-BE49-F238E27FC236}">
                    <a16:creationId xmlns:a16="http://schemas.microsoft.com/office/drawing/2014/main" id="{B4B89B27-4276-4AA3-BD9E-DC797FA255A4}"/>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US"/>
              </a:p>
            </p:txBody>
          </p:sp>
        </p:grpSp>
        <p:sp>
          <p:nvSpPr>
            <p:cNvPr id="11" name="Flowchart: Terminator 10">
              <a:extLst>
                <a:ext uri="{FF2B5EF4-FFF2-40B4-BE49-F238E27FC236}">
                  <a16:creationId xmlns:a16="http://schemas.microsoft.com/office/drawing/2014/main" id="{C47BCD94-BAA6-4CC0-8F5A-C0B9D325BDA2}"/>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US"/>
            </a:p>
          </p:txBody>
        </p:sp>
        <p:sp>
          <p:nvSpPr>
            <p:cNvPr id="12" name="Oval 11">
              <a:extLst>
                <a:ext uri="{FF2B5EF4-FFF2-40B4-BE49-F238E27FC236}">
                  <a16:creationId xmlns:a16="http://schemas.microsoft.com/office/drawing/2014/main" id="{BD1B3F6C-0DED-4E4E-B28A-F0316D84BAFB}"/>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US"/>
            </a:p>
          </p:txBody>
        </p:sp>
      </p:grpSp>
      <p:graphicFrame>
        <p:nvGraphicFramePr>
          <p:cNvPr id="4" name="Table 3">
            <a:extLst>
              <a:ext uri="{FF2B5EF4-FFF2-40B4-BE49-F238E27FC236}">
                <a16:creationId xmlns:a16="http://schemas.microsoft.com/office/drawing/2014/main" id="{03A3CD8F-18AD-4AD0-A7C6-7D72DCE950DF}"/>
              </a:ext>
            </a:extLst>
          </p:cNvPr>
          <p:cNvGraphicFramePr>
            <a:graphicFrameLocks noGrp="1"/>
          </p:cNvGraphicFramePr>
          <p:nvPr>
            <p:extLst>
              <p:ext uri="{D42A27DB-BD31-4B8C-83A1-F6EECF244321}">
                <p14:modId xmlns:p14="http://schemas.microsoft.com/office/powerpoint/2010/main" val="2038141652"/>
              </p:ext>
            </p:extLst>
          </p:nvPr>
        </p:nvGraphicFramePr>
        <p:xfrm>
          <a:off x="3524249" y="8680051"/>
          <a:ext cx="17335501" cy="1189383"/>
        </p:xfrm>
        <a:graphic>
          <a:graphicData uri="http://schemas.openxmlformats.org/drawingml/2006/table">
            <a:tbl>
              <a:tblPr firstRow="1" firstCol="1" bandRow="1">
                <a:tableStyleId>{616DA210-FB5B-4158-B5E0-FEB733F419BA}</a:tableStyleId>
              </a:tblPr>
              <a:tblGrid>
                <a:gridCol w="1675499">
                  <a:extLst>
                    <a:ext uri="{9D8B030D-6E8A-4147-A177-3AD203B41FA5}">
                      <a16:colId xmlns:a16="http://schemas.microsoft.com/office/drawing/2014/main" val="3795413051"/>
                    </a:ext>
                  </a:extLst>
                </a:gridCol>
                <a:gridCol w="1762570">
                  <a:extLst>
                    <a:ext uri="{9D8B030D-6E8A-4147-A177-3AD203B41FA5}">
                      <a16:colId xmlns:a16="http://schemas.microsoft.com/office/drawing/2014/main" val="3099757654"/>
                    </a:ext>
                  </a:extLst>
                </a:gridCol>
                <a:gridCol w="1847009">
                  <a:extLst>
                    <a:ext uri="{9D8B030D-6E8A-4147-A177-3AD203B41FA5}">
                      <a16:colId xmlns:a16="http://schemas.microsoft.com/office/drawing/2014/main" val="1641655604"/>
                    </a:ext>
                  </a:extLst>
                </a:gridCol>
                <a:gridCol w="1693972">
                  <a:extLst>
                    <a:ext uri="{9D8B030D-6E8A-4147-A177-3AD203B41FA5}">
                      <a16:colId xmlns:a16="http://schemas.microsoft.com/office/drawing/2014/main" val="3897608366"/>
                    </a:ext>
                  </a:extLst>
                </a:gridCol>
                <a:gridCol w="1662307">
                  <a:extLst>
                    <a:ext uri="{9D8B030D-6E8A-4147-A177-3AD203B41FA5}">
                      <a16:colId xmlns:a16="http://schemas.microsoft.com/office/drawing/2014/main" val="4161492375"/>
                    </a:ext>
                  </a:extLst>
                </a:gridCol>
                <a:gridCol w="1862841">
                  <a:extLst>
                    <a:ext uri="{9D8B030D-6E8A-4147-A177-3AD203B41FA5}">
                      <a16:colId xmlns:a16="http://schemas.microsoft.com/office/drawing/2014/main" val="4038712925"/>
                    </a:ext>
                  </a:extLst>
                </a:gridCol>
                <a:gridCol w="1709806">
                  <a:extLst>
                    <a:ext uri="{9D8B030D-6E8A-4147-A177-3AD203B41FA5}">
                      <a16:colId xmlns:a16="http://schemas.microsoft.com/office/drawing/2014/main" val="719924640"/>
                    </a:ext>
                  </a:extLst>
                </a:gridCol>
                <a:gridCol w="1543576">
                  <a:extLst>
                    <a:ext uri="{9D8B030D-6E8A-4147-A177-3AD203B41FA5}">
                      <a16:colId xmlns:a16="http://schemas.microsoft.com/office/drawing/2014/main" val="3632860154"/>
                    </a:ext>
                  </a:extLst>
                </a:gridCol>
                <a:gridCol w="1865478">
                  <a:extLst>
                    <a:ext uri="{9D8B030D-6E8A-4147-A177-3AD203B41FA5}">
                      <a16:colId xmlns:a16="http://schemas.microsoft.com/office/drawing/2014/main" val="3189055703"/>
                    </a:ext>
                  </a:extLst>
                </a:gridCol>
                <a:gridCol w="1712443">
                  <a:extLst>
                    <a:ext uri="{9D8B030D-6E8A-4147-A177-3AD203B41FA5}">
                      <a16:colId xmlns:a16="http://schemas.microsoft.com/office/drawing/2014/main" val="697547569"/>
                    </a:ext>
                  </a:extLst>
                </a:gridCol>
              </a:tblGrid>
              <a:tr h="1189383">
                <a:tc>
                  <a:txBody>
                    <a:bodyPr/>
                    <a:lstStyle/>
                    <a:p>
                      <a:pPr algn="ctr">
                        <a:lnSpc>
                          <a:spcPct val="107000"/>
                        </a:lnSpc>
                        <a:spcAft>
                          <a:spcPts val="800"/>
                        </a:spcAft>
                        <a:tabLst>
                          <a:tab pos="2646680" algn="l"/>
                        </a:tabLst>
                      </a:pPr>
                      <a:r>
                        <a:rPr lang="en-US" sz="5200" dirty="0">
                          <a:effectLst/>
                        </a:rPr>
                        <a:t> 0                </a:t>
                      </a:r>
                      <a:endParaRPr lang="en-US" sz="5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tabLst>
                          <a:tab pos="2646680" algn="l"/>
                        </a:tabLst>
                      </a:pPr>
                      <a:r>
                        <a:rPr lang="en-US" sz="5200" dirty="0">
                          <a:effectLst/>
                        </a:rPr>
                        <a:t>0</a:t>
                      </a:r>
                      <a:endParaRPr lang="en-US" sz="5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tabLst>
                          <a:tab pos="2646680" algn="l"/>
                        </a:tabLst>
                      </a:pPr>
                      <a:r>
                        <a:rPr lang="en-US" sz="5200" dirty="0">
                          <a:effectLst/>
                        </a:rPr>
                        <a:t>1</a:t>
                      </a:r>
                      <a:endParaRPr lang="en-US" sz="5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tabLst>
                          <a:tab pos="2646680" algn="l"/>
                        </a:tabLst>
                      </a:pPr>
                      <a:r>
                        <a:rPr lang="en-US" sz="5200" dirty="0">
                          <a:effectLst/>
                        </a:rPr>
                        <a:t>1</a:t>
                      </a:r>
                      <a:endParaRPr lang="en-US" sz="5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tabLst>
                          <a:tab pos="2646680" algn="l"/>
                        </a:tabLst>
                      </a:pPr>
                      <a:r>
                        <a:rPr lang="en-US" sz="5200" dirty="0">
                          <a:effectLst/>
                        </a:rPr>
                        <a:t>1</a:t>
                      </a:r>
                      <a:endParaRPr lang="en-US" sz="5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tabLst>
                          <a:tab pos="2646680" algn="l"/>
                        </a:tabLst>
                      </a:pPr>
                      <a:r>
                        <a:rPr lang="en-US" sz="5200">
                          <a:effectLst/>
                        </a:rPr>
                        <a:t>3</a:t>
                      </a:r>
                      <a:endParaRPr lang="en-US" sz="52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tabLst>
                          <a:tab pos="2646680" algn="l"/>
                        </a:tabLst>
                      </a:pPr>
                      <a:r>
                        <a:rPr lang="en-US" sz="5200" dirty="0">
                          <a:effectLst/>
                        </a:rPr>
                        <a:t>4</a:t>
                      </a:r>
                      <a:endParaRPr lang="en-US" sz="5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tabLst>
                          <a:tab pos="2646680" algn="l"/>
                        </a:tabLst>
                      </a:pPr>
                      <a:r>
                        <a:rPr lang="en-US" sz="5200" dirty="0">
                          <a:effectLst/>
                        </a:rPr>
                        <a:t>4</a:t>
                      </a:r>
                      <a:endParaRPr lang="en-US" sz="5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tabLst>
                          <a:tab pos="2646680" algn="l"/>
                        </a:tabLst>
                      </a:pPr>
                      <a:r>
                        <a:rPr lang="en-US" sz="5200" dirty="0">
                          <a:effectLst/>
                        </a:rPr>
                        <a:t>5</a:t>
                      </a:r>
                      <a:endParaRPr lang="en-US" sz="5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tabLst>
                          <a:tab pos="2646680" algn="l"/>
                        </a:tabLst>
                      </a:pPr>
                      <a:r>
                        <a:rPr lang="en-US" sz="5200" dirty="0">
                          <a:effectLst/>
                        </a:rPr>
                        <a:t>6</a:t>
                      </a:r>
                      <a:endParaRPr lang="en-US" sz="5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644891030"/>
                  </a:ext>
                </a:extLst>
              </a:tr>
            </a:tbl>
          </a:graphicData>
        </a:graphic>
      </p:graphicFrame>
      <p:sp>
        <p:nvSpPr>
          <p:cNvPr id="24" name="TextBox 23">
            <a:extLst>
              <a:ext uri="{FF2B5EF4-FFF2-40B4-BE49-F238E27FC236}">
                <a16:creationId xmlns:a16="http://schemas.microsoft.com/office/drawing/2014/main" id="{0D33DF71-4229-4DAA-BB74-30738281E524}"/>
              </a:ext>
            </a:extLst>
          </p:cNvPr>
          <p:cNvSpPr txBox="1"/>
          <p:nvPr/>
        </p:nvSpPr>
        <p:spPr>
          <a:xfrm>
            <a:off x="355357" y="10000466"/>
            <a:ext cx="23673286" cy="2584041"/>
          </a:xfrm>
          <a:prstGeom prst="rect">
            <a:avLst/>
          </a:prstGeom>
          <a:solidFill>
            <a:schemeClr val="accent4">
              <a:lumMod val="20000"/>
              <a:lumOff val="80000"/>
              <a:alpha val="75686"/>
            </a:schemeClr>
          </a:solidFill>
        </p:spPr>
        <p:txBody>
          <a:bodyPr wrap="square">
            <a:spAutoFit/>
          </a:bodyPr>
          <a:lstStyle/>
          <a:p>
            <a:pPr algn="just">
              <a:lnSpc>
                <a:spcPct val="107000"/>
              </a:lnSpc>
            </a:pPr>
            <a:r>
              <a:rPr lang="en-US" sz="5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Lời</a:t>
            </a:r>
            <a:r>
              <a:rPr lang="en-US" sz="5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endParaRPr lang="en-US" sz="52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algn="l">
              <a:lnSpc>
                <a:spcPct val="107000"/>
              </a:lnSpc>
              <a:spcAft>
                <a:spcPts val="800"/>
              </a:spcAft>
              <a:tabLst>
                <a:tab pos="2646680" algn="l"/>
              </a:tabLst>
            </a:pPr>
            <a:r>
              <a:rPr lang="en-US" sz="5200" b="1" dirty="0" err="1">
                <a:effectLst/>
                <a:latin typeface="Tahoma" panose="020B0604030504040204" pitchFamily="34" charset="0"/>
                <a:ea typeface="Tahoma" panose="020B0604030504040204" pitchFamily="34" charset="0"/>
                <a:cs typeface="Tahoma" panose="020B0604030504040204" pitchFamily="34" charset="0"/>
              </a:rPr>
              <a:t>Vì</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số</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học</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sinh</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truy</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cập</a:t>
            </a:r>
            <a:r>
              <a:rPr lang="en-US" sz="5200" b="1" dirty="0">
                <a:effectLst/>
                <a:latin typeface="Tahoma" panose="020B0604030504040204" pitchFamily="34" charset="0"/>
                <a:ea typeface="Tahoma" panose="020B0604030504040204" pitchFamily="34" charset="0"/>
                <a:cs typeface="Tahoma" panose="020B0604030504040204" pitchFamily="34" charset="0"/>
              </a:rPr>
              <a:t> Internet 1 </a:t>
            </a:r>
            <a:r>
              <a:rPr lang="en-US" sz="5200" b="1" dirty="0" err="1">
                <a:effectLst/>
                <a:latin typeface="Tahoma" panose="020B0604030504040204" pitchFamily="34" charset="0"/>
                <a:ea typeface="Tahoma" panose="020B0604030504040204" pitchFamily="34" charset="0"/>
                <a:cs typeface="Tahoma" panose="020B0604030504040204" pitchFamily="34" charset="0"/>
              </a:rPr>
              <a:t>giờ</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mỗi</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ngày</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là</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lớn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nhất</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có</a:t>
            </a:r>
            <a:r>
              <a:rPr lang="en-US" sz="5200" b="1" dirty="0">
                <a:effectLst/>
                <a:latin typeface="Tahoma" panose="020B0604030504040204" pitchFamily="34" charset="0"/>
                <a:ea typeface="Tahoma" panose="020B0604030504040204" pitchFamily="34" charset="0"/>
                <a:cs typeface="Tahoma" panose="020B0604030504040204" pitchFamily="34" charset="0"/>
              </a:rPr>
              <a:t> 3 </a:t>
            </a:r>
            <a:r>
              <a:rPr lang="en-US" sz="5200" b="1" dirty="0" err="1">
                <a:effectLst/>
                <a:latin typeface="Tahoma" panose="020B0604030504040204" pitchFamily="34" charset="0"/>
                <a:ea typeface="Tahoma" panose="020B0604030504040204" pitchFamily="34" charset="0"/>
                <a:cs typeface="Tahoma" panose="020B0604030504040204" pitchFamily="34" charset="0"/>
              </a:rPr>
              <a:t>học</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sinh</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nên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mốt</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là</a:t>
            </a:r>
            <a:r>
              <a:rPr lang="en-US" sz="5200" b="1" dirty="0">
                <a:effectLst/>
                <a:latin typeface="Tahoma" panose="020B0604030504040204" pitchFamily="34" charset="0"/>
                <a:ea typeface="Tahoma" panose="020B0604030504040204" pitchFamily="34" charset="0"/>
                <a:cs typeface="Tahoma" panose="020B0604030504040204" pitchFamily="34" charset="0"/>
              </a:rPr>
              <a:t> 1.</a:t>
            </a:r>
          </a:p>
        </p:txBody>
      </p:sp>
    </p:spTree>
    <p:extLst>
      <p:ext uri="{BB962C8B-B14F-4D97-AF65-F5344CB8AC3E}">
        <p14:creationId xmlns:p14="http://schemas.microsoft.com/office/powerpoint/2010/main" val="318484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33A11E-73DC-443A-A25E-CE36EF7318DC}"/>
              </a:ext>
            </a:extLst>
          </p:cNvPr>
          <p:cNvSpPr txBox="1"/>
          <p:nvPr/>
        </p:nvSpPr>
        <p:spPr>
          <a:xfrm>
            <a:off x="659295" y="1722361"/>
            <a:ext cx="5953539" cy="1021305"/>
          </a:xfrm>
          <a:prstGeom prst="rect">
            <a:avLst/>
          </a:prstGeom>
          <a:solidFill>
            <a:schemeClr val="accent4">
              <a:alpha val="32000"/>
            </a:schemeClr>
          </a:solidFill>
        </p:spPr>
        <p:txBody>
          <a:bodyPr wrap="square">
            <a:spAutoFit/>
          </a:bodyPr>
          <a:lstStyle/>
          <a:p>
            <a:pPr algn="l">
              <a:lnSpc>
                <a:spcPct val="107000"/>
              </a:lnSpc>
              <a:spcAft>
                <a:spcPts val="800"/>
              </a:spcAft>
              <a:tabLst>
                <a:tab pos="2646680" algn="l"/>
              </a:tabLst>
            </a:pPr>
            <a:r>
              <a:rPr lang="en-US" sz="6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Nhận</a:t>
            </a:r>
            <a:r>
              <a:rPr lang="en-US" sz="6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6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xét</a:t>
            </a:r>
            <a:r>
              <a:rPr lang="en-US" sz="6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6200" b="1" dirty="0">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Table 6">
            <a:extLst>
              <a:ext uri="{FF2B5EF4-FFF2-40B4-BE49-F238E27FC236}">
                <a16:creationId xmlns:a16="http://schemas.microsoft.com/office/drawing/2014/main" id="{BFD7D2AC-3BB5-4883-A3CD-0220AC5C30A6}"/>
              </a:ext>
            </a:extLst>
          </p:cNvPr>
          <p:cNvGraphicFramePr>
            <a:graphicFrameLocks noGrp="1"/>
          </p:cNvGraphicFramePr>
          <p:nvPr>
            <p:extLst>
              <p:ext uri="{D42A27DB-BD31-4B8C-83A1-F6EECF244321}">
                <p14:modId xmlns:p14="http://schemas.microsoft.com/office/powerpoint/2010/main" val="2656049625"/>
              </p:ext>
            </p:extLst>
          </p:nvPr>
        </p:nvGraphicFramePr>
        <p:xfrm>
          <a:off x="2819400" y="4598482"/>
          <a:ext cx="13868397" cy="1057783"/>
        </p:xfrm>
        <a:graphic>
          <a:graphicData uri="http://schemas.openxmlformats.org/drawingml/2006/table">
            <a:tbl>
              <a:tblPr firstRow="1" firstCol="1" bandRow="1">
                <a:tableStyleId>{5940675A-B579-460E-94D1-54222C63F5DA}</a:tableStyleId>
              </a:tblPr>
              <a:tblGrid>
                <a:gridCol w="1703137">
                  <a:extLst>
                    <a:ext uri="{9D8B030D-6E8A-4147-A177-3AD203B41FA5}">
                      <a16:colId xmlns:a16="http://schemas.microsoft.com/office/drawing/2014/main" val="3351927718"/>
                    </a:ext>
                  </a:extLst>
                </a:gridCol>
                <a:gridCol w="1459831">
                  <a:extLst>
                    <a:ext uri="{9D8B030D-6E8A-4147-A177-3AD203B41FA5}">
                      <a16:colId xmlns:a16="http://schemas.microsoft.com/office/drawing/2014/main" val="2136553158"/>
                    </a:ext>
                  </a:extLst>
                </a:gridCol>
                <a:gridCol w="1459831">
                  <a:extLst>
                    <a:ext uri="{9D8B030D-6E8A-4147-A177-3AD203B41FA5}">
                      <a16:colId xmlns:a16="http://schemas.microsoft.com/office/drawing/2014/main" val="1029017582"/>
                    </a:ext>
                  </a:extLst>
                </a:gridCol>
                <a:gridCol w="1703137">
                  <a:extLst>
                    <a:ext uri="{9D8B030D-6E8A-4147-A177-3AD203B41FA5}">
                      <a16:colId xmlns:a16="http://schemas.microsoft.com/office/drawing/2014/main" val="1610345853"/>
                    </a:ext>
                  </a:extLst>
                </a:gridCol>
                <a:gridCol w="1459831">
                  <a:extLst>
                    <a:ext uri="{9D8B030D-6E8A-4147-A177-3AD203B41FA5}">
                      <a16:colId xmlns:a16="http://schemas.microsoft.com/office/drawing/2014/main" val="527938537"/>
                    </a:ext>
                  </a:extLst>
                </a:gridCol>
                <a:gridCol w="1459831">
                  <a:extLst>
                    <a:ext uri="{9D8B030D-6E8A-4147-A177-3AD203B41FA5}">
                      <a16:colId xmlns:a16="http://schemas.microsoft.com/office/drawing/2014/main" val="2321475653"/>
                    </a:ext>
                  </a:extLst>
                </a:gridCol>
                <a:gridCol w="1459831">
                  <a:extLst>
                    <a:ext uri="{9D8B030D-6E8A-4147-A177-3AD203B41FA5}">
                      <a16:colId xmlns:a16="http://schemas.microsoft.com/office/drawing/2014/main" val="936237311"/>
                    </a:ext>
                  </a:extLst>
                </a:gridCol>
                <a:gridCol w="1459831">
                  <a:extLst>
                    <a:ext uri="{9D8B030D-6E8A-4147-A177-3AD203B41FA5}">
                      <a16:colId xmlns:a16="http://schemas.microsoft.com/office/drawing/2014/main" val="3102325064"/>
                    </a:ext>
                  </a:extLst>
                </a:gridCol>
                <a:gridCol w="1703137">
                  <a:extLst>
                    <a:ext uri="{9D8B030D-6E8A-4147-A177-3AD203B41FA5}">
                      <a16:colId xmlns:a16="http://schemas.microsoft.com/office/drawing/2014/main" val="3305596062"/>
                    </a:ext>
                  </a:extLst>
                </a:gridCol>
              </a:tblGrid>
              <a:tr h="765015">
                <a:tc>
                  <a:txBody>
                    <a:bodyPr/>
                    <a:lstStyle/>
                    <a:p>
                      <a:pPr marL="457200" algn="ctr">
                        <a:lnSpc>
                          <a:spcPct val="150000"/>
                        </a:lnSpc>
                        <a:spcAft>
                          <a:spcPts val="800"/>
                        </a:spcAft>
                        <a:tabLst>
                          <a:tab pos="2646680" algn="l"/>
                        </a:tabLst>
                      </a:pPr>
                      <a:r>
                        <a:rPr lang="en-US" sz="5200" b="1" dirty="0">
                          <a:effectLst/>
                        </a:rPr>
                        <a:t>8</a:t>
                      </a:r>
                      <a:endParaRPr lang="en-US" sz="52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457200" algn="ctr">
                        <a:lnSpc>
                          <a:spcPct val="150000"/>
                        </a:lnSpc>
                        <a:spcAft>
                          <a:spcPts val="800"/>
                        </a:spcAft>
                        <a:tabLst>
                          <a:tab pos="2646680" algn="l"/>
                        </a:tabLst>
                      </a:pPr>
                      <a:r>
                        <a:rPr lang="en-US" sz="5200" b="1" dirty="0">
                          <a:effectLst/>
                        </a:rPr>
                        <a:t>7</a:t>
                      </a:r>
                      <a:endParaRPr lang="en-US" sz="52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457200" algn="ctr">
                        <a:lnSpc>
                          <a:spcPct val="150000"/>
                        </a:lnSpc>
                        <a:spcAft>
                          <a:spcPts val="800"/>
                        </a:spcAft>
                        <a:tabLst>
                          <a:tab pos="2646680" algn="l"/>
                        </a:tabLst>
                      </a:pPr>
                      <a:r>
                        <a:rPr lang="en-US" sz="5200" b="1">
                          <a:effectLst/>
                        </a:rPr>
                        <a:t>10</a:t>
                      </a:r>
                      <a:endParaRPr lang="en-US" sz="52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457200" algn="ctr">
                        <a:lnSpc>
                          <a:spcPct val="150000"/>
                        </a:lnSpc>
                        <a:spcAft>
                          <a:spcPts val="800"/>
                        </a:spcAft>
                        <a:tabLst>
                          <a:tab pos="2646680" algn="l"/>
                        </a:tabLst>
                      </a:pPr>
                      <a:r>
                        <a:rPr lang="en-US" sz="5200" b="1" dirty="0">
                          <a:effectLst/>
                        </a:rPr>
                        <a:t>9</a:t>
                      </a:r>
                      <a:endParaRPr lang="en-US" sz="52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457200" algn="ctr">
                        <a:lnSpc>
                          <a:spcPct val="150000"/>
                        </a:lnSpc>
                        <a:spcAft>
                          <a:spcPts val="800"/>
                        </a:spcAft>
                        <a:tabLst>
                          <a:tab pos="2646680" algn="l"/>
                        </a:tabLst>
                      </a:pPr>
                      <a:r>
                        <a:rPr lang="en-US" sz="5200" b="1" dirty="0">
                          <a:effectLst/>
                        </a:rPr>
                        <a:t>7</a:t>
                      </a:r>
                      <a:endParaRPr lang="en-US" sz="52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457200" algn="ctr">
                        <a:lnSpc>
                          <a:spcPct val="150000"/>
                        </a:lnSpc>
                        <a:spcAft>
                          <a:spcPts val="800"/>
                        </a:spcAft>
                        <a:tabLst>
                          <a:tab pos="2646680" algn="l"/>
                        </a:tabLst>
                      </a:pPr>
                      <a:r>
                        <a:rPr lang="en-US" sz="5200" b="1" dirty="0">
                          <a:effectLst/>
                        </a:rPr>
                        <a:t>5</a:t>
                      </a:r>
                      <a:endParaRPr lang="en-US" sz="52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457200" algn="ctr">
                        <a:lnSpc>
                          <a:spcPct val="150000"/>
                        </a:lnSpc>
                        <a:spcAft>
                          <a:spcPts val="800"/>
                        </a:spcAft>
                        <a:tabLst>
                          <a:tab pos="2646680" algn="l"/>
                        </a:tabLst>
                      </a:pPr>
                      <a:r>
                        <a:rPr lang="en-US" sz="5200" b="1" dirty="0">
                          <a:effectLst/>
                        </a:rPr>
                        <a:t>7</a:t>
                      </a:r>
                      <a:endParaRPr lang="en-US" sz="52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457200" algn="ctr">
                        <a:lnSpc>
                          <a:spcPct val="150000"/>
                        </a:lnSpc>
                        <a:spcAft>
                          <a:spcPts val="800"/>
                        </a:spcAft>
                        <a:tabLst>
                          <a:tab pos="2646680" algn="l"/>
                        </a:tabLst>
                      </a:pPr>
                      <a:r>
                        <a:rPr lang="en-US" sz="5200" b="1">
                          <a:effectLst/>
                        </a:rPr>
                        <a:t>8</a:t>
                      </a:r>
                      <a:endParaRPr lang="en-US" sz="52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457200" algn="ctr">
                        <a:lnSpc>
                          <a:spcPct val="150000"/>
                        </a:lnSpc>
                        <a:spcAft>
                          <a:spcPts val="800"/>
                        </a:spcAft>
                        <a:tabLst>
                          <a:tab pos="2646680" algn="l"/>
                        </a:tabLst>
                      </a:pPr>
                      <a:r>
                        <a:rPr lang="en-US" sz="5200" b="1" dirty="0">
                          <a:effectLst/>
                        </a:rPr>
                        <a:t>8</a:t>
                      </a:r>
                      <a:endParaRPr lang="en-US" sz="52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450978254"/>
                  </a:ext>
                </a:extLst>
              </a:tr>
            </a:tbl>
          </a:graphicData>
        </a:graphic>
      </p:graphicFrame>
      <p:sp>
        <p:nvSpPr>
          <p:cNvPr id="10" name="TextBox 9">
            <a:extLst>
              <a:ext uri="{FF2B5EF4-FFF2-40B4-BE49-F238E27FC236}">
                <a16:creationId xmlns:a16="http://schemas.microsoft.com/office/drawing/2014/main" id="{DCE154C3-A87D-478F-A6AC-F4FE2A2B6A28}"/>
              </a:ext>
            </a:extLst>
          </p:cNvPr>
          <p:cNvSpPr txBox="1"/>
          <p:nvPr/>
        </p:nvSpPr>
        <p:spPr>
          <a:xfrm>
            <a:off x="609600" y="3048951"/>
            <a:ext cx="23393400" cy="1129540"/>
          </a:xfrm>
          <a:prstGeom prst="rect">
            <a:avLst/>
          </a:prstGeom>
          <a:solidFill>
            <a:schemeClr val="accent4">
              <a:lumMod val="40000"/>
              <a:lumOff val="60000"/>
              <a:alpha val="60000"/>
            </a:schemeClr>
          </a:solidFill>
        </p:spPr>
        <p:txBody>
          <a:bodyPr wrap="square">
            <a:spAutoFit/>
          </a:bodyPr>
          <a:lstStyle/>
          <a:p>
            <a:pPr marL="342900" lvl="0" indent="-342900" algn="l">
              <a:lnSpc>
                <a:spcPct val="150000"/>
              </a:lnSpc>
              <a:spcAft>
                <a:spcPts val="800"/>
              </a:spcAft>
              <a:buFont typeface="Symbol" panose="05050102010706020507" pitchFamily="18" charset="2"/>
              <a:buChar char=""/>
              <a:tabLst>
                <a:tab pos="2646680" algn="l"/>
              </a:tabLst>
            </a:pPr>
            <a:r>
              <a:rPr lang="en-US" sz="5200" b="1" dirty="0" err="1">
                <a:effectLst/>
                <a:latin typeface="Tahoma" panose="020B0604030504040204" pitchFamily="34" charset="0"/>
                <a:ea typeface="Tahoma" panose="020B0604030504040204" pitchFamily="34" charset="0"/>
                <a:cs typeface="Tahoma" panose="020B0604030504040204" pitchFamily="34" charset="0"/>
              </a:rPr>
              <a:t>Mốt</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có</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thể</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không</a:t>
            </a:r>
            <a:r>
              <a:rPr lang="en-US" sz="5200" b="1" dirty="0">
                <a:effectLst/>
                <a:latin typeface="Tahoma" panose="020B0604030504040204" pitchFamily="34" charset="0"/>
                <a:ea typeface="Tahoma" panose="020B0604030504040204" pitchFamily="34" charset="0"/>
                <a:cs typeface="Tahoma" panose="020B0604030504040204" pitchFamily="34" charset="0"/>
              </a:rPr>
              <a:t> là </a:t>
            </a:r>
            <a:r>
              <a:rPr lang="en-US" sz="5200" b="1" dirty="0" err="1">
                <a:effectLst/>
                <a:latin typeface="Tahoma" panose="020B0604030504040204" pitchFamily="34" charset="0"/>
                <a:ea typeface="Tahoma" panose="020B0604030504040204" pitchFamily="34" charset="0"/>
                <a:cs typeface="Tahoma" panose="020B0604030504040204" pitchFamily="34" charset="0"/>
              </a:rPr>
              <a:t>duy</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nhất</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Chẳng</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hạn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với</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mẫu</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số</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liệu</a:t>
            </a:r>
            <a:endParaRPr lang="en-US" sz="52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890D5A5-F47C-4C04-A850-9A6B2E8A9718}"/>
                  </a:ext>
                </a:extLst>
              </p:cNvPr>
              <p:cNvSpPr txBox="1"/>
              <p:nvPr/>
            </p:nvSpPr>
            <p:spPr>
              <a:xfrm>
                <a:off x="659295" y="6335268"/>
                <a:ext cx="23393400" cy="1727781"/>
              </a:xfrm>
              <a:prstGeom prst="rect">
                <a:avLst/>
              </a:prstGeom>
              <a:solidFill>
                <a:schemeClr val="accent4">
                  <a:lumMod val="40000"/>
                  <a:lumOff val="60000"/>
                  <a:alpha val="60000"/>
                </a:schemeClr>
              </a:solidFill>
            </p:spPr>
            <p:txBody>
              <a:bodyPr wrap="square">
                <a:spAutoFit/>
              </a:bodyPr>
              <a:lstStyle/>
              <a:p>
                <a:pPr marL="457200" algn="l">
                  <a:lnSpc>
                    <a:spcPct val="107000"/>
                  </a:lnSpc>
                  <a:spcAft>
                    <a:spcPts val="800"/>
                  </a:spcAft>
                  <a:tabLst>
                    <a:tab pos="2646680" algn="l"/>
                  </a:tabLst>
                </a:pPr>
                <a:r>
                  <a:rPr lang="en-US" sz="5200" b="1" dirty="0" err="1">
                    <a:effectLst/>
                    <a:latin typeface="Tahoma" panose="020B0604030504040204" pitchFamily="34" charset="0"/>
                    <a:ea typeface="Tahoma" panose="020B0604030504040204" pitchFamily="34" charset="0"/>
                    <a:cs typeface="Tahoma" panose="020B0604030504040204" pitchFamily="34" charset="0"/>
                  </a:rPr>
                  <a:t>các</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số</a:t>
                </a:r>
                <a:r>
                  <a:rPr lang="en-US" sz="52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5200" b="1" i="1">
                        <a:effectLst/>
                        <a:latin typeface="Cambria Math" panose="02040503050406030204" pitchFamily="18" charset="0"/>
                        <a:ea typeface="Calibri" panose="020F0502020204030204" pitchFamily="34" charset="0"/>
                        <a:cs typeface="Times New Roman" panose="02020603050405020304" pitchFamily="18" charset="0"/>
                      </a:rPr>
                      <m:t>𝟕</m:t>
                    </m:r>
                  </m:oMath>
                </a14:m>
                <a:r>
                  <a:rPr lang="en-US" sz="5200" b="1"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5200" b="1" i="1">
                        <a:effectLst/>
                        <a:latin typeface="Cambria Math" panose="02040503050406030204" pitchFamily="18" charset="0"/>
                        <a:ea typeface="Calibri" panose="020F0502020204030204" pitchFamily="34" charset="0"/>
                        <a:cs typeface="Times New Roman" panose="02020603050405020304" pitchFamily="18" charset="0"/>
                      </a:rPr>
                      <m:t>𝟖</m:t>
                    </m:r>
                  </m:oMath>
                </a14:m>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đều</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xuất</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hiện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với</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số</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lần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lớn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nhất</a:t>
                </a:r>
                <a:r>
                  <a:rPr lang="en-US" sz="5200" b="1" dirty="0">
                    <a:effectLst/>
                    <a:latin typeface="Tahoma" panose="020B0604030504040204" pitchFamily="34" charset="0"/>
                    <a:ea typeface="Tahoma" panose="020B0604030504040204" pitchFamily="34" charset="0"/>
                    <a:cs typeface="Tahoma" panose="020B0604030504040204" pitchFamily="34" charset="0"/>
                  </a:rPr>
                  <a:t> (3 </a:t>
                </a:r>
                <a:r>
                  <a:rPr lang="en-US" sz="5200" b="1" dirty="0" err="1">
                    <a:effectLst/>
                    <a:latin typeface="Tahoma" panose="020B0604030504040204" pitchFamily="34" charset="0"/>
                    <a:ea typeface="Tahoma" panose="020B0604030504040204" pitchFamily="34" charset="0"/>
                    <a:cs typeface="Tahoma" panose="020B0604030504040204" pitchFamily="34" charset="0"/>
                  </a:rPr>
                  <a:t>lần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nên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mẫu</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số</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liệu</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này</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có</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hai</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mốt</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là</a:t>
                </a:r>
                <a:r>
                  <a:rPr lang="en-US" sz="5200" b="1" dirty="0">
                    <a:effectLst/>
                    <a:latin typeface="Tahoma" panose="020B0604030504040204" pitchFamily="34" charset="0"/>
                    <a:ea typeface="Tahoma" panose="020B0604030504040204" pitchFamily="34" charset="0"/>
                    <a:cs typeface="Tahoma" panose="020B0604030504040204" pitchFamily="34" charset="0"/>
                  </a:rPr>
                  <a:t> 7 </a:t>
                </a:r>
                <a:r>
                  <a:rPr lang="en-US" sz="5200" b="1" dirty="0" err="1">
                    <a:effectLst/>
                    <a:latin typeface="Tahoma" panose="020B0604030504040204" pitchFamily="34" charset="0"/>
                    <a:ea typeface="Tahoma" panose="020B0604030504040204" pitchFamily="34" charset="0"/>
                    <a:cs typeface="Tahoma" panose="020B0604030504040204" pitchFamily="34" charset="0"/>
                  </a:rPr>
                  <a:t>và</a:t>
                </a:r>
                <a:r>
                  <a:rPr lang="en-US" sz="5200" b="1" dirty="0">
                    <a:effectLst/>
                    <a:latin typeface="Tahoma" panose="020B0604030504040204" pitchFamily="34" charset="0"/>
                    <a:ea typeface="Tahoma" panose="020B0604030504040204" pitchFamily="34" charset="0"/>
                    <a:cs typeface="Tahoma" panose="020B0604030504040204" pitchFamily="34" charset="0"/>
                  </a:rPr>
                  <a:t> 8.</a:t>
                </a:r>
              </a:p>
            </p:txBody>
          </p:sp>
        </mc:Choice>
        <mc:Fallback xmlns="">
          <p:sp>
            <p:nvSpPr>
              <p:cNvPr id="12" name="TextBox 11">
                <a:extLst>
                  <a:ext uri="{FF2B5EF4-FFF2-40B4-BE49-F238E27FC236}">
                    <a16:creationId xmlns:a16="http://schemas.microsoft.com/office/drawing/2014/main" id="{7890D5A5-F47C-4C04-A850-9A6B2E8A9718}"/>
                  </a:ext>
                </a:extLst>
              </p:cNvPr>
              <p:cNvSpPr txBox="1">
                <a:spLocks noRot="1" noChangeAspect="1" noMove="1" noResize="1" noEditPoints="1" noAdjustHandles="1" noChangeArrowheads="1" noChangeShapeType="1" noTextEdit="1"/>
              </p:cNvSpPr>
              <p:nvPr/>
            </p:nvSpPr>
            <p:spPr>
              <a:xfrm>
                <a:off x="659295" y="6335268"/>
                <a:ext cx="23393400" cy="1727781"/>
              </a:xfrm>
              <a:prstGeom prst="rect">
                <a:avLst/>
              </a:prstGeom>
              <a:blipFill>
                <a:blip r:embed="rId2"/>
                <a:stretch>
                  <a:fillRect t="-10211" b="-19014"/>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7091BCF0-1928-49EE-9AFC-87C2C27C565A}"/>
              </a:ext>
            </a:extLst>
          </p:cNvPr>
          <p:cNvSpPr txBox="1"/>
          <p:nvPr/>
        </p:nvSpPr>
        <p:spPr>
          <a:xfrm>
            <a:off x="622852" y="8673619"/>
            <a:ext cx="23380148" cy="1727781"/>
          </a:xfrm>
          <a:prstGeom prst="rect">
            <a:avLst/>
          </a:prstGeom>
          <a:solidFill>
            <a:schemeClr val="accent4">
              <a:lumMod val="40000"/>
              <a:lumOff val="60000"/>
              <a:alpha val="60000"/>
            </a:schemeClr>
          </a:solidFill>
        </p:spPr>
        <p:txBody>
          <a:bodyPr wrap="square">
            <a:spAutoFit/>
          </a:bodyPr>
          <a:lstStyle/>
          <a:p>
            <a:pPr marL="685800" indent="-685800">
              <a:buFont typeface="Arial" panose="020B0604020202020204" pitchFamily="34" charset="0"/>
              <a:buChar char="•"/>
            </a:pPr>
            <a:r>
              <a:rPr lang="en-US" sz="5200" b="1" dirty="0">
                <a:effectLst/>
                <a:latin typeface="Tahoma" panose="020B0604030504040204" pitchFamily="34" charset="0"/>
                <a:ea typeface="Tahoma" panose="020B0604030504040204" pitchFamily="34" charset="0"/>
                <a:cs typeface="Tahoma" panose="020B0604030504040204" pitchFamily="34" charset="0"/>
              </a:rPr>
              <a:t>Khi </a:t>
            </a:r>
            <a:r>
              <a:rPr lang="en-US" sz="5200" b="1" dirty="0" err="1">
                <a:effectLst/>
                <a:latin typeface="Tahoma" panose="020B0604030504040204" pitchFamily="34" charset="0"/>
                <a:ea typeface="Tahoma" panose="020B0604030504040204" pitchFamily="34" charset="0"/>
                <a:cs typeface="Tahoma" panose="020B0604030504040204" pitchFamily="34" charset="0"/>
              </a:rPr>
              <a:t>các</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giá</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trị</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trong</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mẫu</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số</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liệu</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xuất</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hiện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với</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tần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số</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như</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nhau</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thì</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mẫu</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số</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liệu</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không</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có</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mốt</a:t>
            </a:r>
            <a:endParaRPr lang="en-US" sz="5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393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33A11E-73DC-443A-A25E-CE36EF7318DC}"/>
              </a:ext>
            </a:extLst>
          </p:cNvPr>
          <p:cNvSpPr txBox="1"/>
          <p:nvPr/>
        </p:nvSpPr>
        <p:spPr>
          <a:xfrm>
            <a:off x="342898" y="1607655"/>
            <a:ext cx="5953539" cy="1021305"/>
          </a:xfrm>
          <a:prstGeom prst="rect">
            <a:avLst/>
          </a:prstGeom>
          <a:noFill/>
        </p:spPr>
        <p:txBody>
          <a:bodyPr wrap="square">
            <a:spAutoFit/>
          </a:bodyPr>
          <a:lstStyle/>
          <a:p>
            <a:pPr algn="l">
              <a:lnSpc>
                <a:spcPct val="107000"/>
              </a:lnSpc>
              <a:spcAft>
                <a:spcPts val="800"/>
              </a:spcAft>
              <a:tabLst>
                <a:tab pos="2646680" algn="l"/>
              </a:tabLst>
            </a:pPr>
            <a:r>
              <a:rPr lang="en-US" sz="6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Nhận</a:t>
            </a:r>
            <a:r>
              <a:rPr lang="en-US" sz="6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6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xét</a:t>
            </a:r>
            <a:r>
              <a:rPr lang="en-US" sz="6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62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CE154C3-A87D-478F-A6AC-F4FE2A2B6A28}"/>
              </a:ext>
            </a:extLst>
          </p:cNvPr>
          <p:cNvSpPr txBox="1"/>
          <p:nvPr/>
        </p:nvSpPr>
        <p:spPr>
          <a:xfrm>
            <a:off x="342898" y="2628960"/>
            <a:ext cx="23812501" cy="4893647"/>
          </a:xfrm>
          <a:prstGeom prst="rect">
            <a:avLst/>
          </a:prstGeom>
          <a:solidFill>
            <a:schemeClr val="accent4">
              <a:lumMod val="40000"/>
              <a:lumOff val="60000"/>
              <a:alpha val="60000"/>
            </a:schemeClr>
          </a:solidFill>
        </p:spPr>
        <p:txBody>
          <a:bodyPr wrap="square">
            <a:spAutoFit/>
          </a:bodyPr>
          <a:lstStyle/>
          <a:p>
            <a:pPr marL="685800" lvl="0" indent="-685800">
              <a:buFont typeface="Arial" panose="020B0604020202020204" pitchFamily="34" charset="0"/>
              <a:buChar char="•"/>
            </a:pPr>
            <a:r>
              <a:rPr lang="en-US" sz="5200" b="1" dirty="0" err="1">
                <a:latin typeface="Tahoma" panose="020B0604030504040204" pitchFamily="34" charset="0"/>
                <a:ea typeface="Tahoma" panose="020B0604030504040204" pitchFamily="34" charset="0"/>
                <a:cs typeface="Tahoma" panose="020B0604030504040204" pitchFamily="34" charset="0"/>
              </a:rPr>
              <a:t>Mốt</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còn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được</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định</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nghĩa</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cho</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mẫu</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dữ</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liệu</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định</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tính</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dữ</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liệu</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không</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phải</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là</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số</a:t>
            </a:r>
            <a:r>
              <a:rPr lang="en-US" sz="5200" b="1" dirty="0">
                <a:latin typeface="Tahoma" panose="020B0604030504040204" pitchFamily="34" charset="0"/>
                <a:ea typeface="Tahoma" panose="020B0604030504040204" pitchFamily="34" charset="0"/>
                <a:cs typeface="Tahoma" panose="020B0604030504040204" pitchFamily="34" charset="0"/>
              </a:rPr>
              <a:t>). </a:t>
            </a:r>
          </a:p>
          <a:p>
            <a:r>
              <a:rPr lang="en-US" sz="5200" b="1" dirty="0" err="1">
                <a:latin typeface="Tahoma" panose="020B0604030504040204" pitchFamily="34" charset="0"/>
                <a:ea typeface="Tahoma" panose="020B0604030504040204" pitchFamily="34" charset="0"/>
                <a:cs typeface="Tahoma" panose="020B0604030504040204" pitchFamily="34" charset="0"/>
              </a:rPr>
              <a:t>Ví</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dụ</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báo</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Tuổi</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trẻ</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đã</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thực</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hiện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thăm</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dò</a:t>
            </a:r>
            <a:r>
              <a:rPr lang="en-US" sz="5200" b="1" dirty="0">
                <a:latin typeface="Tahoma" panose="020B0604030504040204" pitchFamily="34" charset="0"/>
                <a:ea typeface="Tahoma" panose="020B0604030504040204" pitchFamily="34" charset="0"/>
                <a:cs typeface="Tahoma" panose="020B0604030504040204" pitchFamily="34" charset="0"/>
              </a:rPr>
              <a:t> ý </a:t>
            </a:r>
            <a:r>
              <a:rPr lang="en-US" sz="5200" b="1" dirty="0" err="1">
                <a:latin typeface="Tahoma" panose="020B0604030504040204" pitchFamily="34" charset="0"/>
                <a:ea typeface="Tahoma" panose="020B0604030504040204" pitchFamily="34" charset="0"/>
                <a:cs typeface="Tahoma" panose="020B0604030504040204" pitchFamily="34" charset="0"/>
              </a:rPr>
              <a:t>kiến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của</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bạn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đọc</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với</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err="1">
                <a:latin typeface="Tahoma" panose="020B0604030504040204" pitchFamily="34" charset="0"/>
                <a:ea typeface="Tahoma" panose="020B0604030504040204" pitchFamily="34" charset="0"/>
                <a:cs typeface="Tahoma" panose="020B0604030504040204" pitchFamily="34" charset="0"/>
              </a:rPr>
              <a:t>câu</a:t>
            </a:r>
            <a:r>
              <a:rPr lang="en-US" sz="5200" b="1">
                <a:latin typeface="Tahoma" panose="020B0604030504040204" pitchFamily="34" charset="0"/>
                <a:ea typeface="Tahoma" panose="020B0604030504040204" pitchFamily="34" charset="0"/>
                <a:cs typeface="Tahoma" panose="020B0604030504040204" pitchFamily="34" charset="0"/>
              </a:rPr>
              <a:t> hỏi:” </a:t>
            </a:r>
            <a:r>
              <a:rPr lang="en-US" sz="5200" b="1" dirty="0">
                <a:latin typeface="Tahoma" panose="020B0604030504040204" pitchFamily="34" charset="0"/>
                <a:ea typeface="Tahoma" panose="020B0604030504040204" pitchFamily="34" charset="0"/>
                <a:cs typeface="Tahoma" panose="020B0604030504040204" pitchFamily="34" charset="0"/>
              </a:rPr>
              <a:t>Theo </a:t>
            </a:r>
            <a:r>
              <a:rPr lang="en-US" sz="5200" b="1" dirty="0" err="1">
                <a:latin typeface="Tahoma" panose="020B0604030504040204" pitchFamily="34" charset="0"/>
                <a:ea typeface="Tahoma" panose="020B0604030504040204" pitchFamily="34" charset="0"/>
                <a:cs typeface="Tahoma" panose="020B0604030504040204" pitchFamily="34" charset="0"/>
              </a:rPr>
              <a:t>bạn</a:t>
            </a:r>
            <a:r>
              <a:rPr lang="en-US" sz="5200" b="1" dirty="0">
                <a:latin typeface="Tahoma" panose="020B0604030504040204" pitchFamily="34" charset="0"/>
                <a:ea typeface="Tahoma" panose="020B0604030504040204" pitchFamily="34" charset="0"/>
                <a:cs typeface="Tahoma" panose="020B0604030504040204" pitchFamily="34" charset="0"/>
              </a:rPr>
              <a:t>, VFF </a:t>
            </a:r>
            <a:r>
              <a:rPr lang="en-US" sz="5200" b="1" dirty="0" err="1">
                <a:latin typeface="Tahoma" panose="020B0604030504040204" pitchFamily="34" charset="0"/>
                <a:ea typeface="Tahoma" panose="020B0604030504040204" pitchFamily="34" charset="0"/>
                <a:cs typeface="Tahoma" panose="020B0604030504040204" pitchFamily="34" charset="0"/>
              </a:rPr>
              <a:t>nên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chọn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huấn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luyện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viên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ngoại</a:t>
            </a:r>
            <a:r>
              <a:rPr lang="en-US" sz="5200" b="1" dirty="0">
                <a:latin typeface="Tahoma" panose="020B0604030504040204" pitchFamily="34" charset="0"/>
                <a:ea typeface="Tahoma" panose="020B0604030504040204" pitchFamily="34" charset="0"/>
                <a:cs typeface="Tahoma" panose="020B0604030504040204" pitchFamily="34" charset="0"/>
              </a:rPr>
              <a:t> hay </a:t>
            </a:r>
            <a:r>
              <a:rPr lang="en-US" sz="5200" b="1" dirty="0" err="1">
                <a:latin typeface="Tahoma" panose="020B0604030504040204" pitchFamily="34" charset="0"/>
                <a:ea typeface="Tahoma" panose="020B0604030504040204" pitchFamily="34" charset="0"/>
                <a:cs typeface="Tahoma" panose="020B0604030504040204" pitchFamily="34" charset="0"/>
              </a:rPr>
              <a:t>nội</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dẫn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dắt</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đội</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tuyển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bóng</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đá</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nam</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Việt</a:t>
            </a:r>
            <a:r>
              <a:rPr lang="en-US" sz="5200" b="1" dirty="0">
                <a:latin typeface="Tahoma" panose="020B0604030504040204" pitchFamily="34" charset="0"/>
                <a:ea typeface="Tahoma" panose="020B0604030504040204" pitchFamily="34" charset="0"/>
                <a:cs typeface="Tahoma" panose="020B0604030504040204" pitchFamily="34" charset="0"/>
              </a:rPr>
              <a:t> Nam?”.</a:t>
            </a:r>
          </a:p>
          <a:p>
            <a:r>
              <a:rPr lang="en-US" sz="5200" b="1" dirty="0" err="1">
                <a:latin typeface="Tahoma" panose="020B0604030504040204" pitchFamily="34" charset="0"/>
                <a:ea typeface="Tahoma" panose="020B0604030504040204" pitchFamily="34" charset="0"/>
                <a:cs typeface="Tahoma" panose="020B0604030504040204" pitchFamily="34" charset="0"/>
              </a:rPr>
              <a:t>Tại</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thời</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điểm</a:t>
            </a:r>
            <a:r>
              <a:rPr lang="en-US" sz="5200" b="1" dirty="0">
                <a:latin typeface="Tahoma" panose="020B0604030504040204" pitchFamily="34" charset="0"/>
                <a:ea typeface="Tahoma" panose="020B0604030504040204" pitchFamily="34" charset="0"/>
                <a:cs typeface="Tahoma" panose="020B0604030504040204" pitchFamily="34" charset="0"/>
              </a:rPr>
              <a:t> 21 </a:t>
            </a:r>
            <a:r>
              <a:rPr lang="en-US" sz="5200" b="1" dirty="0" err="1">
                <a:latin typeface="Tahoma" panose="020B0604030504040204" pitchFamily="34" charset="0"/>
                <a:ea typeface="Tahoma" panose="020B0604030504040204" pitchFamily="34" charset="0"/>
                <a:cs typeface="Tahoma" panose="020B0604030504040204" pitchFamily="34" charset="0"/>
              </a:rPr>
              <a:t>giờ</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ngày</a:t>
            </a:r>
            <a:r>
              <a:rPr lang="en-US" sz="5200" b="1" dirty="0">
                <a:latin typeface="Tahoma" panose="020B0604030504040204" pitchFamily="34" charset="0"/>
                <a:ea typeface="Tahoma" panose="020B0604030504040204" pitchFamily="34" charset="0"/>
                <a:cs typeface="Tahoma" panose="020B0604030504040204" pitchFamily="34" charset="0"/>
              </a:rPr>
              <a:t> 27-4-2021 </a:t>
            </a:r>
            <a:r>
              <a:rPr lang="en-US" sz="5200" b="1" dirty="0" err="1">
                <a:latin typeface="Tahoma" panose="020B0604030504040204" pitchFamily="34" charset="0"/>
                <a:ea typeface="Tahoma" panose="020B0604030504040204" pitchFamily="34" charset="0"/>
                <a:cs typeface="Tahoma" panose="020B0604030504040204" pitchFamily="34" charset="0"/>
              </a:rPr>
              <a:t>kết</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quả</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bình</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chọn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như</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sau</a:t>
            </a:r>
            <a:r>
              <a:rPr lang="en-US" sz="5200" b="1" dirty="0">
                <a:latin typeface="Tahoma" panose="020B0604030504040204" pitchFamily="34" charset="0"/>
                <a:ea typeface="Tahoma" panose="020B0604030504040204" pitchFamily="34" charset="0"/>
                <a:cs typeface="Tahoma" panose="020B0604030504040204" pitchFamily="34" charset="0"/>
              </a:rPr>
              <a:t>:</a:t>
            </a:r>
          </a:p>
        </p:txBody>
      </p:sp>
      <p:sp>
        <p:nvSpPr>
          <p:cNvPr id="12" name="TextBox 11">
            <a:extLst>
              <a:ext uri="{FF2B5EF4-FFF2-40B4-BE49-F238E27FC236}">
                <a16:creationId xmlns:a16="http://schemas.microsoft.com/office/drawing/2014/main" id="{7890D5A5-F47C-4C04-A850-9A6B2E8A9718}"/>
              </a:ext>
            </a:extLst>
          </p:cNvPr>
          <p:cNvSpPr txBox="1"/>
          <p:nvPr/>
        </p:nvSpPr>
        <p:spPr>
          <a:xfrm>
            <a:off x="342898" y="11261959"/>
            <a:ext cx="23812501" cy="1692771"/>
          </a:xfrm>
          <a:prstGeom prst="rect">
            <a:avLst/>
          </a:prstGeom>
          <a:solidFill>
            <a:schemeClr val="accent5">
              <a:lumMod val="40000"/>
              <a:lumOff val="60000"/>
              <a:alpha val="60000"/>
            </a:schemeClr>
          </a:solidFill>
        </p:spPr>
        <p:txBody>
          <a:bodyPr wrap="square">
            <a:spAutoFit/>
          </a:bodyPr>
          <a:lstStyle/>
          <a:p>
            <a:r>
              <a:rPr lang="en-US" sz="5200" b="1" dirty="0" err="1">
                <a:latin typeface="Tahoma" panose="020B0604030504040204" pitchFamily="34" charset="0"/>
                <a:ea typeface="Tahoma" panose="020B0604030504040204" pitchFamily="34" charset="0"/>
                <a:cs typeface="Tahoma" panose="020B0604030504040204" pitchFamily="34" charset="0"/>
              </a:rPr>
              <a:t>Trong</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mẫu</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dữ</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liệu</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này</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lựa</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chọn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huấn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luyện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viên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ngoại</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có</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nhiều</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người</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bình</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chọn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nhất</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được</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gọi</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là</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i="1" dirty="0" err="1">
                <a:latin typeface="Tahoma" panose="020B0604030504040204" pitchFamily="34" charset="0"/>
                <a:ea typeface="Tahoma" panose="020B0604030504040204" pitchFamily="34" charset="0"/>
                <a:cs typeface="Tahoma" panose="020B0604030504040204" pitchFamily="34" charset="0"/>
              </a:rPr>
              <a:t>mốt</a:t>
            </a:r>
            <a:r>
              <a:rPr lang="en-US" sz="5200" b="1" dirty="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2" name="Table 1">
            <a:extLst>
              <a:ext uri="{FF2B5EF4-FFF2-40B4-BE49-F238E27FC236}">
                <a16:creationId xmlns:a16="http://schemas.microsoft.com/office/drawing/2014/main" id="{2050EBB2-78BD-4C4E-B817-6D6639B28509}"/>
              </a:ext>
            </a:extLst>
          </p:cNvPr>
          <p:cNvGraphicFramePr>
            <a:graphicFrameLocks noGrp="1"/>
          </p:cNvGraphicFramePr>
          <p:nvPr>
            <p:extLst>
              <p:ext uri="{D42A27DB-BD31-4B8C-83A1-F6EECF244321}">
                <p14:modId xmlns:p14="http://schemas.microsoft.com/office/powerpoint/2010/main" val="460446791"/>
              </p:ext>
            </p:extLst>
          </p:nvPr>
        </p:nvGraphicFramePr>
        <p:xfrm>
          <a:off x="1981200" y="7748524"/>
          <a:ext cx="18745202" cy="3239262"/>
        </p:xfrm>
        <a:graphic>
          <a:graphicData uri="http://schemas.openxmlformats.org/drawingml/2006/table">
            <a:tbl>
              <a:tblPr firstRow="1" firstCol="1" bandRow="1">
                <a:tableStyleId>{616DA210-FB5B-4158-B5E0-FEB733F419BA}</a:tableStyleId>
              </a:tblPr>
              <a:tblGrid>
                <a:gridCol w="4741987">
                  <a:extLst>
                    <a:ext uri="{9D8B030D-6E8A-4147-A177-3AD203B41FA5}">
                      <a16:colId xmlns:a16="http://schemas.microsoft.com/office/drawing/2014/main" val="832739804"/>
                    </a:ext>
                  </a:extLst>
                </a:gridCol>
                <a:gridCol w="5166813">
                  <a:extLst>
                    <a:ext uri="{9D8B030D-6E8A-4147-A177-3AD203B41FA5}">
                      <a16:colId xmlns:a16="http://schemas.microsoft.com/office/drawing/2014/main" val="233391940"/>
                    </a:ext>
                  </a:extLst>
                </a:gridCol>
                <a:gridCol w="5580159">
                  <a:extLst>
                    <a:ext uri="{9D8B030D-6E8A-4147-A177-3AD203B41FA5}">
                      <a16:colId xmlns:a16="http://schemas.microsoft.com/office/drawing/2014/main" val="1270535166"/>
                    </a:ext>
                  </a:extLst>
                </a:gridCol>
                <a:gridCol w="3256243">
                  <a:extLst>
                    <a:ext uri="{9D8B030D-6E8A-4147-A177-3AD203B41FA5}">
                      <a16:colId xmlns:a16="http://schemas.microsoft.com/office/drawing/2014/main" val="2941485603"/>
                    </a:ext>
                  </a:extLst>
                </a:gridCol>
              </a:tblGrid>
              <a:tr h="1369606">
                <a:tc>
                  <a:txBody>
                    <a:bodyPr/>
                    <a:lstStyle/>
                    <a:p>
                      <a:pPr algn="just">
                        <a:lnSpc>
                          <a:spcPct val="107000"/>
                        </a:lnSpc>
                      </a:pPr>
                      <a:r>
                        <a:rPr lang="en-US" sz="5200" b="1">
                          <a:effectLst/>
                          <a:latin typeface="Tahoma" panose="020B0604030504040204" pitchFamily="34" charset="0"/>
                          <a:ea typeface="Tahoma" panose="020B0604030504040204" pitchFamily="34" charset="0"/>
                          <a:cs typeface="Tahoma" panose="020B0604030504040204" pitchFamily="34" charset="0"/>
                        </a:rPr>
                        <a:t>Lựa chọn</a:t>
                      </a:r>
                    </a:p>
                  </a:txBody>
                  <a:tcPr marL="68580" marR="68580" marT="0" marB="0"/>
                </a:tc>
                <a:tc>
                  <a:txBody>
                    <a:bodyPr/>
                    <a:lstStyle/>
                    <a:p>
                      <a:pPr algn="ctr">
                        <a:lnSpc>
                          <a:spcPct val="107000"/>
                        </a:lnSpc>
                      </a:pPr>
                      <a:r>
                        <a:rPr lang="en-US" sz="5200" b="1" dirty="0" err="1">
                          <a:effectLst/>
                          <a:latin typeface="Tahoma" panose="020B0604030504040204" pitchFamily="34" charset="0"/>
                          <a:ea typeface="Tahoma" panose="020B0604030504040204" pitchFamily="34" charset="0"/>
                          <a:cs typeface="Tahoma" panose="020B0604030504040204" pitchFamily="34" charset="0"/>
                        </a:rPr>
                        <a:t>Huấn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luyện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viên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nội</a:t>
                      </a:r>
                      <a:endParaRPr lang="en-US" sz="52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5200" b="1" dirty="0" err="1">
                          <a:effectLst/>
                          <a:latin typeface="Tahoma" panose="020B0604030504040204" pitchFamily="34" charset="0"/>
                          <a:ea typeface="Tahoma" panose="020B0604030504040204" pitchFamily="34" charset="0"/>
                          <a:cs typeface="Tahoma" panose="020B0604030504040204" pitchFamily="34" charset="0"/>
                        </a:rPr>
                        <a:t>Huấn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luyện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viên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ngoại</a:t>
                      </a:r>
                      <a:endParaRPr lang="en-US" sz="52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5200" b="1" dirty="0">
                          <a:effectLst/>
                          <a:latin typeface="Tahoma" panose="020B0604030504040204" pitchFamily="34" charset="0"/>
                          <a:ea typeface="Tahoma" panose="020B0604030504040204" pitchFamily="34" charset="0"/>
                          <a:cs typeface="Tahoma" panose="020B0604030504040204" pitchFamily="34" charset="0"/>
                        </a:rPr>
                        <a:t>Ý </a:t>
                      </a:r>
                      <a:r>
                        <a:rPr lang="en-US" sz="5200" b="1" dirty="0" err="1">
                          <a:effectLst/>
                          <a:latin typeface="Tahoma" panose="020B0604030504040204" pitchFamily="34" charset="0"/>
                          <a:ea typeface="Tahoma" panose="020B0604030504040204" pitchFamily="34" charset="0"/>
                          <a:cs typeface="Tahoma" panose="020B0604030504040204" pitchFamily="34" charset="0"/>
                        </a:rPr>
                        <a:t>kiến</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khác</a:t>
                      </a:r>
                      <a:endParaRPr lang="en-US" sz="52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388599399"/>
                  </a:ext>
                </a:extLst>
              </a:tr>
              <a:tr h="1369606">
                <a:tc>
                  <a:txBody>
                    <a:bodyPr/>
                    <a:lstStyle/>
                    <a:p>
                      <a:pPr algn="just">
                        <a:lnSpc>
                          <a:spcPct val="107000"/>
                        </a:lnSpc>
                      </a:pPr>
                      <a:r>
                        <a:rPr lang="en-US" sz="5200" b="1" dirty="0" err="1">
                          <a:effectLst/>
                          <a:latin typeface="Tahoma" panose="020B0604030504040204" pitchFamily="34" charset="0"/>
                          <a:ea typeface="Tahoma" panose="020B0604030504040204" pitchFamily="34" charset="0"/>
                          <a:cs typeface="Tahoma" panose="020B0604030504040204" pitchFamily="34" charset="0"/>
                        </a:rPr>
                        <a:t>Số</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lượt</a:t>
                      </a:r>
                      <a:r>
                        <a:rPr lang="en-US" sz="5200" b="1" dirty="0">
                          <a:effectLst/>
                          <a:latin typeface="Tahoma" panose="020B0604030504040204" pitchFamily="34" charset="0"/>
                          <a:ea typeface="Tahoma" panose="020B0604030504040204" pitchFamily="34" charset="0"/>
                          <a:cs typeface="Tahoma" panose="020B0604030504040204" pitchFamily="34" charset="0"/>
                        </a:rPr>
                        <a:t> </a:t>
                      </a:r>
                    </a:p>
                    <a:p>
                      <a:pPr algn="just">
                        <a:lnSpc>
                          <a:spcPct val="107000"/>
                        </a:lnSpc>
                      </a:pPr>
                      <a:r>
                        <a:rPr lang="en-US" sz="5200" b="1" dirty="0" err="1">
                          <a:effectLst/>
                          <a:latin typeface="Tahoma" panose="020B0604030504040204" pitchFamily="34" charset="0"/>
                          <a:ea typeface="Tahoma" panose="020B0604030504040204" pitchFamily="34" charset="0"/>
                          <a:cs typeface="Tahoma" panose="020B0604030504040204" pitchFamily="34" charset="0"/>
                        </a:rPr>
                        <a:t>bình</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chọn</a:t>
                      </a:r>
                      <a:endParaRPr lang="en-US" sz="52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solidFill>
                      <a:schemeClr val="accent6">
                        <a:lumMod val="75000"/>
                        <a:alpha val="20000"/>
                      </a:schemeClr>
                    </a:solidFill>
                  </a:tcPr>
                </a:tc>
                <a:tc>
                  <a:txBody>
                    <a:bodyPr/>
                    <a:lstStyle/>
                    <a:p>
                      <a:pPr algn="ctr">
                        <a:lnSpc>
                          <a:spcPct val="107000"/>
                        </a:lnSpc>
                      </a:pPr>
                      <a:r>
                        <a:rPr lang="en-US" sz="5200" b="1">
                          <a:effectLst/>
                          <a:latin typeface="Tahoma" panose="020B0604030504040204" pitchFamily="34" charset="0"/>
                          <a:ea typeface="Tahoma" panose="020B0604030504040204" pitchFamily="34" charset="0"/>
                          <a:cs typeface="Tahoma" panose="020B0604030504040204" pitchFamily="34" charset="0"/>
                        </a:rPr>
                        <a:t>1 897</a:t>
                      </a:r>
                    </a:p>
                  </a:txBody>
                  <a:tcPr marL="68580" marR="68580" marT="0" marB="0" anchor="ctr">
                    <a:solidFill>
                      <a:schemeClr val="accent6">
                        <a:lumMod val="75000"/>
                        <a:alpha val="20000"/>
                      </a:schemeClr>
                    </a:solidFill>
                  </a:tcPr>
                </a:tc>
                <a:tc>
                  <a:txBody>
                    <a:bodyPr/>
                    <a:lstStyle/>
                    <a:p>
                      <a:pPr algn="ctr">
                        <a:lnSpc>
                          <a:spcPct val="107000"/>
                        </a:lnSpc>
                      </a:pPr>
                      <a:r>
                        <a:rPr lang="en-US" sz="5200" b="1">
                          <a:effectLst/>
                          <a:latin typeface="Tahoma" panose="020B0604030504040204" pitchFamily="34" charset="0"/>
                          <a:ea typeface="Tahoma" panose="020B0604030504040204" pitchFamily="34" charset="0"/>
                          <a:cs typeface="Tahoma" panose="020B0604030504040204" pitchFamily="34" charset="0"/>
                        </a:rPr>
                        <a:t>3 781</a:t>
                      </a:r>
                    </a:p>
                  </a:txBody>
                  <a:tcPr marL="68580" marR="68580" marT="0" marB="0" anchor="ctr">
                    <a:solidFill>
                      <a:schemeClr val="accent6">
                        <a:lumMod val="75000"/>
                        <a:alpha val="20000"/>
                      </a:schemeClr>
                    </a:solidFill>
                  </a:tcPr>
                </a:tc>
                <a:tc>
                  <a:txBody>
                    <a:bodyPr/>
                    <a:lstStyle/>
                    <a:p>
                      <a:pPr algn="ctr">
                        <a:lnSpc>
                          <a:spcPct val="107000"/>
                        </a:lnSpc>
                      </a:pPr>
                      <a:r>
                        <a:rPr lang="en-US" sz="5200" b="1" dirty="0">
                          <a:effectLst/>
                          <a:latin typeface="Tahoma" panose="020B0604030504040204" pitchFamily="34" charset="0"/>
                          <a:ea typeface="Tahoma" panose="020B0604030504040204" pitchFamily="34" charset="0"/>
                          <a:cs typeface="Tahoma" panose="020B0604030504040204" pitchFamily="34" charset="0"/>
                        </a:rPr>
                        <a:t>747</a:t>
                      </a:r>
                    </a:p>
                  </a:txBody>
                  <a:tcPr marL="68580" marR="68580" marT="0" marB="0" anchor="ctr">
                    <a:solidFill>
                      <a:schemeClr val="accent6">
                        <a:lumMod val="75000"/>
                        <a:alpha val="20000"/>
                      </a:schemeClr>
                    </a:solidFill>
                  </a:tcPr>
                </a:tc>
                <a:extLst>
                  <a:ext uri="{0D108BD9-81ED-4DB2-BD59-A6C34878D82A}">
                    <a16:rowId xmlns:a16="http://schemas.microsoft.com/office/drawing/2014/main" val="196451515"/>
                  </a:ext>
                </a:extLst>
              </a:tr>
            </a:tbl>
          </a:graphicData>
        </a:graphic>
      </p:graphicFrame>
    </p:spTree>
    <p:extLst>
      <p:ext uri="{BB962C8B-B14F-4D97-AF65-F5344CB8AC3E}">
        <p14:creationId xmlns:p14="http://schemas.microsoft.com/office/powerpoint/2010/main" val="3642233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500"/>
                                        <p:tgtEl>
                                          <p:spTgt spid="10">
                                            <p:txEl>
                                              <p:pRg st="1" end="1"/>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wipe(left)">
                                      <p:cBhvr>
                                        <p:cTn id="25" dur="500"/>
                                        <p:tgtEl>
                                          <p:spTgt spid="1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Effect transition="in" filter="wipe(left)">
                                      <p:cBhvr>
                                        <p:cTn id="3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43E7986-32AE-4602-B1BF-5E2DC7E8E940}"/>
              </a:ext>
            </a:extLst>
          </p:cNvPr>
          <p:cNvSpPr txBox="1"/>
          <p:nvPr/>
        </p:nvSpPr>
        <p:spPr>
          <a:xfrm>
            <a:off x="18661" y="1066800"/>
            <a:ext cx="24365339" cy="1336841"/>
          </a:xfrm>
          <a:prstGeom prst="rect">
            <a:avLst/>
          </a:prstGeom>
          <a:solidFill>
            <a:schemeClr val="accent4">
              <a:lumMod val="40000"/>
              <a:lumOff val="60000"/>
              <a:alpha val="83000"/>
            </a:schemeClr>
          </a:solidFill>
        </p:spPr>
        <p:txBody>
          <a:bodyPr wrap="square">
            <a:spAutoFit/>
          </a:bodyPr>
          <a:lstStyle/>
          <a:p>
            <a:pPr algn="just">
              <a:lnSpc>
                <a:spcPct val="107000"/>
              </a:lnSpc>
            </a:pPr>
            <a:r>
              <a:rPr lang="vi-VN" sz="4100" b="1" kern="1200" dirty="0">
                <a:solidFill>
                  <a:srgbClr val="538135"/>
                </a:solidFill>
                <a:effectLst/>
                <a:latin typeface="Tahoma" panose="020B0604030504040204" pitchFamily="34" charset="0"/>
                <a:ea typeface="Tahoma" panose="020B0604030504040204" pitchFamily="34" charset="0"/>
                <a:cs typeface="Tahoma" panose="020B0604030504040204" pitchFamily="34" charset="0"/>
              </a:rPr>
              <a:t>        </a:t>
            </a:r>
            <a:r>
              <a:rPr lang="en-US" sz="4100" b="1" kern="1200"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Vận</a:t>
            </a:r>
            <a:r>
              <a:rPr lang="en-US" sz="4100" b="1" kern="120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100" b="1" kern="1200"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dụng</a:t>
            </a:r>
            <a:r>
              <a:rPr lang="en-US" sz="4100" b="1" kern="1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Hãy</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tính</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các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đặc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trưng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đo</a:t>
            </a:r>
            <a:r>
              <a:rPr lang="en-US" sz="3800" b="1" dirty="0">
                <a:effectLst/>
                <a:latin typeface="Tahoma" panose="020B0604030504040204" pitchFamily="34" charset="0"/>
                <a:ea typeface="Tahoma" panose="020B0604030504040204" pitchFamily="34" charset="0"/>
                <a:cs typeface="Tahoma" panose="020B0604030504040204" pitchFamily="34" charset="0"/>
              </a:rPr>
              <a:t> xu </a:t>
            </a:r>
            <a:r>
              <a:rPr lang="en-US" sz="3800" b="1" dirty="0" err="1">
                <a:effectLst/>
                <a:latin typeface="Tahoma" panose="020B0604030504040204" pitchFamily="34" charset="0"/>
                <a:ea typeface="Tahoma" panose="020B0604030504040204" pitchFamily="34" charset="0"/>
                <a:cs typeface="Tahoma" panose="020B0604030504040204" pitchFamily="34" charset="0"/>
              </a:rPr>
              <a:t>thế</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trung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tâm</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cho</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các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mẫu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liệu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về</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điểm</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khảo</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sát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của</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lớp</a:t>
            </a:r>
            <a:r>
              <a:rPr lang="en-US" sz="3800" b="1" dirty="0">
                <a:effectLst/>
                <a:latin typeface="Tahoma" panose="020B0604030504040204" pitchFamily="34" charset="0"/>
                <a:ea typeface="Tahoma" panose="020B0604030504040204" pitchFamily="34" charset="0"/>
                <a:cs typeface="Tahoma" panose="020B0604030504040204" pitchFamily="34" charset="0"/>
              </a:rPr>
              <a:t> A </a:t>
            </a:r>
            <a:r>
              <a:rPr lang="en-US" sz="3800" b="1" dirty="0" err="1">
                <a:effectLst/>
                <a:latin typeface="Tahoma" panose="020B0604030504040204" pitchFamily="34" charset="0"/>
                <a:ea typeface="Tahoma" panose="020B0604030504040204" pitchFamily="34" charset="0"/>
                <a:cs typeface="Tahoma" panose="020B0604030504040204" pitchFamily="34" charset="0"/>
              </a:rPr>
              <a:t>va</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lớp</a:t>
            </a:r>
            <a:r>
              <a:rPr lang="en-US" sz="3800" b="1" dirty="0">
                <a:effectLst/>
                <a:latin typeface="Tahoma" panose="020B0604030504040204" pitchFamily="34" charset="0"/>
                <a:ea typeface="Tahoma" panose="020B0604030504040204" pitchFamily="34" charset="0"/>
                <a:cs typeface="Tahoma" panose="020B0604030504040204" pitchFamily="34" charset="0"/>
              </a:rPr>
              <a:t> B ở </a:t>
            </a:r>
            <a:r>
              <a:rPr lang="en-US" sz="3800" b="1" dirty="0" err="1">
                <a:effectLst/>
                <a:latin typeface="Tahoma" panose="020B0604030504040204" pitchFamily="34" charset="0"/>
                <a:ea typeface="Tahoma" panose="020B0604030504040204" pitchFamily="34" charset="0"/>
                <a:cs typeface="Tahoma" panose="020B0604030504040204" pitchFamily="34" charset="0"/>
              </a:rPr>
              <a:t>đầu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bài</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học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để</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phân</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tích</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và</a:t>
            </a:r>
            <a:r>
              <a:rPr lang="en-US" sz="3800" b="1" dirty="0">
                <a:effectLst/>
                <a:latin typeface="Tahoma" panose="020B0604030504040204" pitchFamily="34" charset="0"/>
                <a:ea typeface="Tahoma" panose="020B0604030504040204" pitchFamily="34" charset="0"/>
                <a:cs typeface="Tahoma" panose="020B0604030504040204" pitchFamily="34" charset="0"/>
              </a:rPr>
              <a:t> so </a:t>
            </a:r>
            <a:r>
              <a:rPr lang="en-US" sz="3800" b="1" dirty="0" err="1">
                <a:effectLst/>
                <a:latin typeface="Tahoma" panose="020B0604030504040204" pitchFamily="34" charset="0"/>
                <a:ea typeface="Tahoma" panose="020B0604030504040204" pitchFamily="34" charset="0"/>
                <a:cs typeface="Tahoma" panose="020B0604030504040204" pitchFamily="34" charset="0"/>
              </a:rPr>
              <a:t>sánh</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hiệu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quả</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học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tập</a:t>
            </a:r>
            <a:r>
              <a:rPr lang="en-US" sz="3800" b="1" dirty="0">
                <a:effectLst/>
                <a:latin typeface="Tahoma" panose="020B0604030504040204" pitchFamily="34" charset="0"/>
                <a:ea typeface="Tahoma" panose="020B0604030504040204" pitchFamily="34" charset="0"/>
                <a:cs typeface="Tahoma" panose="020B0604030504040204" pitchFamily="34" charset="0"/>
              </a:rPr>
              <a:t> ở </a:t>
            </a:r>
            <a:r>
              <a:rPr lang="en-US" sz="3800" b="1" dirty="0" err="1">
                <a:effectLst/>
                <a:latin typeface="Tahoma" panose="020B0604030504040204" pitchFamily="34" charset="0"/>
                <a:ea typeface="Tahoma" panose="020B0604030504040204" pitchFamily="34" charset="0"/>
                <a:cs typeface="Tahoma" panose="020B0604030504040204" pitchFamily="34" charset="0"/>
              </a:rPr>
              <a:t>hai</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phương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pháp</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này</a:t>
            </a:r>
            <a:r>
              <a:rPr lang="en-US" sz="3800" b="1" dirty="0">
                <a:effectLst/>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63662AB-AFA9-4A13-99C2-A13D9EE1A445}"/>
                  </a:ext>
                </a:extLst>
              </p:cNvPr>
              <p:cNvSpPr txBox="1"/>
              <p:nvPr/>
            </p:nvSpPr>
            <p:spPr>
              <a:xfrm>
                <a:off x="186221" y="2509311"/>
                <a:ext cx="24197779" cy="10956846"/>
              </a:xfrm>
              <a:prstGeom prst="rect">
                <a:avLst/>
              </a:prstGeom>
              <a:solidFill>
                <a:schemeClr val="accent6">
                  <a:lumMod val="60000"/>
                  <a:lumOff val="40000"/>
                  <a:alpha val="79000"/>
                </a:schemeClr>
              </a:solidFill>
            </p:spPr>
            <p:txBody>
              <a:bodyPr wrap="square">
                <a:spAutoFit/>
              </a:bodyPr>
              <a:lstStyle/>
              <a:p>
                <a:pPr marL="685800" algn="l">
                  <a:tabLst>
                    <a:tab pos="2646680" algn="l"/>
                  </a:tabLst>
                </a:pPr>
                <a:r>
                  <a:rPr lang="en-US" sz="41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Lời</a:t>
                </a:r>
                <a:r>
                  <a:rPr lang="en-US" sz="41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1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r>
                  <a:rPr lang="vi-VN" sz="41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100" b="1" i="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Lớp</a:t>
                </a:r>
                <a:r>
                  <a:rPr lang="en-US" sz="4100" b="1" i="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a:t>
                </a:r>
                <a:endParaRPr lang="en-US" sz="4100" b="1"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pPr marL="914400" algn="l">
                  <a:spcBef>
                    <a:spcPts val="600"/>
                  </a:spcBef>
                  <a:spcAft>
                    <a:spcPts val="600"/>
                  </a:spcAft>
                  <a:tabLst>
                    <a:tab pos="2646680" algn="l"/>
                  </a:tabLst>
                </a:pP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trung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bình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là</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100" b="1" i="1">
                            <a:effectLst/>
                            <a:latin typeface="Cambria Math" panose="02040503050406030204" pitchFamily="18" charset="0"/>
                            <a:ea typeface="Calibri" panose="020F0502020204030204" pitchFamily="34" charset="0"/>
                          </a:rPr>
                        </m:ctrlPr>
                      </m:accPr>
                      <m:e>
                        <m:sSub>
                          <m:sSubPr>
                            <m:ctrlPr>
                              <a:rPr lang="en-US" sz="4100" b="1" i="1">
                                <a:effectLst/>
                                <a:latin typeface="Cambria Math" panose="02040503050406030204" pitchFamily="18" charset="0"/>
                                <a:ea typeface="Calibri" panose="020F0502020204030204" pitchFamily="34" charset="0"/>
                              </a:rPr>
                            </m:ctrlPr>
                          </m:sSubPr>
                          <m:e>
                            <m:r>
                              <a:rPr lang="en-US" sz="4100" b="1" i="1">
                                <a:effectLst/>
                                <a:latin typeface="Cambria Math" panose="02040503050406030204" pitchFamily="18" charset="0"/>
                                <a:ea typeface="Calibri" panose="020F0502020204030204" pitchFamily="34" charset="0"/>
                              </a:rPr>
                              <m:t>𝒙</m:t>
                            </m:r>
                          </m:e>
                          <m:sub>
                            <m:r>
                              <a:rPr lang="en-US" sz="4100" b="1" i="1">
                                <a:effectLst/>
                                <a:latin typeface="Cambria Math" panose="02040503050406030204" pitchFamily="18" charset="0"/>
                                <a:ea typeface="Calibri" panose="020F0502020204030204" pitchFamily="34" charset="0"/>
                              </a:rPr>
                              <m:t>𝑨</m:t>
                            </m:r>
                          </m:sub>
                        </m:sSub>
                      </m:e>
                    </m:acc>
                    <m:r>
                      <a:rPr lang="en-US" sz="4100" b="1" i="1">
                        <a:effectLst/>
                        <a:latin typeface="Cambria Math" panose="02040503050406030204" pitchFamily="18" charset="0"/>
                        <a:ea typeface="Calibri" panose="020F0502020204030204" pitchFamily="34" charset="0"/>
                      </a:rPr>
                      <m:t>=</m:t>
                    </m:r>
                    <m:r>
                      <a:rPr lang="en-US" sz="4100" b="1" i="1">
                        <a:effectLst/>
                        <a:latin typeface="Cambria Math" panose="02040503050406030204" pitchFamily="18" charset="0"/>
                        <a:ea typeface="Calibri" panose="020F0502020204030204" pitchFamily="34" charset="0"/>
                      </a:rPr>
                      <m:t>𝟓</m:t>
                    </m:r>
                    <m:r>
                      <a:rPr lang="en-US" sz="4100" b="1" i="1">
                        <a:effectLst/>
                        <a:latin typeface="Cambria Math" panose="02040503050406030204" pitchFamily="18" charset="0"/>
                        <a:ea typeface="Calibri" panose="020F0502020204030204" pitchFamily="34" charset="0"/>
                      </a:rPr>
                      <m:t>,</m:t>
                    </m:r>
                    <m:r>
                      <a:rPr lang="en-US" sz="4100" b="1" i="1">
                        <a:effectLst/>
                        <a:latin typeface="Cambria Math" panose="02040503050406030204" pitchFamily="18" charset="0"/>
                        <a:ea typeface="Calibri" panose="020F0502020204030204" pitchFamily="34" charset="0"/>
                      </a:rPr>
                      <m:t>𝟗𝟐</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914400" algn="l">
                  <a:spcBef>
                    <a:spcPts val="600"/>
                  </a:spcBef>
                  <a:spcAft>
                    <a:spcPts val="600"/>
                  </a:spcAft>
                  <a:tabLst>
                    <a:tab pos="2646680" algn="l"/>
                  </a:tabLst>
                </a:pPr>
                <a:r>
                  <a:rPr lang="en-US" sz="4100" b="1" dirty="0" err="1">
                    <a:effectLst/>
                    <a:latin typeface="Tahoma" panose="020B0604030504040204" pitchFamily="34" charset="0"/>
                    <a:ea typeface="Tahoma" panose="020B0604030504040204" pitchFamily="34" charset="0"/>
                    <a:cs typeface="Tahoma" panose="020B0604030504040204" pitchFamily="34" charset="0"/>
                  </a:rPr>
                  <a:t>Sắp</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xếp</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liệu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theo</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thứ</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tự</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không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giảm</a:t>
                </a:r>
                <a:r>
                  <a:rPr lang="en-US" sz="4100" b="1" dirty="0">
                    <a:effectLst/>
                    <a:latin typeface="Tahoma" panose="020B0604030504040204" pitchFamily="34" charset="0"/>
                    <a:ea typeface="Tahoma" panose="020B0604030504040204" pitchFamily="34" charset="0"/>
                    <a:cs typeface="Tahoma" panose="020B0604030504040204" pitchFamily="34" charset="0"/>
                  </a:rPr>
                  <a:t> </a:t>
                </a:r>
              </a:p>
              <a:p>
                <a:pPr marL="914400" algn="l">
                  <a:spcBef>
                    <a:spcPts val="600"/>
                  </a:spcBef>
                  <a:spcAft>
                    <a:spcPts val="600"/>
                  </a:spcAft>
                  <a:tabLst>
                    <a:tab pos="2646680" algn="l"/>
                  </a:tabLst>
                </a:pPr>
                <a:r>
                  <a:rPr lang="en-US" sz="41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100" b="1" i="1">
                        <a:effectLst/>
                        <a:latin typeface="Cambria Math" panose="02040503050406030204" pitchFamily="18" charset="0"/>
                        <a:ea typeface="Calibri" panose="020F0502020204030204" pitchFamily="34" charset="0"/>
                      </a:rPr>
                      <m:t>𝟐</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𝟐</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𝟑</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𝟑</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𝟒</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𝟒</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𝟓</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𝟓</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𝟓</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𝟓</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𝟓</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𝟔</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𝟔</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𝟕</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𝟕</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𝟕</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𝟕</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𝟕</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𝟕</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𝟖</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𝟖</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𝟖</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𝟗</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𝟗</m:t>
                    </m:r>
                    <m:r>
                      <a:rPr lang="en-US" sz="4100" b="1" i="1" smtClean="0">
                        <a:effectLst/>
                        <a:latin typeface="Cambria Math" panose="02040503050406030204" pitchFamily="18" charset="0"/>
                        <a:ea typeface="Calibri" panose="020F0502020204030204" pitchFamily="34" charset="0"/>
                      </a:rPr>
                      <m:t>  </m:t>
                    </m:r>
                    <m:r>
                      <a:rPr lang="en-US" sz="4100" b="1" i="1">
                        <a:effectLst/>
                        <a:latin typeface="Cambria Math" panose="02040503050406030204" pitchFamily="18" charset="0"/>
                        <a:ea typeface="Calibri" panose="020F0502020204030204" pitchFamily="34" charset="0"/>
                      </a:rPr>
                      <m:t>𝟗</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914400" algn="l">
                  <a:spcBef>
                    <a:spcPts val="600"/>
                  </a:spcBef>
                  <a:spcAft>
                    <a:spcPts val="600"/>
                  </a:spcAft>
                  <a:tabLst>
                    <a:tab pos="2646680" algn="l"/>
                  </a:tabLst>
                </a:pPr>
                <a:r>
                  <a:rPr lang="en-US" sz="4100" b="1" dirty="0" err="1">
                    <a:effectLst/>
                    <a:latin typeface="Tahoma" panose="020B0604030504040204" pitchFamily="34" charset="0"/>
                    <a:ea typeface="Tahoma" panose="020B0604030504040204" pitchFamily="34" charset="0"/>
                    <a:cs typeface="Tahoma" panose="020B0604030504040204" pitchFamily="34" charset="0"/>
                  </a:rPr>
                  <a:t>Trung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là</a:t>
                </a:r>
                <a:r>
                  <a:rPr lang="en-US" sz="4100" b="1" dirty="0">
                    <a:effectLst/>
                    <a:latin typeface="Tahoma" panose="020B0604030504040204" pitchFamily="34" charset="0"/>
                    <a:ea typeface="Tahoma" panose="020B0604030504040204" pitchFamily="34" charset="0"/>
                    <a:cs typeface="Tahoma" panose="020B0604030504040204" pitchFamily="34" charset="0"/>
                  </a:rPr>
                  <a:t> 6.		</a:t>
                </a:r>
                <a:r>
                  <a:rPr lang="vi-VN"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Mốt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là</a:t>
                </a:r>
                <a:r>
                  <a:rPr lang="en-US" sz="4100" b="1" dirty="0">
                    <a:effectLst/>
                    <a:latin typeface="Tahoma" panose="020B0604030504040204" pitchFamily="34" charset="0"/>
                    <a:ea typeface="Tahoma" panose="020B0604030504040204" pitchFamily="34" charset="0"/>
                    <a:cs typeface="Tahoma" panose="020B0604030504040204" pitchFamily="34" charset="0"/>
                  </a:rPr>
                  <a:t> 7.</a:t>
                </a:r>
              </a:p>
              <a:p>
                <a:pPr marL="914400" algn="l">
                  <a:spcBef>
                    <a:spcPts val="600"/>
                  </a:spcBef>
                  <a:spcAft>
                    <a:spcPts val="600"/>
                  </a:spcAft>
                  <a:tabLst>
                    <a:tab pos="2646680" algn="l"/>
                  </a:tabLst>
                </a:pPr>
                <a:r>
                  <a:rPr lang="en-US" sz="4100" b="1" dirty="0" err="1">
                    <a:effectLst/>
                    <a:latin typeface="Tahoma" panose="020B0604030504040204" pitchFamily="34" charset="0"/>
                    <a:ea typeface="Tahoma" panose="020B0604030504040204" pitchFamily="34" charset="0"/>
                    <a:cs typeface="Tahoma" panose="020B0604030504040204" pitchFamily="34" charset="0"/>
                  </a:rPr>
                  <a:t>Tứ</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phân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100" b="1" i="1">
                            <a:effectLst/>
                            <a:latin typeface="Cambria Math" panose="02040503050406030204" pitchFamily="18" charset="0"/>
                            <a:ea typeface="Calibri" panose="020F0502020204030204" pitchFamily="34" charset="0"/>
                          </a:rPr>
                        </m:ctrlPr>
                      </m:sSubPr>
                      <m:e>
                        <m:r>
                          <a:rPr lang="en-US" sz="4100" b="1" i="1">
                            <a:effectLst/>
                            <a:latin typeface="Cambria Math" panose="02040503050406030204" pitchFamily="18" charset="0"/>
                            <a:ea typeface="Calibri" panose="020F0502020204030204" pitchFamily="34" charset="0"/>
                          </a:rPr>
                          <m:t>𝑸</m:t>
                        </m:r>
                      </m:e>
                      <m:sub>
                        <m:r>
                          <a:rPr lang="en-US" sz="4100" b="1" i="1">
                            <a:effectLst/>
                            <a:latin typeface="Cambria Math" panose="02040503050406030204" pitchFamily="18" charset="0"/>
                            <a:ea typeface="Calibri" panose="020F0502020204030204" pitchFamily="34" charset="0"/>
                          </a:rPr>
                          <m:t>𝟏</m:t>
                        </m:r>
                      </m:sub>
                    </m:sSub>
                    <m:r>
                      <a:rPr lang="en-US" sz="4100" b="1" i="1">
                        <a:effectLst/>
                        <a:latin typeface="Cambria Math" panose="02040503050406030204" pitchFamily="18" charset="0"/>
                        <a:ea typeface="Calibri" panose="020F0502020204030204" pitchFamily="34" charset="0"/>
                      </a:rPr>
                      <m:t>=</m:t>
                    </m:r>
                    <m:r>
                      <a:rPr lang="en-US" sz="4100" b="1" i="1">
                        <a:effectLst/>
                        <a:latin typeface="Cambria Math" panose="02040503050406030204" pitchFamily="18" charset="0"/>
                        <a:ea typeface="Calibri" panose="020F0502020204030204" pitchFamily="34" charset="0"/>
                      </a:rPr>
                      <m:t>𝟒</m:t>
                    </m:r>
                    <m:r>
                      <a:rPr lang="en-US" sz="4100" b="1" i="1">
                        <a:effectLst/>
                        <a:latin typeface="Cambria Math" panose="02040503050406030204" pitchFamily="18" charset="0"/>
                        <a:ea typeface="Calibri" panose="020F0502020204030204" pitchFamily="34" charset="0"/>
                      </a:rPr>
                      <m:t>.</m:t>
                    </m:r>
                    <m:r>
                      <a:rPr lang="en-US" sz="4100" b="1" i="1">
                        <a:effectLst/>
                        <a:latin typeface="Cambria Math" panose="02040503050406030204" pitchFamily="18" charset="0"/>
                        <a:ea typeface="Calibri" panose="020F0502020204030204" pitchFamily="34" charset="0"/>
                      </a:rPr>
                      <m:t>𝟓</m:t>
                    </m:r>
                    <m:r>
                      <a:rPr lang="en-US" sz="4100" b="1" i="1">
                        <a:effectLst/>
                        <a:latin typeface="Cambria Math" panose="02040503050406030204" pitchFamily="18" charset="0"/>
                        <a:ea typeface="Calibri" panose="020F0502020204030204" pitchFamily="34" charset="0"/>
                      </a:rPr>
                      <m:t>;</m:t>
                    </m:r>
                    <m:sSub>
                      <m:sSubPr>
                        <m:ctrlPr>
                          <a:rPr lang="en-US" sz="4100" b="1" i="1">
                            <a:effectLst/>
                            <a:latin typeface="Cambria Math" panose="02040503050406030204" pitchFamily="18" charset="0"/>
                            <a:ea typeface="Calibri" panose="020F0502020204030204" pitchFamily="34" charset="0"/>
                          </a:rPr>
                        </m:ctrlPr>
                      </m:sSubPr>
                      <m:e>
                        <m:r>
                          <a:rPr lang="en-US" sz="4100" b="1" i="1">
                            <a:effectLst/>
                            <a:latin typeface="Cambria Math" panose="02040503050406030204" pitchFamily="18" charset="0"/>
                            <a:ea typeface="Calibri" panose="020F0502020204030204" pitchFamily="34" charset="0"/>
                          </a:rPr>
                          <m:t>𝑸</m:t>
                        </m:r>
                      </m:e>
                      <m:sub>
                        <m:r>
                          <a:rPr lang="en-US" sz="4100" b="1" i="1">
                            <a:effectLst/>
                            <a:latin typeface="Cambria Math" panose="02040503050406030204" pitchFamily="18" charset="0"/>
                            <a:ea typeface="Calibri" panose="020F0502020204030204" pitchFamily="34" charset="0"/>
                          </a:rPr>
                          <m:t>𝟐</m:t>
                        </m:r>
                      </m:sub>
                    </m:sSub>
                    <m:r>
                      <a:rPr lang="en-US" sz="4100" b="1" i="1">
                        <a:effectLst/>
                        <a:latin typeface="Cambria Math" panose="02040503050406030204" pitchFamily="18" charset="0"/>
                        <a:ea typeface="Calibri" panose="020F0502020204030204" pitchFamily="34" charset="0"/>
                      </a:rPr>
                      <m:t>=</m:t>
                    </m:r>
                    <m:r>
                      <a:rPr lang="en-US" sz="4100" b="1" i="1">
                        <a:effectLst/>
                        <a:latin typeface="Cambria Math" panose="02040503050406030204" pitchFamily="18" charset="0"/>
                        <a:ea typeface="Calibri" panose="020F0502020204030204" pitchFamily="34" charset="0"/>
                      </a:rPr>
                      <m:t>𝟔</m:t>
                    </m:r>
                    <m:r>
                      <a:rPr lang="en-US" sz="4100" b="1" i="1">
                        <a:effectLst/>
                        <a:latin typeface="Cambria Math" panose="02040503050406030204" pitchFamily="18" charset="0"/>
                        <a:ea typeface="Calibri" panose="020F0502020204030204" pitchFamily="34" charset="0"/>
                      </a:rPr>
                      <m:t>;</m:t>
                    </m:r>
                    <m:sSub>
                      <m:sSubPr>
                        <m:ctrlPr>
                          <a:rPr lang="en-US" sz="4100" b="1" i="1">
                            <a:effectLst/>
                            <a:latin typeface="Cambria Math" panose="02040503050406030204" pitchFamily="18" charset="0"/>
                            <a:ea typeface="Calibri" panose="020F0502020204030204" pitchFamily="34" charset="0"/>
                          </a:rPr>
                        </m:ctrlPr>
                      </m:sSubPr>
                      <m:e>
                        <m:r>
                          <a:rPr lang="en-US" sz="4100" b="1" i="1">
                            <a:effectLst/>
                            <a:latin typeface="Cambria Math" panose="02040503050406030204" pitchFamily="18" charset="0"/>
                            <a:ea typeface="Calibri" panose="020F0502020204030204" pitchFamily="34" charset="0"/>
                          </a:rPr>
                          <m:t>𝑸</m:t>
                        </m:r>
                      </m:e>
                      <m:sub>
                        <m:r>
                          <a:rPr lang="en-US" sz="4100" b="1" i="1">
                            <a:effectLst/>
                            <a:latin typeface="Cambria Math" panose="02040503050406030204" pitchFamily="18" charset="0"/>
                            <a:ea typeface="Calibri" panose="020F0502020204030204" pitchFamily="34" charset="0"/>
                          </a:rPr>
                          <m:t>𝟑</m:t>
                        </m:r>
                      </m:sub>
                    </m:sSub>
                    <m:r>
                      <a:rPr lang="en-US" sz="4100" b="1" i="1">
                        <a:effectLst/>
                        <a:latin typeface="Cambria Math" panose="02040503050406030204" pitchFamily="18" charset="0"/>
                        <a:ea typeface="Calibri" panose="020F0502020204030204" pitchFamily="34" charset="0"/>
                      </a:rPr>
                      <m:t>=</m:t>
                    </m:r>
                    <m:r>
                      <a:rPr lang="en-US" sz="4100" b="1" i="1">
                        <a:effectLst/>
                        <a:latin typeface="Cambria Math" panose="02040503050406030204" pitchFamily="18" charset="0"/>
                        <a:ea typeface="Calibri" panose="020F0502020204030204" pitchFamily="34" charset="0"/>
                      </a:rPr>
                      <m:t>𝟕</m:t>
                    </m:r>
                    <m:r>
                      <a:rPr lang="en-US" sz="4100" b="1" i="1">
                        <a:effectLst/>
                        <a:latin typeface="Cambria Math" panose="02040503050406030204" pitchFamily="18" charset="0"/>
                        <a:ea typeface="Calibri" panose="020F0502020204030204" pitchFamily="34" charset="0"/>
                      </a:rPr>
                      <m:t>.</m:t>
                    </m:r>
                    <m:r>
                      <a:rPr lang="en-US" sz="4100" b="1" i="1">
                        <a:effectLst/>
                        <a:latin typeface="Cambria Math" panose="02040503050406030204" pitchFamily="18" charset="0"/>
                        <a:ea typeface="Calibri" panose="020F0502020204030204" pitchFamily="34" charset="0"/>
                      </a:rPr>
                      <m:t>𝟓</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endParaRPr lang="vi-VN" sz="4100" b="1" dirty="0">
                  <a:effectLst/>
                  <a:latin typeface="Tahoma" panose="020B0604030504040204" pitchFamily="34" charset="0"/>
                  <a:ea typeface="Tahoma" panose="020B0604030504040204" pitchFamily="34" charset="0"/>
                  <a:cs typeface="Tahoma" panose="020B0604030504040204" pitchFamily="34" charset="0"/>
                </a:endParaRPr>
              </a:p>
              <a:p>
                <a:pPr marL="914400" algn="l">
                  <a:spcBef>
                    <a:spcPts val="600"/>
                  </a:spcBef>
                  <a:spcAft>
                    <a:spcPts val="600"/>
                  </a:spcAft>
                  <a:tabLst>
                    <a:tab pos="2646680" algn="l"/>
                  </a:tabLst>
                </a:pPr>
                <a:endParaRPr lang="vi-VN" sz="4100" b="1" dirty="0">
                  <a:latin typeface="Tahoma" panose="020B0604030504040204" pitchFamily="34" charset="0"/>
                  <a:ea typeface="Tahoma" panose="020B0604030504040204" pitchFamily="34" charset="0"/>
                  <a:cs typeface="Tahoma" panose="020B0604030504040204" pitchFamily="34" charset="0"/>
                </a:endParaRPr>
              </a:p>
              <a:p>
                <a:pPr marL="914400" algn="l">
                  <a:spcBef>
                    <a:spcPts val="600"/>
                  </a:spcBef>
                  <a:spcAft>
                    <a:spcPts val="600"/>
                  </a:spcAft>
                  <a:tabLst>
                    <a:tab pos="2646680" algn="l"/>
                  </a:tabLst>
                </a:pPr>
                <a:endParaRPr lang="vi-VN" sz="4100" b="1" dirty="0">
                  <a:effectLst/>
                  <a:latin typeface="Tahoma" panose="020B0604030504040204" pitchFamily="34" charset="0"/>
                  <a:ea typeface="Tahoma" panose="020B0604030504040204" pitchFamily="34" charset="0"/>
                  <a:cs typeface="Tahoma" panose="020B0604030504040204" pitchFamily="34" charset="0"/>
                </a:endParaRPr>
              </a:p>
              <a:p>
                <a:pPr marL="914400" algn="l">
                  <a:spcBef>
                    <a:spcPts val="600"/>
                  </a:spcBef>
                  <a:spcAft>
                    <a:spcPts val="600"/>
                  </a:spcAft>
                  <a:tabLst>
                    <a:tab pos="2646680" algn="l"/>
                  </a:tabLst>
                </a:pPr>
                <a:endParaRPr lang="vi-VN" sz="4100" b="1" dirty="0">
                  <a:latin typeface="Tahoma" panose="020B0604030504040204" pitchFamily="34" charset="0"/>
                  <a:ea typeface="Tahoma" panose="020B0604030504040204" pitchFamily="34" charset="0"/>
                  <a:cs typeface="Tahoma" panose="020B0604030504040204" pitchFamily="34" charset="0"/>
                </a:endParaRPr>
              </a:p>
              <a:p>
                <a:pPr marL="914400" algn="l">
                  <a:spcBef>
                    <a:spcPts val="600"/>
                  </a:spcBef>
                  <a:spcAft>
                    <a:spcPts val="600"/>
                  </a:spcAft>
                  <a:tabLst>
                    <a:tab pos="2646680" algn="l"/>
                  </a:tabLst>
                </a:pPr>
                <a:endParaRPr lang="vi-VN" sz="4100" b="1" dirty="0">
                  <a:effectLst/>
                  <a:latin typeface="Tahoma" panose="020B0604030504040204" pitchFamily="34" charset="0"/>
                  <a:ea typeface="Tahoma" panose="020B0604030504040204" pitchFamily="34" charset="0"/>
                  <a:cs typeface="Tahoma" panose="020B0604030504040204" pitchFamily="34" charset="0"/>
                </a:endParaRPr>
              </a:p>
              <a:p>
                <a:pPr marL="914400" algn="l">
                  <a:spcBef>
                    <a:spcPts val="600"/>
                  </a:spcBef>
                  <a:spcAft>
                    <a:spcPts val="600"/>
                  </a:spcAft>
                  <a:tabLst>
                    <a:tab pos="2646680" algn="l"/>
                  </a:tabLst>
                </a:pPr>
                <a:endParaRPr lang="vi-VN" sz="4100" b="1" dirty="0">
                  <a:latin typeface="Tahoma" panose="020B0604030504040204" pitchFamily="34" charset="0"/>
                  <a:ea typeface="Tahoma" panose="020B0604030504040204" pitchFamily="34" charset="0"/>
                  <a:cs typeface="Tahoma" panose="020B0604030504040204" pitchFamily="34" charset="0"/>
                </a:endParaRPr>
              </a:p>
              <a:p>
                <a:pPr marL="914400" algn="l">
                  <a:spcBef>
                    <a:spcPts val="600"/>
                  </a:spcBef>
                  <a:spcAft>
                    <a:spcPts val="600"/>
                  </a:spcAft>
                  <a:tabLst>
                    <a:tab pos="2646680" algn="l"/>
                  </a:tabLst>
                </a:pPr>
                <a:endParaRPr lang="vi-VN" sz="3000" b="1" dirty="0">
                  <a:effectLst/>
                  <a:latin typeface="Tahoma" panose="020B0604030504040204" pitchFamily="34" charset="0"/>
                  <a:ea typeface="Tahoma" panose="020B0604030504040204" pitchFamily="34" charset="0"/>
                  <a:cs typeface="Tahoma" panose="020B0604030504040204" pitchFamily="34" charset="0"/>
                </a:endParaRPr>
              </a:p>
              <a:p>
                <a:pPr marL="914400" algn="l">
                  <a:spcBef>
                    <a:spcPts val="600"/>
                  </a:spcBef>
                  <a:spcAft>
                    <a:spcPts val="600"/>
                  </a:spcAft>
                  <a:tabLst>
                    <a:tab pos="2646680" algn="l"/>
                  </a:tabLst>
                </a:pPr>
                <a:endParaRPr lang="vi-VN" sz="3000" b="1" dirty="0">
                  <a:effectLst/>
                  <a:latin typeface="Tahoma" panose="020B0604030504040204" pitchFamily="34" charset="0"/>
                  <a:ea typeface="Tahoma" panose="020B0604030504040204" pitchFamily="34" charset="0"/>
                  <a:cs typeface="Tahoma" panose="020B0604030504040204" pitchFamily="34" charset="0"/>
                </a:endParaRPr>
              </a:p>
              <a:p>
                <a:pPr marL="914400" algn="l">
                  <a:spcBef>
                    <a:spcPts val="600"/>
                  </a:spcBef>
                  <a:spcAft>
                    <a:spcPts val="600"/>
                  </a:spcAft>
                  <a:tabLst>
                    <a:tab pos="2646680" algn="l"/>
                  </a:tabLst>
                </a:pPr>
                <a:endParaRPr lang="vi-VN" sz="3000" b="1" dirty="0">
                  <a:effectLst/>
                  <a:latin typeface="Tahoma" panose="020B0604030504040204" pitchFamily="34" charset="0"/>
                  <a:ea typeface="Tahoma" panose="020B0604030504040204" pitchFamily="34" charset="0"/>
                  <a:cs typeface="Tahoma" panose="020B0604030504040204" pitchFamily="34" charset="0"/>
                </a:endParaRPr>
              </a:p>
              <a:p>
                <a:pPr marL="914400" algn="l">
                  <a:spcBef>
                    <a:spcPts val="600"/>
                  </a:spcBef>
                  <a:spcAft>
                    <a:spcPts val="600"/>
                  </a:spcAft>
                  <a:tabLst>
                    <a:tab pos="2646680" algn="l"/>
                  </a:tabLst>
                </a:pPr>
                <a:endParaRPr lang="en-US" sz="30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TextBox 14">
                <a:extLst>
                  <a:ext uri="{FF2B5EF4-FFF2-40B4-BE49-F238E27FC236}">
                    <a16:creationId xmlns:a16="http://schemas.microsoft.com/office/drawing/2014/main" id="{B63662AB-AFA9-4A13-99C2-A13D9EE1A445}"/>
                  </a:ext>
                </a:extLst>
              </p:cNvPr>
              <p:cNvSpPr txBox="1">
                <a:spLocks noRot="1" noChangeAspect="1" noMove="1" noResize="1" noEditPoints="1" noAdjustHandles="1" noChangeArrowheads="1" noChangeShapeType="1" noTextEdit="1"/>
              </p:cNvSpPr>
              <p:nvPr/>
            </p:nvSpPr>
            <p:spPr>
              <a:xfrm>
                <a:off x="186221" y="2509311"/>
                <a:ext cx="24197779" cy="10956846"/>
              </a:xfrm>
              <a:prstGeom prst="rect">
                <a:avLst/>
              </a:prstGeom>
              <a:blipFill>
                <a:blip r:embed="rId2"/>
                <a:stretch>
                  <a:fillRect t="-1002"/>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A6FCEE91-51C7-4CAA-BCFE-E1E66A0BE1FE}"/>
              </a:ext>
            </a:extLst>
          </p:cNvPr>
          <p:cNvGrpSpPr/>
          <p:nvPr/>
        </p:nvGrpSpPr>
        <p:grpSpPr>
          <a:xfrm>
            <a:off x="18661" y="1066800"/>
            <a:ext cx="1200539" cy="609600"/>
            <a:chOff x="0" y="92326"/>
            <a:chExt cx="575416" cy="197663"/>
          </a:xfrm>
        </p:grpSpPr>
        <p:grpSp>
          <p:nvGrpSpPr>
            <p:cNvPr id="3" name="Group 2">
              <a:extLst>
                <a:ext uri="{FF2B5EF4-FFF2-40B4-BE49-F238E27FC236}">
                  <a16:creationId xmlns:a16="http://schemas.microsoft.com/office/drawing/2014/main" id="{5D7CF228-B3EA-4C54-B215-91357F7C6D8E}"/>
                </a:ext>
              </a:extLst>
            </p:cNvPr>
            <p:cNvGrpSpPr/>
            <p:nvPr/>
          </p:nvGrpSpPr>
          <p:grpSpPr>
            <a:xfrm>
              <a:off x="0" y="92326"/>
              <a:ext cx="575416" cy="197663"/>
              <a:chOff x="0" y="92326"/>
              <a:chExt cx="644449" cy="302837"/>
            </a:xfrm>
          </p:grpSpPr>
          <p:sp>
            <p:nvSpPr>
              <p:cNvPr id="6" name="Arrow: Pentagon 5">
                <a:extLst>
                  <a:ext uri="{FF2B5EF4-FFF2-40B4-BE49-F238E27FC236}">
                    <a16:creationId xmlns:a16="http://schemas.microsoft.com/office/drawing/2014/main" id="{B441DAEF-BE9B-4A5C-B04F-F250E2204F97}"/>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US" sz="4100">
                  <a:latin typeface="Tahoma" panose="020B0604030504040204" pitchFamily="34" charset="0"/>
                  <a:ea typeface="Tahoma" panose="020B0604030504040204" pitchFamily="34" charset="0"/>
                  <a:cs typeface="Tahoma" panose="020B0604030504040204" pitchFamily="34" charset="0"/>
                </a:endParaRPr>
              </a:p>
            </p:txBody>
          </p:sp>
          <p:sp>
            <p:nvSpPr>
              <p:cNvPr id="7" name="Arrow: Chevron 6">
                <a:extLst>
                  <a:ext uri="{FF2B5EF4-FFF2-40B4-BE49-F238E27FC236}">
                    <a16:creationId xmlns:a16="http://schemas.microsoft.com/office/drawing/2014/main" id="{1CC7B1B0-944B-4324-B6D1-4040CC272F75}"/>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US" sz="4100">
                  <a:latin typeface="Tahoma" panose="020B0604030504040204" pitchFamily="34" charset="0"/>
                  <a:ea typeface="Tahoma" panose="020B0604030504040204" pitchFamily="34" charset="0"/>
                  <a:cs typeface="Tahoma" panose="020B0604030504040204" pitchFamily="34" charset="0"/>
                </a:endParaRPr>
              </a:p>
            </p:txBody>
          </p:sp>
          <p:sp>
            <p:nvSpPr>
              <p:cNvPr id="8" name="Arrow: Chevron 7">
                <a:extLst>
                  <a:ext uri="{FF2B5EF4-FFF2-40B4-BE49-F238E27FC236}">
                    <a16:creationId xmlns:a16="http://schemas.microsoft.com/office/drawing/2014/main" id="{203B43CD-040F-4C17-9269-81826EE2D48A}"/>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US" sz="4100">
                  <a:latin typeface="Tahoma" panose="020B0604030504040204" pitchFamily="34" charset="0"/>
                  <a:ea typeface="Tahoma" panose="020B0604030504040204" pitchFamily="34" charset="0"/>
                  <a:cs typeface="Tahoma" panose="020B0604030504040204" pitchFamily="34" charset="0"/>
                </a:endParaRPr>
              </a:p>
            </p:txBody>
          </p:sp>
        </p:grpSp>
        <p:sp>
          <p:nvSpPr>
            <p:cNvPr id="4" name="Flowchart: Terminator 3">
              <a:extLst>
                <a:ext uri="{FF2B5EF4-FFF2-40B4-BE49-F238E27FC236}">
                  <a16:creationId xmlns:a16="http://schemas.microsoft.com/office/drawing/2014/main" id="{8B5094AC-53B4-41BF-94FD-D4A37F43249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US" sz="4100">
                <a:latin typeface="Tahoma" panose="020B0604030504040204" pitchFamily="34" charset="0"/>
                <a:ea typeface="Tahoma" panose="020B0604030504040204" pitchFamily="34" charset="0"/>
                <a:cs typeface="Tahoma" panose="020B0604030504040204" pitchFamily="34" charset="0"/>
              </a:endParaRPr>
            </a:p>
          </p:txBody>
        </p:sp>
        <p:sp>
          <p:nvSpPr>
            <p:cNvPr id="5" name="Oval 4">
              <a:extLst>
                <a:ext uri="{FF2B5EF4-FFF2-40B4-BE49-F238E27FC236}">
                  <a16:creationId xmlns:a16="http://schemas.microsoft.com/office/drawing/2014/main" id="{8B6C7FDA-9BA4-4498-A785-0ECE09D21DCE}"/>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endParaRPr lang="en-US" sz="4100">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BD00479-B21F-EB1C-F1B1-D78A7A78A91D}"/>
                  </a:ext>
                </a:extLst>
              </p:cNvPr>
              <p:cNvSpPr txBox="1"/>
              <p:nvPr/>
            </p:nvSpPr>
            <p:spPr>
              <a:xfrm>
                <a:off x="298346" y="6858000"/>
                <a:ext cx="23973528" cy="6588599"/>
              </a:xfrm>
              <a:prstGeom prst="rect">
                <a:avLst/>
              </a:prstGeom>
              <a:noFill/>
            </p:spPr>
            <p:txBody>
              <a:bodyPr wrap="square">
                <a:spAutoFit/>
              </a:bodyPr>
              <a:lstStyle/>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100" b="1" i="1"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Lớp B:</a:t>
                </a:r>
                <a:endParaRPr kumimoji="0" lang="en-US" sz="41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trung</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bình</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e>
                        </m:acc>
                      </m:e>
                      <m:sub>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𝑩</m:t>
                        </m:r>
                      </m:sub>
                    </m:sSub>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𝟐𝟖</m:t>
                    </m:r>
                  </m:oMath>
                </a14:m>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Sắp</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xếp</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liệu</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theo</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thứ</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tự</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không</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giảm</a:t>
                </a:r>
                <a:endPar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2177278"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𝟖</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𝟗</m:t>
                    </m:r>
                    <m:r>
                      <a:rPr kumimoji="0" lang="en-US" sz="41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𝟏𝟎</m:t>
                    </m:r>
                  </m:oMath>
                </a14:m>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Trung</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vị</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oMath>
                </a14:m>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Mốt</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7</a:t>
                </a:r>
              </a:p>
              <a:p>
                <a:pPr marL="0" marR="0" lvl="0" indent="0" algn="l" defTabSz="2177278" rtl="0" eaLnBrk="1" fontAlgn="auto" latinLnBrk="0" hangingPunct="1">
                  <a:lnSpc>
                    <a:spcPct val="150000"/>
                  </a:lnSpc>
                  <a:spcBef>
                    <a:spcPts val="0"/>
                  </a:spcBef>
                  <a:spcAft>
                    <a:spcPts val="0"/>
                  </a:spcAft>
                  <a:buClrTx/>
                  <a:buSzTx/>
                  <a:buFontTx/>
                  <a:buNone/>
                  <a:tabLst/>
                  <a:defRPr/>
                </a:pP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Tứ</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phân</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vị</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𝑸</m:t>
                        </m:r>
                      </m:e>
                      <m:sub>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sub>
                    </m:sSub>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𝑸</m:t>
                        </m:r>
                      </m:e>
                      <m:sub>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sub>
                    </m:sSub>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𝟔</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𝑸</m:t>
                        </m:r>
                      </m:e>
                      <m:sub>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sub>
                    </m:sSub>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41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𝟕</m:t>
                    </m:r>
                  </m:oMath>
                </a14:m>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vi-VN"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Phương</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pháp</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lớp</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B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hiệu</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quả</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hơn</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chất</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lượng</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học</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tập</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đồng</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đều</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1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hơn</a:t>
                </a:r>
                <a:r>
                  <a:rPr kumimoji="0" lang="en-US" sz="4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1" name="TextBox 10">
                <a:extLst>
                  <a:ext uri="{FF2B5EF4-FFF2-40B4-BE49-F238E27FC236}">
                    <a16:creationId xmlns:a16="http://schemas.microsoft.com/office/drawing/2014/main" id="{BBD00479-B21F-EB1C-F1B1-D78A7A78A91D}"/>
                  </a:ext>
                </a:extLst>
              </p:cNvPr>
              <p:cNvSpPr txBox="1">
                <a:spLocks noRot="1" noChangeAspect="1" noMove="1" noResize="1" noEditPoints="1" noAdjustHandles="1" noChangeArrowheads="1" noChangeShapeType="1" noTextEdit="1"/>
              </p:cNvSpPr>
              <p:nvPr/>
            </p:nvSpPr>
            <p:spPr>
              <a:xfrm>
                <a:off x="298346" y="6858000"/>
                <a:ext cx="23973528" cy="6588599"/>
              </a:xfrm>
              <a:prstGeom prst="rect">
                <a:avLst/>
              </a:prstGeom>
              <a:blipFill>
                <a:blip r:embed="rId3"/>
                <a:stretch>
                  <a:fillRect l="-941" r="-1220" b="-3145"/>
                </a:stretch>
              </a:blipFill>
            </p:spPr>
            <p:txBody>
              <a:bodyPr/>
              <a:lstStyle/>
              <a:p>
                <a:r>
                  <a:rPr lang="en-US">
                    <a:noFill/>
                  </a:rPr>
                  <a:t> </a:t>
                </a:r>
              </a:p>
            </p:txBody>
          </p:sp>
        </mc:Fallback>
      </mc:AlternateContent>
    </p:spTree>
    <p:extLst>
      <p:ext uri="{BB962C8B-B14F-4D97-AF65-F5344CB8AC3E}">
        <p14:creationId xmlns:p14="http://schemas.microsoft.com/office/powerpoint/2010/main" val="49714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left)">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wipe(left)">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wipe(left)">
                                      <p:cBhvr>
                                        <p:cTn id="32" dur="500"/>
                                        <p:tgtEl>
                                          <p:spTgt spid="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Effect transition="in" filter="wipe(left)">
                                      <p:cBhvr>
                                        <p:cTn id="37"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91CDE3B4-A1DE-4B75-9DCD-FB34DD583B3E}"/>
                </a:ext>
              </a:extLst>
            </p:cNvPr>
            <p:cNvSpPr txBox="1"/>
            <p:nvPr/>
          </p:nvSpPr>
          <p:spPr>
            <a:xfrm>
              <a:off x="4760377" y="6624160"/>
              <a:ext cx="18255019" cy="1692771"/>
            </a:xfrm>
            <a:prstGeom prst="rect">
              <a:avLst/>
            </a:prstGeom>
            <a:noFill/>
          </p:spPr>
          <p:txBody>
            <a:bodyPr wrap="square" rtlCol="0">
              <a:spAutoFit/>
            </a:bodyPr>
            <a:lstStyle/>
            <a:p>
              <a:r>
                <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LUYỆN TẬP</a:t>
              </a:r>
            </a:p>
          </p:txBody>
        </p:sp>
      </p:grpSp>
    </p:spTree>
    <p:extLst>
      <p:ext uri="{BB962C8B-B14F-4D97-AF65-F5344CB8AC3E}">
        <p14:creationId xmlns:p14="http://schemas.microsoft.com/office/powerpoint/2010/main" val="1161736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20E7F-7991-4EFA-9451-C9E1B9453586}"/>
              </a:ext>
            </a:extLst>
          </p:cNvPr>
          <p:cNvSpPr txBox="1"/>
          <p:nvPr/>
        </p:nvSpPr>
        <p:spPr>
          <a:xfrm>
            <a:off x="609600" y="1051155"/>
            <a:ext cx="3584713" cy="765015"/>
          </a:xfrm>
          <a:prstGeom prst="rect">
            <a:avLst/>
          </a:prstGeom>
          <a:solidFill>
            <a:schemeClr val="bg1"/>
          </a:solidFill>
        </p:spPr>
        <p:txBody>
          <a:bodyPr wrap="square">
            <a:spAutoFit/>
          </a:bodyPr>
          <a:lstStyle/>
          <a:p>
            <a:pPr marL="457200" indent="-171450" algn="l">
              <a:lnSpc>
                <a:spcPct val="107000"/>
              </a:lnSpc>
              <a:spcAft>
                <a:spcPts val="800"/>
              </a:spcAft>
              <a:tabLst>
                <a:tab pos="2646680" algn="l"/>
              </a:tabLst>
            </a:pPr>
            <a:r>
              <a:rPr lang="en-US" sz="44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BÀI</a:t>
            </a:r>
            <a:r>
              <a:rPr lang="en-US" sz="4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TẬP</a:t>
            </a:r>
            <a:r>
              <a:rPr lang="en-US" sz="4400" b="1"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4400" b="1"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B634433-D390-467A-9810-1A818200C397}"/>
              </a:ext>
            </a:extLst>
          </p:cNvPr>
          <p:cNvSpPr txBox="1"/>
          <p:nvPr/>
        </p:nvSpPr>
        <p:spPr>
          <a:xfrm>
            <a:off x="190500" y="1837941"/>
            <a:ext cx="24003000" cy="2834622"/>
          </a:xfrm>
          <a:prstGeom prst="rect">
            <a:avLst/>
          </a:prstGeom>
          <a:solidFill>
            <a:schemeClr val="accent4">
              <a:lumMod val="40000"/>
              <a:lumOff val="60000"/>
              <a:alpha val="70000"/>
            </a:schemeClr>
          </a:solidFill>
        </p:spPr>
        <p:txBody>
          <a:bodyPr wrap="square">
            <a:spAutoFit/>
          </a:bodyPr>
          <a:lstStyle/>
          <a:p>
            <a:pPr marL="457200" indent="-171450" algn="l">
              <a:lnSpc>
                <a:spcPct val="107000"/>
              </a:lnSpc>
              <a:spcAft>
                <a:spcPts val="800"/>
              </a:spcAft>
              <a:tabLst>
                <a:tab pos="2646680" algn="l"/>
              </a:tabLst>
            </a:pPr>
            <a:r>
              <a:rPr lang="en-US" sz="41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5.7.</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Tìm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trung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bình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trung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mốt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và</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tứ</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phân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của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mỗi</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mẫu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liệu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sau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đây</a:t>
            </a:r>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1200150" indent="-742950" algn="l">
              <a:lnSpc>
                <a:spcPct val="107000"/>
              </a:lnSpc>
              <a:buAutoNum type="alphaLcParenR"/>
              <a:tabLst>
                <a:tab pos="2646680" algn="l"/>
              </a:tabLst>
            </a:pP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điểm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mà</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năm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vận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động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viên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bóng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rổ</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ghi</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trong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một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trận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đấu</a:t>
            </a:r>
            <a:r>
              <a:rPr lang="en-US" sz="4100" b="1" dirty="0">
                <a:effectLst/>
                <a:latin typeface="Tahoma" panose="020B0604030504040204" pitchFamily="34" charset="0"/>
                <a:ea typeface="Tahoma" panose="020B0604030504040204" pitchFamily="34" charset="0"/>
                <a:cs typeface="Tahoma" panose="020B0604030504040204" pitchFamily="34" charset="0"/>
              </a:rPr>
              <a:t>:</a:t>
            </a:r>
            <a:endParaRPr lang="vi-VN" sz="4100" b="1" dirty="0">
              <a:effectLst/>
              <a:latin typeface="Tahoma" panose="020B0604030504040204" pitchFamily="34" charset="0"/>
              <a:ea typeface="Tahoma" panose="020B0604030504040204" pitchFamily="34" charset="0"/>
              <a:cs typeface="Tahoma" panose="020B0604030504040204" pitchFamily="34" charset="0"/>
            </a:endParaRPr>
          </a:p>
          <a:p>
            <a:pPr marL="457200" algn="l">
              <a:lnSpc>
                <a:spcPct val="107000"/>
              </a:lnSpc>
              <a:tabLst>
                <a:tab pos="2646680" algn="l"/>
              </a:tabLst>
            </a:pPr>
            <a:endParaRPr lang="vi-VN" sz="4100" b="1" dirty="0">
              <a:latin typeface="Tahoma" panose="020B0604030504040204" pitchFamily="34" charset="0"/>
              <a:ea typeface="Tahoma" panose="020B0604030504040204" pitchFamily="34" charset="0"/>
              <a:cs typeface="Tahoma" panose="020B0604030504040204" pitchFamily="34" charset="0"/>
            </a:endParaRPr>
          </a:p>
          <a:p>
            <a:pPr marL="457200" algn="l">
              <a:lnSpc>
                <a:spcPct val="107000"/>
              </a:lnSpc>
              <a:tabLst>
                <a:tab pos="2646680" algn="l"/>
              </a:tabLst>
            </a:pPr>
            <a:endParaRPr lang="vi-VN" sz="4100" b="1" dirty="0">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able 9">
            <a:extLst>
              <a:ext uri="{FF2B5EF4-FFF2-40B4-BE49-F238E27FC236}">
                <a16:creationId xmlns:a16="http://schemas.microsoft.com/office/drawing/2014/main" id="{A29EA9A5-FF52-4473-B08E-18FDE0A45AA0}"/>
              </a:ext>
            </a:extLst>
          </p:cNvPr>
          <p:cNvGraphicFramePr>
            <a:graphicFrameLocks noGrp="1"/>
          </p:cNvGraphicFramePr>
          <p:nvPr>
            <p:extLst>
              <p:ext uri="{D42A27DB-BD31-4B8C-83A1-F6EECF244321}">
                <p14:modId xmlns:p14="http://schemas.microsoft.com/office/powerpoint/2010/main" val="2476787290"/>
              </p:ext>
            </p:extLst>
          </p:nvPr>
        </p:nvGraphicFramePr>
        <p:xfrm>
          <a:off x="5360504" y="3622003"/>
          <a:ext cx="13716000" cy="9144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3446068948"/>
                    </a:ext>
                  </a:extLst>
                </a:gridCol>
                <a:gridCol w="2743200">
                  <a:extLst>
                    <a:ext uri="{9D8B030D-6E8A-4147-A177-3AD203B41FA5}">
                      <a16:colId xmlns:a16="http://schemas.microsoft.com/office/drawing/2014/main" val="2084445531"/>
                    </a:ext>
                  </a:extLst>
                </a:gridCol>
                <a:gridCol w="2743200">
                  <a:extLst>
                    <a:ext uri="{9D8B030D-6E8A-4147-A177-3AD203B41FA5}">
                      <a16:colId xmlns:a16="http://schemas.microsoft.com/office/drawing/2014/main" val="746565292"/>
                    </a:ext>
                  </a:extLst>
                </a:gridCol>
                <a:gridCol w="2743200">
                  <a:extLst>
                    <a:ext uri="{9D8B030D-6E8A-4147-A177-3AD203B41FA5}">
                      <a16:colId xmlns:a16="http://schemas.microsoft.com/office/drawing/2014/main" val="2465730696"/>
                    </a:ext>
                  </a:extLst>
                </a:gridCol>
                <a:gridCol w="2743200">
                  <a:extLst>
                    <a:ext uri="{9D8B030D-6E8A-4147-A177-3AD203B41FA5}">
                      <a16:colId xmlns:a16="http://schemas.microsoft.com/office/drawing/2014/main" val="2652658858"/>
                    </a:ext>
                  </a:extLst>
                </a:gridCol>
              </a:tblGrid>
              <a:tr h="914400">
                <a:tc>
                  <a:txBody>
                    <a:bodyPr/>
                    <a:lstStyle/>
                    <a:p>
                      <a:pPr algn="ctr"/>
                      <a:r>
                        <a:rPr lang="en-US" sz="5200" b="1" dirty="0"/>
                        <a:t>9</a:t>
                      </a:r>
                      <a:endParaRPr lang="en-US" sz="5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5200" b="1" dirty="0"/>
                        <a:t>8</a:t>
                      </a:r>
                      <a:endParaRPr lang="en-US" sz="5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5200" b="1" dirty="0"/>
                        <a:t>15</a:t>
                      </a:r>
                      <a:endParaRPr lang="en-US" sz="5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5200" b="1" dirty="0"/>
                        <a:t>8</a:t>
                      </a:r>
                      <a:endParaRPr lang="en-US" sz="5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5200" b="1" dirty="0"/>
                        <a:t>20</a:t>
                      </a:r>
                      <a:endParaRPr lang="en-US" sz="52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02158156"/>
                  </a:ext>
                </a:extLst>
              </a:tr>
            </a:tbl>
          </a:graphicData>
        </a:graphic>
      </p:graphicFrame>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45AF5C1-CA57-4B53-B898-DA2FB45E3174}"/>
                  </a:ext>
                </a:extLst>
              </p:cNvPr>
              <p:cNvSpPr txBox="1"/>
              <p:nvPr/>
            </p:nvSpPr>
            <p:spPr>
              <a:xfrm>
                <a:off x="193610" y="4652347"/>
                <a:ext cx="23999890" cy="4064382"/>
              </a:xfrm>
              <a:prstGeom prst="rect">
                <a:avLst/>
              </a:prstGeom>
              <a:solidFill>
                <a:schemeClr val="accent4">
                  <a:lumMod val="40000"/>
                  <a:lumOff val="60000"/>
                  <a:alpha val="72000"/>
                </a:schemeClr>
              </a:solidFill>
            </p:spPr>
            <p:txBody>
              <a:bodyPr wrap="square">
                <a:spAutoFit/>
              </a:bodyPr>
              <a:lstStyle/>
              <a:p>
                <a:pPr marL="342900" lvl="0" indent="-342900" algn="l">
                  <a:lnSpc>
                    <a:spcPct val="150000"/>
                  </a:lnSpc>
                  <a:spcAft>
                    <a:spcPts val="800"/>
                  </a:spcAft>
                  <a:buFont typeface="Times New Roman" panose="02020603050405020304" pitchFamily="18" charset="0"/>
                  <a:buAutoNum type="alphaLcParenR" startAt="2"/>
                  <a:tabLst>
                    <a:tab pos="2646680" algn="l"/>
                  </a:tabLst>
                </a:pP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Giá</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của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một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loại</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giày</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đơn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nghìn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đồng</a:t>
                </a:r>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685800" algn="ctr">
                  <a:lnSpc>
                    <a:spcPct val="150000"/>
                  </a:lnSpc>
                  <a:spcAft>
                    <a:spcPts val="800"/>
                  </a:spcAft>
                  <a:tabLst>
                    <a:tab pos="2646680" algn="l"/>
                  </a:tabLst>
                </a:pPr>
                <a14:m>
                  <m:oMath xmlns:m="http://schemas.openxmlformats.org/officeDocument/2006/math">
                    <m:r>
                      <a:rPr lang="en-US" sz="4100" b="1" i="1" smtClean="0">
                        <a:effectLst/>
                        <a:latin typeface="Cambria Math" panose="02040503050406030204" pitchFamily="18" charset="0"/>
                        <a:ea typeface="Calibri" panose="020F0502020204030204" pitchFamily="34" charset="0"/>
                      </a:rPr>
                      <m:t>𝟑𝟓𝟎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𝟑𝟎𝟎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𝟔𝟓𝟎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𝟑𝟎𝟎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𝟒𝟓𝟎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𝟓𝟎𝟎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𝟑𝟎𝟎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𝟐𝟓𝟎</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p>
              <a:p>
                <a:pPr lvl="0" algn="l">
                  <a:lnSpc>
                    <a:spcPct val="150000"/>
                  </a:lnSpc>
                  <a:spcAft>
                    <a:spcPts val="800"/>
                  </a:spcAft>
                  <a:tabLst>
                    <a:tab pos="2646680" algn="l"/>
                  </a:tabLst>
                </a:pPr>
                <a:r>
                  <a:rPr lang="en-US" sz="4100" b="1" dirty="0">
                    <a:effectLst/>
                    <a:latin typeface="Tahoma" panose="020B0604030504040204" pitchFamily="34" charset="0"/>
                    <a:ea typeface="Tahoma" panose="020B0604030504040204" pitchFamily="34" charset="0"/>
                    <a:cs typeface="Tahoma" panose="020B0604030504040204" pitchFamily="34" charset="0"/>
                  </a:rPr>
                  <a:t>c)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kênh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chiếu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của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một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hãng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truyền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hình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cáp</a:t>
                </a:r>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685800" algn="ctr">
                  <a:lnSpc>
                    <a:spcPct val="150000"/>
                  </a:lnSpc>
                  <a:spcAft>
                    <a:spcPts val="800"/>
                  </a:spcAft>
                  <a:tabLst>
                    <a:tab pos="2646680" algn="l"/>
                  </a:tabLst>
                </a:pPr>
                <a14:m>
                  <m:oMath xmlns:m="http://schemas.openxmlformats.org/officeDocument/2006/math">
                    <m:r>
                      <a:rPr lang="en-US" sz="4100" b="1" i="1" smtClean="0">
                        <a:effectLst/>
                        <a:latin typeface="Cambria Math" panose="02040503050406030204" pitchFamily="18" charset="0"/>
                        <a:ea typeface="Calibri" panose="020F0502020204030204" pitchFamily="34" charset="0"/>
                      </a:rPr>
                      <m:t>𝟑𝟔</m:t>
                    </m:r>
                    <m:r>
                      <a:rPr lang="en-US" sz="4100" b="1" i="1" smtClean="0">
                        <a:effectLst/>
                        <a:latin typeface="Cambria Math" panose="02040503050406030204" pitchFamily="18" charset="0"/>
                        <a:ea typeface="Calibri" panose="020F0502020204030204" pitchFamily="34" charset="0"/>
                      </a:rPr>
                      <m:t>  ​​​  </m:t>
                    </m:r>
                    <m:r>
                      <a:rPr lang="en-US" sz="4100" b="1" i="1" smtClean="0">
                        <a:effectLst/>
                        <a:latin typeface="Cambria Math" panose="02040503050406030204" pitchFamily="18" charset="0"/>
                        <a:ea typeface="Calibri" panose="020F0502020204030204" pitchFamily="34" charset="0"/>
                      </a:rPr>
                      <m:t>𝟑𝟖</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𝟑𝟑</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𝟑𝟒</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𝟑𝟐</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𝟑𝟒</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𝟑𝟓</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3" name="TextBox 12">
                <a:extLst>
                  <a:ext uri="{FF2B5EF4-FFF2-40B4-BE49-F238E27FC236}">
                    <a16:creationId xmlns:a16="http://schemas.microsoft.com/office/drawing/2014/main" id="{245AF5C1-CA57-4B53-B898-DA2FB45E3174}"/>
                  </a:ext>
                </a:extLst>
              </p:cNvPr>
              <p:cNvSpPr txBox="1">
                <a:spLocks noRot="1" noChangeAspect="1" noMove="1" noResize="1" noEditPoints="1" noAdjustHandles="1" noChangeArrowheads="1" noChangeShapeType="1" noTextEdit="1"/>
              </p:cNvSpPr>
              <p:nvPr/>
            </p:nvSpPr>
            <p:spPr>
              <a:xfrm>
                <a:off x="193610" y="4652347"/>
                <a:ext cx="23999890" cy="4064382"/>
              </a:xfrm>
              <a:prstGeom prst="rect">
                <a:avLst/>
              </a:prstGeom>
              <a:blipFill>
                <a:blip r:embed="rId2"/>
                <a:stretch>
                  <a:fillRect l="-940" b="-5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E3DB286-28CB-A49E-B565-11FEB0C769F3}"/>
                  </a:ext>
                </a:extLst>
              </p:cNvPr>
              <p:cNvSpPr txBox="1"/>
              <p:nvPr/>
            </p:nvSpPr>
            <p:spPr>
              <a:xfrm>
                <a:off x="156288" y="8798461"/>
                <a:ext cx="24003000" cy="4299126"/>
              </a:xfrm>
              <a:prstGeom prst="rect">
                <a:avLst/>
              </a:prstGeom>
              <a:solidFill>
                <a:schemeClr val="accent6">
                  <a:lumMod val="60000"/>
                  <a:lumOff val="40000"/>
                  <a:alpha val="72000"/>
                </a:schemeClr>
              </a:solidFill>
            </p:spPr>
            <p:txBody>
              <a:bodyPr wrap="square">
                <a:spAutoFit/>
              </a:bodyPr>
              <a:lstStyle/>
              <a:p>
                <a:pPr marL="914400" algn="l">
                  <a:lnSpc>
                    <a:spcPct val="150000"/>
                  </a:lnSpc>
                  <a:spcAft>
                    <a:spcPts val="800"/>
                  </a:spcAft>
                  <a:tabLst>
                    <a:tab pos="2646680" algn="l"/>
                  </a:tabLst>
                </a:pPr>
                <a:r>
                  <a:rPr lang="en-US" sz="39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Lời</a:t>
                </a:r>
                <a:r>
                  <a:rPr lang="en-US" sz="39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9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r>
                  <a:rPr lang="en-US" sz="39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900" b="1" dirty="0">
                    <a:effectLst/>
                    <a:latin typeface="Tahoma" panose="020B0604030504040204" pitchFamily="34" charset="0"/>
                    <a:ea typeface="Tahoma" panose="020B0604030504040204" pitchFamily="34" charset="0"/>
                    <a:cs typeface="Tahoma" panose="020B0604030504040204" pitchFamily="34" charset="0"/>
                  </a:rPr>
                  <a:t>a) </a:t>
                </a:r>
                <a:r>
                  <a:rPr lang="en-US" sz="3900" b="1" dirty="0" err="1">
                    <a:effectLst/>
                    <a:latin typeface="Tahoma" panose="020B0604030504040204" pitchFamily="34" charset="0"/>
                    <a:ea typeface="Tahoma" panose="020B0604030504040204" pitchFamily="34" charset="0"/>
                    <a:cs typeface="Tahoma" panose="020B0604030504040204" pitchFamily="34" charset="0"/>
                  </a:rPr>
                  <a:t>Số</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trung</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bình</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là</a:t>
                </a:r>
                <a:r>
                  <a:rPr lang="en-US" sz="39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3900" b="1" i="1">
                            <a:effectLst/>
                            <a:latin typeface="Cambria Math" panose="02040503050406030204" pitchFamily="18" charset="0"/>
                            <a:ea typeface="Calibri" panose="020F0502020204030204" pitchFamily="34" charset="0"/>
                          </a:rPr>
                        </m:ctrlPr>
                      </m:fPr>
                      <m:num>
                        <m:r>
                          <a:rPr lang="en-US" sz="3900" b="1" i="1">
                            <a:effectLst/>
                            <a:latin typeface="Cambria Math" panose="02040503050406030204" pitchFamily="18" charset="0"/>
                            <a:ea typeface="Calibri" panose="020F0502020204030204" pitchFamily="34" charset="0"/>
                          </a:rPr>
                          <m:t>𝟖</m:t>
                        </m:r>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𝟐</m:t>
                        </m:r>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𝟗</m:t>
                        </m:r>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𝟏𝟓</m:t>
                        </m:r>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𝟐𝟎</m:t>
                        </m:r>
                      </m:num>
                      <m:den>
                        <m:r>
                          <a:rPr lang="en-US" sz="3900" b="1" i="1">
                            <a:effectLst/>
                            <a:latin typeface="Cambria Math" panose="02040503050406030204" pitchFamily="18" charset="0"/>
                            <a:ea typeface="Calibri" panose="020F0502020204030204" pitchFamily="34" charset="0"/>
                          </a:rPr>
                          <m:t>𝟓</m:t>
                        </m:r>
                      </m:den>
                    </m:f>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𝟏𝟐</m:t>
                    </m:r>
                  </m:oMath>
                </a14:m>
                <a:r>
                  <a:rPr lang="en-US" sz="3900" b="1" dirty="0">
                    <a:effectLst/>
                    <a:latin typeface="Tahoma" panose="020B0604030504040204" pitchFamily="34" charset="0"/>
                    <a:ea typeface="Tahoma" panose="020B0604030504040204" pitchFamily="34" charset="0"/>
                    <a:cs typeface="Tahoma" panose="020B0604030504040204" pitchFamily="34" charset="0"/>
                  </a:rPr>
                  <a:t> .</a:t>
                </a:r>
              </a:p>
              <a:p>
                <a:pPr marL="914400" algn="l">
                  <a:lnSpc>
                    <a:spcPct val="150000"/>
                  </a:lnSpc>
                  <a:spcAft>
                    <a:spcPts val="800"/>
                  </a:spcAft>
                  <a:tabLst>
                    <a:tab pos="2646680" algn="l"/>
                  </a:tabLst>
                </a:pPr>
                <a:r>
                  <a:rPr lang="en-US" sz="3900" b="1" dirty="0" err="1">
                    <a:effectLst/>
                    <a:latin typeface="Tahoma" panose="020B0604030504040204" pitchFamily="34" charset="0"/>
                    <a:ea typeface="Tahoma" panose="020B0604030504040204" pitchFamily="34" charset="0"/>
                    <a:cs typeface="Tahoma" panose="020B0604030504040204" pitchFamily="34" charset="0"/>
                  </a:rPr>
                  <a:t>Sắp</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xếp</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số</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liệu</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theo</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thứ</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tự</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không</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giảm</a:t>
                </a:r>
                <a:r>
                  <a:rPr lang="en-US" sz="39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3900" b="1" i="1" smtClean="0">
                        <a:effectLst/>
                        <a:latin typeface="Cambria Math" panose="02040503050406030204" pitchFamily="18" charset="0"/>
                        <a:ea typeface="Arial" panose="020B0604020202020204" pitchFamily="34" charset="0"/>
                        <a:cs typeface="Times New Roman" panose="02020603050405020304" pitchFamily="18" charset="0"/>
                      </a:rPr>
                      <m:t>𝟖</m:t>
                    </m:r>
                    <m:r>
                      <a:rPr lang="en-US" sz="39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3900" b="1" i="1" smtClean="0">
                        <a:effectLst/>
                        <a:latin typeface="Cambria Math" panose="02040503050406030204" pitchFamily="18" charset="0"/>
                        <a:ea typeface="Arial" panose="020B0604020202020204" pitchFamily="34" charset="0"/>
                        <a:cs typeface="Times New Roman" panose="02020603050405020304" pitchFamily="18" charset="0"/>
                      </a:rPr>
                      <m:t>𝟖</m:t>
                    </m:r>
                    <m:r>
                      <a:rPr lang="en-US" sz="39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3900" b="1" i="1" smtClean="0">
                        <a:effectLst/>
                        <a:latin typeface="Cambria Math" panose="02040503050406030204" pitchFamily="18" charset="0"/>
                        <a:ea typeface="Arial" panose="020B0604020202020204" pitchFamily="34" charset="0"/>
                        <a:cs typeface="Times New Roman" panose="02020603050405020304" pitchFamily="18" charset="0"/>
                      </a:rPr>
                      <m:t>𝟗</m:t>
                    </m:r>
                    <m:r>
                      <a:rPr lang="en-US" sz="39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3900" b="1" i="1" smtClean="0">
                        <a:effectLst/>
                        <a:latin typeface="Cambria Math" panose="02040503050406030204" pitchFamily="18" charset="0"/>
                        <a:ea typeface="Arial" panose="020B0604020202020204" pitchFamily="34" charset="0"/>
                        <a:cs typeface="Times New Roman" panose="02020603050405020304" pitchFamily="18" charset="0"/>
                      </a:rPr>
                      <m:t>𝟏𝟓</m:t>
                    </m:r>
                    <m:r>
                      <a:rPr lang="en-US" sz="39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3900" b="1" i="1" smtClean="0">
                        <a:effectLst/>
                        <a:latin typeface="Cambria Math" panose="02040503050406030204" pitchFamily="18" charset="0"/>
                        <a:ea typeface="Arial" panose="020B0604020202020204" pitchFamily="34" charset="0"/>
                        <a:cs typeface="Times New Roman" panose="02020603050405020304" pitchFamily="18" charset="0"/>
                      </a:rPr>
                      <m:t>𝟐𝟎</m:t>
                    </m:r>
                  </m:oMath>
                </a14:m>
                <a:r>
                  <a:rPr lang="en-US" sz="3900" b="1" dirty="0">
                    <a:effectLst/>
                    <a:latin typeface="Tahoma" panose="020B0604030504040204" pitchFamily="34" charset="0"/>
                    <a:ea typeface="Tahoma" panose="020B0604030504040204" pitchFamily="34" charset="0"/>
                    <a:cs typeface="Tahoma" panose="020B0604030504040204" pitchFamily="34" charset="0"/>
                  </a:rPr>
                  <a:t> </a:t>
                </a:r>
              </a:p>
              <a:p>
                <a:pPr marL="914400" algn="l">
                  <a:lnSpc>
                    <a:spcPct val="150000"/>
                  </a:lnSpc>
                  <a:spcAft>
                    <a:spcPts val="800"/>
                  </a:spcAft>
                  <a:tabLst>
                    <a:tab pos="2646680" algn="l"/>
                  </a:tabLst>
                </a:pPr>
                <a:r>
                  <a:rPr lang="en-US" sz="3900" b="1" dirty="0" err="1">
                    <a:effectLst/>
                    <a:latin typeface="Tahoma" panose="020B0604030504040204" pitchFamily="34" charset="0"/>
                    <a:ea typeface="Tahoma" panose="020B0604030504040204" pitchFamily="34" charset="0"/>
                    <a:cs typeface="Tahoma" panose="020B0604030504040204" pitchFamily="34" charset="0"/>
                  </a:rPr>
                  <a:t>Trung</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vị</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là</a:t>
                </a:r>
                <a:r>
                  <a:rPr lang="en-US" sz="39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900" b="1" i="1">
                        <a:effectLst/>
                        <a:latin typeface="Cambria Math" panose="02040503050406030204" pitchFamily="18" charset="0"/>
                        <a:ea typeface="Calibri" panose="020F0502020204030204" pitchFamily="34" charset="0"/>
                      </a:rPr>
                      <m:t>𝟗</m:t>
                    </m:r>
                  </m:oMath>
                </a14:m>
                <a:r>
                  <a:rPr lang="en-US" sz="3900" b="1" dirty="0">
                    <a:effectLst/>
                    <a:latin typeface="Tahoma" panose="020B0604030504040204" pitchFamily="34" charset="0"/>
                    <a:ea typeface="Tahoma" panose="020B0604030504040204" pitchFamily="34" charset="0"/>
                    <a:cs typeface="Tahoma" panose="020B0604030504040204" pitchFamily="34" charset="0"/>
                  </a:rPr>
                  <a:t> .</a:t>
                </a:r>
              </a:p>
              <a:p>
                <a:pPr marL="914400" algn="l">
                  <a:lnSpc>
                    <a:spcPct val="150000"/>
                  </a:lnSpc>
                  <a:spcAft>
                    <a:spcPts val="800"/>
                  </a:spcAft>
                  <a:tabLst>
                    <a:tab pos="2646680" algn="l"/>
                  </a:tabLst>
                </a:pPr>
                <a:r>
                  <a:rPr lang="en-US" sz="3900" b="1" dirty="0" err="1">
                    <a:effectLst/>
                    <a:latin typeface="Tahoma" panose="020B0604030504040204" pitchFamily="34" charset="0"/>
                    <a:ea typeface="Tahoma" panose="020B0604030504040204" pitchFamily="34" charset="0"/>
                    <a:cs typeface="Tahoma" panose="020B0604030504040204" pitchFamily="34" charset="0"/>
                  </a:rPr>
                  <a:t>Số</a:t>
                </a:r>
                <a:r>
                  <a:rPr lang="en-US" sz="3900" b="1" dirty="0">
                    <a:effectLst/>
                    <a:latin typeface="Tahoma" panose="020B0604030504040204" pitchFamily="34" charset="0"/>
                    <a:ea typeface="Tahoma" panose="020B0604030504040204" pitchFamily="34" charset="0"/>
                    <a:cs typeface="Tahoma" panose="020B0604030504040204" pitchFamily="34" charset="0"/>
                  </a:rPr>
                  <a:t> 8 </a:t>
                </a:r>
                <a:r>
                  <a:rPr lang="en-US" sz="3900" b="1" dirty="0" err="1">
                    <a:effectLst/>
                    <a:latin typeface="Tahoma" panose="020B0604030504040204" pitchFamily="34" charset="0"/>
                    <a:ea typeface="Tahoma" panose="020B0604030504040204" pitchFamily="34" charset="0"/>
                    <a:cs typeface="Tahoma" panose="020B0604030504040204" pitchFamily="34" charset="0"/>
                  </a:rPr>
                  <a:t>xuất</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hiện</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nhiều</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nhất</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nên</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mốt</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là</a:t>
                </a:r>
                <a:r>
                  <a:rPr lang="en-US" sz="39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900" b="1" i="1">
                        <a:effectLst/>
                        <a:latin typeface="Cambria Math" panose="02040503050406030204" pitchFamily="18" charset="0"/>
                        <a:ea typeface="Calibri" panose="020F0502020204030204" pitchFamily="34" charset="0"/>
                      </a:rPr>
                      <m:t>𝟖</m:t>
                    </m:r>
                  </m:oMath>
                </a14:m>
                <a:r>
                  <a:rPr lang="en-US" sz="3900" b="1" dirty="0">
                    <a:effectLst/>
                    <a:latin typeface="Tahoma" panose="020B0604030504040204" pitchFamily="34" charset="0"/>
                    <a:ea typeface="Tahoma" panose="020B0604030504040204" pitchFamily="34" charset="0"/>
                    <a:cs typeface="Tahoma" panose="020B0604030504040204" pitchFamily="34" charset="0"/>
                  </a:rPr>
                  <a:t>.</a:t>
                </a:r>
                <a:r>
                  <a:rPr lang="vi-VN"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Tứ</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phân</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vị</a:t>
                </a:r>
                <a:r>
                  <a:rPr lang="en-US" sz="39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3900" b="1" i="1">
                            <a:effectLst/>
                            <a:latin typeface="Cambria Math" panose="02040503050406030204" pitchFamily="18" charset="0"/>
                            <a:ea typeface="Calibri" panose="020F0502020204030204" pitchFamily="34" charset="0"/>
                          </a:rPr>
                        </m:ctrlPr>
                      </m:sSubPr>
                      <m:e>
                        <m:r>
                          <a:rPr lang="en-US" sz="3900" b="1" i="1">
                            <a:effectLst/>
                            <a:latin typeface="Cambria Math" panose="02040503050406030204" pitchFamily="18" charset="0"/>
                            <a:ea typeface="Calibri" panose="020F0502020204030204" pitchFamily="34" charset="0"/>
                          </a:rPr>
                          <m:t>𝑸</m:t>
                        </m:r>
                      </m:e>
                      <m:sub>
                        <m:r>
                          <a:rPr lang="en-US" sz="3900" b="1" i="1">
                            <a:effectLst/>
                            <a:latin typeface="Cambria Math" panose="02040503050406030204" pitchFamily="18" charset="0"/>
                            <a:ea typeface="Calibri" panose="020F0502020204030204" pitchFamily="34" charset="0"/>
                          </a:rPr>
                          <m:t>𝟏</m:t>
                        </m:r>
                      </m:sub>
                    </m:sSub>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𝟖</m:t>
                    </m:r>
                    <m:r>
                      <a:rPr lang="en-US" sz="3900" b="1" i="1">
                        <a:effectLst/>
                        <a:latin typeface="Cambria Math" panose="02040503050406030204" pitchFamily="18" charset="0"/>
                        <a:ea typeface="Calibri" panose="020F0502020204030204" pitchFamily="34" charset="0"/>
                      </a:rPr>
                      <m:t>;</m:t>
                    </m:r>
                    <m:sSub>
                      <m:sSubPr>
                        <m:ctrlPr>
                          <a:rPr lang="en-US" sz="3900" b="1" i="1">
                            <a:effectLst/>
                            <a:latin typeface="Cambria Math" panose="02040503050406030204" pitchFamily="18" charset="0"/>
                            <a:ea typeface="Calibri" panose="020F0502020204030204" pitchFamily="34" charset="0"/>
                          </a:rPr>
                        </m:ctrlPr>
                      </m:sSubPr>
                      <m:e>
                        <m:r>
                          <a:rPr lang="en-US" sz="3900" b="1" i="1">
                            <a:effectLst/>
                            <a:latin typeface="Cambria Math" panose="02040503050406030204" pitchFamily="18" charset="0"/>
                            <a:ea typeface="Calibri" panose="020F0502020204030204" pitchFamily="34" charset="0"/>
                          </a:rPr>
                          <m:t>𝑸</m:t>
                        </m:r>
                      </m:e>
                      <m:sub>
                        <m:r>
                          <a:rPr lang="en-US" sz="3900" b="1" i="1">
                            <a:effectLst/>
                            <a:latin typeface="Cambria Math" panose="02040503050406030204" pitchFamily="18" charset="0"/>
                            <a:ea typeface="Calibri" panose="020F0502020204030204" pitchFamily="34" charset="0"/>
                          </a:rPr>
                          <m:t>𝟐</m:t>
                        </m:r>
                      </m:sub>
                    </m:sSub>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𝟗</m:t>
                    </m:r>
                    <m:r>
                      <a:rPr lang="en-US" sz="3900" b="1" i="1">
                        <a:effectLst/>
                        <a:latin typeface="Cambria Math" panose="02040503050406030204" pitchFamily="18" charset="0"/>
                        <a:ea typeface="Calibri" panose="020F0502020204030204" pitchFamily="34" charset="0"/>
                      </a:rPr>
                      <m:t>;</m:t>
                    </m:r>
                    <m:sSub>
                      <m:sSubPr>
                        <m:ctrlPr>
                          <a:rPr lang="en-US" sz="3900" b="1" i="1">
                            <a:effectLst/>
                            <a:latin typeface="Cambria Math" panose="02040503050406030204" pitchFamily="18" charset="0"/>
                            <a:ea typeface="Calibri" panose="020F0502020204030204" pitchFamily="34" charset="0"/>
                          </a:rPr>
                        </m:ctrlPr>
                      </m:sSubPr>
                      <m:e>
                        <m:r>
                          <a:rPr lang="en-US" sz="3900" b="1" i="1">
                            <a:effectLst/>
                            <a:latin typeface="Cambria Math" panose="02040503050406030204" pitchFamily="18" charset="0"/>
                            <a:ea typeface="Calibri" panose="020F0502020204030204" pitchFamily="34" charset="0"/>
                          </a:rPr>
                          <m:t>𝑸</m:t>
                        </m:r>
                      </m:e>
                      <m:sub>
                        <m:r>
                          <a:rPr lang="en-US" sz="3900" b="1" i="1">
                            <a:effectLst/>
                            <a:latin typeface="Cambria Math" panose="02040503050406030204" pitchFamily="18" charset="0"/>
                            <a:ea typeface="Calibri" panose="020F0502020204030204" pitchFamily="34" charset="0"/>
                          </a:rPr>
                          <m:t>𝟑</m:t>
                        </m:r>
                      </m:sub>
                    </m:sSub>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𝟏𝟕</m:t>
                    </m:r>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𝟓</m:t>
                    </m:r>
                  </m:oMath>
                </a14:m>
                <a:r>
                  <a:rPr lang="en-US" sz="39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TextBox 1">
                <a:extLst>
                  <a:ext uri="{FF2B5EF4-FFF2-40B4-BE49-F238E27FC236}">
                    <a16:creationId xmlns:a16="http://schemas.microsoft.com/office/drawing/2014/main" id="{4E3DB286-28CB-A49E-B565-11FEB0C769F3}"/>
                  </a:ext>
                </a:extLst>
              </p:cNvPr>
              <p:cNvSpPr txBox="1">
                <a:spLocks noRot="1" noChangeAspect="1" noMove="1" noResize="1" noEditPoints="1" noAdjustHandles="1" noChangeArrowheads="1" noChangeShapeType="1" noTextEdit="1"/>
              </p:cNvSpPr>
              <p:nvPr/>
            </p:nvSpPr>
            <p:spPr>
              <a:xfrm>
                <a:off x="156288" y="8798461"/>
                <a:ext cx="24003000" cy="4299126"/>
              </a:xfrm>
              <a:prstGeom prst="rect">
                <a:avLst/>
              </a:prstGeom>
              <a:blipFill>
                <a:blip r:embed="rId3"/>
                <a:stretch>
                  <a:fillRect b="-4816"/>
                </a:stretch>
              </a:blipFill>
            </p:spPr>
            <p:txBody>
              <a:bodyPr/>
              <a:lstStyle/>
              <a:p>
                <a:r>
                  <a:rPr lang="en-US">
                    <a:noFill/>
                  </a:rPr>
                  <a:t> </a:t>
                </a:r>
              </a:p>
            </p:txBody>
          </p:sp>
        </mc:Fallback>
      </mc:AlternateContent>
    </p:spTree>
    <p:extLst>
      <p:ext uri="{BB962C8B-B14F-4D97-AF65-F5344CB8AC3E}">
        <p14:creationId xmlns:p14="http://schemas.microsoft.com/office/powerpoint/2010/main" val="3084656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20E7F-7991-4EFA-9451-C9E1B9453586}"/>
              </a:ext>
            </a:extLst>
          </p:cNvPr>
          <p:cNvSpPr txBox="1"/>
          <p:nvPr/>
        </p:nvSpPr>
        <p:spPr>
          <a:xfrm>
            <a:off x="609600" y="1051155"/>
            <a:ext cx="3584713" cy="765015"/>
          </a:xfrm>
          <a:prstGeom prst="rect">
            <a:avLst/>
          </a:prstGeom>
          <a:solidFill>
            <a:schemeClr val="bg1"/>
          </a:solidFill>
        </p:spPr>
        <p:txBody>
          <a:bodyPr wrap="square">
            <a:spAutoFit/>
          </a:bodyPr>
          <a:lstStyle/>
          <a:p>
            <a:pPr marL="457200" indent="-171450" algn="l">
              <a:lnSpc>
                <a:spcPct val="107000"/>
              </a:lnSpc>
              <a:spcAft>
                <a:spcPts val="800"/>
              </a:spcAft>
              <a:tabLst>
                <a:tab pos="2646680" algn="l"/>
              </a:tabLst>
            </a:pPr>
            <a:r>
              <a:rPr lang="en-US" sz="44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BÀI</a:t>
            </a:r>
            <a:r>
              <a:rPr lang="en-US" sz="4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TẬP</a:t>
            </a:r>
            <a:r>
              <a:rPr lang="en-US" sz="4400" b="1"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4400" b="1"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B634433-D390-467A-9810-1A818200C397}"/>
              </a:ext>
            </a:extLst>
          </p:cNvPr>
          <p:cNvSpPr txBox="1"/>
          <p:nvPr/>
        </p:nvSpPr>
        <p:spPr>
          <a:xfrm>
            <a:off x="190500" y="1837941"/>
            <a:ext cx="24003000" cy="2834622"/>
          </a:xfrm>
          <a:prstGeom prst="rect">
            <a:avLst/>
          </a:prstGeom>
          <a:solidFill>
            <a:schemeClr val="accent4">
              <a:lumMod val="40000"/>
              <a:lumOff val="60000"/>
              <a:alpha val="70000"/>
            </a:schemeClr>
          </a:solidFill>
        </p:spPr>
        <p:txBody>
          <a:bodyPr wrap="square">
            <a:spAutoFit/>
          </a:bodyPr>
          <a:lstStyle/>
          <a:p>
            <a:pPr marL="457200" indent="-171450" algn="l">
              <a:lnSpc>
                <a:spcPct val="107000"/>
              </a:lnSpc>
              <a:spcAft>
                <a:spcPts val="800"/>
              </a:spcAft>
              <a:tabLst>
                <a:tab pos="2646680" algn="l"/>
              </a:tabLst>
            </a:pPr>
            <a:r>
              <a:rPr lang="en-US" sz="41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5.7.</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Tìm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trung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bình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trung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mốt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và</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tứ</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phân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của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mỗi</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mẫu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liệu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sau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đây</a:t>
            </a:r>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1200150" indent="-742950" algn="l">
              <a:lnSpc>
                <a:spcPct val="107000"/>
              </a:lnSpc>
              <a:buAutoNum type="alphaLcParenR"/>
              <a:tabLst>
                <a:tab pos="2646680" algn="l"/>
              </a:tabLst>
            </a:pP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điểm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mà</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năm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vận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động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viên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bóng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rổ</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ghi</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trong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một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trận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đấu</a:t>
            </a:r>
            <a:r>
              <a:rPr lang="en-US" sz="4100" b="1" dirty="0">
                <a:effectLst/>
                <a:latin typeface="Tahoma" panose="020B0604030504040204" pitchFamily="34" charset="0"/>
                <a:ea typeface="Tahoma" panose="020B0604030504040204" pitchFamily="34" charset="0"/>
                <a:cs typeface="Tahoma" panose="020B0604030504040204" pitchFamily="34" charset="0"/>
              </a:rPr>
              <a:t>:</a:t>
            </a:r>
            <a:endParaRPr lang="vi-VN" sz="4100" b="1" dirty="0">
              <a:effectLst/>
              <a:latin typeface="Tahoma" panose="020B0604030504040204" pitchFamily="34" charset="0"/>
              <a:ea typeface="Tahoma" panose="020B0604030504040204" pitchFamily="34" charset="0"/>
              <a:cs typeface="Tahoma" panose="020B0604030504040204" pitchFamily="34" charset="0"/>
            </a:endParaRPr>
          </a:p>
          <a:p>
            <a:pPr marL="457200" algn="l">
              <a:lnSpc>
                <a:spcPct val="107000"/>
              </a:lnSpc>
              <a:tabLst>
                <a:tab pos="2646680" algn="l"/>
              </a:tabLst>
            </a:pPr>
            <a:endParaRPr lang="vi-VN" sz="4100" b="1" dirty="0">
              <a:latin typeface="Tahoma" panose="020B0604030504040204" pitchFamily="34" charset="0"/>
              <a:ea typeface="Tahoma" panose="020B0604030504040204" pitchFamily="34" charset="0"/>
              <a:cs typeface="Tahoma" panose="020B0604030504040204" pitchFamily="34" charset="0"/>
            </a:endParaRPr>
          </a:p>
          <a:p>
            <a:pPr marL="457200" algn="l">
              <a:lnSpc>
                <a:spcPct val="107000"/>
              </a:lnSpc>
              <a:tabLst>
                <a:tab pos="2646680" algn="l"/>
              </a:tabLst>
            </a:pPr>
            <a:endParaRPr lang="vi-VN" sz="4100" b="1" dirty="0">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able 9">
            <a:extLst>
              <a:ext uri="{FF2B5EF4-FFF2-40B4-BE49-F238E27FC236}">
                <a16:creationId xmlns:a16="http://schemas.microsoft.com/office/drawing/2014/main" id="{A29EA9A5-FF52-4473-B08E-18FDE0A45AA0}"/>
              </a:ext>
            </a:extLst>
          </p:cNvPr>
          <p:cNvGraphicFramePr>
            <a:graphicFrameLocks noGrp="1"/>
          </p:cNvGraphicFramePr>
          <p:nvPr/>
        </p:nvGraphicFramePr>
        <p:xfrm>
          <a:off x="5360504" y="3622003"/>
          <a:ext cx="13716000" cy="9144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3446068948"/>
                    </a:ext>
                  </a:extLst>
                </a:gridCol>
                <a:gridCol w="2743200">
                  <a:extLst>
                    <a:ext uri="{9D8B030D-6E8A-4147-A177-3AD203B41FA5}">
                      <a16:colId xmlns:a16="http://schemas.microsoft.com/office/drawing/2014/main" val="2084445531"/>
                    </a:ext>
                  </a:extLst>
                </a:gridCol>
                <a:gridCol w="2743200">
                  <a:extLst>
                    <a:ext uri="{9D8B030D-6E8A-4147-A177-3AD203B41FA5}">
                      <a16:colId xmlns:a16="http://schemas.microsoft.com/office/drawing/2014/main" val="746565292"/>
                    </a:ext>
                  </a:extLst>
                </a:gridCol>
                <a:gridCol w="2743200">
                  <a:extLst>
                    <a:ext uri="{9D8B030D-6E8A-4147-A177-3AD203B41FA5}">
                      <a16:colId xmlns:a16="http://schemas.microsoft.com/office/drawing/2014/main" val="2465730696"/>
                    </a:ext>
                  </a:extLst>
                </a:gridCol>
                <a:gridCol w="2743200">
                  <a:extLst>
                    <a:ext uri="{9D8B030D-6E8A-4147-A177-3AD203B41FA5}">
                      <a16:colId xmlns:a16="http://schemas.microsoft.com/office/drawing/2014/main" val="2652658858"/>
                    </a:ext>
                  </a:extLst>
                </a:gridCol>
              </a:tblGrid>
              <a:tr h="914400">
                <a:tc>
                  <a:txBody>
                    <a:bodyPr/>
                    <a:lstStyle/>
                    <a:p>
                      <a:pPr algn="ctr"/>
                      <a:r>
                        <a:rPr lang="en-US" sz="5200" b="1" dirty="0"/>
                        <a:t>9</a:t>
                      </a:r>
                      <a:endParaRPr lang="en-US" sz="5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5200" b="1" dirty="0"/>
                        <a:t>8</a:t>
                      </a:r>
                      <a:endParaRPr lang="en-US" sz="5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5200" b="1" dirty="0"/>
                        <a:t>15</a:t>
                      </a:r>
                      <a:endParaRPr lang="en-US" sz="5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5200" b="1" dirty="0"/>
                        <a:t>8</a:t>
                      </a:r>
                      <a:endParaRPr lang="en-US" sz="5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5200" b="1" dirty="0"/>
                        <a:t>20</a:t>
                      </a:r>
                      <a:endParaRPr lang="en-US" sz="52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02158156"/>
                  </a:ext>
                </a:extLst>
              </a:tr>
            </a:tbl>
          </a:graphicData>
        </a:graphic>
      </p:graphicFrame>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45AF5C1-CA57-4B53-B898-DA2FB45E3174}"/>
                  </a:ext>
                </a:extLst>
              </p:cNvPr>
              <p:cNvSpPr txBox="1"/>
              <p:nvPr/>
            </p:nvSpPr>
            <p:spPr>
              <a:xfrm>
                <a:off x="193610" y="4652347"/>
                <a:ext cx="23999890" cy="4064382"/>
              </a:xfrm>
              <a:prstGeom prst="rect">
                <a:avLst/>
              </a:prstGeom>
              <a:solidFill>
                <a:schemeClr val="accent4">
                  <a:lumMod val="40000"/>
                  <a:lumOff val="60000"/>
                  <a:alpha val="72000"/>
                </a:schemeClr>
              </a:solidFill>
            </p:spPr>
            <p:txBody>
              <a:bodyPr wrap="square">
                <a:spAutoFit/>
              </a:bodyPr>
              <a:lstStyle/>
              <a:p>
                <a:pPr marL="342900" lvl="0" indent="-342900" algn="l">
                  <a:lnSpc>
                    <a:spcPct val="150000"/>
                  </a:lnSpc>
                  <a:spcAft>
                    <a:spcPts val="800"/>
                  </a:spcAft>
                  <a:buFont typeface="Times New Roman" panose="02020603050405020304" pitchFamily="18" charset="0"/>
                  <a:buAutoNum type="alphaLcParenR" startAt="2"/>
                  <a:tabLst>
                    <a:tab pos="2646680" algn="l"/>
                  </a:tabLst>
                </a:pP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Giá</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của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một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loại</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giày</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đơn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nghìn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đồng</a:t>
                </a:r>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685800" algn="ctr">
                  <a:lnSpc>
                    <a:spcPct val="150000"/>
                  </a:lnSpc>
                  <a:spcAft>
                    <a:spcPts val="800"/>
                  </a:spcAft>
                  <a:tabLst>
                    <a:tab pos="2646680" algn="l"/>
                  </a:tabLst>
                </a:pPr>
                <a14:m>
                  <m:oMath xmlns:m="http://schemas.openxmlformats.org/officeDocument/2006/math">
                    <m:r>
                      <a:rPr lang="en-US" sz="4100" b="1" i="1" smtClean="0">
                        <a:effectLst/>
                        <a:latin typeface="Cambria Math" panose="02040503050406030204" pitchFamily="18" charset="0"/>
                        <a:ea typeface="Calibri" panose="020F0502020204030204" pitchFamily="34" charset="0"/>
                      </a:rPr>
                      <m:t>𝟑𝟓𝟎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𝟑𝟎𝟎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𝟔𝟓𝟎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𝟑𝟎𝟎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𝟒𝟓𝟎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𝟓𝟎𝟎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𝟑𝟎𝟎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𝟐𝟓𝟎</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p>
              <a:p>
                <a:pPr lvl="0" algn="l">
                  <a:lnSpc>
                    <a:spcPct val="150000"/>
                  </a:lnSpc>
                  <a:spcAft>
                    <a:spcPts val="800"/>
                  </a:spcAft>
                  <a:tabLst>
                    <a:tab pos="2646680" algn="l"/>
                  </a:tabLst>
                </a:pPr>
                <a:r>
                  <a:rPr lang="en-US" sz="4100" b="1" dirty="0">
                    <a:effectLst/>
                    <a:latin typeface="Tahoma" panose="020B0604030504040204" pitchFamily="34" charset="0"/>
                    <a:ea typeface="Tahoma" panose="020B0604030504040204" pitchFamily="34" charset="0"/>
                    <a:cs typeface="Tahoma" panose="020B0604030504040204" pitchFamily="34" charset="0"/>
                  </a:rPr>
                  <a:t>c)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kênh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chiếu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của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một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hãng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truyền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hình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cáp</a:t>
                </a:r>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685800" algn="ctr">
                  <a:lnSpc>
                    <a:spcPct val="150000"/>
                  </a:lnSpc>
                  <a:spcAft>
                    <a:spcPts val="800"/>
                  </a:spcAft>
                  <a:tabLst>
                    <a:tab pos="2646680" algn="l"/>
                  </a:tabLst>
                </a:pPr>
                <a14:m>
                  <m:oMath xmlns:m="http://schemas.openxmlformats.org/officeDocument/2006/math">
                    <m:r>
                      <a:rPr lang="en-US" sz="4100" b="1" i="1" smtClean="0">
                        <a:effectLst/>
                        <a:latin typeface="Cambria Math" panose="02040503050406030204" pitchFamily="18" charset="0"/>
                        <a:ea typeface="Calibri" panose="020F0502020204030204" pitchFamily="34" charset="0"/>
                      </a:rPr>
                      <m:t>𝟑𝟔</m:t>
                    </m:r>
                    <m:r>
                      <a:rPr lang="en-US" sz="4100" b="1" i="1" smtClean="0">
                        <a:effectLst/>
                        <a:latin typeface="Cambria Math" panose="02040503050406030204" pitchFamily="18" charset="0"/>
                        <a:ea typeface="Calibri" panose="020F0502020204030204" pitchFamily="34" charset="0"/>
                      </a:rPr>
                      <m:t>  ​​​  </m:t>
                    </m:r>
                    <m:r>
                      <a:rPr lang="en-US" sz="4100" b="1" i="1" smtClean="0">
                        <a:effectLst/>
                        <a:latin typeface="Cambria Math" panose="02040503050406030204" pitchFamily="18" charset="0"/>
                        <a:ea typeface="Calibri" panose="020F0502020204030204" pitchFamily="34" charset="0"/>
                      </a:rPr>
                      <m:t>𝟑𝟖</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𝟑𝟑</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𝟑𝟒</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𝟑𝟐</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𝟑𝟒</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𝟑𝟓</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3" name="TextBox 12">
                <a:extLst>
                  <a:ext uri="{FF2B5EF4-FFF2-40B4-BE49-F238E27FC236}">
                    <a16:creationId xmlns:a16="http://schemas.microsoft.com/office/drawing/2014/main" id="{245AF5C1-CA57-4B53-B898-DA2FB45E3174}"/>
                  </a:ext>
                </a:extLst>
              </p:cNvPr>
              <p:cNvSpPr txBox="1">
                <a:spLocks noRot="1" noChangeAspect="1" noMove="1" noResize="1" noEditPoints="1" noAdjustHandles="1" noChangeArrowheads="1" noChangeShapeType="1" noTextEdit="1"/>
              </p:cNvSpPr>
              <p:nvPr/>
            </p:nvSpPr>
            <p:spPr>
              <a:xfrm>
                <a:off x="193610" y="4652347"/>
                <a:ext cx="23999890" cy="4064382"/>
              </a:xfrm>
              <a:prstGeom prst="rect">
                <a:avLst/>
              </a:prstGeom>
              <a:blipFill>
                <a:blip r:embed="rId2"/>
                <a:stretch>
                  <a:fillRect l="-940" b="-5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E12CEEB-BC8C-1E95-C16F-207ED38D6E6D}"/>
                  </a:ext>
                </a:extLst>
              </p:cNvPr>
              <p:cNvSpPr txBox="1"/>
              <p:nvPr/>
            </p:nvSpPr>
            <p:spPr>
              <a:xfrm>
                <a:off x="217004" y="8915400"/>
                <a:ext cx="24003000" cy="4299382"/>
              </a:xfrm>
              <a:prstGeom prst="rect">
                <a:avLst/>
              </a:prstGeom>
              <a:solidFill>
                <a:schemeClr val="accent6">
                  <a:lumMod val="60000"/>
                  <a:lumOff val="40000"/>
                  <a:alpha val="66000"/>
                </a:schemeClr>
              </a:solidFill>
            </p:spPr>
            <p:txBody>
              <a:bodyPr wrap="square">
                <a:spAutoFit/>
              </a:bodyPr>
              <a:lstStyle/>
              <a:p>
                <a:pPr marL="914400" algn="l">
                  <a:lnSpc>
                    <a:spcPct val="150000"/>
                  </a:lnSpc>
                  <a:spcAft>
                    <a:spcPts val="800"/>
                  </a:spcAft>
                  <a:tabLst>
                    <a:tab pos="2646680" algn="l"/>
                  </a:tabLst>
                </a:pPr>
                <a:r>
                  <a:rPr lang="en-US" sz="39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Lời</a:t>
                </a:r>
                <a:r>
                  <a:rPr lang="en-US" sz="39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9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r>
                  <a:rPr lang="en-US" sz="39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900" b="1" dirty="0">
                    <a:effectLst/>
                    <a:latin typeface="Tahoma" panose="020B0604030504040204" pitchFamily="34" charset="0"/>
                    <a:ea typeface="Tahoma" panose="020B0604030504040204" pitchFamily="34" charset="0"/>
                    <a:cs typeface="Tahoma" panose="020B0604030504040204" pitchFamily="34" charset="0"/>
                  </a:rPr>
                  <a:t>b) </a:t>
                </a:r>
                <a:r>
                  <a:rPr lang="en-US" sz="3900" b="1" dirty="0" err="1">
                    <a:effectLst/>
                    <a:latin typeface="Tahoma" panose="020B0604030504040204" pitchFamily="34" charset="0"/>
                    <a:ea typeface="Tahoma" panose="020B0604030504040204" pitchFamily="34" charset="0"/>
                    <a:cs typeface="Tahoma" panose="020B0604030504040204" pitchFamily="34" charset="0"/>
                  </a:rPr>
                  <a:t>Số</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trung</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bình</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là</a:t>
                </a:r>
                <a:r>
                  <a:rPr lang="en-US" sz="39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3900" b="1" i="1">
                            <a:effectLst/>
                            <a:latin typeface="Cambria Math" panose="02040503050406030204" pitchFamily="18" charset="0"/>
                            <a:ea typeface="Calibri" panose="020F0502020204030204" pitchFamily="34" charset="0"/>
                          </a:rPr>
                        </m:ctrlPr>
                      </m:fPr>
                      <m:num>
                        <m:r>
                          <a:rPr lang="en-US" sz="3900" b="1" i="1">
                            <a:effectLst/>
                            <a:latin typeface="Cambria Math" panose="02040503050406030204" pitchFamily="18" charset="0"/>
                            <a:ea typeface="Calibri" panose="020F0502020204030204" pitchFamily="34" charset="0"/>
                          </a:rPr>
                          <m:t>𝟐𝟓𝟎</m:t>
                        </m:r>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𝟑𝟎𝟎</m:t>
                        </m:r>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𝟑</m:t>
                        </m:r>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𝟑𝟓𝟎</m:t>
                        </m:r>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𝟒𝟓𝟎</m:t>
                        </m:r>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𝟓𝟎𝟎</m:t>
                        </m:r>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𝟔𝟓𝟎</m:t>
                        </m:r>
                      </m:num>
                      <m:den>
                        <m:r>
                          <a:rPr lang="en-US" sz="3900" b="1" i="1">
                            <a:effectLst/>
                            <a:latin typeface="Cambria Math" panose="02040503050406030204" pitchFamily="18" charset="0"/>
                            <a:ea typeface="Calibri" panose="020F0502020204030204" pitchFamily="34" charset="0"/>
                          </a:rPr>
                          <m:t>𝟖</m:t>
                        </m:r>
                      </m:den>
                    </m:f>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𝟑𝟖𝟕</m:t>
                    </m:r>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𝟓</m:t>
                    </m:r>
                  </m:oMath>
                </a14:m>
                <a:r>
                  <a:rPr lang="en-US" sz="3900" b="1" dirty="0">
                    <a:effectLst/>
                    <a:latin typeface="Tahoma" panose="020B0604030504040204" pitchFamily="34" charset="0"/>
                    <a:ea typeface="Tahoma" panose="020B0604030504040204" pitchFamily="34" charset="0"/>
                    <a:cs typeface="Tahoma" panose="020B0604030504040204" pitchFamily="34" charset="0"/>
                  </a:rPr>
                  <a:t> .</a:t>
                </a:r>
              </a:p>
              <a:p>
                <a:pPr marL="914400" algn="l">
                  <a:lnSpc>
                    <a:spcPct val="150000"/>
                  </a:lnSpc>
                  <a:spcAft>
                    <a:spcPts val="800"/>
                  </a:spcAft>
                  <a:tabLst>
                    <a:tab pos="2646680" algn="l"/>
                  </a:tabLst>
                </a:pPr>
                <a:r>
                  <a:rPr lang="en-US" sz="3900" b="1" dirty="0" err="1">
                    <a:effectLst/>
                    <a:latin typeface="Tahoma" panose="020B0604030504040204" pitchFamily="34" charset="0"/>
                    <a:ea typeface="Tahoma" panose="020B0604030504040204" pitchFamily="34" charset="0"/>
                    <a:cs typeface="Tahoma" panose="020B0604030504040204" pitchFamily="34" charset="0"/>
                  </a:rPr>
                  <a:t>Sắp</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xếp</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số</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liệu</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theo</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thứ</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tự</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không</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giảm</a:t>
                </a:r>
                <a:r>
                  <a:rPr lang="en-US" sz="39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900" b="1" i="1">
                        <a:effectLst/>
                        <a:latin typeface="Cambria Math" panose="02040503050406030204" pitchFamily="18" charset="0"/>
                        <a:ea typeface="Calibri" panose="020F0502020204030204" pitchFamily="34" charset="0"/>
                      </a:rPr>
                      <m:t>𝟐𝟓𝟎</m:t>
                    </m:r>
                    <m:r>
                      <a:rPr lang="en-US" sz="3900" b="1" i="1" smtClean="0">
                        <a:effectLst/>
                        <a:latin typeface="Cambria Math" panose="02040503050406030204" pitchFamily="18" charset="0"/>
                        <a:ea typeface="Calibri" panose="020F0502020204030204" pitchFamily="34" charset="0"/>
                      </a:rPr>
                      <m:t>   </m:t>
                    </m:r>
                    <m:r>
                      <a:rPr lang="en-US" sz="3900" b="1" i="1">
                        <a:effectLst/>
                        <a:latin typeface="Cambria Math" panose="02040503050406030204" pitchFamily="18" charset="0"/>
                        <a:ea typeface="Calibri" panose="020F0502020204030204" pitchFamily="34" charset="0"/>
                      </a:rPr>
                      <m:t>𝟑𝟎𝟎</m:t>
                    </m:r>
                    <m:r>
                      <a:rPr lang="en-US" sz="3900" b="1" i="1" smtClean="0">
                        <a:effectLst/>
                        <a:latin typeface="Cambria Math" panose="02040503050406030204" pitchFamily="18" charset="0"/>
                        <a:ea typeface="Calibri" panose="020F0502020204030204" pitchFamily="34" charset="0"/>
                      </a:rPr>
                      <m:t>   </m:t>
                    </m:r>
                    <m:r>
                      <a:rPr lang="en-US" sz="3900" b="1" i="1">
                        <a:effectLst/>
                        <a:latin typeface="Cambria Math" panose="02040503050406030204" pitchFamily="18" charset="0"/>
                        <a:ea typeface="Calibri" panose="020F0502020204030204" pitchFamily="34" charset="0"/>
                      </a:rPr>
                      <m:t>𝟑𝟎𝟎</m:t>
                    </m:r>
                    <m:r>
                      <a:rPr lang="en-US" sz="3900" b="1" i="1" smtClean="0">
                        <a:effectLst/>
                        <a:latin typeface="Cambria Math" panose="02040503050406030204" pitchFamily="18" charset="0"/>
                        <a:ea typeface="Calibri" panose="020F0502020204030204" pitchFamily="34" charset="0"/>
                      </a:rPr>
                      <m:t>   </m:t>
                    </m:r>
                    <m:r>
                      <a:rPr lang="en-US" sz="3900" b="1" i="1">
                        <a:effectLst/>
                        <a:latin typeface="Cambria Math" panose="02040503050406030204" pitchFamily="18" charset="0"/>
                        <a:ea typeface="Calibri" panose="020F0502020204030204" pitchFamily="34" charset="0"/>
                      </a:rPr>
                      <m:t>𝟑𝟎𝟎</m:t>
                    </m:r>
                    <m:r>
                      <a:rPr lang="en-US" sz="3900" b="1" i="1" smtClean="0">
                        <a:effectLst/>
                        <a:latin typeface="Cambria Math" panose="02040503050406030204" pitchFamily="18" charset="0"/>
                        <a:ea typeface="Calibri" panose="020F0502020204030204" pitchFamily="34" charset="0"/>
                      </a:rPr>
                      <m:t>   </m:t>
                    </m:r>
                    <m:r>
                      <a:rPr lang="en-US" sz="3900" b="1" i="1">
                        <a:effectLst/>
                        <a:latin typeface="Cambria Math" panose="02040503050406030204" pitchFamily="18" charset="0"/>
                        <a:ea typeface="Calibri" panose="020F0502020204030204" pitchFamily="34" charset="0"/>
                      </a:rPr>
                      <m:t>𝟑𝟓𝟎</m:t>
                    </m:r>
                    <m:r>
                      <a:rPr lang="en-US" sz="3900" b="1" i="1" smtClean="0">
                        <a:effectLst/>
                        <a:latin typeface="Cambria Math" panose="02040503050406030204" pitchFamily="18" charset="0"/>
                        <a:ea typeface="Calibri" panose="020F0502020204030204" pitchFamily="34" charset="0"/>
                      </a:rPr>
                      <m:t>   </m:t>
                    </m:r>
                    <m:r>
                      <a:rPr lang="en-US" sz="3900" b="1" i="1">
                        <a:effectLst/>
                        <a:latin typeface="Cambria Math" panose="02040503050406030204" pitchFamily="18" charset="0"/>
                        <a:ea typeface="Calibri" panose="020F0502020204030204" pitchFamily="34" charset="0"/>
                      </a:rPr>
                      <m:t>𝟒𝟓𝟎</m:t>
                    </m:r>
                    <m:r>
                      <a:rPr lang="en-US" sz="3900" b="1" i="1" smtClean="0">
                        <a:effectLst/>
                        <a:latin typeface="Cambria Math" panose="02040503050406030204" pitchFamily="18" charset="0"/>
                        <a:ea typeface="Calibri" panose="020F0502020204030204" pitchFamily="34" charset="0"/>
                      </a:rPr>
                      <m:t>   </m:t>
                    </m:r>
                    <m:r>
                      <a:rPr lang="en-US" sz="3900" b="1" i="1">
                        <a:effectLst/>
                        <a:latin typeface="Cambria Math" panose="02040503050406030204" pitchFamily="18" charset="0"/>
                        <a:ea typeface="Calibri" panose="020F0502020204030204" pitchFamily="34" charset="0"/>
                      </a:rPr>
                      <m:t>𝟓𝟎𝟎</m:t>
                    </m:r>
                    <m:r>
                      <a:rPr lang="en-US" sz="3900" b="1" i="1" smtClean="0">
                        <a:effectLst/>
                        <a:latin typeface="Cambria Math" panose="02040503050406030204" pitchFamily="18" charset="0"/>
                        <a:ea typeface="Calibri" panose="020F0502020204030204" pitchFamily="34" charset="0"/>
                      </a:rPr>
                      <m:t>   </m:t>
                    </m:r>
                    <m:r>
                      <a:rPr lang="en-US" sz="3900" b="1" i="1">
                        <a:effectLst/>
                        <a:latin typeface="Cambria Math" panose="02040503050406030204" pitchFamily="18" charset="0"/>
                        <a:ea typeface="Calibri" panose="020F0502020204030204" pitchFamily="34" charset="0"/>
                      </a:rPr>
                      <m:t>𝟔𝟓𝟎</m:t>
                    </m:r>
                  </m:oMath>
                </a14:m>
                <a:r>
                  <a:rPr lang="en-US" sz="3900" b="1" dirty="0">
                    <a:effectLst/>
                    <a:latin typeface="Tahoma" panose="020B0604030504040204" pitchFamily="34" charset="0"/>
                    <a:ea typeface="Tahoma" panose="020B0604030504040204" pitchFamily="34" charset="0"/>
                    <a:cs typeface="Tahoma" panose="020B0604030504040204" pitchFamily="34" charset="0"/>
                  </a:rPr>
                  <a:t>.</a:t>
                </a:r>
              </a:p>
              <a:p>
                <a:pPr marL="914400" algn="l">
                  <a:lnSpc>
                    <a:spcPct val="150000"/>
                  </a:lnSpc>
                  <a:spcAft>
                    <a:spcPts val="800"/>
                  </a:spcAft>
                  <a:tabLst>
                    <a:tab pos="2646680" algn="l"/>
                  </a:tabLst>
                </a:pPr>
                <a:r>
                  <a:rPr lang="en-US" sz="3900" b="1" dirty="0" err="1">
                    <a:effectLst/>
                    <a:latin typeface="Tahoma" panose="020B0604030504040204" pitchFamily="34" charset="0"/>
                    <a:ea typeface="Tahoma" panose="020B0604030504040204" pitchFamily="34" charset="0"/>
                    <a:cs typeface="Tahoma" panose="020B0604030504040204" pitchFamily="34" charset="0"/>
                  </a:rPr>
                  <a:t>Trung</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vị</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là</a:t>
                </a:r>
                <a:r>
                  <a:rPr lang="en-US" sz="39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900" b="1" i="1">
                        <a:effectLst/>
                        <a:latin typeface="Cambria Math" panose="02040503050406030204" pitchFamily="18" charset="0"/>
                        <a:ea typeface="Calibri" panose="020F0502020204030204" pitchFamily="34" charset="0"/>
                      </a:rPr>
                      <m:t>𝟑𝟐𝟓</m:t>
                    </m:r>
                  </m:oMath>
                </a14:m>
                <a:r>
                  <a:rPr lang="en-US" sz="3900" b="1" dirty="0">
                    <a:effectLst/>
                    <a:latin typeface="Tahoma" panose="020B0604030504040204" pitchFamily="34" charset="0"/>
                    <a:ea typeface="Tahoma" panose="020B0604030504040204" pitchFamily="34" charset="0"/>
                    <a:cs typeface="Tahoma" panose="020B0604030504040204" pitchFamily="34" charset="0"/>
                  </a:rPr>
                  <a:t> . Mốt </a:t>
                </a:r>
                <a:r>
                  <a:rPr lang="en-US" sz="3900" b="1" dirty="0" err="1">
                    <a:effectLst/>
                    <a:latin typeface="Tahoma" panose="020B0604030504040204" pitchFamily="34" charset="0"/>
                    <a:ea typeface="Tahoma" panose="020B0604030504040204" pitchFamily="34" charset="0"/>
                    <a:cs typeface="Tahoma" panose="020B0604030504040204" pitchFamily="34" charset="0"/>
                  </a:rPr>
                  <a:t>là</a:t>
                </a:r>
                <a:r>
                  <a:rPr lang="en-US" sz="39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900" b="1" i="1">
                        <a:effectLst/>
                        <a:latin typeface="Cambria Math" panose="02040503050406030204" pitchFamily="18" charset="0"/>
                        <a:ea typeface="Calibri" panose="020F0502020204030204" pitchFamily="34" charset="0"/>
                      </a:rPr>
                      <m:t>𝟑𝟎𝟎</m:t>
                    </m:r>
                  </m:oMath>
                </a14:m>
                <a:r>
                  <a:rPr lang="en-US" sz="3900" b="1" dirty="0">
                    <a:effectLst/>
                    <a:latin typeface="Tahoma" panose="020B0604030504040204" pitchFamily="34" charset="0"/>
                    <a:ea typeface="Tahoma" panose="020B0604030504040204" pitchFamily="34" charset="0"/>
                    <a:cs typeface="Tahoma" panose="020B0604030504040204" pitchFamily="34" charset="0"/>
                  </a:rPr>
                  <a:t> . </a:t>
                </a:r>
              </a:p>
              <a:p>
                <a:pPr marL="914400" algn="l">
                  <a:lnSpc>
                    <a:spcPct val="150000"/>
                  </a:lnSpc>
                  <a:spcAft>
                    <a:spcPts val="800"/>
                  </a:spcAft>
                  <a:tabLst>
                    <a:tab pos="2646680" algn="l"/>
                  </a:tabLst>
                </a:pPr>
                <a:r>
                  <a:rPr lang="en-US" sz="3900" b="1" dirty="0" err="1">
                    <a:effectLst/>
                    <a:latin typeface="Tahoma" panose="020B0604030504040204" pitchFamily="34" charset="0"/>
                    <a:ea typeface="Tahoma" panose="020B0604030504040204" pitchFamily="34" charset="0"/>
                    <a:cs typeface="Tahoma" panose="020B0604030504040204" pitchFamily="34" charset="0"/>
                  </a:rPr>
                  <a:t>Tứ</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phân</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vị</a:t>
                </a:r>
                <a:r>
                  <a:rPr lang="en-US" sz="39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3900" b="1" i="1">
                            <a:effectLst/>
                            <a:latin typeface="Cambria Math" panose="02040503050406030204" pitchFamily="18" charset="0"/>
                            <a:ea typeface="Calibri" panose="020F0502020204030204" pitchFamily="34" charset="0"/>
                          </a:rPr>
                        </m:ctrlPr>
                      </m:sSubPr>
                      <m:e>
                        <m:r>
                          <a:rPr lang="en-US" sz="3900" b="1" i="1">
                            <a:effectLst/>
                            <a:latin typeface="Cambria Math" panose="02040503050406030204" pitchFamily="18" charset="0"/>
                            <a:ea typeface="Calibri" panose="020F0502020204030204" pitchFamily="34" charset="0"/>
                          </a:rPr>
                          <m:t>𝑸</m:t>
                        </m:r>
                      </m:e>
                      <m:sub>
                        <m:r>
                          <a:rPr lang="en-US" sz="3900" b="1" i="1">
                            <a:effectLst/>
                            <a:latin typeface="Cambria Math" panose="02040503050406030204" pitchFamily="18" charset="0"/>
                            <a:ea typeface="Calibri" panose="020F0502020204030204" pitchFamily="34" charset="0"/>
                          </a:rPr>
                          <m:t>𝟏</m:t>
                        </m:r>
                      </m:sub>
                    </m:sSub>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𝟑𝟎𝟎</m:t>
                    </m:r>
                    <m:r>
                      <a:rPr lang="en-US" sz="3900" b="1" i="1">
                        <a:effectLst/>
                        <a:latin typeface="Cambria Math" panose="02040503050406030204" pitchFamily="18" charset="0"/>
                        <a:ea typeface="Calibri" panose="020F0502020204030204" pitchFamily="34" charset="0"/>
                      </a:rPr>
                      <m:t>;</m:t>
                    </m:r>
                    <m:sSub>
                      <m:sSubPr>
                        <m:ctrlPr>
                          <a:rPr lang="en-US" sz="3900" b="1" i="1">
                            <a:effectLst/>
                            <a:latin typeface="Cambria Math" panose="02040503050406030204" pitchFamily="18" charset="0"/>
                            <a:ea typeface="Calibri" panose="020F0502020204030204" pitchFamily="34" charset="0"/>
                          </a:rPr>
                        </m:ctrlPr>
                      </m:sSubPr>
                      <m:e>
                        <m:r>
                          <a:rPr lang="en-US" sz="3900" b="1" i="1">
                            <a:effectLst/>
                            <a:latin typeface="Cambria Math" panose="02040503050406030204" pitchFamily="18" charset="0"/>
                            <a:ea typeface="Calibri" panose="020F0502020204030204" pitchFamily="34" charset="0"/>
                          </a:rPr>
                          <m:t>𝑸</m:t>
                        </m:r>
                      </m:e>
                      <m:sub>
                        <m:r>
                          <a:rPr lang="en-US" sz="3900" b="1" i="1">
                            <a:effectLst/>
                            <a:latin typeface="Cambria Math" panose="02040503050406030204" pitchFamily="18" charset="0"/>
                            <a:ea typeface="Calibri" panose="020F0502020204030204" pitchFamily="34" charset="0"/>
                          </a:rPr>
                          <m:t>𝟐</m:t>
                        </m:r>
                      </m:sub>
                    </m:sSub>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𝟑𝟐𝟓</m:t>
                    </m:r>
                    <m:r>
                      <a:rPr lang="en-US" sz="3900" b="1" i="1">
                        <a:effectLst/>
                        <a:latin typeface="Cambria Math" panose="02040503050406030204" pitchFamily="18" charset="0"/>
                        <a:ea typeface="Calibri" panose="020F0502020204030204" pitchFamily="34" charset="0"/>
                      </a:rPr>
                      <m:t>;</m:t>
                    </m:r>
                    <m:sSub>
                      <m:sSubPr>
                        <m:ctrlPr>
                          <a:rPr lang="en-US" sz="3900" b="1" i="1">
                            <a:effectLst/>
                            <a:latin typeface="Cambria Math" panose="02040503050406030204" pitchFamily="18" charset="0"/>
                            <a:ea typeface="Calibri" panose="020F0502020204030204" pitchFamily="34" charset="0"/>
                          </a:rPr>
                        </m:ctrlPr>
                      </m:sSubPr>
                      <m:e>
                        <m:r>
                          <a:rPr lang="en-US" sz="3900" b="1" i="1">
                            <a:effectLst/>
                            <a:latin typeface="Cambria Math" panose="02040503050406030204" pitchFamily="18" charset="0"/>
                            <a:ea typeface="Calibri" panose="020F0502020204030204" pitchFamily="34" charset="0"/>
                          </a:rPr>
                          <m:t>𝑸</m:t>
                        </m:r>
                      </m:e>
                      <m:sub>
                        <m:r>
                          <a:rPr lang="en-US" sz="3900" b="1" i="1">
                            <a:effectLst/>
                            <a:latin typeface="Cambria Math" panose="02040503050406030204" pitchFamily="18" charset="0"/>
                            <a:ea typeface="Calibri" panose="020F0502020204030204" pitchFamily="34" charset="0"/>
                          </a:rPr>
                          <m:t>𝟑</m:t>
                        </m:r>
                      </m:sub>
                    </m:sSub>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𝟒𝟕𝟓</m:t>
                    </m:r>
                  </m:oMath>
                </a14:m>
                <a:r>
                  <a:rPr lang="en-US" sz="39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4" name="TextBox 3">
                <a:extLst>
                  <a:ext uri="{FF2B5EF4-FFF2-40B4-BE49-F238E27FC236}">
                    <a16:creationId xmlns:a16="http://schemas.microsoft.com/office/drawing/2014/main" id="{3E12CEEB-BC8C-1E95-C16F-207ED38D6E6D}"/>
                  </a:ext>
                </a:extLst>
              </p:cNvPr>
              <p:cNvSpPr txBox="1">
                <a:spLocks noRot="1" noChangeAspect="1" noMove="1" noResize="1" noEditPoints="1" noAdjustHandles="1" noChangeArrowheads="1" noChangeShapeType="1" noTextEdit="1"/>
              </p:cNvSpPr>
              <p:nvPr/>
            </p:nvSpPr>
            <p:spPr>
              <a:xfrm>
                <a:off x="217004" y="8915400"/>
                <a:ext cx="24003000" cy="4299382"/>
              </a:xfrm>
              <a:prstGeom prst="rect">
                <a:avLst/>
              </a:prstGeom>
              <a:blipFill>
                <a:blip r:embed="rId3"/>
                <a:stretch>
                  <a:fillRect b="-4823"/>
                </a:stretch>
              </a:blipFill>
            </p:spPr>
            <p:txBody>
              <a:bodyPr/>
              <a:lstStyle/>
              <a:p>
                <a:r>
                  <a:rPr lang="en-US">
                    <a:noFill/>
                  </a:rPr>
                  <a:t> </a:t>
                </a:r>
              </a:p>
            </p:txBody>
          </p:sp>
        </mc:Fallback>
      </mc:AlternateContent>
    </p:spTree>
    <p:extLst>
      <p:ext uri="{BB962C8B-B14F-4D97-AF65-F5344CB8AC3E}">
        <p14:creationId xmlns:p14="http://schemas.microsoft.com/office/powerpoint/2010/main" val="855668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20E7F-7991-4EFA-9451-C9E1B9453586}"/>
              </a:ext>
            </a:extLst>
          </p:cNvPr>
          <p:cNvSpPr txBox="1"/>
          <p:nvPr/>
        </p:nvSpPr>
        <p:spPr>
          <a:xfrm>
            <a:off x="609600" y="1051155"/>
            <a:ext cx="3584713" cy="765015"/>
          </a:xfrm>
          <a:prstGeom prst="rect">
            <a:avLst/>
          </a:prstGeom>
          <a:solidFill>
            <a:schemeClr val="bg1"/>
          </a:solidFill>
        </p:spPr>
        <p:txBody>
          <a:bodyPr wrap="square">
            <a:spAutoFit/>
          </a:bodyPr>
          <a:lstStyle/>
          <a:p>
            <a:pPr marL="457200" indent="-171450" algn="l">
              <a:lnSpc>
                <a:spcPct val="107000"/>
              </a:lnSpc>
              <a:spcAft>
                <a:spcPts val="800"/>
              </a:spcAft>
              <a:tabLst>
                <a:tab pos="2646680" algn="l"/>
              </a:tabLst>
            </a:pPr>
            <a:r>
              <a:rPr lang="en-US" sz="44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BÀI</a:t>
            </a:r>
            <a:r>
              <a:rPr lang="en-US" sz="4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TẬP</a:t>
            </a:r>
            <a:r>
              <a:rPr lang="en-US" sz="4400" b="1"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4400" b="1"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B634433-D390-467A-9810-1A818200C397}"/>
              </a:ext>
            </a:extLst>
          </p:cNvPr>
          <p:cNvSpPr txBox="1"/>
          <p:nvPr/>
        </p:nvSpPr>
        <p:spPr>
          <a:xfrm>
            <a:off x="190500" y="1837941"/>
            <a:ext cx="24003000" cy="2834622"/>
          </a:xfrm>
          <a:prstGeom prst="rect">
            <a:avLst/>
          </a:prstGeom>
          <a:solidFill>
            <a:schemeClr val="accent4">
              <a:lumMod val="40000"/>
              <a:lumOff val="60000"/>
              <a:alpha val="70000"/>
            </a:schemeClr>
          </a:solidFill>
        </p:spPr>
        <p:txBody>
          <a:bodyPr wrap="square">
            <a:spAutoFit/>
          </a:bodyPr>
          <a:lstStyle/>
          <a:p>
            <a:pPr marL="457200" indent="-171450" algn="l">
              <a:lnSpc>
                <a:spcPct val="107000"/>
              </a:lnSpc>
              <a:spcAft>
                <a:spcPts val="800"/>
              </a:spcAft>
              <a:tabLst>
                <a:tab pos="2646680" algn="l"/>
              </a:tabLst>
            </a:pPr>
            <a:r>
              <a:rPr lang="en-US" sz="41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5.7.</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Tìm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trung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bình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trung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mốt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và</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tứ</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phân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của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mỗi</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mẫu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liệu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sau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đây</a:t>
            </a:r>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1200150" indent="-742950" algn="l">
              <a:lnSpc>
                <a:spcPct val="107000"/>
              </a:lnSpc>
              <a:buAutoNum type="alphaLcParenR"/>
              <a:tabLst>
                <a:tab pos="2646680" algn="l"/>
              </a:tabLst>
            </a:pP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điểm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mà</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năm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vận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động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viên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bóng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rổ</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ghi</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trong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một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trận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đấu</a:t>
            </a:r>
            <a:r>
              <a:rPr lang="en-US" sz="4100" b="1" dirty="0">
                <a:effectLst/>
                <a:latin typeface="Tahoma" panose="020B0604030504040204" pitchFamily="34" charset="0"/>
                <a:ea typeface="Tahoma" panose="020B0604030504040204" pitchFamily="34" charset="0"/>
                <a:cs typeface="Tahoma" panose="020B0604030504040204" pitchFamily="34" charset="0"/>
              </a:rPr>
              <a:t>:</a:t>
            </a:r>
            <a:endParaRPr lang="vi-VN" sz="4100" b="1" dirty="0">
              <a:effectLst/>
              <a:latin typeface="Tahoma" panose="020B0604030504040204" pitchFamily="34" charset="0"/>
              <a:ea typeface="Tahoma" panose="020B0604030504040204" pitchFamily="34" charset="0"/>
              <a:cs typeface="Tahoma" panose="020B0604030504040204" pitchFamily="34" charset="0"/>
            </a:endParaRPr>
          </a:p>
          <a:p>
            <a:pPr marL="457200" algn="l">
              <a:lnSpc>
                <a:spcPct val="107000"/>
              </a:lnSpc>
              <a:tabLst>
                <a:tab pos="2646680" algn="l"/>
              </a:tabLst>
            </a:pPr>
            <a:endParaRPr lang="vi-VN" sz="4100" b="1" dirty="0">
              <a:latin typeface="Tahoma" panose="020B0604030504040204" pitchFamily="34" charset="0"/>
              <a:ea typeface="Tahoma" panose="020B0604030504040204" pitchFamily="34" charset="0"/>
              <a:cs typeface="Tahoma" panose="020B0604030504040204" pitchFamily="34" charset="0"/>
            </a:endParaRPr>
          </a:p>
          <a:p>
            <a:pPr marL="457200" algn="l">
              <a:lnSpc>
                <a:spcPct val="107000"/>
              </a:lnSpc>
              <a:tabLst>
                <a:tab pos="2646680" algn="l"/>
              </a:tabLst>
            </a:pPr>
            <a:endParaRPr lang="vi-VN" sz="4100" b="1" dirty="0">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able 9">
            <a:extLst>
              <a:ext uri="{FF2B5EF4-FFF2-40B4-BE49-F238E27FC236}">
                <a16:creationId xmlns:a16="http://schemas.microsoft.com/office/drawing/2014/main" id="{A29EA9A5-FF52-4473-B08E-18FDE0A45AA0}"/>
              </a:ext>
            </a:extLst>
          </p:cNvPr>
          <p:cNvGraphicFramePr>
            <a:graphicFrameLocks noGrp="1"/>
          </p:cNvGraphicFramePr>
          <p:nvPr/>
        </p:nvGraphicFramePr>
        <p:xfrm>
          <a:off x="5360504" y="3622003"/>
          <a:ext cx="13716000" cy="9144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3446068948"/>
                    </a:ext>
                  </a:extLst>
                </a:gridCol>
                <a:gridCol w="2743200">
                  <a:extLst>
                    <a:ext uri="{9D8B030D-6E8A-4147-A177-3AD203B41FA5}">
                      <a16:colId xmlns:a16="http://schemas.microsoft.com/office/drawing/2014/main" val="2084445531"/>
                    </a:ext>
                  </a:extLst>
                </a:gridCol>
                <a:gridCol w="2743200">
                  <a:extLst>
                    <a:ext uri="{9D8B030D-6E8A-4147-A177-3AD203B41FA5}">
                      <a16:colId xmlns:a16="http://schemas.microsoft.com/office/drawing/2014/main" val="746565292"/>
                    </a:ext>
                  </a:extLst>
                </a:gridCol>
                <a:gridCol w="2743200">
                  <a:extLst>
                    <a:ext uri="{9D8B030D-6E8A-4147-A177-3AD203B41FA5}">
                      <a16:colId xmlns:a16="http://schemas.microsoft.com/office/drawing/2014/main" val="2465730696"/>
                    </a:ext>
                  </a:extLst>
                </a:gridCol>
                <a:gridCol w="2743200">
                  <a:extLst>
                    <a:ext uri="{9D8B030D-6E8A-4147-A177-3AD203B41FA5}">
                      <a16:colId xmlns:a16="http://schemas.microsoft.com/office/drawing/2014/main" val="2652658858"/>
                    </a:ext>
                  </a:extLst>
                </a:gridCol>
              </a:tblGrid>
              <a:tr h="914400">
                <a:tc>
                  <a:txBody>
                    <a:bodyPr/>
                    <a:lstStyle/>
                    <a:p>
                      <a:pPr algn="ctr"/>
                      <a:r>
                        <a:rPr lang="en-US" sz="5200" b="1" dirty="0"/>
                        <a:t>9</a:t>
                      </a:r>
                      <a:endParaRPr lang="en-US" sz="5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5200" b="1" dirty="0"/>
                        <a:t>8</a:t>
                      </a:r>
                      <a:endParaRPr lang="en-US" sz="5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5200" b="1" dirty="0"/>
                        <a:t>15</a:t>
                      </a:r>
                      <a:endParaRPr lang="en-US" sz="5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5200" b="1" dirty="0"/>
                        <a:t>8</a:t>
                      </a:r>
                      <a:endParaRPr lang="en-US" sz="5200" b="1"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5200" b="1" dirty="0"/>
                        <a:t>20</a:t>
                      </a:r>
                      <a:endParaRPr lang="en-US" sz="5200" b="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402158156"/>
                  </a:ext>
                </a:extLst>
              </a:tr>
            </a:tbl>
          </a:graphicData>
        </a:graphic>
      </p:graphicFrame>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45AF5C1-CA57-4B53-B898-DA2FB45E3174}"/>
                  </a:ext>
                </a:extLst>
              </p:cNvPr>
              <p:cNvSpPr txBox="1"/>
              <p:nvPr/>
            </p:nvSpPr>
            <p:spPr>
              <a:xfrm>
                <a:off x="193610" y="4652347"/>
                <a:ext cx="23999890" cy="4064382"/>
              </a:xfrm>
              <a:prstGeom prst="rect">
                <a:avLst/>
              </a:prstGeom>
              <a:solidFill>
                <a:schemeClr val="accent4">
                  <a:lumMod val="40000"/>
                  <a:lumOff val="60000"/>
                  <a:alpha val="72000"/>
                </a:schemeClr>
              </a:solidFill>
            </p:spPr>
            <p:txBody>
              <a:bodyPr wrap="square">
                <a:spAutoFit/>
              </a:bodyPr>
              <a:lstStyle/>
              <a:p>
                <a:pPr marL="342900" lvl="0" indent="-342900" algn="l">
                  <a:lnSpc>
                    <a:spcPct val="150000"/>
                  </a:lnSpc>
                  <a:spcAft>
                    <a:spcPts val="800"/>
                  </a:spcAft>
                  <a:buFont typeface="Times New Roman" panose="02020603050405020304" pitchFamily="18" charset="0"/>
                  <a:buAutoNum type="alphaLcParenR" startAt="2"/>
                  <a:tabLst>
                    <a:tab pos="2646680" algn="l"/>
                  </a:tabLst>
                </a:pP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Giá</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của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một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loại</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giày</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đơn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nghìn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đồng</a:t>
                </a:r>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685800" algn="ctr">
                  <a:lnSpc>
                    <a:spcPct val="150000"/>
                  </a:lnSpc>
                  <a:spcAft>
                    <a:spcPts val="800"/>
                  </a:spcAft>
                  <a:tabLst>
                    <a:tab pos="2646680" algn="l"/>
                  </a:tabLst>
                </a:pPr>
                <a14:m>
                  <m:oMath xmlns:m="http://schemas.openxmlformats.org/officeDocument/2006/math">
                    <m:r>
                      <a:rPr lang="en-US" sz="4100" b="1" i="1" smtClean="0">
                        <a:effectLst/>
                        <a:latin typeface="Cambria Math" panose="02040503050406030204" pitchFamily="18" charset="0"/>
                        <a:ea typeface="Calibri" panose="020F0502020204030204" pitchFamily="34" charset="0"/>
                      </a:rPr>
                      <m:t>𝟑𝟓𝟎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𝟑𝟎𝟎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𝟔𝟓𝟎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𝟑𝟎𝟎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𝟒𝟓𝟎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𝟓𝟎𝟎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𝟑𝟎𝟎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𝟐𝟓𝟎</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p>
              <a:p>
                <a:pPr lvl="0" algn="l">
                  <a:lnSpc>
                    <a:spcPct val="150000"/>
                  </a:lnSpc>
                  <a:spcAft>
                    <a:spcPts val="800"/>
                  </a:spcAft>
                  <a:tabLst>
                    <a:tab pos="2646680" algn="l"/>
                  </a:tabLst>
                </a:pPr>
                <a:r>
                  <a:rPr lang="en-US" sz="4100" b="1" dirty="0">
                    <a:effectLst/>
                    <a:latin typeface="Tahoma" panose="020B0604030504040204" pitchFamily="34" charset="0"/>
                    <a:ea typeface="Tahoma" panose="020B0604030504040204" pitchFamily="34" charset="0"/>
                    <a:cs typeface="Tahoma" panose="020B0604030504040204" pitchFamily="34" charset="0"/>
                  </a:rPr>
                  <a:t>c)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kênh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chiếu</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của</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một</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hãng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truyền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hình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cáp</a:t>
                </a:r>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685800" algn="ctr">
                  <a:lnSpc>
                    <a:spcPct val="150000"/>
                  </a:lnSpc>
                  <a:spcAft>
                    <a:spcPts val="800"/>
                  </a:spcAft>
                  <a:tabLst>
                    <a:tab pos="2646680" algn="l"/>
                  </a:tabLst>
                </a:pPr>
                <a14:m>
                  <m:oMath xmlns:m="http://schemas.openxmlformats.org/officeDocument/2006/math">
                    <m:r>
                      <a:rPr lang="en-US" sz="4100" b="1" i="1" smtClean="0">
                        <a:effectLst/>
                        <a:latin typeface="Cambria Math" panose="02040503050406030204" pitchFamily="18" charset="0"/>
                        <a:ea typeface="Calibri" panose="020F0502020204030204" pitchFamily="34" charset="0"/>
                      </a:rPr>
                      <m:t>𝟑𝟔</m:t>
                    </m:r>
                    <m:r>
                      <a:rPr lang="en-US" sz="4100" b="1" i="1" smtClean="0">
                        <a:effectLst/>
                        <a:latin typeface="Cambria Math" panose="02040503050406030204" pitchFamily="18" charset="0"/>
                        <a:ea typeface="Calibri" panose="020F0502020204030204" pitchFamily="34" charset="0"/>
                      </a:rPr>
                      <m:t>  ​​​  </m:t>
                    </m:r>
                    <m:r>
                      <a:rPr lang="en-US" sz="4100" b="1" i="1" smtClean="0">
                        <a:effectLst/>
                        <a:latin typeface="Cambria Math" panose="02040503050406030204" pitchFamily="18" charset="0"/>
                        <a:ea typeface="Calibri" panose="020F0502020204030204" pitchFamily="34" charset="0"/>
                      </a:rPr>
                      <m:t>𝟑𝟖</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𝟑𝟑</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𝟑𝟒</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𝟑𝟐</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𝟑𝟎</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𝟑𝟒</m:t>
                    </m:r>
                    <m:r>
                      <a:rPr lang="en-US" sz="4100" b="1" i="1" smtClean="0">
                        <a:effectLst/>
                        <a:latin typeface="Cambria Math" panose="02040503050406030204" pitchFamily="18" charset="0"/>
                        <a:ea typeface="Calibri" panose="020F0502020204030204" pitchFamily="34" charset="0"/>
                      </a:rPr>
                      <m:t>    </m:t>
                    </m:r>
                    <m:r>
                      <a:rPr lang="en-US" sz="4100" b="1" i="1" smtClean="0">
                        <a:effectLst/>
                        <a:latin typeface="Cambria Math" panose="02040503050406030204" pitchFamily="18" charset="0"/>
                        <a:ea typeface="Calibri" panose="020F0502020204030204" pitchFamily="34" charset="0"/>
                      </a:rPr>
                      <m:t>𝟑𝟓</m:t>
                    </m:r>
                  </m:oMath>
                </a14:m>
                <a:r>
                  <a:rPr lang="en-US" sz="41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3" name="TextBox 12">
                <a:extLst>
                  <a:ext uri="{FF2B5EF4-FFF2-40B4-BE49-F238E27FC236}">
                    <a16:creationId xmlns:a16="http://schemas.microsoft.com/office/drawing/2014/main" id="{245AF5C1-CA57-4B53-B898-DA2FB45E3174}"/>
                  </a:ext>
                </a:extLst>
              </p:cNvPr>
              <p:cNvSpPr txBox="1">
                <a:spLocks noRot="1" noChangeAspect="1" noMove="1" noResize="1" noEditPoints="1" noAdjustHandles="1" noChangeArrowheads="1" noChangeShapeType="1" noTextEdit="1"/>
              </p:cNvSpPr>
              <p:nvPr/>
            </p:nvSpPr>
            <p:spPr>
              <a:xfrm>
                <a:off x="193610" y="4652347"/>
                <a:ext cx="23999890" cy="4064382"/>
              </a:xfrm>
              <a:prstGeom prst="rect">
                <a:avLst/>
              </a:prstGeom>
              <a:blipFill>
                <a:blip r:embed="rId2"/>
                <a:stretch>
                  <a:fillRect l="-940" b="-55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C19279B-56AD-C5FB-062C-4B0E3A656DEE}"/>
                  </a:ext>
                </a:extLst>
              </p:cNvPr>
              <p:cNvSpPr txBox="1"/>
              <p:nvPr/>
            </p:nvSpPr>
            <p:spPr>
              <a:xfrm>
                <a:off x="152400" y="8899850"/>
                <a:ext cx="24003000" cy="4561057"/>
              </a:xfrm>
              <a:prstGeom prst="rect">
                <a:avLst/>
              </a:prstGeom>
              <a:solidFill>
                <a:schemeClr val="accent6">
                  <a:lumMod val="60000"/>
                  <a:lumOff val="40000"/>
                  <a:alpha val="76000"/>
                </a:schemeClr>
              </a:solidFill>
            </p:spPr>
            <p:txBody>
              <a:bodyPr wrap="square">
                <a:spAutoFit/>
              </a:bodyPr>
              <a:lstStyle/>
              <a:p>
                <a:r>
                  <a:rPr lang="en-US" sz="39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Lời</a:t>
                </a:r>
                <a:r>
                  <a:rPr lang="en-US" sz="39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9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r>
                  <a:rPr lang="en-US" sz="39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p>
              <a:p>
                <a:r>
                  <a:rPr lang="vi-VN" sz="3900" b="1" dirty="0">
                    <a:effectLst/>
                    <a:latin typeface="Tahoma" panose="020B0604030504040204" pitchFamily="34" charset="0"/>
                    <a:ea typeface="Tahoma" panose="020B0604030504040204" pitchFamily="34" charset="0"/>
                    <a:cs typeface="Tahoma" panose="020B0604030504040204" pitchFamily="34" charset="0"/>
                  </a:rPr>
                  <a:t>c) Số trung bình là </a:t>
                </a:r>
                <a14:m>
                  <m:oMath xmlns:m="http://schemas.openxmlformats.org/officeDocument/2006/math">
                    <m:f>
                      <m:fPr>
                        <m:ctrlPr>
                          <a:rPr lang="en-US" sz="4800" b="1" i="1">
                            <a:effectLst/>
                            <a:latin typeface="Cambria Math" panose="02040503050406030204" pitchFamily="18" charset="0"/>
                          </a:rPr>
                        </m:ctrlPr>
                      </m:fPr>
                      <m:num>
                        <m:r>
                          <a:rPr lang="vi-VN" sz="4800" b="1" i="1">
                            <a:effectLst/>
                            <a:latin typeface="Cambria Math" panose="02040503050406030204" pitchFamily="18" charset="0"/>
                            <a:ea typeface="Arial" panose="020B0604020202020204" pitchFamily="34" charset="0"/>
                            <a:cs typeface="Times New Roman" panose="02020603050405020304" pitchFamily="18" charset="0"/>
                          </a:rPr>
                          <m:t>𝟑𝟎</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𝟑𝟐</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𝟑𝟑</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𝟑𝟒</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𝟐</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𝟑𝟓</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𝟑𝟔</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𝟑𝟖</m:t>
                        </m:r>
                      </m:num>
                      <m:den>
                        <m:r>
                          <a:rPr lang="vi-VN" sz="4800" b="1" i="1">
                            <a:effectLst/>
                            <a:latin typeface="Cambria Math" panose="02040503050406030204" pitchFamily="18" charset="0"/>
                            <a:ea typeface="Arial" panose="020B0604020202020204" pitchFamily="34" charset="0"/>
                            <a:cs typeface="Times New Roman" panose="02020603050405020304" pitchFamily="18" charset="0"/>
                          </a:rPr>
                          <m:t>𝟖</m:t>
                        </m:r>
                      </m:den>
                    </m:f>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𝟑𝟒</m:t>
                    </m:r>
                  </m:oMath>
                </a14:m>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marL="914400" algn="l">
                  <a:lnSpc>
                    <a:spcPct val="150000"/>
                  </a:lnSpc>
                  <a:spcAft>
                    <a:spcPts val="800"/>
                  </a:spcAft>
                  <a:tabLst>
                    <a:tab pos="2646680" algn="l"/>
                  </a:tabLst>
                </a:pPr>
                <a:r>
                  <a:rPr lang="en-US" sz="3900" b="1" dirty="0" err="1">
                    <a:effectLst/>
                    <a:latin typeface="Tahoma" panose="020B0604030504040204" pitchFamily="34" charset="0"/>
                    <a:ea typeface="Tahoma" panose="020B0604030504040204" pitchFamily="34" charset="0"/>
                    <a:cs typeface="Tahoma" panose="020B0604030504040204" pitchFamily="34" charset="0"/>
                  </a:rPr>
                  <a:t>Sắp</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xếp</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số</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liệu</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theo</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thứ</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tự</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không</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giảm</a:t>
                </a:r>
                <a:r>
                  <a:rPr lang="en-US" sz="39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900" b="1" i="1">
                        <a:effectLst/>
                        <a:latin typeface="Cambria Math" panose="02040503050406030204" pitchFamily="18" charset="0"/>
                        <a:ea typeface="Calibri" panose="020F0502020204030204" pitchFamily="34" charset="0"/>
                      </a:rPr>
                      <m:t>𝟑𝟎</m:t>
                    </m:r>
                    <m:r>
                      <a:rPr lang="en-US" sz="3900" b="1" i="1" smtClean="0">
                        <a:effectLst/>
                        <a:latin typeface="Cambria Math" panose="02040503050406030204" pitchFamily="18" charset="0"/>
                        <a:ea typeface="Calibri" panose="020F0502020204030204" pitchFamily="34" charset="0"/>
                      </a:rPr>
                      <m:t>   </m:t>
                    </m:r>
                    <m:r>
                      <a:rPr lang="en-US" sz="3900" b="1" i="1">
                        <a:effectLst/>
                        <a:latin typeface="Cambria Math" panose="02040503050406030204" pitchFamily="18" charset="0"/>
                        <a:ea typeface="Calibri" panose="020F0502020204030204" pitchFamily="34" charset="0"/>
                      </a:rPr>
                      <m:t>𝟑𝟐</m:t>
                    </m:r>
                    <m:r>
                      <a:rPr lang="en-US" sz="3900" b="1" i="1" smtClean="0">
                        <a:effectLst/>
                        <a:latin typeface="Cambria Math" panose="02040503050406030204" pitchFamily="18" charset="0"/>
                        <a:ea typeface="Calibri" panose="020F0502020204030204" pitchFamily="34" charset="0"/>
                      </a:rPr>
                      <m:t>   </m:t>
                    </m:r>
                    <m:r>
                      <a:rPr lang="en-US" sz="3900" b="1" i="1">
                        <a:effectLst/>
                        <a:latin typeface="Cambria Math" panose="02040503050406030204" pitchFamily="18" charset="0"/>
                        <a:ea typeface="Calibri" panose="020F0502020204030204" pitchFamily="34" charset="0"/>
                      </a:rPr>
                      <m:t>𝟑𝟑</m:t>
                    </m:r>
                    <m:r>
                      <a:rPr lang="en-US" sz="3900" b="1" i="1" smtClean="0">
                        <a:effectLst/>
                        <a:latin typeface="Cambria Math" panose="02040503050406030204" pitchFamily="18" charset="0"/>
                        <a:ea typeface="Calibri" panose="020F0502020204030204" pitchFamily="34" charset="0"/>
                      </a:rPr>
                      <m:t>   </m:t>
                    </m:r>
                    <m:r>
                      <a:rPr lang="en-US" sz="3900" b="1" i="1">
                        <a:effectLst/>
                        <a:latin typeface="Cambria Math" panose="02040503050406030204" pitchFamily="18" charset="0"/>
                        <a:ea typeface="Calibri" panose="020F0502020204030204" pitchFamily="34" charset="0"/>
                      </a:rPr>
                      <m:t>𝟑𝟒</m:t>
                    </m:r>
                    <m:r>
                      <a:rPr lang="en-US" sz="3900" b="1" i="1" smtClean="0">
                        <a:effectLst/>
                        <a:latin typeface="Cambria Math" panose="02040503050406030204" pitchFamily="18" charset="0"/>
                        <a:ea typeface="Calibri" panose="020F0502020204030204" pitchFamily="34" charset="0"/>
                      </a:rPr>
                      <m:t>   </m:t>
                    </m:r>
                    <m:r>
                      <a:rPr lang="en-US" sz="3900" b="1" i="1">
                        <a:effectLst/>
                        <a:latin typeface="Cambria Math" panose="02040503050406030204" pitchFamily="18" charset="0"/>
                        <a:ea typeface="Calibri" panose="020F0502020204030204" pitchFamily="34" charset="0"/>
                      </a:rPr>
                      <m:t>𝟑𝟒</m:t>
                    </m:r>
                    <m:r>
                      <a:rPr lang="en-US" sz="3900" b="1" i="1" smtClean="0">
                        <a:effectLst/>
                        <a:latin typeface="Cambria Math" panose="02040503050406030204" pitchFamily="18" charset="0"/>
                        <a:ea typeface="Calibri" panose="020F0502020204030204" pitchFamily="34" charset="0"/>
                      </a:rPr>
                      <m:t>   </m:t>
                    </m:r>
                    <m:r>
                      <a:rPr lang="en-US" sz="3900" b="1" i="1">
                        <a:effectLst/>
                        <a:latin typeface="Cambria Math" panose="02040503050406030204" pitchFamily="18" charset="0"/>
                        <a:ea typeface="Calibri" panose="020F0502020204030204" pitchFamily="34" charset="0"/>
                      </a:rPr>
                      <m:t>𝟑𝟓</m:t>
                    </m:r>
                    <m:r>
                      <a:rPr lang="en-US" sz="3900" b="1" i="1" smtClean="0">
                        <a:effectLst/>
                        <a:latin typeface="Cambria Math" panose="02040503050406030204" pitchFamily="18" charset="0"/>
                        <a:ea typeface="Calibri" panose="020F0502020204030204" pitchFamily="34" charset="0"/>
                      </a:rPr>
                      <m:t>   </m:t>
                    </m:r>
                    <m:r>
                      <a:rPr lang="en-US" sz="3900" b="1" i="1">
                        <a:effectLst/>
                        <a:latin typeface="Cambria Math" panose="02040503050406030204" pitchFamily="18" charset="0"/>
                        <a:ea typeface="Calibri" panose="020F0502020204030204" pitchFamily="34" charset="0"/>
                      </a:rPr>
                      <m:t>𝟑𝟔</m:t>
                    </m:r>
                    <m:r>
                      <a:rPr lang="en-US" sz="3900" b="1" i="1" smtClean="0">
                        <a:effectLst/>
                        <a:latin typeface="Cambria Math" panose="02040503050406030204" pitchFamily="18" charset="0"/>
                        <a:ea typeface="Calibri" panose="020F0502020204030204" pitchFamily="34" charset="0"/>
                      </a:rPr>
                      <m:t>   </m:t>
                    </m:r>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𝟑𝟖</m:t>
                    </m:r>
                  </m:oMath>
                </a14:m>
                <a:r>
                  <a:rPr lang="en-US" sz="3900" b="1" dirty="0">
                    <a:effectLst/>
                    <a:latin typeface="Tahoma" panose="020B0604030504040204" pitchFamily="34" charset="0"/>
                    <a:ea typeface="Tahoma" panose="020B0604030504040204" pitchFamily="34" charset="0"/>
                    <a:cs typeface="Tahoma" panose="020B0604030504040204" pitchFamily="34" charset="0"/>
                  </a:rPr>
                  <a:t>.</a:t>
                </a:r>
              </a:p>
              <a:p>
                <a:pPr marL="914400" algn="l">
                  <a:lnSpc>
                    <a:spcPct val="150000"/>
                  </a:lnSpc>
                  <a:spcAft>
                    <a:spcPts val="800"/>
                  </a:spcAft>
                  <a:tabLst>
                    <a:tab pos="2646680" algn="l"/>
                  </a:tabLst>
                </a:pPr>
                <a:r>
                  <a:rPr lang="en-US" sz="3900" b="1" dirty="0" err="1">
                    <a:effectLst/>
                    <a:latin typeface="Tahoma" panose="020B0604030504040204" pitchFamily="34" charset="0"/>
                    <a:ea typeface="Tahoma" panose="020B0604030504040204" pitchFamily="34" charset="0"/>
                    <a:cs typeface="Tahoma" panose="020B0604030504040204" pitchFamily="34" charset="0"/>
                  </a:rPr>
                  <a:t>Trung</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vị</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là</a:t>
                </a:r>
                <a:r>
                  <a:rPr lang="en-US" sz="39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900" b="1" i="1">
                        <a:effectLst/>
                        <a:latin typeface="Cambria Math" panose="02040503050406030204" pitchFamily="18" charset="0"/>
                        <a:ea typeface="Calibri" panose="020F0502020204030204" pitchFamily="34" charset="0"/>
                      </a:rPr>
                      <m:t>𝟑𝟒</m:t>
                    </m:r>
                  </m:oMath>
                </a14:m>
                <a:r>
                  <a:rPr lang="en-US" sz="3900" b="1" dirty="0">
                    <a:effectLst/>
                    <a:latin typeface="Tahoma" panose="020B0604030504040204" pitchFamily="34" charset="0"/>
                    <a:ea typeface="Tahoma" panose="020B0604030504040204" pitchFamily="34" charset="0"/>
                    <a:cs typeface="Tahoma" panose="020B0604030504040204" pitchFamily="34" charset="0"/>
                  </a:rPr>
                  <a:t> . Mốt </a:t>
                </a:r>
                <a:r>
                  <a:rPr lang="en-US" sz="3900" b="1" dirty="0" err="1">
                    <a:effectLst/>
                    <a:latin typeface="Tahoma" panose="020B0604030504040204" pitchFamily="34" charset="0"/>
                    <a:ea typeface="Tahoma" panose="020B0604030504040204" pitchFamily="34" charset="0"/>
                    <a:cs typeface="Tahoma" panose="020B0604030504040204" pitchFamily="34" charset="0"/>
                  </a:rPr>
                  <a:t>là</a:t>
                </a:r>
                <a:r>
                  <a:rPr lang="en-US" sz="39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900" b="1" i="1">
                        <a:effectLst/>
                        <a:latin typeface="Cambria Math" panose="02040503050406030204" pitchFamily="18" charset="0"/>
                        <a:ea typeface="Calibri" panose="020F0502020204030204" pitchFamily="34" charset="0"/>
                      </a:rPr>
                      <m:t>𝟑𝟒</m:t>
                    </m:r>
                  </m:oMath>
                </a14:m>
                <a:r>
                  <a:rPr lang="en-US" sz="3900" b="1" dirty="0">
                    <a:effectLst/>
                    <a:latin typeface="Tahoma" panose="020B0604030504040204" pitchFamily="34" charset="0"/>
                    <a:ea typeface="Tahoma" panose="020B0604030504040204" pitchFamily="34" charset="0"/>
                    <a:cs typeface="Tahoma" panose="020B0604030504040204" pitchFamily="34" charset="0"/>
                  </a:rPr>
                  <a:t> .</a:t>
                </a:r>
              </a:p>
              <a:p>
                <a:pPr marL="914400" algn="l">
                  <a:lnSpc>
                    <a:spcPct val="150000"/>
                  </a:lnSpc>
                  <a:spcAft>
                    <a:spcPts val="800"/>
                  </a:spcAft>
                  <a:tabLst>
                    <a:tab pos="2646680" algn="l"/>
                  </a:tabLst>
                </a:pPr>
                <a:r>
                  <a:rPr lang="en-US" sz="3900" b="1" dirty="0" err="1">
                    <a:effectLst/>
                    <a:latin typeface="Tahoma" panose="020B0604030504040204" pitchFamily="34" charset="0"/>
                    <a:ea typeface="Tahoma" panose="020B0604030504040204" pitchFamily="34" charset="0"/>
                    <a:cs typeface="Tahoma" panose="020B0604030504040204" pitchFamily="34" charset="0"/>
                  </a:rPr>
                  <a:t>Tứ</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phân</a:t>
                </a:r>
                <a:r>
                  <a:rPr lang="en-US" sz="3900" b="1" dirty="0">
                    <a:effectLst/>
                    <a:latin typeface="Tahoma" panose="020B0604030504040204" pitchFamily="34" charset="0"/>
                    <a:ea typeface="Tahoma" panose="020B0604030504040204" pitchFamily="34" charset="0"/>
                    <a:cs typeface="Tahoma" panose="020B0604030504040204" pitchFamily="34" charset="0"/>
                  </a:rPr>
                  <a:t> </a:t>
                </a:r>
                <a:r>
                  <a:rPr lang="en-US" sz="3900" b="1" dirty="0" err="1">
                    <a:effectLst/>
                    <a:latin typeface="Tahoma" panose="020B0604030504040204" pitchFamily="34" charset="0"/>
                    <a:ea typeface="Tahoma" panose="020B0604030504040204" pitchFamily="34" charset="0"/>
                    <a:cs typeface="Tahoma" panose="020B0604030504040204" pitchFamily="34" charset="0"/>
                  </a:rPr>
                  <a:t>vị</a:t>
                </a:r>
                <a:r>
                  <a:rPr lang="en-US" sz="39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3900" b="1" i="1">
                            <a:effectLst/>
                            <a:latin typeface="Cambria Math" panose="02040503050406030204" pitchFamily="18" charset="0"/>
                            <a:ea typeface="Calibri" panose="020F0502020204030204" pitchFamily="34" charset="0"/>
                          </a:rPr>
                        </m:ctrlPr>
                      </m:sSubPr>
                      <m:e>
                        <m:r>
                          <a:rPr lang="en-US" sz="3900" b="1" i="1">
                            <a:effectLst/>
                            <a:latin typeface="Cambria Math" panose="02040503050406030204" pitchFamily="18" charset="0"/>
                            <a:ea typeface="Calibri" panose="020F0502020204030204" pitchFamily="34" charset="0"/>
                          </a:rPr>
                          <m:t>𝑸</m:t>
                        </m:r>
                      </m:e>
                      <m:sub>
                        <m:r>
                          <a:rPr lang="en-US" sz="3900" b="1" i="1">
                            <a:effectLst/>
                            <a:latin typeface="Cambria Math" panose="02040503050406030204" pitchFamily="18" charset="0"/>
                            <a:ea typeface="Calibri" panose="020F0502020204030204" pitchFamily="34" charset="0"/>
                          </a:rPr>
                          <m:t>𝟏</m:t>
                        </m:r>
                      </m:sub>
                    </m:sSub>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𝟑𝟐</m:t>
                    </m:r>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𝟓</m:t>
                    </m:r>
                    <m:r>
                      <a:rPr lang="en-US" sz="3900" b="1" i="1">
                        <a:effectLst/>
                        <a:latin typeface="Cambria Math" panose="02040503050406030204" pitchFamily="18" charset="0"/>
                        <a:ea typeface="Calibri" panose="020F0502020204030204" pitchFamily="34" charset="0"/>
                      </a:rPr>
                      <m:t>;</m:t>
                    </m:r>
                    <m:sSub>
                      <m:sSubPr>
                        <m:ctrlPr>
                          <a:rPr lang="en-US" sz="3900" b="1" i="1">
                            <a:effectLst/>
                            <a:latin typeface="Cambria Math" panose="02040503050406030204" pitchFamily="18" charset="0"/>
                            <a:ea typeface="Calibri" panose="020F0502020204030204" pitchFamily="34" charset="0"/>
                          </a:rPr>
                        </m:ctrlPr>
                      </m:sSubPr>
                      <m:e>
                        <m:r>
                          <a:rPr lang="en-US" sz="3900" b="1" i="1">
                            <a:effectLst/>
                            <a:latin typeface="Cambria Math" panose="02040503050406030204" pitchFamily="18" charset="0"/>
                            <a:ea typeface="Calibri" panose="020F0502020204030204" pitchFamily="34" charset="0"/>
                          </a:rPr>
                          <m:t>𝑸</m:t>
                        </m:r>
                      </m:e>
                      <m:sub>
                        <m:r>
                          <a:rPr lang="en-US" sz="3900" b="1" i="1">
                            <a:effectLst/>
                            <a:latin typeface="Cambria Math" panose="02040503050406030204" pitchFamily="18" charset="0"/>
                            <a:ea typeface="Calibri" panose="020F0502020204030204" pitchFamily="34" charset="0"/>
                          </a:rPr>
                          <m:t>𝟐</m:t>
                        </m:r>
                      </m:sub>
                    </m:sSub>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𝟑𝟒</m:t>
                    </m:r>
                    <m:r>
                      <a:rPr lang="en-US" sz="3900" b="1" i="1">
                        <a:effectLst/>
                        <a:latin typeface="Cambria Math" panose="02040503050406030204" pitchFamily="18" charset="0"/>
                        <a:ea typeface="Calibri" panose="020F0502020204030204" pitchFamily="34" charset="0"/>
                      </a:rPr>
                      <m:t>;</m:t>
                    </m:r>
                    <m:sSub>
                      <m:sSubPr>
                        <m:ctrlPr>
                          <a:rPr lang="en-US" sz="3900" b="1" i="1">
                            <a:effectLst/>
                            <a:latin typeface="Cambria Math" panose="02040503050406030204" pitchFamily="18" charset="0"/>
                            <a:ea typeface="Calibri" panose="020F0502020204030204" pitchFamily="34" charset="0"/>
                          </a:rPr>
                        </m:ctrlPr>
                      </m:sSubPr>
                      <m:e>
                        <m:r>
                          <a:rPr lang="en-US" sz="3900" b="1" i="1">
                            <a:effectLst/>
                            <a:latin typeface="Cambria Math" panose="02040503050406030204" pitchFamily="18" charset="0"/>
                            <a:ea typeface="Calibri" panose="020F0502020204030204" pitchFamily="34" charset="0"/>
                          </a:rPr>
                          <m:t>𝑸</m:t>
                        </m:r>
                      </m:e>
                      <m:sub>
                        <m:r>
                          <a:rPr lang="en-US" sz="3900" b="1" i="1">
                            <a:effectLst/>
                            <a:latin typeface="Cambria Math" panose="02040503050406030204" pitchFamily="18" charset="0"/>
                            <a:ea typeface="Calibri" panose="020F0502020204030204" pitchFamily="34" charset="0"/>
                          </a:rPr>
                          <m:t>𝟑</m:t>
                        </m:r>
                      </m:sub>
                    </m:sSub>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𝟑𝟓</m:t>
                    </m:r>
                    <m:r>
                      <a:rPr lang="en-US" sz="3900" b="1" i="1">
                        <a:effectLst/>
                        <a:latin typeface="Cambria Math" panose="02040503050406030204" pitchFamily="18" charset="0"/>
                        <a:ea typeface="Calibri" panose="020F0502020204030204" pitchFamily="34" charset="0"/>
                      </a:rPr>
                      <m:t>.</m:t>
                    </m:r>
                    <m:r>
                      <a:rPr lang="en-US" sz="3900" b="1" i="1">
                        <a:effectLst/>
                        <a:latin typeface="Cambria Math" panose="02040503050406030204" pitchFamily="18" charset="0"/>
                        <a:ea typeface="Calibri" panose="020F0502020204030204" pitchFamily="34" charset="0"/>
                      </a:rPr>
                      <m:t>𝟓</m:t>
                    </m:r>
                  </m:oMath>
                </a14:m>
                <a:r>
                  <a:rPr lang="en-US" sz="39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2" name="TextBox 1">
                <a:extLst>
                  <a:ext uri="{FF2B5EF4-FFF2-40B4-BE49-F238E27FC236}">
                    <a16:creationId xmlns:a16="http://schemas.microsoft.com/office/drawing/2014/main" id="{CC19279B-56AD-C5FB-062C-4B0E3A656DEE}"/>
                  </a:ext>
                </a:extLst>
              </p:cNvPr>
              <p:cNvSpPr txBox="1">
                <a:spLocks noRot="1" noChangeAspect="1" noMove="1" noResize="1" noEditPoints="1" noAdjustHandles="1" noChangeArrowheads="1" noChangeShapeType="1" noTextEdit="1"/>
              </p:cNvSpPr>
              <p:nvPr/>
            </p:nvSpPr>
            <p:spPr>
              <a:xfrm>
                <a:off x="152400" y="8899850"/>
                <a:ext cx="24003000" cy="4561057"/>
              </a:xfrm>
              <a:prstGeom prst="rect">
                <a:avLst/>
              </a:prstGeom>
              <a:blipFill>
                <a:blip r:embed="rId3"/>
                <a:stretch>
                  <a:fillRect l="-863" t="-2139" b="-4412"/>
                </a:stretch>
              </a:blipFill>
            </p:spPr>
            <p:txBody>
              <a:bodyPr/>
              <a:lstStyle/>
              <a:p>
                <a:r>
                  <a:rPr lang="en-US">
                    <a:noFill/>
                  </a:rPr>
                  <a:t> </a:t>
                </a:r>
              </a:p>
            </p:txBody>
          </p:sp>
        </mc:Fallback>
      </mc:AlternateContent>
    </p:spTree>
    <p:extLst>
      <p:ext uri="{BB962C8B-B14F-4D97-AF65-F5344CB8AC3E}">
        <p14:creationId xmlns:p14="http://schemas.microsoft.com/office/powerpoint/2010/main" val="3872965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C4C6AF-DEB1-A44B-01F5-23AFD3BD2AEE}"/>
              </a:ext>
            </a:extLst>
          </p:cNvPr>
          <p:cNvSpPr txBox="1"/>
          <p:nvPr/>
        </p:nvSpPr>
        <p:spPr>
          <a:xfrm>
            <a:off x="0" y="1143000"/>
            <a:ext cx="2819400" cy="754053"/>
          </a:xfrm>
          <a:prstGeom prst="rect">
            <a:avLst/>
          </a:prstGeom>
          <a:solidFill>
            <a:schemeClr val="bg1"/>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F77D709-06E1-44AE-BDB6-42D1782C71B1}"/>
                  </a:ext>
                </a:extLst>
              </p:cNvPr>
              <p:cNvSpPr txBox="1"/>
              <p:nvPr/>
            </p:nvSpPr>
            <p:spPr>
              <a:xfrm>
                <a:off x="349289" y="8816573"/>
                <a:ext cx="23685421" cy="4170437"/>
              </a:xfrm>
              <a:prstGeom prst="rect">
                <a:avLst/>
              </a:prstGeom>
              <a:solidFill>
                <a:schemeClr val="accent6">
                  <a:lumMod val="40000"/>
                  <a:lumOff val="60000"/>
                  <a:alpha val="64000"/>
                </a:schemeClr>
              </a:solidFill>
            </p:spPr>
            <p:txBody>
              <a:bodyPr wrap="square">
                <a:spAutoFit/>
              </a:bodyPr>
              <a:lstStyle/>
              <a:p>
                <a:pPr marL="685800" algn="l">
                  <a:lnSpc>
                    <a:spcPct val="150000"/>
                  </a:lnSpc>
                  <a:spcAft>
                    <a:spcPts val="800"/>
                  </a:spcAft>
                  <a:tabLst>
                    <a:tab pos="2646680" algn="l"/>
                  </a:tabLst>
                </a:pPr>
                <a:r>
                  <a:rPr lang="en-US" sz="3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Lời</a:t>
                </a:r>
                <a:r>
                  <a:rPr lang="en-US"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endParaRPr lang="en-US"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685800" algn="l">
                  <a:lnSpc>
                    <a:spcPct val="107000"/>
                  </a:lnSpc>
                  <a:spcAft>
                    <a:spcPts val="800"/>
                  </a:spcAft>
                  <a:tabLst>
                    <a:tab pos="2646680" algn="l"/>
                  </a:tabLst>
                </a:pPr>
                <a:r>
                  <a:rPr lang="en-US" sz="3800" b="1" dirty="0">
                    <a:effectLst/>
                    <a:latin typeface="Tahoma" panose="020B0604030504040204" pitchFamily="34" charset="0"/>
                    <a:ea typeface="Tahoma" panose="020B0604030504040204" pitchFamily="34" charset="0"/>
                    <a:cs typeface="Tahoma" panose="020B0604030504040204" pitchFamily="34" charset="0"/>
                  </a:rPr>
                  <a:t>a) </a:t>
                </a:r>
                <a:r>
                  <a:rPr lang="vi-VN" sz="3800" b="1" dirty="0">
                    <a:effectLst/>
                    <a:latin typeface="Tahoma" panose="020B0604030504040204" pitchFamily="34" charset="0"/>
                    <a:ea typeface="Tahoma" panose="020B0604030504040204" pitchFamily="34" charset="0"/>
                    <a:cs typeface="Tahoma" panose="020B0604030504040204" pitchFamily="34" charset="0"/>
                  </a:rPr>
                  <a:t>Chọn số đặc trưng là tứ phân vị, vì các số liệu không đồng đều nhau, nhiều số liệu trong mẫu chênh lệch lớn so với trung vị. </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p>
                <a:pPr marL="914400" algn="l">
                  <a:lnSpc>
                    <a:spcPct val="150000"/>
                  </a:lnSpc>
                  <a:spcAft>
                    <a:spcPts val="800"/>
                  </a:spcAft>
                  <a:tabLst>
                    <a:tab pos="2646680" algn="l"/>
                  </a:tabLst>
                </a:pPr>
                <a:r>
                  <a:rPr lang="en-US" sz="3800" b="1" dirty="0" err="1">
                    <a:effectLst/>
                    <a:latin typeface="Tahoma" panose="020B0604030504040204" pitchFamily="34" charset="0"/>
                    <a:ea typeface="Tahoma" panose="020B0604030504040204" pitchFamily="34" charset="0"/>
                    <a:cs typeface="Tahoma" panose="020B0604030504040204" pitchFamily="34" charset="0"/>
                  </a:rPr>
                  <a:t>Sắp</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xếp</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liệu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theo</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thứ</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tự</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không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giảm</a:t>
                </a:r>
                <a:r>
                  <a:rPr lang="en-US" sz="3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800" b="1" i="1" smtClean="0">
                        <a:effectLst/>
                        <a:latin typeface="Cambria Math" panose="02040503050406030204" pitchFamily="18" charset="0"/>
                        <a:ea typeface="Calibri" panose="020F0502020204030204" pitchFamily="34" charset="0"/>
                      </a:rPr>
                      <m:t>𝟎</m:t>
                    </m:r>
                    <m:r>
                      <a:rPr lang="en-US" sz="3800" b="1" i="1" smtClean="0">
                        <a:effectLst/>
                        <a:latin typeface="Cambria Math" panose="02040503050406030204" pitchFamily="18" charset="0"/>
                        <a:ea typeface="Calibri" panose="020F0502020204030204" pitchFamily="34" charset="0"/>
                      </a:rPr>
                      <m:t>  </m:t>
                    </m:r>
                    <m:r>
                      <a:rPr lang="en-US" sz="3800" b="1" i="1" smtClean="0">
                        <a:effectLst/>
                        <a:latin typeface="Cambria Math" panose="02040503050406030204" pitchFamily="18" charset="0"/>
                        <a:ea typeface="Calibri" panose="020F0502020204030204" pitchFamily="34" charset="0"/>
                      </a:rPr>
                      <m:t>𝟎</m:t>
                    </m:r>
                    <m:r>
                      <a:rPr lang="en-US" sz="3800" b="1" i="1" smtClean="0">
                        <a:effectLst/>
                        <a:latin typeface="Cambria Math" panose="02040503050406030204" pitchFamily="18" charset="0"/>
                        <a:ea typeface="Calibri" panose="020F0502020204030204" pitchFamily="34" charset="0"/>
                      </a:rPr>
                      <m:t>   </m:t>
                    </m:r>
                    <m:r>
                      <a:rPr lang="en-US" sz="3800" b="1" i="1" smtClean="0">
                        <a:effectLst/>
                        <a:latin typeface="Cambria Math" panose="02040503050406030204" pitchFamily="18" charset="0"/>
                        <a:ea typeface="Calibri" panose="020F0502020204030204" pitchFamily="34" charset="0"/>
                      </a:rPr>
                      <m:t>𝟏</m:t>
                    </m:r>
                    <m:r>
                      <a:rPr lang="en-US" sz="3800" b="1" i="1" smtClean="0">
                        <a:effectLst/>
                        <a:latin typeface="Cambria Math" panose="02040503050406030204" pitchFamily="18" charset="0"/>
                        <a:ea typeface="Calibri" panose="020F0502020204030204" pitchFamily="34" charset="0"/>
                      </a:rPr>
                      <m:t>  </m:t>
                    </m:r>
                    <m:r>
                      <a:rPr lang="en-US" sz="3800" b="1" i="1" smtClean="0">
                        <a:effectLst/>
                        <a:latin typeface="Cambria Math" panose="02040503050406030204" pitchFamily="18" charset="0"/>
                        <a:ea typeface="Calibri" panose="020F0502020204030204" pitchFamily="34" charset="0"/>
                      </a:rPr>
                      <m:t>𝟐</m:t>
                    </m:r>
                    <m:r>
                      <a:rPr lang="en-US" sz="3800" b="1" i="1" smtClean="0">
                        <a:effectLst/>
                        <a:latin typeface="Cambria Math" panose="02040503050406030204" pitchFamily="18" charset="0"/>
                        <a:ea typeface="Calibri" panose="020F0502020204030204" pitchFamily="34" charset="0"/>
                      </a:rPr>
                      <m:t>  </m:t>
                    </m:r>
                    <m:r>
                      <a:rPr lang="en-US" sz="3800" b="1" i="1" smtClean="0">
                        <a:effectLst/>
                        <a:latin typeface="Cambria Math" panose="02040503050406030204" pitchFamily="18" charset="0"/>
                        <a:ea typeface="Calibri" panose="020F0502020204030204" pitchFamily="34" charset="0"/>
                      </a:rPr>
                      <m:t>𝟏𝟑</m:t>
                    </m:r>
                    <m:r>
                      <a:rPr lang="en-US" sz="3800" b="1" i="1" smtClean="0">
                        <a:effectLst/>
                        <a:latin typeface="Cambria Math" panose="02040503050406030204" pitchFamily="18" charset="0"/>
                        <a:ea typeface="Calibri" panose="020F0502020204030204" pitchFamily="34" charset="0"/>
                      </a:rPr>
                      <m:t>   </m:t>
                    </m:r>
                    <m:r>
                      <a:rPr lang="en-US" sz="3800" b="1" i="1" smtClean="0">
                        <a:effectLst/>
                        <a:latin typeface="Cambria Math" panose="02040503050406030204" pitchFamily="18" charset="0"/>
                        <a:ea typeface="Calibri" panose="020F0502020204030204" pitchFamily="34" charset="0"/>
                      </a:rPr>
                      <m:t>𝟐𝟕</m:t>
                    </m:r>
                    <m:r>
                      <a:rPr lang="en-US" sz="3800" b="1" i="1" smtClean="0">
                        <a:effectLst/>
                        <a:latin typeface="Cambria Math" panose="02040503050406030204" pitchFamily="18" charset="0"/>
                        <a:ea typeface="Calibri" panose="020F0502020204030204" pitchFamily="34" charset="0"/>
                      </a:rPr>
                      <m:t>   </m:t>
                    </m:r>
                    <m:r>
                      <a:rPr lang="en-US" sz="3800" b="1" i="1" smtClean="0">
                        <a:effectLst/>
                        <a:latin typeface="Cambria Math" panose="02040503050406030204" pitchFamily="18" charset="0"/>
                        <a:ea typeface="Calibri" panose="020F0502020204030204" pitchFamily="34" charset="0"/>
                      </a:rPr>
                      <m:t>𝟑𝟒</m:t>
                    </m:r>
                    <m:r>
                      <a:rPr lang="en-US" sz="3800" b="1" i="1" smtClean="0">
                        <a:effectLst/>
                        <a:latin typeface="Cambria Math" panose="02040503050406030204" pitchFamily="18" charset="0"/>
                        <a:ea typeface="Calibri" panose="020F0502020204030204" pitchFamily="34" charset="0"/>
                      </a:rPr>
                      <m:t>    </m:t>
                    </m:r>
                    <m:r>
                      <a:rPr lang="en-US" sz="3800" b="1" i="1" smtClean="0">
                        <a:effectLst/>
                        <a:latin typeface="Cambria Math" panose="02040503050406030204" pitchFamily="18" charset="0"/>
                        <a:ea typeface="Calibri" panose="020F0502020204030204" pitchFamily="34" charset="0"/>
                      </a:rPr>
                      <m:t>𝟔𝟑</m:t>
                    </m:r>
                  </m:oMath>
                </a14:m>
                <a:r>
                  <a:rPr lang="en-US" sz="3800" b="1" dirty="0">
                    <a:effectLst/>
                    <a:latin typeface="Tahoma" panose="020B0604030504040204" pitchFamily="34" charset="0"/>
                    <a:ea typeface="Tahoma" panose="020B0604030504040204" pitchFamily="34" charset="0"/>
                    <a:cs typeface="Tahoma" panose="020B0604030504040204" pitchFamily="34" charset="0"/>
                  </a:rPr>
                  <a:t>.</a:t>
                </a:r>
              </a:p>
              <a:p>
                <a:pPr marL="914400" algn="l">
                  <a:lnSpc>
                    <a:spcPct val="150000"/>
                  </a:lnSpc>
                  <a:spcAft>
                    <a:spcPts val="800"/>
                  </a:spcAft>
                  <a:tabLst>
                    <a:tab pos="2646680" algn="l"/>
                  </a:tabLst>
                </a:pPr>
                <a:r>
                  <a:rPr lang="en-US" sz="3800" b="1" dirty="0" err="1">
                    <a:effectLst/>
                    <a:latin typeface="Tahoma" panose="020B0604030504040204" pitchFamily="34" charset="0"/>
                    <a:ea typeface="Tahoma" panose="020B0604030504040204" pitchFamily="34" charset="0"/>
                    <a:cs typeface="Tahoma" panose="020B0604030504040204" pitchFamily="34" charset="0"/>
                  </a:rPr>
                  <a:t>Tứ</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phân</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vị</a:t>
                </a:r>
                <a:r>
                  <a:rPr lang="en-US" sz="3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3800" b="1" i="1">
                            <a:effectLst/>
                            <a:latin typeface="Cambria Math" panose="02040503050406030204" pitchFamily="18" charset="0"/>
                            <a:ea typeface="Calibri" panose="020F0502020204030204" pitchFamily="34" charset="0"/>
                          </a:rPr>
                        </m:ctrlPr>
                      </m:sSubPr>
                      <m:e>
                        <m:r>
                          <a:rPr lang="en-US" sz="3800" b="1" i="1" smtClean="0">
                            <a:effectLst/>
                            <a:latin typeface="Cambria Math" panose="02040503050406030204" pitchFamily="18" charset="0"/>
                            <a:ea typeface="Calibri" panose="020F0502020204030204" pitchFamily="34" charset="0"/>
                          </a:rPr>
                          <m:t>𝑸</m:t>
                        </m:r>
                      </m:e>
                      <m:sub>
                        <m:r>
                          <a:rPr lang="en-US" sz="3800" b="1" i="1" smtClean="0">
                            <a:effectLst/>
                            <a:latin typeface="Cambria Math" panose="02040503050406030204" pitchFamily="18" charset="0"/>
                            <a:ea typeface="Calibri" panose="020F0502020204030204" pitchFamily="34" charset="0"/>
                          </a:rPr>
                          <m:t>𝟏</m:t>
                        </m:r>
                      </m:sub>
                    </m:sSub>
                    <m:r>
                      <a:rPr lang="en-US" sz="3800" b="1" i="1" smtClean="0">
                        <a:effectLst/>
                        <a:latin typeface="Cambria Math" panose="02040503050406030204" pitchFamily="18" charset="0"/>
                        <a:ea typeface="Calibri" panose="020F0502020204030204" pitchFamily="34" charset="0"/>
                      </a:rPr>
                      <m:t>=</m:t>
                    </m:r>
                    <m:r>
                      <a:rPr lang="en-US" sz="3800" b="1" i="1" smtClean="0">
                        <a:effectLst/>
                        <a:latin typeface="Cambria Math" panose="02040503050406030204" pitchFamily="18" charset="0"/>
                        <a:ea typeface="Calibri" panose="020F0502020204030204" pitchFamily="34" charset="0"/>
                      </a:rPr>
                      <m:t>𝟎</m:t>
                    </m:r>
                    <m:r>
                      <a:rPr lang="en-US" sz="3800" b="1" i="1" smtClean="0">
                        <a:effectLst/>
                        <a:latin typeface="Cambria Math" panose="02040503050406030204" pitchFamily="18" charset="0"/>
                        <a:ea typeface="Calibri" panose="020F0502020204030204" pitchFamily="34" charset="0"/>
                      </a:rPr>
                      <m:t>.</m:t>
                    </m:r>
                    <m:r>
                      <a:rPr lang="en-US" sz="3800" b="1" i="1" smtClean="0">
                        <a:effectLst/>
                        <a:latin typeface="Cambria Math" panose="02040503050406030204" pitchFamily="18" charset="0"/>
                        <a:ea typeface="Calibri" panose="020F0502020204030204" pitchFamily="34" charset="0"/>
                      </a:rPr>
                      <m:t>𝟓</m:t>
                    </m:r>
                    <m:r>
                      <a:rPr lang="en-US" sz="3800" b="1" i="1" smtClean="0">
                        <a:effectLst/>
                        <a:latin typeface="Cambria Math" panose="02040503050406030204" pitchFamily="18" charset="0"/>
                        <a:ea typeface="Calibri" panose="020F0502020204030204" pitchFamily="34" charset="0"/>
                      </a:rPr>
                      <m:t>;</m:t>
                    </m:r>
                    <m:sSub>
                      <m:sSubPr>
                        <m:ctrlPr>
                          <a:rPr lang="en-US" sz="3800" b="1" i="1">
                            <a:effectLst/>
                            <a:latin typeface="Cambria Math" panose="02040503050406030204" pitchFamily="18" charset="0"/>
                            <a:ea typeface="Calibri" panose="020F0502020204030204" pitchFamily="34" charset="0"/>
                          </a:rPr>
                        </m:ctrlPr>
                      </m:sSubPr>
                      <m:e>
                        <m:r>
                          <a:rPr lang="en-US" sz="3800" b="1" i="1" smtClean="0">
                            <a:effectLst/>
                            <a:latin typeface="Cambria Math" panose="02040503050406030204" pitchFamily="18" charset="0"/>
                            <a:ea typeface="Calibri" panose="020F0502020204030204" pitchFamily="34" charset="0"/>
                          </a:rPr>
                          <m:t>𝑸</m:t>
                        </m:r>
                      </m:e>
                      <m:sub>
                        <m:r>
                          <a:rPr lang="en-US" sz="3800" b="1" i="1" smtClean="0">
                            <a:effectLst/>
                            <a:latin typeface="Cambria Math" panose="02040503050406030204" pitchFamily="18" charset="0"/>
                            <a:ea typeface="Calibri" panose="020F0502020204030204" pitchFamily="34" charset="0"/>
                          </a:rPr>
                          <m:t>𝟐</m:t>
                        </m:r>
                      </m:sub>
                    </m:sSub>
                    <m:r>
                      <a:rPr lang="en-US" sz="3800" b="1" i="1" smtClean="0">
                        <a:effectLst/>
                        <a:latin typeface="Cambria Math" panose="02040503050406030204" pitchFamily="18" charset="0"/>
                        <a:ea typeface="Calibri" panose="020F0502020204030204" pitchFamily="34" charset="0"/>
                      </a:rPr>
                      <m:t>=</m:t>
                    </m:r>
                    <m:r>
                      <a:rPr lang="en-US" sz="3800" b="1" i="1" smtClean="0">
                        <a:effectLst/>
                        <a:latin typeface="Cambria Math" panose="02040503050406030204" pitchFamily="18" charset="0"/>
                        <a:ea typeface="Calibri" panose="020F0502020204030204" pitchFamily="34" charset="0"/>
                      </a:rPr>
                      <m:t>𝟕</m:t>
                    </m:r>
                    <m:r>
                      <a:rPr lang="en-US" sz="3800" b="1" i="1" smtClean="0">
                        <a:effectLst/>
                        <a:latin typeface="Cambria Math" panose="02040503050406030204" pitchFamily="18" charset="0"/>
                        <a:ea typeface="Calibri" panose="020F0502020204030204" pitchFamily="34" charset="0"/>
                      </a:rPr>
                      <m:t>.</m:t>
                    </m:r>
                    <m:r>
                      <a:rPr lang="en-US" sz="3800" b="1" i="1" smtClean="0">
                        <a:effectLst/>
                        <a:latin typeface="Cambria Math" panose="02040503050406030204" pitchFamily="18" charset="0"/>
                        <a:ea typeface="Calibri" panose="020F0502020204030204" pitchFamily="34" charset="0"/>
                      </a:rPr>
                      <m:t>𝟓</m:t>
                    </m:r>
                    <m:r>
                      <a:rPr lang="en-US" sz="3800" b="1" i="1" smtClean="0">
                        <a:effectLst/>
                        <a:latin typeface="Cambria Math" panose="02040503050406030204" pitchFamily="18" charset="0"/>
                        <a:ea typeface="Calibri" panose="020F0502020204030204" pitchFamily="34" charset="0"/>
                      </a:rPr>
                      <m:t>;</m:t>
                    </m:r>
                    <m:sSub>
                      <m:sSubPr>
                        <m:ctrlPr>
                          <a:rPr lang="en-US" sz="3800" b="1" i="1">
                            <a:effectLst/>
                            <a:latin typeface="Cambria Math" panose="02040503050406030204" pitchFamily="18" charset="0"/>
                            <a:ea typeface="Calibri" panose="020F0502020204030204" pitchFamily="34" charset="0"/>
                          </a:rPr>
                        </m:ctrlPr>
                      </m:sSubPr>
                      <m:e>
                        <m:r>
                          <a:rPr lang="en-US" sz="3800" b="1" i="1" smtClean="0">
                            <a:effectLst/>
                            <a:latin typeface="Cambria Math" panose="02040503050406030204" pitchFamily="18" charset="0"/>
                            <a:ea typeface="Calibri" panose="020F0502020204030204" pitchFamily="34" charset="0"/>
                          </a:rPr>
                          <m:t>𝑸</m:t>
                        </m:r>
                      </m:e>
                      <m:sub>
                        <m:r>
                          <a:rPr lang="en-US" sz="3800" b="1" i="1" smtClean="0">
                            <a:effectLst/>
                            <a:latin typeface="Cambria Math" panose="02040503050406030204" pitchFamily="18" charset="0"/>
                            <a:ea typeface="Calibri" panose="020F0502020204030204" pitchFamily="34" charset="0"/>
                          </a:rPr>
                          <m:t>𝟑</m:t>
                        </m:r>
                      </m:sub>
                    </m:sSub>
                    <m:r>
                      <a:rPr lang="en-US" sz="3800" b="1" i="1" smtClean="0">
                        <a:effectLst/>
                        <a:latin typeface="Cambria Math" panose="02040503050406030204" pitchFamily="18" charset="0"/>
                        <a:ea typeface="Calibri" panose="020F0502020204030204" pitchFamily="34" charset="0"/>
                      </a:rPr>
                      <m:t>=</m:t>
                    </m:r>
                    <m:r>
                      <a:rPr lang="en-US" sz="3800" b="1" i="1" smtClean="0">
                        <a:effectLst/>
                        <a:latin typeface="Cambria Math" panose="02040503050406030204" pitchFamily="18" charset="0"/>
                        <a:ea typeface="Calibri" panose="020F0502020204030204" pitchFamily="34" charset="0"/>
                      </a:rPr>
                      <m:t>𝟑𝟎</m:t>
                    </m:r>
                    <m:r>
                      <a:rPr lang="en-US" sz="3800" b="1" i="1" smtClean="0">
                        <a:effectLst/>
                        <a:latin typeface="Cambria Math" panose="02040503050406030204" pitchFamily="18" charset="0"/>
                        <a:ea typeface="Calibri" panose="020F0502020204030204" pitchFamily="34" charset="0"/>
                      </a:rPr>
                      <m:t>.</m:t>
                    </m:r>
                    <m:r>
                      <a:rPr lang="en-US" sz="3800" b="1" i="1" smtClean="0">
                        <a:effectLst/>
                        <a:latin typeface="Cambria Math" panose="02040503050406030204" pitchFamily="18" charset="0"/>
                        <a:ea typeface="Calibri" panose="020F0502020204030204" pitchFamily="34" charset="0"/>
                      </a:rPr>
                      <m:t>𝟓</m:t>
                    </m:r>
                  </m:oMath>
                </a14:m>
                <a:r>
                  <a:rPr lang="en-US" sz="3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 name="TextBox 2">
                <a:extLst>
                  <a:ext uri="{FF2B5EF4-FFF2-40B4-BE49-F238E27FC236}">
                    <a16:creationId xmlns:a16="http://schemas.microsoft.com/office/drawing/2014/main" id="{6F77D709-06E1-44AE-BDB6-42D1782C71B1}"/>
                  </a:ext>
                </a:extLst>
              </p:cNvPr>
              <p:cNvSpPr txBox="1">
                <a:spLocks noRot="1" noChangeAspect="1" noMove="1" noResize="1" noEditPoints="1" noAdjustHandles="1" noChangeArrowheads="1" noChangeShapeType="1" noTextEdit="1"/>
              </p:cNvSpPr>
              <p:nvPr/>
            </p:nvSpPr>
            <p:spPr>
              <a:xfrm>
                <a:off x="349289" y="8816573"/>
                <a:ext cx="23685421" cy="4170437"/>
              </a:xfrm>
              <a:prstGeom prst="rect">
                <a:avLst/>
              </a:prstGeom>
              <a:blipFill>
                <a:blip r:embed="rId2"/>
                <a:stretch>
                  <a:fillRect b="-48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2F9513C-74B0-4433-AB6E-D77B8D1A0662}"/>
                  </a:ext>
                </a:extLst>
              </p:cNvPr>
              <p:cNvSpPr txBox="1"/>
              <p:nvPr/>
            </p:nvSpPr>
            <p:spPr>
              <a:xfrm>
                <a:off x="288923" y="1143000"/>
                <a:ext cx="23718078" cy="7551619"/>
              </a:xfrm>
              <a:prstGeom prst="rect">
                <a:avLst/>
              </a:prstGeom>
              <a:solidFill>
                <a:schemeClr val="accent4">
                  <a:lumMod val="40000"/>
                  <a:lumOff val="60000"/>
                  <a:alpha val="70000"/>
                </a:schemeClr>
              </a:solidFill>
            </p:spPr>
            <p:txBody>
              <a:bodyPr wrap="square">
                <a:spAutoFit/>
              </a:bodyPr>
              <a:lstStyle/>
              <a:p>
                <a:pPr marL="685800" indent="-400050" algn="l">
                  <a:lnSpc>
                    <a:spcPct val="107000"/>
                  </a:lnSpc>
                  <a:spcAft>
                    <a:spcPts val="800"/>
                  </a:spcAft>
                  <a:tabLst>
                    <a:tab pos="2646680" algn="l"/>
                  </a:tabLst>
                </a:pPr>
                <a:r>
                  <a:rPr lang="en-US"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5.8 </a:t>
                </a:r>
                <a:r>
                  <a:rPr lang="vi-VN" sz="3800" b="1" dirty="0">
                    <a:effectLst/>
                    <a:latin typeface="Tahoma" panose="020B0604030504040204" pitchFamily="34" charset="0"/>
                    <a:ea typeface="Tahoma" panose="020B0604030504040204" pitchFamily="34" charset="0"/>
                    <a:cs typeface="Tahoma" panose="020B0604030504040204" pitchFamily="34" charset="0"/>
                  </a:rPr>
                  <a:t>Hãy chọn số đặc trưng đo xu thế trung tâm của mỗi </a:t>
                </a:r>
                <a:r>
                  <a:rPr lang="en-US" sz="3800" b="1" dirty="0" err="1">
                    <a:effectLst/>
                    <a:latin typeface="Tahoma" panose="020B0604030504040204" pitchFamily="34" charset="0"/>
                    <a:ea typeface="Tahoma" panose="020B0604030504040204" pitchFamily="34" charset="0"/>
                    <a:cs typeface="Tahoma" panose="020B0604030504040204" pitchFamily="34" charset="0"/>
                  </a:rPr>
                  <a:t>mẫu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vi-VN" sz="3800" b="1" dirty="0">
                    <a:effectLst/>
                    <a:latin typeface="Tahoma" panose="020B0604030504040204" pitchFamily="34" charset="0"/>
                    <a:ea typeface="Tahoma" panose="020B0604030504040204" pitchFamily="34" charset="0"/>
                    <a:cs typeface="Tahoma" panose="020B0604030504040204" pitchFamily="34" charset="0"/>
                  </a:rPr>
                  <a:t>số liệu sau. </a:t>
                </a:r>
                <a:r>
                  <a:rPr lang="en-US" sz="3800" b="1" dirty="0">
                    <a:effectLst/>
                    <a:latin typeface="Tahoma" panose="020B0604030504040204" pitchFamily="34" charset="0"/>
                    <a:ea typeface="Tahoma" panose="020B0604030504040204" pitchFamily="34" charset="0"/>
                    <a:cs typeface="Tahoma" panose="020B0604030504040204" pitchFamily="34" charset="0"/>
                  </a:rPr>
                  <a:t>G</a:t>
                </a:r>
                <a:r>
                  <a:rPr lang="vi-VN" sz="3800" b="1" dirty="0">
                    <a:effectLst/>
                    <a:latin typeface="Tahoma" panose="020B0604030504040204" pitchFamily="34" charset="0"/>
                    <a:ea typeface="Tahoma" panose="020B0604030504040204" pitchFamily="34" charset="0"/>
                    <a:cs typeface="Tahoma" panose="020B0604030504040204" pitchFamily="34" charset="0"/>
                  </a:rPr>
                  <a:t>iải thích và tính giá trị của số đặc trưng đó.</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p>
                <a:pPr marL="1028700" indent="-342900" algn="l">
                  <a:lnSpc>
                    <a:spcPct val="150000"/>
                  </a:lnSpc>
                  <a:spcAft>
                    <a:spcPts val="800"/>
                  </a:spcAft>
                  <a:buAutoNum type="alphaLcParenR"/>
                  <a:tabLst>
                    <a:tab pos="2646680" algn="l"/>
                  </a:tabLst>
                </a:pP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mặt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trăng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đã</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biết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của</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các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hành</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tinh</a:t>
                </a:r>
                <a:r>
                  <a:rPr lang="en-US" sz="3800" b="1" dirty="0">
                    <a:effectLst/>
                    <a:latin typeface="Tahoma" panose="020B0604030504040204" pitchFamily="34" charset="0"/>
                    <a:ea typeface="Tahoma" panose="020B0604030504040204" pitchFamily="34" charset="0"/>
                    <a:cs typeface="Tahoma" panose="020B0604030504040204" pitchFamily="34" charset="0"/>
                  </a:rPr>
                  <a:t>:</a:t>
                </a:r>
                <a:endParaRPr lang="vi-VN" sz="3800" b="1" dirty="0">
                  <a:effectLst/>
                  <a:latin typeface="Tahoma" panose="020B0604030504040204" pitchFamily="34" charset="0"/>
                  <a:ea typeface="Tahoma" panose="020B0604030504040204" pitchFamily="34" charset="0"/>
                  <a:cs typeface="Tahoma" panose="020B0604030504040204" pitchFamily="34" charset="0"/>
                </a:endParaRPr>
              </a:p>
              <a:p>
                <a:pPr marL="685800" algn="l">
                  <a:lnSpc>
                    <a:spcPct val="150000"/>
                  </a:lnSpc>
                  <a:spcAft>
                    <a:spcPts val="800"/>
                  </a:spcAft>
                  <a:tabLst>
                    <a:tab pos="2646680" algn="l"/>
                  </a:tabLst>
                </a:pPr>
                <a:endParaRPr lang="vi-VN" sz="3800" b="1" dirty="0">
                  <a:effectLst/>
                  <a:latin typeface="Tahoma" panose="020B0604030504040204" pitchFamily="34" charset="0"/>
                  <a:ea typeface="Tahoma" panose="020B0604030504040204" pitchFamily="34" charset="0"/>
                  <a:cs typeface="Tahoma" panose="020B0604030504040204" pitchFamily="34" charset="0"/>
                </a:endParaRPr>
              </a:p>
              <a:p>
                <a:pPr marL="685800" algn="l">
                  <a:lnSpc>
                    <a:spcPct val="150000"/>
                  </a:lnSpc>
                  <a:spcAft>
                    <a:spcPts val="800"/>
                  </a:spcAft>
                  <a:tabLst>
                    <a:tab pos="2646680" algn="l"/>
                  </a:tabLst>
                </a:pPr>
                <a:endParaRPr lang="vi-VN" sz="3800" b="1" dirty="0">
                  <a:latin typeface="Tahoma" panose="020B0604030504040204" pitchFamily="34" charset="0"/>
                  <a:ea typeface="Tahoma" panose="020B0604030504040204" pitchFamily="34" charset="0"/>
                  <a:cs typeface="Tahoma" panose="020B0604030504040204" pitchFamily="34" charset="0"/>
                </a:endParaRPr>
              </a:p>
              <a:p>
                <a:pPr marL="685800" marR="0" lvl="0" indent="0" algn="just" defTabSz="2177278" rtl="0" eaLnBrk="1" fontAlgn="auto" latinLnBrk="0" hangingPunct="1">
                  <a:lnSpc>
                    <a:spcPct val="150000"/>
                  </a:lnSpc>
                  <a:spcBef>
                    <a:spcPts val="0"/>
                  </a:spcBef>
                  <a:spcAft>
                    <a:spcPts val="800"/>
                  </a:spcAft>
                  <a:buClrTx/>
                  <a:buSzTx/>
                  <a:buFontTx/>
                  <a:buNone/>
                  <a:tabLst>
                    <a:tab pos="2646680" algn="l"/>
                  </a:tabLst>
                  <a:defRPr/>
                </a:pP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đường</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chuyền</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thành</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công</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trận</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đấu</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sô</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cầu</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thủ</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bóng</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685800" marR="0" lvl="0" indent="0" algn="just" defTabSz="2177278" rtl="0" eaLnBrk="1" fontAlgn="auto" latinLnBrk="0" hangingPunct="1">
                  <a:lnSpc>
                    <a:spcPct val="150000"/>
                  </a:lnSpc>
                  <a:spcBef>
                    <a:spcPts val="0"/>
                  </a:spcBef>
                  <a:spcAft>
                    <a:spcPts val="800"/>
                  </a:spcAft>
                  <a:buClrTx/>
                  <a:buSzTx/>
                  <a:buFontTx/>
                  <a:buNone/>
                  <a:tabLst>
                    <a:tab pos="2646680" algn="l"/>
                  </a:tabLst>
                  <a:defRPr/>
                </a:pP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𝟑𝟐</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𝟐𝟒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𝟐𝟎</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𝟏𝟒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𝟐𝟑</m:t>
                    </m:r>
                  </m:oMath>
                </a14:m>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457200" marR="0" lvl="0" indent="228600" algn="l" defTabSz="2177278" rtl="0" eaLnBrk="1" fontAlgn="auto" latinLnBrk="0" hangingPunct="1">
                  <a:lnSpc>
                    <a:spcPct val="107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IQ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nhóm</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học</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sinh</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vi-VN"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𝟔𝟎</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𝟕𝟐</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𝟔𝟑</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𝟖𝟑</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𝟔𝟖</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𝟕𝟒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𝟗𝟎</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𝟖𝟔</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𝟕𝟒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𝟖𝟎</m:t>
                    </m:r>
                  </m:oMath>
                </a14:m>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457200" marR="0" lvl="0" indent="228600" algn="just" defTabSz="2177278" rtl="0" eaLnBrk="1" fontAlgn="auto" latinLnBrk="0" hangingPunct="1">
                  <a:lnSpc>
                    <a:spcPct val="107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sai</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phép</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đo</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𝟏𝟓</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𝟏𝟖</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𝟏𝟓</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𝟏𝟑</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𝟒𝟐</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𝟏𝟓</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𝟏𝟐</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𝟒𝟐</m:t>
                    </m:r>
                  </m:oMath>
                </a14:m>
                <a:r>
                  <a:rPr kumimoji="0" lang="en-US" sz="38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endParaRPr lang="vi-VN" sz="3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TextBox 3">
                <a:extLst>
                  <a:ext uri="{FF2B5EF4-FFF2-40B4-BE49-F238E27FC236}">
                    <a16:creationId xmlns:a16="http://schemas.microsoft.com/office/drawing/2014/main" id="{E2F9513C-74B0-4433-AB6E-D77B8D1A0662}"/>
                  </a:ext>
                </a:extLst>
              </p:cNvPr>
              <p:cNvSpPr txBox="1">
                <a:spLocks noRot="1" noChangeAspect="1" noMove="1" noResize="1" noEditPoints="1" noAdjustHandles="1" noChangeArrowheads="1" noChangeShapeType="1" noTextEdit="1"/>
              </p:cNvSpPr>
              <p:nvPr/>
            </p:nvSpPr>
            <p:spPr>
              <a:xfrm>
                <a:off x="288923" y="1143000"/>
                <a:ext cx="23718078" cy="7551619"/>
              </a:xfrm>
              <a:prstGeom prst="rect">
                <a:avLst/>
              </a:prstGeom>
              <a:blipFill>
                <a:blip r:embed="rId3"/>
                <a:stretch>
                  <a:fillRect t="-1616" b="-2423"/>
                </a:stretch>
              </a:blipFill>
            </p:spPr>
            <p:txBody>
              <a:bodyPr/>
              <a:lstStyle/>
              <a:p>
                <a:r>
                  <a:rPr lang="en-US">
                    <a:noFill/>
                  </a:rPr>
                  <a:t> </a:t>
                </a:r>
              </a:p>
            </p:txBody>
          </p:sp>
        </mc:Fallback>
      </mc:AlternateContent>
      <p:graphicFrame>
        <p:nvGraphicFramePr>
          <p:cNvPr id="5" name="Table 4">
            <a:extLst>
              <a:ext uri="{FF2B5EF4-FFF2-40B4-BE49-F238E27FC236}">
                <a16:creationId xmlns:a16="http://schemas.microsoft.com/office/drawing/2014/main" id="{B92B4327-F507-40A3-8923-FB9AF4DAF4B0}"/>
              </a:ext>
            </a:extLst>
          </p:cNvPr>
          <p:cNvGraphicFramePr>
            <a:graphicFrameLocks noGrp="1"/>
          </p:cNvGraphicFramePr>
          <p:nvPr>
            <p:extLst>
              <p:ext uri="{D42A27DB-BD31-4B8C-83A1-F6EECF244321}">
                <p14:modId xmlns:p14="http://schemas.microsoft.com/office/powerpoint/2010/main" val="1786554035"/>
              </p:ext>
            </p:extLst>
          </p:nvPr>
        </p:nvGraphicFramePr>
        <p:xfrm>
          <a:off x="642257" y="3350173"/>
          <a:ext cx="23164800" cy="2014373"/>
        </p:xfrm>
        <a:graphic>
          <a:graphicData uri="http://schemas.openxmlformats.org/drawingml/2006/table">
            <a:tbl>
              <a:tblPr firstRow="1" firstCol="1" bandRow="1">
                <a:tableStyleId>{616DA210-FB5B-4158-B5E0-FEB733F419BA}</a:tableStyleId>
              </a:tblPr>
              <a:tblGrid>
                <a:gridCol w="2763078">
                  <a:extLst>
                    <a:ext uri="{9D8B030D-6E8A-4147-A177-3AD203B41FA5}">
                      <a16:colId xmlns:a16="http://schemas.microsoft.com/office/drawing/2014/main" val="2754776376"/>
                    </a:ext>
                  </a:extLst>
                </a:gridCol>
                <a:gridCol w="2133600">
                  <a:extLst>
                    <a:ext uri="{9D8B030D-6E8A-4147-A177-3AD203B41FA5}">
                      <a16:colId xmlns:a16="http://schemas.microsoft.com/office/drawing/2014/main" val="1902886683"/>
                    </a:ext>
                  </a:extLst>
                </a:gridCol>
                <a:gridCol w="2057400">
                  <a:extLst>
                    <a:ext uri="{9D8B030D-6E8A-4147-A177-3AD203B41FA5}">
                      <a16:colId xmlns:a16="http://schemas.microsoft.com/office/drawing/2014/main" val="3738646665"/>
                    </a:ext>
                  </a:extLst>
                </a:gridCol>
                <a:gridCol w="1905000">
                  <a:extLst>
                    <a:ext uri="{9D8B030D-6E8A-4147-A177-3AD203B41FA5}">
                      <a16:colId xmlns:a16="http://schemas.microsoft.com/office/drawing/2014/main" val="1294762326"/>
                    </a:ext>
                  </a:extLst>
                </a:gridCol>
                <a:gridCol w="2057400">
                  <a:extLst>
                    <a:ext uri="{9D8B030D-6E8A-4147-A177-3AD203B41FA5}">
                      <a16:colId xmlns:a16="http://schemas.microsoft.com/office/drawing/2014/main" val="1750634212"/>
                    </a:ext>
                  </a:extLst>
                </a:gridCol>
                <a:gridCol w="1981200">
                  <a:extLst>
                    <a:ext uri="{9D8B030D-6E8A-4147-A177-3AD203B41FA5}">
                      <a16:colId xmlns:a16="http://schemas.microsoft.com/office/drawing/2014/main" val="4001160022"/>
                    </a:ext>
                  </a:extLst>
                </a:gridCol>
                <a:gridCol w="1981200">
                  <a:extLst>
                    <a:ext uri="{9D8B030D-6E8A-4147-A177-3AD203B41FA5}">
                      <a16:colId xmlns:a16="http://schemas.microsoft.com/office/drawing/2014/main" val="3100206117"/>
                    </a:ext>
                  </a:extLst>
                </a:gridCol>
                <a:gridCol w="4038600">
                  <a:extLst>
                    <a:ext uri="{9D8B030D-6E8A-4147-A177-3AD203B41FA5}">
                      <a16:colId xmlns:a16="http://schemas.microsoft.com/office/drawing/2014/main" val="886572476"/>
                    </a:ext>
                  </a:extLst>
                </a:gridCol>
                <a:gridCol w="4247322">
                  <a:extLst>
                    <a:ext uri="{9D8B030D-6E8A-4147-A177-3AD203B41FA5}">
                      <a16:colId xmlns:a16="http://schemas.microsoft.com/office/drawing/2014/main" val="2464890466"/>
                    </a:ext>
                  </a:extLst>
                </a:gridCol>
              </a:tblGrid>
              <a:tr h="1091215">
                <a:tc>
                  <a:txBody>
                    <a:bodyPr/>
                    <a:lstStyle/>
                    <a:p>
                      <a:pPr algn="ctr">
                        <a:lnSpc>
                          <a:spcPct val="107000"/>
                        </a:lnSpc>
                      </a:pPr>
                      <a:r>
                        <a:rPr lang="en-US" sz="3800" dirty="0" err="1">
                          <a:effectLst/>
                        </a:rPr>
                        <a:t>Hành</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Thuỷ</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a:effectLst/>
                        </a:rPr>
                        <a:t>Kim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Trái</a:t>
                      </a:r>
                      <a:r>
                        <a:rPr lang="en-US" sz="3800" dirty="0">
                          <a:effectLst/>
                        </a:rPr>
                        <a:t> </a:t>
                      </a:r>
                      <a:r>
                        <a:rPr lang="en-US" sz="3800" dirty="0" err="1">
                          <a:effectLst/>
                        </a:rPr>
                        <a:t>Đất</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Hoả</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Mộc</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a:effectLst/>
                        </a:rPr>
                        <a:t>Thổ tinh</a:t>
                      </a:r>
                      <a:endParaRPr lang="en-US" sz="3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Thiên</a:t>
                      </a:r>
                      <a:r>
                        <a:rPr lang="en-US" sz="3800" dirty="0">
                          <a:effectLst/>
                        </a:rPr>
                        <a:t> </a:t>
                      </a:r>
                      <a:r>
                        <a:rPr lang="en-US" sz="3800" dirty="0" err="1">
                          <a:effectLst/>
                        </a:rPr>
                        <a:t>Vương</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Hải</a:t>
                      </a:r>
                      <a:r>
                        <a:rPr lang="en-US" sz="3800" dirty="0">
                          <a:effectLst/>
                        </a:rPr>
                        <a:t> </a:t>
                      </a:r>
                      <a:r>
                        <a:rPr lang="en-US" sz="3800" dirty="0" err="1">
                          <a:effectLst/>
                        </a:rPr>
                        <a:t>Vương</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4069303558"/>
                  </a:ext>
                </a:extLst>
              </a:tr>
              <a:tr h="923158">
                <a:tc>
                  <a:txBody>
                    <a:bodyPr/>
                    <a:lstStyle/>
                    <a:p>
                      <a:pPr algn="ctr">
                        <a:lnSpc>
                          <a:spcPct val="107000"/>
                        </a:lnSpc>
                      </a:pPr>
                      <a:r>
                        <a:rPr lang="en-US" sz="3800" dirty="0" err="1">
                          <a:effectLst/>
                        </a:rPr>
                        <a:t>Số</a:t>
                      </a:r>
                      <a:r>
                        <a:rPr lang="en-US" sz="3800" dirty="0">
                          <a:effectLst/>
                        </a:rPr>
                        <a:t> </a:t>
                      </a:r>
                      <a:r>
                        <a:rPr lang="en-US" sz="3800" dirty="0" err="1">
                          <a:effectLst/>
                        </a:rPr>
                        <a:t>mặt</a:t>
                      </a:r>
                      <a:r>
                        <a:rPr lang="en-US" sz="3800" dirty="0">
                          <a:effectLst/>
                        </a:rPr>
                        <a:t> </a:t>
                      </a:r>
                      <a:r>
                        <a:rPr lang="en-US" sz="3800" dirty="0" err="1">
                          <a:effectLst/>
                        </a:rPr>
                        <a:t>trăng</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0</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0</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1</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2</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63</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34</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27</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13</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490120746"/>
                  </a:ext>
                </a:extLst>
              </a:tr>
            </a:tbl>
          </a:graphicData>
        </a:graphic>
      </p:graphicFrame>
    </p:spTree>
    <p:extLst>
      <p:ext uri="{BB962C8B-B14F-4D97-AF65-F5344CB8AC3E}">
        <p14:creationId xmlns:p14="http://schemas.microsoft.com/office/powerpoint/2010/main" val="878704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C4C6AF-DEB1-A44B-01F5-23AFD3BD2AEE}"/>
              </a:ext>
            </a:extLst>
          </p:cNvPr>
          <p:cNvSpPr txBox="1"/>
          <p:nvPr/>
        </p:nvSpPr>
        <p:spPr>
          <a:xfrm>
            <a:off x="0" y="1143000"/>
            <a:ext cx="2819400" cy="754053"/>
          </a:xfrm>
          <a:prstGeom prst="rect">
            <a:avLst/>
          </a:prstGeom>
          <a:solidFill>
            <a:schemeClr val="bg1"/>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2F9513C-74B0-4433-AB6E-D77B8D1A0662}"/>
                  </a:ext>
                </a:extLst>
              </p:cNvPr>
              <p:cNvSpPr txBox="1"/>
              <p:nvPr/>
            </p:nvSpPr>
            <p:spPr>
              <a:xfrm>
                <a:off x="288923" y="1143000"/>
                <a:ext cx="23718078" cy="7551619"/>
              </a:xfrm>
              <a:prstGeom prst="rect">
                <a:avLst/>
              </a:prstGeom>
              <a:solidFill>
                <a:schemeClr val="accent4">
                  <a:lumMod val="40000"/>
                  <a:lumOff val="60000"/>
                  <a:alpha val="70000"/>
                </a:schemeClr>
              </a:solidFill>
            </p:spPr>
            <p:txBody>
              <a:bodyPr wrap="square">
                <a:spAutoFit/>
              </a:bodyPr>
              <a:lstStyle/>
              <a:p>
                <a:pPr marL="685800" indent="-400050" algn="l">
                  <a:lnSpc>
                    <a:spcPct val="107000"/>
                  </a:lnSpc>
                  <a:spcAft>
                    <a:spcPts val="800"/>
                  </a:spcAft>
                  <a:tabLst>
                    <a:tab pos="2646680" algn="l"/>
                  </a:tabLst>
                </a:pPr>
                <a:r>
                  <a:rPr lang="en-US"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5.8</a:t>
                </a:r>
                <a:r>
                  <a:rPr lang="vi-VN"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en-US"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vi-VN" sz="3800" b="1" dirty="0">
                    <a:effectLst/>
                    <a:latin typeface="Tahoma" panose="020B0604030504040204" pitchFamily="34" charset="0"/>
                    <a:ea typeface="Tahoma" panose="020B0604030504040204" pitchFamily="34" charset="0"/>
                    <a:cs typeface="Tahoma" panose="020B0604030504040204" pitchFamily="34" charset="0"/>
                  </a:rPr>
                  <a:t>Hãy chọn số đặc trưng đo xu thế trung tâm của mỗi </a:t>
                </a:r>
                <a:r>
                  <a:rPr lang="en-US" sz="3800" b="1" dirty="0" err="1">
                    <a:effectLst/>
                    <a:latin typeface="Tahoma" panose="020B0604030504040204" pitchFamily="34" charset="0"/>
                    <a:ea typeface="Tahoma" panose="020B0604030504040204" pitchFamily="34" charset="0"/>
                    <a:cs typeface="Tahoma" panose="020B0604030504040204" pitchFamily="34" charset="0"/>
                  </a:rPr>
                  <a:t>mẫu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vi-VN" sz="3800" b="1" dirty="0">
                    <a:effectLst/>
                    <a:latin typeface="Tahoma" panose="020B0604030504040204" pitchFamily="34" charset="0"/>
                    <a:ea typeface="Tahoma" panose="020B0604030504040204" pitchFamily="34" charset="0"/>
                    <a:cs typeface="Tahoma" panose="020B0604030504040204" pitchFamily="34" charset="0"/>
                  </a:rPr>
                  <a:t>số liệu sau. </a:t>
                </a:r>
                <a:r>
                  <a:rPr lang="en-US" sz="3800" b="1" dirty="0">
                    <a:effectLst/>
                    <a:latin typeface="Tahoma" panose="020B0604030504040204" pitchFamily="34" charset="0"/>
                    <a:ea typeface="Tahoma" panose="020B0604030504040204" pitchFamily="34" charset="0"/>
                    <a:cs typeface="Tahoma" panose="020B0604030504040204" pitchFamily="34" charset="0"/>
                  </a:rPr>
                  <a:t>G</a:t>
                </a:r>
                <a:r>
                  <a:rPr lang="vi-VN" sz="3800" b="1" dirty="0">
                    <a:effectLst/>
                    <a:latin typeface="Tahoma" panose="020B0604030504040204" pitchFamily="34" charset="0"/>
                    <a:ea typeface="Tahoma" panose="020B0604030504040204" pitchFamily="34" charset="0"/>
                    <a:cs typeface="Tahoma" panose="020B0604030504040204" pitchFamily="34" charset="0"/>
                  </a:rPr>
                  <a:t>iải thích và tính giá trị của số đặc trưng đó.</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p>
                <a:pPr marL="1028700" indent="-342900" algn="l">
                  <a:lnSpc>
                    <a:spcPct val="150000"/>
                  </a:lnSpc>
                  <a:spcAft>
                    <a:spcPts val="800"/>
                  </a:spcAft>
                  <a:buAutoNum type="alphaLcParenR"/>
                  <a:tabLst>
                    <a:tab pos="2646680" algn="l"/>
                  </a:tabLst>
                </a:pP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mặt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trăng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đã</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biết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của</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các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hành</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tinh</a:t>
                </a:r>
                <a:r>
                  <a:rPr lang="en-US" sz="3800" b="1" dirty="0">
                    <a:effectLst/>
                    <a:latin typeface="Tahoma" panose="020B0604030504040204" pitchFamily="34" charset="0"/>
                    <a:ea typeface="Tahoma" panose="020B0604030504040204" pitchFamily="34" charset="0"/>
                    <a:cs typeface="Tahoma" panose="020B0604030504040204" pitchFamily="34" charset="0"/>
                  </a:rPr>
                  <a:t>:</a:t>
                </a:r>
                <a:endParaRPr lang="vi-VN" sz="3800" b="1" dirty="0">
                  <a:effectLst/>
                  <a:latin typeface="Tahoma" panose="020B0604030504040204" pitchFamily="34" charset="0"/>
                  <a:ea typeface="Tahoma" panose="020B0604030504040204" pitchFamily="34" charset="0"/>
                  <a:cs typeface="Tahoma" panose="020B0604030504040204" pitchFamily="34" charset="0"/>
                </a:endParaRPr>
              </a:p>
              <a:p>
                <a:pPr marL="685800" algn="l">
                  <a:lnSpc>
                    <a:spcPct val="150000"/>
                  </a:lnSpc>
                  <a:spcAft>
                    <a:spcPts val="800"/>
                  </a:spcAft>
                  <a:tabLst>
                    <a:tab pos="2646680" algn="l"/>
                  </a:tabLst>
                </a:pPr>
                <a:endParaRPr lang="vi-VN" sz="3800" b="1" dirty="0">
                  <a:effectLst/>
                  <a:latin typeface="Tahoma" panose="020B0604030504040204" pitchFamily="34" charset="0"/>
                  <a:ea typeface="Tahoma" panose="020B0604030504040204" pitchFamily="34" charset="0"/>
                  <a:cs typeface="Tahoma" panose="020B0604030504040204" pitchFamily="34" charset="0"/>
                </a:endParaRPr>
              </a:p>
              <a:p>
                <a:pPr marL="685800" algn="l">
                  <a:lnSpc>
                    <a:spcPct val="150000"/>
                  </a:lnSpc>
                  <a:spcAft>
                    <a:spcPts val="800"/>
                  </a:spcAft>
                  <a:tabLst>
                    <a:tab pos="2646680" algn="l"/>
                  </a:tabLst>
                </a:pPr>
                <a:endParaRPr lang="vi-VN" sz="3800" b="1" dirty="0">
                  <a:latin typeface="Tahoma" panose="020B0604030504040204" pitchFamily="34" charset="0"/>
                  <a:ea typeface="Tahoma" panose="020B0604030504040204" pitchFamily="34" charset="0"/>
                  <a:cs typeface="Tahoma" panose="020B0604030504040204" pitchFamily="34" charset="0"/>
                </a:endParaRPr>
              </a:p>
              <a:p>
                <a:pPr marL="685800" marR="0" lvl="0" indent="0" algn="just" defTabSz="2177278" rtl="0" eaLnBrk="1" fontAlgn="auto" latinLnBrk="0" hangingPunct="1">
                  <a:lnSpc>
                    <a:spcPct val="150000"/>
                  </a:lnSpc>
                  <a:spcBef>
                    <a:spcPts val="0"/>
                  </a:spcBef>
                  <a:spcAft>
                    <a:spcPts val="800"/>
                  </a:spcAft>
                  <a:buClrTx/>
                  <a:buSzTx/>
                  <a:buFontTx/>
                  <a:buNone/>
                  <a:tabLst>
                    <a:tab pos="2646680" algn="l"/>
                  </a:tabLst>
                  <a:defRPr/>
                </a:pP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đường</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chuyền</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thành</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công</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trận</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đấu</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sô</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cầu</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thủ</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bóng</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685800" marR="0" lvl="0" indent="0" algn="just" defTabSz="2177278" rtl="0" eaLnBrk="1" fontAlgn="auto" latinLnBrk="0" hangingPunct="1">
                  <a:lnSpc>
                    <a:spcPct val="150000"/>
                  </a:lnSpc>
                  <a:spcBef>
                    <a:spcPts val="0"/>
                  </a:spcBef>
                  <a:spcAft>
                    <a:spcPts val="800"/>
                  </a:spcAft>
                  <a:buClrTx/>
                  <a:buSzTx/>
                  <a:buFontTx/>
                  <a:buNone/>
                  <a:tabLst>
                    <a:tab pos="2646680" algn="l"/>
                  </a:tabLst>
                  <a:defRPr/>
                </a:pP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𝟑𝟐</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𝟐𝟒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𝟐𝟎</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𝟏𝟒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𝟐𝟑</m:t>
                    </m:r>
                  </m:oMath>
                </a14:m>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457200" marR="0" lvl="0" indent="228600" algn="l" defTabSz="2177278" rtl="0" eaLnBrk="1" fontAlgn="auto" latinLnBrk="0" hangingPunct="1">
                  <a:lnSpc>
                    <a:spcPct val="107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IQ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nhóm</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học</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sinh</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vi-VN"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𝟔𝟎</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𝟕𝟐</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𝟔𝟑</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𝟖𝟑</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𝟔𝟖</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𝟕𝟒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𝟗𝟎</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𝟖𝟔</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𝟕𝟒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𝟖𝟎</m:t>
                    </m:r>
                  </m:oMath>
                </a14:m>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457200" marR="0" lvl="0" indent="228600" algn="just" defTabSz="2177278" rtl="0" eaLnBrk="1" fontAlgn="auto" latinLnBrk="0" hangingPunct="1">
                  <a:lnSpc>
                    <a:spcPct val="107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sai</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phép</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đo</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𝟏𝟓</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𝟏𝟖</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𝟏𝟓</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𝟏𝟑</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𝟒𝟐</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𝟏𝟓</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𝟏𝟐</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𝟒𝟐</m:t>
                    </m:r>
                  </m:oMath>
                </a14:m>
                <a:r>
                  <a:rPr kumimoji="0" lang="en-US" sz="38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endParaRPr lang="vi-VN" sz="3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TextBox 3">
                <a:extLst>
                  <a:ext uri="{FF2B5EF4-FFF2-40B4-BE49-F238E27FC236}">
                    <a16:creationId xmlns:a16="http://schemas.microsoft.com/office/drawing/2014/main" id="{E2F9513C-74B0-4433-AB6E-D77B8D1A0662}"/>
                  </a:ext>
                </a:extLst>
              </p:cNvPr>
              <p:cNvSpPr txBox="1">
                <a:spLocks noRot="1" noChangeAspect="1" noMove="1" noResize="1" noEditPoints="1" noAdjustHandles="1" noChangeArrowheads="1" noChangeShapeType="1" noTextEdit="1"/>
              </p:cNvSpPr>
              <p:nvPr/>
            </p:nvSpPr>
            <p:spPr>
              <a:xfrm>
                <a:off x="288923" y="1143000"/>
                <a:ext cx="23718078" cy="7551619"/>
              </a:xfrm>
              <a:prstGeom prst="rect">
                <a:avLst/>
              </a:prstGeom>
              <a:blipFill>
                <a:blip r:embed="rId2"/>
                <a:stretch>
                  <a:fillRect t="-1616" b="-2423"/>
                </a:stretch>
              </a:blipFill>
            </p:spPr>
            <p:txBody>
              <a:bodyPr/>
              <a:lstStyle/>
              <a:p>
                <a:r>
                  <a:rPr lang="en-US">
                    <a:noFill/>
                  </a:rPr>
                  <a:t> </a:t>
                </a:r>
              </a:p>
            </p:txBody>
          </p:sp>
        </mc:Fallback>
      </mc:AlternateContent>
      <p:graphicFrame>
        <p:nvGraphicFramePr>
          <p:cNvPr id="5" name="Table 4">
            <a:extLst>
              <a:ext uri="{FF2B5EF4-FFF2-40B4-BE49-F238E27FC236}">
                <a16:creationId xmlns:a16="http://schemas.microsoft.com/office/drawing/2014/main" id="{B92B4327-F507-40A3-8923-FB9AF4DAF4B0}"/>
              </a:ext>
            </a:extLst>
          </p:cNvPr>
          <p:cNvGraphicFramePr>
            <a:graphicFrameLocks noGrp="1"/>
          </p:cNvGraphicFramePr>
          <p:nvPr/>
        </p:nvGraphicFramePr>
        <p:xfrm>
          <a:off x="642257" y="3350173"/>
          <a:ext cx="23164800" cy="2014373"/>
        </p:xfrm>
        <a:graphic>
          <a:graphicData uri="http://schemas.openxmlformats.org/drawingml/2006/table">
            <a:tbl>
              <a:tblPr firstRow="1" firstCol="1" bandRow="1">
                <a:tableStyleId>{616DA210-FB5B-4158-B5E0-FEB733F419BA}</a:tableStyleId>
              </a:tblPr>
              <a:tblGrid>
                <a:gridCol w="2763078">
                  <a:extLst>
                    <a:ext uri="{9D8B030D-6E8A-4147-A177-3AD203B41FA5}">
                      <a16:colId xmlns:a16="http://schemas.microsoft.com/office/drawing/2014/main" val="2754776376"/>
                    </a:ext>
                  </a:extLst>
                </a:gridCol>
                <a:gridCol w="2133600">
                  <a:extLst>
                    <a:ext uri="{9D8B030D-6E8A-4147-A177-3AD203B41FA5}">
                      <a16:colId xmlns:a16="http://schemas.microsoft.com/office/drawing/2014/main" val="1902886683"/>
                    </a:ext>
                  </a:extLst>
                </a:gridCol>
                <a:gridCol w="2057400">
                  <a:extLst>
                    <a:ext uri="{9D8B030D-6E8A-4147-A177-3AD203B41FA5}">
                      <a16:colId xmlns:a16="http://schemas.microsoft.com/office/drawing/2014/main" val="3738646665"/>
                    </a:ext>
                  </a:extLst>
                </a:gridCol>
                <a:gridCol w="1905000">
                  <a:extLst>
                    <a:ext uri="{9D8B030D-6E8A-4147-A177-3AD203B41FA5}">
                      <a16:colId xmlns:a16="http://schemas.microsoft.com/office/drawing/2014/main" val="1294762326"/>
                    </a:ext>
                  </a:extLst>
                </a:gridCol>
                <a:gridCol w="2057400">
                  <a:extLst>
                    <a:ext uri="{9D8B030D-6E8A-4147-A177-3AD203B41FA5}">
                      <a16:colId xmlns:a16="http://schemas.microsoft.com/office/drawing/2014/main" val="1750634212"/>
                    </a:ext>
                  </a:extLst>
                </a:gridCol>
                <a:gridCol w="1981200">
                  <a:extLst>
                    <a:ext uri="{9D8B030D-6E8A-4147-A177-3AD203B41FA5}">
                      <a16:colId xmlns:a16="http://schemas.microsoft.com/office/drawing/2014/main" val="4001160022"/>
                    </a:ext>
                  </a:extLst>
                </a:gridCol>
                <a:gridCol w="1981200">
                  <a:extLst>
                    <a:ext uri="{9D8B030D-6E8A-4147-A177-3AD203B41FA5}">
                      <a16:colId xmlns:a16="http://schemas.microsoft.com/office/drawing/2014/main" val="3100206117"/>
                    </a:ext>
                  </a:extLst>
                </a:gridCol>
                <a:gridCol w="4038600">
                  <a:extLst>
                    <a:ext uri="{9D8B030D-6E8A-4147-A177-3AD203B41FA5}">
                      <a16:colId xmlns:a16="http://schemas.microsoft.com/office/drawing/2014/main" val="886572476"/>
                    </a:ext>
                  </a:extLst>
                </a:gridCol>
                <a:gridCol w="4247322">
                  <a:extLst>
                    <a:ext uri="{9D8B030D-6E8A-4147-A177-3AD203B41FA5}">
                      <a16:colId xmlns:a16="http://schemas.microsoft.com/office/drawing/2014/main" val="2464890466"/>
                    </a:ext>
                  </a:extLst>
                </a:gridCol>
              </a:tblGrid>
              <a:tr h="1091215">
                <a:tc>
                  <a:txBody>
                    <a:bodyPr/>
                    <a:lstStyle/>
                    <a:p>
                      <a:pPr algn="ctr">
                        <a:lnSpc>
                          <a:spcPct val="107000"/>
                        </a:lnSpc>
                      </a:pPr>
                      <a:r>
                        <a:rPr lang="en-US" sz="3800" dirty="0" err="1">
                          <a:effectLst/>
                        </a:rPr>
                        <a:t>Hành</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Thuỷ</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a:effectLst/>
                        </a:rPr>
                        <a:t>Kim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Trái</a:t>
                      </a:r>
                      <a:r>
                        <a:rPr lang="en-US" sz="3800" dirty="0">
                          <a:effectLst/>
                        </a:rPr>
                        <a:t> </a:t>
                      </a:r>
                      <a:r>
                        <a:rPr lang="en-US" sz="3800" dirty="0" err="1">
                          <a:effectLst/>
                        </a:rPr>
                        <a:t>Đất</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Hoả</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Mộc</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a:effectLst/>
                        </a:rPr>
                        <a:t>Thổ tinh</a:t>
                      </a:r>
                      <a:endParaRPr lang="en-US" sz="3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Thiên</a:t>
                      </a:r>
                      <a:r>
                        <a:rPr lang="en-US" sz="3800" dirty="0">
                          <a:effectLst/>
                        </a:rPr>
                        <a:t> </a:t>
                      </a:r>
                      <a:r>
                        <a:rPr lang="en-US" sz="3800" dirty="0" err="1">
                          <a:effectLst/>
                        </a:rPr>
                        <a:t>Vương</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Hải</a:t>
                      </a:r>
                      <a:r>
                        <a:rPr lang="en-US" sz="3800" dirty="0">
                          <a:effectLst/>
                        </a:rPr>
                        <a:t> </a:t>
                      </a:r>
                      <a:r>
                        <a:rPr lang="en-US" sz="3800" dirty="0" err="1">
                          <a:effectLst/>
                        </a:rPr>
                        <a:t>Vương</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4069303558"/>
                  </a:ext>
                </a:extLst>
              </a:tr>
              <a:tr h="923158">
                <a:tc>
                  <a:txBody>
                    <a:bodyPr/>
                    <a:lstStyle/>
                    <a:p>
                      <a:pPr algn="ctr">
                        <a:lnSpc>
                          <a:spcPct val="107000"/>
                        </a:lnSpc>
                      </a:pPr>
                      <a:r>
                        <a:rPr lang="en-US" sz="3800" dirty="0" err="1">
                          <a:effectLst/>
                        </a:rPr>
                        <a:t>Số</a:t>
                      </a:r>
                      <a:r>
                        <a:rPr lang="en-US" sz="3800" dirty="0">
                          <a:effectLst/>
                        </a:rPr>
                        <a:t> </a:t>
                      </a:r>
                      <a:r>
                        <a:rPr lang="en-US" sz="3800" dirty="0" err="1">
                          <a:effectLst/>
                        </a:rPr>
                        <a:t>mặt</a:t>
                      </a:r>
                      <a:r>
                        <a:rPr lang="en-US" sz="3800" dirty="0">
                          <a:effectLst/>
                        </a:rPr>
                        <a:t> </a:t>
                      </a:r>
                      <a:r>
                        <a:rPr lang="en-US" sz="3800" dirty="0" err="1">
                          <a:effectLst/>
                        </a:rPr>
                        <a:t>trăng</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0</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0</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1</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2</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63</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34</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27</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13</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490120746"/>
                  </a:ext>
                </a:extLst>
              </a:tr>
            </a:tbl>
          </a:graphicData>
        </a:graphic>
      </p:graphicFrame>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03BE0C0-FB97-6075-3994-7D014666D20D}"/>
                  </a:ext>
                </a:extLst>
              </p:cNvPr>
              <p:cNvSpPr txBox="1"/>
              <p:nvPr/>
            </p:nvSpPr>
            <p:spPr>
              <a:xfrm>
                <a:off x="299357" y="9012473"/>
                <a:ext cx="23850600" cy="3782702"/>
              </a:xfrm>
              <a:prstGeom prst="rect">
                <a:avLst/>
              </a:prstGeom>
              <a:solidFill>
                <a:schemeClr val="accent6">
                  <a:lumMod val="40000"/>
                  <a:lumOff val="60000"/>
                  <a:alpha val="78000"/>
                </a:schemeClr>
              </a:solidFill>
            </p:spPr>
            <p:txBody>
              <a:bodyPr wrap="square">
                <a:spAutoFit/>
              </a:bodyPr>
              <a:lstStyle/>
              <a:p>
                <a:pPr marL="685800" algn="l">
                  <a:lnSpc>
                    <a:spcPct val="107000"/>
                  </a:lnSpc>
                  <a:spcAft>
                    <a:spcPts val="800"/>
                  </a:spcAft>
                  <a:tabLst>
                    <a:tab pos="2646680" algn="l"/>
                  </a:tabLst>
                </a:pPr>
                <a:r>
                  <a:rPr lang="en-US" sz="52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Lời</a:t>
                </a:r>
                <a:r>
                  <a:rPr lang="en-US" sz="52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giải</a:t>
                </a:r>
                <a:r>
                  <a:rPr lang="en-US" sz="52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endParaRPr lang="vi-VN" sz="5200" b="1"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pPr marL="685800" algn="l">
                  <a:lnSpc>
                    <a:spcPct val="107000"/>
                  </a:lnSpc>
                  <a:spcAft>
                    <a:spcPts val="800"/>
                  </a:spcAft>
                  <a:tabLst>
                    <a:tab pos="2646680" algn="l"/>
                  </a:tabLst>
                </a:pPr>
                <a:r>
                  <a:rPr lang="en-US" sz="5200" b="1" dirty="0">
                    <a:effectLst/>
                    <a:latin typeface="Tahoma" panose="020B0604030504040204" pitchFamily="34" charset="0"/>
                    <a:ea typeface="Tahoma" panose="020B0604030504040204" pitchFamily="34" charset="0"/>
                    <a:cs typeface="Tahoma" panose="020B0604030504040204" pitchFamily="34" charset="0"/>
                  </a:rPr>
                  <a:t>b) </a:t>
                </a:r>
                <a:r>
                  <a:rPr lang="vi-VN" sz="5200" b="1" dirty="0">
                    <a:effectLst/>
                    <a:latin typeface="Tahoma" panose="020B0604030504040204" pitchFamily="34" charset="0"/>
                    <a:ea typeface="Tahoma" panose="020B0604030504040204" pitchFamily="34" charset="0"/>
                    <a:cs typeface="Tahoma" panose="020B0604030504040204" pitchFamily="34" charset="0"/>
                  </a:rPr>
                  <a:t>Chọn số đặc trưng là số trung bình, các giá trị không lặp lại. </a:t>
                </a:r>
                <a:endParaRPr lang="en-US" sz="5200" b="1" dirty="0">
                  <a:effectLst/>
                  <a:latin typeface="Tahoma" panose="020B0604030504040204" pitchFamily="34" charset="0"/>
                  <a:ea typeface="Tahoma" panose="020B0604030504040204" pitchFamily="34" charset="0"/>
                  <a:cs typeface="Tahoma" panose="020B0604030504040204" pitchFamily="34" charset="0"/>
                </a:endParaRPr>
              </a:p>
              <a:p>
                <a:pPr marL="914400" algn="l">
                  <a:lnSpc>
                    <a:spcPct val="150000"/>
                  </a:lnSpc>
                  <a:spcAft>
                    <a:spcPts val="800"/>
                  </a:spcAft>
                  <a:tabLst>
                    <a:tab pos="2646680" algn="l"/>
                  </a:tabLst>
                </a:pPr>
                <a:r>
                  <a:rPr lang="en-US" sz="5200" b="1" dirty="0" err="1">
                    <a:effectLst/>
                    <a:latin typeface="Tahoma" panose="020B0604030504040204" pitchFamily="34" charset="0"/>
                    <a:ea typeface="Tahoma" panose="020B0604030504040204" pitchFamily="34" charset="0"/>
                    <a:cs typeface="Tahoma" panose="020B0604030504040204" pitchFamily="34" charset="0"/>
                  </a:rPr>
                  <a:t>Số</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trung</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bình</a:t>
                </a:r>
                <a:r>
                  <a:rPr lang="en-US" sz="5200" b="1" dirty="0">
                    <a:effectLst/>
                    <a:latin typeface="Tahoma" panose="020B0604030504040204" pitchFamily="34" charset="0"/>
                    <a:ea typeface="Tahoma" panose="020B0604030504040204" pitchFamily="34" charset="0"/>
                    <a:cs typeface="Tahoma" panose="020B0604030504040204" pitchFamily="34" charset="0"/>
                  </a:rPr>
                  <a:t> </a:t>
                </a:r>
                <a:r>
                  <a:rPr lang="en-US" sz="5200" b="1" dirty="0" err="1">
                    <a:effectLst/>
                    <a:latin typeface="Tahoma" panose="020B0604030504040204" pitchFamily="34" charset="0"/>
                    <a:ea typeface="Tahoma" panose="020B0604030504040204" pitchFamily="34" charset="0"/>
                    <a:cs typeface="Tahoma" panose="020B0604030504040204" pitchFamily="34" charset="0"/>
                  </a:rPr>
                  <a:t>là</a:t>
                </a:r>
                <a:r>
                  <a:rPr lang="en-US" sz="52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5800" b="1" i="1">
                            <a:effectLst/>
                            <a:latin typeface="Cambria Math" panose="02040503050406030204" pitchFamily="18" charset="0"/>
                            <a:ea typeface="Calibri" panose="020F0502020204030204" pitchFamily="34" charset="0"/>
                          </a:rPr>
                        </m:ctrlPr>
                      </m:fPr>
                      <m:num>
                        <m:r>
                          <a:rPr lang="en-US" sz="5800" b="1" i="1">
                            <a:effectLst/>
                            <a:latin typeface="Cambria Math" panose="02040503050406030204" pitchFamily="18" charset="0"/>
                            <a:ea typeface="Calibri" panose="020F0502020204030204" pitchFamily="34" charset="0"/>
                          </a:rPr>
                          <m:t>𝟑𝟐</m:t>
                        </m:r>
                        <m:r>
                          <a:rPr lang="en-US" sz="5800" b="1" i="1">
                            <a:effectLst/>
                            <a:latin typeface="Cambria Math" panose="02040503050406030204" pitchFamily="18" charset="0"/>
                            <a:ea typeface="Calibri" panose="020F0502020204030204" pitchFamily="34" charset="0"/>
                          </a:rPr>
                          <m:t>+</m:t>
                        </m:r>
                        <m:r>
                          <a:rPr lang="en-US" sz="5800" b="1" i="1">
                            <a:effectLst/>
                            <a:latin typeface="Cambria Math" panose="02040503050406030204" pitchFamily="18" charset="0"/>
                            <a:ea typeface="Calibri" panose="020F0502020204030204" pitchFamily="34" charset="0"/>
                          </a:rPr>
                          <m:t>𝟐𝟒</m:t>
                        </m:r>
                        <m:r>
                          <a:rPr lang="en-US" sz="5800" b="1" i="1">
                            <a:effectLst/>
                            <a:latin typeface="Cambria Math" panose="02040503050406030204" pitchFamily="18" charset="0"/>
                            <a:ea typeface="Calibri" panose="020F0502020204030204" pitchFamily="34" charset="0"/>
                          </a:rPr>
                          <m:t>+</m:t>
                        </m:r>
                        <m:r>
                          <a:rPr lang="en-US" sz="5800" b="1" i="1">
                            <a:effectLst/>
                            <a:latin typeface="Cambria Math" panose="02040503050406030204" pitchFamily="18" charset="0"/>
                            <a:ea typeface="Calibri" panose="020F0502020204030204" pitchFamily="34" charset="0"/>
                          </a:rPr>
                          <m:t>𝟐𝟎</m:t>
                        </m:r>
                        <m:r>
                          <a:rPr lang="en-US" sz="5800" b="1" i="1">
                            <a:effectLst/>
                            <a:latin typeface="Cambria Math" panose="02040503050406030204" pitchFamily="18" charset="0"/>
                            <a:ea typeface="Calibri" panose="020F0502020204030204" pitchFamily="34" charset="0"/>
                          </a:rPr>
                          <m:t>+</m:t>
                        </m:r>
                        <m:r>
                          <a:rPr lang="en-US" sz="5800" b="1" i="1">
                            <a:effectLst/>
                            <a:latin typeface="Cambria Math" panose="02040503050406030204" pitchFamily="18" charset="0"/>
                            <a:ea typeface="Calibri" panose="020F0502020204030204" pitchFamily="34" charset="0"/>
                          </a:rPr>
                          <m:t>𝟏𝟒</m:t>
                        </m:r>
                        <m:r>
                          <a:rPr lang="en-US" sz="5800" b="1" i="1">
                            <a:effectLst/>
                            <a:latin typeface="Cambria Math" panose="02040503050406030204" pitchFamily="18" charset="0"/>
                            <a:ea typeface="Calibri" panose="020F0502020204030204" pitchFamily="34" charset="0"/>
                          </a:rPr>
                          <m:t>+</m:t>
                        </m:r>
                        <m:r>
                          <a:rPr lang="en-US" sz="5800" b="1" i="1">
                            <a:effectLst/>
                            <a:latin typeface="Cambria Math" panose="02040503050406030204" pitchFamily="18" charset="0"/>
                            <a:ea typeface="Calibri" panose="020F0502020204030204" pitchFamily="34" charset="0"/>
                          </a:rPr>
                          <m:t>𝟐𝟑</m:t>
                        </m:r>
                      </m:num>
                      <m:den>
                        <m:r>
                          <a:rPr lang="en-US" sz="5800" b="1" i="1">
                            <a:effectLst/>
                            <a:latin typeface="Cambria Math" panose="02040503050406030204" pitchFamily="18" charset="0"/>
                            <a:ea typeface="Calibri" panose="020F0502020204030204" pitchFamily="34" charset="0"/>
                          </a:rPr>
                          <m:t>𝟓</m:t>
                        </m:r>
                      </m:den>
                    </m:f>
                    <m:r>
                      <a:rPr lang="en-US" sz="5800" b="1" i="1">
                        <a:effectLst/>
                        <a:latin typeface="Cambria Math" panose="02040503050406030204" pitchFamily="18" charset="0"/>
                        <a:ea typeface="Calibri" panose="020F0502020204030204" pitchFamily="34" charset="0"/>
                      </a:rPr>
                      <m:t>=</m:t>
                    </m:r>
                    <m:r>
                      <a:rPr lang="en-US" sz="5800" b="1" i="1">
                        <a:effectLst/>
                        <a:latin typeface="Cambria Math" panose="02040503050406030204" pitchFamily="18" charset="0"/>
                        <a:ea typeface="Calibri" panose="020F0502020204030204" pitchFamily="34" charset="0"/>
                      </a:rPr>
                      <m:t>𝟐𝟐</m:t>
                    </m:r>
                    <m:r>
                      <a:rPr lang="en-US" sz="5800" b="1" i="1">
                        <a:effectLst/>
                        <a:latin typeface="Cambria Math" panose="02040503050406030204" pitchFamily="18" charset="0"/>
                        <a:ea typeface="Calibri" panose="020F0502020204030204" pitchFamily="34" charset="0"/>
                      </a:rPr>
                      <m:t>.</m:t>
                    </m:r>
                    <m:r>
                      <a:rPr lang="en-US" sz="5800" b="1" i="1">
                        <a:effectLst/>
                        <a:latin typeface="Cambria Math" panose="02040503050406030204" pitchFamily="18" charset="0"/>
                        <a:ea typeface="Calibri" panose="020F0502020204030204" pitchFamily="34" charset="0"/>
                      </a:rPr>
                      <m:t>𝟔</m:t>
                    </m:r>
                  </m:oMath>
                </a14:m>
                <a:r>
                  <a:rPr lang="en-US" sz="52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p:sp>
            <p:nvSpPr>
              <p:cNvPr id="6" name="TextBox 5">
                <a:extLst>
                  <a:ext uri="{FF2B5EF4-FFF2-40B4-BE49-F238E27FC236}">
                    <a16:creationId xmlns:a16="http://schemas.microsoft.com/office/drawing/2014/main" id="{003BE0C0-FB97-6075-3994-7D014666D20D}"/>
                  </a:ext>
                </a:extLst>
              </p:cNvPr>
              <p:cNvSpPr txBox="1">
                <a:spLocks noRot="1" noChangeAspect="1" noMove="1" noResize="1" noEditPoints="1" noAdjustHandles="1" noChangeArrowheads="1" noChangeShapeType="1" noTextEdit="1"/>
              </p:cNvSpPr>
              <p:nvPr/>
            </p:nvSpPr>
            <p:spPr>
              <a:xfrm>
                <a:off x="299357" y="9012473"/>
                <a:ext cx="23850600" cy="3782702"/>
              </a:xfrm>
              <a:prstGeom prst="rect">
                <a:avLst/>
              </a:prstGeom>
              <a:blipFill>
                <a:blip r:embed="rId3"/>
                <a:stretch>
                  <a:fillRect t="-4670" b="-1932"/>
                </a:stretch>
              </a:blipFill>
            </p:spPr>
            <p:txBody>
              <a:bodyPr/>
              <a:lstStyle/>
              <a:p>
                <a:r>
                  <a:rPr lang="en-US">
                    <a:noFill/>
                  </a:rPr>
                  <a:t> </a:t>
                </a:r>
              </a:p>
            </p:txBody>
          </p:sp>
        </mc:Fallback>
      </mc:AlternateContent>
    </p:spTree>
    <p:extLst>
      <p:ext uri="{BB962C8B-B14F-4D97-AF65-F5344CB8AC3E}">
        <p14:creationId xmlns:p14="http://schemas.microsoft.com/office/powerpoint/2010/main" val="4239280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2768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dirty="0"/>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4716464"/>
            <a:ext cx="6934200" cy="878681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8077200" y="4784724"/>
            <a:ext cx="15898091" cy="8702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solidFill>
                  <a:srgbClr val="0000FF"/>
                </a:solidFill>
              </a:rPr>
              <a:t>KIẾN THỨC, KĨ NĂNG</a:t>
            </a:r>
          </a:p>
          <a:p>
            <a:pPr lvl="0"/>
            <a:r>
              <a:rPr lang="en-US" b="1" dirty="0" err="1"/>
              <a:t>Lựa</a:t>
            </a:r>
            <a:r>
              <a:rPr lang="en-US" b="1" dirty="0"/>
              <a:t> </a:t>
            </a:r>
            <a:r>
              <a:rPr lang="en-US" b="1" dirty="0" err="1"/>
              <a:t>chọn</a:t>
            </a:r>
            <a:r>
              <a:rPr lang="en-US" b="1" dirty="0"/>
              <a:t> </a:t>
            </a:r>
            <a:r>
              <a:rPr lang="en-US" b="1" dirty="0" err="1"/>
              <a:t>và</a:t>
            </a:r>
            <a:r>
              <a:rPr lang="en-US" b="1" dirty="0"/>
              <a:t> </a:t>
            </a:r>
            <a:r>
              <a:rPr lang="en-US" b="1" dirty="0" err="1"/>
              <a:t>tính</a:t>
            </a:r>
            <a:r>
              <a:rPr lang="en-US" b="1" dirty="0"/>
              <a:t> </a:t>
            </a:r>
            <a:r>
              <a:rPr lang="en-US" b="1" dirty="0" err="1"/>
              <a:t>các</a:t>
            </a:r>
            <a:r>
              <a:rPr lang="en-US" b="1" dirty="0"/>
              <a:t> </a:t>
            </a:r>
            <a:r>
              <a:rPr lang="en-US" b="1" dirty="0" err="1"/>
              <a:t>số</a:t>
            </a:r>
            <a:r>
              <a:rPr lang="en-US" b="1" dirty="0"/>
              <a:t> </a:t>
            </a:r>
            <a:r>
              <a:rPr lang="en-US" b="1" dirty="0" err="1"/>
              <a:t>đặc</a:t>
            </a:r>
            <a:r>
              <a:rPr lang="en-US" b="1" dirty="0"/>
              <a:t> </a:t>
            </a:r>
            <a:r>
              <a:rPr lang="en-US" b="1" dirty="0" err="1"/>
              <a:t>trưng</a:t>
            </a:r>
            <a:r>
              <a:rPr lang="en-US" b="1" dirty="0"/>
              <a:t> </a:t>
            </a:r>
            <a:r>
              <a:rPr lang="en-US" b="1" dirty="0" err="1"/>
              <a:t>đo</a:t>
            </a:r>
            <a:r>
              <a:rPr lang="en-US" b="1" dirty="0"/>
              <a:t> xu </a:t>
            </a:r>
            <a:r>
              <a:rPr lang="en-US" b="1" dirty="0" err="1"/>
              <a:t>thế</a:t>
            </a:r>
            <a:r>
              <a:rPr lang="en-US" b="1" dirty="0"/>
              <a:t> </a:t>
            </a:r>
            <a:r>
              <a:rPr lang="en-US" b="1" dirty="0" err="1"/>
              <a:t>trung</a:t>
            </a:r>
            <a:r>
              <a:rPr lang="en-US" b="1" dirty="0"/>
              <a:t> </a:t>
            </a:r>
            <a:r>
              <a:rPr lang="en-US" b="1" dirty="0" err="1"/>
              <a:t>tâm</a:t>
            </a:r>
            <a:r>
              <a:rPr lang="en-US" b="1" dirty="0"/>
              <a:t> </a:t>
            </a:r>
            <a:r>
              <a:rPr lang="en-US" b="1" dirty="0" err="1"/>
              <a:t>của</a:t>
            </a:r>
            <a:r>
              <a:rPr lang="en-US" b="1" dirty="0"/>
              <a:t> </a:t>
            </a:r>
            <a:r>
              <a:rPr lang="en-US" b="1" dirty="0" err="1"/>
              <a:t>một</a:t>
            </a:r>
            <a:r>
              <a:rPr lang="en-US" b="1" dirty="0"/>
              <a:t> </a:t>
            </a:r>
            <a:r>
              <a:rPr lang="en-US" b="1" dirty="0" err="1"/>
              <a:t>mẫu</a:t>
            </a:r>
            <a:r>
              <a:rPr lang="en-US" b="1" dirty="0"/>
              <a:t> </a:t>
            </a:r>
            <a:r>
              <a:rPr lang="en-US" b="1" dirty="0" err="1"/>
              <a:t>số</a:t>
            </a:r>
            <a:r>
              <a:rPr lang="en-US" b="1" dirty="0"/>
              <a:t> </a:t>
            </a:r>
            <a:r>
              <a:rPr lang="en-US" b="1" dirty="0" err="1"/>
              <a:t>liệu</a:t>
            </a:r>
            <a:r>
              <a:rPr lang="en-US" b="1" dirty="0"/>
              <a:t>: </a:t>
            </a:r>
            <a:r>
              <a:rPr lang="en-US" b="1" dirty="0" err="1"/>
              <a:t>Số</a:t>
            </a:r>
            <a:r>
              <a:rPr lang="en-US" b="1" dirty="0"/>
              <a:t> </a:t>
            </a:r>
            <a:r>
              <a:rPr lang="en-US" b="1" dirty="0" err="1"/>
              <a:t>trung</a:t>
            </a:r>
            <a:r>
              <a:rPr lang="en-US" b="1" dirty="0"/>
              <a:t> </a:t>
            </a:r>
            <a:r>
              <a:rPr lang="en-US" b="1" dirty="0" err="1"/>
              <a:t>bình</a:t>
            </a:r>
            <a:r>
              <a:rPr lang="en-US" b="1" dirty="0"/>
              <a:t>, </a:t>
            </a:r>
            <a:r>
              <a:rPr lang="en-US" b="1" dirty="0" err="1"/>
              <a:t>trung</a:t>
            </a:r>
            <a:r>
              <a:rPr lang="en-US" b="1" dirty="0"/>
              <a:t> </a:t>
            </a:r>
            <a:r>
              <a:rPr lang="en-US" b="1" dirty="0" err="1"/>
              <a:t>vị</a:t>
            </a:r>
            <a:r>
              <a:rPr lang="en-US" b="1" dirty="0"/>
              <a:t>, </a:t>
            </a:r>
            <a:r>
              <a:rPr lang="en-US" b="1" dirty="0" err="1"/>
              <a:t>tứ</a:t>
            </a:r>
            <a:r>
              <a:rPr lang="en-US" b="1" dirty="0"/>
              <a:t> </a:t>
            </a:r>
            <a:r>
              <a:rPr lang="en-US" b="1" dirty="0" err="1"/>
              <a:t>phân</a:t>
            </a:r>
            <a:r>
              <a:rPr lang="en-US" b="1" dirty="0"/>
              <a:t> </a:t>
            </a:r>
            <a:r>
              <a:rPr lang="en-US" b="1" dirty="0" err="1"/>
              <a:t>vị</a:t>
            </a:r>
            <a:r>
              <a:rPr lang="en-US" b="1" dirty="0"/>
              <a:t>, </a:t>
            </a:r>
            <a:r>
              <a:rPr lang="en-US" b="1" dirty="0" err="1"/>
              <a:t>mốt</a:t>
            </a:r>
            <a:r>
              <a:rPr lang="en-US" b="1" dirty="0"/>
              <a:t>.</a:t>
            </a:r>
          </a:p>
          <a:p>
            <a:pPr lvl="0"/>
            <a:r>
              <a:rPr lang="en-US" b="1" dirty="0" err="1"/>
              <a:t>Lời</a:t>
            </a:r>
            <a:r>
              <a:rPr lang="en-US" b="1" dirty="0"/>
              <a:t> </a:t>
            </a:r>
            <a:r>
              <a:rPr lang="en-US" b="1" dirty="0" err="1"/>
              <a:t>giải</a:t>
            </a:r>
            <a:r>
              <a:rPr lang="en-US" b="1" dirty="0"/>
              <a:t> </a:t>
            </a:r>
            <a:r>
              <a:rPr lang="en-US" b="1" dirty="0" err="1"/>
              <a:t>thích</a:t>
            </a:r>
            <a:r>
              <a:rPr lang="en-US" b="1" dirty="0"/>
              <a:t> ý </a:t>
            </a:r>
            <a:r>
              <a:rPr lang="en-US" b="1" dirty="0" err="1"/>
              <a:t>nghĩa</a:t>
            </a:r>
            <a:r>
              <a:rPr lang="en-US" b="1" dirty="0"/>
              <a:t>, </a:t>
            </a:r>
            <a:r>
              <a:rPr lang="en-US" b="1" dirty="0" err="1"/>
              <a:t>vai</a:t>
            </a:r>
            <a:r>
              <a:rPr lang="en-US" b="1" dirty="0"/>
              <a:t> </a:t>
            </a:r>
            <a:r>
              <a:rPr lang="en-US" b="1" dirty="0" err="1"/>
              <a:t>trò</a:t>
            </a:r>
            <a:r>
              <a:rPr lang="en-US" b="1" dirty="0"/>
              <a:t> </a:t>
            </a:r>
            <a:r>
              <a:rPr lang="en-US" b="1" dirty="0" err="1"/>
              <a:t>của</a:t>
            </a:r>
            <a:r>
              <a:rPr lang="en-US" b="1" dirty="0"/>
              <a:t> </a:t>
            </a:r>
            <a:r>
              <a:rPr lang="en-US" b="1" dirty="0" err="1"/>
              <a:t>các</a:t>
            </a:r>
            <a:r>
              <a:rPr lang="en-US" b="1" dirty="0"/>
              <a:t> </a:t>
            </a:r>
            <a:r>
              <a:rPr lang="en-US" b="1" dirty="0" err="1"/>
              <a:t>số</a:t>
            </a:r>
            <a:r>
              <a:rPr lang="en-US" b="1" dirty="0"/>
              <a:t> </a:t>
            </a:r>
            <a:r>
              <a:rPr lang="en-US" b="1" dirty="0" err="1"/>
              <a:t>đặc</a:t>
            </a:r>
            <a:r>
              <a:rPr lang="en-US" b="1" dirty="0"/>
              <a:t> </a:t>
            </a:r>
            <a:r>
              <a:rPr lang="en-US" b="1" dirty="0" err="1"/>
              <a:t>trưng</a:t>
            </a:r>
            <a:r>
              <a:rPr lang="en-US" b="1" dirty="0"/>
              <a:t> </a:t>
            </a:r>
            <a:r>
              <a:rPr lang="en-US" b="1" dirty="0" err="1"/>
              <a:t>trong</a:t>
            </a:r>
            <a:r>
              <a:rPr lang="en-US" b="1" dirty="0"/>
              <a:t> </a:t>
            </a:r>
            <a:r>
              <a:rPr lang="en-US" b="1" dirty="0" err="1"/>
              <a:t>mẫu</a:t>
            </a:r>
            <a:r>
              <a:rPr lang="en-US" b="1" dirty="0"/>
              <a:t> </a:t>
            </a:r>
            <a:r>
              <a:rPr lang="en-US" b="1" dirty="0" err="1"/>
              <a:t>số</a:t>
            </a:r>
            <a:r>
              <a:rPr lang="en-US" b="1" dirty="0"/>
              <a:t> </a:t>
            </a:r>
            <a:r>
              <a:rPr lang="en-US" b="1" dirty="0" err="1"/>
              <a:t>liệu</a:t>
            </a:r>
            <a:r>
              <a:rPr lang="en-US" b="1" dirty="0"/>
              <a:t> </a:t>
            </a:r>
            <a:r>
              <a:rPr lang="en-US" b="1" dirty="0" err="1"/>
              <a:t>thực</a:t>
            </a:r>
            <a:r>
              <a:rPr lang="en-US" b="1" dirty="0"/>
              <a:t> </a:t>
            </a:r>
            <a:r>
              <a:rPr lang="en-US" b="1" dirty="0" err="1"/>
              <a:t>tiễn</a:t>
            </a:r>
            <a:r>
              <a:rPr lang="en-US" b="1" dirty="0"/>
              <a:t>.</a:t>
            </a:r>
          </a:p>
          <a:p>
            <a:r>
              <a:rPr lang="vi-VN" b="1" dirty="0"/>
              <a:t>Rút ra kết luận từ ý nghĩa của các số đặc trưng đo xu thế trung tâm.</a:t>
            </a:r>
            <a:endParaRPr lang="en-US" b="1" dirty="0"/>
          </a:p>
        </p:txBody>
      </p:sp>
      <p:sp>
        <p:nvSpPr>
          <p:cNvPr id="2" name="TextBox 1">
            <a:extLst>
              <a:ext uri="{FF2B5EF4-FFF2-40B4-BE49-F238E27FC236}">
                <a16:creationId xmlns:a16="http://schemas.microsoft.com/office/drawing/2014/main" id="{0A5005E7-6AC4-4467-8FD5-23EA7EE3D4AB}"/>
              </a:ext>
            </a:extLst>
          </p:cNvPr>
          <p:cNvSpPr txBox="1"/>
          <p:nvPr/>
        </p:nvSpPr>
        <p:spPr>
          <a:xfrm>
            <a:off x="1409700" y="4737246"/>
            <a:ext cx="5829300" cy="5164042"/>
          </a:xfrm>
          <a:prstGeom prst="rect">
            <a:avLst/>
          </a:prstGeom>
          <a:noFill/>
        </p:spPr>
        <p:txBody>
          <a:bodyPr wrap="square" rtlCol="0">
            <a:spAutoFit/>
          </a:bodyPr>
          <a:lstStyle/>
          <a:p>
            <a:pPr algn="ctr">
              <a:lnSpc>
                <a:spcPct val="107000"/>
              </a:lnSpc>
            </a:pPr>
            <a:r>
              <a:rPr lang="en-US" sz="48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THUẬT NGỮ</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buFont typeface="Symbol" panose="05050102010706020507" pitchFamily="18" charset="2"/>
              <a:buChar char=""/>
            </a:pP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buFont typeface="Symbol" panose="05050102010706020507" pitchFamily="18" charset="2"/>
              <a:buChar char=""/>
            </a:pP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buFont typeface="Symbol" panose="05050102010706020507" pitchFamily="18" charset="2"/>
              <a:buChar char=""/>
            </a:pP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50000"/>
              </a:lnSpc>
              <a:buFont typeface="Symbol" panose="05050102010706020507" pitchFamily="18" charset="2"/>
              <a:buChar char=""/>
            </a:pPr>
            <a:r>
              <a:rPr lang="en-US" sz="4800" b="1" dirty="0">
                <a:latin typeface="Tahoma" panose="020B0604030504040204" pitchFamily="34" charset="0"/>
                <a:ea typeface="Tahoma" panose="020B0604030504040204" pitchFamily="34" charset="0"/>
                <a:cs typeface="Tahoma" panose="020B0604030504040204" pitchFamily="34" charset="0"/>
              </a:rPr>
              <a:t> </a:t>
            </a:r>
            <a:r>
              <a:rPr lang="vi-VN" sz="4800" b="1" dirty="0">
                <a:effectLst/>
                <a:latin typeface="Tahoma" panose="020B0604030504040204" pitchFamily="34" charset="0"/>
                <a:ea typeface="Tahoma" panose="020B0604030504040204" pitchFamily="34" charset="0"/>
                <a:cs typeface="Tahoma" panose="020B0604030504040204" pitchFamily="34" charset="0"/>
              </a:rPr>
              <a:t>Mốt</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8" name="Group 7">
            <a:extLst>
              <a:ext uri="{FF2B5EF4-FFF2-40B4-BE49-F238E27FC236}">
                <a16:creationId xmlns:a16="http://schemas.microsoft.com/office/drawing/2014/main" id="{F805739C-FAEA-4338-BEDA-4E149AAB4F9A}"/>
              </a:ext>
            </a:extLst>
          </p:cNvPr>
          <p:cNvGrpSpPr/>
          <p:nvPr/>
        </p:nvGrpSpPr>
        <p:grpSpPr>
          <a:xfrm>
            <a:off x="3352800" y="2017338"/>
            <a:ext cx="21031200" cy="1882880"/>
            <a:chOff x="71819" y="148683"/>
            <a:chExt cx="6573453" cy="1287478"/>
          </a:xfrm>
        </p:grpSpPr>
        <p:pic>
          <p:nvPicPr>
            <p:cNvPr id="9" name="Picture 8">
              <a:extLst>
                <a:ext uri="{FF2B5EF4-FFF2-40B4-BE49-F238E27FC236}">
                  <a16:creationId xmlns:a16="http://schemas.microsoft.com/office/drawing/2014/main" id="{183A3FA0-E221-4C14-B481-4842E44F5C9C}"/>
                </a:ext>
              </a:extLst>
            </p:cNvPr>
            <p:cNvPicPr>
              <a:picLocks noChangeAspect="1"/>
            </p:cNvPicPr>
            <p:nvPr/>
          </p:nvPicPr>
          <p:blipFill>
            <a:blip r:embed="rId3"/>
            <a:stretch>
              <a:fillRect/>
            </a:stretch>
          </p:blipFill>
          <p:spPr>
            <a:xfrm>
              <a:off x="71819" y="148683"/>
              <a:ext cx="6573453" cy="1287478"/>
            </a:xfrm>
            <a:prstGeom prst="rect">
              <a:avLst/>
            </a:prstGeom>
          </p:spPr>
        </p:pic>
        <p:sp>
          <p:nvSpPr>
            <p:cNvPr id="10" name="TextBox 321">
              <a:extLst>
                <a:ext uri="{FF2B5EF4-FFF2-40B4-BE49-F238E27FC236}">
                  <a16:creationId xmlns:a16="http://schemas.microsoft.com/office/drawing/2014/main" id="{411B80D4-1322-4897-B1DE-FB6039D983DD}"/>
                </a:ext>
              </a:extLst>
            </p:cNvPr>
            <p:cNvSpPr txBox="1"/>
            <p:nvPr/>
          </p:nvSpPr>
          <p:spPr>
            <a:xfrm>
              <a:off x="752442" y="393460"/>
              <a:ext cx="5280718" cy="535681"/>
            </a:xfrm>
            <a:prstGeom prst="rect">
              <a:avLst/>
            </a:prstGeom>
            <a:noFill/>
          </p:spPr>
          <p:txBody>
            <a:bodyPr wrap="square" rtlCol="0">
              <a:noAutofit/>
            </a:bodyPr>
            <a:lstStyle/>
            <a:p>
              <a:pPr marL="0" marR="0" algn="ctr">
                <a:lnSpc>
                  <a:spcPct val="106000"/>
                </a:lnSpc>
                <a:spcBef>
                  <a:spcPts val="0"/>
                </a:spcBef>
                <a:spcAft>
                  <a:spcPts val="800"/>
                </a:spcAft>
              </a:pPr>
              <a:r>
                <a:rPr lang="en-US" sz="4800" b="1" dirty="0">
                  <a:solidFill>
                    <a:srgbClr val="0000FF"/>
                  </a:solidFill>
                  <a:effectLst/>
                  <a:latin typeface="Tahoma" pitchFamily="34" charset="0"/>
                  <a:ea typeface="Tahoma" pitchFamily="34" charset="0"/>
                  <a:cs typeface="Tahoma" pitchFamily="34" charset="0"/>
                </a:rPr>
                <a:t>CÁC SỐ ĐẶC TRƯNG ĐO XU THẾ TRUNG TÂM</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321">
              <a:extLst>
                <a:ext uri="{FF2B5EF4-FFF2-40B4-BE49-F238E27FC236}">
                  <a16:creationId xmlns:a16="http://schemas.microsoft.com/office/drawing/2014/main" id="{B92A5FC1-BD9A-47EF-BC28-D5029C550976}"/>
                </a:ext>
              </a:extLst>
            </p:cNvPr>
            <p:cNvSpPr txBox="1"/>
            <p:nvPr/>
          </p:nvSpPr>
          <p:spPr>
            <a:xfrm>
              <a:off x="426113" y="393460"/>
              <a:ext cx="652658" cy="872484"/>
            </a:xfrm>
            <a:prstGeom prst="rect">
              <a:avLst/>
            </a:prstGeom>
            <a:noFill/>
          </p:spPr>
          <p:txBody>
            <a:bodyPr wrap="square" rtlCol="0">
              <a:noAutofit/>
            </a:bodyPr>
            <a:lstStyle/>
            <a:p>
              <a:pPr marL="0" marR="0" algn="ctr">
                <a:lnSpc>
                  <a:spcPct val="106000"/>
                </a:lnSpc>
                <a:spcBef>
                  <a:spcPts val="0"/>
                </a:spcBef>
                <a:spcAft>
                  <a:spcPts val="800"/>
                </a:spcAft>
              </a:pPr>
              <a:r>
                <a:rPr lang="en-US" sz="48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13</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22" presetClass="entr" presetSubtype="1" fill="hold" grpId="0" nodeType="with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wipe(up)">
                                      <p:cBhvr>
                                        <p:cTn id="11" dur="500"/>
                                        <p:tgtEl>
                                          <p:spTgt spid="9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nodePh="1">
                                  <p:stCondLst>
                                    <p:cond delay="0"/>
                                  </p:stCondLst>
                                  <p:endCondLst>
                                    <p:cond evt="begin" delay="0">
                                      <p:tn val="14"/>
                                    </p:cond>
                                  </p:endCondLst>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up)">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up)">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wipe(up)">
                                      <p:cBhvr>
                                        <p:cTn id="35" dur="5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wipe(up)">
                                      <p:cBhvr>
                                        <p:cTn id="40" dur="500"/>
                                        <p:tgtEl>
                                          <p:spTgt spid="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Effect transition="in" filter="wipe(up)">
                                      <p:cBhvr>
                                        <p:cTn id="4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C4C6AF-DEB1-A44B-01F5-23AFD3BD2AEE}"/>
              </a:ext>
            </a:extLst>
          </p:cNvPr>
          <p:cNvSpPr txBox="1"/>
          <p:nvPr/>
        </p:nvSpPr>
        <p:spPr>
          <a:xfrm>
            <a:off x="0" y="1143000"/>
            <a:ext cx="2819400" cy="754053"/>
          </a:xfrm>
          <a:prstGeom prst="rect">
            <a:avLst/>
          </a:prstGeom>
          <a:solidFill>
            <a:schemeClr val="bg1"/>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2F9513C-74B0-4433-AB6E-D77B8D1A0662}"/>
                  </a:ext>
                </a:extLst>
              </p:cNvPr>
              <p:cNvSpPr txBox="1"/>
              <p:nvPr/>
            </p:nvSpPr>
            <p:spPr>
              <a:xfrm>
                <a:off x="288923" y="1143000"/>
                <a:ext cx="23718078" cy="7551619"/>
              </a:xfrm>
              <a:prstGeom prst="rect">
                <a:avLst/>
              </a:prstGeom>
              <a:solidFill>
                <a:schemeClr val="accent4">
                  <a:lumMod val="40000"/>
                  <a:lumOff val="60000"/>
                  <a:alpha val="70000"/>
                </a:schemeClr>
              </a:solidFill>
            </p:spPr>
            <p:txBody>
              <a:bodyPr wrap="square">
                <a:spAutoFit/>
              </a:bodyPr>
              <a:lstStyle/>
              <a:p>
                <a:pPr marL="685800" indent="-400050" algn="l">
                  <a:lnSpc>
                    <a:spcPct val="107000"/>
                  </a:lnSpc>
                  <a:spcAft>
                    <a:spcPts val="800"/>
                  </a:spcAft>
                  <a:tabLst>
                    <a:tab pos="2646680" algn="l"/>
                  </a:tabLst>
                </a:pPr>
                <a:r>
                  <a:rPr lang="en-US"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5.8</a:t>
                </a:r>
                <a:r>
                  <a:rPr lang="vi-VN"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en-US"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vi-VN" sz="3800" b="1" dirty="0">
                    <a:effectLst/>
                    <a:latin typeface="Tahoma" panose="020B0604030504040204" pitchFamily="34" charset="0"/>
                    <a:ea typeface="Tahoma" panose="020B0604030504040204" pitchFamily="34" charset="0"/>
                    <a:cs typeface="Tahoma" panose="020B0604030504040204" pitchFamily="34" charset="0"/>
                  </a:rPr>
                  <a:t>Hãy chọn số đặc trưng đo xu thế trung tâm của mỗi </a:t>
                </a:r>
                <a:r>
                  <a:rPr lang="en-US" sz="3800" b="1" dirty="0" err="1">
                    <a:effectLst/>
                    <a:latin typeface="Tahoma" panose="020B0604030504040204" pitchFamily="34" charset="0"/>
                    <a:ea typeface="Tahoma" panose="020B0604030504040204" pitchFamily="34" charset="0"/>
                    <a:cs typeface="Tahoma" panose="020B0604030504040204" pitchFamily="34" charset="0"/>
                  </a:rPr>
                  <a:t>mẫu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vi-VN" sz="3800" b="1" dirty="0">
                    <a:effectLst/>
                    <a:latin typeface="Tahoma" panose="020B0604030504040204" pitchFamily="34" charset="0"/>
                    <a:ea typeface="Tahoma" panose="020B0604030504040204" pitchFamily="34" charset="0"/>
                    <a:cs typeface="Tahoma" panose="020B0604030504040204" pitchFamily="34" charset="0"/>
                  </a:rPr>
                  <a:t>số liệu sau. </a:t>
                </a:r>
                <a:r>
                  <a:rPr lang="en-US" sz="3800" b="1" dirty="0">
                    <a:effectLst/>
                    <a:latin typeface="Tahoma" panose="020B0604030504040204" pitchFamily="34" charset="0"/>
                    <a:ea typeface="Tahoma" panose="020B0604030504040204" pitchFamily="34" charset="0"/>
                    <a:cs typeface="Tahoma" panose="020B0604030504040204" pitchFamily="34" charset="0"/>
                  </a:rPr>
                  <a:t>G</a:t>
                </a:r>
                <a:r>
                  <a:rPr lang="vi-VN" sz="3800" b="1" dirty="0">
                    <a:effectLst/>
                    <a:latin typeface="Tahoma" panose="020B0604030504040204" pitchFamily="34" charset="0"/>
                    <a:ea typeface="Tahoma" panose="020B0604030504040204" pitchFamily="34" charset="0"/>
                    <a:cs typeface="Tahoma" panose="020B0604030504040204" pitchFamily="34" charset="0"/>
                  </a:rPr>
                  <a:t>iải thích và tính giá trị của số đặc trưng đó.</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p>
                <a:pPr marL="1028700" indent="-342900" algn="l">
                  <a:lnSpc>
                    <a:spcPct val="150000"/>
                  </a:lnSpc>
                  <a:spcAft>
                    <a:spcPts val="800"/>
                  </a:spcAft>
                  <a:buAutoNum type="alphaLcParenR"/>
                  <a:tabLst>
                    <a:tab pos="2646680" algn="l"/>
                  </a:tabLst>
                </a:pP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mặt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trăng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đã</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biết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của</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các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hành</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tinh</a:t>
                </a:r>
                <a:r>
                  <a:rPr lang="en-US" sz="3800" b="1" dirty="0">
                    <a:effectLst/>
                    <a:latin typeface="Tahoma" panose="020B0604030504040204" pitchFamily="34" charset="0"/>
                    <a:ea typeface="Tahoma" panose="020B0604030504040204" pitchFamily="34" charset="0"/>
                    <a:cs typeface="Tahoma" panose="020B0604030504040204" pitchFamily="34" charset="0"/>
                  </a:rPr>
                  <a:t>:</a:t>
                </a:r>
                <a:endParaRPr lang="vi-VN" sz="3800" b="1" dirty="0">
                  <a:effectLst/>
                  <a:latin typeface="Tahoma" panose="020B0604030504040204" pitchFamily="34" charset="0"/>
                  <a:ea typeface="Tahoma" panose="020B0604030504040204" pitchFamily="34" charset="0"/>
                  <a:cs typeface="Tahoma" panose="020B0604030504040204" pitchFamily="34" charset="0"/>
                </a:endParaRPr>
              </a:p>
              <a:p>
                <a:pPr marL="685800" algn="l">
                  <a:lnSpc>
                    <a:spcPct val="150000"/>
                  </a:lnSpc>
                  <a:spcAft>
                    <a:spcPts val="800"/>
                  </a:spcAft>
                  <a:tabLst>
                    <a:tab pos="2646680" algn="l"/>
                  </a:tabLst>
                </a:pPr>
                <a:endParaRPr lang="vi-VN" sz="3800" b="1" dirty="0">
                  <a:effectLst/>
                  <a:latin typeface="Tahoma" panose="020B0604030504040204" pitchFamily="34" charset="0"/>
                  <a:ea typeface="Tahoma" panose="020B0604030504040204" pitchFamily="34" charset="0"/>
                  <a:cs typeface="Tahoma" panose="020B0604030504040204" pitchFamily="34" charset="0"/>
                </a:endParaRPr>
              </a:p>
              <a:p>
                <a:pPr marL="685800" algn="l">
                  <a:lnSpc>
                    <a:spcPct val="150000"/>
                  </a:lnSpc>
                  <a:spcAft>
                    <a:spcPts val="800"/>
                  </a:spcAft>
                  <a:tabLst>
                    <a:tab pos="2646680" algn="l"/>
                  </a:tabLst>
                </a:pPr>
                <a:endParaRPr lang="vi-VN" sz="3800" b="1" dirty="0">
                  <a:latin typeface="Tahoma" panose="020B0604030504040204" pitchFamily="34" charset="0"/>
                  <a:ea typeface="Tahoma" panose="020B0604030504040204" pitchFamily="34" charset="0"/>
                  <a:cs typeface="Tahoma" panose="020B0604030504040204" pitchFamily="34" charset="0"/>
                </a:endParaRPr>
              </a:p>
              <a:p>
                <a:pPr marL="685800" marR="0" lvl="0" indent="0" algn="just" defTabSz="2177278" rtl="0" eaLnBrk="1" fontAlgn="auto" latinLnBrk="0" hangingPunct="1">
                  <a:lnSpc>
                    <a:spcPct val="150000"/>
                  </a:lnSpc>
                  <a:spcBef>
                    <a:spcPts val="0"/>
                  </a:spcBef>
                  <a:spcAft>
                    <a:spcPts val="800"/>
                  </a:spcAft>
                  <a:buClrTx/>
                  <a:buSzTx/>
                  <a:buFontTx/>
                  <a:buNone/>
                  <a:tabLst>
                    <a:tab pos="2646680" algn="l"/>
                  </a:tabLst>
                  <a:defRPr/>
                </a:pP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đường</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chuyền</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thành</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công</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trận</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đấu</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sô</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cầu</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thủ</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bóng</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đá</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a:p>
                <a:pPr marL="685800" marR="0" lvl="0" indent="0" algn="just" defTabSz="2177278" rtl="0" eaLnBrk="1" fontAlgn="auto" latinLnBrk="0" hangingPunct="1">
                  <a:lnSpc>
                    <a:spcPct val="150000"/>
                  </a:lnSpc>
                  <a:spcBef>
                    <a:spcPts val="0"/>
                  </a:spcBef>
                  <a:spcAft>
                    <a:spcPts val="800"/>
                  </a:spcAft>
                  <a:buClrTx/>
                  <a:buSzTx/>
                  <a:buFontTx/>
                  <a:buNone/>
                  <a:tabLst>
                    <a:tab pos="2646680" algn="l"/>
                  </a:tabLst>
                  <a:defRPr/>
                </a:pP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𝟑𝟐</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𝟐𝟒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𝟐𝟎</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𝟏𝟒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𝟐𝟑</m:t>
                    </m:r>
                  </m:oMath>
                </a14:m>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457200" marR="0" lvl="0" indent="228600" algn="l" defTabSz="2177278" rtl="0" eaLnBrk="1" fontAlgn="auto" latinLnBrk="0" hangingPunct="1">
                  <a:lnSpc>
                    <a:spcPct val="107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IQ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của</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nhóm</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học</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sinh</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vi-VN"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𝟔𝟎</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𝟕𝟐</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𝟔𝟑</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𝟖𝟑</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𝟔𝟖</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𝟕𝟒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𝟗𝟎</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𝟖𝟔</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𝟕𝟒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𝟖𝟎</m:t>
                    </m:r>
                  </m:oMath>
                </a14:m>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a:p>
                <a:pPr marL="457200" marR="0" lvl="0" indent="228600" algn="just" defTabSz="2177278" rtl="0" eaLnBrk="1" fontAlgn="auto" latinLnBrk="0" hangingPunct="1">
                  <a:lnSpc>
                    <a:spcPct val="107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Các</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sai</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phép</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đo</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𝟏𝟎</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𝟏𝟓</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𝟏𝟖</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𝟏𝟓</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𝟏𝟑</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𝟒𝟐</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𝟏𝟓</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𝟏𝟐</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𝟏𝟒</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     </m:t>
                    </m:r>
                    <m:r>
                      <a:rPr kumimoji="0" lang="en-US" sz="3800" b="1" i="1" u="none" strike="noStrike" kern="1200" cap="none" spc="0" normalizeH="0" baseline="0" noProof="0" smtClean="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𝟒𝟐</m:t>
                    </m:r>
                  </m:oMath>
                </a14:m>
                <a:r>
                  <a:rPr kumimoji="0" lang="en-US" sz="3800" b="1"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a:t>
                </a:r>
                <a:endParaRPr lang="vi-VN" sz="3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TextBox 3">
                <a:extLst>
                  <a:ext uri="{FF2B5EF4-FFF2-40B4-BE49-F238E27FC236}">
                    <a16:creationId xmlns:a16="http://schemas.microsoft.com/office/drawing/2014/main" id="{E2F9513C-74B0-4433-AB6E-D77B8D1A0662}"/>
                  </a:ext>
                </a:extLst>
              </p:cNvPr>
              <p:cNvSpPr txBox="1">
                <a:spLocks noRot="1" noChangeAspect="1" noMove="1" noResize="1" noEditPoints="1" noAdjustHandles="1" noChangeArrowheads="1" noChangeShapeType="1" noTextEdit="1"/>
              </p:cNvSpPr>
              <p:nvPr/>
            </p:nvSpPr>
            <p:spPr>
              <a:xfrm>
                <a:off x="288923" y="1143000"/>
                <a:ext cx="23718078" cy="7551619"/>
              </a:xfrm>
              <a:prstGeom prst="rect">
                <a:avLst/>
              </a:prstGeom>
              <a:blipFill>
                <a:blip r:embed="rId2"/>
                <a:stretch>
                  <a:fillRect t="-1616" b="-2423"/>
                </a:stretch>
              </a:blipFill>
            </p:spPr>
            <p:txBody>
              <a:bodyPr/>
              <a:lstStyle/>
              <a:p>
                <a:r>
                  <a:rPr lang="en-US">
                    <a:noFill/>
                  </a:rPr>
                  <a:t> </a:t>
                </a:r>
              </a:p>
            </p:txBody>
          </p:sp>
        </mc:Fallback>
      </mc:AlternateContent>
      <p:graphicFrame>
        <p:nvGraphicFramePr>
          <p:cNvPr id="5" name="Table 4">
            <a:extLst>
              <a:ext uri="{FF2B5EF4-FFF2-40B4-BE49-F238E27FC236}">
                <a16:creationId xmlns:a16="http://schemas.microsoft.com/office/drawing/2014/main" id="{B92B4327-F507-40A3-8923-FB9AF4DAF4B0}"/>
              </a:ext>
            </a:extLst>
          </p:cNvPr>
          <p:cNvGraphicFramePr>
            <a:graphicFrameLocks noGrp="1"/>
          </p:cNvGraphicFramePr>
          <p:nvPr/>
        </p:nvGraphicFramePr>
        <p:xfrm>
          <a:off x="642257" y="3350173"/>
          <a:ext cx="23164800" cy="2014373"/>
        </p:xfrm>
        <a:graphic>
          <a:graphicData uri="http://schemas.openxmlformats.org/drawingml/2006/table">
            <a:tbl>
              <a:tblPr firstRow="1" firstCol="1" bandRow="1">
                <a:tableStyleId>{616DA210-FB5B-4158-B5E0-FEB733F419BA}</a:tableStyleId>
              </a:tblPr>
              <a:tblGrid>
                <a:gridCol w="2763078">
                  <a:extLst>
                    <a:ext uri="{9D8B030D-6E8A-4147-A177-3AD203B41FA5}">
                      <a16:colId xmlns:a16="http://schemas.microsoft.com/office/drawing/2014/main" val="2754776376"/>
                    </a:ext>
                  </a:extLst>
                </a:gridCol>
                <a:gridCol w="2133600">
                  <a:extLst>
                    <a:ext uri="{9D8B030D-6E8A-4147-A177-3AD203B41FA5}">
                      <a16:colId xmlns:a16="http://schemas.microsoft.com/office/drawing/2014/main" val="1902886683"/>
                    </a:ext>
                  </a:extLst>
                </a:gridCol>
                <a:gridCol w="2057400">
                  <a:extLst>
                    <a:ext uri="{9D8B030D-6E8A-4147-A177-3AD203B41FA5}">
                      <a16:colId xmlns:a16="http://schemas.microsoft.com/office/drawing/2014/main" val="3738646665"/>
                    </a:ext>
                  </a:extLst>
                </a:gridCol>
                <a:gridCol w="1905000">
                  <a:extLst>
                    <a:ext uri="{9D8B030D-6E8A-4147-A177-3AD203B41FA5}">
                      <a16:colId xmlns:a16="http://schemas.microsoft.com/office/drawing/2014/main" val="1294762326"/>
                    </a:ext>
                  </a:extLst>
                </a:gridCol>
                <a:gridCol w="2057400">
                  <a:extLst>
                    <a:ext uri="{9D8B030D-6E8A-4147-A177-3AD203B41FA5}">
                      <a16:colId xmlns:a16="http://schemas.microsoft.com/office/drawing/2014/main" val="1750634212"/>
                    </a:ext>
                  </a:extLst>
                </a:gridCol>
                <a:gridCol w="1981200">
                  <a:extLst>
                    <a:ext uri="{9D8B030D-6E8A-4147-A177-3AD203B41FA5}">
                      <a16:colId xmlns:a16="http://schemas.microsoft.com/office/drawing/2014/main" val="4001160022"/>
                    </a:ext>
                  </a:extLst>
                </a:gridCol>
                <a:gridCol w="1981200">
                  <a:extLst>
                    <a:ext uri="{9D8B030D-6E8A-4147-A177-3AD203B41FA5}">
                      <a16:colId xmlns:a16="http://schemas.microsoft.com/office/drawing/2014/main" val="3100206117"/>
                    </a:ext>
                  </a:extLst>
                </a:gridCol>
                <a:gridCol w="4038600">
                  <a:extLst>
                    <a:ext uri="{9D8B030D-6E8A-4147-A177-3AD203B41FA5}">
                      <a16:colId xmlns:a16="http://schemas.microsoft.com/office/drawing/2014/main" val="886572476"/>
                    </a:ext>
                  </a:extLst>
                </a:gridCol>
                <a:gridCol w="4247322">
                  <a:extLst>
                    <a:ext uri="{9D8B030D-6E8A-4147-A177-3AD203B41FA5}">
                      <a16:colId xmlns:a16="http://schemas.microsoft.com/office/drawing/2014/main" val="2464890466"/>
                    </a:ext>
                  </a:extLst>
                </a:gridCol>
              </a:tblGrid>
              <a:tr h="1091215">
                <a:tc>
                  <a:txBody>
                    <a:bodyPr/>
                    <a:lstStyle/>
                    <a:p>
                      <a:pPr algn="ctr">
                        <a:lnSpc>
                          <a:spcPct val="107000"/>
                        </a:lnSpc>
                      </a:pPr>
                      <a:r>
                        <a:rPr lang="en-US" sz="3800" dirty="0" err="1">
                          <a:effectLst/>
                        </a:rPr>
                        <a:t>Hành</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Thuỷ</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a:effectLst/>
                        </a:rPr>
                        <a:t>Kim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Trái</a:t>
                      </a:r>
                      <a:r>
                        <a:rPr lang="en-US" sz="3800" dirty="0">
                          <a:effectLst/>
                        </a:rPr>
                        <a:t> </a:t>
                      </a:r>
                      <a:r>
                        <a:rPr lang="en-US" sz="3800" dirty="0" err="1">
                          <a:effectLst/>
                        </a:rPr>
                        <a:t>Đất</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Hoả</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Mộc</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a:effectLst/>
                        </a:rPr>
                        <a:t>Thổ tinh</a:t>
                      </a:r>
                      <a:endParaRPr lang="en-US" sz="38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Thiên</a:t>
                      </a:r>
                      <a:r>
                        <a:rPr lang="en-US" sz="3800" dirty="0">
                          <a:effectLst/>
                        </a:rPr>
                        <a:t> </a:t>
                      </a:r>
                      <a:r>
                        <a:rPr lang="en-US" sz="3800" dirty="0" err="1">
                          <a:effectLst/>
                        </a:rPr>
                        <a:t>Vương</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dirty="0" err="1">
                          <a:effectLst/>
                        </a:rPr>
                        <a:t>Hải</a:t>
                      </a:r>
                      <a:r>
                        <a:rPr lang="en-US" sz="3800" dirty="0">
                          <a:effectLst/>
                        </a:rPr>
                        <a:t> </a:t>
                      </a:r>
                      <a:r>
                        <a:rPr lang="en-US" sz="3800" dirty="0" err="1">
                          <a:effectLst/>
                        </a:rPr>
                        <a:t>Vương</a:t>
                      </a:r>
                      <a:r>
                        <a:rPr lang="en-US" sz="3800" dirty="0">
                          <a:effectLst/>
                        </a:rPr>
                        <a:t> </a:t>
                      </a:r>
                      <a:r>
                        <a:rPr lang="en-US" sz="3800" dirty="0" err="1">
                          <a:effectLst/>
                        </a:rPr>
                        <a:t>tinh</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4069303558"/>
                  </a:ext>
                </a:extLst>
              </a:tr>
              <a:tr h="923158">
                <a:tc>
                  <a:txBody>
                    <a:bodyPr/>
                    <a:lstStyle/>
                    <a:p>
                      <a:pPr algn="ctr">
                        <a:lnSpc>
                          <a:spcPct val="107000"/>
                        </a:lnSpc>
                      </a:pPr>
                      <a:r>
                        <a:rPr lang="en-US" sz="3800" dirty="0" err="1">
                          <a:effectLst/>
                        </a:rPr>
                        <a:t>Số</a:t>
                      </a:r>
                      <a:r>
                        <a:rPr lang="en-US" sz="3800" dirty="0">
                          <a:effectLst/>
                        </a:rPr>
                        <a:t> </a:t>
                      </a:r>
                      <a:r>
                        <a:rPr lang="en-US" sz="3800" dirty="0" err="1">
                          <a:effectLst/>
                        </a:rPr>
                        <a:t>mặt</a:t>
                      </a:r>
                      <a:r>
                        <a:rPr lang="en-US" sz="3800" dirty="0">
                          <a:effectLst/>
                        </a:rPr>
                        <a:t> </a:t>
                      </a:r>
                      <a:r>
                        <a:rPr lang="en-US" sz="3800" dirty="0" err="1">
                          <a:effectLst/>
                        </a:rPr>
                        <a:t>trăng</a:t>
                      </a:r>
                      <a:endParaRPr lang="en-US" sz="3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0</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0</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1</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2</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63</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34</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27</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3800" b="1" dirty="0">
                          <a:effectLst/>
                        </a:rPr>
                        <a:t>13</a:t>
                      </a:r>
                      <a:endParaRPr lang="en-US" sz="3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490120746"/>
                  </a:ext>
                </a:extLst>
              </a:tr>
            </a:tbl>
          </a:graphicData>
        </a:graphic>
      </p:graphicFrame>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E4FC905F-2FAF-8257-9977-698E921CB175}"/>
                  </a:ext>
                </a:extLst>
              </p:cNvPr>
              <p:cNvSpPr txBox="1"/>
              <p:nvPr/>
            </p:nvSpPr>
            <p:spPr>
              <a:xfrm>
                <a:off x="228600" y="8987106"/>
                <a:ext cx="23850600" cy="4280916"/>
              </a:xfrm>
              <a:prstGeom prst="rect">
                <a:avLst/>
              </a:prstGeom>
              <a:solidFill>
                <a:schemeClr val="accent6">
                  <a:lumMod val="40000"/>
                  <a:lumOff val="60000"/>
                  <a:alpha val="71000"/>
                </a:schemeClr>
              </a:solidFill>
            </p:spPr>
            <p:txBody>
              <a:bodyPr wrap="square">
                <a:spAutoFit/>
              </a:bodyPr>
              <a:lstStyle/>
              <a:p>
                <a:pPr marL="685800" algn="l">
                  <a:lnSpc>
                    <a:spcPct val="107000"/>
                  </a:lnSpc>
                  <a:spcAft>
                    <a:spcPts val="800"/>
                  </a:spcAft>
                  <a:tabLst>
                    <a:tab pos="2646680" algn="l"/>
                  </a:tabLst>
                </a:pPr>
                <a:r>
                  <a:rPr lang="en-US" sz="5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Lời</a:t>
                </a:r>
                <a:r>
                  <a:rPr lang="en-US" sz="5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52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r>
                  <a:rPr lang="en-US" sz="5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p>
                <a:pPr marL="685800" algn="l">
                  <a:lnSpc>
                    <a:spcPct val="107000"/>
                  </a:lnSpc>
                  <a:spcAft>
                    <a:spcPts val="800"/>
                  </a:spcAft>
                  <a:tabLst>
                    <a:tab pos="2646680" algn="l"/>
                  </a:tabLst>
                </a:pPr>
                <a:r>
                  <a:rPr lang="en-US" sz="4800" b="1" dirty="0">
                    <a:effectLst/>
                    <a:latin typeface="Tahoma" panose="020B0604030504040204" pitchFamily="34" charset="0"/>
                    <a:ea typeface="Tahoma" panose="020B0604030504040204" pitchFamily="34" charset="0"/>
                    <a:cs typeface="Tahoma" panose="020B0604030504040204" pitchFamily="34" charset="0"/>
                  </a:rPr>
                  <a:t>c) </a:t>
                </a:r>
                <a:r>
                  <a:rPr lang="vi-VN" sz="4800" b="1" dirty="0">
                    <a:effectLst/>
                    <a:latin typeface="Tahoma" panose="020B0604030504040204" pitchFamily="34" charset="0"/>
                    <a:ea typeface="Tahoma" panose="020B0604030504040204" pitchFamily="34" charset="0"/>
                    <a:cs typeface="Tahoma" panose="020B0604030504040204" pitchFamily="34" charset="0"/>
                  </a:rPr>
                  <a:t>Chọn số đặc trưng là trung bình, vì các số liệu gần nhau.Số trung bình là</a:t>
                </a:r>
                <a:r>
                  <a:rPr lang="vi-VN" sz="5800" b="1" dirty="0">
                    <a:effectLst/>
                    <a:latin typeface="Tahoma" panose="020B0604030504040204" pitchFamily="34" charset="0"/>
                    <a:ea typeface="Tahoma" panose="020B0604030504040204" pitchFamily="34" charset="0"/>
                    <a:cs typeface="Tahoma" panose="020B0604030504040204" pitchFamily="34" charset="0"/>
                  </a:rPr>
                  <a:t>:</a:t>
                </a:r>
                <a:r>
                  <a:rPr lang="en-US" sz="5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5800" b="1"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5800" b="1" i="1">
                            <a:effectLst/>
                            <a:latin typeface="Cambria Math" panose="02040503050406030204" pitchFamily="18" charset="0"/>
                            <a:ea typeface="Arial" panose="020B0604020202020204" pitchFamily="34" charset="0"/>
                            <a:cs typeface="Times New Roman" panose="02020603050405020304" pitchFamily="18" charset="0"/>
                          </a:rPr>
                          <m:t>𝟔𝟎</m:t>
                        </m:r>
                        <m:r>
                          <a:rPr lang="vi-VN" sz="5800" b="1" i="1">
                            <a:effectLst/>
                            <a:latin typeface="Cambria Math" panose="02040503050406030204" pitchFamily="18" charset="0"/>
                            <a:ea typeface="Arial" panose="020B0604020202020204" pitchFamily="34" charset="0"/>
                            <a:cs typeface="Times New Roman" panose="02020603050405020304" pitchFamily="18" charset="0"/>
                          </a:rPr>
                          <m:t>+</m:t>
                        </m:r>
                        <m:r>
                          <a:rPr lang="vi-VN" sz="5800" b="1" i="1">
                            <a:effectLst/>
                            <a:latin typeface="Cambria Math" panose="02040503050406030204" pitchFamily="18" charset="0"/>
                            <a:ea typeface="Arial" panose="020B0604020202020204" pitchFamily="34" charset="0"/>
                            <a:cs typeface="Times New Roman" panose="02020603050405020304" pitchFamily="18" charset="0"/>
                          </a:rPr>
                          <m:t>𝟔𝟑</m:t>
                        </m:r>
                        <m:r>
                          <a:rPr lang="vi-VN" sz="5800" b="1" i="1">
                            <a:effectLst/>
                            <a:latin typeface="Cambria Math" panose="02040503050406030204" pitchFamily="18" charset="0"/>
                            <a:ea typeface="Arial" panose="020B0604020202020204" pitchFamily="34" charset="0"/>
                            <a:cs typeface="Times New Roman" panose="02020603050405020304" pitchFamily="18" charset="0"/>
                          </a:rPr>
                          <m:t>+</m:t>
                        </m:r>
                        <m:r>
                          <a:rPr lang="vi-VN" sz="5800" b="1" i="1">
                            <a:effectLst/>
                            <a:latin typeface="Cambria Math" panose="02040503050406030204" pitchFamily="18" charset="0"/>
                            <a:ea typeface="Arial" panose="020B0604020202020204" pitchFamily="34" charset="0"/>
                            <a:cs typeface="Times New Roman" panose="02020603050405020304" pitchFamily="18" charset="0"/>
                          </a:rPr>
                          <m:t>𝟔𝟖</m:t>
                        </m:r>
                        <m:r>
                          <a:rPr lang="vi-VN" sz="5800" b="1" i="1">
                            <a:effectLst/>
                            <a:latin typeface="Cambria Math" panose="02040503050406030204" pitchFamily="18" charset="0"/>
                            <a:ea typeface="Arial" panose="020B0604020202020204" pitchFamily="34" charset="0"/>
                            <a:cs typeface="Times New Roman" panose="02020603050405020304" pitchFamily="18" charset="0"/>
                          </a:rPr>
                          <m:t>+</m:t>
                        </m:r>
                        <m:r>
                          <a:rPr lang="vi-VN" sz="5800" b="1" i="1">
                            <a:effectLst/>
                            <a:latin typeface="Cambria Math" panose="02040503050406030204" pitchFamily="18" charset="0"/>
                            <a:ea typeface="Arial" panose="020B0604020202020204" pitchFamily="34" charset="0"/>
                            <a:cs typeface="Times New Roman" panose="02020603050405020304" pitchFamily="18" charset="0"/>
                          </a:rPr>
                          <m:t>𝟕𝟐</m:t>
                        </m:r>
                        <m:r>
                          <a:rPr lang="vi-VN" sz="5800" b="1" i="1">
                            <a:effectLst/>
                            <a:latin typeface="Cambria Math" panose="02040503050406030204" pitchFamily="18" charset="0"/>
                            <a:ea typeface="Arial" panose="020B0604020202020204" pitchFamily="34" charset="0"/>
                            <a:cs typeface="Times New Roman" panose="02020603050405020304" pitchFamily="18" charset="0"/>
                          </a:rPr>
                          <m:t>+</m:t>
                        </m:r>
                        <m:r>
                          <a:rPr lang="vi-VN" sz="5800" b="1" i="1">
                            <a:effectLst/>
                            <a:latin typeface="Cambria Math" panose="02040503050406030204" pitchFamily="18" charset="0"/>
                            <a:ea typeface="Arial" panose="020B0604020202020204" pitchFamily="34" charset="0"/>
                            <a:cs typeface="Times New Roman" panose="02020603050405020304" pitchFamily="18" charset="0"/>
                          </a:rPr>
                          <m:t>𝟕𝟒</m:t>
                        </m:r>
                        <m:r>
                          <a:rPr lang="vi-VN" sz="5800" b="1" i="1">
                            <a:effectLst/>
                            <a:latin typeface="Cambria Math" panose="02040503050406030204" pitchFamily="18" charset="0"/>
                            <a:ea typeface="Arial" panose="020B0604020202020204" pitchFamily="34" charset="0"/>
                            <a:cs typeface="Times New Roman" panose="02020603050405020304" pitchFamily="18" charset="0"/>
                          </a:rPr>
                          <m:t>.</m:t>
                        </m:r>
                        <m:r>
                          <a:rPr lang="vi-VN" sz="5800" b="1" i="1">
                            <a:effectLst/>
                            <a:latin typeface="Cambria Math" panose="02040503050406030204" pitchFamily="18" charset="0"/>
                            <a:ea typeface="Arial" panose="020B0604020202020204" pitchFamily="34" charset="0"/>
                            <a:cs typeface="Times New Roman" panose="02020603050405020304" pitchFamily="18" charset="0"/>
                          </a:rPr>
                          <m:t>𝟐</m:t>
                        </m:r>
                        <m:r>
                          <a:rPr lang="vi-VN" sz="5800" b="1" i="1">
                            <a:effectLst/>
                            <a:latin typeface="Cambria Math" panose="02040503050406030204" pitchFamily="18" charset="0"/>
                            <a:ea typeface="Arial" panose="020B0604020202020204" pitchFamily="34" charset="0"/>
                            <a:cs typeface="Times New Roman" panose="02020603050405020304" pitchFamily="18" charset="0"/>
                          </a:rPr>
                          <m:t>+</m:t>
                        </m:r>
                        <m:r>
                          <a:rPr lang="vi-VN" sz="5800" b="1" i="1">
                            <a:effectLst/>
                            <a:latin typeface="Cambria Math" panose="02040503050406030204" pitchFamily="18" charset="0"/>
                            <a:ea typeface="Arial" panose="020B0604020202020204" pitchFamily="34" charset="0"/>
                            <a:cs typeface="Times New Roman" panose="02020603050405020304" pitchFamily="18" charset="0"/>
                          </a:rPr>
                          <m:t>𝟖𝟎</m:t>
                        </m:r>
                        <m:r>
                          <a:rPr lang="vi-VN" sz="5800" b="1" i="1">
                            <a:effectLst/>
                            <a:latin typeface="Cambria Math" panose="02040503050406030204" pitchFamily="18" charset="0"/>
                            <a:ea typeface="Arial" panose="020B0604020202020204" pitchFamily="34" charset="0"/>
                            <a:cs typeface="Times New Roman" panose="02020603050405020304" pitchFamily="18" charset="0"/>
                          </a:rPr>
                          <m:t>+</m:t>
                        </m:r>
                        <m:r>
                          <a:rPr lang="vi-VN" sz="5800" b="1" i="1">
                            <a:effectLst/>
                            <a:latin typeface="Cambria Math" panose="02040503050406030204" pitchFamily="18" charset="0"/>
                            <a:ea typeface="Arial" panose="020B0604020202020204" pitchFamily="34" charset="0"/>
                            <a:cs typeface="Times New Roman" panose="02020603050405020304" pitchFamily="18" charset="0"/>
                          </a:rPr>
                          <m:t>𝟖𝟑</m:t>
                        </m:r>
                        <m:r>
                          <a:rPr lang="vi-VN" sz="5800" b="1" i="1">
                            <a:effectLst/>
                            <a:latin typeface="Cambria Math" panose="02040503050406030204" pitchFamily="18" charset="0"/>
                            <a:ea typeface="Arial" panose="020B0604020202020204" pitchFamily="34" charset="0"/>
                            <a:cs typeface="Times New Roman" panose="02020603050405020304" pitchFamily="18" charset="0"/>
                          </a:rPr>
                          <m:t>+</m:t>
                        </m:r>
                        <m:r>
                          <a:rPr lang="vi-VN" sz="5800" b="1" i="1">
                            <a:effectLst/>
                            <a:latin typeface="Cambria Math" panose="02040503050406030204" pitchFamily="18" charset="0"/>
                            <a:ea typeface="Arial" panose="020B0604020202020204" pitchFamily="34" charset="0"/>
                            <a:cs typeface="Times New Roman" panose="02020603050405020304" pitchFamily="18" charset="0"/>
                          </a:rPr>
                          <m:t>𝟖𝟔</m:t>
                        </m:r>
                        <m:r>
                          <a:rPr lang="vi-VN" sz="5800" b="1" i="1">
                            <a:effectLst/>
                            <a:latin typeface="Cambria Math" panose="02040503050406030204" pitchFamily="18" charset="0"/>
                            <a:ea typeface="Arial" panose="020B0604020202020204" pitchFamily="34" charset="0"/>
                            <a:cs typeface="Times New Roman" panose="02020603050405020304" pitchFamily="18" charset="0"/>
                          </a:rPr>
                          <m:t>+</m:t>
                        </m:r>
                        <m:r>
                          <a:rPr lang="vi-VN" sz="5800" b="1" i="1">
                            <a:effectLst/>
                            <a:latin typeface="Cambria Math" panose="02040503050406030204" pitchFamily="18" charset="0"/>
                            <a:ea typeface="Arial" panose="020B0604020202020204" pitchFamily="34" charset="0"/>
                            <a:cs typeface="Times New Roman" panose="02020603050405020304" pitchFamily="18" charset="0"/>
                          </a:rPr>
                          <m:t>𝟗𝟎</m:t>
                        </m:r>
                      </m:num>
                      <m:den>
                        <m:r>
                          <a:rPr lang="vi-VN" sz="5800" b="1" i="1">
                            <a:effectLst/>
                            <a:latin typeface="Cambria Math" panose="02040503050406030204" pitchFamily="18" charset="0"/>
                            <a:ea typeface="Arial" panose="020B0604020202020204" pitchFamily="34" charset="0"/>
                            <a:cs typeface="Times New Roman" panose="02020603050405020304" pitchFamily="18" charset="0"/>
                          </a:rPr>
                          <m:t>𝟏𝟎</m:t>
                        </m:r>
                      </m:den>
                    </m:f>
                    <m:r>
                      <a:rPr lang="vi-VN" sz="5800" b="1" i="1">
                        <a:effectLst/>
                        <a:latin typeface="Cambria Math" panose="02040503050406030204" pitchFamily="18" charset="0"/>
                        <a:ea typeface="Arial" panose="020B0604020202020204" pitchFamily="34" charset="0"/>
                        <a:cs typeface="Times New Roman" panose="02020603050405020304" pitchFamily="18" charset="0"/>
                      </a:rPr>
                      <m:t>=</m:t>
                    </m:r>
                    <m:r>
                      <a:rPr lang="vi-VN" sz="5800" b="1" i="1">
                        <a:effectLst/>
                        <a:latin typeface="Cambria Math" panose="02040503050406030204" pitchFamily="18" charset="0"/>
                        <a:ea typeface="Arial" panose="020B0604020202020204" pitchFamily="34" charset="0"/>
                        <a:cs typeface="Times New Roman" panose="02020603050405020304" pitchFamily="18" charset="0"/>
                      </a:rPr>
                      <m:t>𝟕𝟓</m:t>
                    </m:r>
                  </m:oMath>
                </a14:m>
                <a:r>
                  <a:rPr lang="vi-VN" sz="4800" b="1" dirty="0">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marL="685800" algn="l">
                  <a:lnSpc>
                    <a:spcPct val="150000"/>
                  </a:lnSpc>
                  <a:spcAft>
                    <a:spcPts val="800"/>
                  </a:spcAft>
                  <a:tabLst>
                    <a:tab pos="2646680" algn="l"/>
                  </a:tabLst>
                </a:pPr>
                <a:r>
                  <a:rPr lang="en-US" sz="4800" b="1" dirty="0">
                    <a:effectLst/>
                    <a:latin typeface="Tahoma" panose="020B0604030504040204" pitchFamily="34" charset="0"/>
                    <a:ea typeface="Tahoma" panose="020B0604030504040204" pitchFamily="34" charset="0"/>
                    <a:cs typeface="Tahoma" panose="020B0604030504040204" pitchFamily="34" charset="0"/>
                  </a:rPr>
                  <a:t>d)</a:t>
                </a:r>
                <a:r>
                  <a:rPr lang="en-US" sz="4800" b="1" dirty="0" err="1">
                    <a:effectLst/>
                    <a:latin typeface="Tahoma" panose="020B0604030504040204" pitchFamily="34" charset="0"/>
                    <a:ea typeface="Tahoma" panose="020B0604030504040204" pitchFamily="34" charset="0"/>
                    <a:cs typeface="Tahoma" panose="020B0604030504040204" pitchFamily="34" charset="0"/>
                  </a:rPr>
                  <a:t>Chọn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42 </a:t>
                </a:r>
                <a:r>
                  <a:rPr lang="en-US" sz="4800" b="1" dirty="0" err="1">
                    <a:effectLst/>
                    <a:latin typeface="Tahoma" panose="020B0604030504040204" pitchFamily="34" charset="0"/>
                    <a:ea typeface="Tahoma" panose="020B0604030504040204" pitchFamily="34" charset="0"/>
                    <a:cs typeface="Tahoma" panose="020B0604030504040204" pitchFamily="34" charset="0"/>
                  </a:rPr>
                  <a:t>lớn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thường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15.</a:t>
                </a:r>
              </a:p>
            </p:txBody>
          </p:sp>
        </mc:Choice>
        <mc:Fallback>
          <p:sp>
            <p:nvSpPr>
              <p:cNvPr id="3" name="TextBox 2">
                <a:extLst>
                  <a:ext uri="{FF2B5EF4-FFF2-40B4-BE49-F238E27FC236}">
                    <a16:creationId xmlns:a16="http://schemas.microsoft.com/office/drawing/2014/main" id="{E4FC905F-2FAF-8257-9977-698E921CB175}"/>
                  </a:ext>
                </a:extLst>
              </p:cNvPr>
              <p:cNvSpPr txBox="1">
                <a:spLocks noRot="1" noChangeAspect="1" noMove="1" noResize="1" noEditPoints="1" noAdjustHandles="1" noChangeArrowheads="1" noChangeShapeType="1" noTextEdit="1"/>
              </p:cNvSpPr>
              <p:nvPr/>
            </p:nvSpPr>
            <p:spPr>
              <a:xfrm>
                <a:off x="228600" y="8987106"/>
                <a:ext cx="23850600" cy="4280916"/>
              </a:xfrm>
              <a:prstGeom prst="rect">
                <a:avLst/>
              </a:prstGeom>
              <a:blipFill>
                <a:blip r:embed="rId3"/>
                <a:stretch>
                  <a:fillRect t="-4125" b="-6543"/>
                </a:stretch>
              </a:blipFill>
            </p:spPr>
            <p:txBody>
              <a:bodyPr/>
              <a:lstStyle/>
              <a:p>
                <a:r>
                  <a:rPr lang="en-US">
                    <a:noFill/>
                  </a:rPr>
                  <a:t> </a:t>
                </a:r>
              </a:p>
            </p:txBody>
          </p:sp>
        </mc:Fallback>
      </mc:AlternateContent>
    </p:spTree>
    <p:extLst>
      <p:ext uri="{BB962C8B-B14F-4D97-AF65-F5344CB8AC3E}">
        <p14:creationId xmlns:p14="http://schemas.microsoft.com/office/powerpoint/2010/main" val="4217569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20E7F-7991-4EFA-9451-C9E1B9453586}"/>
              </a:ext>
            </a:extLst>
          </p:cNvPr>
          <p:cNvSpPr txBox="1"/>
          <p:nvPr/>
        </p:nvSpPr>
        <p:spPr>
          <a:xfrm>
            <a:off x="289249" y="1782752"/>
            <a:ext cx="3584713" cy="765015"/>
          </a:xfrm>
          <a:prstGeom prst="rect">
            <a:avLst/>
          </a:prstGeom>
          <a:noFill/>
        </p:spPr>
        <p:txBody>
          <a:bodyPr wrap="square">
            <a:spAutoFit/>
          </a:bodyPr>
          <a:lstStyle/>
          <a:p>
            <a:pPr marL="457200" indent="-171450" algn="l">
              <a:lnSpc>
                <a:spcPct val="107000"/>
              </a:lnSpc>
              <a:spcAft>
                <a:spcPts val="800"/>
              </a:spcAft>
              <a:tabLst>
                <a:tab pos="2646680" algn="l"/>
              </a:tabLst>
            </a:pPr>
            <a:r>
              <a:rPr lang="en-US" sz="44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BÀI</a:t>
            </a:r>
            <a:r>
              <a:rPr lang="en-US" sz="4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TẬP</a:t>
            </a:r>
            <a:r>
              <a:rPr lang="en-US" sz="44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B634433-D390-467A-9810-1A818200C397}"/>
                  </a:ext>
                </a:extLst>
              </p:cNvPr>
              <p:cNvSpPr txBox="1"/>
              <p:nvPr/>
            </p:nvSpPr>
            <p:spPr>
              <a:xfrm>
                <a:off x="304800" y="2547767"/>
                <a:ext cx="23774400" cy="2538772"/>
              </a:xfrm>
              <a:prstGeom prst="rect">
                <a:avLst/>
              </a:prstGeom>
              <a:solidFill>
                <a:schemeClr val="accent4">
                  <a:lumMod val="40000"/>
                  <a:lumOff val="60000"/>
                  <a:alpha val="70000"/>
                </a:schemeClr>
              </a:solidFill>
            </p:spPr>
            <p:txBody>
              <a:bodyPr wrap="square">
                <a:spAutoFit/>
              </a:bodyPr>
              <a:lstStyle/>
              <a:p>
                <a:pPr marL="457200" indent="-171450" algn="just">
                  <a:lnSpc>
                    <a:spcPct val="107000"/>
                  </a:lnSpc>
                </a:pPr>
                <a:r>
                  <a:rPr lang="en-US"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5.9.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lượng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học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sinh</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giỏi</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Quốc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gia</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năm</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học</a:t>
                </a:r>
                <a:r>
                  <a:rPr lang="en-US" sz="3800" b="1" dirty="0">
                    <a:effectLst/>
                    <a:latin typeface="Tahoma" panose="020B0604030504040204" pitchFamily="34" charset="0"/>
                    <a:ea typeface="Tahoma" panose="020B0604030504040204" pitchFamily="34" charset="0"/>
                    <a:cs typeface="Tahoma" panose="020B0604030504040204" pitchFamily="34" charset="0"/>
                  </a:rPr>
                  <a:t> 2018 - 2019 </a:t>
                </a:r>
                <a:r>
                  <a:rPr lang="en-US" sz="3800" b="1" dirty="0" err="1">
                    <a:effectLst/>
                    <a:latin typeface="Tahoma" panose="020B0604030504040204" pitchFamily="34" charset="0"/>
                    <a:ea typeface="Tahoma" panose="020B0604030504040204" pitchFamily="34" charset="0"/>
                    <a:cs typeface="Tahoma" panose="020B0604030504040204" pitchFamily="34" charset="0"/>
                  </a:rPr>
                  <a:t>của</a:t>
                </a:r>
                <a:r>
                  <a:rPr lang="en-US" sz="3800" b="1" dirty="0">
                    <a:effectLst/>
                    <a:latin typeface="Tahoma" panose="020B0604030504040204" pitchFamily="34" charset="0"/>
                    <a:ea typeface="Tahoma" panose="020B0604030504040204" pitchFamily="34" charset="0"/>
                    <a:cs typeface="Tahoma" panose="020B0604030504040204" pitchFamily="34" charset="0"/>
                  </a:rPr>
                  <a:t> 10 </a:t>
                </a:r>
                <a:r>
                  <a:rPr lang="en-US" sz="3800" b="1" dirty="0" err="1">
                    <a:effectLst/>
                    <a:latin typeface="Tahoma" panose="020B0604030504040204" pitchFamily="34" charset="0"/>
                    <a:ea typeface="Tahoma" panose="020B0604030504040204" pitchFamily="34" charset="0"/>
                    <a:cs typeface="Tahoma" panose="020B0604030504040204" pitchFamily="34" charset="0"/>
                  </a:rPr>
                  <a:t>trường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Trung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học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phổ</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thông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cho</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như</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sau</a:t>
                </a:r>
                <a:r>
                  <a:rPr lang="en-US" sz="3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800" b="1" i="1">
                        <a:effectLst/>
                        <a:latin typeface="Cambria Math" panose="02040503050406030204" pitchFamily="18" charset="0"/>
                        <a:ea typeface="Arial" panose="020B0604020202020204" pitchFamily="34" charset="0"/>
                        <a:cs typeface="Times New Roman" panose="02020603050405020304" pitchFamily="18" charset="0"/>
                      </a:rPr>
                      <m:t>𝟎</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en-US" sz="3800" b="1" i="1">
                        <a:effectLst/>
                        <a:latin typeface="Cambria Math" panose="02040503050406030204" pitchFamily="18" charset="0"/>
                        <a:ea typeface="Arial" panose="020B0604020202020204" pitchFamily="34" charset="0"/>
                        <a:cs typeface="Times New Roman" panose="02020603050405020304" pitchFamily="18" charset="0"/>
                      </a:rPr>
                      <m:t>𝟎</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en-US" sz="3800" b="1" i="1">
                        <a:effectLst/>
                        <a:latin typeface="Cambria Math" panose="02040503050406030204" pitchFamily="18" charset="0"/>
                        <a:ea typeface="Arial" panose="020B0604020202020204" pitchFamily="34" charset="0"/>
                        <a:cs typeface="Times New Roman" panose="02020603050405020304" pitchFamily="18" charset="0"/>
                      </a:rPr>
                      <m:t>𝟒</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en-US" sz="3800" b="1" i="1">
                        <a:effectLst/>
                        <a:latin typeface="Cambria Math" panose="02040503050406030204" pitchFamily="18" charset="0"/>
                        <a:ea typeface="Arial" panose="020B0604020202020204" pitchFamily="34" charset="0"/>
                        <a:cs typeface="Times New Roman" panose="02020603050405020304" pitchFamily="18" charset="0"/>
                      </a:rPr>
                      <m:t>𝟎</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en-US" sz="3800" b="1" i="1">
                        <a:effectLst/>
                        <a:latin typeface="Cambria Math" panose="02040503050406030204" pitchFamily="18" charset="0"/>
                        <a:ea typeface="Arial" panose="020B0604020202020204" pitchFamily="34" charset="0"/>
                        <a:cs typeface="Times New Roman" panose="02020603050405020304" pitchFamily="18" charset="0"/>
                      </a:rPr>
                      <m:t>𝟎</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en-US" sz="3800" b="1" i="1">
                        <a:effectLst/>
                        <a:latin typeface="Cambria Math" panose="02040503050406030204" pitchFamily="18" charset="0"/>
                        <a:ea typeface="Arial" panose="020B0604020202020204" pitchFamily="34" charset="0"/>
                        <a:cs typeface="Times New Roman" panose="02020603050405020304" pitchFamily="18" charset="0"/>
                      </a:rPr>
                      <m:t>𝟎</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en-US" sz="3800" b="1" i="1">
                        <a:effectLst/>
                        <a:latin typeface="Cambria Math" panose="02040503050406030204" pitchFamily="18" charset="0"/>
                        <a:ea typeface="Arial" panose="020B0604020202020204" pitchFamily="34" charset="0"/>
                        <a:cs typeface="Times New Roman" panose="02020603050405020304" pitchFamily="18" charset="0"/>
                      </a:rPr>
                      <m:t>𝟏𝟎</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en-US" sz="3800" b="1" i="1">
                        <a:effectLst/>
                        <a:latin typeface="Cambria Math" panose="02040503050406030204" pitchFamily="18" charset="0"/>
                        <a:ea typeface="Arial" panose="020B0604020202020204" pitchFamily="34" charset="0"/>
                        <a:cs typeface="Times New Roman" panose="02020603050405020304" pitchFamily="18" charset="0"/>
                      </a:rPr>
                      <m:t>𝟎</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en-US" sz="3800" b="1" i="1">
                        <a:effectLst/>
                        <a:latin typeface="Cambria Math" panose="02040503050406030204" pitchFamily="18" charset="0"/>
                        <a:ea typeface="Arial" panose="020B0604020202020204" pitchFamily="34" charset="0"/>
                        <a:cs typeface="Times New Roman" panose="02020603050405020304" pitchFamily="18" charset="0"/>
                      </a:rPr>
                      <m:t>𝟔</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en-US" sz="3800" b="1" i="1">
                        <a:effectLst/>
                        <a:latin typeface="Cambria Math" panose="02040503050406030204" pitchFamily="18" charset="0"/>
                        <a:ea typeface="Arial" panose="020B0604020202020204" pitchFamily="34" charset="0"/>
                        <a:cs typeface="Times New Roman" panose="02020603050405020304" pitchFamily="18" charset="0"/>
                      </a:rPr>
                      <m:t>𝟎</m:t>
                    </m:r>
                  </m:oMath>
                </a14:m>
                <a:r>
                  <a:rPr lang="en-US" sz="3800" b="1" dirty="0">
                    <a:effectLst/>
                    <a:latin typeface="Tahoma" panose="020B0604030504040204" pitchFamily="34" charset="0"/>
                    <a:ea typeface="Tahoma" panose="020B0604030504040204" pitchFamily="34" charset="0"/>
                    <a:cs typeface="Tahoma" panose="020B0604030504040204" pitchFamily="34" charset="0"/>
                  </a:rPr>
                  <a:t>.</a:t>
                </a:r>
              </a:p>
              <a:p>
                <a:pPr marL="457200" algn="just">
                  <a:lnSpc>
                    <a:spcPct val="107000"/>
                  </a:lnSpc>
                </a:pPr>
                <a:r>
                  <a:rPr lang="en-US" sz="3800" b="1" dirty="0">
                    <a:effectLst/>
                    <a:latin typeface="Tahoma" panose="020B0604030504040204" pitchFamily="34" charset="0"/>
                    <a:ea typeface="Tahoma" panose="020B0604030504040204" pitchFamily="34" charset="0"/>
                    <a:cs typeface="Tahoma" panose="020B0604030504040204" pitchFamily="34" charset="0"/>
                  </a:rPr>
                  <a:t>a) </a:t>
                </a:r>
                <a:r>
                  <a:rPr lang="en-US" sz="3800" b="1" dirty="0" err="1">
                    <a:effectLst/>
                    <a:latin typeface="Tahoma" panose="020B0604030504040204" pitchFamily="34" charset="0"/>
                    <a:ea typeface="Tahoma" panose="020B0604030504040204" pitchFamily="34" charset="0"/>
                    <a:cs typeface="Tahoma" panose="020B0604030504040204" pitchFamily="34" charset="0"/>
                  </a:rPr>
                  <a:t>Tìm</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trung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bình</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mốt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các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tứ</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phân</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vị</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của</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mẫu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liệu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trên</a:t>
                </a:r>
                <a:r>
                  <a:rPr lang="en-US" sz="3800" b="1" dirty="0">
                    <a:effectLst/>
                    <a:latin typeface="Tahoma" panose="020B0604030504040204" pitchFamily="34" charset="0"/>
                    <a:ea typeface="Tahoma" panose="020B0604030504040204" pitchFamily="34" charset="0"/>
                    <a:cs typeface="Tahoma" panose="020B0604030504040204" pitchFamily="34" charset="0"/>
                  </a:rPr>
                  <a:t>.</a:t>
                </a:r>
              </a:p>
              <a:p>
                <a:pPr marL="457200" algn="just">
                  <a:lnSpc>
                    <a:spcPct val="107000"/>
                  </a:lnSpc>
                </a:pPr>
                <a:r>
                  <a:rPr lang="en-US" sz="3800" b="1" dirty="0">
                    <a:effectLst/>
                    <a:latin typeface="Tahoma" panose="020B0604030504040204" pitchFamily="34" charset="0"/>
                    <a:ea typeface="Tahoma" panose="020B0604030504040204" pitchFamily="34" charset="0"/>
                    <a:cs typeface="Tahoma" panose="020B0604030504040204" pitchFamily="34" charset="0"/>
                  </a:rPr>
                  <a:t>b</a:t>
                </a:r>
                <a:r>
                  <a:rPr lang="en-US" sz="3800" b="1">
                    <a:effectLst/>
                    <a:latin typeface="Tahoma" panose="020B0604030504040204" pitchFamily="34" charset="0"/>
                    <a:ea typeface="Tahoma" panose="020B0604030504040204" pitchFamily="34" charset="0"/>
                    <a:cs typeface="Tahoma" panose="020B0604030504040204" pitchFamily="34" charset="0"/>
                  </a:rPr>
                  <a:t>) Giải </a:t>
                </a:r>
                <a:r>
                  <a:rPr lang="en-US" sz="3800" b="1" dirty="0" err="1">
                    <a:effectLst/>
                    <a:latin typeface="Tahoma" panose="020B0604030504040204" pitchFamily="34" charset="0"/>
                    <a:ea typeface="Tahoma" panose="020B0604030504040204" pitchFamily="34" charset="0"/>
                    <a:cs typeface="Tahoma" panose="020B0604030504040204" pitchFamily="34" charset="0"/>
                  </a:rPr>
                  <a:t>thích</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tạo</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sao</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tứ</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phân</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vị</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thứ</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nhất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và</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trung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vị</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trùng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nhau</a:t>
                </a:r>
                <a:r>
                  <a:rPr lang="en-US" sz="3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TextBox 6">
                <a:extLst>
                  <a:ext uri="{FF2B5EF4-FFF2-40B4-BE49-F238E27FC236}">
                    <a16:creationId xmlns:a16="http://schemas.microsoft.com/office/drawing/2014/main" id="{8B634433-D390-467A-9810-1A818200C397}"/>
                  </a:ext>
                </a:extLst>
              </p:cNvPr>
              <p:cNvSpPr txBox="1">
                <a:spLocks noRot="1" noChangeAspect="1" noMove="1" noResize="1" noEditPoints="1" noAdjustHandles="1" noChangeArrowheads="1" noChangeShapeType="1" noTextEdit="1"/>
              </p:cNvSpPr>
              <p:nvPr/>
            </p:nvSpPr>
            <p:spPr>
              <a:xfrm>
                <a:off x="304800" y="2547767"/>
                <a:ext cx="23774400" cy="2538772"/>
              </a:xfrm>
              <a:prstGeom prst="rect">
                <a:avLst/>
              </a:prstGeom>
              <a:blipFill>
                <a:blip r:embed="rId2"/>
                <a:stretch>
                  <a:fillRect t="-4808" r="-1410" b="-86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703A7D3-605E-4F57-984E-C07F49CA4134}"/>
                  </a:ext>
                </a:extLst>
              </p:cNvPr>
              <p:cNvSpPr txBox="1"/>
              <p:nvPr/>
            </p:nvSpPr>
            <p:spPr>
              <a:xfrm>
                <a:off x="304800" y="5185161"/>
                <a:ext cx="23774400" cy="8461355"/>
              </a:xfrm>
              <a:prstGeom prst="rect">
                <a:avLst/>
              </a:prstGeom>
              <a:solidFill>
                <a:schemeClr val="accent6">
                  <a:lumMod val="60000"/>
                  <a:lumOff val="40000"/>
                  <a:alpha val="48000"/>
                </a:schemeClr>
              </a:solidFill>
            </p:spPr>
            <p:txBody>
              <a:bodyPr wrap="square">
                <a:spAutoFit/>
              </a:bodyPr>
              <a:lstStyle/>
              <a:p>
                <a:pPr marL="685800" algn="l">
                  <a:lnSpc>
                    <a:spcPct val="150000"/>
                  </a:lnSpc>
                  <a:spcAft>
                    <a:spcPts val="800"/>
                  </a:spcAft>
                  <a:tabLst>
                    <a:tab pos="2646680" algn="l"/>
                  </a:tabLst>
                </a:pPr>
                <a:r>
                  <a:rPr lang="en-US" sz="3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Lời</a:t>
                </a:r>
                <a:r>
                  <a:rPr lang="en-US"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endParaRPr lang="en-US"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lvl="0" algn="l">
                  <a:lnSpc>
                    <a:spcPct val="150000"/>
                  </a:lnSpc>
                  <a:spcAft>
                    <a:spcPts val="800"/>
                  </a:spcAft>
                  <a:tabLst>
                    <a:tab pos="2646680" algn="l"/>
                  </a:tabLst>
                </a:pPr>
                <a:r>
                  <a:rPr lang="en-US" sz="3800" b="1" dirty="0">
                    <a:latin typeface="Tahoma" panose="020B0604030504040204" pitchFamily="34" charset="0"/>
                    <a:ea typeface="Tahoma" panose="020B0604030504040204" pitchFamily="34" charset="0"/>
                    <a:cs typeface="Tahoma" panose="020B0604030504040204" pitchFamily="34" charset="0"/>
                  </a:rPr>
                  <a:t>      a)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trung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bình</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là</a:t>
                </a:r>
                <a:r>
                  <a:rPr lang="en-US" sz="3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4800" b="1" i="1">
                            <a:effectLst/>
                            <a:latin typeface="Cambria Math" panose="02040503050406030204" pitchFamily="18" charset="0"/>
                            <a:ea typeface="Calibri" panose="020F0502020204030204" pitchFamily="34" charset="0"/>
                          </a:rPr>
                        </m:ctrlPr>
                      </m:fPr>
                      <m:num>
                        <m:r>
                          <a:rPr lang="en-US" sz="4800" b="1" i="1">
                            <a:effectLst/>
                            <a:latin typeface="Cambria Math" panose="02040503050406030204" pitchFamily="18" charset="0"/>
                            <a:ea typeface="Calibri" panose="020F0502020204030204" pitchFamily="34" charset="0"/>
                          </a:rPr>
                          <m:t>𝟎</m:t>
                        </m:r>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𝟕</m:t>
                        </m:r>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𝟒</m:t>
                        </m:r>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𝟔</m:t>
                        </m:r>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𝟏𝟎</m:t>
                        </m:r>
                      </m:num>
                      <m:den>
                        <m:r>
                          <a:rPr lang="en-US" sz="4800" b="1" i="1">
                            <a:effectLst/>
                            <a:latin typeface="Cambria Math" panose="02040503050406030204" pitchFamily="18" charset="0"/>
                            <a:ea typeface="Calibri" panose="020F0502020204030204" pitchFamily="34" charset="0"/>
                          </a:rPr>
                          <m:t>𝟏𝟎</m:t>
                        </m:r>
                      </m:den>
                    </m:f>
                    <m:r>
                      <a:rPr lang="en-US" sz="4800" b="1" i="1">
                        <a:effectLst/>
                        <a:latin typeface="Cambria Math" panose="02040503050406030204" pitchFamily="18" charset="0"/>
                        <a:ea typeface="Calibri" panose="020F0502020204030204" pitchFamily="34" charset="0"/>
                      </a:rPr>
                      <m:t>=</m:t>
                    </m:r>
                    <m:r>
                      <a:rPr lang="en-US" sz="4800" b="1" i="1">
                        <a:effectLst/>
                        <a:latin typeface="Cambria Math" panose="02040503050406030204" pitchFamily="18" charset="0"/>
                        <a:ea typeface="Calibri" panose="020F0502020204030204" pitchFamily="34" charset="0"/>
                      </a:rPr>
                      <m:t>𝟐</m:t>
                    </m:r>
                  </m:oMath>
                </a14:m>
                <a:r>
                  <a:rPr lang="en-US" sz="3800" b="1" dirty="0">
                    <a:effectLst/>
                    <a:latin typeface="Tahoma" panose="020B0604030504040204" pitchFamily="34" charset="0"/>
                    <a:ea typeface="Tahoma" panose="020B0604030504040204" pitchFamily="34" charset="0"/>
                    <a:cs typeface="Tahoma" panose="020B0604030504040204" pitchFamily="34" charset="0"/>
                  </a:rPr>
                  <a:t> .</a:t>
                </a:r>
              </a:p>
              <a:p>
                <a:pPr marL="914400" algn="l">
                  <a:lnSpc>
                    <a:spcPct val="150000"/>
                  </a:lnSpc>
                  <a:spcAft>
                    <a:spcPts val="800"/>
                  </a:spcAft>
                  <a:tabLst>
                    <a:tab pos="2646680" algn="l"/>
                  </a:tabLst>
                </a:pPr>
                <a:r>
                  <a:rPr lang="en-US" sz="3800" b="1" dirty="0" err="1">
                    <a:effectLst/>
                    <a:latin typeface="Tahoma" panose="020B0604030504040204" pitchFamily="34" charset="0"/>
                    <a:ea typeface="Tahoma" panose="020B0604030504040204" pitchFamily="34" charset="0"/>
                    <a:cs typeface="Tahoma" panose="020B0604030504040204" pitchFamily="34" charset="0"/>
                  </a:rPr>
                  <a:t>Sắp</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xếp</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liệu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theo</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thứ</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tự</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không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giảm</a:t>
                </a:r>
                <a:r>
                  <a:rPr lang="en-US" sz="3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3800" b="1" i="1" smtClean="0">
                        <a:effectLst/>
                        <a:latin typeface="Cambria Math" panose="02040503050406030204" pitchFamily="18" charset="0"/>
                        <a:ea typeface="Arial" panose="020B0604020202020204" pitchFamily="34" charset="0"/>
                        <a:cs typeface="Times New Roman" panose="02020603050405020304" pitchFamily="18" charset="0"/>
                      </a:rPr>
                      <m:t>𝟎</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3800" b="1" i="1" smtClean="0">
                        <a:effectLst/>
                        <a:latin typeface="Cambria Math" panose="02040503050406030204" pitchFamily="18" charset="0"/>
                        <a:ea typeface="Arial" panose="020B0604020202020204" pitchFamily="34" charset="0"/>
                        <a:cs typeface="Times New Roman" panose="02020603050405020304" pitchFamily="18" charset="0"/>
                      </a:rPr>
                      <m:t>𝟎</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3800" b="1" i="1" smtClean="0">
                        <a:effectLst/>
                        <a:latin typeface="Cambria Math" panose="02040503050406030204" pitchFamily="18" charset="0"/>
                        <a:ea typeface="Arial" panose="020B0604020202020204" pitchFamily="34" charset="0"/>
                        <a:cs typeface="Times New Roman" panose="02020603050405020304" pitchFamily="18" charset="0"/>
                      </a:rPr>
                      <m:t>𝟎</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3800" b="1" i="1" smtClean="0">
                        <a:effectLst/>
                        <a:latin typeface="Cambria Math" panose="02040503050406030204" pitchFamily="18" charset="0"/>
                        <a:ea typeface="Arial" panose="020B0604020202020204" pitchFamily="34" charset="0"/>
                        <a:cs typeface="Times New Roman" panose="02020603050405020304" pitchFamily="18" charset="0"/>
                      </a:rPr>
                      <m:t>𝟎</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3800" b="1" i="1" smtClean="0">
                        <a:effectLst/>
                        <a:latin typeface="Cambria Math" panose="02040503050406030204" pitchFamily="18" charset="0"/>
                        <a:ea typeface="Arial" panose="020B0604020202020204" pitchFamily="34" charset="0"/>
                        <a:cs typeface="Times New Roman" panose="02020603050405020304" pitchFamily="18" charset="0"/>
                      </a:rPr>
                      <m:t>𝟎</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3800" b="1" i="1" smtClean="0">
                        <a:effectLst/>
                        <a:latin typeface="Cambria Math" panose="02040503050406030204" pitchFamily="18" charset="0"/>
                        <a:ea typeface="Arial" panose="020B0604020202020204" pitchFamily="34" charset="0"/>
                        <a:cs typeface="Times New Roman" panose="02020603050405020304" pitchFamily="18" charset="0"/>
                      </a:rPr>
                      <m:t>𝟎</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3800" b="1" i="1" smtClean="0">
                        <a:effectLst/>
                        <a:latin typeface="Cambria Math" panose="02040503050406030204" pitchFamily="18" charset="0"/>
                        <a:ea typeface="Arial" panose="020B0604020202020204" pitchFamily="34" charset="0"/>
                        <a:cs typeface="Times New Roman" panose="02020603050405020304" pitchFamily="18" charset="0"/>
                      </a:rPr>
                      <m:t>𝟎</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3800" b="1" i="1" smtClean="0">
                        <a:effectLst/>
                        <a:latin typeface="Cambria Math" panose="02040503050406030204" pitchFamily="18" charset="0"/>
                        <a:ea typeface="Arial" panose="020B0604020202020204" pitchFamily="34" charset="0"/>
                        <a:cs typeface="Times New Roman" panose="02020603050405020304" pitchFamily="18" charset="0"/>
                      </a:rPr>
                      <m:t>𝟒</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3800" b="1" i="1" smtClean="0">
                        <a:effectLst/>
                        <a:latin typeface="Cambria Math" panose="02040503050406030204" pitchFamily="18" charset="0"/>
                        <a:ea typeface="Arial" panose="020B0604020202020204" pitchFamily="34" charset="0"/>
                        <a:cs typeface="Times New Roman" panose="02020603050405020304" pitchFamily="18" charset="0"/>
                      </a:rPr>
                      <m:t>𝟔</m:t>
                    </m:r>
                    <m:r>
                      <a:rPr lang="en-US" sz="3800" b="1" i="1" smtClean="0">
                        <a:effectLst/>
                        <a:latin typeface="Cambria Math" panose="02040503050406030204" pitchFamily="18" charset="0"/>
                        <a:ea typeface="Arial" panose="020B0604020202020204" pitchFamily="34" charset="0"/>
                        <a:cs typeface="Times New Roman" panose="02020603050405020304" pitchFamily="18" charset="0"/>
                      </a:rPr>
                      <m:t>   </m:t>
                    </m:r>
                    <m:r>
                      <a:rPr lang="vi-VN" sz="3800" b="1" i="1" smtClean="0">
                        <a:effectLst/>
                        <a:latin typeface="Cambria Math" panose="02040503050406030204" pitchFamily="18" charset="0"/>
                        <a:ea typeface="Arial" panose="020B0604020202020204" pitchFamily="34" charset="0"/>
                        <a:cs typeface="Times New Roman" panose="02020603050405020304" pitchFamily="18" charset="0"/>
                      </a:rPr>
                      <m:t>𝟏𝟎</m:t>
                    </m:r>
                  </m:oMath>
                </a14:m>
                <a:r>
                  <a:rPr lang="en-US" sz="3800" b="1" dirty="0">
                    <a:effectLst/>
                    <a:latin typeface="Tahoma" panose="020B0604030504040204" pitchFamily="34" charset="0"/>
                    <a:ea typeface="Tahoma" panose="020B0604030504040204" pitchFamily="34" charset="0"/>
                    <a:cs typeface="Tahoma" panose="020B0604030504040204" pitchFamily="34" charset="0"/>
                  </a:rPr>
                  <a:t> </a:t>
                </a:r>
              </a:p>
              <a:p>
                <a:pPr marL="914400" algn="l">
                  <a:lnSpc>
                    <a:spcPct val="150000"/>
                  </a:lnSpc>
                  <a:spcAft>
                    <a:spcPts val="800"/>
                  </a:spcAft>
                  <a:tabLst>
                    <a:tab pos="2646680" algn="l"/>
                  </a:tabLst>
                </a:pP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0 </a:t>
                </a:r>
                <a:r>
                  <a:rPr lang="en-US" sz="3800" b="1" dirty="0" err="1">
                    <a:effectLst/>
                    <a:latin typeface="Tahoma" panose="020B0604030504040204" pitchFamily="34" charset="0"/>
                    <a:ea typeface="Tahoma" panose="020B0604030504040204" pitchFamily="34" charset="0"/>
                    <a:cs typeface="Tahoma" panose="020B0604030504040204" pitchFamily="34" charset="0"/>
                  </a:rPr>
                  <a:t>xuất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hiện</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nhiều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nhất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nên</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mốt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là</a:t>
                </a:r>
                <a:r>
                  <a:rPr lang="en-US" sz="3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3800" b="1" i="1">
                        <a:effectLst/>
                        <a:latin typeface="Cambria Math" panose="02040503050406030204" pitchFamily="18" charset="0"/>
                        <a:ea typeface="Calibri" panose="020F0502020204030204" pitchFamily="34" charset="0"/>
                      </a:rPr>
                      <m:t>𝟎</m:t>
                    </m:r>
                  </m:oMath>
                </a14:m>
                <a:r>
                  <a:rPr lang="en-US" sz="3800" b="1" dirty="0">
                    <a:effectLst/>
                    <a:latin typeface="Tahoma" panose="020B0604030504040204" pitchFamily="34" charset="0"/>
                    <a:ea typeface="Tahoma" panose="020B0604030504040204" pitchFamily="34" charset="0"/>
                    <a:cs typeface="Tahoma" panose="020B0604030504040204" pitchFamily="34" charset="0"/>
                  </a:rPr>
                  <a:t>.</a:t>
                </a:r>
              </a:p>
              <a:p>
                <a:pPr marL="914400" algn="l">
                  <a:lnSpc>
                    <a:spcPct val="150000"/>
                  </a:lnSpc>
                  <a:spcAft>
                    <a:spcPts val="800"/>
                  </a:spcAft>
                  <a:tabLst>
                    <a:tab pos="2646680" algn="l"/>
                  </a:tabLst>
                </a:pPr>
                <a:r>
                  <a:rPr lang="en-US" sz="3800" b="1" dirty="0" err="1">
                    <a:effectLst/>
                    <a:latin typeface="Tahoma" panose="020B0604030504040204" pitchFamily="34" charset="0"/>
                    <a:ea typeface="Tahoma" panose="020B0604030504040204" pitchFamily="34" charset="0"/>
                    <a:cs typeface="Tahoma" panose="020B0604030504040204" pitchFamily="34" charset="0"/>
                  </a:rPr>
                  <a:t>Tứ</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phân</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vị</a:t>
                </a:r>
                <a:r>
                  <a:rPr lang="en-US" sz="3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3800" b="1" i="1">
                            <a:effectLst/>
                            <a:latin typeface="Cambria Math" panose="02040503050406030204" pitchFamily="18" charset="0"/>
                            <a:ea typeface="Calibri" panose="020F0502020204030204" pitchFamily="34" charset="0"/>
                          </a:rPr>
                        </m:ctrlPr>
                      </m:sSubPr>
                      <m:e>
                        <m:r>
                          <a:rPr lang="en-US" sz="3800" b="1" i="1">
                            <a:effectLst/>
                            <a:latin typeface="Cambria Math" panose="02040503050406030204" pitchFamily="18" charset="0"/>
                            <a:ea typeface="Calibri" panose="020F0502020204030204" pitchFamily="34" charset="0"/>
                          </a:rPr>
                          <m:t>𝑸</m:t>
                        </m:r>
                      </m:e>
                      <m:sub>
                        <m:r>
                          <a:rPr lang="en-US" sz="3800" b="1" i="1">
                            <a:effectLst/>
                            <a:latin typeface="Cambria Math" panose="02040503050406030204" pitchFamily="18" charset="0"/>
                            <a:ea typeface="Calibri" panose="020F0502020204030204" pitchFamily="34" charset="0"/>
                          </a:rPr>
                          <m:t>𝟏</m:t>
                        </m:r>
                      </m:sub>
                    </m:sSub>
                    <m:r>
                      <a:rPr lang="en-US" sz="3800" b="1" i="1">
                        <a:effectLst/>
                        <a:latin typeface="Cambria Math" panose="02040503050406030204" pitchFamily="18" charset="0"/>
                        <a:ea typeface="Calibri" panose="020F0502020204030204" pitchFamily="34" charset="0"/>
                      </a:rPr>
                      <m:t>=</m:t>
                    </m:r>
                    <m:r>
                      <a:rPr lang="en-US" sz="3800" b="1" i="1">
                        <a:effectLst/>
                        <a:latin typeface="Cambria Math" panose="02040503050406030204" pitchFamily="18" charset="0"/>
                        <a:ea typeface="Calibri" panose="020F0502020204030204" pitchFamily="34" charset="0"/>
                      </a:rPr>
                      <m:t>𝟎</m:t>
                    </m:r>
                    <m:r>
                      <a:rPr lang="en-US" sz="3800" b="1" i="1">
                        <a:effectLst/>
                        <a:latin typeface="Cambria Math" panose="02040503050406030204" pitchFamily="18" charset="0"/>
                        <a:ea typeface="Calibri" panose="020F0502020204030204" pitchFamily="34" charset="0"/>
                      </a:rPr>
                      <m:t>;</m:t>
                    </m:r>
                    <m:sSub>
                      <m:sSubPr>
                        <m:ctrlPr>
                          <a:rPr lang="en-US" sz="3800" b="1" i="1">
                            <a:effectLst/>
                            <a:latin typeface="Cambria Math" panose="02040503050406030204" pitchFamily="18" charset="0"/>
                            <a:ea typeface="Calibri" panose="020F0502020204030204" pitchFamily="34" charset="0"/>
                          </a:rPr>
                        </m:ctrlPr>
                      </m:sSubPr>
                      <m:e>
                        <m:r>
                          <a:rPr lang="en-US" sz="3800" b="1" i="1">
                            <a:effectLst/>
                            <a:latin typeface="Cambria Math" panose="02040503050406030204" pitchFamily="18" charset="0"/>
                            <a:ea typeface="Calibri" panose="020F0502020204030204" pitchFamily="34" charset="0"/>
                          </a:rPr>
                          <m:t>𝑸</m:t>
                        </m:r>
                      </m:e>
                      <m:sub>
                        <m:r>
                          <a:rPr lang="en-US" sz="3800" b="1" i="1">
                            <a:effectLst/>
                            <a:latin typeface="Cambria Math" panose="02040503050406030204" pitchFamily="18" charset="0"/>
                            <a:ea typeface="Calibri" panose="020F0502020204030204" pitchFamily="34" charset="0"/>
                          </a:rPr>
                          <m:t>𝟐</m:t>
                        </m:r>
                      </m:sub>
                    </m:sSub>
                    <m:r>
                      <a:rPr lang="en-US" sz="3800" b="1" i="1">
                        <a:effectLst/>
                        <a:latin typeface="Cambria Math" panose="02040503050406030204" pitchFamily="18" charset="0"/>
                        <a:ea typeface="Calibri" panose="020F0502020204030204" pitchFamily="34" charset="0"/>
                      </a:rPr>
                      <m:t>=</m:t>
                    </m:r>
                    <m:r>
                      <a:rPr lang="en-US" sz="3800" b="1" i="1">
                        <a:effectLst/>
                        <a:latin typeface="Cambria Math" panose="02040503050406030204" pitchFamily="18" charset="0"/>
                        <a:ea typeface="Calibri" panose="020F0502020204030204" pitchFamily="34" charset="0"/>
                      </a:rPr>
                      <m:t>𝟎</m:t>
                    </m:r>
                    <m:r>
                      <a:rPr lang="en-US" sz="3800" b="1" i="1">
                        <a:effectLst/>
                        <a:latin typeface="Cambria Math" panose="02040503050406030204" pitchFamily="18" charset="0"/>
                        <a:ea typeface="Calibri" panose="020F0502020204030204" pitchFamily="34" charset="0"/>
                      </a:rPr>
                      <m:t>;</m:t>
                    </m:r>
                    <m:sSub>
                      <m:sSubPr>
                        <m:ctrlPr>
                          <a:rPr lang="en-US" sz="3800" b="1" i="1">
                            <a:effectLst/>
                            <a:latin typeface="Cambria Math" panose="02040503050406030204" pitchFamily="18" charset="0"/>
                            <a:ea typeface="Calibri" panose="020F0502020204030204" pitchFamily="34" charset="0"/>
                          </a:rPr>
                        </m:ctrlPr>
                      </m:sSubPr>
                      <m:e>
                        <m:r>
                          <a:rPr lang="en-US" sz="3800" b="1" i="1">
                            <a:effectLst/>
                            <a:latin typeface="Cambria Math" panose="02040503050406030204" pitchFamily="18" charset="0"/>
                            <a:ea typeface="Calibri" panose="020F0502020204030204" pitchFamily="34" charset="0"/>
                          </a:rPr>
                          <m:t>𝑸</m:t>
                        </m:r>
                      </m:e>
                      <m:sub>
                        <m:r>
                          <a:rPr lang="en-US" sz="3800" b="1" i="1">
                            <a:effectLst/>
                            <a:latin typeface="Cambria Math" panose="02040503050406030204" pitchFamily="18" charset="0"/>
                            <a:ea typeface="Calibri" panose="020F0502020204030204" pitchFamily="34" charset="0"/>
                          </a:rPr>
                          <m:t>𝟑</m:t>
                        </m:r>
                      </m:sub>
                    </m:sSub>
                    <m:r>
                      <a:rPr lang="en-US" sz="3800" b="1" i="1">
                        <a:effectLst/>
                        <a:latin typeface="Cambria Math" panose="02040503050406030204" pitchFamily="18" charset="0"/>
                        <a:ea typeface="Calibri" panose="020F0502020204030204" pitchFamily="34" charset="0"/>
                      </a:rPr>
                      <m:t>=</m:t>
                    </m:r>
                    <m:r>
                      <a:rPr lang="en-US" sz="3800" b="1" i="1">
                        <a:effectLst/>
                        <a:latin typeface="Cambria Math" panose="02040503050406030204" pitchFamily="18" charset="0"/>
                        <a:ea typeface="Calibri" panose="020F0502020204030204" pitchFamily="34" charset="0"/>
                      </a:rPr>
                      <m:t>𝟒</m:t>
                    </m:r>
                  </m:oMath>
                </a14:m>
                <a:r>
                  <a:rPr lang="en-US" sz="3800" b="1" dirty="0">
                    <a:effectLst/>
                    <a:latin typeface="Tahoma" panose="020B0604030504040204" pitchFamily="34" charset="0"/>
                    <a:ea typeface="Tahoma" panose="020B0604030504040204" pitchFamily="34" charset="0"/>
                    <a:cs typeface="Tahoma" panose="020B0604030504040204" pitchFamily="34" charset="0"/>
                  </a:rPr>
                  <a:t>.</a:t>
                </a:r>
              </a:p>
              <a:p>
                <a:pPr marL="914400">
                  <a:lnSpc>
                    <a:spcPct val="150000"/>
                  </a:lnSpc>
                  <a:spcAft>
                    <a:spcPts val="800"/>
                  </a:spcAft>
                  <a:tabLst>
                    <a:tab pos="2646680" algn="l"/>
                  </a:tabLst>
                </a:pPr>
                <a:r>
                  <a:rPr lang="en-US" sz="4000" b="1" dirty="0">
                    <a:latin typeface="Tahoma" panose="020B0604030504040204" pitchFamily="34" charset="0"/>
                    <a:ea typeface="Tahoma" panose="020B0604030504040204" pitchFamily="34" charset="0"/>
                    <a:cs typeface="Tahoma" panose="020B0604030504040204" pitchFamily="34" charset="0"/>
                  </a:rPr>
                  <a:t>b) </a:t>
                </a:r>
                <a:r>
                  <a:rPr lang="en-US" sz="4000" b="1" dirty="0" err="1">
                    <a:latin typeface="Tahoma" panose="020B0604030504040204" pitchFamily="34" charset="0"/>
                    <a:ea typeface="Tahoma" panose="020B0604030504040204" pitchFamily="34" charset="0"/>
                    <a:cs typeface="Tahoma" panose="020B0604030504040204" pitchFamily="34" charset="0"/>
                  </a:rPr>
                  <a:t>Tứ</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phân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vị</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thứ</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nhất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trung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vị</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trùng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nhau</a:t>
                </a:r>
                <a:r>
                  <a:rPr lang="en-US" sz="4000" b="1" dirty="0">
                    <a:latin typeface="Tahoma" panose="020B0604030504040204" pitchFamily="34" charset="0"/>
                    <a:ea typeface="Tahoma" panose="020B0604030504040204" pitchFamily="34" charset="0"/>
                    <a:cs typeface="Tahoma" panose="020B0604030504040204" pitchFamily="34" charset="0"/>
                  </a:rPr>
                  <a:t> do </a:t>
                </a:r>
                <a:r>
                  <a:rPr lang="en-US" sz="4000" b="1" dirty="0" err="1">
                    <a:latin typeface="Tahoma" panose="020B0604030504040204" pitchFamily="34" charset="0"/>
                    <a:ea typeface="Tahoma" panose="020B0604030504040204" pitchFamily="34" charset="0"/>
                    <a:cs typeface="Tahoma" panose="020B0604030504040204" pitchFamily="34" charset="0"/>
                  </a:rPr>
                  <a:t>mẫu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có</a:t>
                </a:r>
                <a:r>
                  <a:rPr lang="en-US" sz="4000" b="1" dirty="0">
                    <a:latin typeface="Tahoma" panose="020B0604030504040204" pitchFamily="34" charset="0"/>
                    <a:ea typeface="Tahoma" panose="020B0604030504040204" pitchFamily="34" charset="0"/>
                    <a:cs typeface="Tahoma" panose="020B0604030504040204" pitchFamily="34" charset="0"/>
                  </a:rPr>
                  <a:t> 10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liệu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0 </a:t>
                </a:r>
                <a:r>
                  <a:rPr lang="en-US" sz="4000" b="1" dirty="0" err="1">
                    <a:latin typeface="Tahoma" panose="020B0604030504040204" pitchFamily="34" charset="0"/>
                    <a:ea typeface="Tahoma" panose="020B0604030504040204" pitchFamily="34" charset="0"/>
                    <a:cs typeface="Tahoma" panose="020B0604030504040204" pitchFamily="34" charset="0"/>
                  </a:rPr>
                  <a:t>đã</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xuất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hiện</a:t>
                </a:r>
                <a:r>
                  <a:rPr lang="en-US" sz="4000" b="1" dirty="0">
                    <a:latin typeface="Tahoma" panose="020B0604030504040204" pitchFamily="34" charset="0"/>
                    <a:ea typeface="Tahoma" panose="020B0604030504040204" pitchFamily="34" charset="0"/>
                    <a:cs typeface="Tahoma" panose="020B0604030504040204" pitchFamily="34" charset="0"/>
                  </a:rPr>
                  <a:t> 7 </a:t>
                </a:r>
                <a:r>
                  <a:rPr lang="en-US" sz="4000" b="1" dirty="0" err="1">
                    <a:latin typeface="Tahoma" panose="020B0604030504040204" pitchFamily="34" charset="0"/>
                    <a:ea typeface="Tahoma" panose="020B0604030504040204" pitchFamily="34" charset="0"/>
                    <a:cs typeface="Tahoma" panose="020B0604030504040204" pitchFamily="34" charset="0"/>
                  </a:rPr>
                  <a:t>lần</a:t>
                </a:r>
                <a:r>
                  <a:rPr lang="en-US" sz="4000" b="1" dirty="0">
                    <a:latin typeface="Tahoma" panose="020B0604030504040204" pitchFamily="34" charset="0"/>
                    <a:ea typeface="Tahoma" panose="020B0604030504040204" pitchFamily="34" charset="0"/>
                    <a:cs typeface="Tahoma" panose="020B0604030504040204" pitchFamily="34" charset="0"/>
                  </a:rPr>
                  <a:t>.</a:t>
                </a:r>
              </a:p>
              <a:p>
                <a:pPr marL="914400">
                  <a:lnSpc>
                    <a:spcPct val="150000"/>
                  </a:lnSpc>
                  <a:spcAft>
                    <a:spcPts val="800"/>
                  </a:spcAft>
                  <a:tabLst>
                    <a:tab pos="2646680" algn="l"/>
                  </a:tabLst>
                </a:pPr>
                <a:endParaRPr lang="en-US" sz="40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 name="TextBox 4">
                <a:extLst>
                  <a:ext uri="{FF2B5EF4-FFF2-40B4-BE49-F238E27FC236}">
                    <a16:creationId xmlns:a16="http://schemas.microsoft.com/office/drawing/2014/main" id="{9703A7D3-605E-4F57-984E-C07F49CA4134}"/>
                  </a:ext>
                </a:extLst>
              </p:cNvPr>
              <p:cNvSpPr txBox="1">
                <a:spLocks noRot="1" noChangeAspect="1" noMove="1" noResize="1" noEditPoints="1" noAdjustHandles="1" noChangeArrowheads="1" noChangeShapeType="1" noTextEdit="1"/>
              </p:cNvSpPr>
              <p:nvPr/>
            </p:nvSpPr>
            <p:spPr>
              <a:xfrm>
                <a:off x="304800" y="5185161"/>
                <a:ext cx="23774400" cy="8461355"/>
              </a:xfrm>
              <a:prstGeom prst="rect">
                <a:avLst/>
              </a:prstGeom>
              <a:blipFill>
                <a:blip r:embed="rId3"/>
                <a:stretch>
                  <a:fillRect l="-846" r="-692"/>
                </a:stretch>
              </a:blipFill>
            </p:spPr>
            <p:txBody>
              <a:bodyPr/>
              <a:lstStyle/>
              <a:p>
                <a:r>
                  <a:rPr lang="en-US">
                    <a:noFill/>
                  </a:rPr>
                  <a:t> </a:t>
                </a:r>
              </a:p>
            </p:txBody>
          </p:sp>
        </mc:Fallback>
      </mc:AlternateContent>
    </p:spTree>
    <p:extLst>
      <p:ext uri="{BB962C8B-B14F-4D97-AF65-F5344CB8AC3E}">
        <p14:creationId xmlns:p14="http://schemas.microsoft.com/office/powerpoint/2010/main" val="138403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20E7F-7991-4EFA-9451-C9E1B9453586}"/>
              </a:ext>
            </a:extLst>
          </p:cNvPr>
          <p:cNvSpPr txBox="1"/>
          <p:nvPr/>
        </p:nvSpPr>
        <p:spPr>
          <a:xfrm>
            <a:off x="2286001" y="1073605"/>
            <a:ext cx="2895600" cy="765015"/>
          </a:xfrm>
          <a:prstGeom prst="rect">
            <a:avLst/>
          </a:prstGeom>
          <a:solidFill>
            <a:schemeClr val="bg1"/>
          </a:solidFill>
        </p:spPr>
        <p:txBody>
          <a:bodyPr wrap="square">
            <a:spAutoFit/>
          </a:bodyPr>
          <a:lstStyle/>
          <a:p>
            <a:pPr marL="457200" indent="-171450" algn="l">
              <a:lnSpc>
                <a:spcPct val="107000"/>
              </a:lnSpc>
              <a:spcAft>
                <a:spcPts val="800"/>
              </a:spcAft>
              <a:tabLst>
                <a:tab pos="2646680" algn="l"/>
              </a:tabLst>
            </a:pPr>
            <a:r>
              <a:rPr lang="en-US" sz="44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BÀI</a:t>
            </a:r>
            <a:r>
              <a:rPr lang="en-US" sz="4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TẬP</a:t>
            </a:r>
            <a:r>
              <a:rPr lang="en-US" sz="44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B634433-D390-467A-9810-1A818200C397}"/>
              </a:ext>
            </a:extLst>
          </p:cNvPr>
          <p:cNvSpPr txBox="1"/>
          <p:nvPr/>
        </p:nvSpPr>
        <p:spPr>
          <a:xfrm>
            <a:off x="270164" y="1838620"/>
            <a:ext cx="23774400" cy="5554469"/>
          </a:xfrm>
          <a:prstGeom prst="rect">
            <a:avLst/>
          </a:prstGeom>
          <a:solidFill>
            <a:schemeClr val="accent4">
              <a:lumMod val="40000"/>
              <a:lumOff val="60000"/>
              <a:alpha val="70000"/>
            </a:schemeClr>
          </a:solidFill>
        </p:spPr>
        <p:txBody>
          <a:bodyPr wrap="square">
            <a:spAutoFit/>
          </a:bodyPr>
          <a:lstStyle/>
          <a:p>
            <a:pPr marL="514350" indent="-685800" algn="l">
              <a:lnSpc>
                <a:spcPct val="107000"/>
              </a:lnSpc>
              <a:spcAft>
                <a:spcPts val="800"/>
              </a:spcAft>
              <a:tabLst>
                <a:tab pos="2646680" algn="l"/>
              </a:tabLst>
            </a:pPr>
            <a:r>
              <a:rPr lang="en-US"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vi-VN"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5.</a:t>
            </a:r>
            <a:r>
              <a:rPr lang="en-US"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10</a:t>
            </a:r>
            <a:r>
              <a:rPr lang="vi-VN"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Bảng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sau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đây</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cho</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biết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chỗ</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ngồi</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của</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một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sân</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vận</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động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sử</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dụng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trong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Lời</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giải</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Bóng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đá</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Vô</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địch</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Quốc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gia</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Việt</a:t>
            </a:r>
            <a:r>
              <a:rPr lang="en-US" sz="3800" b="1" dirty="0">
                <a:effectLst/>
                <a:latin typeface="Tahoma" panose="020B0604030504040204" pitchFamily="34" charset="0"/>
                <a:ea typeface="Tahoma" panose="020B0604030504040204" pitchFamily="34" charset="0"/>
                <a:cs typeface="Tahoma" panose="020B0604030504040204" pitchFamily="34" charset="0"/>
              </a:rPr>
              <a:t> Nam </a:t>
            </a:r>
            <a:r>
              <a:rPr lang="en-US" sz="3800" b="1" dirty="0" err="1">
                <a:effectLst/>
                <a:latin typeface="Tahoma" panose="020B0604030504040204" pitchFamily="34" charset="0"/>
                <a:ea typeface="Tahoma" panose="020B0604030504040204" pitchFamily="34" charset="0"/>
                <a:cs typeface="Tahoma" panose="020B0604030504040204" pitchFamily="34" charset="0"/>
              </a:rPr>
              <a:t>năm</a:t>
            </a:r>
            <a:r>
              <a:rPr lang="en-US" sz="3800" b="1" dirty="0">
                <a:effectLst/>
                <a:latin typeface="Tahoma" panose="020B0604030504040204" pitchFamily="34" charset="0"/>
                <a:ea typeface="Tahoma" panose="020B0604030504040204" pitchFamily="34" charset="0"/>
                <a:cs typeface="Tahoma" panose="020B0604030504040204" pitchFamily="34" charset="0"/>
              </a:rPr>
              <a:t> 2018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liệu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gần</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đúng</a:t>
            </a:r>
            <a:r>
              <a:rPr lang="en-US" sz="3800" b="1" dirty="0">
                <a:effectLst/>
                <a:latin typeface="Tahoma" panose="020B0604030504040204" pitchFamily="34" charset="0"/>
                <a:ea typeface="Tahoma" panose="020B0604030504040204" pitchFamily="34" charset="0"/>
                <a:cs typeface="Tahoma" panose="020B0604030504040204" pitchFamily="34" charset="0"/>
              </a:rPr>
              <a:t>).</a:t>
            </a:r>
          </a:p>
          <a:p>
            <a:pPr marL="514350" indent="-685800" algn="l">
              <a:lnSpc>
                <a:spcPct val="107000"/>
              </a:lnSpc>
              <a:spcAft>
                <a:spcPts val="800"/>
              </a:spcAft>
              <a:tabLst>
                <a:tab pos="2646680" algn="l"/>
              </a:tabLst>
            </a:pPr>
            <a:endParaRPr lang="en-US" sz="3800" b="1" dirty="0">
              <a:latin typeface="Tahoma" panose="020B0604030504040204" pitchFamily="34" charset="0"/>
              <a:ea typeface="Tahoma" panose="020B0604030504040204" pitchFamily="34" charset="0"/>
              <a:cs typeface="Tahoma" panose="020B0604030504040204" pitchFamily="34" charset="0"/>
            </a:endParaRPr>
          </a:p>
          <a:p>
            <a:pPr marL="514350" indent="-685800" algn="l">
              <a:lnSpc>
                <a:spcPct val="107000"/>
              </a:lnSpc>
              <a:spcAft>
                <a:spcPts val="800"/>
              </a:spcAft>
              <a:tabLst>
                <a:tab pos="2646680" algn="l"/>
              </a:tabLst>
            </a:pPr>
            <a:endParaRPr lang="en-US" sz="3800" b="1" dirty="0">
              <a:effectLst/>
              <a:latin typeface="Tahoma" panose="020B0604030504040204" pitchFamily="34" charset="0"/>
              <a:ea typeface="Tahoma" panose="020B0604030504040204" pitchFamily="34" charset="0"/>
              <a:cs typeface="Tahoma" panose="020B0604030504040204" pitchFamily="34" charset="0"/>
            </a:endParaRPr>
          </a:p>
          <a:p>
            <a:pPr marL="514350" indent="-685800" algn="l">
              <a:lnSpc>
                <a:spcPct val="107000"/>
              </a:lnSpc>
              <a:spcAft>
                <a:spcPts val="800"/>
              </a:spcAft>
              <a:tabLst>
                <a:tab pos="2646680" algn="l"/>
              </a:tabLst>
            </a:pPr>
            <a:endParaRPr lang="en-US" sz="3800" b="1" dirty="0">
              <a:latin typeface="Tahoma" panose="020B0604030504040204" pitchFamily="34" charset="0"/>
              <a:ea typeface="Tahoma" panose="020B0604030504040204" pitchFamily="34" charset="0"/>
              <a:cs typeface="Tahoma" panose="020B0604030504040204" pitchFamily="34" charset="0"/>
            </a:endParaRPr>
          </a:p>
          <a:p>
            <a:pPr algn="r">
              <a:lnSpc>
                <a:spcPct val="107000"/>
              </a:lnSpc>
              <a:spcAft>
                <a:spcPts val="800"/>
              </a:spcAft>
              <a:tabLst>
                <a:tab pos="2646680" algn="l"/>
              </a:tabLst>
            </a:pPr>
            <a:r>
              <a:rPr lang="en-US" sz="3800" b="1" dirty="0">
                <a:effectLst/>
                <a:latin typeface="Tahoma" panose="020B0604030504040204" pitchFamily="34" charset="0"/>
                <a:ea typeface="Tahoma" panose="020B0604030504040204" pitchFamily="34" charset="0"/>
                <a:cs typeface="Tahoma" panose="020B0604030504040204" pitchFamily="34" charset="0"/>
              </a:rPr>
              <a:t>(Theo</a:t>
            </a:r>
            <a:r>
              <a:rPr lang="en-US" sz="3800" b="1" i="1" dirty="0">
                <a:effectLst/>
                <a:latin typeface="Tahoma" panose="020B0604030504040204" pitchFamily="34" charset="0"/>
                <a:ea typeface="Tahoma" panose="020B0604030504040204" pitchFamily="34" charset="0"/>
                <a:cs typeface="Tahoma" panose="020B0604030504040204" pitchFamily="34" charset="0"/>
              </a:rPr>
              <a:t> vov.vn</a:t>
            </a:r>
            <a:r>
              <a:rPr lang="en-US" sz="3800" b="1" dirty="0">
                <a:effectLst/>
                <a:latin typeface="Tahoma" panose="020B0604030504040204" pitchFamily="34" charset="0"/>
                <a:ea typeface="Tahoma" panose="020B0604030504040204" pitchFamily="34" charset="0"/>
                <a:cs typeface="Tahoma" panose="020B0604030504040204" pitchFamily="34" charset="0"/>
              </a:rPr>
              <a:t>)</a:t>
            </a:r>
          </a:p>
          <a:p>
            <a:pPr marL="514350" algn="l">
              <a:lnSpc>
                <a:spcPct val="107000"/>
              </a:lnSpc>
              <a:spcAft>
                <a:spcPts val="800"/>
              </a:spcAft>
              <a:tabLst>
                <a:tab pos="2646680" algn="l"/>
              </a:tabLst>
            </a:pPr>
            <a:r>
              <a:rPr lang="en-US" sz="3800" b="1" dirty="0" err="1">
                <a:effectLst/>
                <a:latin typeface="Tahoma" panose="020B0604030504040204" pitchFamily="34" charset="0"/>
                <a:ea typeface="Tahoma" panose="020B0604030504040204" pitchFamily="34" charset="0"/>
                <a:cs typeface="Tahoma" panose="020B0604030504040204" pitchFamily="34" charset="0"/>
              </a:rPr>
              <a:t>Các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giá</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trị</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sô</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trung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bình</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trung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vị</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mốt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bị</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ảnh</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hưởng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như</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thế</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nào</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nếu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bỏ</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đi</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liệu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chỗ</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ngồi</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của</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Sân</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vân</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động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Quốc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gia</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Mỹ</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Đình</a:t>
            </a:r>
            <a:r>
              <a:rPr lang="en-US" sz="3800" b="1" dirty="0">
                <a:effectLst/>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2" name="Table 1">
            <a:extLst>
              <a:ext uri="{FF2B5EF4-FFF2-40B4-BE49-F238E27FC236}">
                <a16:creationId xmlns:a16="http://schemas.microsoft.com/office/drawing/2014/main" id="{B0A973B3-0A14-440E-A448-6FDB338214BA}"/>
              </a:ext>
            </a:extLst>
          </p:cNvPr>
          <p:cNvGraphicFramePr>
            <a:graphicFrameLocks noGrp="1"/>
          </p:cNvGraphicFramePr>
          <p:nvPr>
            <p:extLst>
              <p:ext uri="{D42A27DB-BD31-4B8C-83A1-F6EECF244321}">
                <p14:modId xmlns:p14="http://schemas.microsoft.com/office/powerpoint/2010/main" val="1278054214"/>
              </p:ext>
            </p:extLst>
          </p:nvPr>
        </p:nvGraphicFramePr>
        <p:xfrm>
          <a:off x="914400" y="3200400"/>
          <a:ext cx="21983698" cy="2048525"/>
        </p:xfrm>
        <a:graphic>
          <a:graphicData uri="http://schemas.openxmlformats.org/drawingml/2006/table">
            <a:tbl>
              <a:tblPr firstRow="1" firstCol="1" bandRow="1">
                <a:tableStyleId>{616DA210-FB5B-4158-B5E0-FEB733F419BA}</a:tableStyleId>
              </a:tblPr>
              <a:tblGrid>
                <a:gridCol w="4429998">
                  <a:extLst>
                    <a:ext uri="{9D8B030D-6E8A-4147-A177-3AD203B41FA5}">
                      <a16:colId xmlns:a16="http://schemas.microsoft.com/office/drawing/2014/main" val="487006059"/>
                    </a:ext>
                  </a:extLst>
                </a:gridCol>
                <a:gridCol w="2961993">
                  <a:extLst>
                    <a:ext uri="{9D8B030D-6E8A-4147-A177-3AD203B41FA5}">
                      <a16:colId xmlns:a16="http://schemas.microsoft.com/office/drawing/2014/main" val="4254740383"/>
                    </a:ext>
                  </a:extLst>
                </a:gridCol>
                <a:gridCol w="4068844">
                  <a:extLst>
                    <a:ext uri="{9D8B030D-6E8A-4147-A177-3AD203B41FA5}">
                      <a16:colId xmlns:a16="http://schemas.microsoft.com/office/drawing/2014/main" val="2222358040"/>
                    </a:ext>
                  </a:extLst>
                </a:gridCol>
                <a:gridCol w="3507621">
                  <a:extLst>
                    <a:ext uri="{9D8B030D-6E8A-4147-A177-3AD203B41FA5}">
                      <a16:colId xmlns:a16="http://schemas.microsoft.com/office/drawing/2014/main" val="1714926269"/>
                    </a:ext>
                  </a:extLst>
                </a:gridCol>
                <a:gridCol w="3507621">
                  <a:extLst>
                    <a:ext uri="{9D8B030D-6E8A-4147-A177-3AD203B41FA5}">
                      <a16:colId xmlns:a16="http://schemas.microsoft.com/office/drawing/2014/main" val="182965347"/>
                    </a:ext>
                  </a:extLst>
                </a:gridCol>
                <a:gridCol w="3507621">
                  <a:extLst>
                    <a:ext uri="{9D8B030D-6E8A-4147-A177-3AD203B41FA5}">
                      <a16:colId xmlns:a16="http://schemas.microsoft.com/office/drawing/2014/main" val="402084081"/>
                    </a:ext>
                  </a:extLst>
                </a:gridCol>
              </a:tblGrid>
              <a:tr h="1066800">
                <a:tc>
                  <a:txBody>
                    <a:bodyPr/>
                    <a:lstStyle/>
                    <a:p>
                      <a:pPr algn="l">
                        <a:lnSpc>
                          <a:spcPct val="107000"/>
                        </a:lnSpc>
                      </a:pPr>
                      <a:r>
                        <a:rPr lang="en-US" sz="4800" b="1" dirty="0" err="1">
                          <a:effectLst/>
                        </a:rPr>
                        <a:t>Sân</a:t>
                      </a:r>
                      <a:r>
                        <a:rPr lang="en-US" sz="4800" b="1" dirty="0">
                          <a:effectLst/>
                        </a:rPr>
                        <a:t> </a:t>
                      </a:r>
                      <a:r>
                        <a:rPr lang="en-US" sz="4800" b="1" dirty="0" err="1">
                          <a:effectLst/>
                        </a:rPr>
                        <a:t>vận</a:t>
                      </a:r>
                      <a:r>
                        <a:rPr lang="en-US" sz="4800" b="1" dirty="0">
                          <a:effectLst/>
                        </a:rPr>
                        <a:t> </a:t>
                      </a:r>
                      <a:r>
                        <a:rPr lang="en-US" sz="4800" b="1" dirty="0" err="1">
                          <a:effectLst/>
                        </a:rPr>
                        <a:t>động</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a:effectLst/>
                        </a:rPr>
                        <a:t>Cẩm phả</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dirty="0" err="1">
                          <a:effectLst/>
                        </a:rPr>
                        <a:t>Thiên</a:t>
                      </a:r>
                      <a:r>
                        <a:rPr lang="en-US" sz="4800" b="1" dirty="0">
                          <a:effectLst/>
                        </a:rPr>
                        <a:t> </a:t>
                      </a:r>
                      <a:r>
                        <a:rPr lang="en-US" sz="4800" b="1" dirty="0" err="1">
                          <a:effectLst/>
                        </a:rPr>
                        <a:t>Trường</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dirty="0" err="1">
                          <a:effectLst/>
                        </a:rPr>
                        <a:t>Hàng</a:t>
                      </a:r>
                      <a:r>
                        <a:rPr lang="en-US" sz="4800" b="1" dirty="0">
                          <a:effectLst/>
                        </a:rPr>
                        <a:t> </a:t>
                      </a:r>
                      <a:r>
                        <a:rPr lang="en-US" sz="4800" b="1" dirty="0" err="1">
                          <a:effectLst/>
                        </a:rPr>
                        <a:t>Đẫy</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a:effectLst/>
                        </a:rPr>
                        <a:t>Thanh Hoá</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a:effectLst/>
                        </a:rPr>
                        <a:t>Mỹ Đình</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26272473"/>
                  </a:ext>
                </a:extLst>
              </a:tr>
              <a:tr h="981725">
                <a:tc>
                  <a:txBody>
                    <a:bodyPr/>
                    <a:lstStyle/>
                    <a:p>
                      <a:pPr algn="just">
                        <a:lnSpc>
                          <a:spcPct val="107000"/>
                        </a:lnSpc>
                      </a:pPr>
                      <a:r>
                        <a:rPr lang="en-US" sz="4800" b="1" dirty="0" err="1">
                          <a:effectLst/>
                        </a:rPr>
                        <a:t>Chỗ</a:t>
                      </a:r>
                      <a:r>
                        <a:rPr lang="en-US" sz="4800" b="1" dirty="0">
                          <a:effectLst/>
                        </a:rPr>
                        <a:t> </a:t>
                      </a:r>
                      <a:r>
                        <a:rPr lang="en-US" sz="4800" b="1" dirty="0" err="1">
                          <a:effectLst/>
                        </a:rPr>
                        <a:t>ngồi</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a:effectLst/>
                        </a:rPr>
                        <a:t>20 120</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dirty="0">
                          <a:effectLst/>
                        </a:rPr>
                        <a:t>21 315</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dirty="0">
                          <a:effectLst/>
                        </a:rPr>
                        <a:t>23 405</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a:effectLst/>
                        </a:rPr>
                        <a:t>20 120</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dirty="0">
                          <a:effectLst/>
                        </a:rPr>
                        <a:t>37 546</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007755483"/>
                  </a:ext>
                </a:extLst>
              </a:tr>
            </a:tbl>
          </a:graphicData>
        </a:graphic>
      </p:graphicFrame>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EE98586-7A83-AE7A-86FC-4D05CED52046}"/>
                  </a:ext>
                </a:extLst>
              </p:cNvPr>
              <p:cNvSpPr txBox="1"/>
              <p:nvPr/>
            </p:nvSpPr>
            <p:spPr>
              <a:xfrm>
                <a:off x="304800" y="7696200"/>
                <a:ext cx="23774400" cy="5395901"/>
              </a:xfrm>
              <a:prstGeom prst="rect">
                <a:avLst/>
              </a:prstGeom>
              <a:solidFill>
                <a:schemeClr val="accent6">
                  <a:lumMod val="40000"/>
                  <a:lumOff val="60000"/>
                </a:schemeClr>
              </a:solid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srgbClr val="FF0000"/>
                    </a:solidFill>
                    <a:effectLst/>
                    <a:uLnTx/>
                    <a:uFillTx/>
                    <a:latin typeface="Calibri"/>
                    <a:ea typeface="+mn-ea"/>
                    <a:cs typeface="+mn-cs"/>
                  </a:rPr>
                  <a:t>Lời </a:t>
                </a:r>
                <a:r>
                  <a:rPr kumimoji="0" lang="en-US" sz="5200" b="1" i="0" u="none" strike="noStrike" kern="1200" cap="none" spc="0" normalizeH="0" baseline="0" noProof="0" dirty="0" err="1">
                    <a:ln>
                      <a:noFill/>
                    </a:ln>
                    <a:solidFill>
                      <a:srgbClr val="FF0000"/>
                    </a:solidFill>
                    <a:effectLst/>
                    <a:uLnTx/>
                    <a:uFillTx/>
                    <a:latin typeface="Calibri"/>
                    <a:ea typeface="+mn-ea"/>
                    <a:cs typeface="+mn-cs"/>
                  </a:rPr>
                  <a:t>giải</a:t>
                </a:r>
                <a:endParaRPr kumimoji="0" lang="en-US" sz="520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err="1">
                    <a:ln>
                      <a:noFill/>
                    </a:ln>
                    <a:solidFill>
                      <a:prstClr val="black"/>
                    </a:solidFill>
                    <a:effectLst/>
                    <a:uLnTx/>
                    <a:uFillTx/>
                    <a:latin typeface="Calibri"/>
                    <a:ea typeface="+mn-ea"/>
                    <a:cs typeface="+mn-cs"/>
                  </a:rPr>
                  <a:t>Số</a:t>
                </a:r>
                <a:r>
                  <a:rPr kumimoji="0" lang="en-US" sz="5200" b="1" i="0" u="none" strike="noStrike" kern="1200" cap="none" spc="0" normalizeH="0" baseline="0" noProof="0" dirty="0">
                    <a:ln>
                      <a:noFill/>
                    </a:ln>
                    <a:solidFill>
                      <a:prstClr val="black"/>
                    </a:solidFill>
                    <a:effectLst/>
                    <a:uLnTx/>
                    <a:uFillTx/>
                    <a:latin typeface="Calibri"/>
                    <a:ea typeface="+mn-ea"/>
                    <a:cs typeface="+mn-cs"/>
                  </a:rPr>
                  <a:t> </a:t>
                </a:r>
                <a:r>
                  <a:rPr kumimoji="0" lang="en-US" sz="5200" b="1" i="0" u="none" strike="noStrike" kern="1200" cap="none" spc="0" normalizeH="0" baseline="0" noProof="0" dirty="0" err="1">
                    <a:ln>
                      <a:noFill/>
                    </a:ln>
                    <a:solidFill>
                      <a:prstClr val="black"/>
                    </a:solidFill>
                    <a:effectLst/>
                    <a:uLnTx/>
                    <a:uFillTx/>
                    <a:latin typeface="Calibri"/>
                    <a:ea typeface="+mn-ea"/>
                    <a:cs typeface="+mn-cs"/>
                  </a:rPr>
                  <a:t>trung</a:t>
                </a:r>
                <a:r>
                  <a:rPr kumimoji="0" lang="en-US" sz="5200" b="1" i="0" u="none" strike="noStrike" kern="1200" cap="none" spc="0" normalizeH="0" baseline="0" noProof="0" dirty="0">
                    <a:ln>
                      <a:noFill/>
                    </a:ln>
                    <a:solidFill>
                      <a:prstClr val="black"/>
                    </a:solidFill>
                    <a:effectLst/>
                    <a:uLnTx/>
                    <a:uFillTx/>
                    <a:latin typeface="Calibri"/>
                    <a:ea typeface="+mn-ea"/>
                    <a:cs typeface="+mn-cs"/>
                  </a:rPr>
                  <a:t> </a:t>
                </a:r>
                <a:r>
                  <a:rPr kumimoji="0" lang="en-US" sz="5200" b="1" i="0" u="none" strike="noStrike" kern="1200" cap="none" spc="0" normalizeH="0" baseline="0" noProof="0" dirty="0" err="1">
                    <a:ln>
                      <a:noFill/>
                    </a:ln>
                    <a:solidFill>
                      <a:prstClr val="black"/>
                    </a:solidFill>
                    <a:effectLst/>
                    <a:uLnTx/>
                    <a:uFillTx/>
                    <a:latin typeface="Calibri"/>
                    <a:ea typeface="+mn-ea"/>
                    <a:cs typeface="+mn-cs"/>
                  </a:rPr>
                  <a:t>bình</a:t>
                </a:r>
                <a:r>
                  <a:rPr kumimoji="0" lang="en-US" sz="5200" b="1" i="0" u="none" strike="noStrike" kern="1200" cap="none" spc="0" normalizeH="0" baseline="0" noProof="0" dirty="0">
                    <a:ln>
                      <a:noFill/>
                    </a:ln>
                    <a:solidFill>
                      <a:prstClr val="black"/>
                    </a:solidFill>
                    <a:effectLst/>
                    <a:uLnTx/>
                    <a:uFillTx/>
                    <a:latin typeface="Calibri"/>
                    <a:ea typeface="+mn-ea"/>
                    <a:cs typeface="+mn-cs"/>
                  </a:rPr>
                  <a:t> </a:t>
                </a:r>
                <a:r>
                  <a:rPr kumimoji="0" lang="en-US" sz="5200" b="1" i="0" u="none" strike="noStrike" kern="1200" cap="none" spc="0" normalizeH="0" baseline="0" noProof="0" dirty="0" err="1">
                    <a:ln>
                      <a:noFill/>
                    </a:ln>
                    <a:solidFill>
                      <a:prstClr val="black"/>
                    </a:solidFill>
                    <a:effectLst/>
                    <a:uLnTx/>
                    <a:uFillTx/>
                    <a:latin typeface="Calibri"/>
                    <a:ea typeface="+mn-ea"/>
                    <a:cs typeface="+mn-cs"/>
                  </a:rPr>
                  <a:t>là</a:t>
                </a:r>
                <a:endParaRPr kumimoji="0" lang="en-US" sz="5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f>
                      <m:fPr>
                        <m:ctrlPr>
                          <a:rPr kumimoji="0" lang="en-US" sz="5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5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𝟐𝟎𝟏𝟐𝟎</m:t>
                        </m:r>
                        <m:r>
                          <a:rPr kumimoji="0" lang="en-US" sz="5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5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𝟐𝟏𝟑𝟏𝟓</m:t>
                        </m:r>
                        <m:r>
                          <a:rPr kumimoji="0" lang="en-US" sz="5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5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𝟐𝟑𝟒𝟎𝟓</m:t>
                        </m:r>
                        <m:r>
                          <a:rPr kumimoji="0" lang="en-US" sz="5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5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𝟐𝟎𝟏𝟐𝟎</m:t>
                        </m:r>
                        <m:r>
                          <a:rPr kumimoji="0" lang="en-US" sz="5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5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𝟑𝟕𝟓𝟒𝟔</m:t>
                        </m:r>
                      </m:num>
                      <m:den>
                        <m:r>
                          <a:rPr kumimoji="0" lang="en-US" sz="5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𝟓</m:t>
                        </m:r>
                      </m:den>
                    </m:f>
                    <m:r>
                      <a:rPr kumimoji="0" lang="en-US" sz="5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5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𝟐𝟒𝟓𝟎𝟏</m:t>
                    </m:r>
                    <m:r>
                      <a:rPr kumimoji="0" lang="en-US" sz="5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58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m:t>
                    </m:r>
                  </m:oMath>
                </a14:m>
                <a:r>
                  <a:rPr kumimoji="0" lang="en-US" sz="52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err="1">
                    <a:ln>
                      <a:noFill/>
                    </a:ln>
                    <a:solidFill>
                      <a:prstClr val="black"/>
                    </a:solidFill>
                    <a:effectLst/>
                    <a:uLnTx/>
                    <a:uFillTx/>
                    <a:latin typeface="Calibri"/>
                    <a:ea typeface="+mn-ea"/>
                    <a:cs typeface="+mn-cs"/>
                  </a:rPr>
                  <a:t>Sắp</a:t>
                </a:r>
                <a:r>
                  <a:rPr kumimoji="0" lang="en-US" sz="5200" b="1" i="0" u="none" strike="noStrike" kern="1200" cap="none" spc="0" normalizeH="0" baseline="0" noProof="0" dirty="0">
                    <a:ln>
                      <a:noFill/>
                    </a:ln>
                    <a:solidFill>
                      <a:prstClr val="black"/>
                    </a:solidFill>
                    <a:effectLst/>
                    <a:uLnTx/>
                    <a:uFillTx/>
                    <a:latin typeface="Calibri"/>
                    <a:ea typeface="+mn-ea"/>
                    <a:cs typeface="+mn-cs"/>
                  </a:rPr>
                  <a:t> </a:t>
                </a:r>
                <a:r>
                  <a:rPr kumimoji="0" lang="en-US" sz="5200" b="1" i="0" u="none" strike="noStrike" kern="1200" cap="none" spc="0" normalizeH="0" baseline="0" noProof="0" dirty="0" err="1">
                    <a:ln>
                      <a:noFill/>
                    </a:ln>
                    <a:solidFill>
                      <a:prstClr val="black"/>
                    </a:solidFill>
                    <a:effectLst/>
                    <a:uLnTx/>
                    <a:uFillTx/>
                    <a:latin typeface="Calibri"/>
                    <a:ea typeface="+mn-ea"/>
                    <a:cs typeface="+mn-cs"/>
                  </a:rPr>
                  <a:t>xếp</a:t>
                </a:r>
                <a:r>
                  <a:rPr kumimoji="0" lang="en-US" sz="5200" b="1" i="0" u="none" strike="noStrike" kern="1200" cap="none" spc="0" normalizeH="0" baseline="0" noProof="0" dirty="0">
                    <a:ln>
                      <a:noFill/>
                    </a:ln>
                    <a:solidFill>
                      <a:prstClr val="black"/>
                    </a:solidFill>
                    <a:effectLst/>
                    <a:uLnTx/>
                    <a:uFillTx/>
                    <a:latin typeface="Calibri"/>
                    <a:ea typeface="+mn-ea"/>
                    <a:cs typeface="+mn-cs"/>
                  </a:rPr>
                  <a:t> </a:t>
                </a:r>
                <a:r>
                  <a:rPr kumimoji="0" lang="en-US" sz="5200" b="1" i="0" u="none" strike="noStrike" kern="1200" cap="none" spc="0" normalizeH="0" baseline="0" noProof="0" dirty="0" err="1">
                    <a:ln>
                      <a:noFill/>
                    </a:ln>
                    <a:solidFill>
                      <a:prstClr val="black"/>
                    </a:solidFill>
                    <a:effectLst/>
                    <a:uLnTx/>
                    <a:uFillTx/>
                    <a:latin typeface="Calibri"/>
                    <a:ea typeface="+mn-ea"/>
                    <a:cs typeface="+mn-cs"/>
                  </a:rPr>
                  <a:t>số</a:t>
                </a:r>
                <a:r>
                  <a:rPr kumimoji="0" lang="en-US" sz="5200" b="1" i="0" u="none" strike="noStrike" kern="1200" cap="none" spc="0" normalizeH="0" baseline="0" noProof="0" dirty="0">
                    <a:ln>
                      <a:noFill/>
                    </a:ln>
                    <a:solidFill>
                      <a:prstClr val="black"/>
                    </a:solidFill>
                    <a:effectLst/>
                    <a:uLnTx/>
                    <a:uFillTx/>
                    <a:latin typeface="Calibri"/>
                    <a:ea typeface="+mn-ea"/>
                    <a:cs typeface="+mn-cs"/>
                  </a:rPr>
                  <a:t> </a:t>
                </a:r>
                <a:r>
                  <a:rPr kumimoji="0" lang="en-US" sz="5200" b="1" i="0" u="none" strike="noStrike" kern="1200" cap="none" spc="0" normalizeH="0" baseline="0" noProof="0" dirty="0" err="1">
                    <a:ln>
                      <a:noFill/>
                    </a:ln>
                    <a:solidFill>
                      <a:prstClr val="black"/>
                    </a:solidFill>
                    <a:effectLst/>
                    <a:uLnTx/>
                    <a:uFillTx/>
                    <a:latin typeface="Calibri"/>
                    <a:ea typeface="+mn-ea"/>
                    <a:cs typeface="+mn-cs"/>
                  </a:rPr>
                  <a:t>liệu</a:t>
                </a:r>
                <a:r>
                  <a:rPr kumimoji="0" lang="en-US" sz="5200" b="1" i="0" u="none" strike="noStrike" kern="1200" cap="none" spc="0" normalizeH="0" baseline="0" noProof="0" dirty="0">
                    <a:ln>
                      <a:noFill/>
                    </a:ln>
                    <a:solidFill>
                      <a:prstClr val="black"/>
                    </a:solidFill>
                    <a:effectLst/>
                    <a:uLnTx/>
                    <a:uFillTx/>
                    <a:latin typeface="Calibri"/>
                    <a:ea typeface="+mn-ea"/>
                    <a:cs typeface="+mn-cs"/>
                  </a:rPr>
                  <a:t> </a:t>
                </a:r>
                <a:r>
                  <a:rPr kumimoji="0" lang="en-US" sz="5200" b="1" i="0" u="none" strike="noStrike" kern="1200" cap="none" spc="0" normalizeH="0" baseline="0" noProof="0" dirty="0" err="1">
                    <a:ln>
                      <a:noFill/>
                    </a:ln>
                    <a:solidFill>
                      <a:prstClr val="black"/>
                    </a:solidFill>
                    <a:effectLst/>
                    <a:uLnTx/>
                    <a:uFillTx/>
                    <a:latin typeface="Calibri"/>
                    <a:ea typeface="+mn-ea"/>
                    <a:cs typeface="+mn-cs"/>
                  </a:rPr>
                  <a:t>theo</a:t>
                </a:r>
                <a:r>
                  <a:rPr kumimoji="0" lang="en-US" sz="5200" b="1" i="0" u="none" strike="noStrike" kern="1200" cap="none" spc="0" normalizeH="0" baseline="0" noProof="0" dirty="0">
                    <a:ln>
                      <a:noFill/>
                    </a:ln>
                    <a:solidFill>
                      <a:prstClr val="black"/>
                    </a:solidFill>
                    <a:effectLst/>
                    <a:uLnTx/>
                    <a:uFillTx/>
                    <a:latin typeface="Calibri"/>
                    <a:ea typeface="+mn-ea"/>
                    <a:cs typeface="+mn-cs"/>
                  </a:rPr>
                  <a:t> </a:t>
                </a:r>
                <a:r>
                  <a:rPr kumimoji="0" lang="en-US" sz="5200" b="1" i="0" u="none" strike="noStrike" kern="1200" cap="none" spc="0" normalizeH="0" baseline="0" noProof="0" dirty="0" err="1">
                    <a:ln>
                      <a:noFill/>
                    </a:ln>
                    <a:solidFill>
                      <a:prstClr val="black"/>
                    </a:solidFill>
                    <a:effectLst/>
                    <a:uLnTx/>
                    <a:uFillTx/>
                    <a:latin typeface="Calibri"/>
                    <a:ea typeface="+mn-ea"/>
                    <a:cs typeface="+mn-cs"/>
                  </a:rPr>
                  <a:t>thứ</a:t>
                </a:r>
                <a:r>
                  <a:rPr kumimoji="0" lang="en-US" sz="5200" b="1" i="0" u="none" strike="noStrike" kern="1200" cap="none" spc="0" normalizeH="0" baseline="0" noProof="0" dirty="0">
                    <a:ln>
                      <a:noFill/>
                    </a:ln>
                    <a:solidFill>
                      <a:prstClr val="black"/>
                    </a:solidFill>
                    <a:effectLst/>
                    <a:uLnTx/>
                    <a:uFillTx/>
                    <a:latin typeface="Calibri"/>
                    <a:ea typeface="+mn-ea"/>
                    <a:cs typeface="+mn-cs"/>
                  </a:rPr>
                  <a:t> </a:t>
                </a:r>
                <a:r>
                  <a:rPr kumimoji="0" lang="en-US" sz="5200" b="1" i="0" u="none" strike="noStrike" kern="1200" cap="none" spc="0" normalizeH="0" baseline="0" noProof="0" dirty="0" err="1">
                    <a:ln>
                      <a:noFill/>
                    </a:ln>
                    <a:solidFill>
                      <a:prstClr val="black"/>
                    </a:solidFill>
                    <a:effectLst/>
                    <a:uLnTx/>
                    <a:uFillTx/>
                    <a:latin typeface="Calibri"/>
                    <a:ea typeface="+mn-ea"/>
                    <a:cs typeface="+mn-cs"/>
                  </a:rPr>
                  <a:t>tự</a:t>
                </a:r>
                <a:r>
                  <a:rPr kumimoji="0" lang="en-US" sz="5200" b="1" i="0" u="none" strike="noStrike" kern="1200" cap="none" spc="0" normalizeH="0" baseline="0" noProof="0" dirty="0">
                    <a:ln>
                      <a:noFill/>
                    </a:ln>
                    <a:solidFill>
                      <a:prstClr val="black"/>
                    </a:solidFill>
                    <a:effectLst/>
                    <a:uLnTx/>
                    <a:uFillTx/>
                    <a:latin typeface="Calibri"/>
                    <a:ea typeface="+mn-ea"/>
                    <a:cs typeface="+mn-cs"/>
                  </a:rPr>
                  <a:t> </a:t>
                </a:r>
                <a:r>
                  <a:rPr kumimoji="0" lang="en-US" sz="5200" b="1" i="0" u="none" strike="noStrike" kern="1200" cap="none" spc="0" normalizeH="0" baseline="0" noProof="0" dirty="0" err="1">
                    <a:ln>
                      <a:noFill/>
                    </a:ln>
                    <a:solidFill>
                      <a:prstClr val="black"/>
                    </a:solidFill>
                    <a:effectLst/>
                    <a:uLnTx/>
                    <a:uFillTx/>
                    <a:latin typeface="Calibri"/>
                    <a:ea typeface="+mn-ea"/>
                    <a:cs typeface="+mn-cs"/>
                  </a:rPr>
                  <a:t>không</a:t>
                </a:r>
                <a:r>
                  <a:rPr kumimoji="0" lang="en-US" sz="5200" b="1" i="0" u="none" strike="noStrike" kern="1200" cap="none" spc="0" normalizeH="0" baseline="0" noProof="0" dirty="0">
                    <a:ln>
                      <a:noFill/>
                    </a:ln>
                    <a:solidFill>
                      <a:prstClr val="black"/>
                    </a:solidFill>
                    <a:effectLst/>
                    <a:uLnTx/>
                    <a:uFillTx/>
                    <a:latin typeface="Calibri"/>
                    <a:ea typeface="+mn-ea"/>
                    <a:cs typeface="+mn-cs"/>
                  </a:rPr>
                  <a:t> </a:t>
                </a:r>
                <a:r>
                  <a:rPr kumimoji="0" lang="en-US" sz="5200" b="1" i="0" u="none" strike="noStrike" kern="1200" cap="none" spc="0" normalizeH="0" baseline="0" noProof="0" dirty="0" err="1">
                    <a:ln>
                      <a:noFill/>
                    </a:ln>
                    <a:solidFill>
                      <a:prstClr val="black"/>
                    </a:solidFill>
                    <a:effectLst/>
                    <a:uLnTx/>
                    <a:uFillTx/>
                    <a:latin typeface="Calibri"/>
                    <a:ea typeface="+mn-ea"/>
                    <a:cs typeface="+mn-cs"/>
                  </a:rPr>
                  <a:t>giảm</a:t>
                </a:r>
                <a:r>
                  <a:rPr kumimoji="0" lang="en-US" sz="5200" b="1"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en-US" sz="5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𝟐𝟎𝟏𝟐𝟎</m:t>
                    </m:r>
                    <m:r>
                      <a:rPr kumimoji="0" lang="en-US" sz="5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5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𝟐𝟎𝟏𝟐𝟎</m:t>
                    </m:r>
                    <m:r>
                      <a:rPr kumimoji="0" lang="en-US" sz="5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5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𝟐𝟏𝟑𝟏𝟓</m:t>
                    </m:r>
                    <m:r>
                      <a:rPr kumimoji="0" lang="en-US" sz="5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5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𝟐𝟑𝟒𝟎𝟓</m:t>
                    </m:r>
                    <m:r>
                      <a:rPr kumimoji="0" lang="en-US" sz="52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5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𝟑𝟕𝟓𝟒𝟔</m:t>
                    </m:r>
                  </m:oMath>
                </a14:m>
                <a:endParaRPr kumimoji="0" lang="en-US" sz="5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Calibri"/>
                    <a:ea typeface="+mn-ea"/>
                    <a:cs typeface="+mn-cs"/>
                  </a:rPr>
                  <a:t> 	</a:t>
                </a:r>
                <a:r>
                  <a:rPr kumimoji="0" lang="en-US" sz="5200" b="1" i="0" u="none" strike="noStrike" kern="1200" cap="none" spc="0" normalizeH="0" baseline="0" noProof="0" dirty="0" err="1">
                    <a:ln>
                      <a:noFill/>
                    </a:ln>
                    <a:solidFill>
                      <a:prstClr val="black"/>
                    </a:solidFill>
                    <a:effectLst/>
                    <a:uLnTx/>
                    <a:uFillTx/>
                    <a:latin typeface="Calibri"/>
                    <a:ea typeface="+mn-ea"/>
                    <a:cs typeface="+mn-cs"/>
                  </a:rPr>
                  <a:t>Mốt</a:t>
                </a:r>
                <a:r>
                  <a:rPr kumimoji="0" lang="en-US" sz="5200" b="1" i="0" u="none" strike="noStrike" kern="1200" cap="none" spc="0" normalizeH="0" baseline="0" noProof="0" dirty="0">
                    <a:ln>
                      <a:noFill/>
                    </a:ln>
                    <a:solidFill>
                      <a:prstClr val="black"/>
                    </a:solidFill>
                    <a:effectLst/>
                    <a:uLnTx/>
                    <a:uFillTx/>
                    <a:latin typeface="Calibri"/>
                    <a:ea typeface="+mn-ea"/>
                    <a:cs typeface="+mn-cs"/>
                  </a:rPr>
                  <a:t> </a:t>
                </a:r>
                <a:r>
                  <a:rPr kumimoji="0" lang="en-US" sz="5200" b="1" i="0" u="none" strike="noStrike" kern="1200" cap="none" spc="0" normalizeH="0" baseline="0" noProof="0" dirty="0" err="1">
                    <a:ln>
                      <a:noFill/>
                    </a:ln>
                    <a:solidFill>
                      <a:prstClr val="black"/>
                    </a:solidFill>
                    <a:effectLst/>
                    <a:uLnTx/>
                    <a:uFillTx/>
                    <a:latin typeface="Calibri"/>
                    <a:ea typeface="+mn-ea"/>
                    <a:cs typeface="+mn-cs"/>
                  </a:rPr>
                  <a:t>là</a:t>
                </a:r>
                <a:r>
                  <a:rPr kumimoji="0" lang="en-US" sz="5200" b="1"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en-US" sz="5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𝟐𝟎𝟏𝟐𝟎</m:t>
                    </m:r>
                  </m:oMath>
                </a14:m>
                <a:r>
                  <a:rPr kumimoji="0" lang="en-US" sz="5200" b="1" i="0" u="none" strike="noStrike" kern="1200" cap="none" spc="0" normalizeH="0" baseline="0" noProof="0" dirty="0">
                    <a:ln>
                      <a:noFill/>
                    </a:ln>
                    <a:solidFill>
                      <a:prstClr val="black"/>
                    </a:solidFill>
                    <a:effectLst/>
                    <a:uLnTx/>
                    <a:uFillTx/>
                    <a:latin typeface="Calibri"/>
                    <a:ea typeface="+mn-ea"/>
                    <a:cs typeface="+mn-cs"/>
                  </a:rPr>
                  <a:t> . </a:t>
                </a:r>
              </a:p>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uLnTx/>
                    <a:uFillTx/>
                    <a:latin typeface="Calibri"/>
                    <a:ea typeface="+mn-ea"/>
                    <a:cs typeface="+mn-cs"/>
                  </a:rPr>
                  <a:t>	</a:t>
                </a:r>
                <a:r>
                  <a:rPr kumimoji="0" lang="en-US" sz="5200" b="1" i="0" u="none" strike="noStrike" kern="1200" cap="none" spc="0" normalizeH="0" baseline="0" noProof="0" dirty="0" err="1">
                    <a:ln>
                      <a:noFill/>
                    </a:ln>
                    <a:solidFill>
                      <a:prstClr val="black"/>
                    </a:solidFill>
                    <a:effectLst/>
                    <a:uLnTx/>
                    <a:uFillTx/>
                    <a:latin typeface="Calibri"/>
                    <a:ea typeface="+mn-ea"/>
                    <a:cs typeface="+mn-cs"/>
                  </a:rPr>
                  <a:t>Trung</a:t>
                </a:r>
                <a:r>
                  <a:rPr kumimoji="0" lang="en-US" sz="5200" b="1" i="0" u="none" strike="noStrike" kern="1200" cap="none" spc="0" normalizeH="0" baseline="0" noProof="0" dirty="0">
                    <a:ln>
                      <a:noFill/>
                    </a:ln>
                    <a:solidFill>
                      <a:prstClr val="black"/>
                    </a:solidFill>
                    <a:effectLst/>
                    <a:uLnTx/>
                    <a:uFillTx/>
                    <a:latin typeface="Calibri"/>
                    <a:ea typeface="+mn-ea"/>
                    <a:cs typeface="+mn-cs"/>
                  </a:rPr>
                  <a:t> </a:t>
                </a:r>
                <a:r>
                  <a:rPr kumimoji="0" lang="en-US" sz="5200" b="1" i="0" u="none" strike="noStrike" kern="1200" cap="none" spc="0" normalizeH="0" baseline="0" noProof="0" dirty="0" err="1">
                    <a:ln>
                      <a:noFill/>
                    </a:ln>
                    <a:solidFill>
                      <a:prstClr val="black"/>
                    </a:solidFill>
                    <a:effectLst/>
                    <a:uLnTx/>
                    <a:uFillTx/>
                    <a:latin typeface="Calibri"/>
                    <a:ea typeface="+mn-ea"/>
                    <a:cs typeface="+mn-cs"/>
                  </a:rPr>
                  <a:t>vị</a:t>
                </a:r>
                <a:r>
                  <a:rPr kumimoji="0" lang="en-US" sz="5200" b="1"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r>
                      <a:rPr kumimoji="0" lang="en-US" sz="5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𝟐𝟏𝟑𝟏𝟓</m:t>
                    </m:r>
                  </m:oMath>
                </a14:m>
                <a:r>
                  <a:rPr kumimoji="0" lang="en-US" sz="5200" b="1" i="0" u="none" strike="noStrike" kern="1200" cap="none" spc="0" normalizeH="0" baseline="0" noProof="0" dirty="0">
                    <a:ln>
                      <a:noFill/>
                    </a:ln>
                    <a:solidFill>
                      <a:prstClr val="black"/>
                    </a:solidFill>
                    <a:effectLst/>
                    <a:uLnTx/>
                    <a:uFillTx/>
                    <a:latin typeface="Calibri"/>
                    <a:ea typeface="+mn-ea"/>
                    <a:cs typeface="+mn-cs"/>
                  </a:rPr>
                  <a:t>.</a:t>
                </a:r>
                <a:endParaRPr lang="en-US" dirty="0"/>
              </a:p>
            </p:txBody>
          </p:sp>
        </mc:Choice>
        <mc:Fallback>
          <p:sp>
            <p:nvSpPr>
              <p:cNvPr id="5" name="TextBox 4">
                <a:extLst>
                  <a:ext uri="{FF2B5EF4-FFF2-40B4-BE49-F238E27FC236}">
                    <a16:creationId xmlns:a16="http://schemas.microsoft.com/office/drawing/2014/main" id="{0EE98586-7A83-AE7A-86FC-4D05CED52046}"/>
                  </a:ext>
                </a:extLst>
              </p:cNvPr>
              <p:cNvSpPr txBox="1">
                <a:spLocks noRot="1" noChangeAspect="1" noMove="1" noResize="1" noEditPoints="1" noAdjustHandles="1" noChangeArrowheads="1" noChangeShapeType="1" noTextEdit="1"/>
              </p:cNvSpPr>
              <p:nvPr/>
            </p:nvSpPr>
            <p:spPr>
              <a:xfrm>
                <a:off x="304800" y="7696200"/>
                <a:ext cx="23774400" cy="5395901"/>
              </a:xfrm>
              <a:prstGeom prst="rect">
                <a:avLst/>
              </a:prstGeom>
              <a:blipFill>
                <a:blip r:embed="rId2"/>
                <a:stretch>
                  <a:fillRect l="-1282" t="-2938" b="-5537"/>
                </a:stretch>
              </a:blipFill>
            </p:spPr>
            <p:txBody>
              <a:bodyPr/>
              <a:lstStyle/>
              <a:p>
                <a:r>
                  <a:rPr lang="en-US">
                    <a:noFill/>
                  </a:rPr>
                  <a:t> </a:t>
                </a:r>
              </a:p>
            </p:txBody>
          </p:sp>
        </mc:Fallback>
      </mc:AlternateContent>
    </p:spTree>
    <p:extLst>
      <p:ext uri="{BB962C8B-B14F-4D97-AF65-F5344CB8AC3E}">
        <p14:creationId xmlns:p14="http://schemas.microsoft.com/office/powerpoint/2010/main" val="440966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520E7F-7991-4EFA-9451-C9E1B9453586}"/>
              </a:ext>
            </a:extLst>
          </p:cNvPr>
          <p:cNvSpPr txBox="1"/>
          <p:nvPr/>
        </p:nvSpPr>
        <p:spPr>
          <a:xfrm>
            <a:off x="2286001" y="1073605"/>
            <a:ext cx="2895600" cy="765015"/>
          </a:xfrm>
          <a:prstGeom prst="rect">
            <a:avLst/>
          </a:prstGeom>
          <a:solidFill>
            <a:schemeClr val="bg1"/>
          </a:solidFill>
        </p:spPr>
        <p:txBody>
          <a:bodyPr wrap="square">
            <a:spAutoFit/>
          </a:bodyPr>
          <a:lstStyle/>
          <a:p>
            <a:pPr marL="457200" indent="-171450" algn="l">
              <a:lnSpc>
                <a:spcPct val="107000"/>
              </a:lnSpc>
              <a:spcAft>
                <a:spcPts val="800"/>
              </a:spcAft>
              <a:tabLst>
                <a:tab pos="2646680" algn="l"/>
              </a:tabLst>
            </a:pPr>
            <a:r>
              <a:rPr lang="en-US" sz="4400" b="1" dirty="0" err="1">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BÀI</a:t>
            </a:r>
            <a:r>
              <a:rPr lang="en-US" sz="44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TẬP</a:t>
            </a:r>
            <a:r>
              <a:rPr lang="en-US" sz="44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8B634433-D390-467A-9810-1A818200C397}"/>
              </a:ext>
            </a:extLst>
          </p:cNvPr>
          <p:cNvSpPr txBox="1"/>
          <p:nvPr/>
        </p:nvSpPr>
        <p:spPr>
          <a:xfrm>
            <a:off x="270164" y="1838620"/>
            <a:ext cx="23774400" cy="5554469"/>
          </a:xfrm>
          <a:prstGeom prst="rect">
            <a:avLst/>
          </a:prstGeom>
          <a:solidFill>
            <a:schemeClr val="accent4">
              <a:lumMod val="40000"/>
              <a:lumOff val="60000"/>
              <a:alpha val="70000"/>
            </a:schemeClr>
          </a:solidFill>
        </p:spPr>
        <p:txBody>
          <a:bodyPr wrap="square">
            <a:spAutoFit/>
          </a:bodyPr>
          <a:lstStyle/>
          <a:p>
            <a:pPr marL="514350" indent="-685800" algn="l">
              <a:lnSpc>
                <a:spcPct val="107000"/>
              </a:lnSpc>
              <a:spcAft>
                <a:spcPts val="800"/>
              </a:spcAft>
              <a:tabLst>
                <a:tab pos="2646680" algn="l"/>
              </a:tabLst>
            </a:pPr>
            <a:r>
              <a:rPr lang="en-US"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vi-VN"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5.</a:t>
            </a:r>
            <a:r>
              <a:rPr lang="en-US"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10</a:t>
            </a:r>
            <a:r>
              <a:rPr lang="vi-VN"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Bảng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sau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đây</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cho</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biết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chỗ</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ngồi</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của</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một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sân</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vận</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động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sử</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dụng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trong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Lời</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giải</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Bóng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đá</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Vô</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địch</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Quốc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gia</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Việt</a:t>
            </a:r>
            <a:r>
              <a:rPr lang="en-US" sz="3800" b="1" dirty="0">
                <a:effectLst/>
                <a:latin typeface="Tahoma" panose="020B0604030504040204" pitchFamily="34" charset="0"/>
                <a:ea typeface="Tahoma" panose="020B0604030504040204" pitchFamily="34" charset="0"/>
                <a:cs typeface="Tahoma" panose="020B0604030504040204" pitchFamily="34" charset="0"/>
              </a:rPr>
              <a:t> Nam </a:t>
            </a:r>
            <a:r>
              <a:rPr lang="en-US" sz="3800" b="1" dirty="0" err="1">
                <a:effectLst/>
                <a:latin typeface="Tahoma" panose="020B0604030504040204" pitchFamily="34" charset="0"/>
                <a:ea typeface="Tahoma" panose="020B0604030504040204" pitchFamily="34" charset="0"/>
                <a:cs typeface="Tahoma" panose="020B0604030504040204" pitchFamily="34" charset="0"/>
              </a:rPr>
              <a:t>năm</a:t>
            </a:r>
            <a:r>
              <a:rPr lang="en-US" sz="3800" b="1" dirty="0">
                <a:effectLst/>
                <a:latin typeface="Tahoma" panose="020B0604030504040204" pitchFamily="34" charset="0"/>
                <a:ea typeface="Tahoma" panose="020B0604030504040204" pitchFamily="34" charset="0"/>
                <a:cs typeface="Tahoma" panose="020B0604030504040204" pitchFamily="34" charset="0"/>
              </a:rPr>
              <a:t> 2018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liệu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gần</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đúng</a:t>
            </a:r>
            <a:r>
              <a:rPr lang="en-US" sz="3800" b="1" dirty="0">
                <a:effectLst/>
                <a:latin typeface="Tahoma" panose="020B0604030504040204" pitchFamily="34" charset="0"/>
                <a:ea typeface="Tahoma" panose="020B0604030504040204" pitchFamily="34" charset="0"/>
                <a:cs typeface="Tahoma" panose="020B0604030504040204" pitchFamily="34" charset="0"/>
              </a:rPr>
              <a:t>).</a:t>
            </a:r>
          </a:p>
          <a:p>
            <a:pPr marL="514350" indent="-685800" algn="l">
              <a:lnSpc>
                <a:spcPct val="107000"/>
              </a:lnSpc>
              <a:spcAft>
                <a:spcPts val="800"/>
              </a:spcAft>
              <a:tabLst>
                <a:tab pos="2646680" algn="l"/>
              </a:tabLst>
            </a:pPr>
            <a:endParaRPr lang="en-US" sz="3800" b="1" dirty="0">
              <a:latin typeface="Tahoma" panose="020B0604030504040204" pitchFamily="34" charset="0"/>
              <a:ea typeface="Tahoma" panose="020B0604030504040204" pitchFamily="34" charset="0"/>
              <a:cs typeface="Tahoma" panose="020B0604030504040204" pitchFamily="34" charset="0"/>
            </a:endParaRPr>
          </a:p>
          <a:p>
            <a:pPr marL="514350" indent="-685800" algn="l">
              <a:lnSpc>
                <a:spcPct val="107000"/>
              </a:lnSpc>
              <a:spcAft>
                <a:spcPts val="800"/>
              </a:spcAft>
              <a:tabLst>
                <a:tab pos="2646680" algn="l"/>
              </a:tabLst>
            </a:pPr>
            <a:endParaRPr lang="en-US" sz="3800" b="1" dirty="0">
              <a:effectLst/>
              <a:latin typeface="Tahoma" panose="020B0604030504040204" pitchFamily="34" charset="0"/>
              <a:ea typeface="Tahoma" panose="020B0604030504040204" pitchFamily="34" charset="0"/>
              <a:cs typeface="Tahoma" panose="020B0604030504040204" pitchFamily="34" charset="0"/>
            </a:endParaRPr>
          </a:p>
          <a:p>
            <a:pPr marL="514350" indent="-685800" algn="l">
              <a:lnSpc>
                <a:spcPct val="107000"/>
              </a:lnSpc>
              <a:spcAft>
                <a:spcPts val="800"/>
              </a:spcAft>
              <a:tabLst>
                <a:tab pos="2646680" algn="l"/>
              </a:tabLst>
            </a:pPr>
            <a:endParaRPr lang="en-US" sz="3800" b="1" dirty="0">
              <a:latin typeface="Tahoma" panose="020B0604030504040204" pitchFamily="34" charset="0"/>
              <a:ea typeface="Tahoma" panose="020B0604030504040204" pitchFamily="34" charset="0"/>
              <a:cs typeface="Tahoma" panose="020B0604030504040204" pitchFamily="34" charset="0"/>
            </a:endParaRPr>
          </a:p>
          <a:p>
            <a:pPr algn="r">
              <a:lnSpc>
                <a:spcPct val="107000"/>
              </a:lnSpc>
              <a:spcAft>
                <a:spcPts val="800"/>
              </a:spcAft>
              <a:tabLst>
                <a:tab pos="2646680" algn="l"/>
              </a:tabLst>
            </a:pPr>
            <a:r>
              <a:rPr lang="en-US" sz="3800" b="1" dirty="0">
                <a:effectLst/>
                <a:latin typeface="Tahoma" panose="020B0604030504040204" pitchFamily="34" charset="0"/>
                <a:ea typeface="Tahoma" panose="020B0604030504040204" pitchFamily="34" charset="0"/>
                <a:cs typeface="Tahoma" panose="020B0604030504040204" pitchFamily="34" charset="0"/>
              </a:rPr>
              <a:t>(Theo</a:t>
            </a:r>
            <a:r>
              <a:rPr lang="en-US" sz="3800" b="1" i="1" dirty="0">
                <a:effectLst/>
                <a:latin typeface="Tahoma" panose="020B0604030504040204" pitchFamily="34" charset="0"/>
                <a:ea typeface="Tahoma" panose="020B0604030504040204" pitchFamily="34" charset="0"/>
                <a:cs typeface="Tahoma" panose="020B0604030504040204" pitchFamily="34" charset="0"/>
              </a:rPr>
              <a:t> vov.vn</a:t>
            </a:r>
            <a:r>
              <a:rPr lang="en-US" sz="3800" b="1" dirty="0">
                <a:effectLst/>
                <a:latin typeface="Tahoma" panose="020B0604030504040204" pitchFamily="34" charset="0"/>
                <a:ea typeface="Tahoma" panose="020B0604030504040204" pitchFamily="34" charset="0"/>
                <a:cs typeface="Tahoma" panose="020B0604030504040204" pitchFamily="34" charset="0"/>
              </a:rPr>
              <a:t>)</a:t>
            </a:r>
          </a:p>
          <a:p>
            <a:pPr marL="514350" algn="l">
              <a:lnSpc>
                <a:spcPct val="107000"/>
              </a:lnSpc>
              <a:spcAft>
                <a:spcPts val="800"/>
              </a:spcAft>
              <a:tabLst>
                <a:tab pos="2646680" algn="l"/>
              </a:tabLst>
            </a:pPr>
            <a:r>
              <a:rPr lang="en-US" sz="3800" b="1" dirty="0" err="1">
                <a:effectLst/>
                <a:latin typeface="Tahoma" panose="020B0604030504040204" pitchFamily="34" charset="0"/>
                <a:ea typeface="Tahoma" panose="020B0604030504040204" pitchFamily="34" charset="0"/>
                <a:cs typeface="Tahoma" panose="020B0604030504040204" pitchFamily="34" charset="0"/>
              </a:rPr>
              <a:t>Các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giá</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trị</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sô</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trung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bình</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trung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vị</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mốt</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bị</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ảnh</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hưởng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như</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thế</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nào</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nếu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bỏ</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đi</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số</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liệu</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chỗ</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ngồi</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của</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Sân</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vân</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động</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Quốc</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gia</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Mỹ</a:t>
            </a:r>
            <a:r>
              <a:rPr lang="en-US" sz="3800" b="1" dirty="0">
                <a:effectLst/>
                <a:latin typeface="Tahoma" panose="020B0604030504040204" pitchFamily="34" charset="0"/>
                <a:ea typeface="Tahoma" panose="020B0604030504040204" pitchFamily="34" charset="0"/>
                <a:cs typeface="Tahoma" panose="020B0604030504040204" pitchFamily="34" charset="0"/>
              </a:rPr>
              <a:t> </a:t>
            </a:r>
            <a:r>
              <a:rPr lang="en-US" sz="3800" b="1" dirty="0" err="1">
                <a:effectLst/>
                <a:latin typeface="Tahoma" panose="020B0604030504040204" pitchFamily="34" charset="0"/>
                <a:ea typeface="Tahoma" panose="020B0604030504040204" pitchFamily="34" charset="0"/>
                <a:cs typeface="Tahoma" panose="020B0604030504040204" pitchFamily="34" charset="0"/>
              </a:rPr>
              <a:t>Đình</a:t>
            </a:r>
            <a:r>
              <a:rPr lang="en-US" sz="3800" b="1" dirty="0">
                <a:effectLst/>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2" name="Table 1">
            <a:extLst>
              <a:ext uri="{FF2B5EF4-FFF2-40B4-BE49-F238E27FC236}">
                <a16:creationId xmlns:a16="http://schemas.microsoft.com/office/drawing/2014/main" id="{B0A973B3-0A14-440E-A448-6FDB338214BA}"/>
              </a:ext>
            </a:extLst>
          </p:cNvPr>
          <p:cNvGraphicFramePr>
            <a:graphicFrameLocks noGrp="1"/>
          </p:cNvGraphicFramePr>
          <p:nvPr>
            <p:extLst>
              <p:ext uri="{D42A27DB-BD31-4B8C-83A1-F6EECF244321}">
                <p14:modId xmlns:p14="http://schemas.microsoft.com/office/powerpoint/2010/main" val="3430310844"/>
              </p:ext>
            </p:extLst>
          </p:nvPr>
        </p:nvGraphicFramePr>
        <p:xfrm>
          <a:off x="914400" y="3200400"/>
          <a:ext cx="21983698" cy="2277125"/>
        </p:xfrm>
        <a:graphic>
          <a:graphicData uri="http://schemas.openxmlformats.org/drawingml/2006/table">
            <a:tbl>
              <a:tblPr firstRow="1" firstCol="1" bandRow="1">
                <a:tableStyleId>{616DA210-FB5B-4158-B5E0-FEB733F419BA}</a:tableStyleId>
              </a:tblPr>
              <a:tblGrid>
                <a:gridCol w="4429998">
                  <a:extLst>
                    <a:ext uri="{9D8B030D-6E8A-4147-A177-3AD203B41FA5}">
                      <a16:colId xmlns:a16="http://schemas.microsoft.com/office/drawing/2014/main" val="487006059"/>
                    </a:ext>
                  </a:extLst>
                </a:gridCol>
                <a:gridCol w="2961993">
                  <a:extLst>
                    <a:ext uri="{9D8B030D-6E8A-4147-A177-3AD203B41FA5}">
                      <a16:colId xmlns:a16="http://schemas.microsoft.com/office/drawing/2014/main" val="4254740383"/>
                    </a:ext>
                  </a:extLst>
                </a:gridCol>
                <a:gridCol w="4068844">
                  <a:extLst>
                    <a:ext uri="{9D8B030D-6E8A-4147-A177-3AD203B41FA5}">
                      <a16:colId xmlns:a16="http://schemas.microsoft.com/office/drawing/2014/main" val="2222358040"/>
                    </a:ext>
                  </a:extLst>
                </a:gridCol>
                <a:gridCol w="3507621">
                  <a:extLst>
                    <a:ext uri="{9D8B030D-6E8A-4147-A177-3AD203B41FA5}">
                      <a16:colId xmlns:a16="http://schemas.microsoft.com/office/drawing/2014/main" val="1714926269"/>
                    </a:ext>
                  </a:extLst>
                </a:gridCol>
                <a:gridCol w="3507621">
                  <a:extLst>
                    <a:ext uri="{9D8B030D-6E8A-4147-A177-3AD203B41FA5}">
                      <a16:colId xmlns:a16="http://schemas.microsoft.com/office/drawing/2014/main" val="182965347"/>
                    </a:ext>
                  </a:extLst>
                </a:gridCol>
                <a:gridCol w="3507621">
                  <a:extLst>
                    <a:ext uri="{9D8B030D-6E8A-4147-A177-3AD203B41FA5}">
                      <a16:colId xmlns:a16="http://schemas.microsoft.com/office/drawing/2014/main" val="402084081"/>
                    </a:ext>
                  </a:extLst>
                </a:gridCol>
              </a:tblGrid>
              <a:tr h="1295400">
                <a:tc>
                  <a:txBody>
                    <a:bodyPr/>
                    <a:lstStyle/>
                    <a:p>
                      <a:pPr algn="l">
                        <a:lnSpc>
                          <a:spcPct val="107000"/>
                        </a:lnSpc>
                      </a:pPr>
                      <a:r>
                        <a:rPr lang="en-US" sz="4800" b="1" dirty="0" err="1">
                          <a:effectLst/>
                        </a:rPr>
                        <a:t>Sân</a:t>
                      </a:r>
                      <a:r>
                        <a:rPr lang="en-US" sz="4800" b="1" dirty="0">
                          <a:effectLst/>
                        </a:rPr>
                        <a:t> </a:t>
                      </a:r>
                      <a:r>
                        <a:rPr lang="en-US" sz="4800" b="1" dirty="0" err="1">
                          <a:effectLst/>
                        </a:rPr>
                        <a:t>vận</a:t>
                      </a:r>
                      <a:r>
                        <a:rPr lang="en-US" sz="4800" b="1" dirty="0">
                          <a:effectLst/>
                        </a:rPr>
                        <a:t> </a:t>
                      </a:r>
                      <a:r>
                        <a:rPr lang="en-US" sz="4800" b="1" dirty="0" err="1">
                          <a:effectLst/>
                        </a:rPr>
                        <a:t>động</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a:effectLst/>
                        </a:rPr>
                        <a:t>Cẩm phả</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dirty="0" err="1">
                          <a:effectLst/>
                        </a:rPr>
                        <a:t>Thiên</a:t>
                      </a:r>
                      <a:r>
                        <a:rPr lang="en-US" sz="4800" b="1" dirty="0">
                          <a:effectLst/>
                        </a:rPr>
                        <a:t> </a:t>
                      </a:r>
                      <a:r>
                        <a:rPr lang="en-US" sz="4800" b="1" dirty="0" err="1">
                          <a:effectLst/>
                        </a:rPr>
                        <a:t>Trường</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a:effectLst/>
                        </a:rPr>
                        <a:t>Hàng Đẫy</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a:effectLst/>
                        </a:rPr>
                        <a:t>Thanh Hoá</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a:effectLst/>
                        </a:rPr>
                        <a:t>Mỹ Đình</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26272473"/>
                  </a:ext>
                </a:extLst>
              </a:tr>
              <a:tr h="981725">
                <a:tc>
                  <a:txBody>
                    <a:bodyPr/>
                    <a:lstStyle/>
                    <a:p>
                      <a:pPr algn="just">
                        <a:lnSpc>
                          <a:spcPct val="107000"/>
                        </a:lnSpc>
                      </a:pPr>
                      <a:r>
                        <a:rPr lang="en-US" sz="4800" b="1">
                          <a:effectLst/>
                        </a:rPr>
                        <a:t>Chỗ ngồi</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a:effectLst/>
                        </a:rPr>
                        <a:t>20 120</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dirty="0">
                          <a:effectLst/>
                        </a:rPr>
                        <a:t>21 315</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a:effectLst/>
                        </a:rPr>
                        <a:t>23 405</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a:effectLst/>
                        </a:rPr>
                        <a:t>20 120</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pPr>
                      <a:r>
                        <a:rPr lang="en-US" sz="4800" b="1" dirty="0">
                          <a:effectLst/>
                        </a:rPr>
                        <a:t>37 546</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007755483"/>
                  </a:ext>
                </a:extLst>
              </a:tr>
            </a:tbl>
          </a:graphicData>
        </a:graphic>
      </p:graphicFrame>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EE98586-7A83-AE7A-86FC-4D05CED52046}"/>
                  </a:ext>
                </a:extLst>
              </p:cNvPr>
              <p:cNvSpPr txBox="1"/>
              <p:nvPr/>
            </p:nvSpPr>
            <p:spPr>
              <a:xfrm>
                <a:off x="304800" y="7413871"/>
                <a:ext cx="23774400" cy="6053388"/>
              </a:xfrm>
              <a:prstGeom prst="rect">
                <a:avLst/>
              </a:prstGeom>
              <a:solidFill>
                <a:schemeClr val="accent6">
                  <a:lumMod val="40000"/>
                  <a:lumOff val="60000"/>
                </a:schemeClr>
              </a:solidFill>
            </p:spPr>
            <p:txBody>
              <a:bodyPr wrap="square">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err="1">
                    <a:ln>
                      <a:noFill/>
                    </a:ln>
                    <a:solidFill>
                      <a:srgbClr val="FF0000"/>
                    </a:solidFill>
                    <a:effectLst/>
                    <a:uLnTx/>
                    <a:uFillTx/>
                    <a:latin typeface="Calibri"/>
                    <a:ea typeface="+mn-ea"/>
                    <a:cs typeface="+mn-cs"/>
                  </a:rPr>
                  <a:t>Lời</a:t>
                </a:r>
                <a:r>
                  <a:rPr kumimoji="0" lang="en-US" sz="5200" b="1" i="0" u="none" strike="noStrike" kern="1200" cap="none" spc="0" normalizeH="0" baseline="0" noProof="0" dirty="0">
                    <a:ln>
                      <a:noFill/>
                    </a:ln>
                    <a:solidFill>
                      <a:srgbClr val="FF0000"/>
                    </a:solidFill>
                    <a:effectLst/>
                    <a:uLnTx/>
                    <a:uFillTx/>
                    <a:latin typeface="Calibri"/>
                    <a:ea typeface="+mn-ea"/>
                    <a:cs typeface="+mn-cs"/>
                  </a:rPr>
                  <a:t> </a:t>
                </a:r>
                <a:r>
                  <a:rPr kumimoji="0" lang="en-US" sz="5200" b="1" i="0" u="none" strike="noStrike" kern="1200" cap="none" spc="0" normalizeH="0" baseline="0" noProof="0" dirty="0" err="1">
                    <a:ln>
                      <a:noFill/>
                    </a:ln>
                    <a:solidFill>
                      <a:srgbClr val="FF0000"/>
                    </a:solidFill>
                    <a:effectLst/>
                    <a:uLnTx/>
                    <a:uFillTx/>
                    <a:latin typeface="Calibri"/>
                    <a:ea typeface="+mn-ea"/>
                    <a:cs typeface="+mn-cs"/>
                  </a:rPr>
                  <a:t>giải</a:t>
                </a:r>
                <a:r>
                  <a:rPr kumimoji="0" lang="en-US" sz="5200" b="1" i="0" u="none" strike="noStrike" kern="1200" cap="none" spc="0" normalizeH="0" baseline="0" noProof="0" dirty="0">
                    <a:ln>
                      <a:noFill/>
                    </a:ln>
                    <a:solidFill>
                      <a:srgbClr val="FF0000"/>
                    </a:solidFill>
                    <a:effectLst/>
                    <a:uLnTx/>
                    <a:uFillTx/>
                    <a:latin typeface="Calibri"/>
                    <a:ea typeface="+mn-ea"/>
                    <a:cs typeface="+mn-cs"/>
                  </a:rPr>
                  <a:t>  </a:t>
                </a:r>
                <a:r>
                  <a:rPr lang="en-US" sz="5200" b="1" dirty="0">
                    <a:solidFill>
                      <a:srgbClr val="FF0000"/>
                    </a:solidFill>
                  </a:rPr>
                  <a:t>*</a:t>
                </a:r>
                <a:r>
                  <a:rPr lang="en-US" sz="5200" b="1" dirty="0"/>
                  <a:t> </a:t>
                </a:r>
                <a:r>
                  <a:rPr lang="en-US" sz="5200" b="1" dirty="0" err="1">
                    <a:solidFill>
                      <a:srgbClr val="0000FF"/>
                    </a:solidFill>
                  </a:rPr>
                  <a:t>Nếu</a:t>
                </a:r>
                <a:r>
                  <a:rPr lang="en-US" sz="5200" b="1" dirty="0">
                    <a:solidFill>
                      <a:srgbClr val="0000FF"/>
                    </a:solidFill>
                  </a:rPr>
                  <a:t> </a:t>
                </a:r>
                <a:r>
                  <a:rPr lang="en-US" sz="5200" b="1" dirty="0" err="1">
                    <a:solidFill>
                      <a:srgbClr val="0000FF"/>
                    </a:solidFill>
                  </a:rPr>
                  <a:t>bỏ</a:t>
                </a:r>
                <a:r>
                  <a:rPr lang="en-US" sz="5200" b="1" dirty="0">
                    <a:solidFill>
                      <a:srgbClr val="0000FF"/>
                    </a:solidFill>
                  </a:rPr>
                  <a:t> </a:t>
                </a:r>
                <a:r>
                  <a:rPr lang="en-US" sz="5200" b="1" dirty="0" err="1">
                    <a:solidFill>
                      <a:srgbClr val="0000FF"/>
                    </a:solidFill>
                  </a:rPr>
                  <a:t>số</a:t>
                </a:r>
                <a:r>
                  <a:rPr lang="en-US" sz="5200" b="1" dirty="0">
                    <a:solidFill>
                      <a:srgbClr val="0000FF"/>
                    </a:solidFill>
                  </a:rPr>
                  <a:t> </a:t>
                </a:r>
                <a:r>
                  <a:rPr lang="en-US" sz="5200" b="1" dirty="0" err="1">
                    <a:solidFill>
                      <a:srgbClr val="0000FF"/>
                    </a:solidFill>
                  </a:rPr>
                  <a:t>liệu</a:t>
                </a:r>
                <a:r>
                  <a:rPr lang="en-US" sz="5200" b="1" dirty="0">
                    <a:solidFill>
                      <a:srgbClr val="0000FF"/>
                    </a:solidFill>
                  </a:rPr>
                  <a:t>  </a:t>
                </a:r>
                <a:r>
                  <a:rPr lang="en-US" sz="5200" b="1" dirty="0" err="1">
                    <a:solidFill>
                      <a:srgbClr val="0000FF"/>
                    </a:solidFill>
                  </a:rPr>
                  <a:t>chỗ</a:t>
                </a:r>
                <a:r>
                  <a:rPr lang="en-US" sz="5200" b="1" dirty="0">
                    <a:solidFill>
                      <a:srgbClr val="0000FF"/>
                    </a:solidFill>
                  </a:rPr>
                  <a:t> </a:t>
                </a:r>
                <a:r>
                  <a:rPr lang="en-US" sz="5200" b="1" dirty="0" err="1">
                    <a:solidFill>
                      <a:srgbClr val="0000FF"/>
                    </a:solidFill>
                  </a:rPr>
                  <a:t>ngồi</a:t>
                </a:r>
                <a:r>
                  <a:rPr lang="en-US" sz="5200" b="1" dirty="0">
                    <a:solidFill>
                      <a:srgbClr val="0000FF"/>
                    </a:solidFill>
                  </a:rPr>
                  <a:t> </a:t>
                </a:r>
                <a:r>
                  <a:rPr lang="en-US" sz="5200" b="1" dirty="0" err="1">
                    <a:solidFill>
                      <a:srgbClr val="0000FF"/>
                    </a:solidFill>
                  </a:rPr>
                  <a:t>của</a:t>
                </a:r>
                <a:r>
                  <a:rPr lang="en-US" sz="5200" b="1" dirty="0">
                    <a:solidFill>
                      <a:srgbClr val="0000FF"/>
                    </a:solidFill>
                  </a:rPr>
                  <a:t> </a:t>
                </a:r>
                <a:r>
                  <a:rPr lang="en-US" sz="5200" b="1" dirty="0" err="1">
                    <a:solidFill>
                      <a:srgbClr val="0000FF"/>
                    </a:solidFill>
                  </a:rPr>
                  <a:t>Sân</a:t>
                </a:r>
                <a:r>
                  <a:rPr lang="en-US" sz="5200" b="1" dirty="0">
                    <a:solidFill>
                      <a:srgbClr val="0000FF"/>
                    </a:solidFill>
                  </a:rPr>
                  <a:t> </a:t>
                </a:r>
                <a:r>
                  <a:rPr lang="en-US" sz="5200" b="1" dirty="0" err="1">
                    <a:solidFill>
                      <a:srgbClr val="0000FF"/>
                    </a:solidFill>
                  </a:rPr>
                  <a:t>vận</a:t>
                </a:r>
                <a:r>
                  <a:rPr lang="en-US" sz="5200" b="1" dirty="0">
                    <a:solidFill>
                      <a:srgbClr val="0000FF"/>
                    </a:solidFill>
                  </a:rPr>
                  <a:t> </a:t>
                </a:r>
                <a:r>
                  <a:rPr lang="en-US" sz="5200" b="1" dirty="0" err="1">
                    <a:solidFill>
                      <a:srgbClr val="0000FF"/>
                    </a:solidFill>
                  </a:rPr>
                  <a:t>động</a:t>
                </a:r>
                <a:r>
                  <a:rPr lang="en-US" sz="5200" b="1" dirty="0">
                    <a:solidFill>
                      <a:srgbClr val="0000FF"/>
                    </a:solidFill>
                  </a:rPr>
                  <a:t> </a:t>
                </a:r>
                <a:r>
                  <a:rPr lang="en-US" sz="5200" b="1" dirty="0" err="1">
                    <a:solidFill>
                      <a:srgbClr val="0000FF"/>
                    </a:solidFill>
                  </a:rPr>
                  <a:t>Quốc</a:t>
                </a:r>
                <a:r>
                  <a:rPr lang="en-US" sz="5200" b="1" dirty="0">
                    <a:solidFill>
                      <a:srgbClr val="0000FF"/>
                    </a:solidFill>
                  </a:rPr>
                  <a:t> </a:t>
                </a:r>
                <a:r>
                  <a:rPr lang="en-US" sz="5200" b="1" dirty="0" err="1">
                    <a:solidFill>
                      <a:srgbClr val="0000FF"/>
                    </a:solidFill>
                  </a:rPr>
                  <a:t>gia</a:t>
                </a:r>
                <a:r>
                  <a:rPr lang="en-US" sz="5200" b="1" dirty="0">
                    <a:solidFill>
                      <a:srgbClr val="0000FF"/>
                    </a:solidFill>
                  </a:rPr>
                  <a:t> </a:t>
                </a:r>
                <a:r>
                  <a:rPr lang="en-US" sz="5200" b="1" dirty="0" err="1">
                    <a:solidFill>
                      <a:srgbClr val="0000FF"/>
                    </a:solidFill>
                  </a:rPr>
                  <a:t>Mỹ</a:t>
                </a:r>
                <a:r>
                  <a:rPr lang="en-US" sz="5200" b="1" dirty="0">
                    <a:solidFill>
                      <a:srgbClr val="0000FF"/>
                    </a:solidFill>
                  </a:rPr>
                  <a:t> </a:t>
                </a:r>
                <a:r>
                  <a:rPr lang="en-US" sz="5200" b="1" dirty="0" err="1">
                    <a:solidFill>
                      <a:srgbClr val="0000FF"/>
                    </a:solidFill>
                  </a:rPr>
                  <a:t>Đình</a:t>
                </a:r>
                <a:endParaRPr lang="en-US" sz="5200" b="1" dirty="0">
                  <a:solidFill>
                    <a:srgbClr val="0000FF"/>
                  </a:solidFill>
                </a:endParaRPr>
              </a:p>
              <a:p>
                <a:r>
                  <a:rPr lang="en-US" sz="5200" b="1" dirty="0" err="1"/>
                  <a:t>Số</a:t>
                </a:r>
                <a:r>
                  <a:rPr lang="en-US" sz="5200" b="1" dirty="0"/>
                  <a:t> </a:t>
                </a:r>
                <a:r>
                  <a:rPr lang="en-US" sz="5200" b="1" dirty="0" err="1"/>
                  <a:t>trung</a:t>
                </a:r>
                <a:r>
                  <a:rPr lang="en-US" sz="5200" b="1" dirty="0"/>
                  <a:t> </a:t>
                </a:r>
                <a:r>
                  <a:rPr lang="en-US" sz="5200" b="1" dirty="0" err="1"/>
                  <a:t>bình</a:t>
                </a:r>
                <a:r>
                  <a:rPr lang="en-US" sz="5200" b="1" dirty="0"/>
                  <a:t> </a:t>
                </a:r>
                <a:r>
                  <a:rPr lang="en-US" sz="5200" b="1" dirty="0" err="1"/>
                  <a:t>là</a:t>
                </a:r>
                <a:r>
                  <a:rPr lang="en-US" sz="5200" b="1" dirty="0"/>
                  <a:t>   </a:t>
                </a:r>
                <a14:m>
                  <m:oMath xmlns:m="http://schemas.openxmlformats.org/officeDocument/2006/math">
                    <m:f>
                      <m:fPr>
                        <m:ctrlPr>
                          <a:rPr lang="en-US" sz="5800" b="1" i="1">
                            <a:latin typeface="Cambria Math" panose="02040503050406030204" pitchFamily="18" charset="0"/>
                          </a:rPr>
                        </m:ctrlPr>
                      </m:fPr>
                      <m:num>
                        <m:r>
                          <a:rPr lang="en-US" sz="5800" b="1" i="1">
                            <a:latin typeface="Cambria Math" panose="02040503050406030204" pitchFamily="18" charset="0"/>
                          </a:rPr>
                          <m:t>𝟐𝟎𝟏𝟐𝟎</m:t>
                        </m:r>
                        <m:r>
                          <a:rPr lang="en-US" sz="5800" b="1" i="1">
                            <a:latin typeface="Cambria Math" panose="02040503050406030204" pitchFamily="18" charset="0"/>
                          </a:rPr>
                          <m:t>+</m:t>
                        </m:r>
                        <m:r>
                          <a:rPr lang="en-US" sz="5800" b="1" i="1">
                            <a:latin typeface="Cambria Math" panose="02040503050406030204" pitchFamily="18" charset="0"/>
                          </a:rPr>
                          <m:t>𝟐𝟏𝟑𝟏𝟓</m:t>
                        </m:r>
                        <m:r>
                          <a:rPr lang="en-US" sz="5800" b="1" i="1">
                            <a:latin typeface="Cambria Math" panose="02040503050406030204" pitchFamily="18" charset="0"/>
                          </a:rPr>
                          <m:t>+</m:t>
                        </m:r>
                        <m:r>
                          <a:rPr lang="en-US" sz="5800" b="1" i="1">
                            <a:latin typeface="Cambria Math" panose="02040503050406030204" pitchFamily="18" charset="0"/>
                          </a:rPr>
                          <m:t>𝟐𝟑𝟒𝟎𝟓</m:t>
                        </m:r>
                        <m:r>
                          <a:rPr lang="en-US" sz="5800" b="1" i="1">
                            <a:latin typeface="Cambria Math" panose="02040503050406030204" pitchFamily="18" charset="0"/>
                          </a:rPr>
                          <m:t>+</m:t>
                        </m:r>
                        <m:r>
                          <a:rPr lang="en-US" sz="5800" b="1" i="1">
                            <a:latin typeface="Cambria Math" panose="02040503050406030204" pitchFamily="18" charset="0"/>
                          </a:rPr>
                          <m:t>𝟐𝟎𝟏𝟐𝟎</m:t>
                        </m:r>
                      </m:num>
                      <m:den>
                        <m:r>
                          <a:rPr lang="en-US" sz="5800" b="1" i="1">
                            <a:latin typeface="Cambria Math" panose="02040503050406030204" pitchFamily="18" charset="0"/>
                          </a:rPr>
                          <m:t>𝟒</m:t>
                        </m:r>
                      </m:den>
                    </m:f>
                    <m:r>
                      <a:rPr lang="en-US" sz="5800" b="1" i="1">
                        <a:latin typeface="Cambria Math" panose="02040503050406030204" pitchFamily="18" charset="0"/>
                      </a:rPr>
                      <m:t>=</m:t>
                    </m:r>
                    <m:r>
                      <a:rPr lang="en-US" sz="5800" b="1" i="1">
                        <a:latin typeface="Cambria Math" panose="02040503050406030204" pitchFamily="18" charset="0"/>
                      </a:rPr>
                      <m:t>𝟐𝟏𝟐𝟒𝟎</m:t>
                    </m:r>
                  </m:oMath>
                </a14:m>
                <a:r>
                  <a:rPr lang="en-US" sz="5200" b="1" dirty="0"/>
                  <a:t> .</a:t>
                </a:r>
              </a:p>
              <a:p>
                <a:r>
                  <a:rPr lang="en-US" sz="5200" b="1" dirty="0" err="1"/>
                  <a:t>Sắp</a:t>
                </a:r>
                <a:r>
                  <a:rPr lang="en-US" sz="5200" b="1" dirty="0"/>
                  <a:t> </a:t>
                </a:r>
                <a:r>
                  <a:rPr lang="en-US" sz="5200" b="1" dirty="0" err="1"/>
                  <a:t>xếp</a:t>
                </a:r>
                <a:r>
                  <a:rPr lang="en-US" sz="5200" b="1" dirty="0"/>
                  <a:t> </a:t>
                </a:r>
                <a:r>
                  <a:rPr lang="en-US" sz="5200" b="1" dirty="0" err="1"/>
                  <a:t>số</a:t>
                </a:r>
                <a:r>
                  <a:rPr lang="en-US" sz="5200" b="1" dirty="0"/>
                  <a:t> </a:t>
                </a:r>
                <a:r>
                  <a:rPr lang="en-US" sz="5200" b="1" dirty="0" err="1"/>
                  <a:t>liệu</a:t>
                </a:r>
                <a:r>
                  <a:rPr lang="en-US" sz="5200" b="1" dirty="0"/>
                  <a:t> </a:t>
                </a:r>
                <a:r>
                  <a:rPr lang="en-US" sz="5200" b="1" dirty="0" err="1"/>
                  <a:t>theo</a:t>
                </a:r>
                <a:r>
                  <a:rPr lang="en-US" sz="5200" b="1" dirty="0"/>
                  <a:t> </a:t>
                </a:r>
                <a:r>
                  <a:rPr lang="en-US" sz="5200" b="1" dirty="0" err="1"/>
                  <a:t>thứ</a:t>
                </a:r>
                <a:r>
                  <a:rPr lang="en-US" sz="5200" b="1" dirty="0"/>
                  <a:t> </a:t>
                </a:r>
                <a:r>
                  <a:rPr lang="en-US" sz="5200" b="1" dirty="0" err="1"/>
                  <a:t>tự</a:t>
                </a:r>
                <a:r>
                  <a:rPr lang="en-US" sz="5200" b="1" dirty="0"/>
                  <a:t> </a:t>
                </a:r>
                <a:r>
                  <a:rPr lang="en-US" sz="5200" b="1" dirty="0" err="1"/>
                  <a:t>không</a:t>
                </a:r>
                <a:r>
                  <a:rPr lang="en-US" sz="5200" b="1" dirty="0"/>
                  <a:t> </a:t>
                </a:r>
                <a:r>
                  <a:rPr lang="en-US" sz="5200" b="1" dirty="0" err="1"/>
                  <a:t>giảm</a:t>
                </a:r>
                <a:r>
                  <a:rPr lang="en-US" sz="5200" b="1" dirty="0"/>
                  <a:t>  </a:t>
                </a:r>
                <a14:m>
                  <m:oMath xmlns:m="http://schemas.openxmlformats.org/officeDocument/2006/math">
                    <m:r>
                      <a:rPr lang="en-US" sz="5200" b="1" i="1">
                        <a:latin typeface="Cambria Math" panose="02040503050406030204" pitchFamily="18" charset="0"/>
                      </a:rPr>
                      <m:t>𝟐𝟎𝟏𝟐𝟎</m:t>
                    </m:r>
                    <m:r>
                      <a:rPr lang="en-US" sz="5200" b="1" i="1" smtClean="0">
                        <a:latin typeface="Cambria Math" panose="02040503050406030204" pitchFamily="18" charset="0"/>
                      </a:rPr>
                      <m:t>   </m:t>
                    </m:r>
                    <m:r>
                      <a:rPr lang="en-US" sz="5200" b="1" i="1">
                        <a:latin typeface="Cambria Math" panose="02040503050406030204" pitchFamily="18" charset="0"/>
                      </a:rPr>
                      <m:t>𝟐𝟎𝟏𝟐𝟎</m:t>
                    </m:r>
                    <m:r>
                      <a:rPr lang="en-US" sz="5200" b="1" i="1" smtClean="0">
                        <a:latin typeface="Cambria Math" panose="02040503050406030204" pitchFamily="18" charset="0"/>
                      </a:rPr>
                      <m:t>   </m:t>
                    </m:r>
                    <m:r>
                      <a:rPr lang="en-US" sz="5200" b="1" i="1">
                        <a:latin typeface="Cambria Math" panose="02040503050406030204" pitchFamily="18" charset="0"/>
                      </a:rPr>
                      <m:t>𝟐𝟏𝟑𝟏𝟓</m:t>
                    </m:r>
                    <m:r>
                      <a:rPr lang="en-US" sz="5200" b="1" i="1" smtClean="0">
                        <a:latin typeface="Cambria Math" panose="02040503050406030204" pitchFamily="18" charset="0"/>
                      </a:rPr>
                      <m:t>   </m:t>
                    </m:r>
                    <m:r>
                      <a:rPr lang="en-US" sz="5200" b="1" i="1">
                        <a:latin typeface="Cambria Math" panose="02040503050406030204" pitchFamily="18" charset="0"/>
                      </a:rPr>
                      <m:t>𝟐𝟑𝟒𝟎𝟓</m:t>
                    </m:r>
                  </m:oMath>
                </a14:m>
                <a:r>
                  <a:rPr lang="en-US" sz="5200" b="1" dirty="0"/>
                  <a:t>.</a:t>
                </a:r>
              </a:p>
              <a:p>
                <a:r>
                  <a:rPr lang="en-US" sz="5200" b="1" dirty="0"/>
                  <a:t> </a:t>
                </a:r>
                <a:r>
                  <a:rPr lang="en-US" sz="5200" b="1" dirty="0" err="1"/>
                  <a:t>Mốt</a:t>
                </a:r>
                <a:r>
                  <a:rPr lang="en-US" sz="5200" b="1" dirty="0"/>
                  <a:t> </a:t>
                </a:r>
                <a:r>
                  <a:rPr lang="en-US" sz="5200" b="1" dirty="0" err="1"/>
                  <a:t>là</a:t>
                </a:r>
                <a:r>
                  <a:rPr lang="en-US" sz="5200" b="1" dirty="0"/>
                  <a:t> </a:t>
                </a:r>
                <a14:m>
                  <m:oMath xmlns:m="http://schemas.openxmlformats.org/officeDocument/2006/math">
                    <m:r>
                      <a:rPr lang="en-US" sz="5200" b="1" i="1">
                        <a:latin typeface="Cambria Math" panose="02040503050406030204" pitchFamily="18" charset="0"/>
                      </a:rPr>
                      <m:t>𝟐𝟎𝟏𝟐𝟎</m:t>
                    </m:r>
                  </m:oMath>
                </a14:m>
                <a:r>
                  <a:rPr lang="en-US" sz="5200" b="1" dirty="0"/>
                  <a:t> .   </a:t>
                </a:r>
                <a:r>
                  <a:rPr lang="en-US" sz="5200" b="1" dirty="0" err="1"/>
                  <a:t>Trung</a:t>
                </a:r>
                <a:r>
                  <a:rPr lang="en-US" sz="5200" b="1" dirty="0"/>
                  <a:t> </a:t>
                </a:r>
                <a:r>
                  <a:rPr lang="en-US" sz="5200" b="1" dirty="0" err="1"/>
                  <a:t>vị</a:t>
                </a:r>
                <a:r>
                  <a:rPr lang="en-US" sz="5200" b="1" dirty="0"/>
                  <a:t> </a:t>
                </a:r>
                <a14:m>
                  <m:oMath xmlns:m="http://schemas.openxmlformats.org/officeDocument/2006/math">
                    <m:r>
                      <a:rPr lang="en-US" sz="5200" b="1" i="1">
                        <a:latin typeface="Cambria Math" panose="02040503050406030204" pitchFamily="18" charset="0"/>
                      </a:rPr>
                      <m:t>𝟐𝟎𝟕𝟏𝟕</m:t>
                    </m:r>
                    <m:r>
                      <a:rPr lang="en-US" sz="5200" b="1" i="1">
                        <a:latin typeface="Cambria Math" panose="02040503050406030204" pitchFamily="18" charset="0"/>
                      </a:rPr>
                      <m:t>.</m:t>
                    </m:r>
                    <m:r>
                      <a:rPr lang="en-US" sz="5200" b="1" i="1">
                        <a:latin typeface="Cambria Math" panose="02040503050406030204" pitchFamily="18" charset="0"/>
                      </a:rPr>
                      <m:t>𝟓</m:t>
                    </m:r>
                  </m:oMath>
                </a14:m>
                <a:r>
                  <a:rPr lang="en-US" sz="5200" b="1" dirty="0"/>
                  <a:t>. </a:t>
                </a:r>
              </a:p>
              <a:p>
                <a:pPr marL="0" indent="0">
                  <a:buNone/>
                </a:pPr>
                <a:r>
                  <a:rPr lang="en-US" sz="5200" b="1" dirty="0" err="1"/>
                  <a:t>Vậy</a:t>
                </a:r>
                <a:r>
                  <a:rPr lang="en-US" sz="5200" b="1" dirty="0"/>
                  <a:t> </a:t>
                </a:r>
                <a:r>
                  <a:rPr lang="en-US" sz="5200" b="1" dirty="0" err="1"/>
                  <a:t>nếu</a:t>
                </a:r>
                <a:r>
                  <a:rPr lang="en-US" sz="5200" b="1" dirty="0"/>
                  <a:t> </a:t>
                </a:r>
                <a:r>
                  <a:rPr lang="en-US" sz="5200" b="1" dirty="0" err="1"/>
                  <a:t>bỏ</a:t>
                </a:r>
                <a:r>
                  <a:rPr lang="en-US" sz="5200" b="1" dirty="0"/>
                  <a:t> </a:t>
                </a:r>
                <a:r>
                  <a:rPr lang="en-US" sz="5200" b="1" dirty="0" err="1"/>
                  <a:t>số</a:t>
                </a:r>
                <a:r>
                  <a:rPr lang="en-US" sz="5200" b="1" dirty="0"/>
                  <a:t> </a:t>
                </a:r>
                <a:r>
                  <a:rPr lang="en-US" sz="5200" b="1" dirty="0" err="1"/>
                  <a:t>liệu</a:t>
                </a:r>
                <a:r>
                  <a:rPr lang="en-US" sz="5200" b="1" dirty="0"/>
                  <a:t> </a:t>
                </a:r>
                <a:r>
                  <a:rPr lang="en-US" sz="5200" b="1" dirty="0" err="1"/>
                  <a:t>chỗ</a:t>
                </a:r>
                <a:r>
                  <a:rPr lang="en-US" sz="5200" b="1" dirty="0"/>
                  <a:t> </a:t>
                </a:r>
                <a:r>
                  <a:rPr lang="en-US" sz="5200" b="1" dirty="0" err="1"/>
                  <a:t>ngồi</a:t>
                </a:r>
                <a:r>
                  <a:rPr lang="en-US" sz="5200" b="1" dirty="0"/>
                  <a:t> </a:t>
                </a:r>
                <a:r>
                  <a:rPr lang="en-US" sz="5200" b="1" dirty="0" err="1"/>
                  <a:t>của</a:t>
                </a:r>
                <a:r>
                  <a:rPr lang="en-US" sz="5200" b="1" dirty="0"/>
                  <a:t> </a:t>
                </a:r>
                <a:r>
                  <a:rPr lang="en-US" sz="5200" b="1" dirty="0" err="1"/>
                  <a:t>Sân</a:t>
                </a:r>
                <a:r>
                  <a:rPr lang="en-US" sz="5200" b="1" dirty="0"/>
                  <a:t> </a:t>
                </a:r>
                <a:r>
                  <a:rPr lang="en-US" sz="5200" b="1" dirty="0" err="1"/>
                  <a:t>vận</a:t>
                </a:r>
                <a:r>
                  <a:rPr lang="en-US" sz="5200" b="1" dirty="0"/>
                  <a:t> </a:t>
                </a:r>
                <a:r>
                  <a:rPr lang="en-US" sz="5200" b="1" dirty="0" err="1"/>
                  <a:t>động</a:t>
                </a:r>
                <a:r>
                  <a:rPr lang="en-US" sz="5200" b="1" dirty="0"/>
                  <a:t> </a:t>
                </a:r>
                <a:r>
                  <a:rPr lang="en-US" sz="5200" b="1" dirty="0" err="1"/>
                  <a:t>Quốc</a:t>
                </a:r>
                <a:r>
                  <a:rPr lang="en-US" sz="5200" b="1" dirty="0"/>
                  <a:t> </a:t>
                </a:r>
                <a:r>
                  <a:rPr lang="en-US" sz="5200" b="1" dirty="0" err="1"/>
                  <a:t>gia</a:t>
                </a:r>
                <a:r>
                  <a:rPr lang="en-US" sz="5200" b="1" dirty="0"/>
                  <a:t> </a:t>
                </a:r>
                <a:r>
                  <a:rPr lang="en-US" sz="5200" b="1" dirty="0" err="1"/>
                  <a:t>Mỹ</a:t>
                </a:r>
                <a:r>
                  <a:rPr lang="en-US" sz="5200" b="1" dirty="0"/>
                  <a:t> </a:t>
                </a:r>
                <a:r>
                  <a:rPr lang="en-US" sz="5200" b="1" dirty="0" err="1"/>
                  <a:t>Đình</a:t>
                </a:r>
                <a:r>
                  <a:rPr lang="en-US" sz="5200" b="1" dirty="0"/>
                  <a:t> </a:t>
                </a:r>
                <a:r>
                  <a:rPr lang="en-US" sz="5200" b="1" dirty="0" err="1"/>
                  <a:t>thì</a:t>
                </a:r>
                <a:r>
                  <a:rPr lang="en-US" sz="5200" b="1" dirty="0"/>
                  <a:t> </a:t>
                </a:r>
                <a:r>
                  <a:rPr lang="en-US" sz="5200" b="1" dirty="0" err="1"/>
                  <a:t>mốt</a:t>
                </a:r>
                <a:r>
                  <a:rPr lang="en-US" sz="5200" b="1" dirty="0"/>
                  <a:t> </a:t>
                </a:r>
                <a:r>
                  <a:rPr lang="en-US" sz="5200" b="1" dirty="0" err="1"/>
                  <a:t>giữ</a:t>
                </a:r>
                <a:r>
                  <a:rPr lang="en-US" sz="5200" b="1" dirty="0"/>
                  <a:t> </a:t>
                </a:r>
                <a:r>
                  <a:rPr lang="en-US" sz="5200" b="1" dirty="0" err="1"/>
                  <a:t>nguyên</a:t>
                </a:r>
                <a:r>
                  <a:rPr lang="en-US" sz="5200" b="1" dirty="0"/>
                  <a:t>, </a:t>
                </a:r>
                <a:r>
                  <a:rPr lang="en-US" sz="5200" b="1" dirty="0" err="1"/>
                  <a:t>số</a:t>
                </a:r>
                <a:r>
                  <a:rPr lang="en-US" sz="5200" b="1" dirty="0"/>
                  <a:t> </a:t>
                </a:r>
                <a:r>
                  <a:rPr lang="en-US" sz="5200" b="1" dirty="0" err="1"/>
                  <a:t>trung</a:t>
                </a:r>
                <a:r>
                  <a:rPr lang="en-US" sz="5200" b="1" dirty="0"/>
                  <a:t> </a:t>
                </a:r>
                <a:r>
                  <a:rPr lang="en-US" sz="5200" b="1" dirty="0" err="1"/>
                  <a:t>bình</a:t>
                </a:r>
                <a:r>
                  <a:rPr lang="en-US" sz="5200" b="1" dirty="0"/>
                  <a:t> </a:t>
                </a:r>
                <a:r>
                  <a:rPr lang="en-US" sz="5200" b="1" dirty="0" err="1"/>
                  <a:t>và</a:t>
                </a:r>
                <a:r>
                  <a:rPr lang="en-US" sz="5200" b="1" dirty="0"/>
                  <a:t> </a:t>
                </a:r>
                <a:r>
                  <a:rPr lang="en-US" sz="5200" b="1" dirty="0" err="1"/>
                  <a:t>trung</a:t>
                </a:r>
                <a:r>
                  <a:rPr lang="en-US" sz="5200" b="1" dirty="0"/>
                  <a:t> </a:t>
                </a:r>
                <a:r>
                  <a:rPr lang="en-US" sz="5200" b="1" dirty="0" err="1"/>
                  <a:t>vị</a:t>
                </a:r>
                <a:r>
                  <a:rPr lang="en-US" sz="5200" b="1" dirty="0"/>
                  <a:t> </a:t>
                </a:r>
                <a:r>
                  <a:rPr lang="en-US" sz="5200" b="1" dirty="0" err="1"/>
                  <a:t>sẽ</a:t>
                </a:r>
                <a:r>
                  <a:rPr lang="en-US" sz="5200" b="1" dirty="0"/>
                  <a:t> </a:t>
                </a:r>
                <a:r>
                  <a:rPr lang="en-US" sz="5200" b="1" dirty="0" err="1"/>
                  <a:t>thay</a:t>
                </a:r>
                <a:r>
                  <a:rPr lang="en-US" sz="5200" b="1" dirty="0"/>
                  <a:t> </a:t>
                </a:r>
                <a:r>
                  <a:rPr lang="en-US" sz="5200" b="1" dirty="0" err="1"/>
                  <a:t>đổi</a:t>
                </a:r>
                <a:r>
                  <a:rPr lang="en-US" sz="5200" b="1" dirty="0"/>
                  <a:t>.</a:t>
                </a:r>
              </a:p>
              <a:p>
                <a:pPr marL="0" marR="0" lvl="0" indent="0" algn="l" defTabSz="2177278" rtl="0" eaLnBrk="1" fontAlgn="auto" latinLnBrk="0" hangingPunct="1">
                  <a:lnSpc>
                    <a:spcPct val="100000"/>
                  </a:lnSpc>
                  <a:spcBef>
                    <a:spcPts val="0"/>
                  </a:spcBef>
                  <a:spcAft>
                    <a:spcPts val="0"/>
                  </a:spcAft>
                  <a:buClrTx/>
                  <a:buSzTx/>
                  <a:buFontTx/>
                  <a:buNone/>
                  <a:tabLst/>
                  <a:defRPr/>
                </a:pPr>
                <a:endParaRPr lang="en-US" dirty="0"/>
              </a:p>
            </p:txBody>
          </p:sp>
        </mc:Choice>
        <mc:Fallback>
          <p:sp>
            <p:nvSpPr>
              <p:cNvPr id="5" name="TextBox 4">
                <a:extLst>
                  <a:ext uri="{FF2B5EF4-FFF2-40B4-BE49-F238E27FC236}">
                    <a16:creationId xmlns:a16="http://schemas.microsoft.com/office/drawing/2014/main" id="{0EE98586-7A83-AE7A-86FC-4D05CED52046}"/>
                  </a:ext>
                </a:extLst>
              </p:cNvPr>
              <p:cNvSpPr txBox="1">
                <a:spLocks noRot="1" noChangeAspect="1" noMove="1" noResize="1" noEditPoints="1" noAdjustHandles="1" noChangeArrowheads="1" noChangeShapeType="1" noTextEdit="1"/>
              </p:cNvSpPr>
              <p:nvPr/>
            </p:nvSpPr>
            <p:spPr>
              <a:xfrm>
                <a:off x="304800" y="7413871"/>
                <a:ext cx="23774400" cy="6053388"/>
              </a:xfrm>
              <a:prstGeom prst="rect">
                <a:avLst/>
              </a:prstGeom>
              <a:blipFill>
                <a:blip r:embed="rId2"/>
                <a:stretch>
                  <a:fillRect l="-1282" t="-2518"/>
                </a:stretch>
              </a:blipFill>
            </p:spPr>
            <p:txBody>
              <a:bodyPr/>
              <a:lstStyle/>
              <a:p>
                <a:r>
                  <a:rPr lang="en-US">
                    <a:noFill/>
                  </a:rPr>
                  <a:t> </a:t>
                </a:r>
              </a:p>
            </p:txBody>
          </p:sp>
        </mc:Fallback>
      </mc:AlternateContent>
    </p:spTree>
    <p:extLst>
      <p:ext uri="{BB962C8B-B14F-4D97-AF65-F5344CB8AC3E}">
        <p14:creationId xmlns:p14="http://schemas.microsoft.com/office/powerpoint/2010/main" val="3521815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FFB6A2-81E7-4192-A110-8CC9BAB33C9C}"/>
              </a:ext>
            </a:extLst>
          </p:cNvPr>
          <p:cNvSpPr txBox="1"/>
          <p:nvPr/>
        </p:nvSpPr>
        <p:spPr>
          <a:xfrm>
            <a:off x="914399" y="2075729"/>
            <a:ext cx="15392401" cy="11188576"/>
          </a:xfrm>
          <a:prstGeom prst="rect">
            <a:avLst/>
          </a:prstGeom>
          <a:noFill/>
        </p:spPr>
        <p:txBody>
          <a:bodyPr wrap="square">
            <a:spAutoFit/>
          </a:bodyPr>
          <a:lstStyle/>
          <a:p>
            <a:pPr marL="38100" algn="l">
              <a:lnSpc>
                <a:spcPct val="107000"/>
              </a:lnSpc>
              <a:spcAft>
                <a:spcPts val="800"/>
              </a:spcAft>
              <a:tabLst>
                <a:tab pos="2646680" algn="l"/>
              </a:tabLst>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Em</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có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biết</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marL="38100" algn="just">
              <a:lnSpc>
                <a:spcPct val="107000"/>
              </a:lnSpc>
              <a:tabLst>
                <a:tab pos="2646680" algn="l"/>
              </a:tabLst>
            </a:pPr>
            <a:r>
              <a:rPr lang="en-US" sz="4800" b="1" dirty="0">
                <a:effectLst/>
                <a:latin typeface="Tahoma" panose="020B0604030504040204" pitchFamily="34" charset="0"/>
                <a:ea typeface="Tahoma" panose="020B0604030504040204" pitchFamily="34" charset="0"/>
                <a:cs typeface="Tahoma" panose="020B0604030504040204" pitchFamily="34" charset="0"/>
              </a:rPr>
              <a:t>John </a:t>
            </a:r>
            <a:r>
              <a:rPr lang="en-US" sz="4800" b="1" dirty="0" err="1">
                <a:effectLst/>
                <a:latin typeface="Tahoma" panose="020B0604030504040204" pitchFamily="34" charset="0"/>
                <a:ea typeface="Tahoma" panose="020B0604030504040204" pitchFamily="34" charset="0"/>
                <a:cs typeface="Tahoma" panose="020B0604030504040204" pitchFamily="34" charset="0"/>
              </a:rPr>
              <a:t>Graunt</a:t>
            </a:r>
            <a:r>
              <a:rPr lang="en-US" sz="4800" b="1" dirty="0">
                <a:effectLst/>
                <a:latin typeface="Tahoma" panose="020B0604030504040204" pitchFamily="34" charset="0"/>
                <a:ea typeface="Tahoma" panose="020B0604030504040204" pitchFamily="34" charset="0"/>
                <a:cs typeface="Tahoma" panose="020B0604030504040204" pitchFamily="34" charset="0"/>
              </a:rPr>
              <a:t> (1620 –1674)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một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buôn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người</a:t>
            </a:r>
            <a:r>
              <a:rPr lang="en-US" sz="4800" b="1" dirty="0">
                <a:effectLst/>
                <a:latin typeface="Tahoma" panose="020B0604030504040204" pitchFamily="34" charset="0"/>
                <a:ea typeface="Tahoma" panose="020B0604030504040204" pitchFamily="34" charset="0"/>
                <a:cs typeface="Tahoma" panose="020B0604030504040204" pitchFamily="34" charset="0"/>
              </a:rPr>
              <a:t> Anh. </a:t>
            </a:r>
            <a:r>
              <a:rPr lang="en-US" sz="4800" b="1" dirty="0" err="1">
                <a:effectLst/>
                <a:latin typeface="Tahoma" panose="020B0604030504040204" pitchFamily="34" charset="0"/>
                <a:ea typeface="Tahoma" panose="020B0604030504040204" pitchFamily="34" charset="0"/>
                <a:cs typeface="Tahoma" panose="020B0604030504040204" pitchFamily="34" charset="0"/>
              </a:rPr>
              <a:t>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xem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người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đầu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tiên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đưa</a:t>
            </a:r>
            <a:r>
              <a:rPr lang="en-US" sz="4800" b="1" dirty="0">
                <a:effectLst/>
                <a:latin typeface="Tahoma" panose="020B0604030504040204" pitchFamily="34" charset="0"/>
                <a:ea typeface="Tahoma" panose="020B0604030504040204" pitchFamily="34" charset="0"/>
                <a:cs typeface="Tahoma" panose="020B0604030504040204" pitchFamily="34" charset="0"/>
              </a:rPr>
              <a:t> ra </a:t>
            </a:r>
            <a:r>
              <a:rPr lang="en-US" sz="4800" b="1" dirty="0" err="1">
                <a:effectLst/>
                <a:latin typeface="Tahoma" panose="020B0604030504040204" pitchFamily="34" charset="0"/>
                <a:ea typeface="Tahoma" panose="020B0604030504040204" pitchFamily="34" charset="0"/>
                <a:cs typeface="Tahoma" panose="020B0604030504040204" pitchFamily="34" charset="0"/>
              </a:rPr>
              <a:t>suy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luận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về</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tổng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dựa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thông</a:t>
            </a:r>
            <a:r>
              <a:rPr lang="en-US" sz="4800" b="1" dirty="0">
                <a:effectLst/>
                <a:latin typeface="Tahoma" panose="020B0604030504040204" pitchFamily="34" charset="0"/>
                <a:ea typeface="Tahoma" panose="020B0604030504040204" pitchFamily="34" charset="0"/>
                <a:cs typeface="Tahoma" panose="020B0604030504040204" pitchFamily="34" charset="0"/>
              </a:rPr>
              <a:t> tin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một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phần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Năm</a:t>
            </a:r>
            <a:r>
              <a:rPr lang="en-US" sz="4800" b="1" dirty="0">
                <a:effectLst/>
                <a:latin typeface="Tahoma" panose="020B0604030504040204" pitchFamily="34" charset="0"/>
                <a:ea typeface="Tahoma" panose="020B0604030504040204" pitchFamily="34" charset="0"/>
                <a:cs typeface="Tahoma" panose="020B0604030504040204" pitchFamily="34" charset="0"/>
              </a:rPr>
              <a:t> 1662, </a:t>
            </a:r>
            <a:r>
              <a:rPr lang="en-US" sz="4800" b="1" dirty="0" err="1">
                <a:effectLst/>
                <a:latin typeface="Tahoma" panose="020B0604030504040204" pitchFamily="34" charset="0"/>
                <a:ea typeface="Tahoma" panose="020B0604030504040204" pitchFamily="34" charset="0"/>
                <a:cs typeface="Tahoma" panose="020B0604030504040204" pitchFamily="34" charset="0"/>
              </a:rPr>
              <a:t>khi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khẩu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nhận</a:t>
            </a:r>
            <a:r>
              <a:rPr lang="en-US" sz="4800" b="1" dirty="0">
                <a:effectLst/>
                <a:latin typeface="Tahoma" panose="020B0604030504040204" pitchFamily="34" charset="0"/>
                <a:ea typeface="Tahoma" panose="020B0604030504040204" pitchFamily="34" charset="0"/>
                <a:cs typeface="Tahoma" panose="020B0604030504040204" pitchFamily="34" charset="0"/>
              </a:rPr>
              <a:t> ra </a:t>
            </a:r>
            <a:r>
              <a:rPr lang="en-US" sz="4800" b="1" dirty="0" err="1">
                <a:effectLst/>
                <a:latin typeface="Tahoma" panose="020B0604030504040204" pitchFamily="34" charset="0"/>
                <a:ea typeface="Tahoma" panose="020B0604030504040204" pitchFamily="34" charset="0"/>
                <a:cs typeface="Tahoma" panose="020B0604030504040204" pitchFamily="34" charset="0"/>
              </a:rPr>
              <a:t>rằng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mỗi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11 </a:t>
            </a:r>
            <a:r>
              <a:rPr lang="en-US" sz="4800" b="1" dirty="0" err="1">
                <a:effectLst/>
                <a:latin typeface="Tahoma" panose="020B0604030504040204" pitchFamily="34" charset="0"/>
                <a:ea typeface="Tahoma" panose="020B0604030504040204" pitchFamily="34" charset="0"/>
                <a:cs typeface="Tahoma" panose="020B0604030504040204" pitchFamily="34" charset="0"/>
              </a:rPr>
              <a:t>gia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3 </a:t>
            </a:r>
            <a:r>
              <a:rPr lang="en-US" sz="4800" b="1" dirty="0" err="1">
                <a:effectLst/>
                <a:latin typeface="Tahoma" panose="020B0604030504040204" pitchFamily="34" charset="0"/>
                <a:ea typeface="Tahoma" panose="020B0604030504040204" pitchFamily="34" charset="0"/>
                <a:cs typeface="Tahoma" panose="020B0604030504040204" pitchFamily="34" charset="0"/>
              </a:rPr>
              <a:t>người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err="1">
                <a:effectLst/>
                <a:latin typeface="Tahoma" panose="020B0604030504040204" pitchFamily="34" charset="0"/>
                <a:ea typeface="Tahoma" panose="020B0604030504040204" pitchFamily="34" charset="0"/>
                <a:cs typeface="Tahoma" panose="020B0604030504040204" pitchFamily="34" charset="0"/>
              </a:rPr>
              <a:t>Với</a:t>
            </a:r>
            <a:r>
              <a:rPr lang="en-US" sz="4800" b="1">
                <a:effectLst/>
                <a:latin typeface="Tahoma" panose="020B0604030504040204" pitchFamily="34" charset="0"/>
                <a:ea typeface="Tahoma" panose="020B0604030504040204" pitchFamily="34" charset="0"/>
                <a:cs typeface="Tahoma" panose="020B0604030504040204" pitchFamily="34" charset="0"/>
              </a:rPr>
              <a:t> Lời giải </a:t>
            </a:r>
            <a:r>
              <a:rPr lang="en-US" sz="4800" b="1" dirty="0" err="1">
                <a:effectLst/>
                <a:latin typeface="Tahoma" panose="020B0604030504040204" pitchFamily="34" charset="0"/>
                <a:ea typeface="Tahoma" panose="020B0604030504040204" pitchFamily="34" charset="0"/>
                <a:cs typeface="Tahoma" panose="020B0604030504040204" pitchFamily="34" charset="0"/>
              </a:rPr>
              <a:t>thiết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tỉ</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lệ</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không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đổi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toàn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cư</a:t>
            </a:r>
            <a:r>
              <a:rPr lang="en-US" sz="4800" b="1" dirty="0">
                <a:effectLst/>
                <a:latin typeface="Tahoma" panose="020B0604030504040204" pitchFamily="34" charset="0"/>
                <a:ea typeface="Tahoma" panose="020B0604030504040204" pitchFamily="34" charset="0"/>
                <a:cs typeface="Tahoma" panose="020B0604030504040204" pitchFamily="34" charset="0"/>
              </a:rPr>
              <a:t> London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biết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rằng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một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năm</a:t>
            </a:r>
            <a:r>
              <a:rPr lang="en-US" sz="4800" b="1" dirty="0">
                <a:effectLst/>
                <a:latin typeface="Tahoma" panose="020B0604030504040204" pitchFamily="34" charset="0"/>
                <a:ea typeface="Tahoma" panose="020B0604030504040204" pitchFamily="34" charset="0"/>
                <a:cs typeface="Tahoma" panose="020B0604030504040204" pitchFamily="34" charset="0"/>
              </a:rPr>
              <a:t> ở London </a:t>
            </a: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13 000 </a:t>
            </a:r>
            <a:r>
              <a:rPr lang="en-US" sz="4800" b="1" dirty="0" err="1">
                <a:effectLst/>
                <a:latin typeface="Tahoma" panose="020B0604030504040204" pitchFamily="34" charset="0"/>
                <a:ea typeface="Tahoma" panose="020B0604030504040204" pitchFamily="34" charset="0"/>
                <a:cs typeface="Tahoma" panose="020B0604030504040204" pitchFamily="34" charset="0"/>
              </a:rPr>
              <a:t>người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đã</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ước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lượng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đình</a:t>
            </a:r>
            <a:r>
              <a:rPr lang="en-US" sz="4800" b="1" dirty="0">
                <a:effectLst/>
                <a:latin typeface="Tahoma" panose="020B0604030504040204" pitchFamily="34" charset="0"/>
                <a:ea typeface="Tahoma" panose="020B0604030504040204" pitchFamily="34" charset="0"/>
                <a:cs typeface="Tahoma" panose="020B0604030504040204" pitchFamily="34" charset="0"/>
              </a:rPr>
              <a:t> ở London </a:t>
            </a:r>
            <a:r>
              <a:rPr lang="en-US" sz="4800" b="1" dirty="0" err="1">
                <a:effectLst/>
                <a:latin typeface="Tahoma" panose="020B0604030504040204" pitchFamily="34" charset="0"/>
                <a:ea typeface="Tahoma" panose="020B0604030504040204" pitchFamily="34" charset="0"/>
                <a:cs typeface="Tahoma" panose="020B0604030504040204" pitchFamily="34" charset="0"/>
              </a:rPr>
              <a:t>khoảng</a:t>
            </a:r>
            <a:r>
              <a:rPr lang="en-US" sz="4800" b="1" dirty="0">
                <a:effectLst/>
                <a:latin typeface="Tahoma" panose="020B0604030504040204" pitchFamily="34" charset="0"/>
                <a:ea typeface="Tahoma" panose="020B0604030504040204" pitchFamily="34" charset="0"/>
                <a:cs typeface="Tahoma" panose="020B0604030504040204" pitchFamily="34" charset="0"/>
              </a:rPr>
              <a:t> 48 000.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giả</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thiết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mỗi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8 </a:t>
            </a:r>
            <a:r>
              <a:rPr lang="en-US" sz="4800" b="1" dirty="0" err="1">
                <a:effectLst/>
                <a:latin typeface="Tahoma" panose="020B0604030504040204" pitchFamily="34" charset="0"/>
                <a:ea typeface="Tahoma" panose="020B0604030504040204" pitchFamily="34" charset="0"/>
                <a:cs typeface="Tahoma" panose="020B0604030504040204" pitchFamily="34" charset="0"/>
              </a:rPr>
              <a:t>người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ước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lượng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London </a:t>
            </a:r>
            <a:r>
              <a:rPr lang="en-US" sz="4800" b="1" dirty="0" err="1">
                <a:effectLst/>
                <a:latin typeface="Tahoma" panose="020B0604030504040204" pitchFamily="34" charset="0"/>
                <a:ea typeface="Tahoma" panose="020B0604030504040204" pitchFamily="34" charset="0"/>
                <a:cs typeface="Tahoma" panose="020B0604030504040204" pitchFamily="34" charset="0"/>
              </a:rPr>
              <a:t>khoảng</a:t>
            </a:r>
            <a:r>
              <a:rPr lang="en-US" sz="4800" b="1" dirty="0">
                <a:effectLst/>
                <a:latin typeface="Tahoma" panose="020B0604030504040204" pitchFamily="34" charset="0"/>
                <a:ea typeface="Tahoma" panose="020B0604030504040204" pitchFamily="34" charset="0"/>
                <a:cs typeface="Tahoma" panose="020B0604030504040204" pitchFamily="34" charset="0"/>
              </a:rPr>
              <a:t> 384 000 </a:t>
            </a:r>
            <a:r>
              <a:rPr lang="en-US" sz="4800" b="1" dirty="0" err="1">
                <a:effectLst/>
                <a:latin typeface="Tahoma" panose="020B0604030504040204" pitchFamily="34" charset="0"/>
                <a:ea typeface="Tahoma" panose="020B0604030504040204" pitchFamily="34" charset="0"/>
                <a:cs typeface="Tahoma" panose="020B0604030504040204" pitchFamily="34" charset="0"/>
              </a:rPr>
              <a:t>người</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pic>
        <p:nvPicPr>
          <p:cNvPr id="6" name="Ảnh 1">
            <a:extLst>
              <a:ext uri="{FF2B5EF4-FFF2-40B4-BE49-F238E27FC236}">
                <a16:creationId xmlns:a16="http://schemas.microsoft.com/office/drawing/2014/main" id="{1F388AA2-146F-4AF8-AA02-A694CAF3D69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840200" y="3124200"/>
            <a:ext cx="7162799" cy="6934200"/>
          </a:xfrm>
          <a:prstGeom prst="rect">
            <a:avLst/>
          </a:prstGeom>
          <a:noFill/>
          <a:ln>
            <a:noFill/>
          </a:ln>
        </p:spPr>
      </p:pic>
      <p:sp>
        <p:nvSpPr>
          <p:cNvPr id="2" name="TextBox 1">
            <a:extLst>
              <a:ext uri="{FF2B5EF4-FFF2-40B4-BE49-F238E27FC236}">
                <a16:creationId xmlns:a16="http://schemas.microsoft.com/office/drawing/2014/main" id="{977BB3B7-3979-4C59-9BE6-CF663AC40582}"/>
              </a:ext>
            </a:extLst>
          </p:cNvPr>
          <p:cNvSpPr txBox="1"/>
          <p:nvPr/>
        </p:nvSpPr>
        <p:spPr>
          <a:xfrm>
            <a:off x="17830799" y="10214773"/>
            <a:ext cx="6172200" cy="754053"/>
          </a:xfrm>
          <a:prstGeom prst="rect">
            <a:avLst/>
          </a:prstGeom>
          <a:noFill/>
        </p:spPr>
        <p:txBody>
          <a:bodyPr wrap="square" rtlCol="0">
            <a:spAutoFit/>
          </a:bodyPr>
          <a:lstStyle/>
          <a:p>
            <a:pPr algn="ctr"/>
            <a:r>
              <a:rPr lang="en-US"/>
              <a:t>John Graunt (1620 – 1674)</a:t>
            </a:r>
          </a:p>
        </p:txBody>
      </p:sp>
    </p:spTree>
    <p:extLst>
      <p:ext uri="{BB962C8B-B14F-4D97-AF65-F5344CB8AC3E}">
        <p14:creationId xmlns:p14="http://schemas.microsoft.com/office/powerpoint/2010/main" val="3287824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91CDE3B4-A1DE-4B75-9DCD-FB34DD583B3E}"/>
                </a:ext>
              </a:extLst>
            </p:cNvPr>
            <p:cNvSpPr txBox="1"/>
            <p:nvPr/>
          </p:nvSpPr>
          <p:spPr>
            <a:xfrm>
              <a:off x="4760377" y="6624160"/>
              <a:ext cx="18255019" cy="1692771"/>
            </a:xfrm>
            <a:prstGeom prst="rect">
              <a:avLst/>
            </a:prstGeom>
            <a:noFill/>
          </p:spPr>
          <p:txBody>
            <a:bodyPr wrap="square" rtlCol="0">
              <a:spAutoFit/>
            </a:bodyPr>
            <a:lstStyle/>
            <a:p>
              <a:r>
                <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a:t>
              </a:r>
              <a:r>
                <a:rPr lang="en-US" sz="10399" b="1">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TẬP BỔ SUNG</a:t>
              </a:r>
              <a:endPar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497044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333997"/>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𝟏𝟐</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3270"/>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a:solidFill>
                            <a:prstClr val="white"/>
                          </a:solidFill>
                          <a:latin typeface="Cambria Math" panose="02040503050406030204" pitchFamily="18" charset="0"/>
                        </a:rPr>
                        <m:t>𝟏𝟏</m:t>
                      </m:r>
                    </m:oMath>
                  </a14:m>
                  <a:r>
                    <a:rPr lang="en-US" sz="5400" b="1" i="1">
                      <a:solidFill>
                        <a:prstClr val="white"/>
                      </a:solidFill>
                      <a:latin typeface="Cambria Math" panose="02040503050406030204" pitchFamily="18" charset="0"/>
                    </a:rPr>
                    <a:t>.</a:t>
                  </a:r>
                  <a:endParaRPr lang="en-US" sz="5400" b="1" i="1" dirty="0">
                    <a:solidFill>
                      <a:prstClr val="white"/>
                    </a:solidFill>
                    <a:latin typeface="Cambria Math" panose="02040503050406030204" pitchFamily="18"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14218"/>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𝟏𝟐</m:t>
                      </m:r>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𝟓</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218"/>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𝟏𝟐</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𝟏𝟐𝟓</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3270"/>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8745200" y="5444317"/>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a:solidFill>
                  <a:prstClr val="white"/>
                </a:solidFill>
                <a:latin typeface="Tahoma" panose="020B0604030504040204" pitchFamily="34" charset="0"/>
                <a:ea typeface="Tahoma" panose="020B0604030504040204" pitchFamily="34" charset="0"/>
                <a:cs typeface="Tahoma" panose="020B0604030504040204" pitchFamily="34" charset="0"/>
              </a:rPr>
              <a:t>D</a:t>
            </a:r>
            <a:endPar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1</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20060" y="1873473"/>
            <a:ext cx="8161940" cy="804673"/>
            <a:chOff x="-288924" y="1905000"/>
            <a:chExt cx="4566750" cy="804672"/>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456675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BT TRẮC NGHIỆM BỔ SUNG</a:t>
              </a: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420387" y="3365670"/>
                <a:ext cx="23304511" cy="1692771"/>
              </a:xfrm>
              <a:prstGeom prst="rect">
                <a:avLst/>
              </a:prstGeom>
              <a:noFill/>
            </p:spPr>
            <p:txBody>
              <a:bodyPr wrap="square">
                <a:spAutoFit/>
              </a:bodyPr>
              <a:lstStyle/>
              <a:p>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5200" b="1">
                    <a:latin typeface="Tahoma" panose="020B0604030504040204" pitchFamily="34" charset="0"/>
                    <a:ea typeface="Tahoma" panose="020B0604030504040204" pitchFamily="34" charset="0"/>
                    <a:cs typeface="Tahoma" panose="020B0604030504040204" pitchFamily="34" charset="0"/>
                  </a:rPr>
                  <a:t>Cho dãy số liệu thống kê </a:t>
                </a:r>
                <a14:m>
                  <m:oMath xmlns:m="http://schemas.openxmlformats.org/officeDocument/2006/math">
                    <m:r>
                      <a:rPr lang="en-US" sz="5200" b="1" i="1">
                        <a:latin typeface="Cambria Math" panose="02040503050406030204" pitchFamily="18" charset="0"/>
                      </a:rPr>
                      <m:t>𝟓</m:t>
                    </m:r>
                    <m:r>
                      <a:rPr lang="en-US" sz="5200" b="1" i="1">
                        <a:latin typeface="Cambria Math" panose="02040503050406030204" pitchFamily="18" charset="0"/>
                      </a:rPr>
                      <m:t>,</m:t>
                    </m:r>
                    <m:r>
                      <a:rPr lang="en-US" sz="5200" b="1" i="1">
                        <a:latin typeface="Cambria Math" panose="02040503050406030204" pitchFamily="18" charset="0"/>
                      </a:rPr>
                      <m:t>𝟕</m:t>
                    </m:r>
                    <m:r>
                      <a:rPr lang="en-US" sz="5200" b="1" i="1">
                        <a:latin typeface="Cambria Math" panose="02040503050406030204" pitchFamily="18" charset="0"/>
                      </a:rPr>
                      <m:t>,</m:t>
                    </m:r>
                    <m:r>
                      <a:rPr lang="en-US" sz="5200" b="1" i="1">
                        <a:latin typeface="Cambria Math" panose="02040503050406030204" pitchFamily="18" charset="0"/>
                      </a:rPr>
                      <m:t>𝟖</m:t>
                    </m:r>
                    <m:r>
                      <a:rPr lang="en-US" sz="5200" b="1" i="1">
                        <a:latin typeface="Cambria Math" panose="02040503050406030204" pitchFamily="18" charset="0"/>
                      </a:rPr>
                      <m:t>,</m:t>
                    </m:r>
                    <m:r>
                      <a:rPr lang="en-US" sz="5200" b="1" i="1">
                        <a:latin typeface="Cambria Math" panose="02040503050406030204" pitchFamily="18" charset="0"/>
                      </a:rPr>
                      <m:t>𝟏𝟏</m:t>
                    </m:r>
                    <m:r>
                      <a:rPr lang="en-US" sz="5200" b="1" i="1">
                        <a:latin typeface="Cambria Math" panose="02040503050406030204" pitchFamily="18" charset="0"/>
                      </a:rPr>
                      <m:t>,</m:t>
                    </m:r>
                    <m:r>
                      <a:rPr lang="en-US" sz="5200" b="1" i="1">
                        <a:latin typeface="Cambria Math" panose="02040503050406030204" pitchFamily="18" charset="0"/>
                      </a:rPr>
                      <m:t>𝟏𝟒</m:t>
                    </m:r>
                    <m:r>
                      <a:rPr lang="en-US" sz="5200" b="1" i="1">
                        <a:latin typeface="Cambria Math" panose="02040503050406030204" pitchFamily="18" charset="0"/>
                      </a:rPr>
                      <m:t>,</m:t>
                    </m:r>
                    <m:r>
                      <a:rPr lang="en-US" sz="5200" b="1" i="1">
                        <a:latin typeface="Cambria Math" panose="02040503050406030204" pitchFamily="18" charset="0"/>
                      </a:rPr>
                      <m:t>𝟏𝟓</m:t>
                    </m:r>
                    <m:r>
                      <a:rPr lang="en-US" sz="5200" b="1" i="1">
                        <a:latin typeface="Cambria Math" panose="02040503050406030204" pitchFamily="18" charset="0"/>
                      </a:rPr>
                      <m:t>,</m:t>
                    </m:r>
                    <m:r>
                      <a:rPr lang="en-US" sz="5200" b="1" i="1">
                        <a:latin typeface="Cambria Math" panose="02040503050406030204" pitchFamily="18" charset="0"/>
                      </a:rPr>
                      <m:t>𝟏𝟕</m:t>
                    </m:r>
                    <m:r>
                      <a:rPr lang="en-US" sz="5200" b="1" i="1">
                        <a:latin typeface="Cambria Math" panose="02040503050406030204" pitchFamily="18" charset="0"/>
                      </a:rPr>
                      <m:t>,</m:t>
                    </m:r>
                    <m:r>
                      <a:rPr lang="en-US" sz="5200" b="1" i="1">
                        <a:latin typeface="Cambria Math" panose="02040503050406030204" pitchFamily="18" charset="0"/>
                      </a:rPr>
                      <m:t>𝟐𝟎</m:t>
                    </m:r>
                  </m:oMath>
                </a14:m>
                <a:r>
                  <a:rPr lang="en-US" sz="5200" b="1">
                    <a:latin typeface="Tahoma" panose="020B0604030504040204" pitchFamily="34" charset="0"/>
                    <a:ea typeface="Tahoma" panose="020B0604030504040204" pitchFamily="34" charset="0"/>
                    <a:cs typeface="Tahoma" panose="020B0604030504040204" pitchFamily="34" charset="0"/>
                  </a:rPr>
                  <a:t>. Số trung bình cộng của dãy số liệu trên là</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420387" y="3365670"/>
                <a:ext cx="23304511" cy="1692771"/>
              </a:xfrm>
              <a:prstGeom prst="rect">
                <a:avLst/>
              </a:prstGeom>
              <a:blipFill>
                <a:blip r:embed="rId7"/>
                <a:stretch>
                  <a:fillRect l="-1334" t="-9712" r="-602" b="-19784"/>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141341" y="7267711"/>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C6A46E2-1867-410D-8F41-1D36C587A628}"/>
                  </a:ext>
                </a:extLst>
              </p:cNvPr>
              <p:cNvSpPr txBox="1"/>
              <p:nvPr/>
            </p:nvSpPr>
            <p:spPr>
              <a:xfrm>
                <a:off x="990600" y="8349182"/>
                <a:ext cx="14355896" cy="3704732"/>
              </a:xfrm>
              <a:prstGeom prst="rect">
                <a:avLst/>
              </a:prstGeom>
              <a:noFill/>
            </p:spPr>
            <p:txBody>
              <a:bodyPr wrap="square">
                <a:spAutoFit/>
              </a:bodyPr>
              <a:lstStyle/>
              <a:p>
                <a:pPr marL="629920" algn="just">
                  <a:lnSpc>
                    <a:spcPct val="107000"/>
                  </a:lnSpc>
                  <a:spcAft>
                    <a:spcPts val="800"/>
                  </a:spcAft>
                  <a:tabLst>
                    <a:tab pos="629920" algn="l"/>
                    <a:tab pos="3599815" algn="l"/>
                    <a:tab pos="5039995" algn="l"/>
                  </a:tabLst>
                </a:pPr>
                <a:r>
                  <a:rPr lang="en-US" sz="5400" b="1" dirty="0">
                    <a:effectLst/>
                    <a:latin typeface="Times New Roman" panose="02020603050405020304" pitchFamily="18" charset="0"/>
                    <a:ea typeface="Calibri" panose="020F0502020204030204" pitchFamily="34" charset="0"/>
                  </a:rPr>
                  <a:t>Trung </a:t>
                </a:r>
                <a:r>
                  <a:rPr lang="en-US" sz="5400" b="1" dirty="0" err="1">
                    <a:effectLst/>
                    <a:latin typeface="Times New Roman" panose="02020603050405020304" pitchFamily="18" charset="0"/>
                    <a:ea typeface="Calibri" panose="020F0502020204030204" pitchFamily="34" charset="0"/>
                  </a:rPr>
                  <a:t>bình</a:t>
                </a:r>
                <a:r>
                  <a:rPr lang="en-US" sz="5400" b="1" dirty="0">
                    <a:effectLst/>
                    <a:latin typeface="Times New Roman" panose="02020603050405020304" pitchFamily="18" charset="0"/>
                    <a:ea typeface="Calibri" panose="020F0502020204030204" pitchFamily="34" charset="0"/>
                  </a:rPr>
                  <a:t> </a:t>
                </a:r>
                <a:r>
                  <a:rPr lang="en-US" sz="5400" b="1" dirty="0" err="1">
                    <a:effectLst/>
                    <a:latin typeface="Times New Roman" panose="02020603050405020304" pitchFamily="18" charset="0"/>
                    <a:ea typeface="Calibri" panose="020F0502020204030204" pitchFamily="34" charset="0"/>
                  </a:rPr>
                  <a:t>cộng</a:t>
                </a:r>
                <a:r>
                  <a:rPr lang="en-US" sz="5400" b="1" dirty="0">
                    <a:effectLst/>
                    <a:latin typeface="Times New Roman" panose="02020603050405020304" pitchFamily="18" charset="0"/>
                    <a:ea typeface="Calibri" panose="020F0502020204030204" pitchFamily="34" charset="0"/>
                  </a:rPr>
                  <a:t> </a:t>
                </a:r>
                <a:r>
                  <a:rPr lang="en-US" sz="5400" b="1" dirty="0" err="1">
                    <a:effectLst/>
                    <a:latin typeface="Times New Roman" panose="02020603050405020304" pitchFamily="18" charset="0"/>
                    <a:ea typeface="Calibri" panose="020F0502020204030204" pitchFamily="34" charset="0"/>
                  </a:rPr>
                  <a:t>của</a:t>
                </a:r>
                <a:r>
                  <a:rPr lang="en-US" sz="5400" b="1" dirty="0">
                    <a:effectLst/>
                    <a:latin typeface="Times New Roman" panose="02020603050405020304" pitchFamily="18" charset="0"/>
                    <a:ea typeface="Calibri" panose="020F0502020204030204" pitchFamily="34" charset="0"/>
                  </a:rPr>
                  <a:t> </a:t>
                </a:r>
                <a:r>
                  <a:rPr lang="en-US" sz="5400" b="1" dirty="0" err="1">
                    <a:effectLst/>
                    <a:latin typeface="Times New Roman" panose="02020603050405020304" pitchFamily="18" charset="0"/>
                    <a:ea typeface="Calibri" panose="020F0502020204030204" pitchFamily="34" charset="0"/>
                  </a:rPr>
                  <a:t>dãy</a:t>
                </a:r>
                <a:r>
                  <a:rPr lang="en-US" sz="5400" b="1" dirty="0">
                    <a:effectLst/>
                    <a:latin typeface="Times New Roman" panose="02020603050405020304" pitchFamily="18" charset="0"/>
                    <a:ea typeface="Calibri" panose="020F0502020204030204" pitchFamily="34" charset="0"/>
                  </a:rPr>
                  <a:t> </a:t>
                </a:r>
                <a:r>
                  <a:rPr lang="en-US" sz="5400" b="1" dirty="0" err="1">
                    <a:effectLst/>
                    <a:latin typeface="Times New Roman" panose="02020603050405020304" pitchFamily="18" charset="0"/>
                    <a:ea typeface="Calibri" panose="020F0502020204030204" pitchFamily="34" charset="0"/>
                  </a:rPr>
                  <a:t>số</a:t>
                </a:r>
                <a:r>
                  <a:rPr lang="en-US" sz="5400" b="1" dirty="0">
                    <a:effectLst/>
                    <a:latin typeface="Times New Roman" panose="02020603050405020304" pitchFamily="18" charset="0"/>
                    <a:ea typeface="Calibri" panose="020F0502020204030204" pitchFamily="34" charset="0"/>
                  </a:rPr>
                  <a:t> </a:t>
                </a:r>
                <a:r>
                  <a:rPr lang="en-US" sz="5400" b="1" dirty="0" err="1">
                    <a:effectLst/>
                    <a:latin typeface="Times New Roman" panose="02020603050405020304" pitchFamily="18" charset="0"/>
                    <a:ea typeface="Calibri" panose="020F0502020204030204" pitchFamily="34" charset="0"/>
                  </a:rPr>
                  <a:t>liệu</a:t>
                </a:r>
                <a:r>
                  <a:rPr lang="en-US" sz="5400" b="1" dirty="0">
                    <a:effectLst/>
                    <a:latin typeface="Times New Roman" panose="02020603050405020304" pitchFamily="18" charset="0"/>
                    <a:ea typeface="Calibri" panose="020F0502020204030204" pitchFamily="34" charset="0"/>
                  </a:rPr>
                  <a:t> </a:t>
                </a:r>
                <a:r>
                  <a:rPr lang="en-US" sz="5400" b="1" dirty="0" err="1">
                    <a:effectLst/>
                    <a:latin typeface="Times New Roman" panose="02020603050405020304" pitchFamily="18" charset="0"/>
                    <a:ea typeface="Calibri" panose="020F0502020204030204" pitchFamily="34" charset="0"/>
                  </a:rPr>
                  <a:t>đã</a:t>
                </a:r>
                <a:r>
                  <a:rPr lang="en-US" sz="5400" b="1" dirty="0">
                    <a:effectLst/>
                    <a:latin typeface="Times New Roman" panose="02020603050405020304" pitchFamily="18" charset="0"/>
                    <a:ea typeface="Calibri" panose="020F0502020204030204" pitchFamily="34" charset="0"/>
                  </a:rPr>
                  <a:t> </a:t>
                </a:r>
                <a:r>
                  <a:rPr lang="en-US" sz="5400" b="1" dirty="0" err="1">
                    <a:effectLst/>
                    <a:latin typeface="Times New Roman" panose="02020603050405020304" pitchFamily="18" charset="0"/>
                    <a:ea typeface="Calibri" panose="020F0502020204030204" pitchFamily="34" charset="0"/>
                  </a:rPr>
                  <a:t>cho</a:t>
                </a:r>
                <a:r>
                  <a:rPr lang="en-US" sz="5400" b="1" dirty="0">
                    <a:effectLst/>
                    <a:latin typeface="Times New Roman" panose="02020603050405020304" pitchFamily="18" charset="0"/>
                    <a:ea typeface="Calibri" panose="020F0502020204030204" pitchFamily="34" charset="0"/>
                  </a:rPr>
                  <a:t> </a:t>
                </a:r>
                <a:r>
                  <a:rPr lang="en-US" sz="5400" b="1" dirty="0" err="1">
                    <a:effectLst/>
                    <a:latin typeface="Times New Roman" panose="02020603050405020304" pitchFamily="18" charset="0"/>
                    <a:ea typeface="Calibri" panose="020F0502020204030204" pitchFamily="34" charset="0"/>
                  </a:rPr>
                  <a:t>là</a:t>
                </a:r>
                <a:r>
                  <a:rPr lang="en-US" sz="5400" b="1" dirty="0">
                    <a:effectLst/>
                    <a:latin typeface="Times New Roman" panose="02020603050405020304" pitchFamily="18" charset="0"/>
                    <a:ea typeface="Calibri" panose="020F0502020204030204" pitchFamily="34" charset="0"/>
                  </a:rPr>
                  <a:t>:</a:t>
                </a:r>
                <a:endParaRPr lang="en-US" sz="5400" b="1" dirty="0">
                  <a:effectLst/>
                  <a:latin typeface="Times New Roman" panose="02020603050405020304" pitchFamily="18" charset="0"/>
                  <a:ea typeface="Times New Roman" panose="02020603050405020304" pitchFamily="18" charset="0"/>
                </a:endParaRPr>
              </a:p>
              <a:p>
                <a:pPr marL="629920" algn="just">
                  <a:lnSpc>
                    <a:spcPct val="107000"/>
                  </a:lnSpc>
                  <a:spcAft>
                    <a:spcPts val="800"/>
                  </a:spcAft>
                  <a:tabLst>
                    <a:tab pos="629920" algn="l"/>
                    <a:tab pos="3599815" algn="l"/>
                    <a:tab pos="5039995" algn="l"/>
                  </a:tabLst>
                </a:pPr>
                <a14:m>
                  <m:oMathPara xmlns:m="http://schemas.openxmlformats.org/officeDocument/2006/math">
                    <m:oMathParaPr>
                      <m:jc m:val="centerGroup"/>
                    </m:oMathParaPr>
                    <m:oMath xmlns:m="http://schemas.openxmlformats.org/officeDocument/2006/math">
                      <m:bar>
                        <m:barPr>
                          <m:pos m:val="top"/>
                          <m:ctrlPr>
                            <a:rPr lang="en-US" sz="5400" b="1" i="1">
                              <a:effectLst/>
                              <a:latin typeface="Cambria Math" panose="02040503050406030204" pitchFamily="18" charset="0"/>
                              <a:ea typeface="Calibri" panose="020F0502020204030204" pitchFamily="34" charset="0"/>
                            </a:rPr>
                          </m:ctrlPr>
                        </m:barPr>
                        <m:e>
                          <m:r>
                            <a:rPr lang="en-US" sz="5400" b="1" i="1">
                              <a:effectLst/>
                              <a:latin typeface="Cambria Math" panose="02040503050406030204" pitchFamily="18" charset="0"/>
                              <a:ea typeface="Calibri" panose="020F0502020204030204" pitchFamily="34" charset="0"/>
                            </a:rPr>
                            <m:t>𝒙</m:t>
                          </m:r>
                        </m:e>
                      </m:bar>
                      <m:r>
                        <a:rPr lang="en-US" sz="5400" b="1" i="1">
                          <a:effectLst/>
                          <a:latin typeface="Cambria Math" panose="02040503050406030204" pitchFamily="18" charset="0"/>
                          <a:ea typeface="Calibri" panose="020F0502020204030204" pitchFamily="34" charset="0"/>
                        </a:rPr>
                        <m:t>=</m:t>
                      </m:r>
                      <m:f>
                        <m:fPr>
                          <m:ctrlPr>
                            <a:rPr lang="en-US" sz="5400" b="1" i="1">
                              <a:effectLst/>
                              <a:latin typeface="Cambria Math" panose="02040503050406030204" pitchFamily="18" charset="0"/>
                              <a:ea typeface="Calibri" panose="020F0502020204030204" pitchFamily="34" charset="0"/>
                            </a:rPr>
                          </m:ctrlPr>
                        </m:fPr>
                        <m:num>
                          <m:r>
                            <a:rPr lang="en-US" sz="5400" b="1" i="1">
                              <a:effectLst/>
                              <a:latin typeface="Cambria Math" panose="02040503050406030204" pitchFamily="18" charset="0"/>
                              <a:ea typeface="Calibri" panose="020F0502020204030204" pitchFamily="34" charset="0"/>
                            </a:rPr>
                            <m:t>𝟓</m:t>
                          </m:r>
                          <m:r>
                            <a:rPr lang="en-US" sz="5400" b="1" i="1">
                              <a:effectLst/>
                              <a:latin typeface="Cambria Math" panose="02040503050406030204" pitchFamily="18" charset="0"/>
                              <a:ea typeface="Calibri" panose="020F0502020204030204" pitchFamily="34" charset="0"/>
                            </a:rPr>
                            <m:t>+</m:t>
                          </m:r>
                          <m:r>
                            <a:rPr lang="en-US" sz="5400" b="1" i="1">
                              <a:effectLst/>
                              <a:latin typeface="Cambria Math" panose="02040503050406030204" pitchFamily="18" charset="0"/>
                              <a:ea typeface="Calibri" panose="020F0502020204030204" pitchFamily="34" charset="0"/>
                            </a:rPr>
                            <m:t>𝟕</m:t>
                          </m:r>
                          <m:r>
                            <a:rPr lang="en-US" sz="5400" b="1" i="1">
                              <a:effectLst/>
                              <a:latin typeface="Cambria Math" panose="02040503050406030204" pitchFamily="18" charset="0"/>
                              <a:ea typeface="Calibri" panose="020F0502020204030204" pitchFamily="34" charset="0"/>
                            </a:rPr>
                            <m:t>+</m:t>
                          </m:r>
                          <m:r>
                            <a:rPr lang="en-US" sz="5400" b="1" i="1">
                              <a:effectLst/>
                              <a:latin typeface="Cambria Math" panose="02040503050406030204" pitchFamily="18" charset="0"/>
                              <a:ea typeface="Calibri" panose="020F0502020204030204" pitchFamily="34" charset="0"/>
                            </a:rPr>
                            <m:t>𝟖</m:t>
                          </m:r>
                          <m:r>
                            <a:rPr lang="en-US" sz="5400" b="1" i="1">
                              <a:effectLst/>
                              <a:latin typeface="Cambria Math" panose="02040503050406030204" pitchFamily="18" charset="0"/>
                              <a:ea typeface="Calibri" panose="020F0502020204030204" pitchFamily="34" charset="0"/>
                            </a:rPr>
                            <m:t>+</m:t>
                          </m:r>
                          <m:r>
                            <a:rPr lang="en-US" sz="5400" b="1" i="1">
                              <a:effectLst/>
                              <a:latin typeface="Cambria Math" panose="02040503050406030204" pitchFamily="18" charset="0"/>
                              <a:ea typeface="Calibri" panose="020F0502020204030204" pitchFamily="34" charset="0"/>
                            </a:rPr>
                            <m:t>𝟏𝟏</m:t>
                          </m:r>
                          <m:r>
                            <a:rPr lang="en-US" sz="5400" b="1" i="1">
                              <a:effectLst/>
                              <a:latin typeface="Cambria Math" panose="02040503050406030204" pitchFamily="18" charset="0"/>
                              <a:ea typeface="Calibri" panose="020F0502020204030204" pitchFamily="34" charset="0"/>
                            </a:rPr>
                            <m:t>+</m:t>
                          </m:r>
                          <m:r>
                            <a:rPr lang="en-US" sz="5400" b="1" i="1">
                              <a:effectLst/>
                              <a:latin typeface="Cambria Math" panose="02040503050406030204" pitchFamily="18" charset="0"/>
                              <a:ea typeface="Calibri" panose="020F0502020204030204" pitchFamily="34" charset="0"/>
                            </a:rPr>
                            <m:t>𝟏𝟒</m:t>
                          </m:r>
                          <m:r>
                            <a:rPr lang="en-US" sz="5400" b="1" i="1">
                              <a:effectLst/>
                              <a:latin typeface="Cambria Math" panose="02040503050406030204" pitchFamily="18" charset="0"/>
                              <a:ea typeface="Calibri" panose="020F0502020204030204" pitchFamily="34" charset="0"/>
                            </a:rPr>
                            <m:t>+</m:t>
                          </m:r>
                          <m:r>
                            <a:rPr lang="en-US" sz="5400" b="1" i="1">
                              <a:effectLst/>
                              <a:latin typeface="Cambria Math" panose="02040503050406030204" pitchFamily="18" charset="0"/>
                              <a:ea typeface="Calibri" panose="020F0502020204030204" pitchFamily="34" charset="0"/>
                            </a:rPr>
                            <m:t>𝟏𝟓</m:t>
                          </m:r>
                          <m:r>
                            <a:rPr lang="en-US" sz="5400" b="1" i="1">
                              <a:effectLst/>
                              <a:latin typeface="Cambria Math" panose="02040503050406030204" pitchFamily="18" charset="0"/>
                              <a:ea typeface="Calibri" panose="020F0502020204030204" pitchFamily="34" charset="0"/>
                            </a:rPr>
                            <m:t>+</m:t>
                          </m:r>
                          <m:r>
                            <a:rPr lang="en-US" sz="5400" b="1" i="1">
                              <a:effectLst/>
                              <a:latin typeface="Cambria Math" panose="02040503050406030204" pitchFamily="18" charset="0"/>
                              <a:ea typeface="Calibri" panose="020F0502020204030204" pitchFamily="34" charset="0"/>
                            </a:rPr>
                            <m:t>𝟏𝟕</m:t>
                          </m:r>
                          <m:r>
                            <a:rPr lang="en-US" sz="5400" b="1" i="1">
                              <a:effectLst/>
                              <a:latin typeface="Cambria Math" panose="02040503050406030204" pitchFamily="18" charset="0"/>
                              <a:ea typeface="Calibri" panose="020F0502020204030204" pitchFamily="34" charset="0"/>
                            </a:rPr>
                            <m:t>+</m:t>
                          </m:r>
                          <m:r>
                            <a:rPr lang="en-US" sz="5400" b="1" i="1">
                              <a:effectLst/>
                              <a:latin typeface="Cambria Math" panose="02040503050406030204" pitchFamily="18" charset="0"/>
                              <a:ea typeface="Calibri" panose="020F0502020204030204" pitchFamily="34" charset="0"/>
                            </a:rPr>
                            <m:t>𝟐𝟎</m:t>
                          </m:r>
                        </m:num>
                        <m:den>
                          <m:r>
                            <a:rPr lang="en-US" sz="5400" b="1" i="1">
                              <a:effectLst/>
                              <a:latin typeface="Cambria Math" panose="02040503050406030204" pitchFamily="18" charset="0"/>
                              <a:ea typeface="Calibri" panose="020F0502020204030204" pitchFamily="34" charset="0"/>
                            </a:rPr>
                            <m:t>𝟖</m:t>
                          </m:r>
                        </m:den>
                      </m:f>
                    </m:oMath>
                  </m:oMathPara>
                </a14:m>
                <a:endParaRPr lang="en-US" sz="5400" b="1" i="1" dirty="0">
                  <a:effectLst/>
                  <a:latin typeface="Cambria Math" panose="02040503050406030204" pitchFamily="18" charset="0"/>
                  <a:ea typeface="Calibri" panose="020F0502020204030204" pitchFamily="34" charset="0"/>
                </a:endParaRPr>
              </a:p>
              <a:p>
                <a:pPr marL="629920" algn="just">
                  <a:lnSpc>
                    <a:spcPct val="107000"/>
                  </a:lnSpc>
                  <a:spcAft>
                    <a:spcPts val="800"/>
                  </a:spcAft>
                  <a:tabLst>
                    <a:tab pos="629920" algn="l"/>
                    <a:tab pos="3599815" algn="l"/>
                    <a:tab pos="5039995" algn="l"/>
                  </a:tabLst>
                </a:pPr>
                <a14:m>
                  <m:oMath xmlns:m="http://schemas.openxmlformats.org/officeDocument/2006/math">
                    <m:r>
                      <a:rPr lang="en-US" sz="5400" b="1" i="1" smtClean="0">
                        <a:effectLst/>
                        <a:latin typeface="Cambria Math" panose="02040503050406030204" pitchFamily="18" charset="0"/>
                        <a:ea typeface="Calibri" panose="020F0502020204030204" pitchFamily="34" charset="0"/>
                      </a:rPr>
                      <m:t>    </m:t>
                    </m:r>
                    <m:r>
                      <a:rPr lang="en-US" sz="5400" b="1" i="1">
                        <a:effectLst/>
                        <a:latin typeface="Cambria Math" panose="02040503050406030204" pitchFamily="18" charset="0"/>
                        <a:ea typeface="Calibri" panose="020F0502020204030204" pitchFamily="34" charset="0"/>
                      </a:rPr>
                      <m:t>=</m:t>
                    </m:r>
                    <m:r>
                      <a:rPr lang="en-US" sz="5400" b="1" i="1">
                        <a:effectLst/>
                        <a:latin typeface="Cambria Math" panose="02040503050406030204" pitchFamily="18" charset="0"/>
                        <a:ea typeface="Calibri" panose="020F0502020204030204" pitchFamily="34" charset="0"/>
                      </a:rPr>
                      <m:t>𝟏𝟐</m:t>
                    </m:r>
                    <m:r>
                      <a:rPr lang="en-US" sz="5400" b="1" i="1">
                        <a:effectLst/>
                        <a:latin typeface="Cambria Math" panose="02040503050406030204" pitchFamily="18" charset="0"/>
                        <a:ea typeface="Calibri" panose="020F0502020204030204" pitchFamily="34" charset="0"/>
                      </a:rPr>
                      <m:t>.</m:t>
                    </m:r>
                    <m:r>
                      <a:rPr lang="en-US" sz="5400" b="1" i="1">
                        <a:effectLst/>
                        <a:latin typeface="Cambria Math" panose="02040503050406030204" pitchFamily="18" charset="0"/>
                        <a:ea typeface="Calibri" panose="020F0502020204030204" pitchFamily="34" charset="0"/>
                      </a:rPr>
                      <m:t>𝟏𝟐𝟓</m:t>
                    </m:r>
                  </m:oMath>
                </a14:m>
                <a:r>
                  <a:rPr lang="en-US" sz="5400" b="1" dirty="0">
                    <a:effectLst/>
                    <a:latin typeface="Times New Roman" panose="02020603050405020304" pitchFamily="18" charset="0"/>
                    <a:ea typeface="Calibri" panose="020F0502020204030204" pitchFamily="34" charset="0"/>
                  </a:rPr>
                  <a:t>.</a:t>
                </a:r>
                <a:endParaRPr lang="en-US" sz="5400" b="1" dirty="0">
                  <a:effectLst/>
                  <a:latin typeface="Times New Roman" panose="02020603050405020304" pitchFamily="18" charset="0"/>
                  <a:ea typeface="Times New Roman" panose="02020603050405020304" pitchFamily="18" charset="0"/>
                </a:endParaRPr>
              </a:p>
            </p:txBody>
          </p:sp>
        </mc:Choice>
        <mc:Fallback xmlns="">
          <p:sp>
            <p:nvSpPr>
              <p:cNvPr id="35" name="TextBox 34">
                <a:extLst>
                  <a:ext uri="{FF2B5EF4-FFF2-40B4-BE49-F238E27FC236}">
                    <a16:creationId xmlns:a16="http://schemas.microsoft.com/office/drawing/2014/main" id="{0C6A46E2-1867-410D-8F41-1D36C587A628}"/>
                  </a:ext>
                </a:extLst>
              </p:cNvPr>
              <p:cNvSpPr txBox="1">
                <a:spLocks noRot="1" noChangeAspect="1" noMove="1" noResize="1" noEditPoints="1" noAdjustHandles="1" noChangeArrowheads="1" noChangeShapeType="1" noTextEdit="1"/>
              </p:cNvSpPr>
              <p:nvPr/>
            </p:nvSpPr>
            <p:spPr>
              <a:xfrm>
                <a:off x="990600" y="8349182"/>
                <a:ext cx="14355896" cy="3704732"/>
              </a:xfrm>
              <a:prstGeom prst="rect">
                <a:avLst/>
              </a:prstGeom>
              <a:blipFill>
                <a:blip r:embed="rId9"/>
                <a:stretch>
                  <a:fillRect t="-4778" b="-9061"/>
                </a:stretch>
              </a:blipFill>
            </p:spPr>
            <p:txBody>
              <a:bodyPr/>
              <a:lstStyle/>
              <a:p>
                <a:r>
                  <a:rPr lang="en-US">
                    <a:noFill/>
                  </a:rPr>
                  <a:t> </a:t>
                </a:r>
              </a:p>
            </p:txBody>
          </p:sp>
        </mc:Fallback>
      </mc:AlternateContent>
    </p:spTree>
    <p:extLst>
      <p:ext uri="{BB962C8B-B14F-4D97-AF65-F5344CB8AC3E}">
        <p14:creationId xmlns:p14="http://schemas.microsoft.com/office/powerpoint/2010/main" val="1149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
                                            <p:txEl>
                                              <p:pRg st="0" end="0"/>
                                            </p:txEl>
                                          </p:spTgt>
                                        </p:tgtEl>
                                        <p:attrNameLst>
                                          <p:attrName>style.visibility</p:attrName>
                                        </p:attrNameLst>
                                      </p:cBhvr>
                                      <p:to>
                                        <p:strVal val="visible"/>
                                      </p:to>
                                    </p:set>
                                    <p:animEffect transition="in" filter="wipe(left)">
                                      <p:cBhvr>
                                        <p:cTn id="24" dur="500"/>
                                        <p:tgtEl>
                                          <p:spTgt spid="3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5">
                                            <p:txEl>
                                              <p:pRg st="1" end="1"/>
                                            </p:txEl>
                                          </p:spTgt>
                                        </p:tgtEl>
                                        <p:attrNameLst>
                                          <p:attrName>style.visibility</p:attrName>
                                        </p:attrNameLst>
                                      </p:cBhvr>
                                      <p:to>
                                        <p:strVal val="visible"/>
                                      </p:to>
                                    </p:set>
                                    <p:animEffect transition="in" filter="wipe(left)">
                                      <p:cBhvr>
                                        <p:cTn id="29" dur="500"/>
                                        <p:tgtEl>
                                          <p:spTgt spid="3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5">
                                            <p:txEl>
                                              <p:pRg st="2" end="2"/>
                                            </p:txEl>
                                          </p:spTgt>
                                        </p:tgtEl>
                                        <p:attrNameLst>
                                          <p:attrName>style.visibility</p:attrName>
                                        </p:attrNameLst>
                                      </p:cBhvr>
                                      <p:to>
                                        <p:strVal val="visible"/>
                                      </p:to>
                                    </p:set>
                                    <p:animEffect transition="in" filter="wipe(left)">
                                      <p:cBhvr>
                                        <p:cTn id="34" dur="500"/>
                                        <p:tgtEl>
                                          <p:spTgt spid="35">
                                            <p:txEl>
                                              <p:pRg st="2" end="2"/>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333997"/>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𝟏𝟒</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3270"/>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smtClean="0">
                          <a:solidFill>
                            <a:prstClr val="white"/>
                          </a:solidFill>
                          <a:latin typeface="Cambria Math" panose="02040503050406030204" pitchFamily="18" charset="0"/>
                        </a:rPr>
                        <m:t>𝟏𝟐</m:t>
                      </m:r>
                    </m:oMath>
                  </a14:m>
                  <a:r>
                    <a:rPr lang="en-US" sz="5400" b="1" i="1">
                      <a:solidFill>
                        <a:prstClr val="white"/>
                      </a:solidFill>
                      <a:latin typeface="Cambria Math" panose="02040503050406030204" pitchFamily="18" charset="0"/>
                    </a:rPr>
                    <a:t>.</a:t>
                  </a:r>
                  <a:endParaRPr lang="en-US" sz="5400" b="1" i="1" dirty="0">
                    <a:solidFill>
                      <a:prstClr val="white"/>
                    </a:solidFill>
                    <a:latin typeface="Cambria Math" panose="02040503050406030204" pitchFamily="18"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14218"/>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rPr>
                        <m:t>𝟏𝟑</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3270"/>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𝟏𝟐</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𝟏𝟐𝟓</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3270"/>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97404" y="5452505"/>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a:solidFill>
                  <a:prstClr val="white"/>
                </a:solidFill>
                <a:latin typeface="Tahoma" panose="020B0604030504040204" pitchFamily="34" charset="0"/>
                <a:ea typeface="Tahoma" panose="020B0604030504040204" pitchFamily="34" charset="0"/>
                <a:cs typeface="Tahoma" panose="020B0604030504040204" pitchFamily="34" charset="0"/>
              </a:rPr>
              <a:t>A</a:t>
            </a:r>
            <a:endPar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2</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20060" y="1873473"/>
            <a:ext cx="8161940" cy="804673"/>
            <a:chOff x="-288924" y="1905000"/>
            <a:chExt cx="4566750" cy="804672"/>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456675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BT TRẮC NGHIỆM BỔ SUNG</a:t>
              </a: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420387" y="3365670"/>
                <a:ext cx="23304511" cy="1754326"/>
              </a:xfrm>
              <a:prstGeom prst="rect">
                <a:avLst/>
              </a:prstGeom>
              <a:noFill/>
            </p:spPr>
            <p:txBody>
              <a:bodyPr wrap="square">
                <a:spAutoFit/>
              </a:bodyPr>
              <a:lstStyle/>
              <a:p>
                <a:r>
                  <a:rPr kumimoji="0" lang="en-US" sz="5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5400" b="1">
                    <a:latin typeface="Tahoma" panose="020B0604030504040204" pitchFamily="34" charset="0"/>
                    <a:ea typeface="Tahoma" panose="020B0604030504040204" pitchFamily="34" charset="0"/>
                    <a:cs typeface="Tahoma" panose="020B0604030504040204" pitchFamily="34" charset="0"/>
                  </a:rPr>
                  <a:t>Cho mẫu số liệu thống kê </a:t>
                </a:r>
                <a14:m>
                  <m:oMath xmlns:m="http://schemas.openxmlformats.org/officeDocument/2006/math">
                    <m:d>
                      <m:dPr>
                        <m:begChr m:val="{"/>
                        <m:endChr m:val="}"/>
                        <m:ctrlPr>
                          <a:rPr lang="en-US" sz="5400" b="1" i="1">
                            <a:latin typeface="Cambria Math" panose="02040503050406030204" pitchFamily="18" charset="0"/>
                          </a:rPr>
                        </m:ctrlPr>
                      </m:dPr>
                      <m:e>
                        <m:r>
                          <a:rPr lang="en-US" sz="5400" b="1" i="1">
                            <a:latin typeface="Cambria Math" panose="02040503050406030204" pitchFamily="18" charset="0"/>
                          </a:rPr>
                          <m:t>𝟖</m:t>
                        </m:r>
                        <m:r>
                          <a:rPr lang="en-US" sz="5400" b="1" i="1">
                            <a:latin typeface="Cambria Math" panose="02040503050406030204" pitchFamily="18" charset="0"/>
                          </a:rPr>
                          <m:t>,</m:t>
                        </m:r>
                        <m:r>
                          <a:rPr lang="en-US" sz="5400" b="1" i="1">
                            <a:latin typeface="Cambria Math" panose="02040503050406030204" pitchFamily="18" charset="0"/>
                          </a:rPr>
                          <m:t>𝟏𝟎</m:t>
                        </m:r>
                        <m:r>
                          <a:rPr lang="en-US" sz="5400" b="1" i="1">
                            <a:latin typeface="Cambria Math" panose="02040503050406030204" pitchFamily="18" charset="0"/>
                          </a:rPr>
                          <m:t>,</m:t>
                        </m:r>
                        <m:r>
                          <a:rPr lang="en-US" sz="5400" b="1" i="1">
                            <a:latin typeface="Cambria Math" panose="02040503050406030204" pitchFamily="18" charset="0"/>
                          </a:rPr>
                          <m:t>𝟏𝟐</m:t>
                        </m:r>
                        <m:r>
                          <a:rPr lang="en-US" sz="5400" b="1" i="1">
                            <a:latin typeface="Cambria Math" panose="02040503050406030204" pitchFamily="18" charset="0"/>
                          </a:rPr>
                          <m:t>,</m:t>
                        </m:r>
                        <m:r>
                          <a:rPr lang="en-US" sz="5400" b="1" i="1">
                            <a:latin typeface="Cambria Math" panose="02040503050406030204" pitchFamily="18" charset="0"/>
                          </a:rPr>
                          <m:t>𝟏𝟒</m:t>
                        </m:r>
                        <m:r>
                          <a:rPr lang="en-US" sz="5400" b="1" i="1">
                            <a:latin typeface="Cambria Math" panose="02040503050406030204" pitchFamily="18" charset="0"/>
                          </a:rPr>
                          <m:t>,</m:t>
                        </m:r>
                        <m:r>
                          <a:rPr lang="en-US" sz="5400" b="1" i="1">
                            <a:latin typeface="Cambria Math" panose="02040503050406030204" pitchFamily="18" charset="0"/>
                          </a:rPr>
                          <m:t>𝟏𝟔</m:t>
                        </m:r>
                      </m:e>
                    </m:d>
                  </m:oMath>
                </a14:m>
                <a:r>
                  <a:rPr lang="en-US" sz="5400" b="1">
                    <a:latin typeface="Tahoma" panose="020B0604030504040204" pitchFamily="34" charset="0"/>
                    <a:ea typeface="Tahoma" panose="020B0604030504040204" pitchFamily="34" charset="0"/>
                    <a:cs typeface="Tahoma" panose="020B0604030504040204" pitchFamily="34" charset="0"/>
                  </a:rPr>
                  <a:t>. Số trung bình của mẫu số liệu trên là</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420387" y="3365670"/>
                <a:ext cx="23304511" cy="1754326"/>
              </a:xfrm>
              <a:prstGeom prst="rect">
                <a:avLst/>
              </a:prstGeom>
              <a:blipFill>
                <a:blip r:embed="rId7"/>
                <a:stretch>
                  <a:fillRect l="-1413" t="-10417" b="-20139"/>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20060" y="7183494"/>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C6A46E2-1867-410D-8F41-1D36C587A628}"/>
                  </a:ext>
                </a:extLst>
              </p:cNvPr>
              <p:cNvSpPr txBox="1"/>
              <p:nvPr/>
            </p:nvSpPr>
            <p:spPr>
              <a:xfrm>
                <a:off x="4067958" y="8436247"/>
                <a:ext cx="12995865" cy="3315588"/>
              </a:xfrm>
              <a:prstGeom prst="rect">
                <a:avLst/>
              </a:prstGeom>
              <a:noFill/>
            </p:spPr>
            <p:txBody>
              <a:bodyPr wrap="none">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Số </a:t>
                </a:r>
                <a:r>
                  <a:rPr lang="en-US" sz="5400" b="1" dirty="0" err="1">
                    <a:latin typeface="Tahoma" panose="020B0604030504040204" pitchFamily="34" charset="0"/>
                    <a:ea typeface="Tahoma" panose="020B0604030504040204" pitchFamily="34" charset="0"/>
                    <a:cs typeface="Tahoma" panose="020B0604030504040204" pitchFamily="34" charset="0"/>
                  </a:rPr>
                  <a:t>trung</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bình</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của</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mẫu</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số</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liệu</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trên</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là</a:t>
                </a:r>
                <a:endParaRPr lang="en-US" sz="5400" b="1" dirty="0">
                  <a:latin typeface="Tahoma" panose="020B0604030504040204" pitchFamily="34" charset="0"/>
                  <a:ea typeface="Tahoma" panose="020B0604030504040204" pitchFamily="34" charset="0"/>
                  <a:cs typeface="Tahoma" panose="020B0604030504040204" pitchFamily="34" charset="0"/>
                </a:endParaRPr>
              </a:p>
              <a:p>
                <a:pPr/>
                <a14:m>
                  <m:oMathPara xmlns:m="http://schemas.openxmlformats.org/officeDocument/2006/math">
                    <m:oMathParaPr>
                      <m:jc m:val="centerGroup"/>
                    </m:oMathParaPr>
                    <m:oMath xmlns:m="http://schemas.openxmlformats.org/officeDocument/2006/math">
                      <m:bar>
                        <m:barPr>
                          <m:pos m:val="top"/>
                          <m:ctrlPr>
                            <a:rPr lang="en-US" sz="5400" b="1" i="1">
                              <a:latin typeface="Cambria Math" panose="02040503050406030204" pitchFamily="18" charset="0"/>
                            </a:rPr>
                          </m:ctrlPr>
                        </m:barPr>
                        <m:e>
                          <m:r>
                            <a:rPr lang="en-US" sz="5400" b="1" i="1">
                              <a:latin typeface="Cambria Math" panose="02040503050406030204" pitchFamily="18" charset="0"/>
                            </a:rPr>
                            <m:t>𝒙</m:t>
                          </m:r>
                        </m:e>
                      </m:bar>
                      <m:r>
                        <a:rPr lang="en-US" sz="5400" b="1" i="1">
                          <a:latin typeface="Cambria Math" panose="02040503050406030204" pitchFamily="18" charset="0"/>
                        </a:rPr>
                        <m:t>=</m:t>
                      </m:r>
                      <m:f>
                        <m:fPr>
                          <m:ctrlPr>
                            <a:rPr lang="en-US" sz="5400" b="1" i="1">
                              <a:latin typeface="Cambria Math" panose="02040503050406030204" pitchFamily="18" charset="0"/>
                            </a:rPr>
                          </m:ctrlPr>
                        </m:fPr>
                        <m:num>
                          <m:r>
                            <a:rPr lang="en-US" sz="5400" b="1" i="1">
                              <a:latin typeface="Cambria Math" panose="02040503050406030204" pitchFamily="18" charset="0"/>
                            </a:rPr>
                            <m:t>𝟖</m:t>
                          </m:r>
                          <m:r>
                            <a:rPr lang="en-US" sz="5400" b="1" i="1">
                              <a:latin typeface="Cambria Math" panose="02040503050406030204" pitchFamily="18" charset="0"/>
                            </a:rPr>
                            <m:t>+</m:t>
                          </m:r>
                          <m:r>
                            <a:rPr lang="en-US" sz="5400" b="1" i="1">
                              <a:latin typeface="Cambria Math" panose="02040503050406030204" pitchFamily="18" charset="0"/>
                            </a:rPr>
                            <m:t>𝟏𝟎</m:t>
                          </m:r>
                          <m:r>
                            <a:rPr lang="en-US" sz="5400" b="1" i="1">
                              <a:latin typeface="Cambria Math" panose="02040503050406030204" pitchFamily="18" charset="0"/>
                            </a:rPr>
                            <m:t>+</m:t>
                          </m:r>
                          <m:r>
                            <a:rPr lang="en-US" sz="5400" b="1" i="1">
                              <a:latin typeface="Cambria Math" panose="02040503050406030204" pitchFamily="18" charset="0"/>
                            </a:rPr>
                            <m:t>𝟏𝟐</m:t>
                          </m:r>
                          <m:r>
                            <a:rPr lang="en-US" sz="5400" b="1" i="1">
                              <a:latin typeface="Cambria Math" panose="02040503050406030204" pitchFamily="18" charset="0"/>
                            </a:rPr>
                            <m:t>+</m:t>
                          </m:r>
                          <m:r>
                            <a:rPr lang="en-US" sz="5400" b="1" i="1">
                              <a:latin typeface="Cambria Math" panose="02040503050406030204" pitchFamily="18" charset="0"/>
                            </a:rPr>
                            <m:t>𝟏𝟒</m:t>
                          </m:r>
                          <m:r>
                            <a:rPr lang="en-US" sz="5400" b="1" i="1">
                              <a:latin typeface="Cambria Math" panose="02040503050406030204" pitchFamily="18" charset="0"/>
                            </a:rPr>
                            <m:t>+</m:t>
                          </m:r>
                          <m:r>
                            <a:rPr lang="en-US" sz="5400" b="1" i="1">
                              <a:latin typeface="Cambria Math" panose="02040503050406030204" pitchFamily="18" charset="0"/>
                            </a:rPr>
                            <m:t>𝟏𝟔</m:t>
                          </m:r>
                        </m:num>
                        <m:den>
                          <m:r>
                            <a:rPr lang="en-US" sz="5400" b="1" i="1">
                              <a:latin typeface="Cambria Math" panose="02040503050406030204" pitchFamily="18" charset="0"/>
                            </a:rPr>
                            <m:t>𝟓</m:t>
                          </m:r>
                        </m:den>
                      </m:f>
                    </m:oMath>
                  </m:oMathPara>
                </a14:m>
                <a:endParaRPr lang="en-US" sz="5400" b="1" i="1" dirty="0">
                  <a:latin typeface="Cambria Math" panose="02040503050406030204" pitchFamily="18" charset="0"/>
                </a:endParaRPr>
              </a:p>
              <a:p>
                <a14:m>
                  <m:oMath xmlns:m="http://schemas.openxmlformats.org/officeDocument/2006/math">
                    <m:r>
                      <a:rPr lang="en-US" sz="5400" b="1" i="1" smtClean="0">
                        <a:latin typeface="Cambria Math" panose="02040503050406030204" pitchFamily="18" charset="0"/>
                      </a:rPr>
                      <m:t>                  </m:t>
                    </m:r>
                    <m:r>
                      <a:rPr lang="en-US" sz="5400" b="1" i="1">
                        <a:latin typeface="Cambria Math" panose="02040503050406030204" pitchFamily="18" charset="0"/>
                      </a:rPr>
                      <m:t>=</m:t>
                    </m:r>
                    <m:r>
                      <a:rPr lang="en-US" sz="5400" b="1" i="1">
                        <a:latin typeface="Cambria Math" panose="02040503050406030204" pitchFamily="18" charset="0"/>
                      </a:rPr>
                      <m:t>𝟏𝟐</m:t>
                    </m:r>
                  </m:oMath>
                </a14:m>
                <a:r>
                  <a:rPr lang="en-US" sz="5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TextBox 34">
                <a:extLst>
                  <a:ext uri="{FF2B5EF4-FFF2-40B4-BE49-F238E27FC236}">
                    <a16:creationId xmlns:a16="http://schemas.microsoft.com/office/drawing/2014/main" id="{0C6A46E2-1867-410D-8F41-1D36C587A628}"/>
                  </a:ext>
                </a:extLst>
              </p:cNvPr>
              <p:cNvSpPr txBox="1">
                <a:spLocks noRot="1" noChangeAspect="1" noMove="1" noResize="1" noEditPoints="1" noAdjustHandles="1" noChangeArrowheads="1" noChangeShapeType="1" noTextEdit="1"/>
              </p:cNvSpPr>
              <p:nvPr/>
            </p:nvSpPr>
            <p:spPr>
              <a:xfrm>
                <a:off x="4067958" y="8436247"/>
                <a:ext cx="12995865" cy="3315588"/>
              </a:xfrm>
              <a:prstGeom prst="rect">
                <a:avLst/>
              </a:prstGeom>
              <a:blipFill>
                <a:blip r:embed="rId9"/>
                <a:stretch>
                  <a:fillRect l="-2486" t="-5147" r="-1595" b="-9926"/>
                </a:stretch>
              </a:blipFill>
            </p:spPr>
            <p:txBody>
              <a:bodyPr/>
              <a:lstStyle/>
              <a:p>
                <a:r>
                  <a:rPr lang="en-US">
                    <a:noFill/>
                  </a:rPr>
                  <a:t> </a:t>
                </a:r>
              </a:p>
            </p:txBody>
          </p:sp>
        </mc:Fallback>
      </mc:AlternateContent>
    </p:spTree>
    <p:extLst>
      <p:ext uri="{BB962C8B-B14F-4D97-AF65-F5344CB8AC3E}">
        <p14:creationId xmlns:p14="http://schemas.microsoft.com/office/powerpoint/2010/main" val="2504066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
                                            <p:txEl>
                                              <p:pRg st="0" end="0"/>
                                            </p:txEl>
                                          </p:spTgt>
                                        </p:tgtEl>
                                        <p:attrNameLst>
                                          <p:attrName>style.visibility</p:attrName>
                                        </p:attrNameLst>
                                      </p:cBhvr>
                                      <p:to>
                                        <p:strVal val="visible"/>
                                      </p:to>
                                    </p:set>
                                    <p:animEffect transition="in" filter="wipe(left)">
                                      <p:cBhvr>
                                        <p:cTn id="24" dur="500"/>
                                        <p:tgtEl>
                                          <p:spTgt spid="3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5">
                                            <p:txEl>
                                              <p:pRg st="1" end="1"/>
                                            </p:txEl>
                                          </p:spTgt>
                                        </p:tgtEl>
                                        <p:attrNameLst>
                                          <p:attrName>style.visibility</p:attrName>
                                        </p:attrNameLst>
                                      </p:cBhvr>
                                      <p:to>
                                        <p:strVal val="visible"/>
                                      </p:to>
                                    </p:set>
                                    <p:animEffect transition="in" filter="wipe(left)">
                                      <p:cBhvr>
                                        <p:cTn id="29" dur="500"/>
                                        <p:tgtEl>
                                          <p:spTgt spid="3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5">
                                            <p:txEl>
                                              <p:pRg st="2" end="2"/>
                                            </p:txEl>
                                          </p:spTgt>
                                        </p:tgtEl>
                                        <p:attrNameLst>
                                          <p:attrName>style.visibility</p:attrName>
                                        </p:attrNameLst>
                                      </p:cBhvr>
                                      <p:to>
                                        <p:strVal val="visible"/>
                                      </p:to>
                                    </p:set>
                                    <p:animEffect transition="in" filter="wipe(left)">
                                      <p:cBhvr>
                                        <p:cTn id="34" dur="500"/>
                                        <p:tgtEl>
                                          <p:spTgt spid="35">
                                            <p:txEl>
                                              <p:pRg st="2" end="2"/>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13911" y="8542301"/>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𝟒</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3744"/>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smtClean="0">
                          <a:solidFill>
                            <a:prstClr val="white"/>
                          </a:solidFill>
                          <a:latin typeface="Cambria Math" panose="02040503050406030204" pitchFamily="18" charset="0"/>
                        </a:rPr>
                        <m:t>𝟖</m:t>
                      </m:r>
                      <m:r>
                        <a:rPr lang="en-US" sz="5400" b="1" i="1" smtClean="0">
                          <a:solidFill>
                            <a:prstClr val="white"/>
                          </a:solidFill>
                          <a:latin typeface="Cambria Math" panose="02040503050406030204" pitchFamily="18" charset="0"/>
                        </a:rPr>
                        <m:t>,</m:t>
                      </m:r>
                      <m:r>
                        <a:rPr lang="en-US" sz="5400" b="1" i="1" smtClean="0">
                          <a:solidFill>
                            <a:prstClr val="white"/>
                          </a:solidFill>
                          <a:latin typeface="Cambria Math" panose="02040503050406030204" pitchFamily="18" charset="0"/>
                        </a:rPr>
                        <m:t>𝟓𝟒</m:t>
                      </m:r>
                    </m:oMath>
                  </a14:m>
                  <a:r>
                    <a:rPr lang="en-US" sz="5400" b="1" i="1">
                      <a:solidFill>
                        <a:prstClr val="white"/>
                      </a:solidFill>
                      <a:latin typeface="Cambria Math" panose="02040503050406030204" pitchFamily="18" charset="0"/>
                    </a:rPr>
                    <a:t>.</a:t>
                  </a:r>
                  <a:endParaRPr lang="en-US" sz="5400" b="1" i="1" dirty="0">
                    <a:solidFill>
                      <a:prstClr val="white"/>
                    </a:solidFill>
                    <a:latin typeface="Cambria Math" panose="02040503050406030204" pitchFamily="18"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14692"/>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𝟖</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𝟓𝟎</m:t>
                      </m:r>
                    </m:oMath>
                  </a14:m>
                  <a:r>
                    <a:rPr kumimoji="0" lang="en-US" sz="5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3744"/>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8,53.</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8452529" y="866741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a:solidFill>
                  <a:prstClr val="white"/>
                </a:solidFill>
                <a:latin typeface="Tahoma" panose="020B0604030504040204" pitchFamily="34" charset="0"/>
                <a:ea typeface="Tahoma" panose="020B0604030504040204" pitchFamily="34" charset="0"/>
                <a:cs typeface="Tahoma" panose="020B0604030504040204" pitchFamily="34" charset="0"/>
              </a:rPr>
              <a:t>D</a:t>
            </a:r>
            <a:endPar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55"/>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3</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513534" y="2292251"/>
                <a:ext cx="23304511" cy="1754326"/>
              </a:xfrm>
              <a:prstGeom prst="rect">
                <a:avLst/>
              </a:prstGeom>
              <a:noFill/>
            </p:spPr>
            <p:txBody>
              <a:bodyPr wrap="square">
                <a:spAutoFit/>
              </a:bodyPr>
              <a:lstStyle/>
              <a:p>
                <a:r>
                  <a:rPr kumimoji="0" lang="en-US" sz="5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5400" b="1" i="0" u="none" strike="noStrike" kern="1200" cap="none" spc="0" normalizeH="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5400" b="1">
                    <a:latin typeface="Tahoma" panose="020B0604030504040204" pitchFamily="34" charset="0"/>
                    <a:ea typeface="Tahoma" panose="020B0604030504040204" pitchFamily="34" charset="0"/>
                    <a:cs typeface="Tahoma" panose="020B0604030504040204" pitchFamily="34" charset="0"/>
                  </a:rPr>
                  <a:t>Thời gian chạy </a:t>
                </a:r>
                <a14:m>
                  <m:oMath xmlns:m="http://schemas.openxmlformats.org/officeDocument/2006/math">
                    <m:r>
                      <a:rPr lang="en-US" sz="5400" b="1" i="1">
                        <a:latin typeface="Cambria Math" panose="02040503050406030204" pitchFamily="18" charset="0"/>
                      </a:rPr>
                      <m:t>𝟓𝟎</m:t>
                    </m:r>
                    <m:r>
                      <a:rPr lang="en-US" sz="5400" b="1" i="1">
                        <a:latin typeface="Cambria Math" panose="02040503050406030204" pitchFamily="18" charset="0"/>
                      </a:rPr>
                      <m:t>𝒎</m:t>
                    </m:r>
                  </m:oMath>
                </a14:m>
                <a:r>
                  <a:rPr lang="en-US" sz="5400" b="1">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r>
                      <a:rPr lang="en-US" sz="5400" b="1" i="1">
                        <a:latin typeface="Cambria Math" panose="02040503050406030204" pitchFamily="18" charset="0"/>
                      </a:rPr>
                      <m:t>𝟐𝟎</m:t>
                    </m:r>
                  </m:oMath>
                </a14:m>
                <a:r>
                  <a:rPr lang="en-US" sz="5400" b="1">
                    <a:latin typeface="Tahoma" panose="020B0604030504040204" pitchFamily="34" charset="0"/>
                    <a:ea typeface="Tahoma" panose="020B0604030504040204" pitchFamily="34" charset="0"/>
                    <a:cs typeface="Tahoma" panose="020B0604030504040204" pitchFamily="34" charset="0"/>
                  </a:rPr>
                  <a:t> học sinh được ghi lại trong bảng dưới đây:</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513534" y="2292251"/>
                <a:ext cx="23304511" cy="1754326"/>
              </a:xfrm>
              <a:prstGeom prst="rect">
                <a:avLst/>
              </a:prstGeom>
              <a:blipFill>
                <a:blip r:embed="rId6"/>
                <a:stretch>
                  <a:fillRect l="-1386" t="-10417" b="-20139"/>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00361" y="10217170"/>
            <a:ext cx="23862374" cy="3187550"/>
            <a:chOff x="48567" y="4381499"/>
            <a:chExt cx="23018772" cy="31875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7"/>
              <a:ext cx="22682027" cy="262749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C6A46E2-1867-410D-8F41-1D36C587A628}"/>
                  </a:ext>
                </a:extLst>
              </p:cNvPr>
              <p:cNvSpPr txBox="1"/>
              <p:nvPr/>
            </p:nvSpPr>
            <p:spPr>
              <a:xfrm>
                <a:off x="2159428" y="11148530"/>
                <a:ext cx="18321947" cy="2136034"/>
              </a:xfrm>
              <a:prstGeom prst="rect">
                <a:avLst/>
              </a:prstGeom>
              <a:noFill/>
            </p:spPr>
            <p:txBody>
              <a:bodyPr wrap="square">
                <a:spAutoFit/>
              </a:bodyPr>
              <a:lstStyle/>
              <a:p>
                <a:r>
                  <a:rPr lang="en-US" sz="5400" b="1">
                    <a:latin typeface="Tahoma" panose="020B0604030504040204" pitchFamily="34" charset="0"/>
                    <a:ea typeface="Tahoma" panose="020B0604030504040204" pitchFamily="34" charset="0"/>
                    <a:cs typeface="Tahoma" panose="020B0604030504040204" pitchFamily="34" charset="0"/>
                  </a:rPr>
                  <a:t>Số trung bình cộng thời gian chạy của học sinh là</a:t>
                </a:r>
              </a:p>
              <a:p>
                <a14:m>
                  <m:oMath xmlns:m="http://schemas.openxmlformats.org/officeDocument/2006/math">
                    <m:f>
                      <m:fPr>
                        <m:ctrlPr>
                          <a:rPr lang="en-US" sz="5400" b="1" i="1">
                            <a:latin typeface="Cambria Math" panose="02040503050406030204" pitchFamily="18" charset="0"/>
                          </a:rPr>
                        </m:ctrlPr>
                      </m:fPr>
                      <m:num>
                        <m:r>
                          <a:rPr lang="en-US" sz="5400" b="1" i="1">
                            <a:latin typeface="Cambria Math" panose="02040503050406030204" pitchFamily="18" charset="0"/>
                          </a:rPr>
                          <m:t>𝟐</m:t>
                        </m:r>
                        <m:r>
                          <a:rPr lang="en-US" sz="5400" b="1" i="1">
                            <a:latin typeface="Cambria Math" panose="02040503050406030204" pitchFamily="18" charset="0"/>
                          </a:rPr>
                          <m:t>.</m:t>
                        </m:r>
                        <m:r>
                          <a:rPr lang="en-US" sz="5400" b="1" i="1">
                            <a:latin typeface="Cambria Math" panose="02040503050406030204" pitchFamily="18" charset="0"/>
                          </a:rPr>
                          <m:t>𝟖</m:t>
                        </m:r>
                        <m:r>
                          <a:rPr lang="en-US" sz="5400" b="1" i="1">
                            <a:latin typeface="Cambria Math" panose="02040503050406030204" pitchFamily="18" charset="0"/>
                          </a:rPr>
                          <m:t>,</m:t>
                        </m:r>
                        <m:r>
                          <a:rPr lang="en-US" sz="5400" b="1" i="1">
                            <a:latin typeface="Cambria Math" panose="02040503050406030204" pitchFamily="18" charset="0"/>
                          </a:rPr>
                          <m:t>𝟑</m:t>
                        </m:r>
                        <m:r>
                          <a:rPr lang="en-US" sz="5400" b="1" i="1">
                            <a:latin typeface="Cambria Math" panose="02040503050406030204" pitchFamily="18" charset="0"/>
                          </a:rPr>
                          <m:t>+</m:t>
                        </m:r>
                        <m:r>
                          <a:rPr lang="en-US" sz="5400" b="1" i="1">
                            <a:latin typeface="Cambria Math" panose="02040503050406030204" pitchFamily="18" charset="0"/>
                          </a:rPr>
                          <m:t>𝟑</m:t>
                        </m:r>
                        <m:r>
                          <a:rPr lang="en-US" sz="5400" b="1" i="1">
                            <a:latin typeface="Cambria Math" panose="02040503050406030204" pitchFamily="18" charset="0"/>
                          </a:rPr>
                          <m:t>.</m:t>
                        </m:r>
                        <m:r>
                          <a:rPr lang="en-US" sz="5400" b="1" i="1">
                            <a:latin typeface="Cambria Math" panose="02040503050406030204" pitchFamily="18" charset="0"/>
                          </a:rPr>
                          <m:t>𝟖</m:t>
                        </m:r>
                        <m:r>
                          <a:rPr lang="en-US" sz="5400" b="1" i="1">
                            <a:latin typeface="Cambria Math" panose="02040503050406030204" pitchFamily="18" charset="0"/>
                          </a:rPr>
                          <m:t>,</m:t>
                        </m:r>
                        <m:r>
                          <a:rPr lang="en-US" sz="5400" b="1" i="1">
                            <a:latin typeface="Cambria Math" panose="02040503050406030204" pitchFamily="18" charset="0"/>
                          </a:rPr>
                          <m:t>𝟒</m:t>
                        </m:r>
                        <m:r>
                          <a:rPr lang="en-US" sz="5400" b="1" i="1">
                            <a:latin typeface="Cambria Math" panose="02040503050406030204" pitchFamily="18" charset="0"/>
                          </a:rPr>
                          <m:t>+</m:t>
                        </m:r>
                        <m:r>
                          <a:rPr lang="en-US" sz="5400" b="1" i="1">
                            <a:latin typeface="Cambria Math" panose="02040503050406030204" pitchFamily="18" charset="0"/>
                          </a:rPr>
                          <m:t>𝟗</m:t>
                        </m:r>
                        <m:r>
                          <a:rPr lang="en-US" sz="5400" b="1" i="1">
                            <a:latin typeface="Cambria Math" panose="02040503050406030204" pitchFamily="18" charset="0"/>
                          </a:rPr>
                          <m:t>.</m:t>
                        </m:r>
                        <m:r>
                          <a:rPr lang="en-US" sz="5400" b="1" i="1">
                            <a:latin typeface="Cambria Math" panose="02040503050406030204" pitchFamily="18" charset="0"/>
                          </a:rPr>
                          <m:t>𝟖</m:t>
                        </m:r>
                        <m:r>
                          <a:rPr lang="en-US" sz="5400" b="1" i="1">
                            <a:latin typeface="Cambria Math" panose="02040503050406030204" pitchFamily="18" charset="0"/>
                          </a:rPr>
                          <m:t>,</m:t>
                        </m:r>
                        <m:r>
                          <a:rPr lang="en-US" sz="5400" b="1" i="1">
                            <a:latin typeface="Cambria Math" panose="02040503050406030204" pitchFamily="18" charset="0"/>
                          </a:rPr>
                          <m:t>𝟓</m:t>
                        </m:r>
                        <m:r>
                          <a:rPr lang="en-US" sz="5400" b="1" i="1">
                            <a:latin typeface="Cambria Math" panose="02040503050406030204" pitchFamily="18" charset="0"/>
                          </a:rPr>
                          <m:t>+</m:t>
                        </m:r>
                        <m:r>
                          <a:rPr lang="en-US" sz="5400" b="1" i="1">
                            <a:latin typeface="Cambria Math" panose="02040503050406030204" pitchFamily="18" charset="0"/>
                          </a:rPr>
                          <m:t>𝟓</m:t>
                        </m:r>
                        <m:r>
                          <a:rPr lang="en-US" sz="5400" b="1" i="1">
                            <a:latin typeface="Cambria Math" panose="02040503050406030204" pitchFamily="18" charset="0"/>
                          </a:rPr>
                          <m:t>.</m:t>
                        </m:r>
                        <m:r>
                          <a:rPr lang="en-US" sz="5400" b="1" i="1">
                            <a:latin typeface="Cambria Math" panose="02040503050406030204" pitchFamily="18" charset="0"/>
                          </a:rPr>
                          <m:t>𝟖</m:t>
                        </m:r>
                        <m:r>
                          <a:rPr lang="en-US" sz="5400" b="1" i="1">
                            <a:latin typeface="Cambria Math" panose="02040503050406030204" pitchFamily="18" charset="0"/>
                          </a:rPr>
                          <m:t>,</m:t>
                        </m:r>
                        <m:r>
                          <a:rPr lang="en-US" sz="5400" b="1" i="1">
                            <a:latin typeface="Cambria Math" panose="02040503050406030204" pitchFamily="18" charset="0"/>
                          </a:rPr>
                          <m:t>𝟕</m:t>
                        </m:r>
                        <m:r>
                          <a:rPr lang="en-US" sz="5400" b="1" i="1">
                            <a:latin typeface="Cambria Math" panose="02040503050406030204" pitchFamily="18" charset="0"/>
                          </a:rPr>
                          <m:t>+</m:t>
                        </m:r>
                        <m:r>
                          <a:rPr lang="en-US" sz="5400" b="1" i="1">
                            <a:latin typeface="Cambria Math" panose="02040503050406030204" pitchFamily="18" charset="0"/>
                          </a:rPr>
                          <m:t>𝟏</m:t>
                        </m:r>
                        <m:r>
                          <a:rPr lang="en-US" sz="5400" b="1" i="1">
                            <a:latin typeface="Cambria Math" panose="02040503050406030204" pitchFamily="18" charset="0"/>
                          </a:rPr>
                          <m:t>.</m:t>
                        </m:r>
                        <m:r>
                          <a:rPr lang="en-US" sz="5400" b="1" i="1">
                            <a:latin typeface="Cambria Math" panose="02040503050406030204" pitchFamily="18" charset="0"/>
                          </a:rPr>
                          <m:t>𝟖</m:t>
                        </m:r>
                        <m:r>
                          <a:rPr lang="en-US" sz="5400" b="1" i="1">
                            <a:latin typeface="Cambria Math" panose="02040503050406030204" pitchFamily="18" charset="0"/>
                          </a:rPr>
                          <m:t>,</m:t>
                        </m:r>
                        <m:r>
                          <a:rPr lang="en-US" sz="5400" b="1" i="1">
                            <a:latin typeface="Cambria Math" panose="02040503050406030204" pitchFamily="18" charset="0"/>
                          </a:rPr>
                          <m:t>𝟖</m:t>
                        </m:r>
                      </m:num>
                      <m:den>
                        <m:r>
                          <a:rPr lang="en-US" sz="5400" b="1" i="1">
                            <a:latin typeface="Cambria Math" panose="02040503050406030204" pitchFamily="18" charset="0"/>
                          </a:rPr>
                          <m:t>𝟐𝟎</m:t>
                        </m:r>
                      </m:den>
                    </m:f>
                    <m:r>
                      <a:rPr lang="en-US" sz="5400" b="1" i="1">
                        <a:latin typeface="Cambria Math" panose="02040503050406030204" pitchFamily="18" charset="0"/>
                      </a:rPr>
                      <m:t>=</m:t>
                    </m:r>
                    <m:r>
                      <a:rPr lang="en-US" sz="5400" b="1" i="1">
                        <a:latin typeface="Cambria Math" panose="02040503050406030204" pitchFamily="18" charset="0"/>
                      </a:rPr>
                      <m:t>𝟖</m:t>
                    </m:r>
                    <m:r>
                      <a:rPr lang="en-US" sz="5400" b="1" i="1">
                        <a:latin typeface="Cambria Math" panose="02040503050406030204" pitchFamily="18" charset="0"/>
                      </a:rPr>
                      <m:t>,</m:t>
                    </m:r>
                    <m:r>
                      <a:rPr lang="en-US" sz="5400" b="1" i="1">
                        <a:latin typeface="Cambria Math" panose="02040503050406030204" pitchFamily="18" charset="0"/>
                      </a:rPr>
                      <m:t>𝟓𝟑</m:t>
                    </m:r>
                  </m:oMath>
                </a14:m>
                <a:r>
                  <a:rPr lang="en-US" sz="54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TextBox 34">
                <a:extLst>
                  <a:ext uri="{FF2B5EF4-FFF2-40B4-BE49-F238E27FC236}">
                    <a16:creationId xmlns:a16="http://schemas.microsoft.com/office/drawing/2014/main" id="{0C6A46E2-1867-410D-8F41-1D36C587A628}"/>
                  </a:ext>
                </a:extLst>
              </p:cNvPr>
              <p:cNvSpPr txBox="1">
                <a:spLocks noRot="1" noChangeAspect="1" noMove="1" noResize="1" noEditPoints="1" noAdjustHandles="1" noChangeArrowheads="1" noChangeShapeType="1" noTextEdit="1"/>
              </p:cNvSpPr>
              <p:nvPr/>
            </p:nvSpPr>
            <p:spPr>
              <a:xfrm>
                <a:off x="2159428" y="11148530"/>
                <a:ext cx="18321947" cy="2136034"/>
              </a:xfrm>
              <a:prstGeom prst="rect">
                <a:avLst/>
              </a:prstGeom>
              <a:blipFill>
                <a:blip r:embed="rId8"/>
                <a:stretch>
                  <a:fillRect l="-1763" t="-8000" b="-6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2" name="Table 31">
                <a:extLst>
                  <a:ext uri="{FF2B5EF4-FFF2-40B4-BE49-F238E27FC236}">
                    <a16:creationId xmlns:a16="http://schemas.microsoft.com/office/drawing/2014/main" id="{7AC667B1-5F7B-4138-9628-0A440D126574}"/>
                  </a:ext>
                </a:extLst>
              </p:cNvPr>
              <p:cNvGraphicFramePr>
                <a:graphicFrameLocks noGrp="1"/>
              </p:cNvGraphicFramePr>
              <p:nvPr>
                <p:extLst>
                  <p:ext uri="{D42A27DB-BD31-4B8C-83A1-F6EECF244321}">
                    <p14:modId xmlns:p14="http://schemas.microsoft.com/office/powerpoint/2010/main" val="3428328866"/>
                  </p:ext>
                </p:extLst>
              </p:nvPr>
            </p:nvGraphicFramePr>
            <p:xfrm>
              <a:off x="914400" y="4489963"/>
              <a:ext cx="22631402" cy="2664016"/>
            </p:xfrm>
            <a:graphic>
              <a:graphicData uri="http://schemas.openxmlformats.org/drawingml/2006/table">
                <a:tbl>
                  <a:tblPr firstRow="1" firstCol="1" bandRow="1">
                    <a:tableStyleId>{5C22544A-7EE6-4342-B048-85BDC9FD1C3A}</a:tableStyleId>
                  </a:tblPr>
                  <a:tblGrid>
                    <a:gridCol w="4522839">
                      <a:extLst>
                        <a:ext uri="{9D8B030D-6E8A-4147-A177-3AD203B41FA5}">
                          <a16:colId xmlns:a16="http://schemas.microsoft.com/office/drawing/2014/main" val="3232133262"/>
                        </a:ext>
                      </a:extLst>
                    </a:gridCol>
                    <a:gridCol w="3126658">
                      <a:extLst>
                        <a:ext uri="{9D8B030D-6E8A-4147-A177-3AD203B41FA5}">
                          <a16:colId xmlns:a16="http://schemas.microsoft.com/office/drawing/2014/main" val="2091557409"/>
                        </a:ext>
                      </a:extLst>
                    </a:gridCol>
                    <a:gridCol w="3743632">
                      <a:extLst>
                        <a:ext uri="{9D8B030D-6E8A-4147-A177-3AD203B41FA5}">
                          <a16:colId xmlns:a16="http://schemas.microsoft.com/office/drawing/2014/main" val="3778552059"/>
                        </a:ext>
                      </a:extLst>
                    </a:gridCol>
                    <a:gridCol w="3746091">
                      <a:extLst>
                        <a:ext uri="{9D8B030D-6E8A-4147-A177-3AD203B41FA5}">
                          <a16:colId xmlns:a16="http://schemas.microsoft.com/office/drawing/2014/main" val="4209702215"/>
                        </a:ext>
                      </a:extLst>
                    </a:gridCol>
                    <a:gridCol w="3746091">
                      <a:extLst>
                        <a:ext uri="{9D8B030D-6E8A-4147-A177-3AD203B41FA5}">
                          <a16:colId xmlns:a16="http://schemas.microsoft.com/office/drawing/2014/main" val="3701568651"/>
                        </a:ext>
                      </a:extLst>
                    </a:gridCol>
                    <a:gridCol w="3746091">
                      <a:extLst>
                        <a:ext uri="{9D8B030D-6E8A-4147-A177-3AD203B41FA5}">
                          <a16:colId xmlns:a16="http://schemas.microsoft.com/office/drawing/2014/main" val="2696028214"/>
                        </a:ext>
                      </a:extLst>
                    </a:gridCol>
                  </a:tblGrid>
                  <a:tr h="28864">
                    <a:tc>
                      <a:txBody>
                        <a:bodyPr/>
                        <a:lstStyle/>
                        <a:p>
                          <a:pPr algn="ctr">
                            <a:lnSpc>
                              <a:spcPct val="107000"/>
                            </a:lnSpc>
                            <a:spcAft>
                              <a:spcPts val="800"/>
                            </a:spcAft>
                            <a:tabLst>
                              <a:tab pos="629920" algn="l"/>
                              <a:tab pos="3599815" algn="l"/>
                              <a:tab pos="5039995" algn="l"/>
                            </a:tabLst>
                          </a:pPr>
                          <a:r>
                            <a:rPr lang="en-US" sz="5400">
                              <a:effectLst/>
                              <a:latin typeface="Tahoma" panose="020B0604030504040204" pitchFamily="34" charset="0"/>
                              <a:ea typeface="Tahoma" panose="020B0604030504040204" pitchFamily="34" charset="0"/>
                              <a:cs typeface="Tahoma" panose="020B0604030504040204" pitchFamily="34" charset="0"/>
                            </a:rPr>
                            <a:t>Thời gian (giây)</a:t>
                          </a:r>
                        </a:p>
                      </a:txBody>
                      <a:tcPr marL="68580" marR="68580" marT="0" marB="0"/>
                    </a:tc>
                    <a:tc>
                      <a:txBody>
                        <a:bodyPr/>
                        <a:lstStyle/>
                        <a:p>
                          <a:pPr algn="ctr">
                            <a:lnSpc>
                              <a:spcPct val="107000"/>
                            </a:lnSpc>
                            <a:spcAft>
                              <a:spcPts val="800"/>
                            </a:spcAft>
                            <a:tabLst>
                              <a:tab pos="629920" algn="l"/>
                              <a:tab pos="3599815" algn="l"/>
                              <a:tab pos="5039995" algn="l"/>
                            </a:tabLst>
                          </a:pPr>
                          <a14:m>
                            <m:oMathPara xmlns:m="http://schemas.openxmlformats.org/officeDocument/2006/math">
                              <m:oMathParaPr>
                                <m:jc m:val="centerGroup"/>
                              </m:oMathParaPr>
                              <m:oMath xmlns:m="http://schemas.openxmlformats.org/officeDocument/2006/math">
                                <m:r>
                                  <a:rPr lang="en-US" sz="5400">
                                    <a:effectLst/>
                                    <a:latin typeface="Cambria Math" panose="02040503050406030204" pitchFamily="18" charset="0"/>
                                  </a:rPr>
                                  <m:t>8,3</m:t>
                                </m:r>
                              </m:oMath>
                            </m:oMathPara>
                          </a14:m>
                          <a:endParaRPr lang="en-US" sz="5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07000"/>
                            </a:lnSpc>
                            <a:spcAft>
                              <a:spcPts val="800"/>
                            </a:spcAft>
                            <a:tabLst>
                              <a:tab pos="629920" algn="l"/>
                              <a:tab pos="3599815" algn="l"/>
                              <a:tab pos="5039995" algn="l"/>
                            </a:tabLst>
                          </a:pPr>
                          <a14:m>
                            <m:oMathPara xmlns:m="http://schemas.openxmlformats.org/officeDocument/2006/math">
                              <m:oMathParaPr>
                                <m:jc m:val="centerGroup"/>
                              </m:oMathParaPr>
                              <m:oMath xmlns:m="http://schemas.openxmlformats.org/officeDocument/2006/math">
                                <m:r>
                                  <a:rPr lang="en-US" sz="5400">
                                    <a:effectLst/>
                                    <a:latin typeface="Cambria Math" panose="02040503050406030204" pitchFamily="18" charset="0"/>
                                  </a:rPr>
                                  <m:t>8,4</m:t>
                                </m:r>
                              </m:oMath>
                            </m:oMathPara>
                          </a14:m>
                          <a:endParaRPr lang="en-US" sz="5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07000"/>
                            </a:lnSpc>
                            <a:spcAft>
                              <a:spcPts val="800"/>
                            </a:spcAft>
                            <a:tabLst>
                              <a:tab pos="629920" algn="l"/>
                              <a:tab pos="3599815" algn="l"/>
                              <a:tab pos="5039995" algn="l"/>
                            </a:tabLst>
                          </a:pPr>
                          <a14:m>
                            <m:oMathPara xmlns:m="http://schemas.openxmlformats.org/officeDocument/2006/math">
                              <m:oMathParaPr>
                                <m:jc m:val="centerGroup"/>
                              </m:oMathParaPr>
                              <m:oMath xmlns:m="http://schemas.openxmlformats.org/officeDocument/2006/math">
                                <m:r>
                                  <a:rPr lang="en-US" sz="5400">
                                    <a:effectLst/>
                                    <a:latin typeface="Cambria Math" panose="02040503050406030204" pitchFamily="18" charset="0"/>
                                  </a:rPr>
                                  <m:t>8,5</m:t>
                                </m:r>
                              </m:oMath>
                            </m:oMathPara>
                          </a14:m>
                          <a:endParaRPr lang="en-US" sz="5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07000"/>
                            </a:lnSpc>
                            <a:spcAft>
                              <a:spcPts val="800"/>
                            </a:spcAft>
                            <a:tabLst>
                              <a:tab pos="629920" algn="l"/>
                              <a:tab pos="3599815" algn="l"/>
                              <a:tab pos="5039995" algn="l"/>
                            </a:tabLst>
                          </a:pPr>
                          <a14:m>
                            <m:oMathPara xmlns:m="http://schemas.openxmlformats.org/officeDocument/2006/math">
                              <m:oMathParaPr>
                                <m:jc m:val="centerGroup"/>
                              </m:oMathParaPr>
                              <m:oMath xmlns:m="http://schemas.openxmlformats.org/officeDocument/2006/math">
                                <m:r>
                                  <a:rPr lang="en-US" sz="5400">
                                    <a:effectLst/>
                                    <a:latin typeface="Cambria Math" panose="02040503050406030204" pitchFamily="18" charset="0"/>
                                  </a:rPr>
                                  <m:t>8,7</m:t>
                                </m:r>
                              </m:oMath>
                            </m:oMathPara>
                          </a14:m>
                          <a:endParaRPr lang="en-US" sz="5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07000"/>
                            </a:lnSpc>
                            <a:spcAft>
                              <a:spcPts val="800"/>
                            </a:spcAft>
                            <a:tabLst>
                              <a:tab pos="629920" algn="l"/>
                              <a:tab pos="3599815" algn="l"/>
                              <a:tab pos="5039995" algn="l"/>
                            </a:tabLst>
                          </a:pPr>
                          <a14:m>
                            <m:oMathPara xmlns:m="http://schemas.openxmlformats.org/officeDocument/2006/math">
                              <m:oMathParaPr>
                                <m:jc m:val="centerGroup"/>
                              </m:oMathParaPr>
                              <m:oMath xmlns:m="http://schemas.openxmlformats.org/officeDocument/2006/math">
                                <m:r>
                                  <a:rPr lang="en-US" sz="5400">
                                    <a:effectLst/>
                                    <a:latin typeface="Cambria Math" panose="02040503050406030204" pitchFamily="18" charset="0"/>
                                  </a:rPr>
                                  <m:t>8,8</m:t>
                                </m:r>
                              </m:oMath>
                            </m:oMathPara>
                          </a14:m>
                          <a:endParaRPr lang="en-US" sz="5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4206483287"/>
                      </a:ext>
                    </a:extLst>
                  </a:tr>
                  <a:tr h="0">
                    <a:tc>
                      <a:txBody>
                        <a:bodyPr/>
                        <a:lstStyle/>
                        <a:p>
                          <a:pPr algn="ctr">
                            <a:lnSpc>
                              <a:spcPct val="107000"/>
                            </a:lnSpc>
                            <a:spcAft>
                              <a:spcPts val="800"/>
                            </a:spcAft>
                            <a:tabLst>
                              <a:tab pos="629920" algn="l"/>
                              <a:tab pos="3599815" algn="l"/>
                              <a:tab pos="5039995" algn="l"/>
                            </a:tabLst>
                          </a:pPr>
                          <a:r>
                            <a:rPr lang="en-US" sz="5400">
                              <a:effectLst/>
                              <a:latin typeface="Tahoma" panose="020B0604030504040204" pitchFamily="34" charset="0"/>
                              <a:ea typeface="Tahoma" panose="020B0604030504040204" pitchFamily="34" charset="0"/>
                              <a:cs typeface="Tahoma" panose="020B0604030504040204" pitchFamily="34" charset="0"/>
                            </a:rPr>
                            <a:t>Tần số</a:t>
                          </a:r>
                        </a:p>
                      </a:txBody>
                      <a:tcPr marL="68580" marR="68580" marT="0" marB="0"/>
                    </a:tc>
                    <a:tc>
                      <a:txBody>
                        <a:bodyPr/>
                        <a:lstStyle/>
                        <a:p>
                          <a:pPr algn="ctr">
                            <a:lnSpc>
                              <a:spcPct val="107000"/>
                            </a:lnSpc>
                            <a:spcAft>
                              <a:spcPts val="800"/>
                            </a:spcAft>
                            <a:tabLst>
                              <a:tab pos="629920" algn="l"/>
                              <a:tab pos="3599815" algn="l"/>
                              <a:tab pos="5039995" algn="l"/>
                            </a:tabLst>
                          </a:pPr>
                          <a14:m>
                            <m:oMathPara xmlns:m="http://schemas.openxmlformats.org/officeDocument/2006/math">
                              <m:oMathParaPr>
                                <m:jc m:val="centerGroup"/>
                              </m:oMathParaPr>
                              <m:oMath xmlns:m="http://schemas.openxmlformats.org/officeDocument/2006/math">
                                <m:r>
                                  <a:rPr lang="en-US" sz="5400">
                                    <a:effectLst/>
                                    <a:latin typeface="Cambria Math" panose="02040503050406030204" pitchFamily="18" charset="0"/>
                                  </a:rPr>
                                  <m:t>2</m:t>
                                </m:r>
                              </m:oMath>
                            </m:oMathPara>
                          </a14:m>
                          <a:endParaRPr lang="en-US" sz="5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07000"/>
                            </a:lnSpc>
                            <a:spcAft>
                              <a:spcPts val="800"/>
                            </a:spcAft>
                            <a:tabLst>
                              <a:tab pos="629920" algn="l"/>
                              <a:tab pos="3599815" algn="l"/>
                              <a:tab pos="5039995" algn="l"/>
                            </a:tabLst>
                          </a:pPr>
                          <a14:m>
                            <m:oMathPara xmlns:m="http://schemas.openxmlformats.org/officeDocument/2006/math">
                              <m:oMathParaPr>
                                <m:jc m:val="centerGroup"/>
                              </m:oMathParaPr>
                              <m:oMath xmlns:m="http://schemas.openxmlformats.org/officeDocument/2006/math">
                                <m:r>
                                  <a:rPr lang="en-US" sz="5400">
                                    <a:effectLst/>
                                    <a:latin typeface="Cambria Math" panose="02040503050406030204" pitchFamily="18" charset="0"/>
                                  </a:rPr>
                                  <m:t>3</m:t>
                                </m:r>
                              </m:oMath>
                            </m:oMathPara>
                          </a14:m>
                          <a:endParaRPr lang="en-US" sz="5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07000"/>
                            </a:lnSpc>
                            <a:spcAft>
                              <a:spcPts val="800"/>
                            </a:spcAft>
                            <a:tabLst>
                              <a:tab pos="629920" algn="l"/>
                              <a:tab pos="3599815" algn="l"/>
                              <a:tab pos="5039995" algn="l"/>
                            </a:tabLst>
                          </a:pPr>
                          <a14:m>
                            <m:oMathPara xmlns:m="http://schemas.openxmlformats.org/officeDocument/2006/math">
                              <m:oMathParaPr>
                                <m:jc m:val="centerGroup"/>
                              </m:oMathParaPr>
                              <m:oMath xmlns:m="http://schemas.openxmlformats.org/officeDocument/2006/math">
                                <m:r>
                                  <a:rPr lang="en-US" sz="5400">
                                    <a:effectLst/>
                                    <a:latin typeface="Cambria Math" panose="02040503050406030204" pitchFamily="18" charset="0"/>
                                  </a:rPr>
                                  <m:t>9</m:t>
                                </m:r>
                              </m:oMath>
                            </m:oMathPara>
                          </a14:m>
                          <a:endParaRPr lang="en-US" sz="5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07000"/>
                            </a:lnSpc>
                            <a:spcAft>
                              <a:spcPts val="800"/>
                            </a:spcAft>
                            <a:tabLst>
                              <a:tab pos="629920" algn="l"/>
                              <a:tab pos="3599815" algn="l"/>
                              <a:tab pos="5039995" algn="l"/>
                            </a:tabLst>
                          </a:pPr>
                          <a14:m>
                            <m:oMathPara xmlns:m="http://schemas.openxmlformats.org/officeDocument/2006/math">
                              <m:oMathParaPr>
                                <m:jc m:val="centerGroup"/>
                              </m:oMathParaPr>
                              <m:oMath xmlns:m="http://schemas.openxmlformats.org/officeDocument/2006/math">
                                <m:r>
                                  <a:rPr lang="en-US" sz="5400">
                                    <a:effectLst/>
                                    <a:latin typeface="Cambria Math" panose="02040503050406030204" pitchFamily="18" charset="0"/>
                                  </a:rPr>
                                  <m:t>5</m:t>
                                </m:r>
                              </m:oMath>
                            </m:oMathPara>
                          </a14:m>
                          <a:endParaRPr lang="en-US" sz="5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gn="ctr">
                            <a:lnSpc>
                              <a:spcPct val="107000"/>
                            </a:lnSpc>
                            <a:spcAft>
                              <a:spcPts val="800"/>
                            </a:spcAft>
                            <a:tabLst>
                              <a:tab pos="629920" algn="l"/>
                              <a:tab pos="3599815" algn="l"/>
                              <a:tab pos="5039995" algn="l"/>
                            </a:tabLst>
                          </a:pPr>
                          <a14:m>
                            <m:oMathPara xmlns:m="http://schemas.openxmlformats.org/officeDocument/2006/math">
                              <m:oMathParaPr>
                                <m:jc m:val="centerGroup"/>
                              </m:oMathParaPr>
                              <m:oMath xmlns:m="http://schemas.openxmlformats.org/officeDocument/2006/math">
                                <m:r>
                                  <a:rPr lang="en-US" sz="5400">
                                    <a:effectLst/>
                                    <a:latin typeface="Cambria Math" panose="02040503050406030204" pitchFamily="18" charset="0"/>
                                  </a:rPr>
                                  <m:t>1</m:t>
                                </m:r>
                              </m:oMath>
                            </m:oMathPara>
                          </a14:m>
                          <a:endParaRPr lang="en-US" sz="5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970348751"/>
                      </a:ext>
                    </a:extLst>
                  </a:tr>
                </a:tbl>
              </a:graphicData>
            </a:graphic>
          </p:graphicFrame>
        </mc:Choice>
        <mc:Fallback xmlns="">
          <p:graphicFrame>
            <p:nvGraphicFramePr>
              <p:cNvPr id="32" name="Table 31">
                <a:extLst>
                  <a:ext uri="{FF2B5EF4-FFF2-40B4-BE49-F238E27FC236}">
                    <a16:creationId xmlns:a16="http://schemas.microsoft.com/office/drawing/2014/main" id="{7AC667B1-5F7B-4138-9628-0A440D126574}"/>
                  </a:ext>
                </a:extLst>
              </p:cNvPr>
              <p:cNvGraphicFramePr>
                <a:graphicFrameLocks noGrp="1"/>
              </p:cNvGraphicFramePr>
              <p:nvPr>
                <p:extLst>
                  <p:ext uri="{D42A27DB-BD31-4B8C-83A1-F6EECF244321}">
                    <p14:modId xmlns:p14="http://schemas.microsoft.com/office/powerpoint/2010/main" val="3428328866"/>
                  </p:ext>
                </p:extLst>
              </p:nvPr>
            </p:nvGraphicFramePr>
            <p:xfrm>
              <a:off x="914400" y="4489963"/>
              <a:ext cx="22631402" cy="2664016"/>
            </p:xfrm>
            <a:graphic>
              <a:graphicData uri="http://schemas.openxmlformats.org/drawingml/2006/table">
                <a:tbl>
                  <a:tblPr firstRow="1" firstCol="1" bandRow="1">
                    <a:tableStyleId>{5C22544A-7EE6-4342-B048-85BDC9FD1C3A}</a:tableStyleId>
                  </a:tblPr>
                  <a:tblGrid>
                    <a:gridCol w="4522839">
                      <a:extLst>
                        <a:ext uri="{9D8B030D-6E8A-4147-A177-3AD203B41FA5}">
                          <a16:colId xmlns:a16="http://schemas.microsoft.com/office/drawing/2014/main" val="3232133262"/>
                        </a:ext>
                      </a:extLst>
                    </a:gridCol>
                    <a:gridCol w="3126658">
                      <a:extLst>
                        <a:ext uri="{9D8B030D-6E8A-4147-A177-3AD203B41FA5}">
                          <a16:colId xmlns:a16="http://schemas.microsoft.com/office/drawing/2014/main" val="2091557409"/>
                        </a:ext>
                      </a:extLst>
                    </a:gridCol>
                    <a:gridCol w="3743632">
                      <a:extLst>
                        <a:ext uri="{9D8B030D-6E8A-4147-A177-3AD203B41FA5}">
                          <a16:colId xmlns:a16="http://schemas.microsoft.com/office/drawing/2014/main" val="3778552059"/>
                        </a:ext>
                      </a:extLst>
                    </a:gridCol>
                    <a:gridCol w="3746091">
                      <a:extLst>
                        <a:ext uri="{9D8B030D-6E8A-4147-A177-3AD203B41FA5}">
                          <a16:colId xmlns:a16="http://schemas.microsoft.com/office/drawing/2014/main" val="4209702215"/>
                        </a:ext>
                      </a:extLst>
                    </a:gridCol>
                    <a:gridCol w="3746091">
                      <a:extLst>
                        <a:ext uri="{9D8B030D-6E8A-4147-A177-3AD203B41FA5}">
                          <a16:colId xmlns:a16="http://schemas.microsoft.com/office/drawing/2014/main" val="3701568651"/>
                        </a:ext>
                      </a:extLst>
                    </a:gridCol>
                    <a:gridCol w="3746091">
                      <a:extLst>
                        <a:ext uri="{9D8B030D-6E8A-4147-A177-3AD203B41FA5}">
                          <a16:colId xmlns:a16="http://schemas.microsoft.com/office/drawing/2014/main" val="2696028214"/>
                        </a:ext>
                      </a:extLst>
                    </a:gridCol>
                  </a:tblGrid>
                  <a:tr h="1681861">
                    <a:tc>
                      <a:txBody>
                        <a:bodyPr/>
                        <a:lstStyle/>
                        <a:p>
                          <a:pPr algn="ctr">
                            <a:lnSpc>
                              <a:spcPct val="107000"/>
                            </a:lnSpc>
                            <a:spcAft>
                              <a:spcPts val="800"/>
                            </a:spcAft>
                            <a:tabLst>
                              <a:tab pos="629920" algn="l"/>
                              <a:tab pos="3599815" algn="l"/>
                              <a:tab pos="5039995" algn="l"/>
                            </a:tabLst>
                          </a:pPr>
                          <a:r>
                            <a:rPr lang="en-US" sz="5400">
                              <a:effectLst/>
                              <a:latin typeface="Tahoma" panose="020B0604030504040204" pitchFamily="34" charset="0"/>
                              <a:ea typeface="Tahoma" panose="020B0604030504040204" pitchFamily="34" charset="0"/>
                              <a:cs typeface="Tahoma" panose="020B0604030504040204" pitchFamily="34" charset="0"/>
                            </a:rPr>
                            <a:t>Thời gian (giây)</a:t>
                          </a:r>
                        </a:p>
                      </a:txBody>
                      <a:tcPr marL="68580" marR="68580" marT="0" marB="0"/>
                    </a:tc>
                    <a:tc>
                      <a:txBody>
                        <a:bodyPr/>
                        <a:lstStyle/>
                        <a:p>
                          <a:endParaRPr lang="en-US"/>
                        </a:p>
                      </a:txBody>
                      <a:tcPr marL="68580" marR="68580" marT="0" marB="0">
                        <a:blipFill>
                          <a:blip r:embed="rId9"/>
                          <a:stretch>
                            <a:fillRect l="-145029" t="-14079" r="-479922" b="-71841"/>
                          </a:stretch>
                        </a:blipFill>
                      </a:tcPr>
                    </a:tc>
                    <a:tc>
                      <a:txBody>
                        <a:bodyPr/>
                        <a:lstStyle/>
                        <a:p>
                          <a:endParaRPr lang="en-US"/>
                        </a:p>
                      </a:txBody>
                      <a:tcPr marL="68580" marR="68580" marT="0" marB="0">
                        <a:blipFill>
                          <a:blip r:embed="rId9"/>
                          <a:stretch>
                            <a:fillRect l="-204723" t="-14079" r="-300977" b="-71841"/>
                          </a:stretch>
                        </a:blipFill>
                      </a:tcPr>
                    </a:tc>
                    <a:tc>
                      <a:txBody>
                        <a:bodyPr/>
                        <a:lstStyle/>
                        <a:p>
                          <a:endParaRPr lang="en-US"/>
                        </a:p>
                      </a:txBody>
                      <a:tcPr marL="68580" marR="68580" marT="0" marB="0">
                        <a:blipFill>
                          <a:blip r:embed="rId9"/>
                          <a:stretch>
                            <a:fillRect l="-304228" t="-14079" r="-200488" b="-71841"/>
                          </a:stretch>
                        </a:blipFill>
                      </a:tcPr>
                    </a:tc>
                    <a:tc>
                      <a:txBody>
                        <a:bodyPr/>
                        <a:lstStyle/>
                        <a:p>
                          <a:endParaRPr lang="en-US"/>
                        </a:p>
                      </a:txBody>
                      <a:tcPr marL="68580" marR="68580" marT="0" marB="0">
                        <a:blipFill>
                          <a:blip r:embed="rId9"/>
                          <a:stretch>
                            <a:fillRect l="-404886" t="-14079" r="-100814" b="-71841"/>
                          </a:stretch>
                        </a:blipFill>
                      </a:tcPr>
                    </a:tc>
                    <a:tc>
                      <a:txBody>
                        <a:bodyPr/>
                        <a:lstStyle/>
                        <a:p>
                          <a:endParaRPr lang="en-US"/>
                        </a:p>
                      </a:txBody>
                      <a:tcPr marL="68580" marR="68580" marT="0" marB="0">
                        <a:blipFill>
                          <a:blip r:embed="rId9"/>
                          <a:stretch>
                            <a:fillRect l="-504065" t="-14079" r="-650" b="-71841"/>
                          </a:stretch>
                        </a:blipFill>
                      </a:tcPr>
                    </a:tc>
                    <a:extLst>
                      <a:ext uri="{0D108BD9-81ED-4DB2-BD59-A6C34878D82A}">
                        <a16:rowId xmlns:a16="http://schemas.microsoft.com/office/drawing/2014/main" val="4206483287"/>
                      </a:ext>
                    </a:extLst>
                  </a:tr>
                  <a:tr h="982155">
                    <a:tc>
                      <a:txBody>
                        <a:bodyPr/>
                        <a:lstStyle/>
                        <a:p>
                          <a:pPr algn="ctr">
                            <a:lnSpc>
                              <a:spcPct val="107000"/>
                            </a:lnSpc>
                            <a:spcAft>
                              <a:spcPts val="800"/>
                            </a:spcAft>
                            <a:tabLst>
                              <a:tab pos="629920" algn="l"/>
                              <a:tab pos="3599815" algn="l"/>
                              <a:tab pos="5039995" algn="l"/>
                            </a:tabLst>
                          </a:pPr>
                          <a:r>
                            <a:rPr lang="en-US" sz="5400">
                              <a:effectLst/>
                              <a:latin typeface="Tahoma" panose="020B0604030504040204" pitchFamily="34" charset="0"/>
                              <a:ea typeface="Tahoma" panose="020B0604030504040204" pitchFamily="34" charset="0"/>
                              <a:cs typeface="Tahoma" panose="020B0604030504040204" pitchFamily="34" charset="0"/>
                            </a:rPr>
                            <a:t>Tần số</a:t>
                          </a:r>
                        </a:p>
                      </a:txBody>
                      <a:tcPr marL="68580" marR="68580" marT="0" marB="0"/>
                    </a:tc>
                    <a:tc>
                      <a:txBody>
                        <a:bodyPr/>
                        <a:lstStyle/>
                        <a:p>
                          <a:endParaRPr lang="en-US"/>
                        </a:p>
                      </a:txBody>
                      <a:tcPr marL="68580" marR="68580" marT="0" marB="0">
                        <a:blipFill>
                          <a:blip r:embed="rId9"/>
                          <a:stretch>
                            <a:fillRect l="-145029" t="-196273" r="-479922" b="-23602"/>
                          </a:stretch>
                        </a:blipFill>
                      </a:tcPr>
                    </a:tc>
                    <a:tc>
                      <a:txBody>
                        <a:bodyPr/>
                        <a:lstStyle/>
                        <a:p>
                          <a:endParaRPr lang="en-US"/>
                        </a:p>
                      </a:txBody>
                      <a:tcPr marL="68580" marR="68580" marT="0" marB="0">
                        <a:blipFill>
                          <a:blip r:embed="rId9"/>
                          <a:stretch>
                            <a:fillRect l="-204723" t="-196273" r="-300977" b="-23602"/>
                          </a:stretch>
                        </a:blipFill>
                      </a:tcPr>
                    </a:tc>
                    <a:tc>
                      <a:txBody>
                        <a:bodyPr/>
                        <a:lstStyle/>
                        <a:p>
                          <a:endParaRPr lang="en-US"/>
                        </a:p>
                      </a:txBody>
                      <a:tcPr marL="68580" marR="68580" marT="0" marB="0">
                        <a:blipFill>
                          <a:blip r:embed="rId9"/>
                          <a:stretch>
                            <a:fillRect l="-304228" t="-196273" r="-200488" b="-23602"/>
                          </a:stretch>
                        </a:blipFill>
                      </a:tcPr>
                    </a:tc>
                    <a:tc>
                      <a:txBody>
                        <a:bodyPr/>
                        <a:lstStyle/>
                        <a:p>
                          <a:endParaRPr lang="en-US"/>
                        </a:p>
                      </a:txBody>
                      <a:tcPr marL="68580" marR="68580" marT="0" marB="0">
                        <a:blipFill>
                          <a:blip r:embed="rId9"/>
                          <a:stretch>
                            <a:fillRect l="-404886" t="-196273" r="-100814" b="-23602"/>
                          </a:stretch>
                        </a:blipFill>
                      </a:tcPr>
                    </a:tc>
                    <a:tc>
                      <a:txBody>
                        <a:bodyPr/>
                        <a:lstStyle/>
                        <a:p>
                          <a:endParaRPr lang="en-US"/>
                        </a:p>
                      </a:txBody>
                      <a:tcPr marL="68580" marR="68580" marT="0" marB="0">
                        <a:blipFill>
                          <a:blip r:embed="rId9"/>
                          <a:stretch>
                            <a:fillRect l="-504065" t="-196273" r="-650" b="-23602"/>
                          </a:stretch>
                        </a:blipFill>
                      </a:tcPr>
                    </a:tc>
                    <a:extLst>
                      <a:ext uri="{0D108BD9-81ED-4DB2-BD59-A6C34878D82A}">
                        <a16:rowId xmlns:a16="http://schemas.microsoft.com/office/drawing/2014/main" val="2970348751"/>
                      </a:ext>
                    </a:extLst>
                  </a:tr>
                </a:tbl>
              </a:graphicData>
            </a:graphic>
          </p:graphicFrame>
        </mc:Fallback>
      </mc:AlternateContent>
      <p:sp>
        <p:nvSpPr>
          <p:cNvPr id="36" name="TextBox 35">
            <a:extLst>
              <a:ext uri="{FF2B5EF4-FFF2-40B4-BE49-F238E27FC236}">
                <a16:creationId xmlns:a16="http://schemas.microsoft.com/office/drawing/2014/main" id="{7D19ADF9-2C2A-461C-929A-A674440E044F}"/>
              </a:ext>
            </a:extLst>
          </p:cNvPr>
          <p:cNvSpPr txBox="1"/>
          <p:nvPr/>
        </p:nvSpPr>
        <p:spPr>
          <a:xfrm>
            <a:off x="1296416" y="7247669"/>
            <a:ext cx="22092583" cy="923330"/>
          </a:xfrm>
          <a:prstGeom prst="rect">
            <a:avLst/>
          </a:prstGeom>
          <a:noFill/>
        </p:spPr>
        <p:txBody>
          <a:bodyPr wrap="square">
            <a:spAutoFit/>
          </a:bodyPr>
          <a:lstStyle/>
          <a:p>
            <a:r>
              <a:rPr lang="en-US" sz="5400" b="1">
                <a:effectLst/>
                <a:latin typeface="Tahoma" panose="020B0604030504040204" pitchFamily="34" charset="0"/>
                <a:ea typeface="Tahoma" panose="020B0604030504040204" pitchFamily="34" charset="0"/>
                <a:cs typeface="Tahoma" panose="020B0604030504040204" pitchFamily="34" charset="0"/>
              </a:rPr>
              <a:t>Số trung bình cộng thời gian chạy của học sinh là</a:t>
            </a:r>
            <a:endParaRPr lang="en-US" sz="54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9543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up)">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5" grpId="0"/>
      <p:bldP spid="3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333997"/>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𝟏𝟐</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3270"/>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smtClean="0">
                          <a:solidFill>
                            <a:prstClr val="white"/>
                          </a:solidFill>
                          <a:latin typeface="Cambria Math" panose="02040503050406030204" pitchFamily="18" charset="0"/>
                        </a:rPr>
                        <m:t>𝟕</m:t>
                      </m:r>
                    </m:oMath>
                  </a14:m>
                  <a:r>
                    <a:rPr lang="en-US" sz="5400" b="1" i="1">
                      <a:solidFill>
                        <a:prstClr val="white"/>
                      </a:solidFill>
                      <a:latin typeface="Cambria Math" panose="02040503050406030204" pitchFamily="18" charset="0"/>
                    </a:rPr>
                    <a:t>.</a:t>
                  </a:r>
                  <a:endParaRPr lang="en-US" sz="5400" b="1" i="1" dirty="0">
                    <a:solidFill>
                      <a:prstClr val="white"/>
                    </a:solidFill>
                    <a:latin typeface="Cambria Math" panose="02040503050406030204" pitchFamily="18"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14218"/>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𝟔</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m:t>
                      </m:r>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𝟓</m:t>
                      </m:r>
                    </m:oMath>
                  </a14:m>
                  <a:r>
                    <a:rPr kumimoji="0" lang="en-US" sz="5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3270"/>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𝟔</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3270"/>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8778911" y="548853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a:solidFill>
                  <a:prstClr val="white"/>
                </a:solidFill>
                <a:latin typeface="Tahoma" panose="020B0604030504040204" pitchFamily="34" charset="0"/>
                <a:ea typeface="Tahoma" panose="020B0604030504040204" pitchFamily="34" charset="0"/>
                <a:cs typeface="Tahoma" panose="020B0604030504040204" pitchFamily="34" charset="0"/>
              </a:rPr>
              <a:t>D</a:t>
            </a:r>
            <a:endPar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4</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20060" y="1873473"/>
            <a:ext cx="8161940" cy="804673"/>
            <a:chOff x="-288924" y="1905000"/>
            <a:chExt cx="4566750" cy="804672"/>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456675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BT TRẮC NGHIỆM BỔ SUNG</a:t>
              </a: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420387" y="3365670"/>
                <a:ext cx="23304511" cy="1754326"/>
              </a:xfrm>
              <a:prstGeom prst="rect">
                <a:avLst/>
              </a:prstGeom>
              <a:noFill/>
            </p:spPr>
            <p:txBody>
              <a:bodyPr wrap="square">
                <a:spAutoFit/>
              </a:bodyPr>
              <a:lstStyle/>
              <a:p>
                <a:r>
                  <a:rPr kumimoji="0" lang="en-US" sz="5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5400" b="1">
                    <a:latin typeface="Tahoma" panose="020B0604030504040204" pitchFamily="34" charset="0"/>
                    <a:ea typeface="Tahoma" panose="020B0604030504040204" pitchFamily="34" charset="0"/>
                    <a:cs typeface="Tahoma" panose="020B0604030504040204" pitchFamily="34" charset="0"/>
                  </a:rPr>
                  <a:t>Cho mẫu số liệu thống kê </a:t>
                </a:r>
                <a14:m>
                  <m:oMath xmlns:m="http://schemas.openxmlformats.org/officeDocument/2006/math">
                    <m:d>
                      <m:dPr>
                        <m:begChr m:val="{"/>
                        <m:endChr m:val="}"/>
                        <m:ctrlPr>
                          <a:rPr lang="en-US" sz="5400" b="1" i="1">
                            <a:latin typeface="Cambria Math" panose="02040503050406030204" pitchFamily="18" charset="0"/>
                          </a:rPr>
                        </m:ctrlPr>
                      </m:dPr>
                      <m:e>
                        <m:r>
                          <a:rPr lang="en-US" sz="5400" b="1" i="1">
                            <a:latin typeface="Cambria Math" panose="02040503050406030204" pitchFamily="18" charset="0"/>
                          </a:rPr>
                          <m:t>𝟐</m:t>
                        </m:r>
                        <m:r>
                          <a:rPr lang="en-US" sz="5400" b="1" i="1">
                            <a:latin typeface="Cambria Math" panose="02040503050406030204" pitchFamily="18" charset="0"/>
                          </a:rPr>
                          <m:t>;</m:t>
                        </m:r>
                        <m:r>
                          <a:rPr lang="en-US" sz="5400" b="1" i="1">
                            <a:latin typeface="Cambria Math" panose="02040503050406030204" pitchFamily="18" charset="0"/>
                          </a:rPr>
                          <m:t>𝟒</m:t>
                        </m:r>
                        <m:r>
                          <a:rPr lang="en-US" sz="5400" b="1" i="1">
                            <a:latin typeface="Cambria Math" panose="02040503050406030204" pitchFamily="18" charset="0"/>
                          </a:rPr>
                          <m:t>;</m:t>
                        </m:r>
                        <m:r>
                          <a:rPr lang="en-US" sz="5400" b="1" i="1">
                            <a:latin typeface="Cambria Math" panose="02040503050406030204" pitchFamily="18" charset="0"/>
                          </a:rPr>
                          <m:t>𝟔</m:t>
                        </m:r>
                        <m:r>
                          <a:rPr lang="en-US" sz="5400" b="1" i="1">
                            <a:latin typeface="Cambria Math" panose="02040503050406030204" pitchFamily="18" charset="0"/>
                          </a:rPr>
                          <m:t>;</m:t>
                        </m:r>
                        <m:r>
                          <a:rPr lang="en-US" sz="5400" b="1" i="1">
                            <a:latin typeface="Cambria Math" panose="02040503050406030204" pitchFamily="18" charset="0"/>
                          </a:rPr>
                          <m:t>𝟖</m:t>
                        </m:r>
                        <m:r>
                          <a:rPr lang="en-US" sz="5400" b="1" i="1">
                            <a:latin typeface="Cambria Math" panose="02040503050406030204" pitchFamily="18" charset="0"/>
                          </a:rPr>
                          <m:t>;</m:t>
                        </m:r>
                        <m:r>
                          <a:rPr lang="en-US" sz="5400" b="1" i="1">
                            <a:latin typeface="Cambria Math" panose="02040503050406030204" pitchFamily="18" charset="0"/>
                          </a:rPr>
                          <m:t>𝟏𝟎</m:t>
                        </m:r>
                      </m:e>
                    </m:d>
                  </m:oMath>
                </a14:m>
                <a:r>
                  <a:rPr lang="en-US" sz="5400" b="1">
                    <a:latin typeface="Tahoma" panose="020B0604030504040204" pitchFamily="34" charset="0"/>
                    <a:ea typeface="Tahoma" panose="020B0604030504040204" pitchFamily="34" charset="0"/>
                    <a:cs typeface="Tahoma" panose="020B0604030504040204" pitchFamily="34" charset="0"/>
                  </a:rPr>
                  <a:t>. Số trung bình của mẫu số liệu trên là:</a:t>
                </a: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420387" y="3365670"/>
                <a:ext cx="23304511" cy="1754326"/>
              </a:xfrm>
              <a:prstGeom prst="rect">
                <a:avLst/>
              </a:prstGeom>
              <a:blipFill>
                <a:blip r:embed="rId7"/>
                <a:stretch>
                  <a:fillRect l="-1413" t="-10417" b="-20139"/>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141455" y="6862665"/>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0C6A46E2-1867-410D-8F41-1D36C587A628}"/>
                  </a:ext>
                </a:extLst>
              </p:cNvPr>
              <p:cNvSpPr txBox="1"/>
              <p:nvPr/>
            </p:nvSpPr>
            <p:spPr>
              <a:xfrm>
                <a:off x="6216763" y="8458200"/>
                <a:ext cx="13451118" cy="2212529"/>
              </a:xfrm>
              <a:prstGeom prst="rect">
                <a:avLst/>
              </a:prstGeom>
              <a:noFill/>
            </p:spPr>
            <p:txBody>
              <a:bodyPr wrap="none">
                <a:spAutoFit/>
              </a:bodyPr>
              <a:lstStyle/>
              <a:p>
                <a:pPr algn="ctr"/>
                <a:r>
                  <a:rPr lang="en-US" sz="5400" b="1" dirty="0" err="1">
                    <a:latin typeface="Tahoma" panose="020B0604030504040204" pitchFamily="34" charset="0"/>
                    <a:ea typeface="Tahoma" panose="020B0604030504040204" pitchFamily="34" charset="0"/>
                    <a:cs typeface="Tahoma" panose="020B0604030504040204" pitchFamily="34" charset="0"/>
                  </a:rPr>
                  <a:t>Số</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trung</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bình</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của</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mẫu</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số</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liệu</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trên</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là</a:t>
                </a:r>
                <a:r>
                  <a:rPr lang="en-US" sz="5400" b="1" dirty="0">
                    <a:latin typeface="Tahoma" panose="020B0604030504040204" pitchFamily="34" charset="0"/>
                    <a:ea typeface="Tahoma" panose="020B0604030504040204" pitchFamily="34" charset="0"/>
                    <a:cs typeface="Tahoma" panose="020B0604030504040204" pitchFamily="34" charset="0"/>
                  </a:rPr>
                  <a:t>: </a:t>
                </a:r>
              </a:p>
              <a:p>
                <a:pPr algn="ctr"/>
                <a14:m>
                  <m:oMath xmlns:m="http://schemas.openxmlformats.org/officeDocument/2006/math">
                    <m:bar>
                      <m:barPr>
                        <m:pos m:val="top"/>
                        <m:ctrlPr>
                          <a:rPr lang="en-US" sz="5800" b="1" i="1">
                            <a:latin typeface="Cambria Math" panose="02040503050406030204" pitchFamily="18" charset="0"/>
                          </a:rPr>
                        </m:ctrlPr>
                      </m:barPr>
                      <m:e>
                        <m:r>
                          <a:rPr lang="en-US" sz="5800" b="1" i="1">
                            <a:latin typeface="Cambria Math" panose="02040503050406030204" pitchFamily="18" charset="0"/>
                          </a:rPr>
                          <m:t>𝒙</m:t>
                        </m:r>
                      </m:e>
                    </m:bar>
                    <m:r>
                      <a:rPr lang="en-US" sz="5800" b="1" i="1">
                        <a:latin typeface="Cambria Math" panose="02040503050406030204" pitchFamily="18" charset="0"/>
                      </a:rPr>
                      <m:t>=</m:t>
                    </m:r>
                    <m:f>
                      <m:fPr>
                        <m:ctrlPr>
                          <a:rPr lang="en-US" sz="5800" b="1" i="1">
                            <a:latin typeface="Cambria Math" panose="02040503050406030204" pitchFamily="18" charset="0"/>
                          </a:rPr>
                        </m:ctrlPr>
                      </m:fPr>
                      <m:num>
                        <m:r>
                          <a:rPr lang="en-US" sz="5800" b="1" i="1">
                            <a:latin typeface="Cambria Math" panose="02040503050406030204" pitchFamily="18" charset="0"/>
                          </a:rPr>
                          <m:t>𝟐</m:t>
                        </m:r>
                        <m:r>
                          <a:rPr lang="en-US" sz="5800" b="1" i="1">
                            <a:latin typeface="Cambria Math" panose="02040503050406030204" pitchFamily="18" charset="0"/>
                          </a:rPr>
                          <m:t>+</m:t>
                        </m:r>
                        <m:r>
                          <a:rPr lang="en-US" sz="5800" b="1" i="1">
                            <a:latin typeface="Cambria Math" panose="02040503050406030204" pitchFamily="18" charset="0"/>
                          </a:rPr>
                          <m:t>𝟒</m:t>
                        </m:r>
                        <m:r>
                          <a:rPr lang="en-US" sz="5800" b="1" i="1">
                            <a:latin typeface="Cambria Math" panose="02040503050406030204" pitchFamily="18" charset="0"/>
                          </a:rPr>
                          <m:t>+</m:t>
                        </m:r>
                        <m:r>
                          <a:rPr lang="en-US" sz="5800" b="1" i="1">
                            <a:latin typeface="Cambria Math" panose="02040503050406030204" pitchFamily="18" charset="0"/>
                          </a:rPr>
                          <m:t>𝟔</m:t>
                        </m:r>
                        <m:r>
                          <a:rPr lang="en-US" sz="5800" b="1" i="1">
                            <a:latin typeface="Cambria Math" panose="02040503050406030204" pitchFamily="18" charset="0"/>
                          </a:rPr>
                          <m:t>+</m:t>
                        </m:r>
                        <m:r>
                          <a:rPr lang="en-US" sz="5800" b="1" i="1">
                            <a:latin typeface="Cambria Math" panose="02040503050406030204" pitchFamily="18" charset="0"/>
                          </a:rPr>
                          <m:t>𝟖</m:t>
                        </m:r>
                        <m:r>
                          <a:rPr lang="en-US" sz="5800" b="1" i="1">
                            <a:latin typeface="Cambria Math" panose="02040503050406030204" pitchFamily="18" charset="0"/>
                          </a:rPr>
                          <m:t>+</m:t>
                        </m:r>
                        <m:r>
                          <a:rPr lang="en-US" sz="5800" b="1" i="1">
                            <a:latin typeface="Cambria Math" panose="02040503050406030204" pitchFamily="18" charset="0"/>
                          </a:rPr>
                          <m:t>𝟏𝟎</m:t>
                        </m:r>
                      </m:num>
                      <m:den>
                        <m:r>
                          <a:rPr lang="en-US" sz="5800" b="1" i="1">
                            <a:latin typeface="Cambria Math" panose="02040503050406030204" pitchFamily="18" charset="0"/>
                          </a:rPr>
                          <m:t>𝟓</m:t>
                        </m:r>
                      </m:den>
                    </m:f>
                    <m:r>
                      <a:rPr lang="en-US" sz="5800" b="1" i="1">
                        <a:latin typeface="Cambria Math" panose="02040503050406030204" pitchFamily="18" charset="0"/>
                      </a:rPr>
                      <m:t>=</m:t>
                    </m:r>
                    <m:r>
                      <a:rPr lang="en-US" sz="5800" b="1" i="1">
                        <a:latin typeface="Cambria Math" panose="02040503050406030204" pitchFamily="18" charset="0"/>
                      </a:rPr>
                      <m:t>𝟔</m:t>
                    </m:r>
                  </m:oMath>
                </a14:m>
                <a:r>
                  <a:rPr lang="en-US" sz="5400"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5" name="TextBox 34">
                <a:extLst>
                  <a:ext uri="{FF2B5EF4-FFF2-40B4-BE49-F238E27FC236}">
                    <a16:creationId xmlns:a16="http://schemas.microsoft.com/office/drawing/2014/main" id="{0C6A46E2-1867-410D-8F41-1D36C587A628}"/>
                  </a:ext>
                </a:extLst>
              </p:cNvPr>
              <p:cNvSpPr txBox="1">
                <a:spLocks noRot="1" noChangeAspect="1" noMove="1" noResize="1" noEditPoints="1" noAdjustHandles="1" noChangeArrowheads="1" noChangeShapeType="1" noTextEdit="1"/>
              </p:cNvSpPr>
              <p:nvPr/>
            </p:nvSpPr>
            <p:spPr>
              <a:xfrm>
                <a:off x="6216763" y="8458200"/>
                <a:ext cx="13451118" cy="2212529"/>
              </a:xfrm>
              <a:prstGeom prst="rect">
                <a:avLst/>
              </a:prstGeom>
              <a:blipFill>
                <a:blip r:embed="rId9"/>
                <a:stretch>
                  <a:fillRect l="-1995" t="-7735" r="-1904" b="-5249"/>
                </a:stretch>
              </a:blipFill>
            </p:spPr>
            <p:txBody>
              <a:bodyPr/>
              <a:lstStyle/>
              <a:p>
                <a:r>
                  <a:rPr lang="en-US">
                    <a:noFill/>
                  </a:rPr>
                  <a:t> </a:t>
                </a:r>
              </a:p>
            </p:txBody>
          </p:sp>
        </mc:Fallback>
      </mc:AlternateContent>
    </p:spTree>
    <p:extLst>
      <p:ext uri="{BB962C8B-B14F-4D97-AF65-F5344CB8AC3E}">
        <p14:creationId xmlns:p14="http://schemas.microsoft.com/office/powerpoint/2010/main" val="11640714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1828800"/>
            <a:ext cx="23926800" cy="11564149"/>
          </a:xfrm>
          <a:prstGeom prst="rect">
            <a:avLst/>
          </a:prstGeom>
          <a:solidFill>
            <a:schemeClr val="bg1"/>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graphicFrame>
        <p:nvGraphicFramePr>
          <p:cNvPr id="10" name="Table 9">
            <a:extLst>
              <a:ext uri="{FF2B5EF4-FFF2-40B4-BE49-F238E27FC236}">
                <a16:creationId xmlns:a16="http://schemas.microsoft.com/office/drawing/2014/main" id="{4F966020-4192-477D-BC58-2CEBBD7E08D1}"/>
              </a:ext>
            </a:extLst>
          </p:cNvPr>
          <p:cNvGraphicFramePr>
            <a:graphicFrameLocks noGrp="1"/>
          </p:cNvGraphicFramePr>
          <p:nvPr>
            <p:extLst>
              <p:ext uri="{D42A27DB-BD31-4B8C-83A1-F6EECF244321}">
                <p14:modId xmlns:p14="http://schemas.microsoft.com/office/powerpoint/2010/main" val="2253638719"/>
              </p:ext>
            </p:extLst>
          </p:nvPr>
        </p:nvGraphicFramePr>
        <p:xfrm>
          <a:off x="428847" y="1846521"/>
          <a:ext cx="12629532" cy="4625721"/>
        </p:xfrm>
        <a:graphic>
          <a:graphicData uri="http://schemas.openxmlformats.org/drawingml/2006/table">
            <a:tbl>
              <a:tblPr firstRow="1" firstCol="1" bandRow="1">
                <a:tableStyleId>{5C22544A-7EE6-4342-B048-85BDC9FD1C3A}</a:tableStyleId>
              </a:tblPr>
              <a:tblGrid>
                <a:gridCol w="12629532">
                  <a:extLst>
                    <a:ext uri="{9D8B030D-6E8A-4147-A177-3AD203B41FA5}">
                      <a16:colId xmlns:a16="http://schemas.microsoft.com/office/drawing/2014/main" val="903725665"/>
                    </a:ext>
                  </a:extLst>
                </a:gridCol>
              </a:tblGrid>
              <a:tr h="0">
                <a:tc>
                  <a:txBody>
                    <a:bodyPr/>
                    <a:lstStyle/>
                    <a:p>
                      <a:pPr algn="just">
                        <a:lnSpc>
                          <a:spcPct val="107000"/>
                        </a:lnSpc>
                        <a:spcBef>
                          <a:spcPts val="600"/>
                        </a:spcBef>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Hai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phương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pháp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học</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tiếng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Anh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khác</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được</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áp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dụng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cho</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lớp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và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B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có</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trình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độ</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tiếng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Anh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tương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đương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nhau</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Sau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tháng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điểm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khảo</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sát</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tiếng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Anh (thang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điểm</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10)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hai</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lớp</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được</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cho</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như</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hình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bên</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solidFill>
                      <a:schemeClr val="bg1"/>
                    </a:solidFill>
                  </a:tcPr>
                </a:tc>
                <a:extLst>
                  <a:ext uri="{0D108BD9-81ED-4DB2-BD59-A6C34878D82A}">
                    <a16:rowId xmlns:a16="http://schemas.microsoft.com/office/drawing/2014/main" val="4152899150"/>
                  </a:ext>
                </a:extLst>
              </a:tr>
            </a:tbl>
          </a:graphicData>
        </a:graphic>
      </p:graphicFrame>
      <p:sp>
        <p:nvSpPr>
          <p:cNvPr id="11" name="TextBox 10">
            <a:extLst>
              <a:ext uri="{FF2B5EF4-FFF2-40B4-BE49-F238E27FC236}">
                <a16:creationId xmlns:a16="http://schemas.microsoft.com/office/drawing/2014/main" id="{6D4BB448-E566-4239-B703-018C9F3DA6BA}"/>
              </a:ext>
            </a:extLst>
          </p:cNvPr>
          <p:cNvSpPr txBox="1"/>
          <p:nvPr/>
        </p:nvSpPr>
        <p:spPr>
          <a:xfrm>
            <a:off x="428847" y="6932428"/>
            <a:ext cx="22555200" cy="4069319"/>
          </a:xfrm>
          <a:prstGeom prst="rect">
            <a:avLst/>
          </a:prstGeom>
          <a:noFill/>
        </p:spPr>
        <p:txBody>
          <a:bodyPr wrap="square" rtlCol="0">
            <a:spAutoFit/>
          </a:bodyPr>
          <a:lstStyle/>
          <a:p>
            <a:pPr algn="just">
              <a:lnSpc>
                <a:spcPct val="107000"/>
              </a:lnSpc>
              <a:spcBef>
                <a:spcPts val="600"/>
              </a:spcBef>
            </a:pPr>
            <a:r>
              <a:rPr lang="en-US" sz="4800" b="1" dirty="0">
                <a:effectLst/>
                <a:latin typeface="Tahoma" panose="020B0604030504040204" pitchFamily="34" charset="0"/>
                <a:ea typeface="Tahoma" panose="020B0604030504040204" pitchFamily="34" charset="0"/>
                <a:cs typeface="Tahoma" panose="020B0604030504040204" pitchFamily="34" charset="0"/>
              </a:rPr>
              <a:t>Quan </a:t>
            </a:r>
            <a:r>
              <a:rPr lang="en-US" sz="4800" b="1" dirty="0" err="1">
                <a:effectLst/>
                <a:latin typeface="Tahoma" panose="020B0604030504040204" pitchFamily="34" charset="0"/>
                <a:ea typeface="Tahoma" panose="020B0604030504040204" pitchFamily="34" charset="0"/>
                <a:cs typeface="Tahoma" panose="020B0604030504040204" pitchFamily="34" charset="0"/>
              </a:rPr>
              <a:t>sát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đánh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pháp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tập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quả</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không</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Bef>
                <a:spcPts val="600"/>
              </a:spcBef>
            </a:pP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người</a:t>
            </a:r>
            <a:r>
              <a:rPr lang="en-US" sz="4800" b="1" dirty="0">
                <a:effectLst/>
                <a:latin typeface="Tahoma" panose="020B0604030504040204" pitchFamily="34" charset="0"/>
                <a:ea typeface="Tahoma" panose="020B0604030504040204" pitchFamily="34" charset="0"/>
                <a:cs typeface="Tahoma" panose="020B0604030504040204" pitchFamily="34" charset="0"/>
              </a:rPr>
              <a:t> ta </a:t>
            </a:r>
            <a:r>
              <a:rPr lang="en-US" sz="4800" b="1" dirty="0" err="1">
                <a:effectLst/>
                <a:latin typeface="Tahoma" panose="020B0604030504040204" pitchFamily="34" charset="0"/>
                <a:ea typeface="Tahoma" panose="020B0604030504040204" pitchFamily="34" charset="0"/>
                <a:cs typeface="Tahoma" panose="020B0604030504040204" pitchFamily="34" charset="0"/>
              </a:rPr>
              <a:t>thường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tính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toán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mỗi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rồi</a:t>
            </a:r>
            <a:r>
              <a:rPr lang="en-US" sz="4800" b="1" dirty="0">
                <a:effectLst/>
                <a:latin typeface="Tahoma" panose="020B0604030504040204" pitchFamily="34" charset="0"/>
                <a:ea typeface="Tahoma" panose="020B0604030504040204" pitchFamily="34" charset="0"/>
                <a:cs typeface="Tahoma" panose="020B0604030504040204" pitchFamily="34" charset="0"/>
              </a:rPr>
              <a:t> so </a:t>
            </a:r>
            <a:r>
              <a:rPr lang="en-US" sz="4800" b="1" dirty="0" err="1">
                <a:effectLst/>
                <a:latin typeface="Tahoma" panose="020B0604030504040204" pitchFamily="34" charset="0"/>
                <a:ea typeface="Tahoma" panose="020B0604030504040204" pitchFamily="34" charset="0"/>
                <a:cs typeface="Tahoma" panose="020B0604030504040204" pitchFamily="34" charset="0"/>
              </a:rPr>
              <a:t>sánh</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B3F47081-ADBD-CBAB-9449-186BA840A9D3}"/>
              </a:ext>
            </a:extLst>
          </p:cNvPr>
          <p:cNvPicPr>
            <a:picLocks noChangeAspect="1"/>
          </p:cNvPicPr>
          <p:nvPr/>
        </p:nvPicPr>
        <p:blipFill>
          <a:blip r:embed="rId3"/>
          <a:stretch>
            <a:fillRect/>
          </a:stretch>
        </p:blipFill>
        <p:spPr>
          <a:xfrm>
            <a:off x="13487400" y="1846521"/>
            <a:ext cx="4538243" cy="5115362"/>
          </a:xfrm>
          <a:prstGeom prst="rect">
            <a:avLst/>
          </a:prstGeom>
        </p:spPr>
      </p:pic>
      <p:pic>
        <p:nvPicPr>
          <p:cNvPr id="12" name="Picture 11">
            <a:extLst>
              <a:ext uri="{FF2B5EF4-FFF2-40B4-BE49-F238E27FC236}">
                <a16:creationId xmlns:a16="http://schemas.microsoft.com/office/drawing/2014/main" id="{5B57A16B-CF07-C70B-EDDE-6A8D14BE90DB}"/>
              </a:ext>
            </a:extLst>
          </p:cNvPr>
          <p:cNvPicPr>
            <a:picLocks noChangeAspect="1"/>
          </p:cNvPicPr>
          <p:nvPr/>
        </p:nvPicPr>
        <p:blipFill>
          <a:blip r:embed="rId4"/>
          <a:stretch>
            <a:fillRect/>
          </a:stretch>
        </p:blipFill>
        <p:spPr>
          <a:xfrm>
            <a:off x="18454664" y="1830572"/>
            <a:ext cx="4538243" cy="5028169"/>
          </a:xfrm>
          <a:prstGeom prst="rect">
            <a:avLst/>
          </a:prstGeom>
        </p:spPr>
      </p:pic>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nodePh="1">
                                  <p:stCondLst>
                                    <p:cond delay="0"/>
                                  </p:stCondLst>
                                  <p:endCondLst>
                                    <p:cond evt="begin" delay="0">
                                      <p:tn val="10"/>
                                    </p:cond>
                                  </p:end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par>
                                <p:cTn id="22" presetID="22" presetClass="entr" presetSubtype="1"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333997"/>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𝟒</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3270"/>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5400" b="1">
                  <a:solidFill>
                    <a:prstClr val="white"/>
                  </a:solidFill>
                  <a:latin typeface="Cambria Math" panose="02040503050406030204" pitchFamily="18" charset="0"/>
                </a:rPr>
                <a:t>6</a:t>
              </a:r>
              <a:r>
                <a:rPr lang="en-US" sz="5400" b="1" i="1">
                  <a:solidFill>
                    <a:prstClr val="white"/>
                  </a:solidFill>
                  <a:latin typeface="Cambria Math" panose="02040503050406030204" pitchFamily="18" charset="0"/>
                </a:rPr>
                <a:t>.</a:t>
              </a:r>
              <a:endParaRPr lang="en-US" sz="5400" b="1" i="1" dirty="0">
                <a:solidFill>
                  <a:prstClr val="white"/>
                </a:solidFill>
                <a:latin typeface="Cambria Math" panose="02040503050406030204" pitchFamily="18" charset="0"/>
              </a:endParaRPr>
            </a:p>
          </p:txBody>
        </p:sp>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𝟕</m:t>
                      </m:r>
                    </m:oMath>
                  </a14:m>
                  <a:r>
                    <a:rPr kumimoji="0" lang="en-US" sz="5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3"/>
                  <a:stretch>
                    <a:fillRect b="-13270"/>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𝟓</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4"/>
                  <a:stretch>
                    <a:fillRect b="-13270"/>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8778911" y="548853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a:solidFill>
                  <a:prstClr val="white"/>
                </a:solidFill>
                <a:latin typeface="Tahoma" panose="020B0604030504040204" pitchFamily="34" charset="0"/>
                <a:ea typeface="Tahoma" panose="020B0604030504040204" pitchFamily="34" charset="0"/>
                <a:cs typeface="Tahoma" panose="020B0604030504040204" pitchFamily="34" charset="0"/>
              </a:rPr>
              <a:t>D</a:t>
            </a:r>
            <a:endPar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5</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20060" y="1873473"/>
            <a:ext cx="8161940" cy="804673"/>
            <a:chOff x="-288924" y="1905000"/>
            <a:chExt cx="4566750" cy="804672"/>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456675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BT TRẮC NGHIỆM BỔ SUNG</a:t>
              </a: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420387" y="3365670"/>
            <a:ext cx="23304511" cy="1754326"/>
          </a:xfrm>
          <a:prstGeom prst="rect">
            <a:avLst/>
          </a:prstGeom>
          <a:noFill/>
        </p:spPr>
        <p:txBody>
          <a:bodyPr wrap="square">
            <a:spAutoFit/>
          </a:bodyPr>
          <a:lstStyle/>
          <a:p>
            <a:r>
              <a:rPr kumimoji="0" lang="en-US" sz="5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5400" b="1">
                <a:latin typeface="Tahoma" panose="020B0604030504040204" pitchFamily="34" charset="0"/>
                <a:ea typeface="Tahoma" panose="020B0604030504040204" pitchFamily="34" charset="0"/>
                <a:cs typeface="Tahoma" panose="020B0604030504040204" pitchFamily="34" charset="0"/>
              </a:rPr>
              <a:t>Điểm thi toán cuối năm của một nhóm gồm 7 học sinh lớp 11 là 1; 3; 4; 5; 7; 8; 9. Số trung vị của dãy số liệu đã cho là</a:t>
            </a: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298448" y="7183494"/>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5" name="TextBox 34">
            <a:extLst>
              <a:ext uri="{FF2B5EF4-FFF2-40B4-BE49-F238E27FC236}">
                <a16:creationId xmlns:a16="http://schemas.microsoft.com/office/drawing/2014/main" id="{0C6A46E2-1867-410D-8F41-1D36C587A628}"/>
              </a:ext>
            </a:extLst>
          </p:cNvPr>
          <p:cNvSpPr txBox="1"/>
          <p:nvPr/>
        </p:nvSpPr>
        <p:spPr>
          <a:xfrm>
            <a:off x="1435485" y="8754916"/>
            <a:ext cx="22725337" cy="2415918"/>
          </a:xfrm>
          <a:prstGeom prst="rect">
            <a:avLst/>
          </a:prstGeom>
          <a:noFill/>
        </p:spPr>
        <p:txBody>
          <a:bodyPr wrap="square">
            <a:spAutoFit/>
          </a:bodyPr>
          <a:lstStyle/>
          <a:p>
            <a:pPr>
              <a:lnSpc>
                <a:spcPct val="150000"/>
              </a:lnSpc>
            </a:pPr>
            <a:r>
              <a:rPr lang="en-US" sz="5400" b="1" dirty="0" err="1">
                <a:latin typeface="Tahoma" panose="020B0604030504040204" pitchFamily="34" charset="0"/>
                <a:ea typeface="Tahoma" panose="020B0604030504040204" pitchFamily="34" charset="0"/>
                <a:cs typeface="Tahoma" panose="020B0604030504040204" pitchFamily="34" charset="0"/>
              </a:rPr>
              <a:t>Mẫu</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số</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liệu</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đã</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cho</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có</a:t>
            </a:r>
            <a:r>
              <a:rPr lang="en-US" sz="5400" b="1" dirty="0">
                <a:latin typeface="Tahoma" panose="020B0604030504040204" pitchFamily="34" charset="0"/>
                <a:ea typeface="Tahoma" panose="020B0604030504040204" pitchFamily="34" charset="0"/>
                <a:cs typeface="Tahoma" panose="020B0604030504040204" pitchFamily="34" charset="0"/>
              </a:rPr>
              <a:t> 7 </a:t>
            </a:r>
            <a:r>
              <a:rPr lang="en-US" sz="5400" b="1" dirty="0" err="1">
                <a:latin typeface="Tahoma" panose="020B0604030504040204" pitchFamily="34" charset="0"/>
                <a:ea typeface="Tahoma" panose="020B0604030504040204" pitchFamily="34" charset="0"/>
                <a:cs typeface="Tahoma" panose="020B0604030504040204" pitchFamily="34" charset="0"/>
              </a:rPr>
              <a:t>phần</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tử</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đã</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sắp</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theo</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thứ</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tự</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không</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giảm</a:t>
            </a:r>
            <a:r>
              <a:rPr lang="en-US" sz="5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Nên</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số</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trung</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vị</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là</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số</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đứng</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giữa</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dãy</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Vậy</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số</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trung</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vị</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là</a:t>
            </a:r>
            <a:r>
              <a:rPr lang="en-US" sz="5400" b="1" dirty="0">
                <a:latin typeface="Tahoma" panose="020B0604030504040204" pitchFamily="34" charset="0"/>
                <a:ea typeface="Tahoma" panose="020B0604030504040204" pitchFamily="34" charset="0"/>
                <a:cs typeface="Tahoma" panose="020B0604030504040204" pitchFamily="34" charset="0"/>
              </a:rPr>
              <a:t> 5.</a:t>
            </a:r>
          </a:p>
        </p:txBody>
      </p:sp>
    </p:spTree>
    <p:extLst>
      <p:ext uri="{BB962C8B-B14F-4D97-AF65-F5344CB8AC3E}">
        <p14:creationId xmlns:p14="http://schemas.microsoft.com/office/powerpoint/2010/main" val="323961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413911" y="8542301"/>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sSub>
                          <m:sSubPr>
                            <m:ctrlPr>
                              <a:rPr lang="en-US" sz="4500" b="1" i="1" smtClean="0">
                                <a:latin typeface="Cambria Math" panose="02040503050406030204" pitchFamily="18" charset="0"/>
                              </a:rPr>
                            </m:ctrlPr>
                          </m:sSubPr>
                          <m:e>
                            <m:r>
                              <a:rPr lang="en-US" sz="4500" b="1" i="1" smtClean="0">
                                <a:latin typeface="Cambria Math" panose="02040503050406030204" pitchFamily="18" charset="0"/>
                              </a:rPr>
                              <m:t> </m:t>
                            </m:r>
                            <m:r>
                              <a:rPr lang="en-US" sz="4500" b="1" i="1">
                                <a:latin typeface="Cambria Math" panose="02040503050406030204" pitchFamily="18" charset="0"/>
                              </a:rPr>
                              <m:t>𝑴</m:t>
                            </m:r>
                          </m:e>
                          <m:sub>
                            <m:r>
                              <a:rPr lang="en-US" sz="4500" b="1" i="1">
                                <a:latin typeface="Cambria Math" panose="02040503050406030204" pitchFamily="18" charset="0"/>
                              </a:rPr>
                              <m:t>𝒆</m:t>
                            </m:r>
                          </m:sub>
                        </m:sSub>
                        <m:r>
                          <a:rPr lang="en-US" sz="4500" b="1" i="1">
                            <a:latin typeface="Cambria Math" panose="02040503050406030204" pitchFamily="18" charset="0"/>
                          </a:rPr>
                          <m:t>=</m:t>
                        </m:r>
                        <m:r>
                          <a:rPr lang="en-US" sz="4500" b="1" i="1">
                            <a:latin typeface="Cambria Math" panose="02040503050406030204" pitchFamily="18" charset="0"/>
                          </a:rPr>
                          <m:t>𝟔</m:t>
                        </m:r>
                        <m:r>
                          <a:rPr lang="en-US" sz="4500" b="1" i="1">
                            <a:latin typeface="Cambria Math" panose="02040503050406030204" pitchFamily="18" charset="0"/>
                          </a:rPr>
                          <m:t>;</m:t>
                        </m:r>
                        <m:sSub>
                          <m:sSubPr>
                            <m:ctrlPr>
                              <a:rPr lang="en-US" sz="4500" b="1" i="1">
                                <a:latin typeface="Cambria Math" panose="02040503050406030204" pitchFamily="18" charset="0"/>
                              </a:rPr>
                            </m:ctrlPr>
                          </m:sSubPr>
                          <m:e>
                            <m:r>
                              <a:rPr lang="en-US" sz="4500" b="1" i="1">
                                <a:latin typeface="Cambria Math" panose="02040503050406030204" pitchFamily="18" charset="0"/>
                              </a:rPr>
                              <m:t>𝑴</m:t>
                            </m:r>
                          </m:e>
                          <m:sub>
                            <m:r>
                              <a:rPr lang="en-US" sz="4500" b="1" i="1">
                                <a:latin typeface="Cambria Math" panose="02040503050406030204" pitchFamily="18" charset="0"/>
                              </a:rPr>
                              <m:t>𝟎</m:t>
                            </m:r>
                          </m:sub>
                        </m:sSub>
                        <m:r>
                          <a:rPr lang="en-US" sz="4500" b="1" i="1">
                            <a:latin typeface="Cambria Math" panose="02040503050406030204" pitchFamily="18" charset="0"/>
                          </a:rPr>
                          <m:t>=</m:t>
                        </m:r>
                        <m:r>
                          <a:rPr lang="en-US" sz="4500" b="1" i="1">
                            <a:latin typeface="Cambria Math" panose="02040503050406030204" pitchFamily="18" charset="0"/>
                          </a:rPr>
                          <m:t>𝟏𝟖</m:t>
                        </m:r>
                      </m:oMath>
                    </m:oMathPara>
                  </a14:m>
                  <a:endParaRPr kumimoji="0" lang="en-US" sz="45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113851"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570619"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sSub>
                        <m:sSubPr>
                          <m:ctrlPr>
                            <a:rPr lang="en-US" sz="4100" b="1" i="1" smtClean="0">
                              <a:latin typeface="Cambria Math" panose="02040503050406030204" pitchFamily="18" charset="0"/>
                            </a:rPr>
                          </m:ctrlPr>
                        </m:sSubPr>
                        <m:e>
                          <m:r>
                            <a:rPr lang="en-US" sz="4100" b="1" i="1" smtClean="0">
                              <a:latin typeface="Cambria Math" panose="02040503050406030204" pitchFamily="18" charset="0"/>
                            </a:rPr>
                            <m:t>   </m:t>
                          </m:r>
                          <m:r>
                            <a:rPr lang="en-US" sz="4100" b="1" i="1">
                              <a:latin typeface="Cambria Math" panose="02040503050406030204" pitchFamily="18" charset="0"/>
                            </a:rPr>
                            <m:t>𝑴</m:t>
                          </m:r>
                        </m:e>
                        <m:sub>
                          <m:r>
                            <a:rPr lang="en-US" sz="4100" b="1" i="1">
                              <a:latin typeface="Cambria Math" panose="02040503050406030204" pitchFamily="18" charset="0"/>
                            </a:rPr>
                            <m:t>𝒆</m:t>
                          </m:r>
                        </m:sub>
                      </m:sSub>
                      <m:r>
                        <a:rPr lang="en-US" sz="4100" b="1" i="1">
                          <a:latin typeface="Cambria Math" panose="02040503050406030204" pitchFamily="18" charset="0"/>
                        </a:rPr>
                        <m:t>=</m:t>
                      </m:r>
                      <m:r>
                        <a:rPr lang="en-US" sz="4100" b="1" i="1" smtClean="0">
                          <a:latin typeface="Cambria Math" panose="02040503050406030204" pitchFamily="18" charset="0"/>
                        </a:rPr>
                        <m:t> </m:t>
                      </m:r>
                      <m:r>
                        <a:rPr lang="en-US" sz="4100" b="1" i="1">
                          <a:latin typeface="Cambria Math" panose="02040503050406030204" pitchFamily="18" charset="0"/>
                        </a:rPr>
                        <m:t>𝟖</m:t>
                      </m:r>
                      <m:r>
                        <a:rPr lang="en-US" sz="4100" b="1" i="1">
                          <a:latin typeface="Cambria Math" panose="02040503050406030204" pitchFamily="18" charset="0"/>
                        </a:rPr>
                        <m:t>;</m:t>
                      </m:r>
                      <m:sSub>
                        <m:sSubPr>
                          <m:ctrlPr>
                            <a:rPr lang="en-US" sz="4100" b="1" i="1">
                              <a:latin typeface="Cambria Math" panose="02040503050406030204" pitchFamily="18" charset="0"/>
                            </a:rPr>
                          </m:ctrlPr>
                        </m:sSubPr>
                        <m:e>
                          <m:r>
                            <a:rPr lang="en-US" sz="4100" b="1" i="1">
                              <a:latin typeface="Cambria Math" panose="02040503050406030204" pitchFamily="18" charset="0"/>
                            </a:rPr>
                            <m:t>𝑴</m:t>
                          </m:r>
                        </m:e>
                        <m:sub>
                          <m:r>
                            <a:rPr lang="en-US" sz="4100" b="1" i="1">
                              <a:latin typeface="Cambria Math" panose="02040503050406030204" pitchFamily="18" charset="0"/>
                            </a:rPr>
                            <m:t>𝟎</m:t>
                          </m:r>
                        </m:sub>
                      </m:sSub>
                      <m:r>
                        <a:rPr lang="en-US" sz="4100" b="1" i="1">
                          <a:latin typeface="Cambria Math" panose="02040503050406030204" pitchFamily="18" charset="0"/>
                        </a:rPr>
                        <m:t>=</m:t>
                      </m:r>
                      <m:r>
                        <a:rPr lang="en-US" sz="4100" b="1" i="1">
                          <a:latin typeface="Cambria Math" panose="02040503050406030204" pitchFamily="18" charset="0"/>
                        </a:rPr>
                        <m:t>𝟒𝟎</m:t>
                      </m:r>
                    </m:oMath>
                  </a14:m>
                  <a:r>
                    <a:rPr lang="en-US" sz="4100" b="1" i="1" dirty="0">
                      <a:solidFill>
                        <a:prstClr val="white"/>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570619"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sSub>
                          <m:sSubPr>
                            <m:ctrlPr>
                              <a:rPr lang="en-US" sz="4800" b="1" i="1" smtClean="0">
                                <a:latin typeface="Cambria Math" panose="02040503050406030204" pitchFamily="18" charset="0"/>
                              </a:rPr>
                            </m:ctrlPr>
                          </m:sSubPr>
                          <m:e>
                            <m:r>
                              <a:rPr lang="en-US" sz="4800" b="1" i="1" smtClean="0">
                                <a:latin typeface="Cambria Math" panose="02040503050406030204" pitchFamily="18" charset="0"/>
                              </a:rPr>
                              <m:t> </m:t>
                            </m:r>
                            <m:r>
                              <a:rPr lang="en-US" sz="4800" b="1" i="1">
                                <a:latin typeface="Cambria Math" panose="02040503050406030204" pitchFamily="18" charset="0"/>
                              </a:rPr>
                              <m:t>𝑴</m:t>
                            </m:r>
                          </m:e>
                          <m:sub>
                            <m:r>
                              <a:rPr lang="en-US" sz="4800" b="1" i="1">
                                <a:latin typeface="Cambria Math" panose="02040503050406030204" pitchFamily="18" charset="0"/>
                              </a:rPr>
                              <m:t>𝒆</m:t>
                            </m:r>
                          </m:sub>
                        </m:sSub>
                        <m:r>
                          <a:rPr lang="en-US" sz="4800" b="1" i="1">
                            <a:latin typeface="Cambria Math" panose="02040503050406030204" pitchFamily="18" charset="0"/>
                          </a:rPr>
                          <m:t>=</m:t>
                        </m:r>
                        <m:r>
                          <a:rPr lang="en-US" sz="4800" b="1" i="1">
                            <a:latin typeface="Cambria Math" panose="02040503050406030204" pitchFamily="18" charset="0"/>
                          </a:rPr>
                          <m:t>𝟔</m:t>
                        </m:r>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𝑴</m:t>
                            </m:r>
                          </m:e>
                          <m:sub>
                            <m:r>
                              <a:rPr lang="en-US" sz="4800" b="1" i="1">
                                <a:latin typeface="Cambria Math" panose="02040503050406030204" pitchFamily="18" charset="0"/>
                              </a:rPr>
                              <m:t>𝟎</m:t>
                            </m:r>
                          </m:sub>
                        </m:sSub>
                        <m:r>
                          <a:rPr lang="en-US" sz="4800" b="1" i="1">
                            <a:latin typeface="Cambria Math" panose="02040503050406030204" pitchFamily="18" charset="0"/>
                          </a:rPr>
                          <m:t>=</m:t>
                        </m:r>
                        <m:r>
                          <a:rPr lang="en-US" sz="4800" b="1" i="1">
                            <a:latin typeface="Cambria Math" panose="02040503050406030204" pitchFamily="18" charset="0"/>
                          </a:rPr>
                          <m:t>𝟔</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4600" b="1" i="1" smtClean="0">
                            <a:effectLst/>
                            <a:latin typeface="Cambria Math" panose="02040503050406030204" pitchFamily="18" charset="0"/>
                          </a:rPr>
                          <m:t>    </m:t>
                        </m:r>
                        <m:sSub>
                          <m:sSubPr>
                            <m:ctrlPr>
                              <a:rPr lang="en-US" sz="4600" b="1" i="1" smtClean="0">
                                <a:effectLst/>
                                <a:latin typeface="Cambria Math" panose="02040503050406030204" pitchFamily="18" charset="0"/>
                              </a:rPr>
                            </m:ctrlPr>
                          </m:sSubPr>
                          <m:e>
                            <m:r>
                              <a:rPr lang="en-US" sz="4600" b="1" i="1">
                                <a:effectLst/>
                                <a:latin typeface="Cambria Math" panose="02040503050406030204" pitchFamily="18" charset="0"/>
                                <a:ea typeface="Times New Roman" panose="02020603050405020304" pitchFamily="18" charset="0"/>
                                <a:cs typeface="Times New Roman" panose="02020603050405020304" pitchFamily="18" charset="0"/>
                              </a:rPr>
                              <m:t>𝑴</m:t>
                            </m:r>
                          </m:e>
                          <m:sub>
                            <m:r>
                              <a:rPr lang="en-US" sz="4600" b="1" i="1">
                                <a:effectLst/>
                                <a:latin typeface="Cambria Math" panose="02040503050406030204" pitchFamily="18" charset="0"/>
                                <a:ea typeface="Times New Roman" panose="02020603050405020304" pitchFamily="18" charset="0"/>
                                <a:cs typeface="Times New Roman" panose="02020603050405020304" pitchFamily="18" charset="0"/>
                              </a:rPr>
                              <m:t>𝒆</m:t>
                            </m:r>
                          </m:sub>
                        </m:sSub>
                        <m:r>
                          <a:rPr lang="en-US" sz="4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600" b="1" i="1">
                            <a:effectLst/>
                            <a:latin typeface="Cambria Math" panose="02040503050406030204" pitchFamily="18" charset="0"/>
                            <a:ea typeface="Times New Roman" panose="02020603050405020304" pitchFamily="18" charset="0"/>
                            <a:cs typeface="Times New Roman" panose="02020603050405020304" pitchFamily="18" charset="0"/>
                          </a:rPr>
                          <m:t>𝟕</m:t>
                        </m:r>
                        <m:r>
                          <a:rPr lang="en-US" sz="46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4600" b="1" i="1">
                                <a:effectLst/>
                                <a:latin typeface="Cambria Math" panose="02040503050406030204" pitchFamily="18" charset="0"/>
                              </a:rPr>
                            </m:ctrlPr>
                          </m:sSubPr>
                          <m:e>
                            <m:r>
                              <a:rPr lang="en-US" sz="4600" b="1" i="1">
                                <a:effectLst/>
                                <a:latin typeface="Cambria Math" panose="02040503050406030204" pitchFamily="18" charset="0"/>
                                <a:ea typeface="Times New Roman" panose="02020603050405020304" pitchFamily="18" charset="0"/>
                                <a:cs typeface="Times New Roman" panose="02020603050405020304" pitchFamily="18" charset="0"/>
                              </a:rPr>
                              <m:t>𝑴</m:t>
                            </m:r>
                          </m:e>
                          <m:sub>
                            <m:r>
                              <a:rPr lang="en-US" sz="46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r>
                          <a:rPr lang="en-US" sz="4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600" b="1" i="1">
                            <a:effectLst/>
                            <a:latin typeface="Cambria Math" panose="02040503050406030204" pitchFamily="18" charset="0"/>
                            <a:ea typeface="Times New Roman" panose="02020603050405020304" pitchFamily="18" charset="0"/>
                            <a:cs typeface="Times New Roman" panose="02020603050405020304" pitchFamily="18" charset="0"/>
                          </a:rPr>
                          <m:t>𝟔</m:t>
                        </m:r>
                      </m:oMath>
                    </m:oMathPara>
                  </a14:m>
                  <a:endParaRPr kumimoji="0" lang="en-US" sz="46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423639" y="8667416"/>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a:solidFill>
                  <a:prstClr val="white"/>
                </a:solidFill>
                <a:latin typeface="Tahoma" panose="020B0604030504040204" pitchFamily="34" charset="0"/>
                <a:ea typeface="Tahoma" panose="020B0604030504040204" pitchFamily="34" charset="0"/>
                <a:cs typeface="Tahoma" panose="020B0604030504040204" pitchFamily="34" charset="0"/>
              </a:rPr>
              <a:t>C</a:t>
            </a:r>
            <a:endPar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55"/>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6</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513534" y="2512874"/>
                <a:ext cx="23304511" cy="1754326"/>
              </a:xfrm>
              <a:prstGeom prst="rect">
                <a:avLst/>
              </a:prstGeom>
              <a:noFill/>
            </p:spPr>
            <p:txBody>
              <a:bodyPr wrap="square">
                <a:spAutoFit/>
              </a:bodyPr>
              <a:lstStyle/>
              <a:p>
                <a:r>
                  <a:rPr kumimoji="0" lang="en-US" sz="5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5400" b="1" i="0" u="none" strike="noStrike" kern="1200" cap="none" spc="0" normalizeH="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5400" b="1">
                    <a:latin typeface="Tahoma" panose="020B0604030504040204" pitchFamily="34" charset="0"/>
                    <a:ea typeface="Tahoma" panose="020B0604030504040204" pitchFamily="34" charset="0"/>
                    <a:cs typeface="Tahoma" panose="020B0604030504040204" pitchFamily="34" charset="0"/>
                  </a:rPr>
                  <a:t>Cho </a:t>
                </a:r>
                <a:r>
                  <a:rPr lang="en-GB" sz="5400" b="1">
                    <a:latin typeface="Tahoma" panose="020B0604030504040204" pitchFamily="34" charset="0"/>
                    <a:ea typeface="Tahoma" panose="020B0604030504040204" pitchFamily="34" charset="0"/>
                    <a:cs typeface="Tahoma" panose="020B0604030504040204" pitchFamily="34" charset="0"/>
                  </a:rPr>
                  <a:t>bảng thống số liệu thông kê điểm kiểm tra </a:t>
                </a:r>
                <a14:m>
                  <m:oMath xmlns:m="http://schemas.openxmlformats.org/officeDocument/2006/math">
                    <m:r>
                      <a:rPr lang="en-GB" sz="5400" b="1" i="1">
                        <a:latin typeface="Cambria Math" panose="02040503050406030204" pitchFamily="18" charset="0"/>
                      </a:rPr>
                      <m:t>𝟏</m:t>
                    </m:r>
                  </m:oMath>
                </a14:m>
                <a:r>
                  <a:rPr lang="en-GB" sz="5400" b="1">
                    <a:latin typeface="Tahoma" panose="020B0604030504040204" pitchFamily="34" charset="0"/>
                    <a:ea typeface="Tahoma" panose="020B0604030504040204" pitchFamily="34" charset="0"/>
                    <a:cs typeface="Tahoma" panose="020B0604030504040204" pitchFamily="34" charset="0"/>
                  </a:rPr>
                  <a:t> tiết môn Toán của </a:t>
                </a:r>
                <a14:m>
                  <m:oMath xmlns:m="http://schemas.openxmlformats.org/officeDocument/2006/math">
                    <m:r>
                      <a:rPr lang="en-GB" sz="5400" b="1" i="1">
                        <a:latin typeface="Cambria Math" panose="02040503050406030204" pitchFamily="18" charset="0"/>
                      </a:rPr>
                      <m:t>𝟒𝟎</m:t>
                    </m:r>
                  </m:oMath>
                </a14:m>
                <a:r>
                  <a:rPr lang="en-GB" sz="5400" b="1">
                    <a:latin typeface="Tahoma" panose="020B0604030504040204" pitchFamily="34" charset="0"/>
                    <a:ea typeface="Tahoma" panose="020B0604030504040204" pitchFamily="34" charset="0"/>
                    <a:cs typeface="Tahoma" panose="020B0604030504040204" pitchFamily="34" charset="0"/>
                  </a:rPr>
                  <a:t> học sinh như sau </a:t>
                </a:r>
                <a:r>
                  <a:rPr lang="vi-VN" sz="5400" b="1">
                    <a:latin typeface="Tahoma" panose="020B0604030504040204" pitchFamily="34" charset="0"/>
                    <a:ea typeface="Tahoma" panose="020B0604030504040204" pitchFamily="34" charset="0"/>
                    <a:cs typeface="Tahoma" panose="020B0604030504040204" pitchFamily="34" charset="0"/>
                  </a:rPr>
                  <a:t>:</a:t>
                </a:r>
                <a:endParaRPr lang="en-US" sz="5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513534" y="2512874"/>
                <a:ext cx="23304511" cy="1754326"/>
              </a:xfrm>
              <a:prstGeom prst="rect">
                <a:avLst/>
              </a:prstGeom>
              <a:blipFill>
                <a:blip r:embed="rId7"/>
                <a:stretch>
                  <a:fillRect l="-1386" t="-10417" b="-19444"/>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204988" y="9740090"/>
            <a:ext cx="23862374" cy="3727886"/>
            <a:chOff x="48567" y="4381499"/>
            <a:chExt cx="23018772" cy="3727885"/>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3167828"/>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C6A46E2-1867-410D-8F41-1D36C587A628}"/>
                  </a:ext>
                </a:extLst>
              </p:cNvPr>
              <p:cNvSpPr txBox="1"/>
              <p:nvPr/>
            </p:nvSpPr>
            <p:spPr>
              <a:xfrm>
                <a:off x="1493911" y="10613819"/>
                <a:ext cx="21054236" cy="2946769"/>
              </a:xfrm>
              <a:prstGeom prst="rect">
                <a:avLst/>
              </a:prstGeom>
              <a:noFill/>
            </p:spPr>
            <p:txBody>
              <a:bodyPr wrap="square">
                <a:spAutoFit/>
              </a:bodyPr>
              <a:lstStyle/>
              <a:p>
                <a:r>
                  <a:rPr lang="en-US" sz="5400" b="1"/>
                  <a:t>Theo công thức trung vị đối với </a:t>
                </a:r>
                <a14:m>
                  <m:oMath xmlns:m="http://schemas.openxmlformats.org/officeDocument/2006/math">
                    <m:r>
                      <a:rPr lang="en-US" sz="5400" b="1" i="1">
                        <a:latin typeface="Cambria Math" panose="02040503050406030204" pitchFamily="18" charset="0"/>
                      </a:rPr>
                      <m:t>𝑵</m:t>
                    </m:r>
                  </m:oMath>
                </a14:m>
                <a:r>
                  <a:rPr lang="en-US" sz="5400" b="1"/>
                  <a:t> chẵn thì ta có:</a:t>
                </a:r>
              </a:p>
              <a:p>
                <a:r>
                  <a:rPr lang="en-US" sz="5400" b="1"/>
                  <a:t>Số đứng vị trí </a:t>
                </a:r>
                <a14:m>
                  <m:oMath xmlns:m="http://schemas.openxmlformats.org/officeDocument/2006/math">
                    <m:f>
                      <m:fPr>
                        <m:ctrlPr>
                          <a:rPr lang="en-US" sz="5400" b="1" i="1">
                            <a:latin typeface="Cambria Math" panose="02040503050406030204" pitchFamily="18" charset="0"/>
                          </a:rPr>
                        </m:ctrlPr>
                      </m:fPr>
                      <m:num>
                        <m:r>
                          <a:rPr lang="en-US" sz="5400" b="1" i="1">
                            <a:latin typeface="Cambria Math" panose="02040503050406030204" pitchFamily="18" charset="0"/>
                          </a:rPr>
                          <m:t>𝑵</m:t>
                        </m:r>
                      </m:num>
                      <m:den>
                        <m:r>
                          <a:rPr lang="en-US" sz="5400" b="1" i="1">
                            <a:latin typeface="Cambria Math" panose="02040503050406030204" pitchFamily="18" charset="0"/>
                          </a:rPr>
                          <m:t>𝟐</m:t>
                        </m:r>
                      </m:den>
                    </m:f>
                  </m:oMath>
                </a14:m>
                <a:r>
                  <a:rPr lang="en-US" sz="5400" b="1"/>
                  <a:t> là 6 và số đứng vị trí </a:t>
                </a:r>
                <a14:m>
                  <m:oMath xmlns:m="http://schemas.openxmlformats.org/officeDocument/2006/math">
                    <m:f>
                      <m:fPr>
                        <m:ctrlPr>
                          <a:rPr lang="en-US" sz="5400" b="1" i="1">
                            <a:latin typeface="Cambria Math" panose="02040503050406030204" pitchFamily="18" charset="0"/>
                          </a:rPr>
                        </m:ctrlPr>
                      </m:fPr>
                      <m:num>
                        <m:r>
                          <a:rPr lang="en-US" sz="5400" b="1" i="1">
                            <a:latin typeface="Cambria Math" panose="02040503050406030204" pitchFamily="18" charset="0"/>
                          </a:rPr>
                          <m:t>𝑵</m:t>
                        </m:r>
                      </m:num>
                      <m:den>
                        <m:r>
                          <a:rPr lang="en-US" sz="5400" b="1" i="1">
                            <a:latin typeface="Cambria Math" panose="02040503050406030204" pitchFamily="18" charset="0"/>
                          </a:rPr>
                          <m:t>𝟐</m:t>
                        </m:r>
                      </m:den>
                    </m:f>
                    <m:r>
                      <a:rPr lang="en-US" sz="5400" b="1" i="1">
                        <a:latin typeface="Cambria Math" panose="02040503050406030204" pitchFamily="18" charset="0"/>
                      </a:rPr>
                      <m:t>+</m:t>
                    </m:r>
                    <m:r>
                      <a:rPr lang="en-US" sz="5400" b="1" i="1">
                        <a:latin typeface="Cambria Math" panose="02040503050406030204" pitchFamily="18" charset="0"/>
                      </a:rPr>
                      <m:t>𝟏</m:t>
                    </m:r>
                  </m:oMath>
                </a14:m>
                <a:r>
                  <a:rPr lang="en-US" sz="5400" b="1"/>
                  <a:t> là </a:t>
                </a:r>
                <a14:m>
                  <m:oMath xmlns:m="http://schemas.openxmlformats.org/officeDocument/2006/math">
                    <m:r>
                      <a:rPr lang="en-US" sz="5400" b="1" i="1">
                        <a:latin typeface="Cambria Math" panose="02040503050406030204" pitchFamily="18" charset="0"/>
                      </a:rPr>
                      <m:t>𝟔</m:t>
                    </m:r>
                  </m:oMath>
                </a14:m>
                <a:r>
                  <a:rPr lang="en-US" sz="5400" b="1"/>
                  <a:t> . Vậy số trung vị </a:t>
                </a:r>
                <a14:m>
                  <m:oMath xmlns:m="http://schemas.openxmlformats.org/officeDocument/2006/math">
                    <m:sSub>
                      <m:sSubPr>
                        <m:ctrlPr>
                          <a:rPr lang="en-US" sz="5400" b="1" i="1">
                            <a:latin typeface="Cambria Math" panose="02040503050406030204" pitchFamily="18" charset="0"/>
                          </a:rPr>
                        </m:ctrlPr>
                      </m:sSubPr>
                      <m:e>
                        <m:r>
                          <a:rPr lang="en-US" sz="5400" b="1" i="1">
                            <a:latin typeface="Cambria Math" panose="02040503050406030204" pitchFamily="18" charset="0"/>
                          </a:rPr>
                          <m:t>𝑴</m:t>
                        </m:r>
                      </m:e>
                      <m:sub>
                        <m:r>
                          <a:rPr lang="en-US" sz="5400" b="1" i="1">
                            <a:latin typeface="Cambria Math" panose="02040503050406030204" pitchFamily="18" charset="0"/>
                          </a:rPr>
                          <m:t>𝒆</m:t>
                        </m:r>
                      </m:sub>
                    </m:sSub>
                    <m:r>
                      <a:rPr lang="en-US" sz="5400" b="1" i="1">
                        <a:latin typeface="Cambria Math" panose="02040503050406030204" pitchFamily="18" charset="0"/>
                      </a:rPr>
                      <m:t>=</m:t>
                    </m:r>
                    <m:r>
                      <a:rPr lang="en-US" sz="5400" b="1" i="1">
                        <a:latin typeface="Cambria Math" panose="02040503050406030204" pitchFamily="18" charset="0"/>
                      </a:rPr>
                      <m:t>𝟔</m:t>
                    </m:r>
                  </m:oMath>
                </a14:m>
                <a:r>
                  <a:rPr lang="en-US" sz="5400" b="1"/>
                  <a:t>.</a:t>
                </a:r>
              </a:p>
              <a:p>
                <a14:m>
                  <m:oMath xmlns:m="http://schemas.openxmlformats.org/officeDocument/2006/math">
                    <m:sSub>
                      <m:sSubPr>
                        <m:ctrlPr>
                          <a:rPr lang="en-US" sz="5400" b="1" i="1">
                            <a:latin typeface="Cambria Math" panose="02040503050406030204" pitchFamily="18" charset="0"/>
                          </a:rPr>
                        </m:ctrlPr>
                      </m:sSubPr>
                      <m:e>
                        <m:r>
                          <a:rPr lang="en-US" sz="5400" b="1" i="1">
                            <a:latin typeface="Cambria Math" panose="02040503050406030204" pitchFamily="18" charset="0"/>
                          </a:rPr>
                          <m:t>𝑴</m:t>
                        </m:r>
                      </m:e>
                      <m:sub>
                        <m:r>
                          <a:rPr lang="en-US" sz="5400" b="1" i="1">
                            <a:latin typeface="Cambria Math" panose="02040503050406030204" pitchFamily="18" charset="0"/>
                          </a:rPr>
                          <m:t>𝟎</m:t>
                        </m:r>
                      </m:sub>
                    </m:sSub>
                    <m:r>
                      <a:rPr lang="en-US" sz="5400" b="1" i="1">
                        <a:latin typeface="Cambria Math" panose="02040503050406030204" pitchFamily="18" charset="0"/>
                      </a:rPr>
                      <m:t>=</m:t>
                    </m:r>
                    <m:r>
                      <a:rPr lang="en-US" sz="5400" b="1" i="1">
                        <a:latin typeface="Cambria Math" panose="02040503050406030204" pitchFamily="18" charset="0"/>
                      </a:rPr>
                      <m:t>𝟔</m:t>
                    </m:r>
                  </m:oMath>
                </a14:m>
                <a:r>
                  <a:rPr lang="en-US" sz="5400" b="1"/>
                  <a:t> do số điểm </a:t>
                </a:r>
                <a14:m>
                  <m:oMath xmlns:m="http://schemas.openxmlformats.org/officeDocument/2006/math">
                    <m:r>
                      <a:rPr lang="en-US" sz="5400" b="1" i="1">
                        <a:latin typeface="Cambria Math" panose="02040503050406030204" pitchFamily="18" charset="0"/>
                      </a:rPr>
                      <m:t>𝟔</m:t>
                    </m:r>
                  </m:oMath>
                </a14:m>
                <a:r>
                  <a:rPr lang="en-US" sz="5400" b="1"/>
                  <a:t> có tần suất suất hiện nhiều nhất là </a:t>
                </a:r>
                <a14:m>
                  <m:oMath xmlns:m="http://schemas.openxmlformats.org/officeDocument/2006/math">
                    <m:r>
                      <a:rPr lang="en-US" sz="5400" b="1" i="1">
                        <a:latin typeface="Cambria Math" panose="02040503050406030204" pitchFamily="18" charset="0"/>
                      </a:rPr>
                      <m:t>𝟏𝟖</m:t>
                    </m:r>
                  </m:oMath>
                </a14:m>
                <a:r>
                  <a:rPr lang="en-US" sz="5400" b="1"/>
                  <a:t> lần .</a:t>
                </a:r>
              </a:p>
            </p:txBody>
          </p:sp>
        </mc:Choice>
        <mc:Fallback xmlns="">
          <p:sp>
            <p:nvSpPr>
              <p:cNvPr id="35" name="TextBox 34">
                <a:extLst>
                  <a:ext uri="{FF2B5EF4-FFF2-40B4-BE49-F238E27FC236}">
                    <a16:creationId xmlns:a16="http://schemas.microsoft.com/office/drawing/2014/main" id="{0C6A46E2-1867-410D-8F41-1D36C587A628}"/>
                  </a:ext>
                </a:extLst>
              </p:cNvPr>
              <p:cNvSpPr txBox="1">
                <a:spLocks noRot="1" noChangeAspect="1" noMove="1" noResize="1" noEditPoints="1" noAdjustHandles="1" noChangeArrowheads="1" noChangeShapeType="1" noTextEdit="1"/>
              </p:cNvSpPr>
              <p:nvPr/>
            </p:nvSpPr>
            <p:spPr>
              <a:xfrm>
                <a:off x="1493911" y="10613819"/>
                <a:ext cx="21054236" cy="2946769"/>
              </a:xfrm>
              <a:prstGeom prst="rect">
                <a:avLst/>
              </a:prstGeom>
              <a:blipFill>
                <a:blip r:embed="rId9"/>
                <a:stretch>
                  <a:fillRect l="-1534" t="-5579" b="-115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D19ADF9-2C2A-461C-929A-A674440E044F}"/>
                  </a:ext>
                </a:extLst>
              </p:cNvPr>
              <p:cNvSpPr txBox="1"/>
              <p:nvPr/>
            </p:nvSpPr>
            <p:spPr>
              <a:xfrm>
                <a:off x="1296416" y="7247669"/>
                <a:ext cx="22092583" cy="923330"/>
              </a:xfrm>
              <a:prstGeom prst="rect">
                <a:avLst/>
              </a:prstGeom>
              <a:noFill/>
            </p:spPr>
            <p:txBody>
              <a:bodyPr wrap="square">
                <a:spAutoFit/>
              </a:bodyPr>
              <a:lstStyle/>
              <a:p>
                <a:r>
                  <a:rPr lang="en-GB" sz="5400" b="1">
                    <a:latin typeface="Tahoma" panose="020B0604030504040204" pitchFamily="34" charset="0"/>
                    <a:ea typeface="Tahoma" panose="020B0604030504040204" pitchFamily="34" charset="0"/>
                    <a:cs typeface="Tahoma" panose="020B0604030504040204" pitchFamily="34" charset="0"/>
                  </a:rPr>
                  <a:t>Số trung vị </a:t>
                </a:r>
                <a14:m>
                  <m:oMath xmlns:m="http://schemas.openxmlformats.org/officeDocument/2006/math">
                    <m:d>
                      <m:dPr>
                        <m:ctrlPr>
                          <a:rPr lang="en-US" sz="5400" b="1" i="1">
                            <a:latin typeface="Cambria Math" panose="02040503050406030204" pitchFamily="18" charset="0"/>
                          </a:rPr>
                        </m:ctrlPr>
                      </m:dPr>
                      <m:e>
                        <m:sSub>
                          <m:sSubPr>
                            <m:ctrlPr>
                              <a:rPr lang="en-US" sz="5400" b="1" i="1">
                                <a:latin typeface="Cambria Math" panose="02040503050406030204" pitchFamily="18" charset="0"/>
                              </a:rPr>
                            </m:ctrlPr>
                          </m:sSubPr>
                          <m:e>
                            <m:r>
                              <a:rPr lang="en-GB" sz="5400" b="1" i="1">
                                <a:latin typeface="Cambria Math" panose="02040503050406030204" pitchFamily="18" charset="0"/>
                              </a:rPr>
                              <m:t>𝑴</m:t>
                            </m:r>
                          </m:e>
                          <m:sub>
                            <m:r>
                              <a:rPr lang="en-GB" sz="5400" b="1" i="1">
                                <a:latin typeface="Cambria Math" panose="02040503050406030204" pitchFamily="18" charset="0"/>
                              </a:rPr>
                              <m:t>𝒆</m:t>
                            </m:r>
                          </m:sub>
                        </m:sSub>
                      </m:e>
                    </m:d>
                  </m:oMath>
                </a14:m>
                <a:r>
                  <a:rPr lang="en-GB" sz="5400" b="1">
                    <a:latin typeface="Tahoma" panose="020B0604030504040204" pitchFamily="34" charset="0"/>
                    <a:ea typeface="Tahoma" panose="020B0604030504040204" pitchFamily="34" charset="0"/>
                    <a:cs typeface="Tahoma" panose="020B0604030504040204" pitchFamily="34" charset="0"/>
                  </a:rPr>
                  <a:t> và mốt </a:t>
                </a:r>
                <a14:m>
                  <m:oMath xmlns:m="http://schemas.openxmlformats.org/officeDocument/2006/math">
                    <m:d>
                      <m:dPr>
                        <m:ctrlPr>
                          <a:rPr lang="en-US" sz="5400" b="1" i="1">
                            <a:latin typeface="Cambria Math" panose="02040503050406030204" pitchFamily="18" charset="0"/>
                          </a:rPr>
                        </m:ctrlPr>
                      </m:dPr>
                      <m:e>
                        <m:sSub>
                          <m:sSubPr>
                            <m:ctrlPr>
                              <a:rPr lang="en-US" sz="5400" b="1" i="1">
                                <a:latin typeface="Cambria Math" panose="02040503050406030204" pitchFamily="18" charset="0"/>
                              </a:rPr>
                            </m:ctrlPr>
                          </m:sSubPr>
                          <m:e>
                            <m:r>
                              <a:rPr lang="en-GB" sz="5400" b="1" i="1">
                                <a:latin typeface="Cambria Math" panose="02040503050406030204" pitchFamily="18" charset="0"/>
                              </a:rPr>
                              <m:t>𝑴</m:t>
                            </m:r>
                          </m:e>
                          <m:sub>
                            <m:r>
                              <a:rPr lang="en-GB" sz="5400" b="1" i="1">
                                <a:latin typeface="Cambria Math" panose="02040503050406030204" pitchFamily="18" charset="0"/>
                              </a:rPr>
                              <m:t>𝟎</m:t>
                            </m:r>
                          </m:sub>
                        </m:sSub>
                      </m:e>
                    </m:d>
                  </m:oMath>
                </a14:m>
                <a:r>
                  <a:rPr lang="en-GB" sz="5400" b="1">
                    <a:latin typeface="Tahoma" panose="020B0604030504040204" pitchFamily="34" charset="0"/>
                    <a:ea typeface="Tahoma" panose="020B0604030504040204" pitchFamily="34" charset="0"/>
                    <a:cs typeface="Tahoma" panose="020B0604030504040204" pitchFamily="34" charset="0"/>
                  </a:rPr>
                  <a:t> của bảng số liệu thống kê trên là </a:t>
                </a:r>
                <a:endParaRPr lang="en-US" sz="5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TextBox 35">
                <a:extLst>
                  <a:ext uri="{FF2B5EF4-FFF2-40B4-BE49-F238E27FC236}">
                    <a16:creationId xmlns:a16="http://schemas.microsoft.com/office/drawing/2014/main" id="{7D19ADF9-2C2A-461C-929A-A674440E044F}"/>
                  </a:ext>
                </a:extLst>
              </p:cNvPr>
              <p:cNvSpPr txBox="1">
                <a:spLocks noRot="1" noChangeAspect="1" noMove="1" noResize="1" noEditPoints="1" noAdjustHandles="1" noChangeArrowheads="1" noChangeShapeType="1" noTextEdit="1"/>
              </p:cNvSpPr>
              <p:nvPr/>
            </p:nvSpPr>
            <p:spPr>
              <a:xfrm>
                <a:off x="1296416" y="7247669"/>
                <a:ext cx="22092583" cy="923330"/>
              </a:xfrm>
              <a:prstGeom prst="rect">
                <a:avLst/>
              </a:prstGeom>
              <a:blipFill>
                <a:blip r:embed="rId10"/>
                <a:stretch>
                  <a:fillRect l="-1490" t="-19868" b="-38411"/>
                </a:stretch>
              </a:blipFill>
            </p:spPr>
            <p:txBody>
              <a:bodyPr/>
              <a:lstStyle/>
              <a:p>
                <a:r>
                  <a:rPr lang="en-US">
                    <a:noFill/>
                  </a:rPr>
                  <a:t> </a:t>
                </a:r>
              </a:p>
            </p:txBody>
          </p:sp>
        </mc:Fallback>
      </mc:AlternateContent>
      <p:graphicFrame>
        <p:nvGraphicFramePr>
          <p:cNvPr id="21" name="Table 20">
            <a:extLst>
              <a:ext uri="{FF2B5EF4-FFF2-40B4-BE49-F238E27FC236}">
                <a16:creationId xmlns:a16="http://schemas.microsoft.com/office/drawing/2014/main" id="{1BABA580-2610-4000-B9CF-8D598AC23ECD}"/>
              </a:ext>
            </a:extLst>
          </p:cNvPr>
          <p:cNvGraphicFramePr>
            <a:graphicFrameLocks noGrp="1"/>
          </p:cNvGraphicFramePr>
          <p:nvPr>
            <p:extLst>
              <p:ext uri="{D42A27DB-BD31-4B8C-83A1-F6EECF244321}">
                <p14:modId xmlns:p14="http://schemas.microsoft.com/office/powerpoint/2010/main" val="1067915565"/>
              </p:ext>
            </p:extLst>
          </p:nvPr>
        </p:nvGraphicFramePr>
        <p:xfrm>
          <a:off x="704106" y="4339499"/>
          <a:ext cx="22864138" cy="2708343"/>
        </p:xfrm>
        <a:graphic>
          <a:graphicData uri="http://schemas.openxmlformats.org/drawingml/2006/table">
            <a:tbl>
              <a:tblPr firstRow="1" firstCol="1" bandRow="1">
                <a:tableStyleId>{5C22544A-7EE6-4342-B048-85BDC9FD1C3A}</a:tableStyleId>
              </a:tblPr>
              <a:tblGrid>
                <a:gridCol w="3846689">
                  <a:extLst>
                    <a:ext uri="{9D8B030D-6E8A-4147-A177-3AD203B41FA5}">
                      <a16:colId xmlns:a16="http://schemas.microsoft.com/office/drawing/2014/main" val="798120879"/>
                    </a:ext>
                  </a:extLst>
                </a:gridCol>
                <a:gridCol w="1821767">
                  <a:extLst>
                    <a:ext uri="{9D8B030D-6E8A-4147-A177-3AD203B41FA5}">
                      <a16:colId xmlns:a16="http://schemas.microsoft.com/office/drawing/2014/main" val="590886237"/>
                    </a:ext>
                  </a:extLst>
                </a:gridCol>
                <a:gridCol w="2148858">
                  <a:extLst>
                    <a:ext uri="{9D8B030D-6E8A-4147-A177-3AD203B41FA5}">
                      <a16:colId xmlns:a16="http://schemas.microsoft.com/office/drawing/2014/main" val="3967610172"/>
                    </a:ext>
                  </a:extLst>
                </a:gridCol>
                <a:gridCol w="2148858">
                  <a:extLst>
                    <a:ext uri="{9D8B030D-6E8A-4147-A177-3AD203B41FA5}">
                      <a16:colId xmlns:a16="http://schemas.microsoft.com/office/drawing/2014/main" val="1351359405"/>
                    </a:ext>
                  </a:extLst>
                </a:gridCol>
                <a:gridCol w="2148858">
                  <a:extLst>
                    <a:ext uri="{9D8B030D-6E8A-4147-A177-3AD203B41FA5}">
                      <a16:colId xmlns:a16="http://schemas.microsoft.com/office/drawing/2014/main" val="702773396"/>
                    </a:ext>
                  </a:extLst>
                </a:gridCol>
                <a:gridCol w="2148858">
                  <a:extLst>
                    <a:ext uri="{9D8B030D-6E8A-4147-A177-3AD203B41FA5}">
                      <a16:colId xmlns:a16="http://schemas.microsoft.com/office/drawing/2014/main" val="1407297613"/>
                    </a:ext>
                  </a:extLst>
                </a:gridCol>
                <a:gridCol w="2148858">
                  <a:extLst>
                    <a:ext uri="{9D8B030D-6E8A-4147-A177-3AD203B41FA5}">
                      <a16:colId xmlns:a16="http://schemas.microsoft.com/office/drawing/2014/main" val="4176392472"/>
                    </a:ext>
                  </a:extLst>
                </a:gridCol>
                <a:gridCol w="2148858">
                  <a:extLst>
                    <a:ext uri="{9D8B030D-6E8A-4147-A177-3AD203B41FA5}">
                      <a16:colId xmlns:a16="http://schemas.microsoft.com/office/drawing/2014/main" val="255816473"/>
                    </a:ext>
                  </a:extLst>
                </a:gridCol>
                <a:gridCol w="2151267">
                  <a:extLst>
                    <a:ext uri="{9D8B030D-6E8A-4147-A177-3AD203B41FA5}">
                      <a16:colId xmlns:a16="http://schemas.microsoft.com/office/drawing/2014/main" val="1924763532"/>
                    </a:ext>
                  </a:extLst>
                </a:gridCol>
                <a:gridCol w="2151267">
                  <a:extLst>
                    <a:ext uri="{9D8B030D-6E8A-4147-A177-3AD203B41FA5}">
                      <a16:colId xmlns:a16="http://schemas.microsoft.com/office/drawing/2014/main" val="4015962576"/>
                    </a:ext>
                  </a:extLst>
                </a:gridCol>
              </a:tblGrid>
              <a:tr h="1026482">
                <a:tc>
                  <a:txBody>
                    <a:bodyPr/>
                    <a:lstStyle/>
                    <a:p>
                      <a:pPr algn="ctr">
                        <a:lnSpc>
                          <a:spcPct val="107000"/>
                        </a:lnSpc>
                        <a:spcAft>
                          <a:spcPts val="800"/>
                        </a:spcAft>
                        <a:tabLst>
                          <a:tab pos="629920" algn="l"/>
                        </a:tabLst>
                      </a:pPr>
                      <a:r>
                        <a:rPr lang="en-US" sz="5400">
                          <a:effectLst/>
                          <a:latin typeface="Tahoma" panose="020B0604030504040204" pitchFamily="34" charset="0"/>
                          <a:ea typeface="Tahoma" panose="020B0604030504040204" pitchFamily="34" charset="0"/>
                          <a:cs typeface="Tahoma" panose="020B0604030504040204" pitchFamily="34" charset="0"/>
                        </a:rPr>
                        <a:t>Điểm</a:t>
                      </a:r>
                    </a:p>
                  </a:txBody>
                  <a:tcPr marL="68580" marR="68580" marT="0" marB="0" anchor="ctr"/>
                </a:tc>
                <a:tc>
                  <a:txBody>
                    <a:bodyPr/>
                    <a:lstStyle/>
                    <a:p>
                      <a:pPr algn="ctr">
                        <a:lnSpc>
                          <a:spcPct val="107000"/>
                        </a:lnSpc>
                        <a:spcAft>
                          <a:spcPts val="800"/>
                        </a:spcAft>
                        <a:tabLst>
                          <a:tab pos="629920" algn="l"/>
                        </a:tabLst>
                      </a:pPr>
                      <a:r>
                        <a:rPr lang="en-US" sz="54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algn="ctr">
                        <a:lnSpc>
                          <a:spcPct val="107000"/>
                        </a:lnSpc>
                        <a:spcAft>
                          <a:spcPts val="800"/>
                        </a:spcAft>
                        <a:tabLst>
                          <a:tab pos="629920" algn="l"/>
                        </a:tabLst>
                      </a:pPr>
                      <a:r>
                        <a:rPr lang="en-US" sz="540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algn="ctr">
                        <a:lnSpc>
                          <a:spcPct val="107000"/>
                        </a:lnSpc>
                        <a:spcAft>
                          <a:spcPts val="800"/>
                        </a:spcAft>
                        <a:tabLst>
                          <a:tab pos="629920" algn="l"/>
                        </a:tabLst>
                      </a:pPr>
                      <a:r>
                        <a:rPr lang="en-US" sz="54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algn="ctr">
                        <a:lnSpc>
                          <a:spcPct val="107000"/>
                        </a:lnSpc>
                        <a:spcAft>
                          <a:spcPts val="800"/>
                        </a:spcAft>
                        <a:tabLst>
                          <a:tab pos="629920" algn="l"/>
                        </a:tabLst>
                      </a:pPr>
                      <a:r>
                        <a:rPr lang="en-US" sz="540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nchor="ctr"/>
                </a:tc>
                <a:tc>
                  <a:txBody>
                    <a:bodyPr/>
                    <a:lstStyle/>
                    <a:p>
                      <a:pPr algn="ctr">
                        <a:lnSpc>
                          <a:spcPct val="107000"/>
                        </a:lnSpc>
                        <a:spcAft>
                          <a:spcPts val="800"/>
                        </a:spcAft>
                        <a:tabLst>
                          <a:tab pos="629920" algn="l"/>
                        </a:tabLst>
                      </a:pPr>
                      <a:r>
                        <a:rPr lang="en-US" sz="54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algn="ctr">
                        <a:lnSpc>
                          <a:spcPct val="107000"/>
                        </a:lnSpc>
                        <a:spcAft>
                          <a:spcPts val="800"/>
                        </a:spcAft>
                        <a:tabLst>
                          <a:tab pos="629920" algn="l"/>
                        </a:tabLst>
                      </a:pPr>
                      <a:r>
                        <a:rPr lang="en-US" sz="540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nchor="ctr"/>
                </a:tc>
                <a:tc>
                  <a:txBody>
                    <a:bodyPr/>
                    <a:lstStyle/>
                    <a:p>
                      <a:pPr algn="ctr">
                        <a:lnSpc>
                          <a:spcPct val="107000"/>
                        </a:lnSpc>
                        <a:spcAft>
                          <a:spcPts val="800"/>
                        </a:spcAft>
                        <a:tabLst>
                          <a:tab pos="629920" algn="l"/>
                        </a:tabLst>
                      </a:pPr>
                      <a:r>
                        <a:rPr lang="en-US" sz="54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nchor="ctr"/>
                </a:tc>
                <a:tc>
                  <a:txBody>
                    <a:bodyPr/>
                    <a:lstStyle/>
                    <a:p>
                      <a:pPr algn="ctr">
                        <a:lnSpc>
                          <a:spcPct val="107000"/>
                        </a:lnSpc>
                        <a:spcAft>
                          <a:spcPts val="800"/>
                        </a:spcAft>
                        <a:tabLst>
                          <a:tab pos="629920" algn="l"/>
                        </a:tabLst>
                      </a:pPr>
                      <a:r>
                        <a:rPr lang="en-US" sz="54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algn="ctr">
                        <a:lnSpc>
                          <a:spcPct val="107000"/>
                        </a:lnSpc>
                        <a:spcAft>
                          <a:spcPts val="800"/>
                        </a:spcAft>
                        <a:tabLst>
                          <a:tab pos="629920" algn="l"/>
                        </a:tabLst>
                      </a:pPr>
                      <a:r>
                        <a:rPr lang="en-US" sz="5400">
                          <a:effectLst/>
                          <a:latin typeface="Tahoma" panose="020B0604030504040204" pitchFamily="34" charset="0"/>
                          <a:ea typeface="Tahoma" panose="020B0604030504040204" pitchFamily="34" charset="0"/>
                          <a:cs typeface="Tahoma" panose="020B0604030504040204" pitchFamily="34" charset="0"/>
                        </a:rPr>
                        <a:t>Cộng</a:t>
                      </a:r>
                    </a:p>
                  </a:txBody>
                  <a:tcPr marL="68580" marR="68580" marT="0" marB="0" anchor="ctr"/>
                </a:tc>
                <a:extLst>
                  <a:ext uri="{0D108BD9-81ED-4DB2-BD59-A6C34878D82A}">
                    <a16:rowId xmlns:a16="http://schemas.microsoft.com/office/drawing/2014/main" val="3535555453"/>
                  </a:ext>
                </a:extLst>
              </a:tr>
              <a:tr h="1026482">
                <a:tc>
                  <a:txBody>
                    <a:bodyPr/>
                    <a:lstStyle/>
                    <a:p>
                      <a:pPr algn="ctr">
                        <a:lnSpc>
                          <a:spcPct val="107000"/>
                        </a:lnSpc>
                        <a:spcAft>
                          <a:spcPts val="800"/>
                        </a:spcAft>
                        <a:tabLst>
                          <a:tab pos="629920" algn="l"/>
                        </a:tabLst>
                      </a:pPr>
                      <a:r>
                        <a:rPr lang="en-US" sz="5400">
                          <a:effectLst/>
                          <a:latin typeface="Tahoma" panose="020B0604030504040204" pitchFamily="34" charset="0"/>
                          <a:ea typeface="Tahoma" panose="020B0604030504040204" pitchFamily="34" charset="0"/>
                          <a:cs typeface="Tahoma" panose="020B0604030504040204" pitchFamily="34" charset="0"/>
                        </a:rPr>
                        <a:t>Số học sinh</a:t>
                      </a:r>
                    </a:p>
                  </a:txBody>
                  <a:tcPr marL="68580" marR="68580" marT="0" marB="0" anchor="ctr"/>
                </a:tc>
                <a:tc>
                  <a:txBody>
                    <a:bodyPr/>
                    <a:lstStyle/>
                    <a:p>
                      <a:pPr algn="ctr">
                        <a:lnSpc>
                          <a:spcPct val="107000"/>
                        </a:lnSpc>
                        <a:spcAft>
                          <a:spcPts val="800"/>
                        </a:spcAft>
                        <a:tabLst>
                          <a:tab pos="629920" algn="l"/>
                        </a:tabLst>
                      </a:pPr>
                      <a:r>
                        <a:rPr lang="en-US" sz="5400" b="1" dirty="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algn="ctr">
                        <a:lnSpc>
                          <a:spcPct val="107000"/>
                        </a:lnSpc>
                        <a:spcAft>
                          <a:spcPts val="800"/>
                        </a:spcAft>
                        <a:tabLst>
                          <a:tab pos="629920" algn="l"/>
                        </a:tabLst>
                      </a:pPr>
                      <a:r>
                        <a:rPr lang="en-US" sz="5400" b="1" dirty="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algn="ctr">
                        <a:lnSpc>
                          <a:spcPct val="107000"/>
                        </a:lnSpc>
                        <a:spcAft>
                          <a:spcPts val="800"/>
                        </a:spcAft>
                        <a:tabLst>
                          <a:tab pos="629920" algn="l"/>
                        </a:tabLst>
                      </a:pPr>
                      <a:r>
                        <a:rPr lang="en-US" sz="5400" b="1" dirty="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algn="ctr">
                        <a:lnSpc>
                          <a:spcPct val="107000"/>
                        </a:lnSpc>
                        <a:spcAft>
                          <a:spcPts val="800"/>
                        </a:spcAft>
                        <a:tabLst>
                          <a:tab pos="629920" algn="l"/>
                        </a:tabLst>
                      </a:pPr>
                      <a:r>
                        <a:rPr lang="en-US" sz="5400" b="1" dirty="0">
                          <a:effectLst/>
                          <a:latin typeface="Tahoma" panose="020B0604030504040204" pitchFamily="34" charset="0"/>
                          <a:ea typeface="Tahoma" panose="020B0604030504040204" pitchFamily="34" charset="0"/>
                          <a:cs typeface="Tahoma" panose="020B0604030504040204" pitchFamily="34" charset="0"/>
                        </a:rPr>
                        <a:t>18</a:t>
                      </a:r>
                    </a:p>
                  </a:txBody>
                  <a:tcPr marL="68580" marR="68580" marT="0" marB="0" anchor="ctr"/>
                </a:tc>
                <a:tc>
                  <a:txBody>
                    <a:bodyPr/>
                    <a:lstStyle/>
                    <a:p>
                      <a:pPr algn="ctr">
                        <a:lnSpc>
                          <a:spcPct val="107000"/>
                        </a:lnSpc>
                        <a:spcAft>
                          <a:spcPts val="800"/>
                        </a:spcAft>
                        <a:tabLst>
                          <a:tab pos="629920" algn="l"/>
                        </a:tabLst>
                      </a:pPr>
                      <a:r>
                        <a:rPr lang="en-US" sz="5400" b="1" dirty="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algn="ctr">
                        <a:lnSpc>
                          <a:spcPct val="107000"/>
                        </a:lnSpc>
                        <a:spcAft>
                          <a:spcPts val="800"/>
                        </a:spcAft>
                        <a:tabLst>
                          <a:tab pos="629920" algn="l"/>
                        </a:tabLst>
                      </a:pPr>
                      <a:r>
                        <a:rPr lang="en-US" sz="5400" b="1" dirty="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algn="ctr">
                        <a:lnSpc>
                          <a:spcPct val="107000"/>
                        </a:lnSpc>
                        <a:spcAft>
                          <a:spcPts val="800"/>
                        </a:spcAft>
                        <a:tabLst>
                          <a:tab pos="629920" algn="l"/>
                        </a:tabLst>
                      </a:pPr>
                      <a:r>
                        <a:rPr lang="en-US" sz="5400" b="1" dirty="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algn="ctr">
                        <a:lnSpc>
                          <a:spcPct val="107000"/>
                        </a:lnSpc>
                        <a:spcAft>
                          <a:spcPts val="800"/>
                        </a:spcAft>
                        <a:tabLst>
                          <a:tab pos="629920" algn="l"/>
                        </a:tabLst>
                      </a:pPr>
                      <a:r>
                        <a:rPr lang="en-US" sz="5400" b="1" dirty="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algn="ctr">
                        <a:lnSpc>
                          <a:spcPct val="107000"/>
                        </a:lnSpc>
                        <a:spcAft>
                          <a:spcPts val="800"/>
                        </a:spcAft>
                        <a:tabLst>
                          <a:tab pos="629920" algn="l"/>
                        </a:tabLst>
                      </a:pPr>
                      <a:r>
                        <a:rPr lang="en-US" sz="5400" b="1" dirty="0">
                          <a:effectLst/>
                          <a:latin typeface="Tahoma" panose="020B0604030504040204" pitchFamily="34" charset="0"/>
                          <a:ea typeface="Tahoma" panose="020B0604030504040204" pitchFamily="34" charset="0"/>
                          <a:cs typeface="Tahoma" panose="020B0604030504040204" pitchFamily="34" charset="0"/>
                        </a:rPr>
                        <a:t>40</a:t>
                      </a:r>
                    </a:p>
                  </a:txBody>
                  <a:tcPr marL="68580" marR="68580" marT="0" marB="0" anchor="ctr"/>
                </a:tc>
                <a:extLst>
                  <a:ext uri="{0D108BD9-81ED-4DB2-BD59-A6C34878D82A}">
                    <a16:rowId xmlns:a16="http://schemas.microsoft.com/office/drawing/2014/main" val="1524510875"/>
                  </a:ext>
                </a:extLst>
              </a:tr>
            </a:tbl>
          </a:graphicData>
        </a:graphic>
      </p:graphicFrame>
    </p:spTree>
    <p:extLst>
      <p:ext uri="{BB962C8B-B14F-4D97-AF65-F5344CB8AC3E}">
        <p14:creationId xmlns:p14="http://schemas.microsoft.com/office/powerpoint/2010/main" val="11749227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up)">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5" grpId="0"/>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373659" y="8260669"/>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𝟐𝟐</m:t>
                        </m:r>
                        <m:r>
                          <a:rPr lang="en-US" sz="4800" b="1" i="1" smtClean="0">
                            <a:latin typeface="Cambria Math" panose="02040503050406030204" pitchFamily="18" charset="0"/>
                          </a:rPr>
                          <m:t>,</m:t>
                        </m:r>
                        <m:r>
                          <a:rPr lang="en-US" sz="4800" b="1" i="1" smtClean="0">
                            <a:latin typeface="Cambria Math" panose="02040503050406030204" pitchFamily="18" charset="0"/>
                          </a:rPr>
                          <m:t>𝟐</m:t>
                        </m:r>
                        <m:r>
                          <a:rPr lang="en-US" sz="4800" b="1" i="1" smtClean="0">
                            <a:latin typeface="Cambria Math" panose="02040503050406030204" pitchFamily="18"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t</m:t>
                        </m:r>
                        <m:r>
                          <m:rPr>
                            <m:nor/>
                          </m:rPr>
                          <a:rPr lang="en-US" sz="4800">
                            <a:latin typeface="Tahoma" panose="020B0604030504040204" pitchFamily="34" charset="0"/>
                            <a:ea typeface="Tahoma" panose="020B0604030504040204" pitchFamily="34" charset="0"/>
                            <a:cs typeface="Tahoma" panose="020B0604030504040204" pitchFamily="34" charset="0"/>
                          </a:rPr>
                          <m:t>ạ.</m:t>
                        </m:r>
                      </m:oMath>
                    </m:oMathPara>
                  </a14:m>
                  <a:endParaRPr lang="en-US" sz="48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113851"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570619"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a:latin typeface="Cambria Math" panose="02040503050406030204" pitchFamily="18" charset="0"/>
                        </a:rPr>
                        <m:t>𝟐𝟐</m:t>
                      </m:r>
                      <m:r>
                        <a:rPr lang="en-US" sz="5400" b="1" i="1">
                          <a:latin typeface="Cambria Math" panose="02040503050406030204" pitchFamily="18" charset="0"/>
                        </a:rPr>
                        <m:t>,</m:t>
                      </m:r>
                      <m:r>
                        <a:rPr lang="en-US" sz="5400" b="1" i="1">
                          <a:latin typeface="Cambria Math" panose="02040503050406030204" pitchFamily="18" charset="0"/>
                        </a:rPr>
                        <m:t>𝟏</m:t>
                      </m:r>
                    </m:oMath>
                  </a14:m>
                  <a:r>
                    <a:rPr lang="en-US" sz="5400">
                      <a:latin typeface="Tahoma" panose="020B0604030504040204" pitchFamily="34" charset="0"/>
                      <a:ea typeface="Tahoma" panose="020B0604030504040204" pitchFamily="34" charset="0"/>
                      <a:cs typeface="Tahoma" panose="020B0604030504040204" pitchFamily="34" charset="0"/>
                    </a:rPr>
                    <a:t> tạ.</a:t>
                  </a:r>
                  <a:endParaRPr lang="en-US" sz="54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570619" cy="617268"/>
                </a:xfrm>
                <a:prstGeom prst="rect">
                  <a:avLst/>
                </a:prstGeom>
                <a:blipFill>
                  <a:blip r:embed="rId3"/>
                  <a:stretch>
                    <a:fillRect b="-13270"/>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𝟐𝟐</m:t>
                        </m:r>
                        <m:r>
                          <a:rPr lang="en-US" sz="4800" b="1" i="1" smtClean="0">
                            <a:latin typeface="Cambria Math" panose="02040503050406030204" pitchFamily="18" charset="0"/>
                          </a:rPr>
                          <m:t>,</m:t>
                        </m:r>
                        <m:r>
                          <a:rPr lang="en-US" sz="4800" b="1" i="1" smtClean="0">
                            <a:latin typeface="Cambria Math" panose="02040503050406030204" pitchFamily="18" charset="0"/>
                          </a:rPr>
                          <m:t>𝟑</m:t>
                        </m:r>
                        <m:r>
                          <a:rPr lang="en-US" sz="4800" b="1" i="1" smtClean="0">
                            <a:latin typeface="Cambria Math" panose="02040503050406030204" pitchFamily="18"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t</m:t>
                        </m:r>
                        <m:r>
                          <m:rPr>
                            <m:nor/>
                          </m:rPr>
                          <a:rPr lang="en-US" sz="4800">
                            <a:latin typeface="Tahoma" panose="020B0604030504040204" pitchFamily="34" charset="0"/>
                            <a:ea typeface="Tahoma" panose="020B0604030504040204" pitchFamily="34" charset="0"/>
                            <a:cs typeface="Tahoma" panose="020B0604030504040204" pitchFamily="34" charset="0"/>
                          </a:rPr>
                          <m:t>ạ.</m:t>
                        </m:r>
                      </m:oMath>
                    </m:oMathPara>
                  </a14:m>
                  <a:endParaRPr lang="en-US" sz="48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𝟐𝟐</m:t>
                        </m:r>
                        <m:r>
                          <a:rPr lang="en-US" sz="4800" b="1" i="1" smtClean="0">
                            <a:latin typeface="Cambria Math" panose="02040503050406030204" pitchFamily="18" charset="0"/>
                          </a:rPr>
                          <m:t>,</m:t>
                        </m:r>
                        <m:r>
                          <a:rPr lang="en-US" sz="4800" b="1" i="1" smtClean="0">
                            <a:latin typeface="Cambria Math" panose="02040503050406030204" pitchFamily="18" charset="0"/>
                          </a:rPr>
                          <m:t>𝟒</m:t>
                        </m:r>
                        <m:r>
                          <m:rPr>
                            <m:nor/>
                          </m:rPr>
                          <a:rPr lang="en-US" sz="4800" b="0" i="0" smtClean="0">
                            <a:latin typeface="Cambria Math" panose="02040503050406030204" pitchFamily="18" charset="0"/>
                          </a:rPr>
                          <m:t> </m:t>
                        </m:r>
                        <m:r>
                          <m:rPr>
                            <m:nor/>
                          </m:rPr>
                          <a:rPr lang="en-US" sz="4800">
                            <a:latin typeface="Tahoma" panose="020B0604030504040204" pitchFamily="34" charset="0"/>
                            <a:ea typeface="Tahoma" panose="020B0604030504040204" pitchFamily="34" charset="0"/>
                            <a:cs typeface="Tahoma" panose="020B0604030504040204" pitchFamily="34" charset="0"/>
                          </a:rPr>
                          <m:t>t</m:t>
                        </m:r>
                        <m:r>
                          <m:rPr>
                            <m:nor/>
                          </m:rPr>
                          <a:rPr lang="en-US" sz="4800">
                            <a:latin typeface="Tahoma" panose="020B0604030504040204" pitchFamily="34" charset="0"/>
                            <a:ea typeface="Tahoma" panose="020B0604030504040204" pitchFamily="34" charset="0"/>
                            <a:cs typeface="Tahoma" panose="020B0604030504040204" pitchFamily="34" charset="0"/>
                          </a:rPr>
                          <m:t>ạ.</m:t>
                        </m:r>
                      </m:oMath>
                    </m:oMathPara>
                  </a14:m>
                  <a:endParaRPr lang="en-US" sz="48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348249" y="8378931"/>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55"/>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7</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513534" y="2512874"/>
            <a:ext cx="23304511" cy="2585323"/>
          </a:xfrm>
          <a:prstGeom prst="rect">
            <a:avLst/>
          </a:prstGeom>
          <a:noFill/>
        </p:spPr>
        <p:txBody>
          <a:bodyPr wrap="square">
            <a:spAutoFit/>
          </a:bodyPr>
          <a:lstStyle/>
          <a:p>
            <a:r>
              <a:rPr kumimoji="0" lang="en-US" sz="5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5400" b="1" i="0" u="none" strike="noStrike" kern="1200" cap="none" spc="0" normalizeH="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5400" b="1">
                <a:latin typeface="Tahoma" panose="020B0604030504040204" pitchFamily="34" charset="0"/>
                <a:ea typeface="Tahoma" panose="020B0604030504040204" pitchFamily="34" charset="0"/>
                <a:cs typeface="Tahoma" panose="020B0604030504040204" pitchFamily="34" charset="0"/>
              </a:rPr>
              <a:t>Sản lượng lúa (đơn vị là tạ) của 40 thửa ruộng thí nghiệm có cùng diện tích được trình bày trong bảng số liệu sau:</a:t>
            </a:r>
          </a:p>
          <a:p>
            <a:endParaRPr lang="en-US" sz="5400" b="1">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204988" y="9740090"/>
            <a:ext cx="23862374" cy="3727886"/>
            <a:chOff x="48567" y="4381499"/>
            <a:chExt cx="23018772" cy="3727885"/>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3167828"/>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0C6A46E2-1867-410D-8F41-1D36C587A628}"/>
                  </a:ext>
                </a:extLst>
              </p:cNvPr>
              <p:cNvSpPr txBox="1"/>
              <p:nvPr/>
            </p:nvSpPr>
            <p:spPr>
              <a:xfrm>
                <a:off x="1435723" y="10832025"/>
                <a:ext cx="21054236" cy="2225802"/>
              </a:xfrm>
              <a:prstGeom prst="rect">
                <a:avLst/>
              </a:prstGeom>
              <a:noFill/>
            </p:spPr>
            <p:txBody>
              <a:bodyPr wrap="square">
                <a:spAutoFit/>
              </a:bodyPr>
              <a:lstStyle/>
              <a:p>
                <a:r>
                  <a:rPr lang="en-US" sz="5400" b="1" dirty="0" err="1">
                    <a:latin typeface="Tahoma" panose="020B0604030504040204" pitchFamily="34" charset="0"/>
                    <a:ea typeface="Tahoma" panose="020B0604030504040204" pitchFamily="34" charset="0"/>
                    <a:cs typeface="Tahoma" panose="020B0604030504040204" pitchFamily="34" charset="0"/>
                  </a:rPr>
                  <a:t>Sản</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lượng</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trung</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bình</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của</a:t>
                </a:r>
                <a:r>
                  <a:rPr lang="en-US" sz="5400" b="1" dirty="0">
                    <a:latin typeface="Tahoma" panose="020B0604030504040204" pitchFamily="34" charset="0"/>
                    <a:ea typeface="Tahoma" panose="020B0604030504040204" pitchFamily="34" charset="0"/>
                    <a:cs typeface="Tahoma" panose="020B0604030504040204" pitchFamily="34" charset="0"/>
                  </a:rPr>
                  <a:t> 40 </a:t>
                </a:r>
                <a:r>
                  <a:rPr lang="en-US" sz="5400" b="1" dirty="0" err="1">
                    <a:latin typeface="Tahoma" panose="020B0604030504040204" pitchFamily="34" charset="0"/>
                    <a:ea typeface="Tahoma" panose="020B0604030504040204" pitchFamily="34" charset="0"/>
                    <a:cs typeface="Tahoma" panose="020B0604030504040204" pitchFamily="34" charset="0"/>
                  </a:rPr>
                  <a:t>thửa</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ruộng</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là</a:t>
                </a:r>
                <a:endParaRPr lang="en-US" sz="54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bar>
                      <m:barPr>
                        <m:pos m:val="top"/>
                        <m:ctrlPr>
                          <a:rPr lang="en-US" sz="5800" b="1" i="1">
                            <a:latin typeface="Cambria Math" panose="02040503050406030204" pitchFamily="18" charset="0"/>
                          </a:rPr>
                        </m:ctrlPr>
                      </m:barPr>
                      <m:e>
                        <m:r>
                          <a:rPr lang="en-US" sz="5800" b="1" i="1">
                            <a:latin typeface="Cambria Math" panose="02040503050406030204" pitchFamily="18" charset="0"/>
                          </a:rPr>
                          <m:t>𝒙</m:t>
                        </m:r>
                      </m:e>
                    </m:bar>
                    <m:r>
                      <a:rPr lang="en-US" sz="5800" b="1" i="1">
                        <a:latin typeface="Cambria Math" panose="02040503050406030204" pitchFamily="18" charset="0"/>
                      </a:rPr>
                      <m:t>=</m:t>
                    </m:r>
                    <m:f>
                      <m:fPr>
                        <m:ctrlPr>
                          <a:rPr lang="en-US" sz="5800" b="1" i="1">
                            <a:latin typeface="Cambria Math" panose="02040503050406030204" pitchFamily="18" charset="0"/>
                          </a:rPr>
                        </m:ctrlPr>
                      </m:fPr>
                      <m:num>
                        <m:r>
                          <a:rPr lang="en-US" sz="5800" b="1" i="1">
                            <a:latin typeface="Cambria Math" panose="02040503050406030204" pitchFamily="18" charset="0"/>
                          </a:rPr>
                          <m:t>𝟓</m:t>
                        </m:r>
                        <m:r>
                          <a:rPr lang="en-US" sz="5800" b="1" i="1">
                            <a:latin typeface="Cambria Math" panose="02040503050406030204" pitchFamily="18" charset="0"/>
                          </a:rPr>
                          <m:t>.</m:t>
                        </m:r>
                        <m:r>
                          <a:rPr lang="en-US" sz="5800" b="1" i="1">
                            <a:latin typeface="Cambria Math" panose="02040503050406030204" pitchFamily="18" charset="0"/>
                          </a:rPr>
                          <m:t>𝟐𝟎</m:t>
                        </m:r>
                        <m:r>
                          <a:rPr lang="en-US" sz="5800" b="1" i="1">
                            <a:latin typeface="Cambria Math" panose="02040503050406030204" pitchFamily="18" charset="0"/>
                          </a:rPr>
                          <m:t>+</m:t>
                        </m:r>
                        <m:r>
                          <a:rPr lang="en-US" sz="5800" b="1" i="1">
                            <a:latin typeface="Cambria Math" panose="02040503050406030204" pitchFamily="18" charset="0"/>
                          </a:rPr>
                          <m:t>𝟖</m:t>
                        </m:r>
                        <m:r>
                          <a:rPr lang="en-US" sz="5800" b="1" i="1">
                            <a:latin typeface="Cambria Math" panose="02040503050406030204" pitchFamily="18" charset="0"/>
                          </a:rPr>
                          <m:t>.</m:t>
                        </m:r>
                        <m:r>
                          <a:rPr lang="en-US" sz="5800" b="1" i="1">
                            <a:latin typeface="Cambria Math" panose="02040503050406030204" pitchFamily="18" charset="0"/>
                          </a:rPr>
                          <m:t>𝟐𝟏</m:t>
                        </m:r>
                        <m:r>
                          <a:rPr lang="en-US" sz="5800" b="1" i="1">
                            <a:latin typeface="Cambria Math" panose="02040503050406030204" pitchFamily="18" charset="0"/>
                          </a:rPr>
                          <m:t>+</m:t>
                        </m:r>
                        <m:r>
                          <a:rPr lang="en-US" sz="5800" b="1" i="1">
                            <a:latin typeface="Cambria Math" panose="02040503050406030204" pitchFamily="18" charset="0"/>
                          </a:rPr>
                          <m:t>𝟏𝟏</m:t>
                        </m:r>
                        <m:r>
                          <a:rPr lang="en-US" sz="5800" b="1" i="1">
                            <a:latin typeface="Cambria Math" panose="02040503050406030204" pitchFamily="18" charset="0"/>
                          </a:rPr>
                          <m:t>.</m:t>
                        </m:r>
                        <m:r>
                          <a:rPr lang="en-US" sz="5800" b="1" i="1">
                            <a:latin typeface="Cambria Math" panose="02040503050406030204" pitchFamily="18" charset="0"/>
                          </a:rPr>
                          <m:t>𝟐𝟐</m:t>
                        </m:r>
                        <m:r>
                          <a:rPr lang="en-US" sz="5800" b="1" i="1">
                            <a:latin typeface="Cambria Math" panose="02040503050406030204" pitchFamily="18" charset="0"/>
                          </a:rPr>
                          <m:t>+</m:t>
                        </m:r>
                        <m:r>
                          <a:rPr lang="en-US" sz="5800" b="1" i="1">
                            <a:latin typeface="Cambria Math" panose="02040503050406030204" pitchFamily="18" charset="0"/>
                          </a:rPr>
                          <m:t>𝟏𝟎</m:t>
                        </m:r>
                        <m:r>
                          <a:rPr lang="en-US" sz="5800" b="1" i="1">
                            <a:latin typeface="Cambria Math" panose="02040503050406030204" pitchFamily="18" charset="0"/>
                          </a:rPr>
                          <m:t>.</m:t>
                        </m:r>
                        <m:r>
                          <a:rPr lang="en-US" sz="5800" b="1" i="1">
                            <a:latin typeface="Cambria Math" panose="02040503050406030204" pitchFamily="18" charset="0"/>
                          </a:rPr>
                          <m:t>𝟐𝟑</m:t>
                        </m:r>
                        <m:r>
                          <a:rPr lang="en-US" sz="5800" b="1" i="1">
                            <a:latin typeface="Cambria Math" panose="02040503050406030204" pitchFamily="18" charset="0"/>
                          </a:rPr>
                          <m:t>+</m:t>
                        </m:r>
                        <m:r>
                          <a:rPr lang="en-US" sz="5800" b="1" i="1">
                            <a:latin typeface="Cambria Math" panose="02040503050406030204" pitchFamily="18" charset="0"/>
                          </a:rPr>
                          <m:t>𝟔</m:t>
                        </m:r>
                        <m:r>
                          <a:rPr lang="en-US" sz="5800" b="1" i="1">
                            <a:latin typeface="Cambria Math" panose="02040503050406030204" pitchFamily="18" charset="0"/>
                          </a:rPr>
                          <m:t>.</m:t>
                        </m:r>
                        <m:r>
                          <a:rPr lang="en-US" sz="5800" b="1" i="1">
                            <a:latin typeface="Cambria Math" panose="02040503050406030204" pitchFamily="18" charset="0"/>
                          </a:rPr>
                          <m:t>𝟐𝟒</m:t>
                        </m:r>
                      </m:num>
                      <m:den>
                        <m:r>
                          <a:rPr lang="en-US" sz="5800" b="1" i="1">
                            <a:latin typeface="Cambria Math" panose="02040503050406030204" pitchFamily="18" charset="0"/>
                          </a:rPr>
                          <m:t>𝟒𝟎</m:t>
                        </m:r>
                      </m:den>
                    </m:f>
                    <m:r>
                      <a:rPr lang="en-US" sz="5800" b="1" i="1">
                        <a:latin typeface="Cambria Math" panose="02040503050406030204" pitchFamily="18" charset="0"/>
                      </a:rPr>
                      <m:t>=</m:t>
                    </m:r>
                    <m:r>
                      <a:rPr lang="en-US" sz="5800" b="1" i="1">
                        <a:latin typeface="Cambria Math" panose="02040503050406030204" pitchFamily="18" charset="0"/>
                      </a:rPr>
                      <m:t>𝟐𝟐</m:t>
                    </m:r>
                    <m:r>
                      <a:rPr lang="en-US" sz="5800" b="1" i="1">
                        <a:latin typeface="Cambria Math" panose="02040503050406030204" pitchFamily="18" charset="0"/>
                      </a:rPr>
                      <m:t>,</m:t>
                    </m:r>
                    <m:r>
                      <a:rPr lang="en-US" sz="5800" b="1" i="1">
                        <a:latin typeface="Cambria Math" panose="02040503050406030204" pitchFamily="18" charset="0"/>
                      </a:rPr>
                      <m:t>𝟏</m:t>
                    </m:r>
                  </m:oMath>
                </a14:m>
                <a:r>
                  <a:rPr lang="en-US" sz="5400"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5" name="TextBox 34">
                <a:extLst>
                  <a:ext uri="{FF2B5EF4-FFF2-40B4-BE49-F238E27FC236}">
                    <a16:creationId xmlns:a16="http://schemas.microsoft.com/office/drawing/2014/main" id="{0C6A46E2-1867-410D-8F41-1D36C587A628}"/>
                  </a:ext>
                </a:extLst>
              </p:cNvPr>
              <p:cNvSpPr txBox="1">
                <a:spLocks noRot="1" noChangeAspect="1" noMove="1" noResize="1" noEditPoints="1" noAdjustHandles="1" noChangeArrowheads="1" noChangeShapeType="1" noTextEdit="1"/>
              </p:cNvSpPr>
              <p:nvPr/>
            </p:nvSpPr>
            <p:spPr>
              <a:xfrm>
                <a:off x="1435723" y="10832025"/>
                <a:ext cx="21054236" cy="2225802"/>
              </a:xfrm>
              <a:prstGeom prst="rect">
                <a:avLst/>
              </a:prstGeom>
              <a:blipFill>
                <a:blip r:embed="rId8"/>
                <a:stretch>
                  <a:fillRect l="-1564" t="-7671" b="-5205"/>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7D19ADF9-2C2A-461C-929A-A674440E044F}"/>
              </a:ext>
            </a:extLst>
          </p:cNvPr>
          <p:cNvSpPr txBox="1"/>
          <p:nvPr/>
        </p:nvSpPr>
        <p:spPr>
          <a:xfrm>
            <a:off x="1296416" y="7247669"/>
            <a:ext cx="22092583" cy="923330"/>
          </a:xfrm>
          <a:prstGeom prst="rect">
            <a:avLst/>
          </a:prstGeom>
          <a:noFill/>
        </p:spPr>
        <p:txBody>
          <a:bodyPr wrap="square">
            <a:spAutoFit/>
          </a:bodyPr>
          <a:lstStyle/>
          <a:p>
            <a:r>
              <a:rPr lang="en-US" sz="5400" b="1">
                <a:latin typeface="Tahoma" panose="020B0604030504040204" pitchFamily="34" charset="0"/>
                <a:ea typeface="Tahoma" panose="020B0604030504040204" pitchFamily="34" charset="0"/>
                <a:cs typeface="Tahoma" panose="020B0604030504040204" pitchFamily="34" charset="0"/>
              </a:rPr>
              <a:t>Sản lượng trung bình của 40 thửa ruộng là</a:t>
            </a:r>
          </a:p>
        </p:txBody>
      </p:sp>
      <mc:AlternateContent xmlns:mc="http://schemas.openxmlformats.org/markup-compatibility/2006" xmlns:a14="http://schemas.microsoft.com/office/drawing/2010/main">
        <mc:Choice Requires="a14">
          <p:graphicFrame>
            <p:nvGraphicFramePr>
              <p:cNvPr id="22" name="Table 21">
                <a:extLst>
                  <a:ext uri="{FF2B5EF4-FFF2-40B4-BE49-F238E27FC236}">
                    <a16:creationId xmlns:a16="http://schemas.microsoft.com/office/drawing/2014/main" id="{C1477F6D-729E-44B0-A4B8-075853D036C9}"/>
                  </a:ext>
                </a:extLst>
              </p:cNvPr>
              <p:cNvGraphicFramePr>
                <a:graphicFrameLocks noGrp="1"/>
              </p:cNvGraphicFramePr>
              <p:nvPr>
                <p:extLst>
                  <p:ext uri="{D42A27DB-BD31-4B8C-83A1-F6EECF244321}">
                    <p14:modId xmlns:p14="http://schemas.microsoft.com/office/powerpoint/2010/main" val="512614655"/>
                  </p:ext>
                </p:extLst>
              </p:nvPr>
            </p:nvGraphicFramePr>
            <p:xfrm>
              <a:off x="953911" y="4405036"/>
              <a:ext cx="22586281" cy="2452964"/>
            </p:xfrm>
            <a:graphic>
              <a:graphicData uri="http://schemas.openxmlformats.org/drawingml/2006/table">
                <a:tbl>
                  <a:tblPr firstRow="1" firstCol="1" bandRow="1">
                    <a:tableStyleId>{5C22544A-7EE6-4342-B048-85BDC9FD1C3A}</a:tableStyleId>
                  </a:tblPr>
                  <a:tblGrid>
                    <a:gridCol w="4044065">
                      <a:extLst>
                        <a:ext uri="{9D8B030D-6E8A-4147-A177-3AD203B41FA5}">
                          <a16:colId xmlns:a16="http://schemas.microsoft.com/office/drawing/2014/main" val="2869407161"/>
                        </a:ext>
                      </a:extLst>
                    </a:gridCol>
                    <a:gridCol w="3089381">
                      <a:extLst>
                        <a:ext uri="{9D8B030D-6E8A-4147-A177-3AD203B41FA5}">
                          <a16:colId xmlns:a16="http://schemas.microsoft.com/office/drawing/2014/main" val="4038196829"/>
                        </a:ext>
                      </a:extLst>
                    </a:gridCol>
                    <a:gridCol w="3089381">
                      <a:extLst>
                        <a:ext uri="{9D8B030D-6E8A-4147-A177-3AD203B41FA5}">
                          <a16:colId xmlns:a16="http://schemas.microsoft.com/office/drawing/2014/main" val="78166046"/>
                        </a:ext>
                      </a:extLst>
                    </a:gridCol>
                    <a:gridCol w="3089381">
                      <a:extLst>
                        <a:ext uri="{9D8B030D-6E8A-4147-A177-3AD203B41FA5}">
                          <a16:colId xmlns:a16="http://schemas.microsoft.com/office/drawing/2014/main" val="716863725"/>
                        </a:ext>
                      </a:extLst>
                    </a:gridCol>
                    <a:gridCol w="3089381">
                      <a:extLst>
                        <a:ext uri="{9D8B030D-6E8A-4147-A177-3AD203B41FA5}">
                          <a16:colId xmlns:a16="http://schemas.microsoft.com/office/drawing/2014/main" val="1477514609"/>
                        </a:ext>
                      </a:extLst>
                    </a:gridCol>
                    <a:gridCol w="3092346">
                      <a:extLst>
                        <a:ext uri="{9D8B030D-6E8A-4147-A177-3AD203B41FA5}">
                          <a16:colId xmlns:a16="http://schemas.microsoft.com/office/drawing/2014/main" val="2530997927"/>
                        </a:ext>
                      </a:extLst>
                    </a:gridCol>
                    <a:gridCol w="3092346">
                      <a:extLst>
                        <a:ext uri="{9D8B030D-6E8A-4147-A177-3AD203B41FA5}">
                          <a16:colId xmlns:a16="http://schemas.microsoft.com/office/drawing/2014/main" val="4109632523"/>
                        </a:ext>
                      </a:extLst>
                    </a:gridCol>
                  </a:tblGrid>
                  <a:tr h="944391">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Sản lượng</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20</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21</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22</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23</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24</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tc>
                    <a:extLst>
                      <a:ext uri="{0D108BD9-81ED-4DB2-BD59-A6C34878D82A}">
                        <a16:rowId xmlns:a16="http://schemas.microsoft.com/office/drawing/2014/main" val="2972126943"/>
                      </a:ext>
                    </a:extLst>
                  </a:tr>
                  <a:tr h="1508573">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Tần số</a:t>
                          </a:r>
                        </a:p>
                      </a:txBody>
                      <a:tcPr marL="68580" marR="68580" marT="0" marB="0" anchor="ctr"/>
                    </a:tc>
                    <a:tc>
                      <a:txBody>
                        <a:bodyPr/>
                        <a:lstStyle/>
                        <a:p>
                          <a:pPr algn="ctr">
                            <a:lnSpc>
                              <a:spcPct val="107000"/>
                            </a:lnSpc>
                            <a:spcAft>
                              <a:spcPts val="800"/>
                            </a:spcAft>
                          </a:pPr>
                          <a:r>
                            <a:rPr lang="en-US" sz="5400" b="1" dirty="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algn="ctr">
                            <a:lnSpc>
                              <a:spcPct val="107000"/>
                            </a:lnSpc>
                            <a:spcAft>
                              <a:spcPts val="800"/>
                            </a:spcAft>
                          </a:pPr>
                          <a:r>
                            <a:rPr lang="en-US" sz="5400" b="1" dirty="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nchor="ctr"/>
                    </a:tc>
                    <a:tc>
                      <a:txBody>
                        <a:bodyPr/>
                        <a:lstStyle/>
                        <a:p>
                          <a:pPr algn="ctr">
                            <a:lnSpc>
                              <a:spcPct val="107000"/>
                            </a:lnSpc>
                            <a:spcAft>
                              <a:spcPts val="800"/>
                            </a:spcAft>
                          </a:pPr>
                          <a:r>
                            <a:rPr lang="en-US" sz="5400" b="1" dirty="0">
                              <a:effectLst/>
                              <a:latin typeface="Tahoma" panose="020B0604030504040204" pitchFamily="34" charset="0"/>
                              <a:ea typeface="Tahoma" panose="020B0604030504040204" pitchFamily="34" charset="0"/>
                              <a:cs typeface="Tahoma" panose="020B0604030504040204" pitchFamily="34" charset="0"/>
                            </a:rPr>
                            <a:t>11</a:t>
                          </a:r>
                        </a:p>
                      </a:txBody>
                      <a:tcPr marL="68580" marR="68580" marT="0" marB="0" anchor="ctr"/>
                    </a:tc>
                    <a:tc>
                      <a:txBody>
                        <a:bodyPr/>
                        <a:lstStyle/>
                        <a:p>
                          <a:pPr algn="ctr">
                            <a:lnSpc>
                              <a:spcPct val="107000"/>
                            </a:lnSpc>
                            <a:spcAft>
                              <a:spcPts val="800"/>
                            </a:spcAft>
                          </a:pPr>
                          <a:r>
                            <a:rPr lang="en-US" sz="5400" b="1" dirty="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algn="ctr">
                            <a:lnSpc>
                              <a:spcPct val="107000"/>
                            </a:lnSpc>
                            <a:spcAft>
                              <a:spcPts val="800"/>
                            </a:spcAft>
                          </a:pPr>
                          <a:r>
                            <a:rPr lang="en-US" sz="5400" b="1" dirty="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nchor="ct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
                                  <a:rPr lang="en-US" sz="5400" b="1" i="1">
                                    <a:effectLst/>
                                    <a:latin typeface="Cambria Math" panose="02040503050406030204" pitchFamily="18" charset="0"/>
                                  </a:rPr>
                                  <m:t>𝐍</m:t>
                                </m:r>
                                <m:r>
                                  <a:rPr lang="en-US" sz="5400" b="1">
                                    <a:effectLst/>
                                    <a:latin typeface="Cambria Math" panose="02040503050406030204" pitchFamily="18" charset="0"/>
                                  </a:rPr>
                                  <m:t>=</m:t>
                                </m:r>
                                <m:r>
                                  <a:rPr lang="en-US" sz="5400" b="1" i="1">
                                    <a:effectLst/>
                                    <a:latin typeface="Cambria Math" panose="02040503050406030204" pitchFamily="18" charset="0"/>
                                  </a:rPr>
                                  <m:t>𝟒𝟎</m:t>
                                </m:r>
                              </m:oMath>
                            </m:oMathPara>
                          </a14:m>
                          <a:endParaRPr lang="en-US" sz="5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606038162"/>
                      </a:ext>
                    </a:extLst>
                  </a:tr>
                </a:tbl>
              </a:graphicData>
            </a:graphic>
          </p:graphicFrame>
        </mc:Choice>
        <mc:Fallback xmlns="">
          <p:graphicFrame>
            <p:nvGraphicFramePr>
              <p:cNvPr id="22" name="Table 21">
                <a:extLst>
                  <a:ext uri="{FF2B5EF4-FFF2-40B4-BE49-F238E27FC236}">
                    <a16:creationId xmlns:a16="http://schemas.microsoft.com/office/drawing/2014/main" id="{C1477F6D-729E-44B0-A4B8-075853D036C9}"/>
                  </a:ext>
                </a:extLst>
              </p:cNvPr>
              <p:cNvGraphicFramePr>
                <a:graphicFrameLocks noGrp="1"/>
              </p:cNvGraphicFramePr>
              <p:nvPr>
                <p:extLst>
                  <p:ext uri="{D42A27DB-BD31-4B8C-83A1-F6EECF244321}">
                    <p14:modId xmlns:p14="http://schemas.microsoft.com/office/powerpoint/2010/main" val="512614655"/>
                  </p:ext>
                </p:extLst>
              </p:nvPr>
            </p:nvGraphicFramePr>
            <p:xfrm>
              <a:off x="953911" y="4405036"/>
              <a:ext cx="22586281" cy="2452964"/>
            </p:xfrm>
            <a:graphic>
              <a:graphicData uri="http://schemas.openxmlformats.org/drawingml/2006/table">
                <a:tbl>
                  <a:tblPr firstRow="1" firstCol="1" bandRow="1">
                    <a:tableStyleId>{5C22544A-7EE6-4342-B048-85BDC9FD1C3A}</a:tableStyleId>
                  </a:tblPr>
                  <a:tblGrid>
                    <a:gridCol w="4044065">
                      <a:extLst>
                        <a:ext uri="{9D8B030D-6E8A-4147-A177-3AD203B41FA5}">
                          <a16:colId xmlns:a16="http://schemas.microsoft.com/office/drawing/2014/main" val="2869407161"/>
                        </a:ext>
                      </a:extLst>
                    </a:gridCol>
                    <a:gridCol w="3089381">
                      <a:extLst>
                        <a:ext uri="{9D8B030D-6E8A-4147-A177-3AD203B41FA5}">
                          <a16:colId xmlns:a16="http://schemas.microsoft.com/office/drawing/2014/main" val="4038196829"/>
                        </a:ext>
                      </a:extLst>
                    </a:gridCol>
                    <a:gridCol w="3089381">
                      <a:extLst>
                        <a:ext uri="{9D8B030D-6E8A-4147-A177-3AD203B41FA5}">
                          <a16:colId xmlns:a16="http://schemas.microsoft.com/office/drawing/2014/main" val="78166046"/>
                        </a:ext>
                      </a:extLst>
                    </a:gridCol>
                    <a:gridCol w="3089381">
                      <a:extLst>
                        <a:ext uri="{9D8B030D-6E8A-4147-A177-3AD203B41FA5}">
                          <a16:colId xmlns:a16="http://schemas.microsoft.com/office/drawing/2014/main" val="716863725"/>
                        </a:ext>
                      </a:extLst>
                    </a:gridCol>
                    <a:gridCol w="3089381">
                      <a:extLst>
                        <a:ext uri="{9D8B030D-6E8A-4147-A177-3AD203B41FA5}">
                          <a16:colId xmlns:a16="http://schemas.microsoft.com/office/drawing/2014/main" val="1477514609"/>
                        </a:ext>
                      </a:extLst>
                    </a:gridCol>
                    <a:gridCol w="3092346">
                      <a:extLst>
                        <a:ext uri="{9D8B030D-6E8A-4147-A177-3AD203B41FA5}">
                          <a16:colId xmlns:a16="http://schemas.microsoft.com/office/drawing/2014/main" val="2530997927"/>
                        </a:ext>
                      </a:extLst>
                    </a:gridCol>
                    <a:gridCol w="3092346">
                      <a:extLst>
                        <a:ext uri="{9D8B030D-6E8A-4147-A177-3AD203B41FA5}">
                          <a16:colId xmlns:a16="http://schemas.microsoft.com/office/drawing/2014/main" val="4109632523"/>
                        </a:ext>
                      </a:extLst>
                    </a:gridCol>
                  </a:tblGrid>
                  <a:tr h="944391">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Sản lượng</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20</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21</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22</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23</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24</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tc>
                    <a:extLst>
                      <a:ext uri="{0D108BD9-81ED-4DB2-BD59-A6C34878D82A}">
                        <a16:rowId xmlns:a16="http://schemas.microsoft.com/office/drawing/2014/main" val="2972126943"/>
                      </a:ext>
                    </a:extLst>
                  </a:tr>
                  <a:tr h="1508573">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Tần số</a:t>
                          </a:r>
                        </a:p>
                      </a:txBody>
                      <a:tcPr marL="68580" marR="68580" marT="0" marB="0" anchor="ctr"/>
                    </a:tc>
                    <a:tc>
                      <a:txBody>
                        <a:bodyPr/>
                        <a:lstStyle/>
                        <a:p>
                          <a:pPr algn="ctr">
                            <a:lnSpc>
                              <a:spcPct val="107000"/>
                            </a:lnSpc>
                            <a:spcAft>
                              <a:spcPts val="800"/>
                            </a:spcAft>
                          </a:pPr>
                          <a:r>
                            <a:rPr lang="en-US" sz="5400" b="1" dirty="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algn="ctr">
                            <a:lnSpc>
                              <a:spcPct val="107000"/>
                            </a:lnSpc>
                            <a:spcAft>
                              <a:spcPts val="800"/>
                            </a:spcAft>
                          </a:pPr>
                          <a:r>
                            <a:rPr lang="en-US" sz="5400" b="1" dirty="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nchor="ctr"/>
                    </a:tc>
                    <a:tc>
                      <a:txBody>
                        <a:bodyPr/>
                        <a:lstStyle/>
                        <a:p>
                          <a:pPr algn="ctr">
                            <a:lnSpc>
                              <a:spcPct val="107000"/>
                            </a:lnSpc>
                            <a:spcAft>
                              <a:spcPts val="800"/>
                            </a:spcAft>
                          </a:pPr>
                          <a:r>
                            <a:rPr lang="en-US" sz="5400" b="1" dirty="0">
                              <a:effectLst/>
                              <a:latin typeface="Tahoma" panose="020B0604030504040204" pitchFamily="34" charset="0"/>
                              <a:ea typeface="Tahoma" panose="020B0604030504040204" pitchFamily="34" charset="0"/>
                              <a:cs typeface="Tahoma" panose="020B0604030504040204" pitchFamily="34" charset="0"/>
                            </a:rPr>
                            <a:t>11</a:t>
                          </a:r>
                        </a:p>
                      </a:txBody>
                      <a:tcPr marL="68580" marR="68580" marT="0" marB="0" anchor="ctr"/>
                    </a:tc>
                    <a:tc>
                      <a:txBody>
                        <a:bodyPr/>
                        <a:lstStyle/>
                        <a:p>
                          <a:pPr algn="ctr">
                            <a:lnSpc>
                              <a:spcPct val="107000"/>
                            </a:lnSpc>
                            <a:spcAft>
                              <a:spcPts val="800"/>
                            </a:spcAft>
                          </a:pPr>
                          <a:r>
                            <a:rPr lang="en-US" sz="5400" b="1" dirty="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algn="ctr">
                            <a:lnSpc>
                              <a:spcPct val="107000"/>
                            </a:lnSpc>
                            <a:spcAft>
                              <a:spcPts val="800"/>
                            </a:spcAft>
                          </a:pPr>
                          <a:r>
                            <a:rPr lang="en-US" sz="5400" b="1" dirty="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nchor="ctr"/>
                    </a:tc>
                    <a:tc>
                      <a:txBody>
                        <a:bodyPr/>
                        <a:lstStyle/>
                        <a:p>
                          <a:endParaRPr lang="en-US"/>
                        </a:p>
                      </a:txBody>
                      <a:tcPr marL="68580" marR="68580" marT="0" marB="0" anchor="ctr">
                        <a:blipFill>
                          <a:blip r:embed="rId9"/>
                          <a:stretch>
                            <a:fillRect l="-631164" t="-73387" r="-789" b="-4032"/>
                          </a:stretch>
                        </a:blipFill>
                      </a:tcPr>
                    </a:tc>
                    <a:extLst>
                      <a:ext uri="{0D108BD9-81ED-4DB2-BD59-A6C34878D82A}">
                        <a16:rowId xmlns:a16="http://schemas.microsoft.com/office/drawing/2014/main" val="1606038162"/>
                      </a:ext>
                    </a:extLst>
                  </a:tr>
                </a:tbl>
              </a:graphicData>
            </a:graphic>
          </p:graphicFrame>
        </mc:Fallback>
      </mc:AlternateContent>
    </p:spTree>
    <p:extLst>
      <p:ext uri="{BB962C8B-B14F-4D97-AF65-F5344CB8AC3E}">
        <p14:creationId xmlns:p14="http://schemas.microsoft.com/office/powerpoint/2010/main" val="28063686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up)">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5"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333997"/>
            <a:ext cx="23556178" cy="1234536"/>
            <a:chOff x="241306" y="2243792"/>
            <a:chExt cx="11778089" cy="617268"/>
          </a:xfrm>
          <a:solidFill>
            <a:srgbClr val="327E3B"/>
          </a:solidFill>
        </p:grpSpPr>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a:latin typeface="Tahoma" panose="020B0604030504040204" pitchFamily="34" charset="0"/>
                  <a:ea typeface="Tahoma" panose="020B0604030504040204" pitchFamily="34" charset="0"/>
                  <a:cs typeface="Tahoma" panose="020B0604030504040204" pitchFamily="34" charset="0"/>
                </a:rPr>
                <a:t>số trung bình.</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val 3">
              <a:extLst>
                <a:ext uri="{FF2B5EF4-FFF2-40B4-BE49-F238E27FC236}">
                  <a16:creationId xmlns:a16="http://schemas.microsoft.com/office/drawing/2014/main" id="{84C83E8D-93AF-AB77-60F0-B14EB14475A7}"/>
                </a:ext>
              </a:extLst>
            </p:cNvPr>
            <p:cNvSpPr/>
            <p:nvPr/>
          </p:nvSpPr>
          <p:spPr>
            <a:xfrm>
              <a:off x="3123016" y="2303046"/>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400" b="1" i="0" u="none" strike="noStrike" kern="1200" cap="none" spc="0" normalizeH="0" baseline="0" noProof="0" dirty="0">
                <a:ln>
                  <a:noFill/>
                </a:ln>
                <a:solidFill>
                  <a:prstClr val="white"/>
                </a:solidFill>
                <a:effectLst/>
                <a:uLnTx/>
                <a:uFillTx/>
                <a:latin typeface="Calibri" panose="020F0502020204030204"/>
              </a:endParaRPr>
            </a:p>
          </p:txBody>
        </p:sp>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a:effectLst/>
                  <a:latin typeface="Tahoma" panose="020B0604030504040204" pitchFamily="34" charset="0"/>
                  <a:ea typeface="Tahoma" panose="020B0604030504040204" pitchFamily="34" charset="0"/>
                  <a:cs typeface="Tahoma" panose="020B0604030504040204" pitchFamily="34" charset="0"/>
                </a:rPr>
                <a:t>mốt.</a:t>
              </a:r>
              <a:endParaRPr lang="en-US" sz="44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400" b="1" i="0" u="none" strike="noStrike" kern="1200" cap="none" spc="0" normalizeH="0" baseline="0" noProof="0" dirty="0">
                <a:ln>
                  <a:noFill/>
                </a:ln>
                <a:solidFill>
                  <a:prstClr val="white"/>
                </a:solidFill>
                <a:effectLst/>
                <a:uLnTx/>
                <a:uFillTx/>
                <a:latin typeface="Calibri" panose="020F0502020204030204"/>
              </a:endParaRPr>
            </a:p>
          </p:txBody>
        </p:sp>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a:latin typeface="Tahoma" panose="020B0604030504040204" pitchFamily="34" charset="0"/>
                  <a:ea typeface="Tahoma" panose="020B0604030504040204" pitchFamily="34" charset="0"/>
                  <a:cs typeface="Tahoma" panose="020B0604030504040204" pitchFamily="34" charset="0"/>
                </a:rPr>
                <a:t>số trung vị.</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400" b="1" i="0" u="none" strike="noStrike" kern="1200" cap="none" spc="0" normalizeH="0" baseline="0" noProof="0" dirty="0">
                <a:ln>
                  <a:noFill/>
                </a:ln>
                <a:solidFill>
                  <a:prstClr val="white"/>
                </a:solidFill>
                <a:effectLst/>
                <a:uLnTx/>
                <a:uFillTx/>
                <a:latin typeface="Calibri" panose="020F0502020204030204"/>
              </a:endParaRPr>
            </a:p>
          </p:txBody>
        </p:sp>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a:latin typeface="Tahoma" panose="020B0604030504040204" pitchFamily="34" charset="0"/>
                  <a:ea typeface="Tahoma" panose="020B0604030504040204" pitchFamily="34" charset="0"/>
                  <a:cs typeface="Tahoma" panose="020B0604030504040204" pitchFamily="34" charset="0"/>
                </a:rPr>
                <a:t>độ lệch chuẩn.</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a:extLst>
                <a:ext uri="{FF2B5EF4-FFF2-40B4-BE49-F238E27FC236}">
                  <a16:creationId xmlns:a16="http://schemas.microsoft.com/office/drawing/2014/main" id="{F511A7FA-8488-F918-906D-7310A1E0F367}"/>
                </a:ext>
              </a:extLst>
            </p:cNvPr>
            <p:cNvSpPr/>
            <p:nvPr/>
          </p:nvSpPr>
          <p:spPr>
            <a:xfrm>
              <a:off x="9123903"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4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45640" y="5452505"/>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a:t>
            </a:r>
            <a:endParaRPr kumimoji="0" lang="en-US" sz="4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8</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20060" y="1873473"/>
            <a:ext cx="8161940" cy="804673"/>
            <a:chOff x="-288924" y="1905000"/>
            <a:chExt cx="4566750" cy="804672"/>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456675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BT TRẮC NGHIỆM BỔ SUNG</a:t>
              </a: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420387" y="3351074"/>
            <a:ext cx="23304511" cy="1754326"/>
          </a:xfrm>
          <a:prstGeom prst="rect">
            <a:avLst/>
          </a:prstGeom>
          <a:noFill/>
        </p:spPr>
        <p:txBody>
          <a:bodyPr wrap="square">
            <a:spAutoFit/>
          </a:bodyPr>
          <a:lstStyle/>
          <a:p>
            <a:r>
              <a:rPr kumimoji="0" lang="en-US" sz="5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5400" b="1">
                <a:latin typeface="Tahoma" panose="020B0604030504040204" pitchFamily="34" charset="0"/>
                <a:ea typeface="Tahoma" panose="020B0604030504040204" pitchFamily="34" charset="0"/>
                <a:cs typeface="Tahoma" panose="020B0604030504040204" pitchFamily="34" charset="0"/>
              </a:rPr>
              <a:t>Các giá trị xuất hiện nhiều nhất trong mẫu số liệu được gọi là </a:t>
            </a: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298448" y="7183494"/>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5" name="TextBox 34">
            <a:extLst>
              <a:ext uri="{FF2B5EF4-FFF2-40B4-BE49-F238E27FC236}">
                <a16:creationId xmlns:a16="http://schemas.microsoft.com/office/drawing/2014/main" id="{0C6A46E2-1867-410D-8F41-1D36C587A628}"/>
              </a:ext>
            </a:extLst>
          </p:cNvPr>
          <p:cNvSpPr txBox="1"/>
          <p:nvPr/>
        </p:nvSpPr>
        <p:spPr>
          <a:xfrm>
            <a:off x="790380" y="8877930"/>
            <a:ext cx="23227596" cy="923330"/>
          </a:xfrm>
          <a:prstGeom prst="rect">
            <a:avLst/>
          </a:prstGeom>
          <a:noFill/>
        </p:spPr>
        <p:txBody>
          <a:bodyPr wrap="square">
            <a:spAutoFit/>
          </a:bodyPr>
          <a:lstStyle/>
          <a:p>
            <a:r>
              <a:rPr lang="en-US" sz="5400" b="1">
                <a:latin typeface="Tahoma" panose="020B0604030504040204" pitchFamily="34" charset="0"/>
                <a:ea typeface="Tahoma" panose="020B0604030504040204" pitchFamily="34" charset="0"/>
                <a:cs typeface="Tahoma" panose="020B0604030504040204" pitchFamily="34" charset="0"/>
              </a:rPr>
              <a:t>Các giá trị xuất hiện nhiều nhất trong mẫu số liệu được gọi là mốt.</a:t>
            </a:r>
          </a:p>
        </p:txBody>
      </p:sp>
    </p:spTree>
    <p:extLst>
      <p:ext uri="{BB962C8B-B14F-4D97-AF65-F5344CB8AC3E}">
        <p14:creationId xmlns:p14="http://schemas.microsoft.com/office/powerpoint/2010/main" val="32905998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318432" y="7495724"/>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𝟏𝟏</m:t>
                        </m:r>
                        <m:r>
                          <a:rPr lang="en-US" sz="4800" b="1" i="1" smtClean="0">
                            <a:latin typeface="Cambria Math" panose="02040503050406030204" pitchFamily="18" charset="0"/>
                          </a:rPr>
                          <m:t>,</m:t>
                        </m:r>
                        <m:r>
                          <a:rPr lang="en-US" sz="4800" b="1" i="1" smtClean="0">
                            <a:latin typeface="Cambria Math" panose="02040503050406030204" pitchFamily="18" charset="0"/>
                          </a:rPr>
                          <m:t>𝟐𝟔</m:t>
                        </m:r>
                        <m:r>
                          <m:rPr>
                            <m:nor/>
                          </m:rPr>
                          <a:rPr lang="en-US" sz="4800">
                            <a:latin typeface="Tahoma" panose="020B0604030504040204" pitchFamily="34" charset="0"/>
                            <a:ea typeface="Tahoma" panose="020B0604030504040204" pitchFamily="34" charset="0"/>
                            <a:cs typeface="Tahoma" panose="020B0604030504040204" pitchFamily="34" charset="0"/>
                          </a:rPr>
                          <m:t>.</m:t>
                        </m:r>
                      </m:oMath>
                    </m:oMathPara>
                  </a14:m>
                  <a:endParaRPr lang="en-US" sz="48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113851"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570619"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smtClean="0">
                          <a:latin typeface="Cambria Math" panose="02040503050406030204" pitchFamily="18" charset="0"/>
                        </a:rPr>
                        <m:t>𝟏𝟏</m:t>
                      </m:r>
                      <m:r>
                        <a:rPr lang="en-US" sz="5400" b="1" i="1" smtClean="0">
                          <a:latin typeface="Cambria Math" panose="02040503050406030204" pitchFamily="18" charset="0"/>
                        </a:rPr>
                        <m:t>,</m:t>
                      </m:r>
                      <m:r>
                        <a:rPr lang="en-US" sz="5400" b="1" i="1" smtClean="0">
                          <a:latin typeface="Cambria Math" panose="02040503050406030204" pitchFamily="18" charset="0"/>
                        </a:rPr>
                        <m:t>𝟏𝟔</m:t>
                      </m:r>
                    </m:oMath>
                  </a14:m>
                  <a:r>
                    <a:rPr lang="en-US" sz="5400">
                      <a:latin typeface="Tahoma" panose="020B0604030504040204" pitchFamily="34" charset="0"/>
                      <a:ea typeface="Tahoma" panose="020B0604030504040204" pitchFamily="34" charset="0"/>
                      <a:cs typeface="Tahoma" panose="020B0604030504040204" pitchFamily="34" charset="0"/>
                    </a:rPr>
                    <a:t>.</a:t>
                  </a:r>
                  <a:endParaRPr lang="en-US" sz="54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570619" cy="617268"/>
                </a:xfrm>
                <a:prstGeom prst="rect">
                  <a:avLst/>
                </a:prstGeom>
                <a:blipFill>
                  <a:blip r:embed="rId3"/>
                  <a:stretch>
                    <a:fillRect b="-13810"/>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𝟏𝟏</m:t>
                        </m:r>
                        <m:r>
                          <a:rPr lang="en-US" sz="4800" b="1" i="1" smtClean="0">
                            <a:latin typeface="Cambria Math" panose="02040503050406030204" pitchFamily="18" charset="0"/>
                          </a:rPr>
                          <m:t>,</m:t>
                        </m:r>
                        <m:r>
                          <a:rPr lang="en-US" sz="4800" b="1" i="1" smtClean="0">
                            <a:latin typeface="Cambria Math" panose="02040503050406030204" pitchFamily="18" charset="0"/>
                          </a:rPr>
                          <m:t>𝟐𝟑</m:t>
                        </m:r>
                        <m:r>
                          <m:rPr>
                            <m:nor/>
                          </m:rPr>
                          <a:rPr lang="en-US" sz="4800">
                            <a:latin typeface="Tahoma" panose="020B0604030504040204" pitchFamily="34" charset="0"/>
                            <a:ea typeface="Tahoma" panose="020B0604030504040204" pitchFamily="34" charset="0"/>
                            <a:cs typeface="Tahoma" panose="020B0604030504040204" pitchFamily="34" charset="0"/>
                          </a:rPr>
                          <m:t>.</m:t>
                        </m:r>
                      </m:oMath>
                    </m:oMathPara>
                  </a14:m>
                  <a:endParaRPr lang="en-US" sz="48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𝟏𝟏</m:t>
                        </m:r>
                        <m:r>
                          <a:rPr lang="en-US" sz="4800" b="1" i="1" smtClean="0">
                            <a:latin typeface="Cambria Math" panose="02040503050406030204" pitchFamily="18" charset="0"/>
                          </a:rPr>
                          <m:t>,</m:t>
                        </m:r>
                        <m:r>
                          <a:rPr lang="en-US" sz="4800" b="1" i="1" smtClean="0">
                            <a:latin typeface="Cambria Math" panose="02040503050406030204" pitchFamily="18" charset="0"/>
                          </a:rPr>
                          <m:t>𝟔</m:t>
                        </m:r>
                        <m:r>
                          <m:rPr>
                            <m:nor/>
                          </m:rPr>
                          <a:rPr lang="en-US" sz="4800">
                            <a:latin typeface="Tahoma" panose="020B0604030504040204" pitchFamily="34" charset="0"/>
                            <a:ea typeface="Tahoma" panose="020B0604030504040204" pitchFamily="34" charset="0"/>
                            <a:cs typeface="Tahoma" panose="020B0604030504040204" pitchFamily="34" charset="0"/>
                          </a:rPr>
                          <m:t>.</m:t>
                        </m:r>
                      </m:oMath>
                    </m:oMathPara>
                  </a14:m>
                  <a:endParaRPr lang="en-US" sz="48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8364200" y="762000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a:solidFill>
                  <a:prstClr val="white"/>
                </a:solidFill>
                <a:latin typeface="Tahoma" panose="020B0604030504040204" pitchFamily="34" charset="0"/>
                <a:ea typeface="Tahoma" panose="020B0604030504040204" pitchFamily="34" charset="0"/>
                <a:cs typeface="Tahoma" panose="020B0604030504040204" pitchFamily="34" charset="0"/>
              </a:rPr>
              <a:t>D</a:t>
            </a:r>
            <a:endPar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55"/>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9</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1096845" y="2987571"/>
            <a:ext cx="23416303" cy="923330"/>
          </a:xfrm>
          <a:prstGeom prst="rect">
            <a:avLst/>
          </a:prstGeom>
          <a:noFill/>
        </p:spPr>
        <p:txBody>
          <a:bodyPr wrap="square">
            <a:spAutoFit/>
          </a:bodyPr>
          <a:lstStyle/>
          <a:p>
            <a:r>
              <a:rPr lang="en-US" sz="5400" b="1">
                <a:latin typeface="Tahoma" panose="020B0604030504040204" pitchFamily="34" charset="0"/>
                <a:ea typeface="Tahoma" panose="020B0604030504040204" pitchFamily="34" charset="0"/>
                <a:cs typeface="Tahoma" panose="020B0604030504040204" pitchFamily="34" charset="0"/>
              </a:rPr>
              <a:t>Bảng phân phối thực nghiệm đo chiều cao của 50 cây lim</a:t>
            </a: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197349" y="8968618"/>
            <a:ext cx="23862374" cy="3727886"/>
            <a:chOff x="48567" y="4381499"/>
            <a:chExt cx="23018772" cy="3727885"/>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3167828"/>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0C6A46E2-1867-410D-8F41-1D36C587A628}"/>
                  </a:ext>
                </a:extLst>
              </p:cNvPr>
              <p:cNvSpPr txBox="1"/>
              <p:nvPr/>
            </p:nvSpPr>
            <p:spPr>
              <a:xfrm>
                <a:off x="1428084" y="10060553"/>
                <a:ext cx="21054236" cy="2085827"/>
              </a:xfrm>
              <a:prstGeom prst="rect">
                <a:avLst/>
              </a:prstGeom>
              <a:noFill/>
            </p:spPr>
            <p:txBody>
              <a:bodyPr wrap="square">
                <a:spAutoFit/>
              </a:bodyPr>
              <a:lstStyle/>
              <a:p>
                <a:r>
                  <a:rPr lang="en-US" sz="5400" b="1">
                    <a:latin typeface="Tahoma" panose="020B0604030504040204" pitchFamily="34" charset="0"/>
                    <a:ea typeface="Tahoma" panose="020B0604030504040204" pitchFamily="34" charset="0"/>
                    <a:cs typeface="Tahoma" panose="020B0604030504040204" pitchFamily="34" charset="0"/>
                  </a:rPr>
                  <a:t>Chiều cao trung bình của 50 cây lim là:</a:t>
                </a:r>
              </a:p>
              <a:p>
                <a:r>
                  <a:rPr lang="en-US" sz="5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5400" b="1" i="1">
                            <a:latin typeface="Cambria Math" panose="02040503050406030204" pitchFamily="18" charset="0"/>
                          </a:rPr>
                        </m:ctrlPr>
                      </m:barPr>
                      <m:e>
                        <m:r>
                          <a:rPr lang="en-US" sz="5400" b="1" i="1">
                            <a:latin typeface="Cambria Math" panose="02040503050406030204" pitchFamily="18" charset="0"/>
                          </a:rPr>
                          <m:t>𝒙</m:t>
                        </m:r>
                      </m:e>
                    </m:bar>
                    <m:r>
                      <a:rPr lang="en-US" sz="5400" b="1" i="1">
                        <a:latin typeface="Cambria Math" panose="02040503050406030204" pitchFamily="18" charset="0"/>
                      </a:rPr>
                      <m:t>=</m:t>
                    </m:r>
                    <m:f>
                      <m:fPr>
                        <m:ctrlPr>
                          <a:rPr lang="en-US" sz="5400" b="1" i="1">
                            <a:latin typeface="Cambria Math" panose="02040503050406030204" pitchFamily="18" charset="0"/>
                          </a:rPr>
                        </m:ctrlPr>
                      </m:fPr>
                      <m:num>
                        <m:sSub>
                          <m:sSubPr>
                            <m:ctrlPr>
                              <a:rPr lang="en-US" sz="5400" b="1" i="1">
                                <a:latin typeface="Cambria Math" panose="02040503050406030204" pitchFamily="18" charset="0"/>
                              </a:rPr>
                            </m:ctrlPr>
                          </m:sSubPr>
                          <m:e>
                            <m:r>
                              <a:rPr lang="en-US" sz="5400" b="1" i="1">
                                <a:latin typeface="Cambria Math" panose="02040503050406030204" pitchFamily="18" charset="0"/>
                              </a:rPr>
                              <m:t>𝒙</m:t>
                            </m:r>
                          </m:e>
                          <m:sub>
                            <m:r>
                              <a:rPr lang="en-US" sz="5400" b="1" i="1">
                                <a:latin typeface="Cambria Math" panose="02040503050406030204" pitchFamily="18" charset="0"/>
                              </a:rPr>
                              <m:t>𝟏</m:t>
                            </m:r>
                          </m:sub>
                        </m:sSub>
                        <m:sSub>
                          <m:sSubPr>
                            <m:ctrlPr>
                              <a:rPr lang="en-US" sz="5400" b="1" i="1">
                                <a:latin typeface="Cambria Math" panose="02040503050406030204" pitchFamily="18" charset="0"/>
                              </a:rPr>
                            </m:ctrlPr>
                          </m:sSubPr>
                          <m:e>
                            <m:r>
                              <a:rPr lang="en-US" sz="5400" b="1" i="1">
                                <a:latin typeface="Cambria Math" panose="02040503050406030204" pitchFamily="18" charset="0"/>
                              </a:rPr>
                              <m:t>𝒏</m:t>
                            </m:r>
                          </m:e>
                          <m:sub>
                            <m:r>
                              <a:rPr lang="en-US" sz="5400" b="1" i="1">
                                <a:latin typeface="Cambria Math" panose="02040503050406030204" pitchFamily="18" charset="0"/>
                              </a:rPr>
                              <m:t>𝟏</m:t>
                            </m:r>
                          </m:sub>
                        </m:sSub>
                        <m:r>
                          <a:rPr lang="en-US" sz="5400" b="1" i="1">
                            <a:latin typeface="Cambria Math" panose="02040503050406030204" pitchFamily="18" charset="0"/>
                          </a:rPr>
                          <m:t>+</m:t>
                        </m:r>
                        <m:sSub>
                          <m:sSubPr>
                            <m:ctrlPr>
                              <a:rPr lang="en-US" sz="5400" b="1" i="1">
                                <a:latin typeface="Cambria Math" panose="02040503050406030204" pitchFamily="18" charset="0"/>
                              </a:rPr>
                            </m:ctrlPr>
                          </m:sSubPr>
                          <m:e>
                            <m:r>
                              <a:rPr lang="en-US" sz="5400" b="1" i="1">
                                <a:latin typeface="Cambria Math" panose="02040503050406030204" pitchFamily="18" charset="0"/>
                              </a:rPr>
                              <m:t>𝒙</m:t>
                            </m:r>
                          </m:e>
                          <m:sub>
                            <m:r>
                              <a:rPr lang="en-US" sz="5400" b="1" i="1">
                                <a:latin typeface="Cambria Math" panose="02040503050406030204" pitchFamily="18" charset="0"/>
                              </a:rPr>
                              <m:t>𝟐</m:t>
                            </m:r>
                          </m:sub>
                        </m:sSub>
                        <m:sSub>
                          <m:sSubPr>
                            <m:ctrlPr>
                              <a:rPr lang="en-US" sz="5400" b="1" i="1">
                                <a:latin typeface="Cambria Math" panose="02040503050406030204" pitchFamily="18" charset="0"/>
                              </a:rPr>
                            </m:ctrlPr>
                          </m:sSubPr>
                          <m:e>
                            <m:r>
                              <a:rPr lang="en-US" sz="5400" b="1" i="1">
                                <a:latin typeface="Cambria Math" panose="02040503050406030204" pitchFamily="18" charset="0"/>
                              </a:rPr>
                              <m:t>𝒏</m:t>
                            </m:r>
                          </m:e>
                          <m:sub>
                            <m:r>
                              <a:rPr lang="en-US" sz="5400" b="1" i="1">
                                <a:latin typeface="Cambria Math" panose="02040503050406030204" pitchFamily="18" charset="0"/>
                              </a:rPr>
                              <m:t>𝟐</m:t>
                            </m:r>
                          </m:sub>
                        </m:sSub>
                        <m:r>
                          <a:rPr lang="en-US" sz="5400" b="1" i="1">
                            <a:latin typeface="Cambria Math" panose="02040503050406030204" pitchFamily="18" charset="0"/>
                          </a:rPr>
                          <m:t>+...+</m:t>
                        </m:r>
                        <m:sSub>
                          <m:sSubPr>
                            <m:ctrlPr>
                              <a:rPr lang="en-US" sz="5400" b="1" i="1">
                                <a:latin typeface="Cambria Math" panose="02040503050406030204" pitchFamily="18" charset="0"/>
                              </a:rPr>
                            </m:ctrlPr>
                          </m:sSubPr>
                          <m:e>
                            <m:r>
                              <a:rPr lang="en-US" sz="5400" b="1" i="1">
                                <a:latin typeface="Cambria Math" panose="02040503050406030204" pitchFamily="18" charset="0"/>
                              </a:rPr>
                              <m:t>𝒙</m:t>
                            </m:r>
                          </m:e>
                          <m:sub>
                            <m:r>
                              <a:rPr lang="en-US" sz="5400" b="1" i="1">
                                <a:latin typeface="Cambria Math" panose="02040503050406030204" pitchFamily="18" charset="0"/>
                              </a:rPr>
                              <m:t>𝒌</m:t>
                            </m:r>
                          </m:sub>
                        </m:sSub>
                        <m:sSub>
                          <m:sSubPr>
                            <m:ctrlPr>
                              <a:rPr lang="en-US" sz="5400" b="1" i="1">
                                <a:latin typeface="Cambria Math" panose="02040503050406030204" pitchFamily="18" charset="0"/>
                              </a:rPr>
                            </m:ctrlPr>
                          </m:sSubPr>
                          <m:e>
                            <m:r>
                              <a:rPr lang="en-US" sz="5400" b="1" i="1">
                                <a:latin typeface="Cambria Math" panose="02040503050406030204" pitchFamily="18" charset="0"/>
                              </a:rPr>
                              <m:t>𝒏</m:t>
                            </m:r>
                          </m:e>
                          <m:sub>
                            <m:r>
                              <a:rPr lang="en-US" sz="5400" b="1" i="1">
                                <a:latin typeface="Cambria Math" panose="02040503050406030204" pitchFamily="18" charset="0"/>
                              </a:rPr>
                              <m:t>𝒌</m:t>
                            </m:r>
                          </m:sub>
                        </m:sSub>
                      </m:num>
                      <m:den>
                        <m:r>
                          <a:rPr lang="en-US" sz="5400" b="1" i="1">
                            <a:latin typeface="Cambria Math" panose="02040503050406030204" pitchFamily="18" charset="0"/>
                          </a:rPr>
                          <m:t>𝒏</m:t>
                        </m:r>
                      </m:den>
                    </m:f>
                    <m:r>
                      <a:rPr lang="en-US" sz="5400" b="1" i="1">
                        <a:latin typeface="Cambria Math" panose="02040503050406030204" pitchFamily="18" charset="0"/>
                      </a:rPr>
                      <m:t>=</m:t>
                    </m:r>
                    <m:r>
                      <a:rPr lang="en-US" sz="5400" b="1" i="1">
                        <a:latin typeface="Cambria Math" panose="02040503050406030204" pitchFamily="18" charset="0"/>
                      </a:rPr>
                      <m:t>𝟏𝟏</m:t>
                    </m:r>
                    <m:r>
                      <a:rPr lang="en-US" sz="5400" b="1" i="1">
                        <a:latin typeface="Cambria Math" panose="02040503050406030204" pitchFamily="18" charset="0"/>
                      </a:rPr>
                      <m:t>,</m:t>
                    </m:r>
                    <m:r>
                      <a:rPr lang="en-US" sz="5400" b="1" i="1">
                        <a:latin typeface="Cambria Math" panose="02040503050406030204" pitchFamily="18" charset="0"/>
                      </a:rPr>
                      <m:t>𝟔</m:t>
                    </m:r>
                    <m:d>
                      <m:dPr>
                        <m:ctrlPr>
                          <a:rPr lang="en-US" sz="5400" b="1" i="1">
                            <a:latin typeface="Cambria Math" panose="02040503050406030204" pitchFamily="18" charset="0"/>
                          </a:rPr>
                        </m:ctrlPr>
                      </m:dPr>
                      <m:e>
                        <m:r>
                          <a:rPr lang="en-US" sz="5400" b="1" i="1">
                            <a:latin typeface="Cambria Math" panose="02040503050406030204" pitchFamily="18" charset="0"/>
                          </a:rPr>
                          <m:t>𝒎</m:t>
                        </m:r>
                      </m:e>
                    </m:d>
                  </m:oMath>
                </a14:m>
                <a:r>
                  <a:rPr lang="en-US" sz="54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5" name="TextBox 34">
                <a:extLst>
                  <a:ext uri="{FF2B5EF4-FFF2-40B4-BE49-F238E27FC236}">
                    <a16:creationId xmlns:a16="http://schemas.microsoft.com/office/drawing/2014/main" id="{0C6A46E2-1867-410D-8F41-1D36C587A628}"/>
                  </a:ext>
                </a:extLst>
              </p:cNvPr>
              <p:cNvSpPr txBox="1">
                <a:spLocks noRot="1" noChangeAspect="1" noMove="1" noResize="1" noEditPoints="1" noAdjustHandles="1" noChangeArrowheads="1" noChangeShapeType="1" noTextEdit="1"/>
              </p:cNvSpPr>
              <p:nvPr/>
            </p:nvSpPr>
            <p:spPr>
              <a:xfrm>
                <a:off x="1428084" y="10060553"/>
                <a:ext cx="21054236" cy="2085827"/>
              </a:xfrm>
              <a:prstGeom prst="rect">
                <a:avLst/>
              </a:prstGeom>
              <a:blipFill>
                <a:blip r:embed="rId8"/>
                <a:stretch>
                  <a:fillRect l="-1534" t="-8163" b="-6122"/>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7D19ADF9-2C2A-461C-929A-A674440E044F}"/>
              </a:ext>
            </a:extLst>
          </p:cNvPr>
          <p:cNvSpPr txBox="1"/>
          <p:nvPr/>
        </p:nvSpPr>
        <p:spPr>
          <a:xfrm>
            <a:off x="1055744" y="6473203"/>
            <a:ext cx="22092583" cy="923330"/>
          </a:xfrm>
          <a:prstGeom prst="rect">
            <a:avLst/>
          </a:prstGeom>
          <a:noFill/>
        </p:spPr>
        <p:txBody>
          <a:bodyPr wrap="square">
            <a:spAutoFit/>
          </a:bodyPr>
          <a:lstStyle/>
          <a:p>
            <a:r>
              <a:rPr lang="en-US" sz="5400" b="1">
                <a:latin typeface="Tahoma" panose="020B0604030504040204" pitchFamily="34" charset="0"/>
                <a:ea typeface="Tahoma" panose="020B0604030504040204" pitchFamily="34" charset="0"/>
                <a:cs typeface="Tahoma" panose="020B0604030504040204" pitchFamily="34" charset="0"/>
              </a:rPr>
              <a:t>a) Tính chiều cao trung bình của 50 cây lim.</a:t>
            </a:r>
          </a:p>
        </p:txBody>
      </p:sp>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556DAC20-1C18-4A04-A988-0536604B25D9}"/>
                  </a:ext>
                </a:extLst>
              </p:cNvPr>
              <p:cNvGraphicFramePr>
                <a:graphicFrameLocks noGrp="1"/>
              </p:cNvGraphicFramePr>
              <p:nvPr>
                <p:extLst>
                  <p:ext uri="{D42A27DB-BD31-4B8C-83A1-F6EECF244321}">
                    <p14:modId xmlns:p14="http://schemas.microsoft.com/office/powerpoint/2010/main" val="3214918685"/>
                  </p:ext>
                </p:extLst>
              </p:nvPr>
            </p:nvGraphicFramePr>
            <p:xfrm>
              <a:off x="2521218" y="4388152"/>
              <a:ext cx="19579000" cy="1964990"/>
            </p:xfrm>
            <a:graphic>
              <a:graphicData uri="http://schemas.openxmlformats.org/drawingml/2006/table">
                <a:tbl>
                  <a:tblPr firstRow="1" firstCol="1" bandRow="1">
                    <a:tableStyleId>{5C22544A-7EE6-4342-B048-85BDC9FD1C3A}</a:tableStyleId>
                  </a:tblPr>
                  <a:tblGrid>
                    <a:gridCol w="4415271">
                      <a:extLst>
                        <a:ext uri="{9D8B030D-6E8A-4147-A177-3AD203B41FA5}">
                          <a16:colId xmlns:a16="http://schemas.microsoft.com/office/drawing/2014/main" val="2486063253"/>
                        </a:ext>
                      </a:extLst>
                    </a:gridCol>
                    <a:gridCol w="2050068">
                      <a:extLst>
                        <a:ext uri="{9D8B030D-6E8A-4147-A177-3AD203B41FA5}">
                          <a16:colId xmlns:a16="http://schemas.microsoft.com/office/drawing/2014/main" val="1237783878"/>
                        </a:ext>
                      </a:extLst>
                    </a:gridCol>
                    <a:gridCol w="2134782">
                      <a:extLst>
                        <a:ext uri="{9D8B030D-6E8A-4147-A177-3AD203B41FA5}">
                          <a16:colId xmlns:a16="http://schemas.microsoft.com/office/drawing/2014/main" val="1221573066"/>
                        </a:ext>
                      </a:extLst>
                    </a:gridCol>
                    <a:gridCol w="2134782">
                      <a:extLst>
                        <a:ext uri="{9D8B030D-6E8A-4147-A177-3AD203B41FA5}">
                          <a16:colId xmlns:a16="http://schemas.microsoft.com/office/drawing/2014/main" val="3684378574"/>
                        </a:ext>
                      </a:extLst>
                    </a:gridCol>
                    <a:gridCol w="2134782">
                      <a:extLst>
                        <a:ext uri="{9D8B030D-6E8A-4147-A177-3AD203B41FA5}">
                          <a16:colId xmlns:a16="http://schemas.microsoft.com/office/drawing/2014/main" val="314452356"/>
                        </a:ext>
                      </a:extLst>
                    </a:gridCol>
                    <a:gridCol w="2134782">
                      <a:extLst>
                        <a:ext uri="{9D8B030D-6E8A-4147-A177-3AD203B41FA5}">
                          <a16:colId xmlns:a16="http://schemas.microsoft.com/office/drawing/2014/main" val="1870151514"/>
                        </a:ext>
                      </a:extLst>
                    </a:gridCol>
                    <a:gridCol w="2134782">
                      <a:extLst>
                        <a:ext uri="{9D8B030D-6E8A-4147-A177-3AD203B41FA5}">
                          <a16:colId xmlns:a16="http://schemas.microsoft.com/office/drawing/2014/main" val="3432588667"/>
                        </a:ext>
                      </a:extLst>
                    </a:gridCol>
                    <a:gridCol w="2439751">
                      <a:extLst>
                        <a:ext uri="{9D8B030D-6E8A-4147-A177-3AD203B41FA5}">
                          <a16:colId xmlns:a16="http://schemas.microsoft.com/office/drawing/2014/main" val="825581915"/>
                        </a:ext>
                      </a:extLst>
                    </a:gridCol>
                  </a:tblGrid>
                  <a:tr h="982495">
                    <a:tc>
                      <a:txBody>
                        <a:bodyPr/>
                        <a:lstStyle/>
                        <a:p>
                          <a:pPr algn="ctr">
                            <a:lnSpc>
                              <a:spcPct val="107000"/>
                            </a:lnSpc>
                            <a:spcBef>
                              <a:spcPts val="240"/>
                            </a:spcBef>
                            <a:spcAft>
                              <a:spcPts val="240"/>
                            </a:spcAft>
                          </a:pPr>
                          <a14:m>
                            <m:oMathPara xmlns:m="http://schemas.openxmlformats.org/officeDocument/2006/math">
                              <m:oMathParaPr>
                                <m:jc m:val="centerGroup"/>
                              </m:oMathParaPr>
                              <m:oMath xmlns:m="http://schemas.openxmlformats.org/officeDocument/2006/math">
                                <m:sSub>
                                  <m:sSubPr>
                                    <m:ctrlPr>
                                      <a:rPr lang="en-US" sz="5400" i="1">
                                        <a:effectLst/>
                                        <a:latin typeface="Cambria Math" panose="02040503050406030204" pitchFamily="18" charset="0"/>
                                      </a:rPr>
                                    </m:ctrlPr>
                                  </m:sSubPr>
                                  <m:e>
                                    <m:r>
                                      <a:rPr lang="en-US" sz="5400">
                                        <a:effectLst/>
                                        <a:latin typeface="Cambria Math" panose="02040503050406030204" pitchFamily="18" charset="0"/>
                                      </a:rPr>
                                      <m:t>𝑋</m:t>
                                    </m:r>
                                  </m:e>
                                  <m:sub>
                                    <m:r>
                                      <a:rPr lang="en-US" sz="5400">
                                        <a:effectLst/>
                                        <a:latin typeface="Cambria Math" panose="02040503050406030204" pitchFamily="18" charset="0"/>
                                      </a:rPr>
                                      <m:t>𝑖</m:t>
                                    </m:r>
                                  </m:sub>
                                </m:sSub>
                                <m:d>
                                  <m:dPr>
                                    <m:ctrlPr>
                                      <a:rPr lang="en-US" sz="5400" i="1">
                                        <a:effectLst/>
                                        <a:latin typeface="Cambria Math" panose="02040503050406030204" pitchFamily="18" charset="0"/>
                                      </a:rPr>
                                    </m:ctrlPr>
                                  </m:dPr>
                                  <m:e>
                                    <m:r>
                                      <a:rPr lang="en-US" sz="5400">
                                        <a:effectLst/>
                                        <a:latin typeface="Cambria Math" panose="02040503050406030204" pitchFamily="18" charset="0"/>
                                      </a:rPr>
                                      <m:t>𝑚</m:t>
                                    </m:r>
                                  </m:e>
                                </m:d>
                              </m:oMath>
                            </m:oMathPara>
                          </a14:m>
                          <a:endParaRPr lang="en-US" sz="5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11</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12</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13</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14</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tc>
                    <a:extLst>
                      <a:ext uri="{0D108BD9-81ED-4DB2-BD59-A6C34878D82A}">
                        <a16:rowId xmlns:a16="http://schemas.microsoft.com/office/drawing/2014/main" val="1538025045"/>
                      </a:ext>
                    </a:extLst>
                  </a:tr>
                  <a:tr h="982495">
                    <a:tc>
                      <a:txBody>
                        <a:bodyPr/>
                        <a:lstStyle/>
                        <a:p>
                          <a:pPr algn="ctr">
                            <a:lnSpc>
                              <a:spcPct val="107000"/>
                            </a:lnSpc>
                            <a:spcBef>
                              <a:spcPts val="240"/>
                            </a:spcBef>
                            <a:spcAft>
                              <a:spcPts val="240"/>
                            </a:spcAft>
                          </a:pPr>
                          <a14:m>
                            <m:oMathPara xmlns:m="http://schemas.openxmlformats.org/officeDocument/2006/math">
                              <m:oMathParaPr>
                                <m:jc m:val="centerGroup"/>
                              </m:oMathParaPr>
                              <m:oMath xmlns:m="http://schemas.openxmlformats.org/officeDocument/2006/math">
                                <m:sSub>
                                  <m:sSubPr>
                                    <m:ctrlPr>
                                      <a:rPr lang="en-US" sz="5400" i="1">
                                        <a:effectLst/>
                                        <a:latin typeface="Cambria Math" panose="02040503050406030204" pitchFamily="18" charset="0"/>
                                      </a:rPr>
                                    </m:ctrlPr>
                                  </m:sSubPr>
                                  <m:e>
                                    <m:r>
                                      <a:rPr lang="en-US" sz="5400">
                                        <a:effectLst/>
                                        <a:latin typeface="Cambria Math" panose="02040503050406030204" pitchFamily="18" charset="0"/>
                                      </a:rPr>
                                      <m:t>𝑛</m:t>
                                    </m:r>
                                  </m:e>
                                  <m:sub>
                                    <m:r>
                                      <a:rPr lang="en-US" sz="5400">
                                        <a:effectLst/>
                                        <a:latin typeface="Cambria Math" panose="02040503050406030204" pitchFamily="18" charset="0"/>
                                      </a:rPr>
                                      <m:t>𝑖</m:t>
                                    </m:r>
                                  </m:sub>
                                </m:sSub>
                              </m:oMath>
                            </m:oMathPara>
                          </a14:m>
                          <a:endParaRPr lang="en-US" sz="5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50</a:t>
                          </a:r>
                        </a:p>
                      </a:txBody>
                      <a:tcPr marL="68580" marR="68580" marT="0" marB="0" anchor="ctr"/>
                    </a:tc>
                    <a:extLst>
                      <a:ext uri="{0D108BD9-81ED-4DB2-BD59-A6C34878D82A}">
                        <a16:rowId xmlns:a16="http://schemas.microsoft.com/office/drawing/2014/main" val="3961817108"/>
                      </a:ext>
                    </a:extLst>
                  </a:tr>
                </a:tbl>
              </a:graphicData>
            </a:graphic>
          </p:graphicFrame>
        </mc:Choice>
        <mc:Fallback xmlns="">
          <p:graphicFrame>
            <p:nvGraphicFramePr>
              <p:cNvPr id="21" name="Table 20">
                <a:extLst>
                  <a:ext uri="{FF2B5EF4-FFF2-40B4-BE49-F238E27FC236}">
                    <a16:creationId xmlns:a16="http://schemas.microsoft.com/office/drawing/2014/main" id="{556DAC20-1C18-4A04-A988-0536604B25D9}"/>
                  </a:ext>
                </a:extLst>
              </p:cNvPr>
              <p:cNvGraphicFramePr>
                <a:graphicFrameLocks noGrp="1"/>
              </p:cNvGraphicFramePr>
              <p:nvPr>
                <p:extLst>
                  <p:ext uri="{D42A27DB-BD31-4B8C-83A1-F6EECF244321}">
                    <p14:modId xmlns:p14="http://schemas.microsoft.com/office/powerpoint/2010/main" val="3214918685"/>
                  </p:ext>
                </p:extLst>
              </p:nvPr>
            </p:nvGraphicFramePr>
            <p:xfrm>
              <a:off x="2521218" y="4388152"/>
              <a:ext cx="19579000" cy="1964990"/>
            </p:xfrm>
            <a:graphic>
              <a:graphicData uri="http://schemas.openxmlformats.org/drawingml/2006/table">
                <a:tbl>
                  <a:tblPr firstRow="1" firstCol="1" bandRow="1">
                    <a:tableStyleId>{5C22544A-7EE6-4342-B048-85BDC9FD1C3A}</a:tableStyleId>
                  </a:tblPr>
                  <a:tblGrid>
                    <a:gridCol w="4415271">
                      <a:extLst>
                        <a:ext uri="{9D8B030D-6E8A-4147-A177-3AD203B41FA5}">
                          <a16:colId xmlns:a16="http://schemas.microsoft.com/office/drawing/2014/main" val="2486063253"/>
                        </a:ext>
                      </a:extLst>
                    </a:gridCol>
                    <a:gridCol w="2050068">
                      <a:extLst>
                        <a:ext uri="{9D8B030D-6E8A-4147-A177-3AD203B41FA5}">
                          <a16:colId xmlns:a16="http://schemas.microsoft.com/office/drawing/2014/main" val="1237783878"/>
                        </a:ext>
                      </a:extLst>
                    </a:gridCol>
                    <a:gridCol w="2134782">
                      <a:extLst>
                        <a:ext uri="{9D8B030D-6E8A-4147-A177-3AD203B41FA5}">
                          <a16:colId xmlns:a16="http://schemas.microsoft.com/office/drawing/2014/main" val="1221573066"/>
                        </a:ext>
                      </a:extLst>
                    </a:gridCol>
                    <a:gridCol w="2134782">
                      <a:extLst>
                        <a:ext uri="{9D8B030D-6E8A-4147-A177-3AD203B41FA5}">
                          <a16:colId xmlns:a16="http://schemas.microsoft.com/office/drawing/2014/main" val="3684378574"/>
                        </a:ext>
                      </a:extLst>
                    </a:gridCol>
                    <a:gridCol w="2134782">
                      <a:extLst>
                        <a:ext uri="{9D8B030D-6E8A-4147-A177-3AD203B41FA5}">
                          <a16:colId xmlns:a16="http://schemas.microsoft.com/office/drawing/2014/main" val="314452356"/>
                        </a:ext>
                      </a:extLst>
                    </a:gridCol>
                    <a:gridCol w="2134782">
                      <a:extLst>
                        <a:ext uri="{9D8B030D-6E8A-4147-A177-3AD203B41FA5}">
                          <a16:colId xmlns:a16="http://schemas.microsoft.com/office/drawing/2014/main" val="1870151514"/>
                        </a:ext>
                      </a:extLst>
                    </a:gridCol>
                    <a:gridCol w="2134782">
                      <a:extLst>
                        <a:ext uri="{9D8B030D-6E8A-4147-A177-3AD203B41FA5}">
                          <a16:colId xmlns:a16="http://schemas.microsoft.com/office/drawing/2014/main" val="3432588667"/>
                        </a:ext>
                      </a:extLst>
                    </a:gridCol>
                    <a:gridCol w="2439751">
                      <a:extLst>
                        <a:ext uri="{9D8B030D-6E8A-4147-A177-3AD203B41FA5}">
                          <a16:colId xmlns:a16="http://schemas.microsoft.com/office/drawing/2014/main" val="825581915"/>
                        </a:ext>
                      </a:extLst>
                    </a:gridCol>
                  </a:tblGrid>
                  <a:tr h="982495">
                    <a:tc>
                      <a:txBody>
                        <a:bodyPr/>
                        <a:lstStyle/>
                        <a:p>
                          <a:endParaRPr lang="en-US"/>
                        </a:p>
                      </a:txBody>
                      <a:tcPr marL="68580" marR="68580" marT="0" marB="0" anchor="ctr">
                        <a:blipFill>
                          <a:blip r:embed="rId9"/>
                          <a:stretch>
                            <a:fillRect l="-138" t="-14815" r="-343724" b="-132099"/>
                          </a:stretch>
                        </a:blipFill>
                      </a:tcP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11</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12</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13</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14</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tc>
                    <a:extLst>
                      <a:ext uri="{0D108BD9-81ED-4DB2-BD59-A6C34878D82A}">
                        <a16:rowId xmlns:a16="http://schemas.microsoft.com/office/drawing/2014/main" val="1538025045"/>
                      </a:ext>
                    </a:extLst>
                  </a:tr>
                  <a:tr h="982495">
                    <a:tc>
                      <a:txBody>
                        <a:bodyPr/>
                        <a:lstStyle/>
                        <a:p>
                          <a:endParaRPr lang="en-US"/>
                        </a:p>
                      </a:txBody>
                      <a:tcPr marL="68580" marR="68580" marT="0" marB="0" anchor="ctr">
                        <a:blipFill>
                          <a:blip r:embed="rId9"/>
                          <a:stretch>
                            <a:fillRect l="-138" t="-114815" r="-343724" b="-32099"/>
                          </a:stretch>
                        </a:blipFill>
                      </a:tcP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50</a:t>
                          </a:r>
                        </a:p>
                      </a:txBody>
                      <a:tcPr marL="68580" marR="68580" marT="0" marB="0" anchor="ctr"/>
                    </a:tc>
                    <a:extLst>
                      <a:ext uri="{0D108BD9-81ED-4DB2-BD59-A6C34878D82A}">
                        <a16:rowId xmlns:a16="http://schemas.microsoft.com/office/drawing/2014/main" val="3961817108"/>
                      </a:ext>
                    </a:extLst>
                  </a:tr>
                </a:tbl>
              </a:graphicData>
            </a:graphic>
          </p:graphicFrame>
        </mc:Fallback>
      </mc:AlternateContent>
    </p:spTree>
    <p:extLst>
      <p:ext uri="{BB962C8B-B14F-4D97-AF65-F5344CB8AC3E}">
        <p14:creationId xmlns:p14="http://schemas.microsoft.com/office/powerpoint/2010/main" val="41004916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up)">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5"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318432" y="7343269"/>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𝟏𝟐</m:t>
                        </m:r>
                        <m:r>
                          <a:rPr lang="en-US" sz="4800" b="1" i="1" smtClean="0">
                            <a:latin typeface="Cambria Math" panose="02040503050406030204" pitchFamily="18" charset="0"/>
                          </a:rPr>
                          <m:t>.</m:t>
                        </m:r>
                      </m:oMath>
                    </m:oMathPara>
                  </a14:m>
                  <a:endParaRPr lang="en-US" sz="48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113851"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310103"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smtClean="0">
                          <a:latin typeface="Cambria Math" panose="02040503050406030204" pitchFamily="18" charset="0"/>
                        </a:rPr>
                        <m:t>𝟏𝟑</m:t>
                      </m:r>
                    </m:oMath>
                  </a14:m>
                  <a:r>
                    <a:rPr lang="en-US" sz="5400">
                      <a:latin typeface="Tahoma" panose="020B0604030504040204" pitchFamily="34" charset="0"/>
                      <a:ea typeface="Tahoma" panose="020B0604030504040204" pitchFamily="34" charset="0"/>
                      <a:cs typeface="Tahoma" panose="020B0604030504040204" pitchFamily="34" charset="0"/>
                    </a:rPr>
                    <a:t>.</a:t>
                  </a:r>
                  <a:endParaRPr lang="en-US" sz="54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310103" cy="617268"/>
                </a:xfrm>
                <a:prstGeom prst="rect">
                  <a:avLst/>
                </a:prstGeom>
                <a:blipFill>
                  <a:blip r:embed="rId3"/>
                  <a:stretch>
                    <a:fillRect b="-13810"/>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𝟏𝟏</m:t>
                        </m:r>
                        <m:r>
                          <a:rPr lang="en-US" sz="4800" b="1" i="1" smtClean="0">
                            <a:latin typeface="Cambria Math" panose="02040503050406030204" pitchFamily="18" charset="0"/>
                          </a:rPr>
                          <m:t>.</m:t>
                        </m:r>
                      </m:oMath>
                    </m:oMathPara>
                  </a14:m>
                  <a:endParaRPr lang="en-US" sz="48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r>
                          <a:rPr lang="en-US" sz="4800" b="1" i="1" smtClean="0">
                            <a:latin typeface="Cambria Math" panose="02040503050406030204" pitchFamily="18" charset="0"/>
                          </a:rPr>
                          <m:t>𝟏𝟒</m:t>
                        </m:r>
                        <m:r>
                          <a:rPr lang="en-US" sz="4800" b="1" i="1" smtClean="0">
                            <a:latin typeface="Cambria Math" panose="02040503050406030204" pitchFamily="18" charset="0"/>
                          </a:rPr>
                          <m:t>.</m:t>
                        </m:r>
                      </m:oMath>
                    </m:oMathPara>
                  </a14:m>
                  <a:endParaRPr lang="en-US" sz="4800" b="1" i="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034917" y="7469275"/>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noProof="0">
                <a:solidFill>
                  <a:prstClr val="white"/>
                </a:solidFill>
                <a:latin typeface="Tahoma" panose="020B0604030504040204" pitchFamily="34" charset="0"/>
                <a:ea typeface="Tahoma" panose="020B0604030504040204" pitchFamily="34" charset="0"/>
                <a:cs typeface="Tahoma" panose="020B0604030504040204" pitchFamily="34" charset="0"/>
              </a:rPr>
              <a:t>B</a:t>
            </a:r>
            <a:endParaRPr kumimoji="0" lang="en-US" sz="6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7526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a:solidFill>
                        <a:prstClr val="black"/>
                      </a:solidFill>
                      <a:latin typeface="Tahoma" pitchFamily="34" charset="0"/>
                      <a:ea typeface="Tahoma" pitchFamily="34" charset="0"/>
                      <a:cs typeface="Tahoma" pitchFamily="34" charset="0"/>
                    </a:rPr>
                    <a:t>9</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1096845" y="2835116"/>
            <a:ext cx="23416303" cy="923330"/>
          </a:xfrm>
          <a:prstGeom prst="rect">
            <a:avLst/>
          </a:prstGeom>
          <a:noFill/>
        </p:spPr>
        <p:txBody>
          <a:bodyPr wrap="square">
            <a:spAutoFit/>
          </a:bodyPr>
          <a:lstStyle/>
          <a:p>
            <a:r>
              <a:rPr lang="en-US" sz="5400" b="1">
                <a:latin typeface="Tahoma" panose="020B0604030504040204" pitchFamily="34" charset="0"/>
                <a:ea typeface="Tahoma" panose="020B0604030504040204" pitchFamily="34" charset="0"/>
                <a:cs typeface="Tahoma" panose="020B0604030504040204" pitchFamily="34" charset="0"/>
              </a:rPr>
              <a:t>Bảng phân phối thực nghiệm đo chiều cao của 50 cây lim</a:t>
            </a: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197349" y="8763000"/>
            <a:ext cx="23862374" cy="4747382"/>
            <a:chOff x="48567" y="4381499"/>
            <a:chExt cx="23018772" cy="4747381"/>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418732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0C6A46E2-1867-410D-8F41-1D36C587A628}"/>
                  </a:ext>
                </a:extLst>
              </p:cNvPr>
              <p:cNvSpPr txBox="1"/>
              <p:nvPr/>
            </p:nvSpPr>
            <p:spPr>
              <a:xfrm>
                <a:off x="1093533" y="9692379"/>
                <a:ext cx="22744032" cy="3845092"/>
              </a:xfrm>
              <a:prstGeom prst="rect">
                <a:avLst/>
              </a:prstGeom>
              <a:noFill/>
            </p:spPr>
            <p:txBody>
              <a:bodyPr wrap="square">
                <a:spAutoFit/>
              </a:bodyPr>
              <a:lstStyle/>
              <a:p>
                <a:r>
                  <a:rPr lang="en-US" sz="5200" b="1" dirty="0" err="1">
                    <a:latin typeface="Tahoma" panose="020B0604030504040204" pitchFamily="34" charset="0"/>
                    <a:ea typeface="Tahoma" panose="020B0604030504040204" pitchFamily="34" charset="0"/>
                    <a:cs typeface="Tahoma" panose="020B0604030504040204" pitchFamily="34" charset="0"/>
                  </a:rPr>
                  <a:t>Kích</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thước</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mẫu</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là</a:t>
                </a:r>
                <a:r>
                  <a:rPr lang="en-US" sz="5200" b="1" dirty="0">
                    <a:latin typeface="Tahoma" panose="020B0604030504040204" pitchFamily="34" charset="0"/>
                    <a:ea typeface="Tahoma" panose="020B0604030504040204" pitchFamily="34" charset="0"/>
                    <a:cs typeface="Tahoma" panose="020B0604030504040204" pitchFamily="34" charset="0"/>
                  </a:rPr>
                  <a:t> 50 </a:t>
                </a:r>
                <a:r>
                  <a:rPr lang="en-US" sz="5200" b="1" dirty="0" err="1">
                    <a:latin typeface="Tahoma" panose="020B0604030504040204" pitchFamily="34" charset="0"/>
                    <a:ea typeface="Tahoma" panose="020B0604030504040204" pitchFamily="34" charset="0"/>
                    <a:cs typeface="Tahoma" panose="020B0604030504040204" pitchFamily="34" charset="0"/>
                  </a:rPr>
                  <a:t>là</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chẵn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nên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trung</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vị</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là</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trung</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bình</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cộng</a:t>
                </a:r>
                <a:r>
                  <a:rPr lang="en-US" sz="5200" b="1" dirty="0">
                    <a:latin typeface="Tahoma" panose="020B0604030504040204" pitchFamily="34" charset="0"/>
                    <a:ea typeface="Tahoma" panose="020B0604030504040204" pitchFamily="34" charset="0"/>
                    <a:cs typeface="Tahoma" panose="020B0604030504040204" pitchFamily="34" charset="0"/>
                  </a:rPr>
                  <a:t> ở </a:t>
                </a:r>
                <a:r>
                  <a:rPr lang="en-US" sz="5200" b="1" dirty="0" err="1">
                    <a:latin typeface="Tahoma" panose="020B0604030504040204" pitchFamily="34" charset="0"/>
                    <a:ea typeface="Tahoma" panose="020B0604030504040204" pitchFamily="34" charset="0"/>
                    <a:cs typeface="Tahoma" panose="020B0604030504040204" pitchFamily="34" charset="0"/>
                  </a:rPr>
                  <a:t>hai</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vị</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trí</a:t>
                </a:r>
                <a:r>
                  <a:rPr lang="en-US" sz="5200" b="1" dirty="0">
                    <a:latin typeface="Tahoma" panose="020B0604030504040204" pitchFamily="34" charset="0"/>
                    <a:ea typeface="Tahoma" panose="020B0604030504040204" pitchFamily="34" charset="0"/>
                    <a:cs typeface="Tahoma" panose="020B0604030504040204" pitchFamily="34" charset="0"/>
                  </a:rPr>
                  <a:t> 25 </a:t>
                </a:r>
                <a:r>
                  <a:rPr lang="en-US" sz="5200" b="1" dirty="0" err="1">
                    <a:latin typeface="Tahoma" panose="020B0604030504040204" pitchFamily="34" charset="0"/>
                    <a:ea typeface="Tahoma" panose="020B0604030504040204" pitchFamily="34" charset="0"/>
                    <a:cs typeface="Tahoma" panose="020B0604030504040204" pitchFamily="34" charset="0"/>
                  </a:rPr>
                  <a:t>và</a:t>
                </a:r>
                <a:r>
                  <a:rPr lang="en-US" sz="5200" b="1" dirty="0">
                    <a:latin typeface="Tahoma" panose="020B0604030504040204" pitchFamily="34" charset="0"/>
                    <a:ea typeface="Tahoma" panose="020B0604030504040204" pitchFamily="34" charset="0"/>
                    <a:cs typeface="Tahoma" panose="020B0604030504040204" pitchFamily="34" charset="0"/>
                  </a:rPr>
                  <a:t> 26. Ta </a:t>
                </a:r>
                <a:r>
                  <a:rPr lang="en-US" sz="5200" b="1" dirty="0" err="1">
                    <a:latin typeface="Tahoma" panose="020B0604030504040204" pitchFamily="34" charset="0"/>
                    <a:ea typeface="Tahoma" panose="020B0604030504040204" pitchFamily="34" charset="0"/>
                    <a:cs typeface="Tahoma" panose="020B0604030504040204" pitchFamily="34" charset="0"/>
                  </a:rPr>
                  <a:t>có</a:t>
                </a:r>
                <a:r>
                  <a:rPr lang="en-US" sz="5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5400" b="1" i="1">
                            <a:latin typeface="Cambria Math" panose="02040503050406030204" pitchFamily="18" charset="0"/>
                          </a:rPr>
                        </m:ctrlPr>
                      </m:sSubPr>
                      <m:e>
                        <m:r>
                          <a:rPr lang="en-US" sz="5400" b="1" i="1">
                            <a:latin typeface="Cambria Math" panose="02040503050406030204" pitchFamily="18" charset="0"/>
                          </a:rPr>
                          <m:t>𝑴</m:t>
                        </m:r>
                      </m:e>
                      <m:sub>
                        <m:r>
                          <a:rPr lang="en-US" sz="5400" b="1" i="1">
                            <a:latin typeface="Cambria Math" panose="02040503050406030204" pitchFamily="18" charset="0"/>
                          </a:rPr>
                          <m:t>𝒆</m:t>
                        </m:r>
                      </m:sub>
                    </m:sSub>
                    <m:r>
                      <a:rPr lang="en-US" sz="5400" b="1" i="1">
                        <a:latin typeface="Cambria Math" panose="02040503050406030204" pitchFamily="18" charset="0"/>
                      </a:rPr>
                      <m:t>=</m:t>
                    </m:r>
                    <m:f>
                      <m:fPr>
                        <m:ctrlPr>
                          <a:rPr lang="en-US" sz="5400" b="1" i="1">
                            <a:latin typeface="Cambria Math" panose="02040503050406030204" pitchFamily="18" charset="0"/>
                          </a:rPr>
                        </m:ctrlPr>
                      </m:fPr>
                      <m:num>
                        <m:sSub>
                          <m:sSubPr>
                            <m:ctrlPr>
                              <a:rPr lang="en-US" sz="5400" b="1" i="1">
                                <a:latin typeface="Cambria Math" panose="02040503050406030204" pitchFamily="18" charset="0"/>
                              </a:rPr>
                            </m:ctrlPr>
                          </m:sSubPr>
                          <m:e>
                            <m:r>
                              <a:rPr lang="en-US" sz="5400" b="1" i="1">
                                <a:latin typeface="Cambria Math" panose="02040503050406030204" pitchFamily="18" charset="0"/>
                              </a:rPr>
                              <m:t>𝒙</m:t>
                            </m:r>
                          </m:e>
                          <m:sub>
                            <m:r>
                              <a:rPr lang="en-US" sz="5400" b="1" i="1">
                                <a:latin typeface="Cambria Math" panose="02040503050406030204" pitchFamily="18" charset="0"/>
                              </a:rPr>
                              <m:t>𝟐𝟓</m:t>
                            </m:r>
                          </m:sub>
                        </m:sSub>
                        <m:r>
                          <a:rPr lang="en-US" sz="5400" b="1" i="1">
                            <a:latin typeface="Cambria Math" panose="02040503050406030204" pitchFamily="18" charset="0"/>
                          </a:rPr>
                          <m:t>+</m:t>
                        </m:r>
                        <m:sSub>
                          <m:sSubPr>
                            <m:ctrlPr>
                              <a:rPr lang="en-US" sz="5400" b="1" i="1">
                                <a:latin typeface="Cambria Math" panose="02040503050406030204" pitchFamily="18" charset="0"/>
                              </a:rPr>
                            </m:ctrlPr>
                          </m:sSubPr>
                          <m:e>
                            <m:r>
                              <a:rPr lang="en-US" sz="5400" b="1" i="1">
                                <a:latin typeface="Cambria Math" panose="02040503050406030204" pitchFamily="18" charset="0"/>
                              </a:rPr>
                              <m:t>𝒙</m:t>
                            </m:r>
                          </m:e>
                          <m:sub>
                            <m:r>
                              <a:rPr lang="en-US" sz="5400" b="1" i="1">
                                <a:latin typeface="Cambria Math" panose="02040503050406030204" pitchFamily="18" charset="0"/>
                              </a:rPr>
                              <m:t>𝟐𝟔</m:t>
                            </m:r>
                          </m:sub>
                        </m:sSub>
                      </m:num>
                      <m:den>
                        <m:r>
                          <a:rPr lang="en-US" sz="5400" b="1" i="1">
                            <a:latin typeface="Cambria Math" panose="02040503050406030204" pitchFamily="18" charset="0"/>
                          </a:rPr>
                          <m:t>𝟐</m:t>
                        </m:r>
                      </m:den>
                    </m:f>
                    <m:r>
                      <a:rPr lang="en-US" sz="5400" b="1" i="1">
                        <a:latin typeface="Cambria Math" panose="02040503050406030204" pitchFamily="18" charset="0"/>
                      </a:rPr>
                      <m:t>=</m:t>
                    </m:r>
                    <m:r>
                      <a:rPr lang="en-US" sz="5400" b="1" i="1">
                        <a:latin typeface="Cambria Math" panose="02040503050406030204" pitchFamily="18" charset="0"/>
                      </a:rPr>
                      <m:t>𝟏𝟐</m:t>
                    </m:r>
                  </m:oMath>
                </a14:m>
                <a:r>
                  <a:rPr lang="en-US" sz="5400" b="1" dirty="0">
                    <a:latin typeface="Tahoma" panose="020B0604030504040204" pitchFamily="34" charset="0"/>
                    <a:ea typeface="Tahoma" panose="020B0604030504040204" pitchFamily="34" charset="0"/>
                    <a:cs typeface="Tahoma" panose="020B0604030504040204" pitchFamily="34" charset="0"/>
                  </a:rPr>
                  <a:t>. </a:t>
                </a:r>
              </a:p>
              <a:p>
                <a:r>
                  <a:rPr lang="en-US" sz="5200" b="1" dirty="0" err="1">
                    <a:latin typeface="Tahoma" panose="020B0604030504040204" pitchFamily="34" charset="0"/>
                    <a:ea typeface="Tahoma" panose="020B0604030504040204" pitchFamily="34" charset="0"/>
                    <a:cs typeface="Tahoma" panose="020B0604030504040204" pitchFamily="34" charset="0"/>
                  </a:rPr>
                  <a:t>Giá</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trị</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có</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tần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số</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lớn</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nhất</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là</a:t>
                </a:r>
                <a:r>
                  <a:rPr lang="en-US" sz="5200" b="1" dirty="0">
                    <a:latin typeface="Tahoma" panose="020B0604030504040204" pitchFamily="34" charset="0"/>
                    <a:ea typeface="Tahoma" panose="020B0604030504040204" pitchFamily="34" charset="0"/>
                    <a:cs typeface="Tahoma" panose="020B0604030504040204" pitchFamily="34" charset="0"/>
                  </a:rPr>
                  <a:t> 11 </a:t>
                </a:r>
                <a:r>
                  <a:rPr lang="en-US" sz="5200" b="1" dirty="0" err="1">
                    <a:latin typeface="Tahoma" panose="020B0604030504040204" pitchFamily="34" charset="0"/>
                    <a:ea typeface="Tahoma" panose="020B0604030504040204" pitchFamily="34" charset="0"/>
                    <a:cs typeface="Tahoma" panose="020B0604030504040204" pitchFamily="34" charset="0"/>
                  </a:rPr>
                  <a:t>và</a:t>
                </a:r>
                <a:r>
                  <a:rPr lang="en-US" sz="5200" b="1" dirty="0">
                    <a:latin typeface="Tahoma" panose="020B0604030504040204" pitchFamily="34" charset="0"/>
                    <a:ea typeface="Tahoma" panose="020B0604030504040204" pitchFamily="34" charset="0"/>
                    <a:cs typeface="Tahoma" panose="020B0604030504040204" pitchFamily="34" charset="0"/>
                  </a:rPr>
                  <a:t> 12. </a:t>
                </a:r>
              </a:p>
              <a:p>
                <a:r>
                  <a:rPr lang="en-US" sz="5200" b="1" dirty="0" err="1">
                    <a:latin typeface="Tahoma" panose="020B0604030504040204" pitchFamily="34" charset="0"/>
                    <a:ea typeface="Tahoma" panose="020B0604030504040204" pitchFamily="34" charset="0"/>
                    <a:cs typeface="Tahoma" panose="020B0604030504040204" pitchFamily="34" charset="0"/>
                  </a:rPr>
                  <a:t>Mẫu</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số</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liệu</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có</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hai</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mốt</a:t>
                </a:r>
                <a:r>
                  <a:rPr lang="en-US" sz="5200" b="1" dirty="0">
                    <a:latin typeface="Tahoma" panose="020B0604030504040204" pitchFamily="34" charset="0"/>
                    <a:ea typeface="Tahoma" panose="020B0604030504040204" pitchFamily="34" charset="0"/>
                    <a:cs typeface="Tahoma" panose="020B0604030504040204" pitchFamily="34" charset="0"/>
                  </a:rPr>
                  <a:t> </a:t>
                </a:r>
                <a:r>
                  <a:rPr lang="en-US" sz="5200" b="1" dirty="0" err="1">
                    <a:latin typeface="Tahoma" panose="020B0604030504040204" pitchFamily="34" charset="0"/>
                    <a:ea typeface="Tahoma" panose="020B0604030504040204" pitchFamily="34" charset="0"/>
                    <a:cs typeface="Tahoma" panose="020B0604030504040204" pitchFamily="34" charset="0"/>
                  </a:rPr>
                  <a:t>là</a:t>
                </a:r>
                <a:r>
                  <a:rPr lang="en-US" sz="5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5200" b="1" i="1">
                            <a:latin typeface="Cambria Math" panose="02040503050406030204" pitchFamily="18" charset="0"/>
                          </a:rPr>
                        </m:ctrlPr>
                      </m:sSubSupPr>
                      <m:e>
                        <m:r>
                          <a:rPr lang="en-US" sz="5200" b="1" i="1">
                            <a:latin typeface="Cambria Math" panose="02040503050406030204" pitchFamily="18" charset="0"/>
                          </a:rPr>
                          <m:t>𝑴</m:t>
                        </m:r>
                      </m:e>
                      <m:sub>
                        <m:r>
                          <a:rPr lang="en-US" sz="5200" b="1" i="1">
                            <a:latin typeface="Cambria Math" panose="02040503050406030204" pitchFamily="18" charset="0"/>
                          </a:rPr>
                          <m:t>𝟎</m:t>
                        </m:r>
                      </m:sub>
                      <m:sup>
                        <m:d>
                          <m:dPr>
                            <m:ctrlPr>
                              <a:rPr lang="en-US" sz="5200" b="1" i="1">
                                <a:latin typeface="Cambria Math" panose="02040503050406030204" pitchFamily="18" charset="0"/>
                              </a:rPr>
                            </m:ctrlPr>
                          </m:dPr>
                          <m:e>
                            <m:r>
                              <a:rPr lang="en-US" sz="5200" b="1" i="1">
                                <a:latin typeface="Cambria Math" panose="02040503050406030204" pitchFamily="18" charset="0"/>
                              </a:rPr>
                              <m:t>𝟏</m:t>
                            </m:r>
                          </m:e>
                        </m:d>
                      </m:sup>
                    </m:sSubSup>
                    <m:r>
                      <a:rPr lang="en-US" sz="5200" b="1" i="1">
                        <a:latin typeface="Cambria Math" panose="02040503050406030204" pitchFamily="18" charset="0"/>
                      </a:rPr>
                      <m:t>=</m:t>
                    </m:r>
                    <m:r>
                      <a:rPr lang="en-US" sz="5200" b="1" i="1">
                        <a:latin typeface="Cambria Math" panose="02040503050406030204" pitchFamily="18" charset="0"/>
                      </a:rPr>
                      <m:t>𝟏𝟏</m:t>
                    </m:r>
                    <m:r>
                      <a:rPr lang="en-US" sz="5200" b="1" i="1">
                        <a:latin typeface="Cambria Math" panose="02040503050406030204" pitchFamily="18" charset="0"/>
                      </a:rPr>
                      <m:t>,</m:t>
                    </m:r>
                    <m:sSubSup>
                      <m:sSubSupPr>
                        <m:ctrlPr>
                          <a:rPr lang="en-US" sz="5200" b="1" i="1">
                            <a:latin typeface="Cambria Math" panose="02040503050406030204" pitchFamily="18" charset="0"/>
                          </a:rPr>
                        </m:ctrlPr>
                      </m:sSubSupPr>
                      <m:e>
                        <m:r>
                          <a:rPr lang="en-US" sz="5200" b="1" i="1">
                            <a:latin typeface="Cambria Math" panose="02040503050406030204" pitchFamily="18" charset="0"/>
                          </a:rPr>
                          <m:t>𝑴</m:t>
                        </m:r>
                      </m:e>
                      <m:sub>
                        <m:r>
                          <a:rPr lang="en-US" sz="5200" b="1" i="1">
                            <a:latin typeface="Cambria Math" panose="02040503050406030204" pitchFamily="18" charset="0"/>
                          </a:rPr>
                          <m:t>𝟎</m:t>
                        </m:r>
                      </m:sub>
                      <m:sup>
                        <m:d>
                          <m:dPr>
                            <m:ctrlPr>
                              <a:rPr lang="en-US" sz="5200" b="1" i="1">
                                <a:latin typeface="Cambria Math" panose="02040503050406030204" pitchFamily="18" charset="0"/>
                              </a:rPr>
                            </m:ctrlPr>
                          </m:dPr>
                          <m:e>
                            <m:r>
                              <a:rPr lang="en-US" sz="5200" b="1" i="1">
                                <a:latin typeface="Cambria Math" panose="02040503050406030204" pitchFamily="18" charset="0"/>
                              </a:rPr>
                              <m:t>𝟐</m:t>
                            </m:r>
                          </m:e>
                        </m:d>
                      </m:sup>
                    </m:sSubSup>
                    <m:r>
                      <a:rPr lang="en-US" sz="5200" b="1" i="1">
                        <a:latin typeface="Cambria Math" panose="02040503050406030204" pitchFamily="18" charset="0"/>
                      </a:rPr>
                      <m:t>=</m:t>
                    </m:r>
                    <m:r>
                      <a:rPr lang="en-US" sz="5200" b="1" i="1">
                        <a:latin typeface="Cambria Math" panose="02040503050406030204" pitchFamily="18" charset="0"/>
                      </a:rPr>
                      <m:t>𝟏𝟐</m:t>
                    </m:r>
                  </m:oMath>
                </a14:m>
                <a:r>
                  <a:rPr lang="en-US" sz="5200"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5" name="TextBox 34">
                <a:extLst>
                  <a:ext uri="{FF2B5EF4-FFF2-40B4-BE49-F238E27FC236}">
                    <a16:creationId xmlns:a16="http://schemas.microsoft.com/office/drawing/2014/main" id="{0C6A46E2-1867-410D-8F41-1D36C587A628}"/>
                  </a:ext>
                </a:extLst>
              </p:cNvPr>
              <p:cNvSpPr txBox="1">
                <a:spLocks noRot="1" noChangeAspect="1" noMove="1" noResize="1" noEditPoints="1" noAdjustHandles="1" noChangeArrowheads="1" noChangeShapeType="1" noTextEdit="1"/>
              </p:cNvSpPr>
              <p:nvPr/>
            </p:nvSpPr>
            <p:spPr>
              <a:xfrm>
                <a:off x="1093533" y="9692379"/>
                <a:ext cx="22744032" cy="3845092"/>
              </a:xfrm>
              <a:prstGeom prst="rect">
                <a:avLst/>
              </a:prstGeom>
              <a:blipFill>
                <a:blip r:embed="rId8"/>
                <a:stretch>
                  <a:fillRect l="-1340" t="-4120" b="-6339"/>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7D19ADF9-2C2A-461C-929A-A674440E044F}"/>
              </a:ext>
            </a:extLst>
          </p:cNvPr>
          <p:cNvSpPr txBox="1"/>
          <p:nvPr/>
        </p:nvSpPr>
        <p:spPr>
          <a:xfrm>
            <a:off x="1143752" y="6320748"/>
            <a:ext cx="22092583" cy="923330"/>
          </a:xfrm>
          <a:prstGeom prst="rect">
            <a:avLst/>
          </a:prstGeom>
          <a:noFill/>
        </p:spPr>
        <p:txBody>
          <a:bodyPr wrap="square">
            <a:spAutoFit/>
          </a:bodyPr>
          <a:lstStyle/>
          <a:p>
            <a:r>
              <a:rPr lang="en-US" sz="5400" b="1">
                <a:latin typeface="Tahoma" panose="020B0604030504040204" pitchFamily="34" charset="0"/>
                <a:ea typeface="Tahoma" panose="020B0604030504040204" pitchFamily="34" charset="0"/>
                <a:cs typeface="Tahoma" panose="020B0604030504040204" pitchFamily="34" charset="0"/>
              </a:rPr>
              <a:t>b) Tính trung vị và mốt của mẫu số liệu trên.</a:t>
            </a:r>
          </a:p>
        </p:txBody>
      </p:sp>
      <mc:AlternateContent xmlns:mc="http://schemas.openxmlformats.org/markup-compatibility/2006">
        <mc:Choice xmlns:a14="http://schemas.microsoft.com/office/drawing/2010/main" Requires="a14">
          <p:graphicFrame>
            <p:nvGraphicFramePr>
              <p:cNvPr id="21" name="Table 20">
                <a:extLst>
                  <a:ext uri="{FF2B5EF4-FFF2-40B4-BE49-F238E27FC236}">
                    <a16:creationId xmlns:a16="http://schemas.microsoft.com/office/drawing/2014/main" id="{556DAC20-1C18-4A04-A988-0536604B25D9}"/>
                  </a:ext>
                </a:extLst>
              </p:cNvPr>
              <p:cNvGraphicFramePr>
                <a:graphicFrameLocks noGrp="1"/>
              </p:cNvGraphicFramePr>
              <p:nvPr>
                <p:extLst>
                  <p:ext uri="{D42A27DB-BD31-4B8C-83A1-F6EECF244321}">
                    <p14:modId xmlns:p14="http://schemas.microsoft.com/office/powerpoint/2010/main" val="2661537901"/>
                  </p:ext>
                </p:extLst>
              </p:nvPr>
            </p:nvGraphicFramePr>
            <p:xfrm>
              <a:off x="2521218" y="4235697"/>
              <a:ext cx="19579000" cy="1964990"/>
            </p:xfrm>
            <a:graphic>
              <a:graphicData uri="http://schemas.openxmlformats.org/drawingml/2006/table">
                <a:tbl>
                  <a:tblPr firstRow="1" firstCol="1" bandRow="1">
                    <a:tableStyleId>{5C22544A-7EE6-4342-B048-85BDC9FD1C3A}</a:tableStyleId>
                  </a:tblPr>
                  <a:tblGrid>
                    <a:gridCol w="4415271">
                      <a:extLst>
                        <a:ext uri="{9D8B030D-6E8A-4147-A177-3AD203B41FA5}">
                          <a16:colId xmlns:a16="http://schemas.microsoft.com/office/drawing/2014/main" val="2486063253"/>
                        </a:ext>
                      </a:extLst>
                    </a:gridCol>
                    <a:gridCol w="2050068">
                      <a:extLst>
                        <a:ext uri="{9D8B030D-6E8A-4147-A177-3AD203B41FA5}">
                          <a16:colId xmlns:a16="http://schemas.microsoft.com/office/drawing/2014/main" val="1237783878"/>
                        </a:ext>
                      </a:extLst>
                    </a:gridCol>
                    <a:gridCol w="2134782">
                      <a:extLst>
                        <a:ext uri="{9D8B030D-6E8A-4147-A177-3AD203B41FA5}">
                          <a16:colId xmlns:a16="http://schemas.microsoft.com/office/drawing/2014/main" val="1221573066"/>
                        </a:ext>
                      </a:extLst>
                    </a:gridCol>
                    <a:gridCol w="2134782">
                      <a:extLst>
                        <a:ext uri="{9D8B030D-6E8A-4147-A177-3AD203B41FA5}">
                          <a16:colId xmlns:a16="http://schemas.microsoft.com/office/drawing/2014/main" val="3684378574"/>
                        </a:ext>
                      </a:extLst>
                    </a:gridCol>
                    <a:gridCol w="2134782">
                      <a:extLst>
                        <a:ext uri="{9D8B030D-6E8A-4147-A177-3AD203B41FA5}">
                          <a16:colId xmlns:a16="http://schemas.microsoft.com/office/drawing/2014/main" val="314452356"/>
                        </a:ext>
                      </a:extLst>
                    </a:gridCol>
                    <a:gridCol w="2134782">
                      <a:extLst>
                        <a:ext uri="{9D8B030D-6E8A-4147-A177-3AD203B41FA5}">
                          <a16:colId xmlns:a16="http://schemas.microsoft.com/office/drawing/2014/main" val="1870151514"/>
                        </a:ext>
                      </a:extLst>
                    </a:gridCol>
                    <a:gridCol w="2134782">
                      <a:extLst>
                        <a:ext uri="{9D8B030D-6E8A-4147-A177-3AD203B41FA5}">
                          <a16:colId xmlns:a16="http://schemas.microsoft.com/office/drawing/2014/main" val="3432588667"/>
                        </a:ext>
                      </a:extLst>
                    </a:gridCol>
                    <a:gridCol w="2439751">
                      <a:extLst>
                        <a:ext uri="{9D8B030D-6E8A-4147-A177-3AD203B41FA5}">
                          <a16:colId xmlns:a16="http://schemas.microsoft.com/office/drawing/2014/main" val="825581915"/>
                        </a:ext>
                      </a:extLst>
                    </a:gridCol>
                  </a:tblGrid>
                  <a:tr h="982495">
                    <a:tc>
                      <a:txBody>
                        <a:bodyPr/>
                        <a:lstStyle/>
                        <a:p>
                          <a:pPr algn="ctr">
                            <a:lnSpc>
                              <a:spcPct val="107000"/>
                            </a:lnSpc>
                            <a:spcBef>
                              <a:spcPts val="240"/>
                            </a:spcBef>
                            <a:spcAft>
                              <a:spcPts val="240"/>
                            </a:spcAft>
                          </a:pPr>
                          <a14:m>
                            <m:oMathPara xmlns:m="http://schemas.openxmlformats.org/officeDocument/2006/math">
                              <m:oMathParaPr>
                                <m:jc m:val="centerGroup"/>
                              </m:oMathParaPr>
                              <m:oMath xmlns:m="http://schemas.openxmlformats.org/officeDocument/2006/math">
                                <m:sSub>
                                  <m:sSubPr>
                                    <m:ctrlPr>
                                      <a:rPr lang="en-US" sz="5400" i="1">
                                        <a:effectLst/>
                                        <a:latin typeface="Cambria Math" panose="02040503050406030204" pitchFamily="18" charset="0"/>
                                      </a:rPr>
                                    </m:ctrlPr>
                                  </m:sSubPr>
                                  <m:e>
                                    <m:r>
                                      <a:rPr lang="en-US" sz="5400">
                                        <a:effectLst/>
                                        <a:latin typeface="Cambria Math" panose="02040503050406030204" pitchFamily="18" charset="0"/>
                                      </a:rPr>
                                      <m:t>𝑋</m:t>
                                    </m:r>
                                  </m:e>
                                  <m:sub>
                                    <m:r>
                                      <a:rPr lang="en-US" sz="5400">
                                        <a:effectLst/>
                                        <a:latin typeface="Cambria Math" panose="02040503050406030204" pitchFamily="18" charset="0"/>
                                      </a:rPr>
                                      <m:t>𝑖</m:t>
                                    </m:r>
                                  </m:sub>
                                </m:sSub>
                                <m:d>
                                  <m:dPr>
                                    <m:ctrlPr>
                                      <a:rPr lang="en-US" sz="5400" i="1">
                                        <a:effectLst/>
                                        <a:latin typeface="Cambria Math" panose="02040503050406030204" pitchFamily="18" charset="0"/>
                                      </a:rPr>
                                    </m:ctrlPr>
                                  </m:dPr>
                                  <m:e>
                                    <m:r>
                                      <a:rPr lang="en-US" sz="5400">
                                        <a:effectLst/>
                                        <a:latin typeface="Cambria Math" panose="02040503050406030204" pitchFamily="18" charset="0"/>
                                      </a:rPr>
                                      <m:t>𝑚</m:t>
                                    </m:r>
                                  </m:e>
                                </m:d>
                              </m:oMath>
                            </m:oMathPara>
                          </a14:m>
                          <a:endParaRPr lang="en-US" sz="5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11</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12</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13</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14</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tc>
                    <a:extLst>
                      <a:ext uri="{0D108BD9-81ED-4DB2-BD59-A6C34878D82A}">
                        <a16:rowId xmlns:a16="http://schemas.microsoft.com/office/drawing/2014/main" val="1538025045"/>
                      </a:ext>
                    </a:extLst>
                  </a:tr>
                  <a:tr h="982495">
                    <a:tc>
                      <a:txBody>
                        <a:bodyPr/>
                        <a:lstStyle/>
                        <a:p>
                          <a:pPr algn="ctr">
                            <a:lnSpc>
                              <a:spcPct val="107000"/>
                            </a:lnSpc>
                            <a:spcBef>
                              <a:spcPts val="240"/>
                            </a:spcBef>
                            <a:spcAft>
                              <a:spcPts val="240"/>
                            </a:spcAft>
                          </a:pPr>
                          <a14:m>
                            <m:oMathPara xmlns:m="http://schemas.openxmlformats.org/officeDocument/2006/math">
                              <m:oMathParaPr>
                                <m:jc m:val="centerGroup"/>
                              </m:oMathParaPr>
                              <m:oMath xmlns:m="http://schemas.openxmlformats.org/officeDocument/2006/math">
                                <m:sSub>
                                  <m:sSubPr>
                                    <m:ctrlPr>
                                      <a:rPr lang="en-US" sz="5400" i="1">
                                        <a:effectLst/>
                                        <a:latin typeface="Cambria Math" panose="02040503050406030204" pitchFamily="18" charset="0"/>
                                      </a:rPr>
                                    </m:ctrlPr>
                                  </m:sSubPr>
                                  <m:e>
                                    <m:r>
                                      <a:rPr lang="en-US" sz="5400">
                                        <a:effectLst/>
                                        <a:latin typeface="Cambria Math" panose="02040503050406030204" pitchFamily="18" charset="0"/>
                                      </a:rPr>
                                      <m:t>𝑛</m:t>
                                    </m:r>
                                  </m:e>
                                  <m:sub>
                                    <m:r>
                                      <a:rPr lang="en-US" sz="5400">
                                        <a:effectLst/>
                                        <a:latin typeface="Cambria Math" panose="02040503050406030204" pitchFamily="18" charset="0"/>
                                      </a:rPr>
                                      <m:t>𝑖</m:t>
                                    </m:r>
                                  </m:sub>
                                </m:sSub>
                              </m:oMath>
                            </m:oMathPara>
                          </a14:m>
                          <a:endParaRPr lang="en-US" sz="5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50</a:t>
                          </a:r>
                        </a:p>
                      </a:txBody>
                      <a:tcPr marL="68580" marR="68580" marT="0" marB="0" anchor="ctr"/>
                    </a:tc>
                    <a:extLst>
                      <a:ext uri="{0D108BD9-81ED-4DB2-BD59-A6C34878D82A}">
                        <a16:rowId xmlns:a16="http://schemas.microsoft.com/office/drawing/2014/main" val="3961817108"/>
                      </a:ext>
                    </a:extLst>
                  </a:tr>
                </a:tbl>
              </a:graphicData>
            </a:graphic>
          </p:graphicFrame>
        </mc:Choice>
        <mc:Fallback>
          <p:graphicFrame>
            <p:nvGraphicFramePr>
              <p:cNvPr id="21" name="Table 20">
                <a:extLst>
                  <a:ext uri="{FF2B5EF4-FFF2-40B4-BE49-F238E27FC236}">
                    <a16:creationId xmlns:a16="http://schemas.microsoft.com/office/drawing/2014/main" id="{556DAC20-1C18-4A04-A988-0536604B25D9}"/>
                  </a:ext>
                </a:extLst>
              </p:cNvPr>
              <p:cNvGraphicFramePr>
                <a:graphicFrameLocks noGrp="1"/>
              </p:cNvGraphicFramePr>
              <p:nvPr>
                <p:extLst>
                  <p:ext uri="{D42A27DB-BD31-4B8C-83A1-F6EECF244321}">
                    <p14:modId xmlns:p14="http://schemas.microsoft.com/office/powerpoint/2010/main" val="2661537901"/>
                  </p:ext>
                </p:extLst>
              </p:nvPr>
            </p:nvGraphicFramePr>
            <p:xfrm>
              <a:off x="2521218" y="4235697"/>
              <a:ext cx="19579000" cy="1964990"/>
            </p:xfrm>
            <a:graphic>
              <a:graphicData uri="http://schemas.openxmlformats.org/drawingml/2006/table">
                <a:tbl>
                  <a:tblPr firstRow="1" firstCol="1" bandRow="1">
                    <a:tableStyleId>{5C22544A-7EE6-4342-B048-85BDC9FD1C3A}</a:tableStyleId>
                  </a:tblPr>
                  <a:tblGrid>
                    <a:gridCol w="4415271">
                      <a:extLst>
                        <a:ext uri="{9D8B030D-6E8A-4147-A177-3AD203B41FA5}">
                          <a16:colId xmlns:a16="http://schemas.microsoft.com/office/drawing/2014/main" val="2486063253"/>
                        </a:ext>
                      </a:extLst>
                    </a:gridCol>
                    <a:gridCol w="2050068">
                      <a:extLst>
                        <a:ext uri="{9D8B030D-6E8A-4147-A177-3AD203B41FA5}">
                          <a16:colId xmlns:a16="http://schemas.microsoft.com/office/drawing/2014/main" val="1237783878"/>
                        </a:ext>
                      </a:extLst>
                    </a:gridCol>
                    <a:gridCol w="2134782">
                      <a:extLst>
                        <a:ext uri="{9D8B030D-6E8A-4147-A177-3AD203B41FA5}">
                          <a16:colId xmlns:a16="http://schemas.microsoft.com/office/drawing/2014/main" val="1221573066"/>
                        </a:ext>
                      </a:extLst>
                    </a:gridCol>
                    <a:gridCol w="2134782">
                      <a:extLst>
                        <a:ext uri="{9D8B030D-6E8A-4147-A177-3AD203B41FA5}">
                          <a16:colId xmlns:a16="http://schemas.microsoft.com/office/drawing/2014/main" val="3684378574"/>
                        </a:ext>
                      </a:extLst>
                    </a:gridCol>
                    <a:gridCol w="2134782">
                      <a:extLst>
                        <a:ext uri="{9D8B030D-6E8A-4147-A177-3AD203B41FA5}">
                          <a16:colId xmlns:a16="http://schemas.microsoft.com/office/drawing/2014/main" val="314452356"/>
                        </a:ext>
                      </a:extLst>
                    </a:gridCol>
                    <a:gridCol w="2134782">
                      <a:extLst>
                        <a:ext uri="{9D8B030D-6E8A-4147-A177-3AD203B41FA5}">
                          <a16:colId xmlns:a16="http://schemas.microsoft.com/office/drawing/2014/main" val="1870151514"/>
                        </a:ext>
                      </a:extLst>
                    </a:gridCol>
                    <a:gridCol w="2134782">
                      <a:extLst>
                        <a:ext uri="{9D8B030D-6E8A-4147-A177-3AD203B41FA5}">
                          <a16:colId xmlns:a16="http://schemas.microsoft.com/office/drawing/2014/main" val="3432588667"/>
                        </a:ext>
                      </a:extLst>
                    </a:gridCol>
                    <a:gridCol w="2439751">
                      <a:extLst>
                        <a:ext uri="{9D8B030D-6E8A-4147-A177-3AD203B41FA5}">
                          <a16:colId xmlns:a16="http://schemas.microsoft.com/office/drawing/2014/main" val="825581915"/>
                        </a:ext>
                      </a:extLst>
                    </a:gridCol>
                  </a:tblGrid>
                  <a:tr h="982495">
                    <a:tc>
                      <a:txBody>
                        <a:bodyPr/>
                        <a:lstStyle/>
                        <a:p>
                          <a:endParaRPr lang="en-US"/>
                        </a:p>
                      </a:txBody>
                      <a:tcPr marL="68580" marR="68580" marT="0" marB="0" anchor="ctr">
                        <a:blipFill>
                          <a:blip r:embed="rId9"/>
                          <a:stretch>
                            <a:fillRect l="-138" t="-14815" r="-343724" b="-132099"/>
                          </a:stretch>
                        </a:blipFill>
                      </a:tcP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11</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12</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13</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14</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tc>
                    <a:extLst>
                      <a:ext uri="{0D108BD9-81ED-4DB2-BD59-A6C34878D82A}">
                        <a16:rowId xmlns:a16="http://schemas.microsoft.com/office/drawing/2014/main" val="1538025045"/>
                      </a:ext>
                    </a:extLst>
                  </a:tr>
                  <a:tr h="982495">
                    <a:tc>
                      <a:txBody>
                        <a:bodyPr/>
                        <a:lstStyle/>
                        <a:p>
                          <a:endParaRPr lang="en-US"/>
                        </a:p>
                      </a:txBody>
                      <a:tcPr marL="68580" marR="68580" marT="0" marB="0" anchor="ctr">
                        <a:blipFill>
                          <a:blip r:embed="rId9"/>
                          <a:stretch>
                            <a:fillRect l="-138" t="-114815" r="-343724" b="-32099"/>
                          </a:stretch>
                        </a:blipFill>
                      </a:tcP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nchor="ctr"/>
                    </a:tc>
                    <a:tc>
                      <a:txBody>
                        <a:bodyPr/>
                        <a:lstStyle/>
                        <a:p>
                          <a:pPr algn="ctr">
                            <a:lnSpc>
                              <a:spcPct val="107000"/>
                            </a:lnSpc>
                            <a:spcBef>
                              <a:spcPts val="240"/>
                            </a:spcBef>
                            <a:spcAft>
                              <a:spcPts val="240"/>
                            </a:spcAft>
                          </a:pPr>
                          <a:r>
                            <a:rPr lang="en-US" sz="5400">
                              <a:effectLst/>
                              <a:latin typeface="Tahoma" panose="020B0604030504040204" pitchFamily="34" charset="0"/>
                              <a:ea typeface="Tahoma" panose="020B0604030504040204" pitchFamily="34" charset="0"/>
                              <a:cs typeface="Tahoma" panose="020B0604030504040204" pitchFamily="34" charset="0"/>
                            </a:rPr>
                            <a:t>50</a:t>
                          </a:r>
                        </a:p>
                      </a:txBody>
                      <a:tcPr marL="68580" marR="68580" marT="0" marB="0" anchor="ctr"/>
                    </a:tc>
                    <a:extLst>
                      <a:ext uri="{0D108BD9-81ED-4DB2-BD59-A6C34878D82A}">
                        <a16:rowId xmlns:a16="http://schemas.microsoft.com/office/drawing/2014/main" val="3961817108"/>
                      </a:ext>
                    </a:extLst>
                  </a:tr>
                </a:tbl>
              </a:graphicData>
            </a:graphic>
          </p:graphicFrame>
        </mc:Fallback>
      </mc:AlternateContent>
    </p:spTree>
    <p:extLst>
      <p:ext uri="{BB962C8B-B14F-4D97-AF65-F5344CB8AC3E}">
        <p14:creationId xmlns:p14="http://schemas.microsoft.com/office/powerpoint/2010/main" val="21754016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up)">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down)">
                                      <p:cBhvr>
                                        <p:cTn id="34" dur="500"/>
                                        <p:tgtEl>
                                          <p:spTgt spid="3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35" grpId="0"/>
      <p:bldP spid="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91CDE3B4-A1DE-4B75-9DCD-FB34DD583B3E}"/>
                </a:ext>
              </a:extLst>
            </p:cNvPr>
            <p:cNvSpPr txBox="1"/>
            <p:nvPr/>
          </p:nvSpPr>
          <p:spPr>
            <a:xfrm>
              <a:off x="4760377" y="6624160"/>
              <a:ext cx="18255019" cy="1692771"/>
            </a:xfrm>
            <a:prstGeom prst="rect">
              <a:avLst/>
            </a:prstGeom>
            <a:noFill/>
          </p:spPr>
          <p:txBody>
            <a:bodyPr wrap="square" rtlCol="0">
              <a:spAutoFit/>
            </a:bodyPr>
            <a:lstStyle/>
            <a:p>
              <a:r>
                <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a:t>
              </a:r>
              <a:r>
                <a:rPr lang="en-US" sz="10399" b="1">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TẬP VẬN DỤNG</a:t>
              </a:r>
              <a:endPar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330858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563E8B-CA8E-2EF0-CC5F-964846092681}"/>
              </a:ext>
            </a:extLst>
          </p:cNvPr>
          <p:cNvSpPr txBox="1"/>
          <p:nvPr/>
        </p:nvSpPr>
        <p:spPr>
          <a:xfrm>
            <a:off x="13998965" y="1609581"/>
            <a:ext cx="10019029" cy="11449288"/>
          </a:xfrm>
          <a:prstGeom prst="rect">
            <a:avLst/>
          </a:prstGeom>
          <a:solidFill>
            <a:schemeClr val="accent6">
              <a:lumMod val="40000"/>
              <a:lumOff val="60000"/>
            </a:schemeClr>
          </a:solidFill>
        </p:spPr>
        <p:txBody>
          <a:bodyPr wrap="square">
            <a:spAutoFit/>
          </a:bodyPr>
          <a:lstStyle/>
          <a:p>
            <a:r>
              <a:rPr lang="en-US" sz="41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Lời</a:t>
            </a:r>
            <a:r>
              <a:rPr lang="en-US" sz="41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1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endParaRPr lang="en-US" sz="41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r>
              <a:rPr lang="en-US" sz="4100" b="1" dirty="0" err="1">
                <a:effectLst/>
                <a:latin typeface="Tahoma" panose="020B0604030504040204" pitchFamily="34" charset="0"/>
                <a:ea typeface="Tahoma" panose="020B0604030504040204" pitchFamily="34" charset="0"/>
                <a:cs typeface="Tahoma" panose="020B0604030504040204" pitchFamily="34" charset="0"/>
              </a:rPr>
              <a:t>Bảng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phân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tần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 </a:t>
            </a:r>
            <a:r>
              <a:rPr lang="en-US" sz="4100" b="1" dirty="0" err="1">
                <a:effectLst/>
                <a:latin typeface="Tahoma" panose="020B0604030504040204" pitchFamily="34" charset="0"/>
                <a:ea typeface="Tahoma" panose="020B0604030504040204" pitchFamily="34" charset="0"/>
                <a:cs typeface="Tahoma" panose="020B0604030504040204" pitchFamily="34" charset="0"/>
              </a:rPr>
              <a:t>tần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suất</a:t>
            </a:r>
            <a:r>
              <a:rPr lang="en-US" sz="4100" b="1" dirty="0">
                <a:effectLst/>
                <a:latin typeface="Tahoma" panose="020B0604030504040204" pitchFamily="34" charset="0"/>
                <a:ea typeface="Tahoma" panose="020B0604030504040204" pitchFamily="34" charset="0"/>
                <a:cs typeface="Tahoma" panose="020B0604030504040204" pitchFamily="34" charset="0"/>
              </a:rPr>
              <a:t>.</a:t>
            </a:r>
          </a:p>
          <a:p>
            <a:pPr marL="742950" indent="-742950">
              <a:buAutoNum type="alphaLcParenR"/>
            </a:pPr>
            <a:endParaRPr lang="en-US" sz="4100" b="1" dirty="0">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endParaRPr lang="en-US" sz="4100" b="1" dirty="0">
              <a:effectLst/>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endParaRPr lang="en-US" sz="4100" b="1" dirty="0">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endParaRPr lang="en-US" sz="4100" b="1" dirty="0">
              <a:effectLst/>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endParaRPr lang="en-US" sz="4100" b="1" dirty="0">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endParaRPr lang="en-US" sz="4100" b="1" dirty="0">
              <a:effectLst/>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endParaRPr lang="en-US" sz="4100" b="1" dirty="0">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endParaRPr lang="en-US" sz="4100" b="1" dirty="0">
              <a:effectLst/>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endParaRPr lang="en-US" sz="4100" b="1" dirty="0">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endParaRPr lang="en-US" sz="4100" b="1" dirty="0">
              <a:effectLst/>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endParaRPr lang="en-US" sz="4100" b="1" dirty="0">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endParaRPr lang="en-US" sz="4100" b="1" dirty="0">
              <a:effectLst/>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endParaRPr lang="en-US" sz="4100" b="1" dirty="0">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endParaRPr lang="en-US" sz="4100" b="1" dirty="0">
              <a:effectLst/>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endParaRPr lang="en-US" sz="4100" b="1" dirty="0">
              <a:latin typeface="Tahoma" panose="020B0604030504040204" pitchFamily="34" charset="0"/>
              <a:ea typeface="Tahoma" panose="020B0604030504040204" pitchFamily="34" charset="0"/>
              <a:cs typeface="Tahoma" panose="020B0604030504040204" pitchFamily="34" charset="0"/>
            </a:endParaRPr>
          </a:p>
          <a:p>
            <a:endParaRPr lang="en-US" sz="4100" b="1"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34636" y="2009637"/>
            <a:ext cx="13605164" cy="7122427"/>
            <a:chOff x="923003" y="3917552"/>
            <a:chExt cx="13605164" cy="7122422"/>
          </a:xfrm>
        </p:grpSpPr>
        <p:sp>
          <p:nvSpPr>
            <p:cNvPr id="13" name="Rounded Rectangle 41">
              <a:extLst>
                <a:ext uri="{FF2B5EF4-FFF2-40B4-BE49-F238E27FC236}">
                  <a16:creationId xmlns:a16="http://schemas.microsoft.com/office/drawing/2014/main" id="{CF200796-2C05-26D5-EDA1-17D43F34D327}"/>
                </a:ext>
              </a:extLst>
            </p:cNvPr>
            <p:cNvSpPr/>
            <p:nvPr/>
          </p:nvSpPr>
          <p:spPr>
            <a:xfrm>
              <a:off x="1037516" y="4159023"/>
              <a:ext cx="13490651" cy="688095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4600" b="1">
                      <a:solidFill>
                        <a:prstClr val="black"/>
                      </a:solidFill>
                      <a:latin typeface="Tahoma" pitchFamily="34" charset="0"/>
                      <a:ea typeface="Tahoma" pitchFamily="34" charset="0"/>
                      <a:cs typeface="Tahoma" pitchFamily="34" charset="0"/>
                    </a:rPr>
                    <a:t>BÀI</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743200" y="1194083"/>
            <a:ext cx="17279989" cy="830997"/>
            <a:chOff x="-288924" y="1902336"/>
            <a:chExt cx="17283113"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3" y="1905000"/>
              <a:ext cx="10144973"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88924" y="1902336"/>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rPr>
                <a:t>  BÀI TẬP VẬN DỤNG (TỰ LUẬN)</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457788" y="2320506"/>
            <a:ext cx="12724812" cy="2585323"/>
          </a:xfrm>
          <a:prstGeom prst="rect">
            <a:avLst/>
          </a:prstGeom>
          <a:noFill/>
        </p:spPr>
        <p:txBody>
          <a:bodyPr wrap="square">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	      Cho </a:t>
            </a:r>
            <a:r>
              <a:rPr lang="en-US" sz="5400" b="1" dirty="0" err="1">
                <a:latin typeface="Tahoma" panose="020B0604030504040204" pitchFamily="34" charset="0"/>
                <a:ea typeface="Tahoma" panose="020B0604030504040204" pitchFamily="34" charset="0"/>
                <a:cs typeface="Tahoma" panose="020B0604030504040204" pitchFamily="34" charset="0"/>
              </a:rPr>
              <a:t>các</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số</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liệu</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thống</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kê</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về</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sản</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lượng</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chè</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thu</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được</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trong</a:t>
            </a:r>
            <a:r>
              <a:rPr lang="en-US" sz="5400" b="1" dirty="0">
                <a:latin typeface="Tahoma" panose="020B0604030504040204" pitchFamily="34" charset="0"/>
                <a:ea typeface="Tahoma" panose="020B0604030504040204" pitchFamily="34" charset="0"/>
                <a:cs typeface="Tahoma" panose="020B0604030504040204" pitchFamily="34" charset="0"/>
              </a:rPr>
              <a:t> 1 </a:t>
            </a:r>
            <a:r>
              <a:rPr lang="en-US" sz="5400" b="1" dirty="0" err="1">
                <a:latin typeface="Tahoma" panose="020B0604030504040204" pitchFamily="34" charset="0"/>
                <a:ea typeface="Tahoma" panose="020B0604030504040204" pitchFamily="34" charset="0"/>
                <a:cs typeface="Tahoma" panose="020B0604030504040204" pitchFamily="34" charset="0"/>
              </a:rPr>
              <a:t>năm</a:t>
            </a:r>
            <a:r>
              <a:rPr lang="en-US" sz="5400" b="1" dirty="0">
                <a:latin typeface="Tahoma" panose="020B0604030504040204" pitchFamily="34" charset="0"/>
                <a:ea typeface="Tahoma" panose="020B0604030504040204" pitchFamily="34" charset="0"/>
                <a:cs typeface="Tahoma" panose="020B0604030504040204" pitchFamily="34" charset="0"/>
              </a:rPr>
              <a:t> (kg/</a:t>
            </a:r>
            <a:r>
              <a:rPr lang="en-US" sz="5400" b="1" dirty="0" err="1">
                <a:latin typeface="Tahoma" panose="020B0604030504040204" pitchFamily="34" charset="0"/>
                <a:ea typeface="Tahoma" panose="020B0604030504040204" pitchFamily="34" charset="0"/>
                <a:cs typeface="Tahoma" panose="020B0604030504040204" pitchFamily="34" charset="0"/>
              </a:rPr>
              <a:t>sào</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của</a:t>
            </a:r>
            <a:r>
              <a:rPr lang="en-US" sz="5400" b="1" dirty="0">
                <a:latin typeface="Tahoma" panose="020B0604030504040204" pitchFamily="34" charset="0"/>
                <a:ea typeface="Tahoma" panose="020B0604030504040204" pitchFamily="34" charset="0"/>
                <a:cs typeface="Tahoma" panose="020B0604030504040204" pitchFamily="34" charset="0"/>
              </a:rPr>
              <a:t> 20 </a:t>
            </a:r>
            <a:r>
              <a:rPr lang="en-US" sz="5400" b="1" dirty="0" err="1">
                <a:latin typeface="Tahoma" panose="020B0604030504040204" pitchFamily="34" charset="0"/>
                <a:ea typeface="Tahoma" panose="020B0604030504040204" pitchFamily="34" charset="0"/>
                <a:cs typeface="Tahoma" panose="020B0604030504040204" pitchFamily="34" charset="0"/>
              </a:rPr>
              <a:t>hộ</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gia</a:t>
            </a:r>
            <a:r>
              <a:rPr lang="en-US" sz="5400" b="1" dirty="0">
                <a:latin typeface="Tahoma" panose="020B0604030504040204" pitchFamily="34" charset="0"/>
                <a:ea typeface="Tahoma" panose="020B0604030504040204" pitchFamily="34" charset="0"/>
                <a:cs typeface="Tahoma" panose="020B0604030504040204" pitchFamily="34" charset="0"/>
              </a:rPr>
              <a:t> </a:t>
            </a:r>
            <a:r>
              <a:rPr lang="en-US" sz="5400" b="1" dirty="0" err="1">
                <a:latin typeface="Tahoma" panose="020B0604030504040204" pitchFamily="34" charset="0"/>
                <a:ea typeface="Tahoma" panose="020B0604030504040204" pitchFamily="34" charset="0"/>
                <a:cs typeface="Tahoma" panose="020B0604030504040204" pitchFamily="34" charset="0"/>
              </a:rPr>
              <a:t>đình</a:t>
            </a:r>
            <a:r>
              <a:rPr lang="en-US" sz="5400" b="1" dirty="0">
                <a:latin typeface="Tahoma" panose="020B0604030504040204" pitchFamily="34" charset="0"/>
                <a:ea typeface="Tahoma" panose="020B0604030504040204" pitchFamily="34" charset="0"/>
                <a:cs typeface="Tahoma" panose="020B0604030504040204" pitchFamily="34" charset="0"/>
              </a:rPr>
              <a:t>.</a:t>
            </a:r>
          </a:p>
        </p:txBody>
      </p:sp>
      <p:grpSp>
        <p:nvGrpSpPr>
          <p:cNvPr id="35" name="Group 34">
            <a:extLst>
              <a:ext uri="{FF2B5EF4-FFF2-40B4-BE49-F238E27FC236}">
                <a16:creationId xmlns:a16="http://schemas.microsoft.com/office/drawing/2014/main" id="{342DAC96-77FF-3CB7-B748-F80AACCE2F2E}"/>
              </a:ext>
            </a:extLst>
          </p:cNvPr>
          <p:cNvGrpSpPr/>
          <p:nvPr/>
        </p:nvGrpSpPr>
        <p:grpSpPr>
          <a:xfrm>
            <a:off x="-14512" y="8807520"/>
            <a:ext cx="13806712" cy="4631062"/>
            <a:chOff x="48567" y="4381499"/>
            <a:chExt cx="13318606" cy="5716249"/>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6"/>
              <a:ext cx="12981861"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079474"/>
              <a:chOff x="410517" y="4648199"/>
              <a:chExt cx="3991940" cy="1079474"/>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43" name="TextBox 42">
            <a:extLst>
              <a:ext uri="{FF2B5EF4-FFF2-40B4-BE49-F238E27FC236}">
                <a16:creationId xmlns:a16="http://schemas.microsoft.com/office/drawing/2014/main" id="{14B225D7-0F10-ED2F-778B-826CE8F8C23B}"/>
              </a:ext>
            </a:extLst>
          </p:cNvPr>
          <p:cNvSpPr txBox="1"/>
          <p:nvPr/>
        </p:nvSpPr>
        <p:spPr>
          <a:xfrm>
            <a:off x="659103" y="6235019"/>
            <a:ext cx="12980698" cy="830997"/>
          </a:xfrm>
          <a:prstGeom prst="rect">
            <a:avLst/>
          </a:prstGeom>
          <a:noFill/>
        </p:spPr>
        <p:txBody>
          <a:bodyPr wrap="square">
            <a:spAutoFit/>
          </a:bodyPr>
          <a:lstStyle/>
          <a:p>
            <a:pPr>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5B834B08-9B08-499A-8843-193AD62E5F2E}"/>
              </a:ext>
            </a:extLst>
          </p:cNvPr>
          <p:cNvGraphicFramePr>
            <a:graphicFrameLocks noGrp="1"/>
          </p:cNvGraphicFramePr>
          <p:nvPr>
            <p:extLst>
              <p:ext uri="{D42A27DB-BD31-4B8C-83A1-F6EECF244321}">
                <p14:modId xmlns:p14="http://schemas.microsoft.com/office/powerpoint/2010/main" val="1183409847"/>
              </p:ext>
            </p:extLst>
          </p:nvPr>
        </p:nvGraphicFramePr>
        <p:xfrm>
          <a:off x="348430" y="5351871"/>
          <a:ext cx="13291371" cy="2117888"/>
        </p:xfrm>
        <a:graphic>
          <a:graphicData uri="http://schemas.openxmlformats.org/drawingml/2006/table">
            <a:tbl>
              <a:tblPr firstRow="1" firstCol="1" bandRow="1">
                <a:tableStyleId>{5C22544A-7EE6-4342-B048-85BDC9FD1C3A}</a:tableStyleId>
              </a:tblPr>
              <a:tblGrid>
                <a:gridCol w="1175570">
                  <a:extLst>
                    <a:ext uri="{9D8B030D-6E8A-4147-A177-3AD203B41FA5}">
                      <a16:colId xmlns:a16="http://schemas.microsoft.com/office/drawing/2014/main" val="1872503952"/>
                    </a:ext>
                  </a:extLst>
                </a:gridCol>
                <a:gridCol w="1066800">
                  <a:extLst>
                    <a:ext uri="{9D8B030D-6E8A-4147-A177-3AD203B41FA5}">
                      <a16:colId xmlns:a16="http://schemas.microsoft.com/office/drawing/2014/main" val="456851913"/>
                    </a:ext>
                  </a:extLst>
                </a:gridCol>
                <a:gridCol w="1371600">
                  <a:extLst>
                    <a:ext uri="{9D8B030D-6E8A-4147-A177-3AD203B41FA5}">
                      <a16:colId xmlns:a16="http://schemas.microsoft.com/office/drawing/2014/main" val="782143225"/>
                    </a:ext>
                  </a:extLst>
                </a:gridCol>
                <a:gridCol w="1371600">
                  <a:extLst>
                    <a:ext uri="{9D8B030D-6E8A-4147-A177-3AD203B41FA5}">
                      <a16:colId xmlns:a16="http://schemas.microsoft.com/office/drawing/2014/main" val="1212729882"/>
                    </a:ext>
                  </a:extLst>
                </a:gridCol>
                <a:gridCol w="1447800">
                  <a:extLst>
                    <a:ext uri="{9D8B030D-6E8A-4147-A177-3AD203B41FA5}">
                      <a16:colId xmlns:a16="http://schemas.microsoft.com/office/drawing/2014/main" val="146033252"/>
                    </a:ext>
                  </a:extLst>
                </a:gridCol>
                <a:gridCol w="1295400">
                  <a:extLst>
                    <a:ext uri="{9D8B030D-6E8A-4147-A177-3AD203B41FA5}">
                      <a16:colId xmlns:a16="http://schemas.microsoft.com/office/drawing/2014/main" val="3738986660"/>
                    </a:ext>
                  </a:extLst>
                </a:gridCol>
                <a:gridCol w="1371600">
                  <a:extLst>
                    <a:ext uri="{9D8B030D-6E8A-4147-A177-3AD203B41FA5}">
                      <a16:colId xmlns:a16="http://schemas.microsoft.com/office/drawing/2014/main" val="1555166353"/>
                    </a:ext>
                  </a:extLst>
                </a:gridCol>
                <a:gridCol w="1447800">
                  <a:extLst>
                    <a:ext uri="{9D8B030D-6E8A-4147-A177-3AD203B41FA5}">
                      <a16:colId xmlns:a16="http://schemas.microsoft.com/office/drawing/2014/main" val="2479306204"/>
                    </a:ext>
                  </a:extLst>
                </a:gridCol>
                <a:gridCol w="1447800">
                  <a:extLst>
                    <a:ext uri="{9D8B030D-6E8A-4147-A177-3AD203B41FA5}">
                      <a16:colId xmlns:a16="http://schemas.microsoft.com/office/drawing/2014/main" val="1842855313"/>
                    </a:ext>
                  </a:extLst>
                </a:gridCol>
                <a:gridCol w="1295401">
                  <a:extLst>
                    <a:ext uri="{9D8B030D-6E8A-4147-A177-3AD203B41FA5}">
                      <a16:colId xmlns:a16="http://schemas.microsoft.com/office/drawing/2014/main" val="1508122042"/>
                    </a:ext>
                  </a:extLst>
                </a:gridCol>
              </a:tblGrid>
              <a:tr h="1058944">
                <a:tc>
                  <a:txBody>
                    <a:bodyPr/>
                    <a:lstStyle/>
                    <a:p>
                      <a:pPr algn="ctr">
                        <a:lnSpc>
                          <a:spcPct val="107000"/>
                        </a:lnSpc>
                        <a:spcAft>
                          <a:spcPts val="800"/>
                        </a:spcAft>
                      </a:pPr>
                      <a:r>
                        <a:rPr lang="en-US" sz="3800">
                          <a:effectLst/>
                          <a:latin typeface="Tahoma" panose="020B0604030504040204" pitchFamily="34" charset="0"/>
                          <a:ea typeface="Tahoma" panose="020B0604030504040204" pitchFamily="34" charset="0"/>
                          <a:cs typeface="Tahoma" panose="020B0604030504040204" pitchFamily="34" charset="0"/>
                        </a:rPr>
                        <a:t>111</a:t>
                      </a:r>
                    </a:p>
                  </a:txBody>
                  <a:tcPr marL="68580" marR="68580" marT="0" marB="0" anchor="ctr"/>
                </a:tc>
                <a:tc>
                  <a:txBody>
                    <a:bodyPr/>
                    <a:lstStyle/>
                    <a:p>
                      <a:pPr algn="ctr">
                        <a:lnSpc>
                          <a:spcPct val="107000"/>
                        </a:lnSpc>
                        <a:spcAft>
                          <a:spcPts val="800"/>
                        </a:spcAft>
                      </a:pPr>
                      <a:r>
                        <a:rPr lang="en-US" sz="3800">
                          <a:effectLst/>
                          <a:latin typeface="Tahoma" panose="020B0604030504040204" pitchFamily="34" charset="0"/>
                          <a:ea typeface="Tahoma" panose="020B0604030504040204" pitchFamily="34" charset="0"/>
                          <a:cs typeface="Tahoma" panose="020B0604030504040204" pitchFamily="34" charset="0"/>
                        </a:rPr>
                        <a:t>112</a:t>
                      </a:r>
                    </a:p>
                  </a:txBody>
                  <a:tcPr marL="68580" marR="68580" marT="0" marB="0" anchor="ctr"/>
                </a:tc>
                <a:tc>
                  <a:txBody>
                    <a:bodyPr/>
                    <a:lstStyle/>
                    <a:p>
                      <a:pPr algn="ctr">
                        <a:lnSpc>
                          <a:spcPct val="107000"/>
                        </a:lnSpc>
                        <a:spcAft>
                          <a:spcPts val="800"/>
                        </a:spcAft>
                      </a:pPr>
                      <a:r>
                        <a:rPr lang="en-US" sz="3800">
                          <a:effectLst/>
                          <a:latin typeface="Tahoma" panose="020B0604030504040204" pitchFamily="34" charset="0"/>
                          <a:ea typeface="Tahoma" panose="020B0604030504040204" pitchFamily="34" charset="0"/>
                          <a:cs typeface="Tahoma" panose="020B0604030504040204" pitchFamily="34" charset="0"/>
                        </a:rPr>
                        <a:t>112</a:t>
                      </a:r>
                    </a:p>
                  </a:txBody>
                  <a:tcPr marL="68580" marR="68580" marT="0" marB="0" anchor="ctr"/>
                </a:tc>
                <a:tc>
                  <a:txBody>
                    <a:bodyPr/>
                    <a:lstStyle/>
                    <a:p>
                      <a:pPr algn="ctr">
                        <a:lnSpc>
                          <a:spcPct val="107000"/>
                        </a:lnSpc>
                        <a:spcAft>
                          <a:spcPts val="800"/>
                        </a:spcAft>
                      </a:pPr>
                      <a:r>
                        <a:rPr lang="en-US" sz="3800">
                          <a:effectLst/>
                          <a:latin typeface="Tahoma" panose="020B0604030504040204" pitchFamily="34" charset="0"/>
                          <a:ea typeface="Tahoma" panose="020B0604030504040204" pitchFamily="34" charset="0"/>
                          <a:cs typeface="Tahoma" panose="020B0604030504040204" pitchFamily="34" charset="0"/>
                        </a:rPr>
                        <a:t>113</a:t>
                      </a:r>
                    </a:p>
                  </a:txBody>
                  <a:tcPr marL="68580" marR="68580" marT="0" marB="0" anchor="ctr"/>
                </a:tc>
                <a:tc>
                  <a:txBody>
                    <a:bodyPr/>
                    <a:lstStyle/>
                    <a:p>
                      <a:pPr algn="ctr">
                        <a:lnSpc>
                          <a:spcPct val="107000"/>
                        </a:lnSpc>
                        <a:spcAft>
                          <a:spcPts val="800"/>
                        </a:spcAft>
                      </a:pPr>
                      <a:r>
                        <a:rPr lang="en-US" sz="3800">
                          <a:effectLst/>
                          <a:latin typeface="Tahoma" panose="020B0604030504040204" pitchFamily="34" charset="0"/>
                          <a:ea typeface="Tahoma" panose="020B0604030504040204" pitchFamily="34" charset="0"/>
                          <a:cs typeface="Tahoma" panose="020B0604030504040204" pitchFamily="34" charset="0"/>
                        </a:rPr>
                        <a:t>114</a:t>
                      </a:r>
                    </a:p>
                  </a:txBody>
                  <a:tcPr marL="68580" marR="68580" marT="0" marB="0" anchor="ctr"/>
                </a:tc>
                <a:tc>
                  <a:txBody>
                    <a:bodyPr/>
                    <a:lstStyle/>
                    <a:p>
                      <a:pPr algn="ctr">
                        <a:lnSpc>
                          <a:spcPct val="107000"/>
                        </a:lnSpc>
                        <a:spcAft>
                          <a:spcPts val="800"/>
                        </a:spcAft>
                      </a:pPr>
                      <a:r>
                        <a:rPr lang="en-US" sz="3800">
                          <a:effectLst/>
                          <a:latin typeface="Tahoma" panose="020B0604030504040204" pitchFamily="34" charset="0"/>
                          <a:ea typeface="Tahoma" panose="020B0604030504040204" pitchFamily="34" charset="0"/>
                          <a:cs typeface="Tahoma" panose="020B0604030504040204" pitchFamily="34" charset="0"/>
                        </a:rPr>
                        <a:t>114</a:t>
                      </a:r>
                    </a:p>
                  </a:txBody>
                  <a:tcPr marL="68580" marR="68580" marT="0" marB="0" anchor="ctr"/>
                </a:tc>
                <a:tc>
                  <a:txBody>
                    <a:bodyPr/>
                    <a:lstStyle/>
                    <a:p>
                      <a:pPr algn="ctr">
                        <a:lnSpc>
                          <a:spcPct val="107000"/>
                        </a:lnSpc>
                        <a:spcAft>
                          <a:spcPts val="800"/>
                        </a:spcAft>
                      </a:pPr>
                      <a:r>
                        <a:rPr lang="en-US" sz="3800">
                          <a:effectLst/>
                          <a:latin typeface="Tahoma" panose="020B0604030504040204" pitchFamily="34" charset="0"/>
                          <a:ea typeface="Tahoma" panose="020B0604030504040204" pitchFamily="34" charset="0"/>
                          <a:cs typeface="Tahoma" panose="020B0604030504040204" pitchFamily="34" charset="0"/>
                        </a:rPr>
                        <a:t>115</a:t>
                      </a:r>
                    </a:p>
                  </a:txBody>
                  <a:tcPr marL="68580" marR="68580" marT="0" marB="0" anchor="ctr"/>
                </a:tc>
                <a:tc>
                  <a:txBody>
                    <a:bodyPr/>
                    <a:lstStyle/>
                    <a:p>
                      <a:pPr algn="ctr">
                        <a:lnSpc>
                          <a:spcPct val="107000"/>
                        </a:lnSpc>
                        <a:spcAft>
                          <a:spcPts val="800"/>
                        </a:spcAft>
                      </a:pPr>
                      <a:r>
                        <a:rPr lang="en-US" sz="3800">
                          <a:effectLst/>
                          <a:latin typeface="Tahoma" panose="020B0604030504040204" pitchFamily="34" charset="0"/>
                          <a:ea typeface="Tahoma" panose="020B0604030504040204" pitchFamily="34" charset="0"/>
                          <a:cs typeface="Tahoma" panose="020B0604030504040204" pitchFamily="34" charset="0"/>
                        </a:rPr>
                        <a:t>114</a:t>
                      </a:r>
                    </a:p>
                  </a:txBody>
                  <a:tcPr marL="68580" marR="68580" marT="0" marB="0" anchor="ctr"/>
                </a:tc>
                <a:tc>
                  <a:txBody>
                    <a:bodyPr/>
                    <a:lstStyle/>
                    <a:p>
                      <a:pPr algn="ctr">
                        <a:lnSpc>
                          <a:spcPct val="107000"/>
                        </a:lnSpc>
                        <a:spcAft>
                          <a:spcPts val="800"/>
                        </a:spcAft>
                      </a:pPr>
                      <a:r>
                        <a:rPr lang="en-US" sz="3800">
                          <a:effectLst/>
                          <a:latin typeface="Tahoma" panose="020B0604030504040204" pitchFamily="34" charset="0"/>
                          <a:ea typeface="Tahoma" panose="020B0604030504040204" pitchFamily="34" charset="0"/>
                          <a:cs typeface="Tahoma" panose="020B0604030504040204" pitchFamily="34" charset="0"/>
                        </a:rPr>
                        <a:t>115</a:t>
                      </a:r>
                    </a:p>
                  </a:txBody>
                  <a:tcPr marL="68580" marR="68580" marT="0" marB="0" anchor="ctr"/>
                </a:tc>
                <a:tc>
                  <a:txBody>
                    <a:bodyPr/>
                    <a:lstStyle/>
                    <a:p>
                      <a:pPr algn="ctr">
                        <a:lnSpc>
                          <a:spcPct val="107000"/>
                        </a:lnSpc>
                        <a:spcAft>
                          <a:spcPts val="800"/>
                        </a:spcAft>
                      </a:pPr>
                      <a:r>
                        <a:rPr lang="en-US" sz="3800" dirty="0">
                          <a:effectLst/>
                          <a:latin typeface="Tahoma" panose="020B0604030504040204" pitchFamily="34" charset="0"/>
                          <a:ea typeface="Tahoma" panose="020B0604030504040204" pitchFamily="34" charset="0"/>
                          <a:cs typeface="Tahoma" panose="020B0604030504040204" pitchFamily="34" charset="0"/>
                        </a:rPr>
                        <a:t>116</a:t>
                      </a:r>
                    </a:p>
                  </a:txBody>
                  <a:tcPr marL="68580" marR="68580" marT="0" marB="0" anchor="ctr"/>
                </a:tc>
                <a:extLst>
                  <a:ext uri="{0D108BD9-81ED-4DB2-BD59-A6C34878D82A}">
                    <a16:rowId xmlns:a16="http://schemas.microsoft.com/office/drawing/2014/main" val="3172455760"/>
                  </a:ext>
                </a:extLst>
              </a:tr>
              <a:tr h="1058944">
                <a:tc>
                  <a:txBody>
                    <a:bodyPr/>
                    <a:lstStyle/>
                    <a:p>
                      <a:pPr algn="ctr">
                        <a:lnSpc>
                          <a:spcPct val="107000"/>
                        </a:lnSpc>
                        <a:spcAft>
                          <a:spcPts val="800"/>
                        </a:spcAft>
                      </a:pPr>
                      <a:r>
                        <a:rPr lang="en-US" sz="3800">
                          <a:effectLst/>
                          <a:latin typeface="Tahoma" panose="020B0604030504040204" pitchFamily="34" charset="0"/>
                          <a:ea typeface="Tahoma" panose="020B0604030504040204" pitchFamily="34" charset="0"/>
                          <a:cs typeface="Tahoma" panose="020B0604030504040204" pitchFamily="34" charset="0"/>
                        </a:rPr>
                        <a:t>112</a:t>
                      </a:r>
                    </a:p>
                  </a:txBody>
                  <a:tcPr marL="68580" marR="68580" marT="0" marB="0" anchor="ctr"/>
                </a:tc>
                <a:tc>
                  <a:txBody>
                    <a:bodyPr/>
                    <a:lstStyle/>
                    <a:p>
                      <a:pPr algn="ctr">
                        <a:lnSpc>
                          <a:spcPct val="107000"/>
                        </a:lnSpc>
                        <a:spcAft>
                          <a:spcPts val="800"/>
                        </a:spcAft>
                      </a:pPr>
                      <a:r>
                        <a:rPr lang="en-US" sz="3800" b="1" dirty="0">
                          <a:effectLst/>
                          <a:latin typeface="Tahoma" panose="020B0604030504040204" pitchFamily="34" charset="0"/>
                          <a:ea typeface="Tahoma" panose="020B0604030504040204" pitchFamily="34" charset="0"/>
                          <a:cs typeface="Tahoma" panose="020B0604030504040204" pitchFamily="34" charset="0"/>
                        </a:rPr>
                        <a:t>113</a:t>
                      </a:r>
                    </a:p>
                  </a:txBody>
                  <a:tcPr marL="68580" marR="68580" marT="0" marB="0" anchor="ctr"/>
                </a:tc>
                <a:tc>
                  <a:txBody>
                    <a:bodyPr/>
                    <a:lstStyle/>
                    <a:p>
                      <a:pPr algn="ctr">
                        <a:lnSpc>
                          <a:spcPct val="107000"/>
                        </a:lnSpc>
                        <a:spcAft>
                          <a:spcPts val="800"/>
                        </a:spcAft>
                      </a:pPr>
                      <a:r>
                        <a:rPr lang="en-US" sz="3800" b="1">
                          <a:effectLst/>
                          <a:latin typeface="Tahoma" panose="020B0604030504040204" pitchFamily="34" charset="0"/>
                          <a:ea typeface="Tahoma" panose="020B0604030504040204" pitchFamily="34" charset="0"/>
                          <a:cs typeface="Tahoma" panose="020B0604030504040204" pitchFamily="34" charset="0"/>
                        </a:rPr>
                        <a:t>113</a:t>
                      </a:r>
                    </a:p>
                  </a:txBody>
                  <a:tcPr marL="68580" marR="68580" marT="0" marB="0" anchor="ctr"/>
                </a:tc>
                <a:tc>
                  <a:txBody>
                    <a:bodyPr/>
                    <a:lstStyle/>
                    <a:p>
                      <a:pPr algn="ctr">
                        <a:lnSpc>
                          <a:spcPct val="107000"/>
                        </a:lnSpc>
                        <a:spcAft>
                          <a:spcPts val="800"/>
                        </a:spcAft>
                      </a:pPr>
                      <a:r>
                        <a:rPr lang="en-US" sz="3800" b="1" dirty="0">
                          <a:effectLst/>
                          <a:latin typeface="Tahoma" panose="020B0604030504040204" pitchFamily="34" charset="0"/>
                          <a:ea typeface="Tahoma" panose="020B0604030504040204" pitchFamily="34" charset="0"/>
                          <a:cs typeface="Tahoma" panose="020B0604030504040204" pitchFamily="34" charset="0"/>
                        </a:rPr>
                        <a:t>114</a:t>
                      </a:r>
                    </a:p>
                  </a:txBody>
                  <a:tcPr marL="68580" marR="68580" marT="0" marB="0" anchor="ctr"/>
                </a:tc>
                <a:tc>
                  <a:txBody>
                    <a:bodyPr/>
                    <a:lstStyle/>
                    <a:p>
                      <a:pPr algn="ctr">
                        <a:lnSpc>
                          <a:spcPct val="107000"/>
                        </a:lnSpc>
                        <a:spcAft>
                          <a:spcPts val="800"/>
                        </a:spcAft>
                      </a:pPr>
                      <a:r>
                        <a:rPr lang="en-US" sz="3800" b="1" dirty="0">
                          <a:effectLst/>
                          <a:latin typeface="Tahoma" panose="020B0604030504040204" pitchFamily="34" charset="0"/>
                          <a:ea typeface="Tahoma" panose="020B0604030504040204" pitchFamily="34" charset="0"/>
                          <a:cs typeface="Tahoma" panose="020B0604030504040204" pitchFamily="34" charset="0"/>
                        </a:rPr>
                        <a:t>115</a:t>
                      </a:r>
                    </a:p>
                  </a:txBody>
                  <a:tcPr marL="68580" marR="68580" marT="0" marB="0" anchor="ctr"/>
                </a:tc>
                <a:tc>
                  <a:txBody>
                    <a:bodyPr/>
                    <a:lstStyle/>
                    <a:p>
                      <a:pPr algn="ctr">
                        <a:lnSpc>
                          <a:spcPct val="107000"/>
                        </a:lnSpc>
                        <a:spcAft>
                          <a:spcPts val="800"/>
                        </a:spcAft>
                      </a:pPr>
                      <a:r>
                        <a:rPr lang="en-US" sz="3800" b="1" dirty="0">
                          <a:effectLst/>
                          <a:latin typeface="Tahoma" panose="020B0604030504040204" pitchFamily="34" charset="0"/>
                          <a:ea typeface="Tahoma" panose="020B0604030504040204" pitchFamily="34" charset="0"/>
                          <a:cs typeface="Tahoma" panose="020B0604030504040204" pitchFamily="34" charset="0"/>
                        </a:rPr>
                        <a:t>114</a:t>
                      </a:r>
                    </a:p>
                  </a:txBody>
                  <a:tcPr marL="68580" marR="68580" marT="0" marB="0" anchor="ctr"/>
                </a:tc>
                <a:tc>
                  <a:txBody>
                    <a:bodyPr/>
                    <a:lstStyle/>
                    <a:p>
                      <a:pPr algn="ctr">
                        <a:lnSpc>
                          <a:spcPct val="107000"/>
                        </a:lnSpc>
                        <a:spcAft>
                          <a:spcPts val="800"/>
                        </a:spcAft>
                      </a:pPr>
                      <a:r>
                        <a:rPr lang="en-US" sz="3800" b="1" dirty="0">
                          <a:effectLst/>
                          <a:latin typeface="Tahoma" panose="020B0604030504040204" pitchFamily="34" charset="0"/>
                          <a:ea typeface="Tahoma" panose="020B0604030504040204" pitchFamily="34" charset="0"/>
                          <a:cs typeface="Tahoma" panose="020B0604030504040204" pitchFamily="34" charset="0"/>
                        </a:rPr>
                        <a:t>116</a:t>
                      </a:r>
                    </a:p>
                  </a:txBody>
                  <a:tcPr marL="68580" marR="68580" marT="0" marB="0" anchor="ctr"/>
                </a:tc>
                <a:tc>
                  <a:txBody>
                    <a:bodyPr/>
                    <a:lstStyle/>
                    <a:p>
                      <a:pPr algn="ctr">
                        <a:lnSpc>
                          <a:spcPct val="107000"/>
                        </a:lnSpc>
                        <a:spcAft>
                          <a:spcPts val="800"/>
                        </a:spcAft>
                      </a:pPr>
                      <a:r>
                        <a:rPr lang="en-US" sz="3800" b="1" dirty="0">
                          <a:effectLst/>
                          <a:latin typeface="Tahoma" panose="020B0604030504040204" pitchFamily="34" charset="0"/>
                          <a:ea typeface="Tahoma" panose="020B0604030504040204" pitchFamily="34" charset="0"/>
                          <a:cs typeface="Tahoma" panose="020B0604030504040204" pitchFamily="34" charset="0"/>
                        </a:rPr>
                        <a:t>117</a:t>
                      </a:r>
                    </a:p>
                  </a:txBody>
                  <a:tcPr marL="68580" marR="68580" marT="0" marB="0" anchor="ctr"/>
                </a:tc>
                <a:tc>
                  <a:txBody>
                    <a:bodyPr/>
                    <a:lstStyle/>
                    <a:p>
                      <a:pPr algn="ctr">
                        <a:lnSpc>
                          <a:spcPct val="107000"/>
                        </a:lnSpc>
                        <a:spcAft>
                          <a:spcPts val="800"/>
                        </a:spcAft>
                      </a:pPr>
                      <a:r>
                        <a:rPr lang="en-US" sz="3800" b="1" dirty="0">
                          <a:effectLst/>
                          <a:latin typeface="Tahoma" panose="020B0604030504040204" pitchFamily="34" charset="0"/>
                          <a:ea typeface="Tahoma" panose="020B0604030504040204" pitchFamily="34" charset="0"/>
                          <a:cs typeface="Tahoma" panose="020B0604030504040204" pitchFamily="34" charset="0"/>
                        </a:rPr>
                        <a:t>113</a:t>
                      </a:r>
                    </a:p>
                  </a:txBody>
                  <a:tcPr marL="68580" marR="68580" marT="0" marB="0" anchor="ctr"/>
                </a:tc>
                <a:tc>
                  <a:txBody>
                    <a:bodyPr/>
                    <a:lstStyle/>
                    <a:p>
                      <a:pPr algn="ctr">
                        <a:lnSpc>
                          <a:spcPct val="107000"/>
                        </a:lnSpc>
                        <a:spcAft>
                          <a:spcPts val="800"/>
                        </a:spcAft>
                      </a:pPr>
                      <a:r>
                        <a:rPr lang="en-US" sz="3800" b="1" dirty="0">
                          <a:effectLst/>
                          <a:latin typeface="Tahoma" panose="020B0604030504040204" pitchFamily="34" charset="0"/>
                          <a:ea typeface="Tahoma" panose="020B0604030504040204" pitchFamily="34" charset="0"/>
                          <a:cs typeface="Tahoma" panose="020B0604030504040204" pitchFamily="34" charset="0"/>
                        </a:rPr>
                        <a:t>115</a:t>
                      </a:r>
                    </a:p>
                  </a:txBody>
                  <a:tcPr marL="68580" marR="68580" marT="0" marB="0" anchor="ctr"/>
                </a:tc>
                <a:extLst>
                  <a:ext uri="{0D108BD9-81ED-4DB2-BD59-A6C34878D82A}">
                    <a16:rowId xmlns:a16="http://schemas.microsoft.com/office/drawing/2014/main" val="1131438963"/>
                  </a:ext>
                </a:extLst>
              </a:tr>
            </a:tbl>
          </a:graphicData>
        </a:graphic>
      </p:graphicFrame>
      <p:sp>
        <p:nvSpPr>
          <p:cNvPr id="26" name="TextBox 25">
            <a:extLst>
              <a:ext uri="{FF2B5EF4-FFF2-40B4-BE49-F238E27FC236}">
                <a16:creationId xmlns:a16="http://schemas.microsoft.com/office/drawing/2014/main" id="{B46DA3B2-AB13-4199-8C60-6B7355EE9608}"/>
              </a:ext>
            </a:extLst>
          </p:cNvPr>
          <p:cNvSpPr txBox="1"/>
          <p:nvPr/>
        </p:nvSpPr>
        <p:spPr>
          <a:xfrm>
            <a:off x="457788" y="7487272"/>
            <a:ext cx="13029612" cy="1354217"/>
          </a:xfrm>
          <a:prstGeom prst="rect">
            <a:avLst/>
          </a:prstGeom>
          <a:noFill/>
        </p:spPr>
        <p:txBody>
          <a:bodyPr wrap="square">
            <a:spAutoFit/>
          </a:bodyPr>
          <a:lstStyle/>
          <a:p>
            <a:r>
              <a:rPr lang="en-US" sz="4100" b="1" dirty="0">
                <a:effectLst/>
                <a:latin typeface="Tahoma" panose="020B0604030504040204" pitchFamily="34" charset="0"/>
                <a:ea typeface="Tahoma" panose="020B0604030504040204" pitchFamily="34" charset="0"/>
                <a:cs typeface="Tahoma" panose="020B0604030504040204" pitchFamily="34" charset="0"/>
              </a:rPr>
              <a:t>a) </a:t>
            </a:r>
            <a:r>
              <a:rPr lang="en-US" sz="4100" b="1" dirty="0" err="1">
                <a:effectLst/>
                <a:latin typeface="Tahoma" panose="020B0604030504040204" pitchFamily="34" charset="0"/>
                <a:ea typeface="Tahoma" panose="020B0604030504040204" pitchFamily="34" charset="0"/>
                <a:cs typeface="Tahoma" panose="020B0604030504040204" pitchFamily="34" charset="0"/>
              </a:rPr>
              <a:t>Lập</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bảng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phân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tần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 </a:t>
            </a:r>
            <a:r>
              <a:rPr lang="en-US" sz="4100" b="1" dirty="0" err="1">
                <a:effectLst/>
                <a:latin typeface="Tahoma" panose="020B0604030504040204" pitchFamily="34" charset="0"/>
                <a:ea typeface="Tahoma" panose="020B0604030504040204" pitchFamily="34" charset="0"/>
                <a:cs typeface="Tahoma" panose="020B0604030504040204" pitchFamily="34" charset="0"/>
              </a:rPr>
              <a:t>tần</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suất</a:t>
            </a:r>
            <a:r>
              <a:rPr lang="en-US" sz="4100" b="1" dirty="0">
                <a:effectLst/>
                <a:latin typeface="Tahoma" panose="020B0604030504040204" pitchFamily="34" charset="0"/>
                <a:ea typeface="Tahoma" panose="020B0604030504040204" pitchFamily="34" charset="0"/>
                <a:cs typeface="Tahoma" panose="020B0604030504040204" pitchFamily="34" charset="0"/>
              </a:rPr>
              <a:t>.</a:t>
            </a:r>
          </a:p>
          <a:p>
            <a:r>
              <a:rPr lang="en-US" sz="4100" b="1" dirty="0">
                <a:effectLst/>
                <a:latin typeface="Tahoma" panose="020B0604030504040204" pitchFamily="34" charset="0"/>
                <a:ea typeface="Tahoma" panose="020B0604030504040204" pitchFamily="34" charset="0"/>
                <a:cs typeface="Tahoma" panose="020B0604030504040204" pitchFamily="34" charset="0"/>
              </a:rPr>
              <a:t>b) </a:t>
            </a:r>
            <a:r>
              <a:rPr lang="en-US" sz="4100" b="1" dirty="0" err="1">
                <a:effectLst/>
                <a:latin typeface="Tahoma" panose="020B0604030504040204" pitchFamily="34" charset="0"/>
                <a:ea typeface="Tahoma" panose="020B0604030504040204" pitchFamily="34" charset="0"/>
                <a:cs typeface="Tahoma" panose="020B0604030504040204" pitchFamily="34" charset="0"/>
              </a:rPr>
              <a:t>Tìm</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số</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trung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bình</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trung</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vị</a:t>
            </a:r>
            <a:r>
              <a:rPr lang="en-US" sz="4100" b="1" dirty="0">
                <a:effectLst/>
                <a:latin typeface="Tahoma" panose="020B0604030504040204" pitchFamily="34" charset="0"/>
                <a:ea typeface="Tahoma" panose="020B0604030504040204" pitchFamily="34" charset="0"/>
                <a:cs typeface="Tahoma" panose="020B0604030504040204" pitchFamily="34" charset="0"/>
              </a:rPr>
              <a:t>, </a:t>
            </a:r>
            <a:r>
              <a:rPr lang="en-US" sz="4100" b="1" dirty="0" err="1">
                <a:effectLst/>
                <a:latin typeface="Tahoma" panose="020B0604030504040204" pitchFamily="34" charset="0"/>
                <a:ea typeface="Tahoma" panose="020B0604030504040204" pitchFamily="34" charset="0"/>
                <a:cs typeface="Tahoma" panose="020B0604030504040204" pitchFamily="34" charset="0"/>
              </a:rPr>
              <a:t>mốt</a:t>
            </a:r>
            <a:r>
              <a:rPr lang="en-US" sz="4100" b="1" dirty="0">
                <a:effectLst/>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723F3DFD-40DE-2EE9-8906-14163E0AABC8}"/>
                  </a:ext>
                </a:extLst>
              </p:cNvPr>
              <p:cNvGraphicFramePr>
                <a:graphicFrameLocks noGrp="1"/>
              </p:cNvGraphicFramePr>
              <p:nvPr>
                <p:extLst>
                  <p:ext uri="{D42A27DB-BD31-4B8C-83A1-F6EECF244321}">
                    <p14:modId xmlns:p14="http://schemas.microsoft.com/office/powerpoint/2010/main" val="1659110023"/>
                  </p:ext>
                </p:extLst>
              </p:nvPr>
            </p:nvGraphicFramePr>
            <p:xfrm>
              <a:off x="13948439" y="3257486"/>
              <a:ext cx="10019029" cy="7201027"/>
            </p:xfrm>
            <a:graphic>
              <a:graphicData uri="http://schemas.openxmlformats.org/drawingml/2006/table">
                <a:tbl>
                  <a:tblPr firstRow="1" firstCol="1" bandRow="1">
                    <a:tableStyleId>{5C22544A-7EE6-4342-B048-85BDC9FD1C3A}</a:tableStyleId>
                  </a:tblPr>
                  <a:tblGrid>
                    <a:gridCol w="3999790">
                      <a:extLst>
                        <a:ext uri="{9D8B030D-6E8A-4147-A177-3AD203B41FA5}">
                          <a16:colId xmlns:a16="http://schemas.microsoft.com/office/drawing/2014/main" val="1584428563"/>
                        </a:ext>
                      </a:extLst>
                    </a:gridCol>
                    <a:gridCol w="3064728">
                      <a:extLst>
                        <a:ext uri="{9D8B030D-6E8A-4147-A177-3AD203B41FA5}">
                          <a16:colId xmlns:a16="http://schemas.microsoft.com/office/drawing/2014/main" val="3775588139"/>
                        </a:ext>
                      </a:extLst>
                    </a:gridCol>
                    <a:gridCol w="2954511">
                      <a:extLst>
                        <a:ext uri="{9D8B030D-6E8A-4147-A177-3AD203B41FA5}">
                          <a16:colId xmlns:a16="http://schemas.microsoft.com/office/drawing/2014/main" val="3194128252"/>
                        </a:ext>
                      </a:extLst>
                    </a:gridCol>
                  </a:tblGrid>
                  <a:tr h="706317">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Giá trị x</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Tần số </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Tần suất (%)</a:t>
                          </a:r>
                        </a:p>
                      </a:txBody>
                      <a:tcPr marL="68580" marR="68580" marT="0" marB="0" anchor="ctr"/>
                    </a:tc>
                    <a:extLst>
                      <a:ext uri="{0D108BD9-81ED-4DB2-BD59-A6C34878D82A}">
                        <a16:rowId xmlns:a16="http://schemas.microsoft.com/office/drawing/2014/main" val="417791378"/>
                      </a:ext>
                    </a:extLst>
                  </a:tr>
                  <a:tr h="706317">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111</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1</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extLst>
                      <a:ext uri="{0D108BD9-81ED-4DB2-BD59-A6C34878D82A}">
                        <a16:rowId xmlns:a16="http://schemas.microsoft.com/office/drawing/2014/main" val="4041154039"/>
                      </a:ext>
                    </a:extLst>
                  </a:tr>
                  <a:tr h="706317">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112</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15</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780965790"/>
                      </a:ext>
                    </a:extLst>
                  </a:tr>
                  <a:tr h="706317">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113</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20</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732756321"/>
                      </a:ext>
                    </a:extLst>
                  </a:tr>
                  <a:tr h="706317">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114</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25</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174177841"/>
                      </a:ext>
                    </a:extLst>
                  </a:tr>
                  <a:tr h="706317">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115</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20</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542448621"/>
                      </a:ext>
                    </a:extLst>
                  </a:tr>
                  <a:tr h="706317">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116</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10</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914121875"/>
                      </a:ext>
                    </a:extLst>
                  </a:tr>
                  <a:tr h="706317">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117</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5</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739957598"/>
                      </a:ext>
                    </a:extLst>
                  </a:tr>
                  <a:tr h="706317">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tc>
                    <a:tc>
                      <a:txBody>
                        <a:bodyPr/>
                        <a:lstStyle/>
                        <a:p>
                          <a:pPr marL="25400" algn="ctr">
                            <a:lnSpc>
                              <a:spcPct val="107000"/>
                            </a:lnSpc>
                            <a:spcAft>
                              <a:spcPts val="800"/>
                            </a:spcAft>
                          </a:pPr>
                          <a14:m>
                            <m:oMath xmlns:m="http://schemas.openxmlformats.org/officeDocument/2006/math">
                              <m:r>
                                <a:rPr lang="en-US" sz="4800" b="1" i="1" smtClean="0">
                                  <a:effectLst/>
                                  <a:latin typeface="Cambria Math" panose="02040503050406030204" pitchFamily="18" charset="0"/>
                                </a:rPr>
                                <m:t>𝐍</m:t>
                              </m:r>
                              <m:r>
                                <a:rPr lang="en-US" sz="4800" b="1">
                                  <a:effectLst/>
                                  <a:latin typeface="Cambria Math" panose="02040503050406030204" pitchFamily="18" charset="0"/>
                                </a:rPr>
                                <m:t>=</m:t>
                              </m:r>
                              <m:r>
                                <a:rPr lang="en-US" sz="4800" b="1" i="1">
                                  <a:effectLst/>
                                  <a:latin typeface="Cambria Math" panose="02040503050406030204" pitchFamily="18" charset="0"/>
                                </a:rPr>
                                <m:t>𝟐𝟎</m:t>
                              </m:r>
                            </m:oMath>
                          </a14:m>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tc>
                    <a:tc>
                      <a:txBody>
                        <a:bodyPr/>
                        <a:lstStyle/>
                        <a:p>
                          <a:pPr marL="25400" algn="ctr">
                            <a:lnSpc>
                              <a:spcPct val="107000"/>
                            </a:lnSpc>
                            <a:spcAft>
                              <a:spcPts val="800"/>
                            </a:spcAft>
                          </a:pPr>
                          <a:r>
                            <a:rPr lang="en-US" sz="4800" b="1" dirty="0">
                              <a:effectLst/>
                              <a:latin typeface="Tahoma" panose="020B0604030504040204" pitchFamily="34" charset="0"/>
                              <a:ea typeface="Tahoma" panose="020B0604030504040204" pitchFamily="34" charset="0"/>
                              <a:cs typeface="Tahoma" panose="020B0604030504040204" pitchFamily="34" charset="0"/>
                            </a:rPr>
                            <a:t>100</a:t>
                          </a:r>
                        </a:p>
                      </a:txBody>
                      <a:tcPr marL="68580" marR="68580" marT="0" marB="0" anchor="ctr"/>
                    </a:tc>
                    <a:extLst>
                      <a:ext uri="{0D108BD9-81ED-4DB2-BD59-A6C34878D82A}">
                        <a16:rowId xmlns:a16="http://schemas.microsoft.com/office/drawing/2014/main" val="3864898716"/>
                      </a:ext>
                    </a:extLst>
                  </a:tr>
                </a:tbl>
              </a:graphicData>
            </a:graphic>
          </p:graphicFrame>
        </mc:Choice>
        <mc:Fallback xmlns="">
          <p:graphicFrame>
            <p:nvGraphicFramePr>
              <p:cNvPr id="3" name="Table 2">
                <a:extLst>
                  <a:ext uri="{FF2B5EF4-FFF2-40B4-BE49-F238E27FC236}">
                    <a16:creationId xmlns:a16="http://schemas.microsoft.com/office/drawing/2014/main" id="{723F3DFD-40DE-2EE9-8906-14163E0AABC8}"/>
                  </a:ext>
                </a:extLst>
              </p:cNvPr>
              <p:cNvGraphicFramePr>
                <a:graphicFrameLocks noGrp="1"/>
              </p:cNvGraphicFramePr>
              <p:nvPr>
                <p:extLst>
                  <p:ext uri="{D42A27DB-BD31-4B8C-83A1-F6EECF244321}">
                    <p14:modId xmlns:p14="http://schemas.microsoft.com/office/powerpoint/2010/main" val="1659110023"/>
                  </p:ext>
                </p:extLst>
              </p:nvPr>
            </p:nvGraphicFramePr>
            <p:xfrm>
              <a:off x="13948439" y="3257486"/>
              <a:ext cx="10019029" cy="7201027"/>
            </p:xfrm>
            <a:graphic>
              <a:graphicData uri="http://schemas.openxmlformats.org/drawingml/2006/table">
                <a:tbl>
                  <a:tblPr firstRow="1" firstCol="1" bandRow="1">
                    <a:tableStyleId>{5C22544A-7EE6-4342-B048-85BDC9FD1C3A}</a:tableStyleId>
                  </a:tblPr>
                  <a:tblGrid>
                    <a:gridCol w="3999790">
                      <a:extLst>
                        <a:ext uri="{9D8B030D-6E8A-4147-A177-3AD203B41FA5}">
                          <a16:colId xmlns:a16="http://schemas.microsoft.com/office/drawing/2014/main" val="1584428563"/>
                        </a:ext>
                      </a:extLst>
                    </a:gridCol>
                    <a:gridCol w="3064728">
                      <a:extLst>
                        <a:ext uri="{9D8B030D-6E8A-4147-A177-3AD203B41FA5}">
                          <a16:colId xmlns:a16="http://schemas.microsoft.com/office/drawing/2014/main" val="3775588139"/>
                        </a:ext>
                      </a:extLst>
                    </a:gridCol>
                    <a:gridCol w="2954511">
                      <a:extLst>
                        <a:ext uri="{9D8B030D-6E8A-4147-A177-3AD203B41FA5}">
                          <a16:colId xmlns:a16="http://schemas.microsoft.com/office/drawing/2014/main" val="3194128252"/>
                        </a:ext>
                      </a:extLst>
                    </a:gridCol>
                  </a:tblGrid>
                  <a:tr h="1494917">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Giá trị x</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Tần số </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Tần suất (%)</a:t>
                          </a:r>
                        </a:p>
                      </a:txBody>
                      <a:tcPr marL="68580" marR="68580" marT="0" marB="0" anchor="ctr"/>
                    </a:tc>
                    <a:extLst>
                      <a:ext uri="{0D108BD9-81ED-4DB2-BD59-A6C34878D82A}">
                        <a16:rowId xmlns:a16="http://schemas.microsoft.com/office/drawing/2014/main" val="417791378"/>
                      </a:ext>
                    </a:extLst>
                  </a:tr>
                  <a:tr h="712216">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111</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1</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extLst>
                      <a:ext uri="{0D108BD9-81ED-4DB2-BD59-A6C34878D82A}">
                        <a16:rowId xmlns:a16="http://schemas.microsoft.com/office/drawing/2014/main" val="4041154039"/>
                      </a:ext>
                    </a:extLst>
                  </a:tr>
                  <a:tr h="712216">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112</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15</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780965790"/>
                      </a:ext>
                    </a:extLst>
                  </a:tr>
                  <a:tr h="712216">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113</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20</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732756321"/>
                      </a:ext>
                    </a:extLst>
                  </a:tr>
                  <a:tr h="712216">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114</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25</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174177841"/>
                      </a:ext>
                    </a:extLst>
                  </a:tr>
                  <a:tr h="712216">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115</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20</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542448621"/>
                      </a:ext>
                    </a:extLst>
                  </a:tr>
                  <a:tr h="712216">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116</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10</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914121875"/>
                      </a:ext>
                    </a:extLst>
                  </a:tr>
                  <a:tr h="712216">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117</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marL="25400" algn="ctr">
                            <a:lnSpc>
                              <a:spcPct val="107000"/>
                            </a:lnSpc>
                            <a:spcAft>
                              <a:spcPts val="800"/>
                            </a:spcAft>
                          </a:pPr>
                          <a:r>
                            <a:rPr lang="en-US" sz="4800" b="1">
                              <a:effectLst/>
                              <a:latin typeface="Tahoma" panose="020B0604030504040204" pitchFamily="34" charset="0"/>
                              <a:ea typeface="Tahoma" panose="020B0604030504040204" pitchFamily="34" charset="0"/>
                              <a:cs typeface="Tahoma" panose="020B0604030504040204" pitchFamily="34" charset="0"/>
                            </a:rPr>
                            <a:t>5</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3739957598"/>
                      </a:ext>
                    </a:extLst>
                  </a:tr>
                  <a:tr h="720598">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tc>
                    <a:tc>
                      <a:txBody>
                        <a:bodyPr/>
                        <a:lstStyle/>
                        <a:p>
                          <a:endParaRPr lang="en-US"/>
                        </a:p>
                      </a:txBody>
                      <a:tcPr marL="68580" marR="68580" marT="0" marB="0" anchor="ctr">
                        <a:blipFill>
                          <a:blip r:embed="rId4"/>
                          <a:stretch>
                            <a:fillRect l="-130616" t="-929661" r="-97217" b="-50847"/>
                          </a:stretch>
                        </a:blipFill>
                      </a:tcPr>
                    </a:tc>
                    <a:tc>
                      <a:txBody>
                        <a:bodyPr/>
                        <a:lstStyle/>
                        <a:p>
                          <a:pPr marL="25400" algn="ctr">
                            <a:lnSpc>
                              <a:spcPct val="107000"/>
                            </a:lnSpc>
                            <a:spcAft>
                              <a:spcPts val="800"/>
                            </a:spcAft>
                          </a:pPr>
                          <a:r>
                            <a:rPr lang="en-US" sz="4800" b="1" dirty="0">
                              <a:effectLst/>
                              <a:latin typeface="Tahoma" panose="020B0604030504040204" pitchFamily="34" charset="0"/>
                              <a:ea typeface="Tahoma" panose="020B0604030504040204" pitchFamily="34" charset="0"/>
                              <a:cs typeface="Tahoma" panose="020B0604030504040204" pitchFamily="34" charset="0"/>
                            </a:rPr>
                            <a:t>100</a:t>
                          </a:r>
                        </a:p>
                      </a:txBody>
                      <a:tcPr marL="68580" marR="68580" marT="0" marB="0" anchor="ctr"/>
                    </a:tc>
                    <a:extLst>
                      <a:ext uri="{0D108BD9-81ED-4DB2-BD59-A6C34878D82A}">
                        <a16:rowId xmlns:a16="http://schemas.microsoft.com/office/drawing/2014/main" val="3864898716"/>
                      </a:ext>
                    </a:extLst>
                  </a:tr>
                </a:tbl>
              </a:graphicData>
            </a:graphic>
          </p:graphicFrame>
        </mc:Fallback>
      </mc:AlternateContent>
    </p:spTree>
    <p:extLst>
      <p:ext uri="{BB962C8B-B14F-4D97-AF65-F5344CB8AC3E}">
        <p14:creationId xmlns:p14="http://schemas.microsoft.com/office/powerpoint/2010/main" val="2207684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3">
                                            <p:txEl>
                                              <p:pRg st="0" end="0"/>
                                            </p:txEl>
                                          </p:spTgt>
                                        </p:tgtEl>
                                        <p:attrNameLst>
                                          <p:attrName>style.visibility</p:attrName>
                                        </p:attrNameLst>
                                      </p:cBhvr>
                                      <p:to>
                                        <p:strVal val="visible"/>
                                      </p:to>
                                    </p:set>
                                    <p:animEffect transition="in" filter="wipe(left)">
                                      <p:cBhvr>
                                        <p:cTn id="20" dur="500"/>
                                        <p:tgtEl>
                                          <p:spTgt spid="4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P spid="2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862374" cy="2375611"/>
            <a:chOff x="923003" y="3917552"/>
            <a:chExt cx="23862374" cy="2375610"/>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2134139"/>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4600" b="1">
                      <a:solidFill>
                        <a:prstClr val="black"/>
                      </a:solidFill>
                      <a:latin typeface="Tahoma" pitchFamily="34" charset="0"/>
                      <a:ea typeface="Tahoma" pitchFamily="34" charset="0"/>
                      <a:cs typeface="Tahoma" pitchFamily="34" charset="0"/>
                    </a:rPr>
                    <a:t>BÀI</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20060" y="1796488"/>
            <a:ext cx="17279989" cy="830997"/>
            <a:chOff x="-288924" y="1902336"/>
            <a:chExt cx="17283113"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3" y="1905000"/>
              <a:ext cx="10144973"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88924" y="1902336"/>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rPr>
                <a:t>  BÀI TẬP </a:t>
              </a:r>
              <a:r>
                <a:rPr kumimoji="0" lang="en-US" sz="48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rPr>
                <a:t>VẬN DỤNG (TỰ LUẬN)</a:t>
              </a:r>
              <a:endParaRPr kumimoji="0" lang="en-US" sz="4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643212" y="3130270"/>
            <a:ext cx="23204650" cy="923330"/>
          </a:xfrm>
          <a:prstGeom prst="rect">
            <a:avLst/>
          </a:prstGeom>
          <a:noFill/>
        </p:spPr>
        <p:txBody>
          <a:bodyPr wrap="square">
            <a:spAutoFit/>
          </a:bodyPr>
          <a:lstStyle/>
          <a:p>
            <a:r>
              <a:rPr lang="en-US" sz="5400">
                <a:latin typeface="Tahoma" panose="020B0604030504040204" pitchFamily="34" charset="0"/>
                <a:ea typeface="Tahoma" panose="020B0604030504040204" pitchFamily="34" charset="0"/>
                <a:cs typeface="Tahoma" panose="020B0604030504040204" pitchFamily="34" charset="0"/>
              </a:rPr>
              <a:t>	</a:t>
            </a:r>
          </a:p>
        </p:txBody>
      </p:sp>
      <p:grpSp>
        <p:nvGrpSpPr>
          <p:cNvPr id="35" name="Group 34">
            <a:extLst>
              <a:ext uri="{FF2B5EF4-FFF2-40B4-BE49-F238E27FC236}">
                <a16:creationId xmlns:a16="http://schemas.microsoft.com/office/drawing/2014/main" id="{342DAC96-77FF-3CB7-B748-F80AACCE2F2E}"/>
              </a:ext>
            </a:extLst>
          </p:cNvPr>
          <p:cNvGrpSpPr/>
          <p:nvPr/>
        </p:nvGrpSpPr>
        <p:grpSpPr>
          <a:xfrm>
            <a:off x="159658" y="5309678"/>
            <a:ext cx="23862374" cy="8177722"/>
            <a:chOff x="48567" y="4381499"/>
            <a:chExt cx="23018772" cy="10093991"/>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6"/>
              <a:ext cx="22682027" cy="9533934"/>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079474"/>
              <a:chOff x="410517" y="4648199"/>
              <a:chExt cx="3991940" cy="1079474"/>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43" name="TextBox 42">
            <a:extLst>
              <a:ext uri="{FF2B5EF4-FFF2-40B4-BE49-F238E27FC236}">
                <a16:creationId xmlns:a16="http://schemas.microsoft.com/office/drawing/2014/main" id="{14B225D7-0F10-ED2F-778B-826CE8F8C23B}"/>
              </a:ext>
            </a:extLst>
          </p:cNvPr>
          <p:cNvSpPr txBox="1"/>
          <p:nvPr/>
        </p:nvSpPr>
        <p:spPr>
          <a:xfrm>
            <a:off x="659102" y="6235019"/>
            <a:ext cx="23575179" cy="830997"/>
          </a:xfrm>
          <a:prstGeom prst="rect">
            <a:avLst/>
          </a:prstGeom>
          <a:noFill/>
        </p:spPr>
        <p:txBody>
          <a:bodyPr wrap="square">
            <a:spAutoFit/>
          </a:bodyPr>
          <a:lstStyle/>
          <a:p>
            <a:pPr>
              <a:defRPr/>
            </a:pPr>
            <a:r>
              <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5B834B08-9B08-499A-8843-193AD62E5F2E}"/>
              </a:ext>
            </a:extLst>
          </p:cNvPr>
          <p:cNvGraphicFramePr>
            <a:graphicFrameLocks noGrp="1"/>
          </p:cNvGraphicFramePr>
          <p:nvPr/>
        </p:nvGraphicFramePr>
        <p:xfrm>
          <a:off x="3850227" y="3037211"/>
          <a:ext cx="20191980" cy="2117888"/>
        </p:xfrm>
        <a:graphic>
          <a:graphicData uri="http://schemas.openxmlformats.org/drawingml/2006/table">
            <a:tbl>
              <a:tblPr firstRow="1" firstCol="1" bandRow="1">
                <a:tableStyleId>{5C22544A-7EE6-4342-B048-85BDC9FD1C3A}</a:tableStyleId>
              </a:tblPr>
              <a:tblGrid>
                <a:gridCol w="2019198">
                  <a:extLst>
                    <a:ext uri="{9D8B030D-6E8A-4147-A177-3AD203B41FA5}">
                      <a16:colId xmlns:a16="http://schemas.microsoft.com/office/drawing/2014/main" val="1872503952"/>
                    </a:ext>
                  </a:extLst>
                </a:gridCol>
                <a:gridCol w="2019198">
                  <a:extLst>
                    <a:ext uri="{9D8B030D-6E8A-4147-A177-3AD203B41FA5}">
                      <a16:colId xmlns:a16="http://schemas.microsoft.com/office/drawing/2014/main" val="456851913"/>
                    </a:ext>
                  </a:extLst>
                </a:gridCol>
                <a:gridCol w="2019198">
                  <a:extLst>
                    <a:ext uri="{9D8B030D-6E8A-4147-A177-3AD203B41FA5}">
                      <a16:colId xmlns:a16="http://schemas.microsoft.com/office/drawing/2014/main" val="782143225"/>
                    </a:ext>
                  </a:extLst>
                </a:gridCol>
                <a:gridCol w="2019198">
                  <a:extLst>
                    <a:ext uri="{9D8B030D-6E8A-4147-A177-3AD203B41FA5}">
                      <a16:colId xmlns:a16="http://schemas.microsoft.com/office/drawing/2014/main" val="1212729882"/>
                    </a:ext>
                  </a:extLst>
                </a:gridCol>
                <a:gridCol w="2019198">
                  <a:extLst>
                    <a:ext uri="{9D8B030D-6E8A-4147-A177-3AD203B41FA5}">
                      <a16:colId xmlns:a16="http://schemas.microsoft.com/office/drawing/2014/main" val="146033252"/>
                    </a:ext>
                  </a:extLst>
                </a:gridCol>
                <a:gridCol w="2019198">
                  <a:extLst>
                    <a:ext uri="{9D8B030D-6E8A-4147-A177-3AD203B41FA5}">
                      <a16:colId xmlns:a16="http://schemas.microsoft.com/office/drawing/2014/main" val="3738986660"/>
                    </a:ext>
                  </a:extLst>
                </a:gridCol>
                <a:gridCol w="2019198">
                  <a:extLst>
                    <a:ext uri="{9D8B030D-6E8A-4147-A177-3AD203B41FA5}">
                      <a16:colId xmlns:a16="http://schemas.microsoft.com/office/drawing/2014/main" val="1555166353"/>
                    </a:ext>
                  </a:extLst>
                </a:gridCol>
                <a:gridCol w="2019198">
                  <a:extLst>
                    <a:ext uri="{9D8B030D-6E8A-4147-A177-3AD203B41FA5}">
                      <a16:colId xmlns:a16="http://schemas.microsoft.com/office/drawing/2014/main" val="2479306204"/>
                    </a:ext>
                  </a:extLst>
                </a:gridCol>
                <a:gridCol w="2019198">
                  <a:extLst>
                    <a:ext uri="{9D8B030D-6E8A-4147-A177-3AD203B41FA5}">
                      <a16:colId xmlns:a16="http://schemas.microsoft.com/office/drawing/2014/main" val="1842855313"/>
                    </a:ext>
                  </a:extLst>
                </a:gridCol>
                <a:gridCol w="2019198">
                  <a:extLst>
                    <a:ext uri="{9D8B030D-6E8A-4147-A177-3AD203B41FA5}">
                      <a16:colId xmlns:a16="http://schemas.microsoft.com/office/drawing/2014/main" val="1508122042"/>
                    </a:ext>
                  </a:extLst>
                </a:gridCol>
              </a:tblGrid>
              <a:tr h="1058944">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111</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112</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112</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113</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114</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114</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115</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114</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115</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116</a:t>
                      </a:r>
                    </a:p>
                  </a:txBody>
                  <a:tcPr marL="68580" marR="68580" marT="0" marB="0" anchor="ctr"/>
                </a:tc>
                <a:extLst>
                  <a:ext uri="{0D108BD9-81ED-4DB2-BD59-A6C34878D82A}">
                    <a16:rowId xmlns:a16="http://schemas.microsoft.com/office/drawing/2014/main" val="3172455760"/>
                  </a:ext>
                </a:extLst>
              </a:tr>
              <a:tr h="1058944">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112</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113</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113</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114</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115</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114</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116</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117</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113</a:t>
                      </a:r>
                    </a:p>
                  </a:txBody>
                  <a:tcPr marL="68580" marR="68580" marT="0" marB="0" anchor="ctr"/>
                </a:tc>
                <a:tc>
                  <a:txBody>
                    <a:bodyPr/>
                    <a:lstStyle/>
                    <a:p>
                      <a:pPr algn="ctr">
                        <a:lnSpc>
                          <a:spcPct val="107000"/>
                        </a:lnSpc>
                        <a:spcAft>
                          <a:spcPts val="800"/>
                        </a:spcAft>
                      </a:pPr>
                      <a:r>
                        <a:rPr lang="en-US" sz="5400">
                          <a:effectLst/>
                          <a:latin typeface="Tahoma" panose="020B0604030504040204" pitchFamily="34" charset="0"/>
                          <a:ea typeface="Tahoma" panose="020B0604030504040204" pitchFamily="34" charset="0"/>
                          <a:cs typeface="Tahoma" panose="020B0604030504040204" pitchFamily="34" charset="0"/>
                        </a:rPr>
                        <a:t>115</a:t>
                      </a:r>
                    </a:p>
                  </a:txBody>
                  <a:tcPr marL="68580" marR="68580" marT="0" marB="0" anchor="ctr"/>
                </a:tc>
                <a:extLst>
                  <a:ext uri="{0D108BD9-81ED-4DB2-BD59-A6C34878D82A}">
                    <a16:rowId xmlns:a16="http://schemas.microsoft.com/office/drawing/2014/main" val="1131438963"/>
                  </a:ext>
                </a:extLst>
              </a:tr>
            </a:tbl>
          </a:graphicData>
        </a:graphic>
      </p:graphicFrame>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46DA3B2-AB13-4199-8C60-6B7355EE9608}"/>
                  </a:ext>
                </a:extLst>
              </p:cNvPr>
              <p:cNvSpPr txBox="1"/>
              <p:nvPr/>
            </p:nvSpPr>
            <p:spPr>
              <a:xfrm>
                <a:off x="894489" y="6479657"/>
                <a:ext cx="22862724" cy="5912452"/>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b) Số trung bình là</a:t>
                </a:r>
              </a:p>
              <a:p>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𝒙</m:t>
                        </m:r>
                      </m:e>
                    </m:ba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m:t>
                        </m:r>
                      </m:num>
                      <m:den>
                        <m:r>
                          <a:rPr lang="en-US" sz="4800" b="1" i="1">
                            <a:latin typeface="Cambria Math" panose="02040503050406030204" pitchFamily="18" charset="0"/>
                          </a:rPr>
                          <m:t>𝟐𝟎</m:t>
                        </m:r>
                      </m:den>
                    </m:f>
                    <m:d>
                      <m:dPr>
                        <m:ctrlPr>
                          <a:rPr lang="en-US" sz="4800" b="1" i="1">
                            <a:latin typeface="Cambria Math" panose="02040503050406030204" pitchFamily="18" charset="0"/>
                          </a:rPr>
                        </m:ctrlPr>
                      </m:dPr>
                      <m:e>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𝟏𝟏𝟏</m:t>
                        </m:r>
                        <m:r>
                          <a:rPr lang="en-US" sz="4800" b="1" i="1">
                            <a:latin typeface="Cambria Math" panose="02040503050406030204" pitchFamily="18" charset="0"/>
                          </a:rPr>
                          <m:t>+</m:t>
                        </m:r>
                        <m:r>
                          <a:rPr lang="en-US" sz="4800" b="1" i="1">
                            <a:latin typeface="Cambria Math" panose="02040503050406030204" pitchFamily="18" charset="0"/>
                          </a:rPr>
                          <m:t>𝟑</m:t>
                        </m:r>
                        <m:r>
                          <a:rPr lang="en-US" sz="4800" b="1" i="1">
                            <a:latin typeface="Cambria Math" panose="02040503050406030204" pitchFamily="18" charset="0"/>
                          </a:rPr>
                          <m:t>.</m:t>
                        </m:r>
                        <m:r>
                          <a:rPr lang="en-US" sz="4800" b="1" i="1">
                            <a:latin typeface="Cambria Math" panose="02040503050406030204" pitchFamily="18" charset="0"/>
                          </a:rPr>
                          <m:t>𝟏𝟏𝟐</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𝟏𝟏𝟑</m:t>
                        </m:r>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m:t>
                        </m:r>
                        <m:r>
                          <a:rPr lang="en-US" sz="4800" b="1" i="1">
                            <a:latin typeface="Cambria Math" panose="02040503050406030204" pitchFamily="18" charset="0"/>
                          </a:rPr>
                          <m:t>𝟏𝟏𝟒</m:t>
                        </m:r>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𝟏𝟏𝟓</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𝟏𝟏𝟔</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𝟏𝟏𝟕</m:t>
                        </m:r>
                      </m:e>
                    </m:d>
                    <m:r>
                      <a:rPr lang="en-US" sz="4800" b="1" i="1">
                        <a:latin typeface="Cambria Math" panose="02040503050406030204" pitchFamily="18" charset="0"/>
                      </a:rPr>
                      <m:t>=</m:t>
                    </m:r>
                    <m:r>
                      <a:rPr lang="en-US" sz="4800" b="1" i="1">
                        <a:latin typeface="Cambria Math" panose="02040503050406030204" pitchFamily="18" charset="0"/>
                      </a:rPr>
                      <m:t>𝟏𝟏𝟑</m:t>
                    </m:r>
                    <m:r>
                      <a:rPr lang="en-US" sz="4800" b="1" i="1">
                        <a:latin typeface="Cambria Math" panose="02040503050406030204" pitchFamily="18" charset="0"/>
                      </a:rPr>
                      <m:t>,</m:t>
                    </m:r>
                    <m:r>
                      <a:rPr lang="en-US" sz="4800" b="1" i="1">
                        <a:latin typeface="Cambria Math" panose="02040503050406030204" pitchFamily="18" charset="0"/>
                      </a:rPr>
                      <m:t>𝟗</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Sắp xếp bảng theo thứ tự không giảm.</a:t>
                </a:r>
              </a:p>
              <a:p>
                <a:r>
                  <a:rPr lang="en-US" sz="4800" b="1">
                    <a:latin typeface="Tahoma" panose="020B0604030504040204" pitchFamily="34" charset="0"/>
                    <a:ea typeface="Tahoma" panose="020B0604030504040204" pitchFamily="34" charset="0"/>
                    <a:cs typeface="Tahoma" panose="020B0604030504040204" pitchFamily="34" charset="0"/>
                  </a:rPr>
                  <a:t>Do kích thước mẫu </a:t>
                </a:r>
                <a14:m>
                  <m:oMath xmlns:m="http://schemas.openxmlformats.org/officeDocument/2006/math">
                    <m:r>
                      <a:rPr lang="en-US" sz="4800" b="1" i="1">
                        <a:latin typeface="Cambria Math" panose="02040503050406030204" pitchFamily="18" charset="0"/>
                      </a:rPr>
                      <m:t>𝑵</m:t>
                    </m:r>
                    <m:r>
                      <a:rPr lang="en-US" sz="4800" b="1" i="1">
                        <a:latin typeface="Cambria Math" panose="02040503050406030204" pitchFamily="18" charset="0"/>
                      </a:rPr>
                      <m:t>=</m:t>
                    </m:r>
                    <m:r>
                      <a:rPr lang="en-US" sz="4800" b="1" i="1">
                        <a:latin typeface="Cambria Math" panose="02040503050406030204" pitchFamily="18" charset="0"/>
                      </a:rPr>
                      <m:t>𝟐𝟎</m:t>
                    </m:r>
                  </m:oMath>
                </a14:m>
                <a:r>
                  <a:rPr lang="en-US" sz="4800" b="1">
                    <a:latin typeface="Tahoma" panose="020B0604030504040204" pitchFamily="34" charset="0"/>
                    <a:ea typeface="Tahoma" panose="020B0604030504040204" pitchFamily="34" charset="0"/>
                    <a:cs typeface="Tahoma" panose="020B0604030504040204" pitchFamily="34" charset="0"/>
                  </a:rPr>
                  <a:t> là một số chẵn nên số trung vị là trung bình cộng của hai giá trị đứng thứ </a:t>
                </a:r>
                <a14:m>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𝑵</m:t>
                        </m:r>
                      </m:num>
                      <m:den>
                        <m:r>
                          <a:rPr lang="en-US" sz="4800" b="1" i="1">
                            <a:latin typeface="Cambria Math" panose="02040503050406030204" pitchFamily="18" charset="0"/>
                          </a:rPr>
                          <m:t>𝟐</m:t>
                        </m:r>
                      </m:den>
                    </m:f>
                    <m:r>
                      <a:rPr lang="en-US" sz="4800" b="1" i="1">
                        <a:latin typeface="Cambria Math" panose="02040503050406030204" pitchFamily="18" charset="0"/>
                      </a:rPr>
                      <m:t>=</m:t>
                    </m:r>
                    <m:r>
                      <a:rPr lang="en-US" sz="4800" b="1" i="1">
                        <a:latin typeface="Cambria Math" panose="02040503050406030204" pitchFamily="18" charset="0"/>
                      </a:rPr>
                      <m:t>𝟏𝟎</m:t>
                    </m:r>
                  </m:oMath>
                </a14:m>
                <a:r>
                  <a:rPr lang="en-US" sz="48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𝑵</m:t>
                        </m:r>
                      </m:num>
                      <m:den>
                        <m:r>
                          <a:rPr lang="en-US" sz="4800" b="1" i="1">
                            <a:latin typeface="Cambria Math" panose="02040503050406030204" pitchFamily="18" charset="0"/>
                          </a:rPr>
                          <m:t>𝟐</m:t>
                        </m:r>
                      </m:den>
                    </m:f>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𝟏𝟏</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Đó là giá trị 114 và 114. Vậy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𝑴</m:t>
                        </m:r>
                      </m:e>
                      <m:sub>
                        <m:r>
                          <a:rPr lang="en-US" sz="4800" b="1" i="1">
                            <a:latin typeface="Cambria Math" panose="02040503050406030204" pitchFamily="18" charset="0"/>
                          </a:rPr>
                          <m:t>𝒆</m:t>
                        </m:r>
                      </m:sub>
                    </m:sSub>
                    <m:r>
                      <a:rPr lang="en-US" sz="4800" b="1" i="1">
                        <a:latin typeface="Cambria Math" panose="02040503050406030204" pitchFamily="18" charset="0"/>
                      </a:rPr>
                      <m:t>=</m:t>
                    </m:r>
                    <m:r>
                      <a:rPr lang="en-US" sz="4800" b="1" i="1">
                        <a:latin typeface="Cambria Math" panose="02040503050406030204" pitchFamily="18" charset="0"/>
                      </a:rPr>
                      <m:t>𝟏𝟏𝟒</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Do vậy giá trị 114 có tần số lớn nhất là 5 nên ta có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𝑴</m:t>
                        </m:r>
                      </m:e>
                      <m:sub>
                        <m:r>
                          <a:rPr lang="en-US" sz="4800" b="1" i="1">
                            <a:latin typeface="Cambria Math" panose="02040503050406030204" pitchFamily="18" charset="0"/>
                          </a:rPr>
                          <m:t>𝟎</m:t>
                        </m:r>
                      </m:sub>
                    </m:sSub>
                    <m:r>
                      <a:rPr lang="en-US" sz="4800" b="1" i="1">
                        <a:latin typeface="Cambria Math" panose="02040503050406030204" pitchFamily="18" charset="0"/>
                      </a:rPr>
                      <m:t>=</m:t>
                    </m:r>
                    <m:r>
                      <a:rPr lang="en-US" sz="4800" b="1" i="1">
                        <a:latin typeface="Cambria Math" panose="02040503050406030204" pitchFamily="18" charset="0"/>
                      </a:rPr>
                      <m:t>𝟏𝟏𝟒</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6" name="TextBox 25">
                <a:extLst>
                  <a:ext uri="{FF2B5EF4-FFF2-40B4-BE49-F238E27FC236}">
                    <a16:creationId xmlns:a16="http://schemas.microsoft.com/office/drawing/2014/main" id="{B46DA3B2-AB13-4199-8C60-6B7355EE9608}"/>
                  </a:ext>
                </a:extLst>
              </p:cNvPr>
              <p:cNvSpPr txBox="1">
                <a:spLocks noRot="1" noChangeAspect="1" noMove="1" noResize="1" noEditPoints="1" noAdjustHandles="1" noChangeArrowheads="1" noChangeShapeType="1" noTextEdit="1"/>
              </p:cNvSpPr>
              <p:nvPr/>
            </p:nvSpPr>
            <p:spPr>
              <a:xfrm>
                <a:off x="894489" y="6479657"/>
                <a:ext cx="22862724" cy="5912452"/>
              </a:xfrm>
              <a:prstGeom prst="rect">
                <a:avLst/>
              </a:prstGeom>
              <a:blipFill>
                <a:blip r:embed="rId4"/>
                <a:stretch>
                  <a:fillRect l="-1227" t="-2371" b="-4433"/>
                </a:stretch>
              </a:blipFill>
            </p:spPr>
            <p:txBody>
              <a:bodyPr/>
              <a:lstStyle/>
              <a:p>
                <a:r>
                  <a:rPr lang="en-US">
                    <a:noFill/>
                  </a:rPr>
                  <a:t> </a:t>
                </a:r>
              </a:p>
            </p:txBody>
          </p:sp>
        </mc:Fallback>
      </mc:AlternateContent>
    </p:spTree>
    <p:extLst>
      <p:ext uri="{BB962C8B-B14F-4D97-AF65-F5344CB8AC3E}">
        <p14:creationId xmlns:p14="http://schemas.microsoft.com/office/powerpoint/2010/main" val="3738689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5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514600"/>
            <a:ext cx="23862374" cy="1807818"/>
            <a:chOff x="923003" y="3917552"/>
            <a:chExt cx="23862374" cy="1807817"/>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156634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4600" b="1">
                      <a:solidFill>
                        <a:prstClr val="black"/>
                      </a:solidFill>
                      <a:latin typeface="Tahoma" pitchFamily="34" charset="0"/>
                      <a:ea typeface="Tahoma" pitchFamily="34" charset="0"/>
                      <a:cs typeface="Tahoma" pitchFamily="34" charset="0"/>
                    </a:rPr>
                    <a:t>BÀI</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2</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20060" y="1796488"/>
            <a:ext cx="17279989" cy="830997"/>
            <a:chOff x="-288924" y="1902336"/>
            <a:chExt cx="17283113"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3" y="1905000"/>
              <a:ext cx="10144973"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88924" y="1902336"/>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rPr>
                <a:t>  BÀI TẬP </a:t>
              </a:r>
              <a:r>
                <a:rPr kumimoji="0" lang="en-US" sz="48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rPr>
                <a:t>VẬN DỤNG (TỰ LUẬN)</a:t>
              </a:r>
              <a:endParaRPr kumimoji="0" lang="en-US" sz="4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1715580" y="2752757"/>
            <a:ext cx="22130957" cy="3046988"/>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Có tài liệu về tuổi nghề của công nhân hai tổ trong một xí nghiệp cơ khí như bên dưới. Trong mỗi tổ, tính tuổi nghề bình quân, số mốt và số trung vị?</a:t>
            </a:r>
          </a:p>
          <a:p>
            <a:r>
              <a:rPr lang="en-US" sz="4800" b="1">
                <a:latin typeface="Tahoma" panose="020B0604030504040204" pitchFamily="34" charset="0"/>
                <a:ea typeface="Tahoma" panose="020B0604030504040204" pitchFamily="34" charset="0"/>
                <a:cs typeface="Tahoma" panose="020B0604030504040204" pitchFamily="34" charset="0"/>
              </a:rPr>
              <a:t> </a:t>
            </a:r>
          </a:p>
        </p:txBody>
      </p:sp>
      <p:grpSp>
        <p:nvGrpSpPr>
          <p:cNvPr id="35" name="Group 34">
            <a:extLst>
              <a:ext uri="{FF2B5EF4-FFF2-40B4-BE49-F238E27FC236}">
                <a16:creationId xmlns:a16="http://schemas.microsoft.com/office/drawing/2014/main" id="{342DAC96-77FF-3CB7-B748-F80AACCE2F2E}"/>
              </a:ext>
            </a:extLst>
          </p:cNvPr>
          <p:cNvGrpSpPr/>
          <p:nvPr/>
        </p:nvGrpSpPr>
        <p:grpSpPr>
          <a:xfrm>
            <a:off x="23191" y="6019800"/>
            <a:ext cx="23862374" cy="7543800"/>
            <a:chOff x="48567" y="4381499"/>
            <a:chExt cx="23018772" cy="9311523"/>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6"/>
              <a:ext cx="22682027" cy="8751466"/>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079474"/>
              <a:chOff x="410517" y="4648199"/>
              <a:chExt cx="3991940" cy="1079474"/>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4B225D7-0F10-ED2F-778B-826CE8F8C23B}"/>
                  </a:ext>
                </a:extLst>
              </p:cNvPr>
              <p:cNvSpPr txBox="1"/>
              <p:nvPr/>
            </p:nvSpPr>
            <p:spPr>
              <a:xfrm>
                <a:off x="1217598" y="6680409"/>
                <a:ext cx="23041779" cy="3338158"/>
              </a:xfrm>
              <a:prstGeom prst="rect">
                <a:avLst/>
              </a:prstGeom>
              <a:noFill/>
            </p:spPr>
            <p:txBody>
              <a:bodyPr wrap="square">
                <a:spAutoFit/>
              </a:bodyPr>
              <a:lstStyle/>
              <a:p>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Tổ I</a:t>
                </a:r>
              </a:p>
              <a:p>
                <a:r>
                  <a:rPr lang="en-US" sz="4800" b="1">
                    <a:latin typeface="Tahoma" panose="020B0604030504040204" pitchFamily="34" charset="0"/>
                    <a:ea typeface="Tahoma" panose="020B0604030504040204" pitchFamily="34" charset="0"/>
                    <a:cs typeface="Tahoma" panose="020B0604030504040204" pitchFamily="34" charset="0"/>
                  </a:rPr>
                  <a:t>Tuổi nghề bình quân của các công nhân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𝒙</m:t>
                        </m:r>
                      </m:e>
                    </m:bar>
                    <m:r>
                      <a:rPr lang="en-US" sz="4800" b="1" i="1">
                        <a:latin typeface="Cambria Math" panose="02040503050406030204" pitchFamily="18" charset="0"/>
                      </a:rPr>
                      <m:t>=</m:t>
                    </m:r>
                    <m:f>
                      <m:fPr>
                        <m:ctrlPr>
                          <a:rPr lang="en-US" sz="4800" b="1" i="1">
                            <a:latin typeface="Cambria Math" panose="02040503050406030204" pitchFamily="18" charset="0"/>
                          </a:rPr>
                        </m:ctrlPr>
                      </m:fPr>
                      <m:num>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𝟏</m:t>
                            </m:r>
                          </m:sub>
                        </m:sSub>
                        <m:sSub>
                          <m:sSubPr>
                            <m:ctrlPr>
                              <a:rPr lang="en-US" sz="4800" b="1" i="1">
                                <a:latin typeface="Cambria Math" panose="02040503050406030204" pitchFamily="18" charset="0"/>
                              </a:rPr>
                            </m:ctrlPr>
                          </m:sSubPr>
                          <m:e>
                            <m:r>
                              <a:rPr lang="en-US" sz="4800" b="1" i="1">
                                <a:latin typeface="Cambria Math" panose="02040503050406030204" pitchFamily="18" charset="0"/>
                              </a:rPr>
                              <m:t>𝒏</m:t>
                            </m:r>
                          </m:e>
                          <m:sub>
                            <m:r>
                              <a:rPr lang="en-US" sz="4800" b="1" i="1">
                                <a:latin typeface="Cambria Math" panose="02040503050406030204" pitchFamily="18" charset="0"/>
                              </a:rPr>
                              <m:t>𝟏</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𝟐</m:t>
                            </m:r>
                          </m:sub>
                        </m:sSub>
                        <m:sSub>
                          <m:sSubPr>
                            <m:ctrlPr>
                              <a:rPr lang="en-US" sz="4800" b="1" i="1">
                                <a:latin typeface="Cambria Math" panose="02040503050406030204" pitchFamily="18" charset="0"/>
                              </a:rPr>
                            </m:ctrlPr>
                          </m:sSubPr>
                          <m:e>
                            <m:r>
                              <a:rPr lang="en-US" sz="4800" b="1" i="1">
                                <a:latin typeface="Cambria Math" panose="02040503050406030204" pitchFamily="18" charset="0"/>
                              </a:rPr>
                              <m:t>𝒏</m:t>
                            </m:r>
                          </m:e>
                          <m:sub>
                            <m:r>
                              <a:rPr lang="en-US" sz="4800" b="1" i="1">
                                <a:latin typeface="Cambria Math" panose="02040503050406030204" pitchFamily="18" charset="0"/>
                              </a:rPr>
                              <m:t>𝟐</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𝒌</m:t>
                            </m:r>
                          </m:sub>
                        </m:sSub>
                        <m:sSub>
                          <m:sSubPr>
                            <m:ctrlPr>
                              <a:rPr lang="en-US" sz="4800" b="1" i="1">
                                <a:latin typeface="Cambria Math" panose="02040503050406030204" pitchFamily="18" charset="0"/>
                              </a:rPr>
                            </m:ctrlPr>
                          </m:sSubPr>
                          <m:e>
                            <m:r>
                              <a:rPr lang="en-US" sz="4800" b="1" i="1">
                                <a:latin typeface="Cambria Math" panose="02040503050406030204" pitchFamily="18" charset="0"/>
                              </a:rPr>
                              <m:t>𝒏</m:t>
                            </m:r>
                          </m:e>
                          <m:sub>
                            <m:r>
                              <a:rPr lang="en-US" sz="4800" b="1" i="1">
                                <a:latin typeface="Cambria Math" panose="02040503050406030204" pitchFamily="18" charset="0"/>
                              </a:rPr>
                              <m:t>𝒌</m:t>
                            </m:r>
                          </m:sub>
                        </m:sSub>
                      </m:num>
                      <m:den>
                        <m:r>
                          <a:rPr lang="en-US" sz="4800" b="1" i="1">
                            <a:latin typeface="Cambria Math" panose="02040503050406030204" pitchFamily="18" charset="0"/>
                          </a:rPr>
                          <m:t>𝑵</m:t>
                        </m:r>
                      </m:den>
                    </m:f>
                    <m:r>
                      <a:rPr lang="en-US" sz="4800" b="1" i="1">
                        <a:latin typeface="Cambria Math" panose="02040503050406030204" pitchFamily="18" charset="0"/>
                      </a:rPr>
                      <m:t>≈</m:t>
                    </m:r>
                    <m:r>
                      <a:rPr lang="en-US" sz="4800" b="1" i="1">
                        <a:latin typeface="Cambria Math" panose="02040503050406030204" pitchFamily="18" charset="0"/>
                      </a:rPr>
                      <m:t>𝟕</m:t>
                    </m:r>
                    <m:r>
                      <a:rPr lang="en-US" sz="4800" b="1" i="1">
                        <a:latin typeface="Cambria Math" panose="02040503050406030204" pitchFamily="18" charset="0"/>
                      </a:rPr>
                      <m:t>,</m:t>
                    </m:r>
                    <m:r>
                      <a:rPr lang="en-US" sz="4800" b="1" i="1">
                        <a:latin typeface="Cambria Math" panose="02040503050406030204" pitchFamily="18" charset="0"/>
                      </a:rPr>
                      <m:t>𝟖</m:t>
                    </m:r>
                  </m:oMath>
                </a14:m>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Mẫu số liệu có 11 phần tử nên số trung vị là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𝑴</m:t>
                        </m:r>
                      </m:e>
                      <m:sub>
                        <m:r>
                          <a:rPr lang="en-US" sz="4800" b="1" i="1">
                            <a:latin typeface="Cambria Math" panose="02040503050406030204" pitchFamily="18" charset="0"/>
                          </a:rPr>
                          <m:t>𝒆</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𝟔</m:t>
                        </m:r>
                      </m:sub>
                    </m:sSub>
                    <m:r>
                      <a:rPr lang="en-US" sz="4800" b="1" i="1">
                        <a:latin typeface="Cambria Math" panose="02040503050406030204" pitchFamily="18" charset="0"/>
                      </a:rPr>
                      <m:t>=</m:t>
                    </m:r>
                    <m:r>
                      <a:rPr lang="en-US" sz="4800" b="1" i="1">
                        <a:latin typeface="Cambria Math" panose="02040503050406030204" pitchFamily="18" charset="0"/>
                      </a:rPr>
                      <m:t>𝟗</m:t>
                    </m:r>
                  </m:oMath>
                </a14:m>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Giá trị có tần số lớn nhất là 9. Vậy mốt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𝑴</m:t>
                        </m:r>
                      </m:e>
                      <m:sub>
                        <m:r>
                          <a:rPr lang="en-US" sz="4800" b="1" i="1">
                            <a:latin typeface="Cambria Math" panose="02040503050406030204" pitchFamily="18" charset="0"/>
                          </a:rPr>
                          <m:t>𝒐</m:t>
                        </m:r>
                      </m:sub>
                    </m:sSub>
                    <m:r>
                      <a:rPr lang="en-US" sz="4800" b="1" i="1">
                        <a:latin typeface="Cambria Math" panose="02040503050406030204" pitchFamily="18" charset="0"/>
                      </a:rPr>
                      <m:t>=</m:t>
                    </m:r>
                    <m:r>
                      <a:rPr lang="en-US" sz="4800" b="1" i="1">
                        <a:latin typeface="Cambria Math" panose="02040503050406030204" pitchFamily="18" charset="0"/>
                      </a:rPr>
                      <m:t>𝟗</m:t>
                    </m: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3" name="TextBox 42">
                <a:extLst>
                  <a:ext uri="{FF2B5EF4-FFF2-40B4-BE49-F238E27FC236}">
                    <a16:creationId xmlns:a16="http://schemas.microsoft.com/office/drawing/2014/main" id="{14B225D7-0F10-ED2F-778B-826CE8F8C23B}"/>
                  </a:ext>
                </a:extLst>
              </p:cNvPr>
              <p:cNvSpPr txBox="1">
                <a:spLocks noRot="1" noChangeAspect="1" noMove="1" noResize="1" noEditPoints="1" noAdjustHandles="1" noChangeArrowheads="1" noChangeShapeType="1" noTextEdit="1"/>
              </p:cNvSpPr>
              <p:nvPr/>
            </p:nvSpPr>
            <p:spPr>
              <a:xfrm>
                <a:off x="1217598" y="6680409"/>
                <a:ext cx="23041779" cy="3338158"/>
              </a:xfrm>
              <a:prstGeom prst="rect">
                <a:avLst/>
              </a:prstGeom>
              <a:blipFill>
                <a:blip r:embed="rId4"/>
                <a:stretch>
                  <a:fillRect l="-1217" t="-4205" b="-8410"/>
                </a:stretch>
              </a:blipFill>
            </p:spPr>
            <p:txBody>
              <a:bodyPr/>
              <a:lstStyle/>
              <a:p>
                <a:r>
                  <a:rPr lang="en-US">
                    <a:noFill/>
                  </a:rPr>
                  <a:t> </a:t>
                </a:r>
              </a:p>
            </p:txBody>
          </p:sp>
        </mc:Fallback>
      </mc:AlternateContent>
      <p:graphicFrame>
        <p:nvGraphicFramePr>
          <p:cNvPr id="5" name="Table 4">
            <a:extLst>
              <a:ext uri="{FF2B5EF4-FFF2-40B4-BE49-F238E27FC236}">
                <a16:creationId xmlns:a16="http://schemas.microsoft.com/office/drawing/2014/main" id="{3980E0C0-4521-43B4-83E1-E5E147FBB34B}"/>
              </a:ext>
            </a:extLst>
          </p:cNvPr>
          <p:cNvGraphicFramePr>
            <a:graphicFrameLocks noGrp="1"/>
          </p:cNvGraphicFramePr>
          <p:nvPr>
            <p:extLst>
              <p:ext uri="{D42A27DB-BD31-4B8C-83A1-F6EECF244321}">
                <p14:modId xmlns:p14="http://schemas.microsoft.com/office/powerpoint/2010/main" val="1416645988"/>
              </p:ext>
            </p:extLst>
          </p:nvPr>
        </p:nvGraphicFramePr>
        <p:xfrm>
          <a:off x="1715580" y="4318816"/>
          <a:ext cx="21591672" cy="1626396"/>
        </p:xfrm>
        <a:graphic>
          <a:graphicData uri="http://schemas.openxmlformats.org/drawingml/2006/table">
            <a:tbl>
              <a:tblPr firstRow="1" firstCol="1" bandRow="1">
                <a:tableStyleId>{5C22544A-7EE6-4342-B048-85BDC9FD1C3A}</a:tableStyleId>
              </a:tblPr>
              <a:tblGrid>
                <a:gridCol w="1799306">
                  <a:extLst>
                    <a:ext uri="{9D8B030D-6E8A-4147-A177-3AD203B41FA5}">
                      <a16:colId xmlns:a16="http://schemas.microsoft.com/office/drawing/2014/main" val="3220667944"/>
                    </a:ext>
                  </a:extLst>
                </a:gridCol>
                <a:gridCol w="1799306">
                  <a:extLst>
                    <a:ext uri="{9D8B030D-6E8A-4147-A177-3AD203B41FA5}">
                      <a16:colId xmlns:a16="http://schemas.microsoft.com/office/drawing/2014/main" val="3258507496"/>
                    </a:ext>
                  </a:extLst>
                </a:gridCol>
                <a:gridCol w="1799306">
                  <a:extLst>
                    <a:ext uri="{9D8B030D-6E8A-4147-A177-3AD203B41FA5}">
                      <a16:colId xmlns:a16="http://schemas.microsoft.com/office/drawing/2014/main" val="3920744707"/>
                    </a:ext>
                  </a:extLst>
                </a:gridCol>
                <a:gridCol w="1799306">
                  <a:extLst>
                    <a:ext uri="{9D8B030D-6E8A-4147-A177-3AD203B41FA5}">
                      <a16:colId xmlns:a16="http://schemas.microsoft.com/office/drawing/2014/main" val="1686093028"/>
                    </a:ext>
                  </a:extLst>
                </a:gridCol>
                <a:gridCol w="1799306">
                  <a:extLst>
                    <a:ext uri="{9D8B030D-6E8A-4147-A177-3AD203B41FA5}">
                      <a16:colId xmlns:a16="http://schemas.microsoft.com/office/drawing/2014/main" val="2972534638"/>
                    </a:ext>
                  </a:extLst>
                </a:gridCol>
                <a:gridCol w="1799306">
                  <a:extLst>
                    <a:ext uri="{9D8B030D-6E8A-4147-A177-3AD203B41FA5}">
                      <a16:colId xmlns:a16="http://schemas.microsoft.com/office/drawing/2014/main" val="2463521983"/>
                    </a:ext>
                  </a:extLst>
                </a:gridCol>
                <a:gridCol w="1799306">
                  <a:extLst>
                    <a:ext uri="{9D8B030D-6E8A-4147-A177-3AD203B41FA5}">
                      <a16:colId xmlns:a16="http://schemas.microsoft.com/office/drawing/2014/main" val="3779421820"/>
                    </a:ext>
                  </a:extLst>
                </a:gridCol>
                <a:gridCol w="1799306">
                  <a:extLst>
                    <a:ext uri="{9D8B030D-6E8A-4147-A177-3AD203B41FA5}">
                      <a16:colId xmlns:a16="http://schemas.microsoft.com/office/drawing/2014/main" val="865211841"/>
                    </a:ext>
                  </a:extLst>
                </a:gridCol>
                <a:gridCol w="1799306">
                  <a:extLst>
                    <a:ext uri="{9D8B030D-6E8A-4147-A177-3AD203B41FA5}">
                      <a16:colId xmlns:a16="http://schemas.microsoft.com/office/drawing/2014/main" val="1769814610"/>
                    </a:ext>
                  </a:extLst>
                </a:gridCol>
                <a:gridCol w="1799306">
                  <a:extLst>
                    <a:ext uri="{9D8B030D-6E8A-4147-A177-3AD203B41FA5}">
                      <a16:colId xmlns:a16="http://schemas.microsoft.com/office/drawing/2014/main" val="3243628297"/>
                    </a:ext>
                  </a:extLst>
                </a:gridCol>
                <a:gridCol w="1799306">
                  <a:extLst>
                    <a:ext uri="{9D8B030D-6E8A-4147-A177-3AD203B41FA5}">
                      <a16:colId xmlns:a16="http://schemas.microsoft.com/office/drawing/2014/main" val="4094047528"/>
                    </a:ext>
                  </a:extLst>
                </a:gridCol>
                <a:gridCol w="1799306">
                  <a:extLst>
                    <a:ext uri="{9D8B030D-6E8A-4147-A177-3AD203B41FA5}">
                      <a16:colId xmlns:a16="http://schemas.microsoft.com/office/drawing/2014/main" val="586969393"/>
                    </a:ext>
                  </a:extLst>
                </a:gridCol>
              </a:tblGrid>
              <a:tr h="914180">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Tổ I</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11</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12</a:t>
                      </a:r>
                    </a:p>
                  </a:txBody>
                  <a:tcPr marL="68580" marR="68580" marT="0" marB="0" anchor="ctr"/>
                </a:tc>
                <a:extLst>
                  <a:ext uri="{0D108BD9-81ED-4DB2-BD59-A6C34878D82A}">
                    <a16:rowId xmlns:a16="http://schemas.microsoft.com/office/drawing/2014/main" val="1078776322"/>
                  </a:ext>
                </a:extLst>
              </a:tr>
              <a:tr h="0">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Tổ II</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tc>
                <a:extLst>
                  <a:ext uri="{0D108BD9-81ED-4DB2-BD59-A6C34878D82A}">
                    <a16:rowId xmlns:a16="http://schemas.microsoft.com/office/drawing/2014/main" val="3597618441"/>
                  </a:ext>
                </a:extLst>
              </a:tr>
            </a:tbl>
          </a:graphicData>
        </a:graphic>
      </p:graphicFrame>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A8C0CC7-9EA4-43CD-B7A7-A6E20B76F581}"/>
                  </a:ext>
                </a:extLst>
              </p:cNvPr>
              <p:cNvSpPr txBox="1"/>
              <p:nvPr/>
            </p:nvSpPr>
            <p:spPr>
              <a:xfrm>
                <a:off x="1192872" y="9878652"/>
                <a:ext cx="23041779" cy="3673891"/>
              </a:xfrm>
              <a:prstGeom prst="rect">
                <a:avLst/>
              </a:prstGeom>
              <a:noFill/>
            </p:spPr>
            <p:txBody>
              <a:bodyPr wrap="square">
                <a:spAutoFit/>
              </a:bodyPr>
              <a:lstStyle/>
              <a:p>
                <a:r>
                  <a:rPr lang="en-US" sz="4800" b="1">
                    <a:solidFill>
                      <a:srgbClr val="FF0000"/>
                    </a:solidFill>
                    <a:latin typeface="Tahoma" panose="020B0604030504040204" pitchFamily="34" charset="0"/>
                    <a:ea typeface="Tahoma" panose="020B0604030504040204" pitchFamily="34" charset="0"/>
                    <a:cs typeface="Tahoma" panose="020B0604030504040204" pitchFamily="34" charset="0"/>
                  </a:rPr>
                  <a:t>+) Tổ II</a:t>
                </a:r>
              </a:p>
              <a:p>
                <a:r>
                  <a:rPr lang="en-US" sz="4800" b="1">
                    <a:latin typeface="Tahoma" panose="020B0604030504040204" pitchFamily="34" charset="0"/>
                    <a:ea typeface="Tahoma" panose="020B0604030504040204" pitchFamily="34" charset="0"/>
                    <a:cs typeface="Tahoma" panose="020B0604030504040204" pitchFamily="34" charset="0"/>
                  </a:rPr>
                  <a:t>Tuổi nghề  bình quân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𝒙</m:t>
                        </m:r>
                      </m:e>
                    </m:bar>
                    <m:r>
                      <a:rPr lang="en-US" sz="4800" b="1" i="1">
                        <a:latin typeface="Cambria Math" panose="02040503050406030204" pitchFamily="18" charset="0"/>
                      </a:rPr>
                      <m:t>=</m:t>
                    </m:r>
                    <m:f>
                      <m:fPr>
                        <m:ctrlPr>
                          <a:rPr lang="en-US" sz="4800" b="1" i="1">
                            <a:latin typeface="Cambria Math" panose="02040503050406030204" pitchFamily="18" charset="0"/>
                          </a:rPr>
                        </m:ctrlPr>
                      </m:fPr>
                      <m:num>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𝟏</m:t>
                            </m:r>
                          </m:sub>
                        </m:sSub>
                        <m:sSub>
                          <m:sSubPr>
                            <m:ctrlPr>
                              <a:rPr lang="en-US" sz="4800" b="1" i="1">
                                <a:latin typeface="Cambria Math" panose="02040503050406030204" pitchFamily="18" charset="0"/>
                              </a:rPr>
                            </m:ctrlPr>
                          </m:sSubPr>
                          <m:e>
                            <m:r>
                              <a:rPr lang="en-US" sz="4800" b="1" i="1">
                                <a:latin typeface="Cambria Math" panose="02040503050406030204" pitchFamily="18" charset="0"/>
                              </a:rPr>
                              <m:t>𝒏</m:t>
                            </m:r>
                          </m:e>
                          <m:sub>
                            <m:r>
                              <a:rPr lang="en-US" sz="4800" b="1" i="1">
                                <a:latin typeface="Cambria Math" panose="02040503050406030204" pitchFamily="18" charset="0"/>
                              </a:rPr>
                              <m:t>𝟏</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𝟐</m:t>
                            </m:r>
                          </m:sub>
                        </m:sSub>
                        <m:sSub>
                          <m:sSubPr>
                            <m:ctrlPr>
                              <a:rPr lang="en-US" sz="4800" b="1" i="1">
                                <a:latin typeface="Cambria Math" panose="02040503050406030204" pitchFamily="18" charset="0"/>
                              </a:rPr>
                            </m:ctrlPr>
                          </m:sSubPr>
                          <m:e>
                            <m:r>
                              <a:rPr lang="en-US" sz="4800" b="1" i="1">
                                <a:latin typeface="Cambria Math" panose="02040503050406030204" pitchFamily="18" charset="0"/>
                              </a:rPr>
                              <m:t>𝒏</m:t>
                            </m:r>
                          </m:e>
                          <m:sub>
                            <m:r>
                              <a:rPr lang="en-US" sz="4800" b="1" i="1">
                                <a:latin typeface="Cambria Math" panose="02040503050406030204" pitchFamily="18" charset="0"/>
                              </a:rPr>
                              <m:t>𝟐</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𝒌</m:t>
                            </m:r>
                          </m:sub>
                        </m:sSub>
                        <m:sSub>
                          <m:sSubPr>
                            <m:ctrlPr>
                              <a:rPr lang="en-US" sz="4800" b="1" i="1">
                                <a:latin typeface="Cambria Math" panose="02040503050406030204" pitchFamily="18" charset="0"/>
                              </a:rPr>
                            </m:ctrlPr>
                          </m:sSubPr>
                          <m:e>
                            <m:r>
                              <a:rPr lang="en-US" sz="4800" b="1" i="1">
                                <a:latin typeface="Cambria Math" panose="02040503050406030204" pitchFamily="18" charset="0"/>
                              </a:rPr>
                              <m:t>𝒏</m:t>
                            </m:r>
                          </m:e>
                          <m:sub>
                            <m:r>
                              <a:rPr lang="en-US" sz="4800" b="1" i="1">
                                <a:latin typeface="Cambria Math" panose="02040503050406030204" pitchFamily="18" charset="0"/>
                              </a:rPr>
                              <m:t>𝒌</m:t>
                            </m:r>
                          </m:sub>
                        </m:sSub>
                      </m:num>
                      <m:den>
                        <m:r>
                          <a:rPr lang="en-US" sz="4800" b="1" i="1">
                            <a:latin typeface="Cambria Math" panose="02040503050406030204" pitchFamily="18" charset="0"/>
                          </a:rPr>
                          <m:t>𝑵</m:t>
                        </m:r>
                      </m:den>
                    </m:f>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𝟗</m:t>
                    </m:r>
                  </m:oMath>
                </a14:m>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Mẫu số liệu có 10 phần tử nên số trung vị là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𝑴</m:t>
                        </m:r>
                      </m:e>
                      <m:sub>
                        <m:r>
                          <a:rPr lang="en-US" sz="4800" b="1" i="1">
                            <a:latin typeface="Cambria Math" panose="02040503050406030204" pitchFamily="18" charset="0"/>
                          </a:rPr>
                          <m:t>𝒆</m:t>
                        </m:r>
                      </m:sub>
                    </m:sSub>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m:t>
                        </m:r>
                      </m:num>
                      <m:den>
                        <m:r>
                          <a:rPr lang="en-US" sz="4800" b="1" i="1">
                            <a:latin typeface="Cambria Math" panose="02040503050406030204" pitchFamily="18" charset="0"/>
                          </a:rPr>
                          <m:t>𝟐</m:t>
                        </m:r>
                      </m:den>
                    </m:f>
                    <m:d>
                      <m:dPr>
                        <m:ctrlPr>
                          <a:rPr lang="en-US" sz="4800" b="1" i="1">
                            <a:latin typeface="Cambria Math" panose="02040503050406030204" pitchFamily="18" charset="0"/>
                          </a:rPr>
                        </m:ctrlPr>
                      </m:dPr>
                      <m:e>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𝟓</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𝟔</m:t>
                            </m:r>
                          </m:sub>
                        </m:sSub>
                      </m:e>
                    </m:d>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𝟓</m:t>
                        </m:r>
                      </m:num>
                      <m:den>
                        <m:r>
                          <a:rPr lang="en-US" sz="4800" b="1" i="1">
                            <a:latin typeface="Cambria Math" panose="02040503050406030204" pitchFamily="18" charset="0"/>
                          </a:rPr>
                          <m:t>𝟐</m:t>
                        </m:r>
                      </m:den>
                    </m:f>
                    <m:r>
                      <a:rPr lang="en-US" sz="4800" b="1" i="1">
                        <a:latin typeface="Cambria Math" panose="02040503050406030204" pitchFamily="18" charset="0"/>
                      </a:rPr>
                      <m:t>=</m:t>
                    </m:r>
                    <m:r>
                      <a:rPr lang="en-US" sz="4800" b="1" i="1">
                        <a:latin typeface="Cambria Math" panose="02040503050406030204" pitchFamily="18" charset="0"/>
                      </a:rPr>
                      <m:t>𝟒</m:t>
                    </m:r>
                    <m:r>
                      <a:rPr lang="en-US" sz="4800" b="1" i="1">
                        <a:latin typeface="Cambria Math" panose="02040503050406030204" pitchFamily="18" charset="0"/>
                      </a:rPr>
                      <m:t>,</m:t>
                    </m:r>
                    <m:r>
                      <a:rPr lang="en-US" sz="4800" b="1" i="1">
                        <a:latin typeface="Cambria Math" panose="02040503050406030204" pitchFamily="18" charset="0"/>
                      </a:rPr>
                      <m:t>𝟓</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Giá trị có tần số lớn nhất là 4. Vậy mốt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𝑴</m:t>
                        </m:r>
                      </m:e>
                      <m:sub>
                        <m:r>
                          <a:rPr lang="en-US" sz="4800" b="1" i="1">
                            <a:latin typeface="Cambria Math" panose="02040503050406030204" pitchFamily="18" charset="0"/>
                          </a:rPr>
                          <m:t>𝟎</m:t>
                        </m:r>
                      </m:sub>
                    </m:sSub>
                    <m:r>
                      <a:rPr lang="en-US" sz="4800" b="1" i="1">
                        <a:latin typeface="Cambria Math" panose="02040503050406030204" pitchFamily="18" charset="0"/>
                      </a:rPr>
                      <m:t>=</m:t>
                    </m:r>
                    <m:r>
                      <a:rPr lang="en-US" sz="4800" b="1" i="1">
                        <a:latin typeface="Cambria Math" panose="02040503050406030204" pitchFamily="18" charset="0"/>
                      </a:rPr>
                      <m:t>𝟒</m:t>
                    </m:r>
                  </m:oMath>
                </a14:m>
                <a:r>
                  <a:rPr lang="en-US" sz="4800" b="1">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7" name="TextBox 26">
                <a:extLst>
                  <a:ext uri="{FF2B5EF4-FFF2-40B4-BE49-F238E27FC236}">
                    <a16:creationId xmlns:a16="http://schemas.microsoft.com/office/drawing/2014/main" id="{BA8C0CC7-9EA4-43CD-B7A7-A6E20B76F581}"/>
                  </a:ext>
                </a:extLst>
              </p:cNvPr>
              <p:cNvSpPr txBox="1">
                <a:spLocks noRot="1" noChangeAspect="1" noMove="1" noResize="1" noEditPoints="1" noAdjustHandles="1" noChangeArrowheads="1" noChangeShapeType="1" noTextEdit="1"/>
              </p:cNvSpPr>
              <p:nvPr/>
            </p:nvSpPr>
            <p:spPr>
              <a:xfrm>
                <a:off x="1192872" y="9878652"/>
                <a:ext cx="23041779" cy="3673891"/>
              </a:xfrm>
              <a:prstGeom prst="rect">
                <a:avLst/>
              </a:prstGeom>
              <a:blipFill>
                <a:blip r:embed="rId5"/>
                <a:stretch>
                  <a:fillRect l="-1217" t="-3821" b="-7641"/>
                </a:stretch>
              </a:blipFill>
            </p:spPr>
            <p:txBody>
              <a:bodyPr/>
              <a:lstStyle/>
              <a:p>
                <a:r>
                  <a:rPr lang="en-US">
                    <a:noFill/>
                  </a:rPr>
                  <a:t> </a:t>
                </a:r>
              </a:p>
            </p:txBody>
          </p:sp>
        </mc:Fallback>
      </mc:AlternateContent>
    </p:spTree>
    <p:extLst>
      <p:ext uri="{BB962C8B-B14F-4D97-AF65-F5344CB8AC3E}">
        <p14:creationId xmlns:p14="http://schemas.microsoft.com/office/powerpoint/2010/main" val="3117780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3">
                                            <p:txEl>
                                              <p:pRg st="0" end="0"/>
                                            </p:txEl>
                                          </p:spTgt>
                                        </p:tgtEl>
                                        <p:attrNameLst>
                                          <p:attrName>style.visibility</p:attrName>
                                        </p:attrNameLst>
                                      </p:cBhvr>
                                      <p:to>
                                        <p:strVal val="visible"/>
                                      </p:to>
                                    </p:set>
                                    <p:animEffect transition="in" filter="wipe(left)">
                                      <p:cBhvr>
                                        <p:cTn id="25" dur="500"/>
                                        <p:tgtEl>
                                          <p:spTgt spid="4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3">
                                            <p:txEl>
                                              <p:pRg st="1" end="1"/>
                                            </p:txEl>
                                          </p:spTgt>
                                        </p:tgtEl>
                                        <p:attrNameLst>
                                          <p:attrName>style.visibility</p:attrName>
                                        </p:attrNameLst>
                                      </p:cBhvr>
                                      <p:to>
                                        <p:strVal val="visible"/>
                                      </p:to>
                                    </p:set>
                                    <p:animEffect transition="in" filter="wipe(left)">
                                      <p:cBhvr>
                                        <p:cTn id="30" dur="500"/>
                                        <p:tgtEl>
                                          <p:spTgt spid="4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3">
                                            <p:txEl>
                                              <p:pRg st="2" end="2"/>
                                            </p:txEl>
                                          </p:spTgt>
                                        </p:tgtEl>
                                        <p:attrNameLst>
                                          <p:attrName>style.visibility</p:attrName>
                                        </p:attrNameLst>
                                      </p:cBhvr>
                                      <p:to>
                                        <p:strVal val="visible"/>
                                      </p:to>
                                    </p:set>
                                    <p:animEffect transition="in" filter="wipe(left)">
                                      <p:cBhvr>
                                        <p:cTn id="35" dur="500"/>
                                        <p:tgtEl>
                                          <p:spTgt spid="4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3">
                                            <p:txEl>
                                              <p:pRg st="3" end="3"/>
                                            </p:txEl>
                                          </p:spTgt>
                                        </p:tgtEl>
                                        <p:attrNameLst>
                                          <p:attrName>style.visibility</p:attrName>
                                        </p:attrNameLst>
                                      </p:cBhvr>
                                      <p:to>
                                        <p:strVal val="visible"/>
                                      </p:to>
                                    </p:set>
                                    <p:animEffect transition="in" filter="wipe(left)">
                                      <p:cBhvr>
                                        <p:cTn id="40" dur="500"/>
                                        <p:tgtEl>
                                          <p:spTgt spid="4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7">
                                            <p:txEl>
                                              <p:pRg st="0" end="0"/>
                                            </p:txEl>
                                          </p:spTgt>
                                        </p:tgtEl>
                                        <p:attrNameLst>
                                          <p:attrName>style.visibility</p:attrName>
                                        </p:attrNameLst>
                                      </p:cBhvr>
                                      <p:to>
                                        <p:strVal val="visible"/>
                                      </p:to>
                                    </p:set>
                                    <p:animEffect transition="in" filter="wipe(left)">
                                      <p:cBhvr>
                                        <p:cTn id="45" dur="500"/>
                                        <p:tgtEl>
                                          <p:spTgt spid="2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7">
                                            <p:txEl>
                                              <p:pRg st="1" end="1"/>
                                            </p:txEl>
                                          </p:spTgt>
                                        </p:tgtEl>
                                        <p:attrNameLst>
                                          <p:attrName>style.visibility</p:attrName>
                                        </p:attrNameLst>
                                      </p:cBhvr>
                                      <p:to>
                                        <p:strVal val="visible"/>
                                      </p:to>
                                    </p:set>
                                    <p:animEffect transition="in" filter="wipe(left)">
                                      <p:cBhvr>
                                        <p:cTn id="50" dur="500"/>
                                        <p:tgtEl>
                                          <p:spTgt spid="2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7">
                                            <p:txEl>
                                              <p:pRg st="2" end="2"/>
                                            </p:txEl>
                                          </p:spTgt>
                                        </p:tgtEl>
                                        <p:attrNameLst>
                                          <p:attrName>style.visibility</p:attrName>
                                        </p:attrNameLst>
                                      </p:cBhvr>
                                      <p:to>
                                        <p:strVal val="visible"/>
                                      </p:to>
                                    </p:set>
                                    <p:animEffect transition="in" filter="wipe(left)">
                                      <p:cBhvr>
                                        <p:cTn id="55" dur="500"/>
                                        <p:tgtEl>
                                          <p:spTgt spid="2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7">
                                            <p:txEl>
                                              <p:pRg st="3" end="3"/>
                                            </p:txEl>
                                          </p:spTgt>
                                        </p:tgtEl>
                                        <p:attrNameLst>
                                          <p:attrName>style.visibility</p:attrName>
                                        </p:attrNameLst>
                                      </p:cBhvr>
                                      <p:to>
                                        <p:strVal val="visible"/>
                                      </p:to>
                                    </p:set>
                                    <p:animEffect transition="in" filter="wipe(left)">
                                      <p:cBhvr>
                                        <p:cTn id="60"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1000" y="1828800"/>
            <a:ext cx="23545800" cy="11564149"/>
          </a:xfrm>
          <a:prstGeom prst="rect">
            <a:avLst/>
          </a:prstGeom>
          <a:solidFill>
            <a:schemeClr val="bg1"/>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p>
        </p:txBody>
      </p:sp>
      <p:pic>
        <p:nvPicPr>
          <p:cNvPr id="6" name="Picture 5">
            <a:extLst>
              <a:ext uri="{FF2B5EF4-FFF2-40B4-BE49-F238E27FC236}">
                <a16:creationId xmlns:a16="http://schemas.microsoft.com/office/drawing/2014/main" id="{0D134A16-CB4D-44FE-A96B-1A47856560D2}"/>
              </a:ext>
            </a:extLst>
          </p:cNvPr>
          <p:cNvPicPr>
            <a:picLocks noChangeAspect="1"/>
          </p:cNvPicPr>
          <p:nvPr/>
        </p:nvPicPr>
        <p:blipFill>
          <a:blip r:embed="rId3"/>
          <a:stretch>
            <a:fillRect/>
          </a:stretch>
        </p:blipFill>
        <p:spPr>
          <a:xfrm>
            <a:off x="13819681" y="1869084"/>
            <a:ext cx="4994699" cy="5996143"/>
          </a:xfrm>
          <a:prstGeom prst="rect">
            <a:avLst/>
          </a:prstGeom>
        </p:spPr>
      </p:pic>
      <p:pic>
        <p:nvPicPr>
          <p:cNvPr id="8" name="Picture 7">
            <a:extLst>
              <a:ext uri="{FF2B5EF4-FFF2-40B4-BE49-F238E27FC236}">
                <a16:creationId xmlns:a16="http://schemas.microsoft.com/office/drawing/2014/main" id="{F6E04562-4643-4351-A7EE-98F70ADBCF4D}"/>
              </a:ext>
            </a:extLst>
          </p:cNvPr>
          <p:cNvPicPr>
            <a:picLocks noChangeAspect="1"/>
          </p:cNvPicPr>
          <p:nvPr/>
        </p:nvPicPr>
        <p:blipFill>
          <a:blip r:embed="rId4"/>
          <a:stretch>
            <a:fillRect/>
          </a:stretch>
        </p:blipFill>
        <p:spPr>
          <a:xfrm>
            <a:off x="19131394" y="1923705"/>
            <a:ext cx="4775545" cy="5941522"/>
          </a:xfrm>
          <a:prstGeom prst="rect">
            <a:avLst/>
          </a:prstGeom>
        </p:spPr>
      </p:pic>
      <p:sp>
        <p:nvSpPr>
          <p:cNvPr id="7" name="TextBox 6">
            <a:extLst>
              <a:ext uri="{FF2B5EF4-FFF2-40B4-BE49-F238E27FC236}">
                <a16:creationId xmlns:a16="http://schemas.microsoft.com/office/drawing/2014/main" id="{9C69A818-1AAD-4F25-AFE0-91CABCC8B6A1}"/>
              </a:ext>
            </a:extLst>
          </p:cNvPr>
          <p:cNvSpPr txBox="1"/>
          <p:nvPr/>
        </p:nvSpPr>
        <p:spPr>
          <a:xfrm>
            <a:off x="306201" y="1856679"/>
            <a:ext cx="5676900" cy="811504"/>
          </a:xfrm>
          <a:prstGeom prst="rect">
            <a:avLst/>
          </a:prstGeom>
          <a:noFill/>
        </p:spPr>
        <p:txBody>
          <a:bodyPr wrap="square" rtlCol="0">
            <a:spAutoFit/>
          </a:bodyPr>
          <a:lstStyle/>
          <a:p>
            <a:pPr algn="ctr">
              <a:lnSpc>
                <a:spcPct val="107000"/>
              </a:lnSpc>
            </a:pPr>
            <a:r>
              <a:rPr lang="vi-VN" sz="4800" b="1" dirty="0">
                <a:solidFill>
                  <a:srgbClr val="00B050"/>
                </a:solidFill>
                <a:effectLst/>
                <a:latin typeface="Tahoma" panose="020B0604030504040204" pitchFamily="34" charset="0"/>
                <a:ea typeface="Arial" panose="020B0604020202020204" pitchFamily="34" charset="0"/>
              </a:rPr>
              <a:t>a. </a:t>
            </a:r>
            <a:r>
              <a:rPr lang="en-US" sz="4800" b="1" dirty="0" err="1">
                <a:solidFill>
                  <a:srgbClr val="00B050"/>
                </a:solidFill>
                <a:effectLst/>
                <a:latin typeface="Tahoma" panose="020B0604030504040204" pitchFamily="34" charset="0"/>
                <a:ea typeface="Arial" panose="020B0604020202020204" pitchFamily="34" charset="0"/>
              </a:rPr>
              <a:t>Số</a:t>
            </a:r>
            <a:r>
              <a:rPr lang="en-US" sz="4800" b="1" dirty="0">
                <a:solidFill>
                  <a:srgbClr val="00B050"/>
                </a:solidFill>
                <a:effectLst/>
                <a:latin typeface="Tahoma" panose="020B0604030504040204" pitchFamily="34" charset="0"/>
                <a:ea typeface="Arial" panose="020B0604020202020204" pitchFamily="34" charset="0"/>
              </a:rPr>
              <a:t> </a:t>
            </a:r>
            <a:r>
              <a:rPr lang="en-US" sz="4800" b="1" dirty="0" err="1">
                <a:solidFill>
                  <a:srgbClr val="00B050"/>
                </a:solidFill>
                <a:effectLst/>
                <a:latin typeface="Tahoma" panose="020B0604030504040204" pitchFamily="34" charset="0"/>
                <a:ea typeface="Arial" panose="020B0604020202020204" pitchFamily="34" charset="0"/>
              </a:rPr>
              <a:t>trung</a:t>
            </a:r>
            <a:r>
              <a:rPr lang="en-US" sz="4800" b="1" dirty="0">
                <a:solidFill>
                  <a:srgbClr val="00B050"/>
                </a:solidFill>
                <a:effectLst/>
                <a:latin typeface="Tahoma" panose="020B0604030504040204" pitchFamily="34" charset="0"/>
                <a:ea typeface="Arial" panose="020B0604020202020204" pitchFamily="34" charset="0"/>
              </a:rPr>
              <a:t> </a:t>
            </a:r>
            <a:r>
              <a:rPr lang="en-US" sz="4800" b="1" dirty="0" err="1">
                <a:solidFill>
                  <a:srgbClr val="00B050"/>
                </a:solidFill>
                <a:effectLst/>
                <a:latin typeface="Tahoma" panose="020B0604030504040204" pitchFamily="34" charset="0"/>
                <a:ea typeface="Arial" panose="020B0604020202020204" pitchFamily="34" charset="0"/>
              </a:rPr>
              <a:t>bình</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7E4F7905-BFA1-4576-A93C-AA1B101CD44F}"/>
              </a:ext>
            </a:extLst>
          </p:cNvPr>
          <p:cNvSpPr txBox="1"/>
          <p:nvPr/>
        </p:nvSpPr>
        <p:spPr>
          <a:xfrm>
            <a:off x="2743200" y="1059359"/>
            <a:ext cx="9677400" cy="769441"/>
          </a:xfrm>
          <a:prstGeom prst="rect">
            <a:avLst/>
          </a:prstGeom>
          <a:solidFill>
            <a:schemeClr val="bg1"/>
          </a:solidFill>
        </p:spPr>
        <p:txBody>
          <a:bodyPr wrap="square" rtlCol="0">
            <a:spAutoFit/>
          </a:bodyPr>
          <a:lstStyle/>
          <a:p>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1. </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SỐ TRUNG BÌNH VÀ TRUNG VỊ</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F19813D-66C9-4159-BCB9-737241DF4D7E}"/>
                  </a:ext>
                </a:extLst>
              </p:cNvPr>
              <p:cNvSpPr txBox="1"/>
              <p:nvPr/>
            </p:nvSpPr>
            <p:spPr>
              <a:xfrm>
                <a:off x="457200" y="4837448"/>
                <a:ext cx="13711110" cy="2308324"/>
              </a:xfrm>
              <a:prstGeom prst="rect">
                <a:avLst/>
              </a:prstGeom>
              <a:noFill/>
            </p:spPr>
            <p:txBody>
              <a:bodyPr wrap="square" rtlCol="0">
                <a:spAutoFit/>
              </a:bodyPr>
              <a:lstStyle/>
              <a:p>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lớp</a:t>
                </a:r>
                <a:r>
                  <a:rPr lang="en-US" sz="4800" b="1" dirty="0">
                    <a:effectLst/>
                    <a:latin typeface="Tahoma" panose="020B0604030504040204" pitchFamily="34" charset="0"/>
                    <a:ea typeface="Tahoma" panose="020B0604030504040204" pitchFamily="34" charset="0"/>
                    <a:cs typeface="Tahoma" panose="020B0604030504040204" pitchFamily="34" charset="0"/>
                  </a:rPr>
                  <a:t> A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sSubPr>
                      <m:e>
                        <m:acc>
                          <m:accPr>
                            <m:chr m:val="̄"/>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acc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𝒙</m:t>
                            </m:r>
                          </m:e>
                        </m:acc>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𝑨</m:t>
                        </m:r>
                      </m:sub>
                    </m:sSub>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𝟓</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𝟗𝟐</m:t>
                    </m:r>
                  </m:oMath>
                </a14:m>
                <a:r>
                  <a:rPr lang="vi-VN" sz="48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lớp</a:t>
                </a:r>
                <a:r>
                  <a:rPr lang="en-US" sz="4800" b="1" dirty="0">
                    <a:effectLst/>
                    <a:latin typeface="Tahoma" panose="020B0604030504040204" pitchFamily="34" charset="0"/>
                    <a:ea typeface="Tahoma" panose="020B0604030504040204" pitchFamily="34" charset="0"/>
                    <a:cs typeface="Tahoma" panose="020B0604030504040204" pitchFamily="34" charset="0"/>
                  </a:rPr>
                  <a:t> B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sSubPr>
                      <m:e>
                        <m:acc>
                          <m:accPr>
                            <m:chr m:val="̄"/>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acc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𝒙</m:t>
                            </m:r>
                          </m:e>
                        </m:acc>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𝑩</m:t>
                        </m:r>
                      </m:sub>
                    </m:sSub>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𝟔</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𝟐𝟖</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TextBox 28">
                <a:extLst>
                  <a:ext uri="{FF2B5EF4-FFF2-40B4-BE49-F238E27FC236}">
                    <a16:creationId xmlns:a16="http://schemas.microsoft.com/office/drawing/2014/main" id="{4F19813D-66C9-4159-BCB9-737241DF4D7E}"/>
                  </a:ext>
                </a:extLst>
              </p:cNvPr>
              <p:cNvSpPr txBox="1">
                <a:spLocks noRot="1" noChangeAspect="1" noMove="1" noResize="1" noEditPoints="1" noAdjustHandles="1" noChangeArrowheads="1" noChangeShapeType="1" noTextEdit="1"/>
              </p:cNvSpPr>
              <p:nvPr/>
            </p:nvSpPr>
            <p:spPr>
              <a:xfrm>
                <a:off x="457200" y="4837448"/>
                <a:ext cx="13711110" cy="2308324"/>
              </a:xfrm>
              <a:prstGeom prst="rect">
                <a:avLst/>
              </a:prstGeom>
              <a:blipFill>
                <a:blip r:embed="rId5"/>
                <a:stretch>
                  <a:fillRect l="-2001" t="-6349"/>
                </a:stretch>
              </a:blipFill>
            </p:spPr>
            <p:txBody>
              <a:bodyPr/>
              <a:lstStyle/>
              <a:p>
                <a:r>
                  <a:rPr lang="en-US">
                    <a:noFill/>
                  </a:rPr>
                  <a:t> </a:t>
                </a:r>
              </a:p>
            </p:txBody>
          </p:sp>
        </mc:Fallback>
      </mc:AlternateContent>
      <p:sp>
        <p:nvSpPr>
          <p:cNvPr id="101" name="TextBox 100">
            <a:extLst>
              <a:ext uri="{FF2B5EF4-FFF2-40B4-BE49-F238E27FC236}">
                <a16:creationId xmlns:a16="http://schemas.microsoft.com/office/drawing/2014/main" id="{D9F3AB3A-E96E-43F0-A14F-35267CAB0D28}"/>
              </a:ext>
            </a:extLst>
          </p:cNvPr>
          <p:cNvSpPr txBox="1"/>
          <p:nvPr/>
        </p:nvSpPr>
        <p:spPr>
          <a:xfrm>
            <a:off x="381000" y="6870901"/>
            <a:ext cx="13652527" cy="1508105"/>
          </a:xfrm>
          <a:prstGeom prst="rect">
            <a:avLst/>
          </a:prstGeom>
          <a:solidFill>
            <a:schemeClr val="accent4">
              <a:lumMod val="20000"/>
              <a:lumOff val="80000"/>
            </a:schemeClr>
          </a:solidFill>
        </p:spPr>
        <p:txBody>
          <a:bodyPr wrap="square" rtlCol="0">
            <a:spAutoFit/>
          </a:bodyPr>
          <a:lstStyle/>
          <a:p>
            <a:r>
              <a:rPr lang="vi-VN" sz="4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600" b="1" dirty="0">
                <a:solidFill>
                  <a:srgbClr val="FF0000"/>
                </a:solidFill>
                <a:latin typeface="Tahoma" panose="020B0604030504040204" pitchFamily="34" charset="0"/>
                <a:ea typeface="Tahoma" panose="020B0604030504040204" pitchFamily="34" charset="0"/>
                <a:cs typeface="Tahoma" panose="020B0604030504040204" pitchFamily="34" charset="0"/>
              </a:rPr>
              <a:t>HĐ2:</a:t>
            </a:r>
            <a:r>
              <a:rPr lang="en-US" sz="4600" b="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Dựa</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trên</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điểm</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trung</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bình</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hãy</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cho</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biết</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phương</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pháp</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học</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tập</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nào</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hiệu</a:t>
            </a:r>
            <a:r>
              <a:rPr lang="en-US" sz="4600" b="1" kern="1200" dirty="0">
                <a:effectLst/>
                <a:latin typeface="Tahoma" panose="020B0604030504040204" pitchFamily="34" charset="0"/>
                <a:ea typeface="Tahoma" panose="020B0604030504040204" pitchFamily="34" charset="0"/>
                <a:cs typeface="Tahoma" panose="020B0604030504040204" pitchFamily="34" charset="0"/>
              </a:rPr>
              <a:t> quả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hơn</a:t>
            </a:r>
            <a:r>
              <a:rPr lang="en-US" sz="4600" b="1" kern="1200" dirty="0">
                <a:effectLst/>
                <a:latin typeface="Tahoma" panose="020B0604030504040204" pitchFamily="34" charset="0"/>
                <a:ea typeface="Tahoma" panose="020B0604030504040204" pitchFamily="34" charset="0"/>
                <a:cs typeface="Tahoma" panose="020B0604030504040204" pitchFamily="34" charset="0"/>
              </a:rPr>
              <a:t>.</a:t>
            </a:r>
            <a:endParaRPr lang="en-US" sz="4600" b="1" dirty="0">
              <a:solidFill>
                <a:srgbClr val="FFC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3993D22-87EE-48C2-86A3-61A0DC927639}"/>
                  </a:ext>
                </a:extLst>
              </p:cNvPr>
              <p:cNvSpPr txBox="1"/>
              <p:nvPr/>
            </p:nvSpPr>
            <p:spPr>
              <a:xfrm>
                <a:off x="3429000" y="8635735"/>
                <a:ext cx="22233002" cy="1569660"/>
              </a:xfrm>
              <a:prstGeom prst="rect">
                <a:avLst/>
              </a:prstGeom>
              <a:noFill/>
            </p:spPr>
            <p:txBody>
              <a:bodyPr wrap="square" rtlCol="0">
                <a:spAutoFit/>
              </a:bodyPr>
              <a:lstStyle/>
              <a:p>
                <a:r>
                  <a:rPr lang="en-US" sz="4800" b="1" dirty="0" err="1">
                    <a:effectLst/>
                    <a:latin typeface="Tahoma" panose="020B0604030504040204" pitchFamily="34" charset="0"/>
                    <a:ea typeface="Tahoma" panose="020B0604030504040204" pitchFamily="34" charset="0"/>
                    <a:cs typeface="Tahoma" panose="020B0604030504040204" pitchFamily="34" charset="0"/>
                  </a:rPr>
                  <a:t>Vì</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sSubPr>
                      <m:e>
                        <m:acc>
                          <m:accPr>
                            <m:chr m:val="̄"/>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acc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𝒙</m:t>
                            </m:r>
                          </m:e>
                        </m:acc>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𝑨</m:t>
                        </m:r>
                      </m:sub>
                    </m:sSub>
                    <m:r>
                      <a:rPr lang="vi-VN" sz="4800" b="1" i="1">
                        <a:effectLst/>
                        <a:latin typeface="Cambria Math" panose="02040503050406030204" pitchFamily="18" charset="0"/>
                        <a:ea typeface="Arial" panose="020B0604020202020204" pitchFamily="34" charset="0"/>
                        <a:cs typeface="Times New Roman" panose="02020603050405020304" pitchFamily="18" charset="0"/>
                      </a:rPr>
                      <m:t>&lt;</m:t>
                    </m:r>
                    <m:sSub>
                      <m:sSub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sSubPr>
                      <m:e>
                        <m:acc>
                          <m:accPr>
                            <m:chr m:val="̄"/>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acc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𝒙</m:t>
                            </m:r>
                          </m:e>
                        </m:acc>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𝑩</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pháp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tập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lớp</a:t>
                </a:r>
                <a:r>
                  <a:rPr lang="en-US" sz="4800" b="1" dirty="0">
                    <a:effectLst/>
                    <a:latin typeface="Tahoma" panose="020B0604030504040204" pitchFamily="34" charset="0"/>
                    <a:ea typeface="Tahoma" panose="020B0604030504040204" pitchFamily="34" charset="0"/>
                    <a:cs typeface="Tahoma" panose="020B0604030504040204" pitchFamily="34" charset="0"/>
                  </a:rPr>
                  <a:t> B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quả</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hơn</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TextBox 3">
                <a:extLst>
                  <a:ext uri="{FF2B5EF4-FFF2-40B4-BE49-F238E27FC236}">
                    <a16:creationId xmlns:a16="http://schemas.microsoft.com/office/drawing/2014/main" id="{C3993D22-87EE-48C2-86A3-61A0DC927639}"/>
                  </a:ext>
                </a:extLst>
              </p:cNvPr>
              <p:cNvSpPr txBox="1">
                <a:spLocks noRot="1" noChangeAspect="1" noMove="1" noResize="1" noEditPoints="1" noAdjustHandles="1" noChangeArrowheads="1" noChangeShapeType="1" noTextEdit="1"/>
              </p:cNvSpPr>
              <p:nvPr/>
            </p:nvSpPr>
            <p:spPr>
              <a:xfrm>
                <a:off x="3429000" y="8635735"/>
                <a:ext cx="22233002" cy="1569660"/>
              </a:xfrm>
              <a:prstGeom prst="rect">
                <a:avLst/>
              </a:prstGeom>
              <a:blipFill>
                <a:blip r:embed="rId6"/>
                <a:stretch>
                  <a:fillRect l="-1261" t="-9339"/>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39C42AA-41AF-7987-FC6F-10AB7706D71B}"/>
              </a:ext>
            </a:extLst>
          </p:cNvPr>
          <p:cNvSpPr txBox="1"/>
          <p:nvPr/>
        </p:nvSpPr>
        <p:spPr>
          <a:xfrm>
            <a:off x="457200" y="4063719"/>
            <a:ext cx="3667125" cy="754053"/>
          </a:xfrm>
          <a:prstGeom prst="rect">
            <a:avLst/>
          </a:prstGeom>
          <a:noFill/>
        </p:spPr>
        <p:txBody>
          <a:bodyPr wrap="square" rtlCol="0">
            <a:spAutoFit/>
          </a:bodyPr>
          <a:lstStyle/>
          <a:p>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346841CA-4552-4A33-323D-F66AF0CC1E8B}"/>
              </a:ext>
            </a:extLst>
          </p:cNvPr>
          <p:cNvSpPr txBox="1"/>
          <p:nvPr/>
        </p:nvSpPr>
        <p:spPr>
          <a:xfrm>
            <a:off x="464288" y="8522759"/>
            <a:ext cx="3667125" cy="754053"/>
          </a:xfrm>
          <a:prstGeom prst="rect">
            <a:avLst/>
          </a:prstGeom>
          <a:noFill/>
        </p:spPr>
        <p:txBody>
          <a:bodyPr wrap="square" rtlCol="0">
            <a:spAutoFit/>
          </a:bodyPr>
          <a:lstStyle/>
          <a:p>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Lời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C98DF68-8776-4D7A-8035-EE21DF21A030}"/>
              </a:ext>
            </a:extLst>
          </p:cNvPr>
          <p:cNvSpPr txBox="1"/>
          <p:nvPr/>
        </p:nvSpPr>
        <p:spPr>
          <a:xfrm>
            <a:off x="306201" y="2556510"/>
            <a:ext cx="13679083" cy="1508105"/>
          </a:xfrm>
          <a:prstGeom prst="rect">
            <a:avLst/>
          </a:prstGeom>
          <a:solidFill>
            <a:schemeClr val="accent4">
              <a:lumMod val="20000"/>
              <a:lumOff val="80000"/>
            </a:schemeClr>
          </a:solidFill>
        </p:spPr>
        <p:txBody>
          <a:bodyPr wrap="square" rtlCol="0">
            <a:spAutoFit/>
          </a:bodyPr>
          <a:lstStyle/>
          <a:p>
            <a:r>
              <a:rPr lang="vi-VN" sz="4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6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HĐ1:</a:t>
            </a:r>
            <a:r>
              <a:rPr lang="en-US" sz="4600" b="1" kern="1200" dirty="0">
                <a:solidFill>
                  <a:srgbClr val="FFC000"/>
                </a:solidFill>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Tính</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số</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trung</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bình</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cộng</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điểm</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khảo</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sát</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tiếng</a:t>
            </a:r>
            <a:r>
              <a:rPr lang="en-US" sz="4600" b="1" kern="1200" dirty="0">
                <a:effectLst/>
                <a:latin typeface="Tahoma" panose="020B0604030504040204" pitchFamily="34" charset="0"/>
                <a:ea typeface="Tahoma" panose="020B0604030504040204" pitchFamily="34" charset="0"/>
                <a:cs typeface="Tahoma" panose="020B0604030504040204" pitchFamily="34" charset="0"/>
              </a:rPr>
              <a:t> Anh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của</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mỗi</a:t>
            </a:r>
            <a:r>
              <a:rPr lang="en-US" sz="4600" b="1" kern="1200" dirty="0">
                <a:effectLst/>
                <a:latin typeface="Tahoma" panose="020B0604030504040204" pitchFamily="34" charset="0"/>
                <a:ea typeface="Tahoma" panose="020B0604030504040204" pitchFamily="34" charset="0"/>
                <a:cs typeface="Tahoma" panose="020B0604030504040204" pitchFamily="34" charset="0"/>
              </a:rPr>
              <a:t>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lớp</a:t>
            </a:r>
            <a:r>
              <a:rPr lang="en-US" sz="4600" b="1" kern="1200" dirty="0">
                <a:effectLst/>
                <a:latin typeface="Tahoma" panose="020B0604030504040204" pitchFamily="34" charset="0"/>
                <a:ea typeface="Tahoma" panose="020B0604030504040204" pitchFamily="34" charset="0"/>
                <a:cs typeface="Tahoma" panose="020B0604030504040204" pitchFamily="34" charset="0"/>
              </a:rPr>
              <a:t> A </a:t>
            </a:r>
            <a:r>
              <a:rPr lang="en-US" sz="4600" b="1" kern="1200" dirty="0" err="1">
                <a:effectLst/>
                <a:latin typeface="Tahoma" panose="020B0604030504040204" pitchFamily="34" charset="0"/>
                <a:ea typeface="Tahoma" panose="020B0604030504040204" pitchFamily="34" charset="0"/>
                <a:cs typeface="Tahoma" panose="020B0604030504040204" pitchFamily="34" charset="0"/>
              </a:rPr>
              <a:t>và</a:t>
            </a:r>
            <a:r>
              <a:rPr lang="en-US" sz="4600" b="1" kern="1200" dirty="0">
                <a:effectLst/>
                <a:latin typeface="Tahoma" panose="020B0604030504040204" pitchFamily="34" charset="0"/>
                <a:ea typeface="Tahoma" panose="020B0604030504040204" pitchFamily="34" charset="0"/>
                <a:cs typeface="Tahoma" panose="020B0604030504040204" pitchFamily="34" charset="0"/>
              </a:rPr>
              <a:t> B.</a:t>
            </a:r>
            <a:endParaRPr lang="en-US" sz="4600" b="1"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CAC02952-4139-489F-9D70-F2DDBDDF01E6}"/>
              </a:ext>
            </a:extLst>
          </p:cNvPr>
          <p:cNvSpPr txBox="1"/>
          <p:nvPr/>
        </p:nvSpPr>
        <p:spPr>
          <a:xfrm>
            <a:off x="274786" y="2734121"/>
            <a:ext cx="1866900" cy="754053"/>
          </a:xfrm>
          <a:prstGeom prst="rect">
            <a:avLst/>
          </a:prstGeom>
          <a:noFill/>
        </p:spPr>
        <p:txBody>
          <a:bodyPr wrap="square" rtlCol="0">
            <a:spAutoFit/>
          </a:bodyPr>
          <a:lstStyle/>
          <a:p>
            <a:endParaRPr lang="en-US" b="1" dirty="0"/>
          </a:p>
        </p:txBody>
      </p:sp>
      <p:grpSp>
        <p:nvGrpSpPr>
          <p:cNvPr id="17" name="Group 16">
            <a:extLst>
              <a:ext uri="{FF2B5EF4-FFF2-40B4-BE49-F238E27FC236}">
                <a16:creationId xmlns:a16="http://schemas.microsoft.com/office/drawing/2014/main" id="{E094702C-D4E6-4C08-A191-52724551FC72}"/>
              </a:ext>
            </a:extLst>
          </p:cNvPr>
          <p:cNvGrpSpPr/>
          <p:nvPr/>
        </p:nvGrpSpPr>
        <p:grpSpPr>
          <a:xfrm>
            <a:off x="286340" y="2576291"/>
            <a:ext cx="1454536" cy="751840"/>
            <a:chOff x="0" y="92326"/>
            <a:chExt cx="575416" cy="197663"/>
          </a:xfrm>
        </p:grpSpPr>
        <p:grpSp>
          <p:nvGrpSpPr>
            <p:cNvPr id="18" name="Group 17">
              <a:extLst>
                <a:ext uri="{FF2B5EF4-FFF2-40B4-BE49-F238E27FC236}">
                  <a16:creationId xmlns:a16="http://schemas.microsoft.com/office/drawing/2014/main" id="{9B85B281-6E85-4565-BA8B-36A710968BED}"/>
                </a:ext>
              </a:extLst>
            </p:cNvPr>
            <p:cNvGrpSpPr/>
            <p:nvPr/>
          </p:nvGrpSpPr>
          <p:grpSpPr>
            <a:xfrm>
              <a:off x="0" y="92326"/>
              <a:ext cx="575416" cy="197663"/>
              <a:chOff x="0" y="92326"/>
              <a:chExt cx="644449" cy="302837"/>
            </a:xfrm>
          </p:grpSpPr>
          <p:sp>
            <p:nvSpPr>
              <p:cNvPr id="21" name="Arrow: Pentagon 20">
                <a:extLst>
                  <a:ext uri="{FF2B5EF4-FFF2-40B4-BE49-F238E27FC236}">
                    <a16:creationId xmlns:a16="http://schemas.microsoft.com/office/drawing/2014/main" id="{00C9E7CC-E644-485C-821B-9D8EB4DE96E8}"/>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22" name="Arrow: Chevron 21">
                <a:extLst>
                  <a:ext uri="{FF2B5EF4-FFF2-40B4-BE49-F238E27FC236}">
                    <a16:creationId xmlns:a16="http://schemas.microsoft.com/office/drawing/2014/main" id="{DF1840ED-3BD7-4F8F-A136-39ABA324F55A}"/>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23" name="Arrow: Chevron 22">
                <a:extLst>
                  <a:ext uri="{FF2B5EF4-FFF2-40B4-BE49-F238E27FC236}">
                    <a16:creationId xmlns:a16="http://schemas.microsoft.com/office/drawing/2014/main" id="{8C32CA7B-2CD7-4D73-BEA0-E5EC25C638FF}"/>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19" name="Flowchart: Terminator 18">
              <a:extLst>
                <a:ext uri="{FF2B5EF4-FFF2-40B4-BE49-F238E27FC236}">
                  <a16:creationId xmlns:a16="http://schemas.microsoft.com/office/drawing/2014/main" id="{7A990684-B90B-4944-B669-00EF8155CA78}"/>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20" name="Oval 19">
              <a:extLst>
                <a:ext uri="{FF2B5EF4-FFF2-40B4-BE49-F238E27FC236}">
                  <a16:creationId xmlns:a16="http://schemas.microsoft.com/office/drawing/2014/main" id="{0F90A6B2-7D9F-40F8-869D-D7D93A39FED6}"/>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grpSp>
        <p:nvGrpSpPr>
          <p:cNvPr id="43" name="Group 42">
            <a:extLst>
              <a:ext uri="{FF2B5EF4-FFF2-40B4-BE49-F238E27FC236}">
                <a16:creationId xmlns:a16="http://schemas.microsoft.com/office/drawing/2014/main" id="{3DBF5DCE-5E04-417F-8102-A47318ADF0A5}"/>
              </a:ext>
            </a:extLst>
          </p:cNvPr>
          <p:cNvGrpSpPr/>
          <p:nvPr/>
        </p:nvGrpSpPr>
        <p:grpSpPr>
          <a:xfrm>
            <a:off x="464288" y="6870901"/>
            <a:ext cx="1454536" cy="751840"/>
            <a:chOff x="0" y="92326"/>
            <a:chExt cx="575416" cy="197663"/>
          </a:xfrm>
        </p:grpSpPr>
        <p:grpSp>
          <p:nvGrpSpPr>
            <p:cNvPr id="44" name="Group 43">
              <a:extLst>
                <a:ext uri="{FF2B5EF4-FFF2-40B4-BE49-F238E27FC236}">
                  <a16:creationId xmlns:a16="http://schemas.microsoft.com/office/drawing/2014/main" id="{2A02251B-ACDA-427A-ACB5-F1BCADB0454A}"/>
                </a:ext>
              </a:extLst>
            </p:cNvPr>
            <p:cNvGrpSpPr/>
            <p:nvPr/>
          </p:nvGrpSpPr>
          <p:grpSpPr>
            <a:xfrm>
              <a:off x="0" y="92326"/>
              <a:ext cx="575416" cy="197663"/>
              <a:chOff x="0" y="92326"/>
              <a:chExt cx="644449" cy="302837"/>
            </a:xfrm>
          </p:grpSpPr>
          <p:sp>
            <p:nvSpPr>
              <p:cNvPr id="47" name="Arrow: Pentagon 46">
                <a:extLst>
                  <a:ext uri="{FF2B5EF4-FFF2-40B4-BE49-F238E27FC236}">
                    <a16:creationId xmlns:a16="http://schemas.microsoft.com/office/drawing/2014/main" id="{4AE85663-88CA-43EE-91E0-0E5C06D8BD99}"/>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48" name="Arrow: Chevron 47">
                <a:extLst>
                  <a:ext uri="{FF2B5EF4-FFF2-40B4-BE49-F238E27FC236}">
                    <a16:creationId xmlns:a16="http://schemas.microsoft.com/office/drawing/2014/main" id="{5F8B64E1-150D-47F6-8B05-65CAEF51E4BE}"/>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49" name="Arrow: Chevron 48">
                <a:extLst>
                  <a:ext uri="{FF2B5EF4-FFF2-40B4-BE49-F238E27FC236}">
                    <a16:creationId xmlns:a16="http://schemas.microsoft.com/office/drawing/2014/main" id="{37590421-E802-4962-B98A-0F077C4FA65C}"/>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45" name="Flowchart: Terminator 44">
              <a:extLst>
                <a:ext uri="{FF2B5EF4-FFF2-40B4-BE49-F238E27FC236}">
                  <a16:creationId xmlns:a16="http://schemas.microsoft.com/office/drawing/2014/main" id="{FD410494-FCA8-4847-9699-0713427E49A1}"/>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46" name="Oval 45">
              <a:extLst>
                <a:ext uri="{FF2B5EF4-FFF2-40B4-BE49-F238E27FC236}">
                  <a16:creationId xmlns:a16="http://schemas.microsoft.com/office/drawing/2014/main" id="{F77D98BF-F4E3-4FE8-BBBF-D40BDA38FF3D}"/>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8DB65F40-CD74-1B75-6DFD-D323AD215DD7}"/>
                  </a:ext>
                </a:extLst>
              </p:cNvPr>
              <p:cNvGraphicFramePr>
                <a:graphicFrameLocks noGrp="1"/>
              </p:cNvGraphicFramePr>
              <p:nvPr>
                <p:extLst>
                  <p:ext uri="{D42A27DB-BD31-4B8C-83A1-F6EECF244321}">
                    <p14:modId xmlns:p14="http://schemas.microsoft.com/office/powerpoint/2010/main" val="1723126553"/>
                  </p:ext>
                </p:extLst>
              </p:nvPr>
            </p:nvGraphicFramePr>
            <p:xfrm>
              <a:off x="647700" y="9821457"/>
              <a:ext cx="23088600" cy="3428999"/>
            </p:xfrm>
            <a:graphic>
              <a:graphicData uri="http://schemas.openxmlformats.org/drawingml/2006/table">
                <a:tbl>
                  <a:tblPr firstRow="1" bandRow="1">
                    <a:tableStyleId>{5C22544A-7EE6-4342-B048-85BDC9FD1C3A}</a:tableStyleId>
                  </a:tblPr>
                  <a:tblGrid>
                    <a:gridCol w="23088600">
                      <a:extLst>
                        <a:ext uri="{9D8B030D-6E8A-4147-A177-3AD203B41FA5}">
                          <a16:colId xmlns:a16="http://schemas.microsoft.com/office/drawing/2014/main" val="1285752918"/>
                        </a:ext>
                      </a:extLst>
                    </a:gridCol>
                  </a:tblGrid>
                  <a:tr h="3428999">
                    <a:tc>
                      <a:txBody>
                        <a:bodyPr/>
                        <a:lstStyle/>
                        <a:p>
                          <a:pPr algn="just">
                            <a:lnSpc>
                              <a:spcPct val="106000"/>
                            </a:lnSpc>
                          </a:pP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Số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trung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bình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trung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bình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cộng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của</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mẫu</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số</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liệu</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solidFill>
                                        <a:schemeClr val="tx1"/>
                                      </a:solidFill>
                                      <a:effectLst/>
                                      <a:latin typeface="Cambria Math" panose="02040503050406030204" pitchFamily="18" charset="0"/>
                                    </a:rPr>
                                  </m:ctrlPr>
                                </m:sSubPr>
                                <m:e>
                                  <m:r>
                                    <a:rPr lang="vi-VN" sz="4800" b="1" i="1">
                                      <a:solidFill>
                                        <a:schemeClr val="tx1"/>
                                      </a:solidFill>
                                      <a:effectLst/>
                                      <a:latin typeface="Cambria Math" panose="02040503050406030204" pitchFamily="18" charset="0"/>
                                    </a:rPr>
                                    <m:t>𝒙</m:t>
                                  </m:r>
                                </m:e>
                                <m:sub>
                                  <m:r>
                                    <a:rPr lang="vi-VN" sz="4800" b="1" i="1">
                                      <a:solidFill>
                                        <a:schemeClr val="tx1"/>
                                      </a:solidFill>
                                      <a:effectLst/>
                                      <a:latin typeface="Cambria Math" panose="02040503050406030204" pitchFamily="18" charset="0"/>
                                    </a:rPr>
                                    <m:t>𝟏</m:t>
                                  </m:r>
                                </m:sub>
                              </m:sSub>
                              <m:r>
                                <a:rPr lang="vi-VN" sz="4800" b="1">
                                  <a:solidFill>
                                    <a:schemeClr val="tx1"/>
                                  </a:solidFill>
                                  <a:effectLst/>
                                  <a:latin typeface="Cambria Math" panose="02040503050406030204" pitchFamily="18" charset="0"/>
                                </a:rPr>
                                <m:t>,</m:t>
                              </m:r>
                              <m:sSub>
                                <m:sSubPr>
                                  <m:ctrlPr>
                                    <a:rPr lang="en-US" sz="4800" b="1" i="1">
                                      <a:solidFill>
                                        <a:schemeClr val="tx1"/>
                                      </a:solidFill>
                                      <a:effectLst/>
                                      <a:latin typeface="Cambria Math" panose="02040503050406030204" pitchFamily="18" charset="0"/>
                                    </a:rPr>
                                  </m:ctrlPr>
                                </m:sSubPr>
                                <m:e>
                                  <m:r>
                                    <a:rPr lang="vi-VN" sz="4800" b="1" i="1">
                                      <a:solidFill>
                                        <a:schemeClr val="tx1"/>
                                      </a:solidFill>
                                      <a:effectLst/>
                                      <a:latin typeface="Cambria Math" panose="02040503050406030204" pitchFamily="18" charset="0"/>
                                    </a:rPr>
                                    <m:t>𝒙</m:t>
                                  </m:r>
                                </m:e>
                                <m:sub>
                                  <m:r>
                                    <a:rPr lang="vi-VN" sz="4800" b="1" i="1">
                                      <a:solidFill>
                                        <a:schemeClr val="tx1"/>
                                      </a:solidFill>
                                      <a:effectLst/>
                                      <a:latin typeface="Cambria Math" panose="02040503050406030204" pitchFamily="18" charset="0"/>
                                    </a:rPr>
                                    <m:t>𝟐</m:t>
                                  </m:r>
                                </m:sub>
                              </m:sSub>
                              <m:r>
                                <a:rPr lang="vi-VN" sz="4800" b="1">
                                  <a:solidFill>
                                    <a:schemeClr val="tx1"/>
                                  </a:solidFill>
                                  <a:effectLst/>
                                  <a:latin typeface="Cambria Math" panose="02040503050406030204" pitchFamily="18" charset="0"/>
                                </a:rPr>
                                <m:t>,...,</m:t>
                              </m:r>
                              <m:sSub>
                                <m:sSubPr>
                                  <m:ctrlPr>
                                    <a:rPr lang="en-US" sz="4800" b="1" i="1">
                                      <a:solidFill>
                                        <a:schemeClr val="tx1"/>
                                      </a:solidFill>
                                      <a:effectLst/>
                                      <a:latin typeface="Cambria Math" panose="02040503050406030204" pitchFamily="18" charset="0"/>
                                    </a:rPr>
                                  </m:ctrlPr>
                                </m:sSubPr>
                                <m:e>
                                  <m:r>
                                    <a:rPr lang="vi-VN" sz="4800" b="1" i="1">
                                      <a:solidFill>
                                        <a:schemeClr val="tx1"/>
                                      </a:solidFill>
                                      <a:effectLst/>
                                      <a:latin typeface="Cambria Math" panose="02040503050406030204" pitchFamily="18" charset="0"/>
                                    </a:rPr>
                                    <m:t>𝒙</m:t>
                                  </m:r>
                                </m:e>
                                <m:sub>
                                  <m:r>
                                    <a:rPr lang="vi-VN" sz="4800" b="1" i="1">
                                      <a:solidFill>
                                        <a:schemeClr val="tx1"/>
                                      </a:solidFill>
                                      <a:effectLst/>
                                      <a:latin typeface="Cambria Math" panose="02040503050406030204" pitchFamily="18" charset="0"/>
                                    </a:rPr>
                                    <m:t>𝒏</m:t>
                                  </m:r>
                                </m:sub>
                              </m:sSub>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just">
                            <a:lnSpc>
                              <a:spcPct val="106000"/>
                            </a:lnSpc>
                          </a:pP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kí</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hiệu</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là</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solidFill>
                                        <a:schemeClr val="tx1"/>
                                      </a:solidFill>
                                      <a:effectLst/>
                                      <a:latin typeface="Cambria Math" panose="02040503050406030204" pitchFamily="18" charset="0"/>
                                    </a:rPr>
                                  </m:ctrlPr>
                                </m:accPr>
                                <m:e>
                                  <m:r>
                                    <a:rPr lang="vi-VN" sz="4800" b="1" i="1">
                                      <a:solidFill>
                                        <a:schemeClr val="tx1"/>
                                      </a:solidFill>
                                      <a:effectLst/>
                                      <a:latin typeface="Cambria Math" panose="02040503050406030204" pitchFamily="18" charset="0"/>
                                    </a:rPr>
                                    <m:t>𝒙</m:t>
                                  </m:r>
                                </m:e>
                              </m:acc>
                            </m:oMath>
                          </a14:m>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được</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tính</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bằng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công</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thức</a:t>
                          </a:r>
                          <a:r>
                            <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algn="ctr">
                            <a:lnSpc>
                              <a:spcPct val="106000"/>
                            </a:lnSpc>
                          </a:pPr>
                          <a14:m>
                            <m:oMathPara xmlns:m="http://schemas.openxmlformats.org/officeDocument/2006/math">
                              <m:oMathParaPr>
                                <m:jc m:val="centerGroup"/>
                              </m:oMathParaPr>
                              <m:oMath xmlns:m="http://schemas.openxmlformats.org/officeDocument/2006/math">
                                <m:acc>
                                  <m:accPr>
                                    <m:chr m:val="̄"/>
                                    <m:ctrlPr>
                                      <a:rPr lang="en-US" sz="4800" b="1" i="1">
                                        <a:solidFill>
                                          <a:schemeClr val="tx1"/>
                                        </a:solidFill>
                                        <a:effectLst/>
                                        <a:latin typeface="Cambria Math" panose="02040503050406030204" pitchFamily="18" charset="0"/>
                                      </a:rPr>
                                    </m:ctrlPr>
                                  </m:accPr>
                                  <m:e>
                                    <m:r>
                                      <a:rPr lang="vi-VN" sz="4800" b="1" i="1">
                                        <a:solidFill>
                                          <a:schemeClr val="tx1"/>
                                        </a:solidFill>
                                        <a:effectLst/>
                                        <a:latin typeface="Cambria Math" panose="02040503050406030204" pitchFamily="18" charset="0"/>
                                      </a:rPr>
                                      <m:t>𝒙</m:t>
                                    </m:r>
                                  </m:e>
                                </m:acc>
                                <m:r>
                                  <a:rPr lang="vi-VN" sz="4800" b="1">
                                    <a:solidFill>
                                      <a:schemeClr val="tx1"/>
                                    </a:solidFill>
                                    <a:effectLst/>
                                    <a:latin typeface="Cambria Math" panose="02040503050406030204" pitchFamily="18" charset="0"/>
                                  </a:rPr>
                                  <m:t>=</m:t>
                                </m:r>
                                <m:f>
                                  <m:fPr>
                                    <m:ctrlPr>
                                      <a:rPr lang="en-US" sz="4800" b="1" i="1">
                                        <a:solidFill>
                                          <a:schemeClr val="tx1"/>
                                        </a:solidFill>
                                        <a:effectLst/>
                                        <a:latin typeface="Cambria Math" panose="02040503050406030204" pitchFamily="18" charset="0"/>
                                      </a:rPr>
                                    </m:ctrlPr>
                                  </m:fPr>
                                  <m:num>
                                    <m:sSub>
                                      <m:sSubPr>
                                        <m:ctrlPr>
                                          <a:rPr lang="en-US" sz="4800" b="1" i="1">
                                            <a:solidFill>
                                              <a:schemeClr val="tx1"/>
                                            </a:solidFill>
                                            <a:effectLst/>
                                            <a:latin typeface="Cambria Math" panose="02040503050406030204" pitchFamily="18" charset="0"/>
                                          </a:rPr>
                                        </m:ctrlPr>
                                      </m:sSubPr>
                                      <m:e>
                                        <m:r>
                                          <a:rPr lang="vi-VN" sz="4800" b="1" i="1">
                                            <a:solidFill>
                                              <a:schemeClr val="tx1"/>
                                            </a:solidFill>
                                            <a:effectLst/>
                                            <a:latin typeface="Cambria Math" panose="02040503050406030204" pitchFamily="18" charset="0"/>
                                          </a:rPr>
                                          <m:t>𝒙</m:t>
                                        </m:r>
                                      </m:e>
                                      <m:sub>
                                        <m:r>
                                          <a:rPr lang="vi-VN" sz="4800" b="1" i="1">
                                            <a:solidFill>
                                              <a:schemeClr val="tx1"/>
                                            </a:solidFill>
                                            <a:effectLst/>
                                            <a:latin typeface="Cambria Math" panose="02040503050406030204" pitchFamily="18" charset="0"/>
                                          </a:rPr>
                                          <m:t>𝟏</m:t>
                                        </m:r>
                                      </m:sub>
                                    </m:sSub>
                                    <m:r>
                                      <a:rPr lang="vi-VN" sz="4800" b="1">
                                        <a:solidFill>
                                          <a:schemeClr val="tx1"/>
                                        </a:solidFill>
                                        <a:effectLst/>
                                        <a:latin typeface="Cambria Math" panose="02040503050406030204" pitchFamily="18" charset="0"/>
                                      </a:rPr>
                                      <m:t>+</m:t>
                                    </m:r>
                                    <m:sSub>
                                      <m:sSubPr>
                                        <m:ctrlPr>
                                          <a:rPr lang="en-US" sz="4800" b="1" i="1">
                                            <a:solidFill>
                                              <a:schemeClr val="tx1"/>
                                            </a:solidFill>
                                            <a:effectLst/>
                                            <a:latin typeface="Cambria Math" panose="02040503050406030204" pitchFamily="18" charset="0"/>
                                          </a:rPr>
                                        </m:ctrlPr>
                                      </m:sSubPr>
                                      <m:e>
                                        <m:r>
                                          <a:rPr lang="vi-VN" sz="4800" b="1" i="1">
                                            <a:solidFill>
                                              <a:schemeClr val="tx1"/>
                                            </a:solidFill>
                                            <a:effectLst/>
                                            <a:latin typeface="Cambria Math" panose="02040503050406030204" pitchFamily="18" charset="0"/>
                                          </a:rPr>
                                          <m:t>𝒙</m:t>
                                        </m:r>
                                      </m:e>
                                      <m:sub>
                                        <m:r>
                                          <a:rPr lang="vi-VN" sz="4800" b="1" i="1">
                                            <a:solidFill>
                                              <a:schemeClr val="tx1"/>
                                            </a:solidFill>
                                            <a:effectLst/>
                                            <a:latin typeface="Cambria Math" panose="02040503050406030204" pitchFamily="18" charset="0"/>
                                          </a:rPr>
                                          <m:t>𝟐</m:t>
                                        </m:r>
                                      </m:sub>
                                    </m:sSub>
                                    <m:r>
                                      <a:rPr lang="vi-VN" sz="4800" b="1">
                                        <a:solidFill>
                                          <a:schemeClr val="tx1"/>
                                        </a:solidFill>
                                        <a:effectLst/>
                                        <a:latin typeface="Cambria Math" panose="02040503050406030204" pitchFamily="18" charset="0"/>
                                      </a:rPr>
                                      <m:t>+...+</m:t>
                                    </m:r>
                                    <m:sSub>
                                      <m:sSubPr>
                                        <m:ctrlPr>
                                          <a:rPr lang="en-US" sz="4800" b="1" i="1">
                                            <a:solidFill>
                                              <a:schemeClr val="tx1"/>
                                            </a:solidFill>
                                            <a:effectLst/>
                                            <a:latin typeface="Cambria Math" panose="02040503050406030204" pitchFamily="18" charset="0"/>
                                          </a:rPr>
                                        </m:ctrlPr>
                                      </m:sSubPr>
                                      <m:e>
                                        <m:r>
                                          <a:rPr lang="vi-VN" sz="4800" b="1" i="1">
                                            <a:solidFill>
                                              <a:schemeClr val="tx1"/>
                                            </a:solidFill>
                                            <a:effectLst/>
                                            <a:latin typeface="Cambria Math" panose="02040503050406030204" pitchFamily="18" charset="0"/>
                                          </a:rPr>
                                          <m:t>𝒙</m:t>
                                        </m:r>
                                      </m:e>
                                      <m:sub>
                                        <m:r>
                                          <a:rPr lang="vi-VN" sz="4800" b="1" i="1">
                                            <a:solidFill>
                                              <a:schemeClr val="tx1"/>
                                            </a:solidFill>
                                            <a:effectLst/>
                                            <a:latin typeface="Cambria Math" panose="02040503050406030204" pitchFamily="18" charset="0"/>
                                          </a:rPr>
                                          <m:t>𝒏</m:t>
                                        </m:r>
                                      </m:sub>
                                    </m:sSub>
                                  </m:num>
                                  <m:den>
                                    <m:r>
                                      <a:rPr lang="vi-VN" sz="4800" b="1" i="1">
                                        <a:solidFill>
                                          <a:schemeClr val="tx1"/>
                                        </a:solidFill>
                                        <a:effectLst/>
                                        <a:latin typeface="Cambria Math" panose="02040503050406030204" pitchFamily="18" charset="0"/>
                                      </a:rPr>
                                      <m:t>𝒏</m:t>
                                    </m:r>
                                  </m:den>
                                </m:f>
                              </m:oMath>
                            </m:oMathPara>
                          </a14:m>
                          <a:endParaRPr lang="en-US" sz="4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997184506"/>
                      </a:ext>
                    </a:extLst>
                  </a:tr>
                </a:tbl>
              </a:graphicData>
            </a:graphic>
          </p:graphicFrame>
        </mc:Choice>
        <mc:Fallback xmlns="">
          <p:graphicFrame>
            <p:nvGraphicFramePr>
              <p:cNvPr id="11" name="Table 10">
                <a:extLst>
                  <a:ext uri="{FF2B5EF4-FFF2-40B4-BE49-F238E27FC236}">
                    <a16:creationId xmlns:a16="http://schemas.microsoft.com/office/drawing/2014/main" id="{8DB65F40-CD74-1B75-6DFD-D323AD215DD7}"/>
                  </a:ext>
                </a:extLst>
              </p:cNvPr>
              <p:cNvGraphicFramePr>
                <a:graphicFrameLocks noGrp="1"/>
              </p:cNvGraphicFramePr>
              <p:nvPr>
                <p:extLst>
                  <p:ext uri="{D42A27DB-BD31-4B8C-83A1-F6EECF244321}">
                    <p14:modId xmlns:p14="http://schemas.microsoft.com/office/powerpoint/2010/main" val="1723126553"/>
                  </p:ext>
                </p:extLst>
              </p:nvPr>
            </p:nvGraphicFramePr>
            <p:xfrm>
              <a:off x="647700" y="9821457"/>
              <a:ext cx="23088600" cy="3428999"/>
            </p:xfrm>
            <a:graphic>
              <a:graphicData uri="http://schemas.openxmlformats.org/drawingml/2006/table">
                <a:tbl>
                  <a:tblPr firstRow="1" bandRow="1">
                    <a:tableStyleId>{5C22544A-7EE6-4342-B048-85BDC9FD1C3A}</a:tableStyleId>
                  </a:tblPr>
                  <a:tblGrid>
                    <a:gridCol w="23088600">
                      <a:extLst>
                        <a:ext uri="{9D8B030D-6E8A-4147-A177-3AD203B41FA5}">
                          <a16:colId xmlns:a16="http://schemas.microsoft.com/office/drawing/2014/main" val="1285752918"/>
                        </a:ext>
                      </a:extLst>
                    </a:gridCol>
                  </a:tblGrid>
                  <a:tr h="3428999">
                    <a:tc>
                      <a:txBody>
                        <a:bodyPr/>
                        <a:lstStyle/>
                        <a:p>
                          <a:endParaRPr lang="en-US"/>
                        </a:p>
                      </a:txBody>
                      <a:tcPr>
                        <a:lnL w="12700" cap="flat" cmpd="sng" algn="ctr">
                          <a:solidFill>
                            <a:schemeClr val="tx1"/>
                          </a:solidFill>
                          <a:prstDash val="solid"/>
                          <a:round/>
                          <a:headEnd type="none" w="med" len="med"/>
                          <a:tailEnd type="none" w="med" len="med"/>
                        </a:lnL>
                        <a:blipFill>
                          <a:blip r:embed="rId7"/>
                          <a:stretch>
                            <a:fillRect l="-26" t="-4796" r="-106" b="-710"/>
                          </a:stretch>
                        </a:blipFill>
                      </a:tcPr>
                    </a:tc>
                    <a:extLst>
                      <a:ext uri="{0D108BD9-81ED-4DB2-BD59-A6C34878D82A}">
                        <a16:rowId xmlns:a16="http://schemas.microsoft.com/office/drawing/2014/main" val="997184506"/>
                      </a:ext>
                    </a:extLst>
                  </a:tr>
                </a:tbl>
              </a:graphicData>
            </a:graphic>
          </p:graphicFrame>
        </mc:Fallback>
      </mc:AlternateContent>
    </p:spTree>
    <p:extLst>
      <p:ext uri="{BB962C8B-B14F-4D97-AF65-F5344CB8AC3E}">
        <p14:creationId xmlns:p14="http://schemas.microsoft.com/office/powerpoint/2010/main" val="986935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nodePh="1">
                                  <p:stCondLst>
                                    <p:cond delay="0"/>
                                  </p:stCondLst>
                                  <p:endCondLst>
                                    <p:cond evt="begin" delay="0">
                                      <p:tn val="10"/>
                                    </p:cond>
                                  </p:end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nodePh="1">
                                  <p:stCondLst>
                                    <p:cond delay="0"/>
                                  </p:stCondLst>
                                  <p:endCondLst>
                                    <p:cond evt="begin" delay="0">
                                      <p:tn val="23"/>
                                    </p:cond>
                                  </p:end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p:bldP spid="9" grpId="0" animBg="1"/>
      <p:bldP spid="29" grpId="0"/>
      <p:bldP spid="101" grpId="0" animBg="1"/>
      <p:bldP spid="4" grpId="0"/>
      <p:bldP spid="5" grpId="0"/>
      <p:bldP spid="10" grpId="0"/>
      <p:bldP spid="3" grpId="0" animBg="1"/>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514600"/>
            <a:ext cx="23862374" cy="3270490"/>
            <a:chOff x="923003" y="3917552"/>
            <a:chExt cx="23862374" cy="3270488"/>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3029017"/>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4600" b="1">
                      <a:solidFill>
                        <a:prstClr val="black"/>
                      </a:solidFill>
                      <a:latin typeface="Tahoma" pitchFamily="34" charset="0"/>
                      <a:ea typeface="Tahoma" pitchFamily="34" charset="0"/>
                      <a:cs typeface="Tahoma" pitchFamily="34" charset="0"/>
                    </a:rPr>
                    <a:t>BÀI</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3</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20060" y="1796488"/>
            <a:ext cx="17279989" cy="830997"/>
            <a:chOff x="-288924" y="1902336"/>
            <a:chExt cx="17283113"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3" y="1905000"/>
              <a:ext cx="10144973"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88924" y="1902336"/>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rPr>
                <a:t>  BÀI TẬP </a:t>
              </a:r>
              <a:r>
                <a:rPr kumimoji="0" lang="en-US" sz="48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rPr>
                <a:t>VẬN DỤNG (TỰ LUẬN)</a:t>
              </a:r>
              <a:endParaRPr kumimoji="0" lang="en-US" sz="4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1080483" y="2670160"/>
            <a:ext cx="22130957" cy="3046988"/>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Để khảo sát kết quả thi tuyển sinh môn Toán trong kì thi tuyển sinh đại học năm vừa qua của trường A, người điều tra chọn một mẫu gồm 100 học sinh tham gia kì thi tuyển sinh đó. Điểm môn Toán (thang điểm 10) của các học sinh này được cho ở bảng phân bố tần số sau đây:</a:t>
            </a:r>
          </a:p>
        </p:txBody>
      </p:sp>
      <p:grpSp>
        <p:nvGrpSpPr>
          <p:cNvPr id="35" name="Group 34">
            <a:extLst>
              <a:ext uri="{FF2B5EF4-FFF2-40B4-BE49-F238E27FC236}">
                <a16:creationId xmlns:a16="http://schemas.microsoft.com/office/drawing/2014/main" id="{342DAC96-77FF-3CB7-B748-F80AACCE2F2E}"/>
              </a:ext>
            </a:extLst>
          </p:cNvPr>
          <p:cNvGrpSpPr/>
          <p:nvPr/>
        </p:nvGrpSpPr>
        <p:grpSpPr>
          <a:xfrm>
            <a:off x="0" y="8598066"/>
            <a:ext cx="23862374" cy="4813134"/>
            <a:chOff x="48567" y="4381499"/>
            <a:chExt cx="23018772" cy="5940985"/>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5"/>
              <a:ext cx="22682027" cy="538092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109587"/>
              <a:chOff x="410517" y="4648199"/>
              <a:chExt cx="3991940" cy="1109587"/>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1025723"/>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8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4B225D7-0F10-ED2F-778B-826CE8F8C23B}"/>
                  </a:ext>
                </a:extLst>
              </p:cNvPr>
              <p:cNvSpPr txBox="1"/>
              <p:nvPr/>
            </p:nvSpPr>
            <p:spPr>
              <a:xfrm>
                <a:off x="674265" y="9584737"/>
                <a:ext cx="23041779" cy="3699987"/>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a) Ta có giá trị có tần số lớn nhất: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𝑴</m:t>
                        </m:r>
                      </m:e>
                      <m:sub>
                        <m:r>
                          <a:rPr lang="en-US" sz="4800" b="1" i="1">
                            <a:latin typeface="Cambria Math" panose="02040503050406030204" pitchFamily="18" charset="0"/>
                          </a:rPr>
                          <m:t>𝒐</m:t>
                        </m:r>
                      </m:sub>
                    </m:sSub>
                    <m:r>
                      <a:rPr lang="en-US" sz="4800" b="1" i="1">
                        <a:latin typeface="Cambria Math" panose="02040503050406030204" pitchFamily="18" charset="0"/>
                      </a:rPr>
                      <m:t>=</m:t>
                    </m:r>
                    <m:r>
                      <a:rPr lang="en-US" sz="4800" b="1" i="1">
                        <a:latin typeface="Cambria Math" panose="02040503050406030204" pitchFamily="18" charset="0"/>
                      </a:rPr>
                      <m:t>𝟕</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Kích thước mẫu là số chẵn nên số trung vị là trung bình cộng hai số đứng giữa. Vậy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𝑴</m:t>
                        </m:r>
                      </m:e>
                      <m:sub>
                        <m:r>
                          <a:rPr lang="en-US" sz="4800" b="1" i="1">
                            <a:latin typeface="Cambria Math" panose="02040503050406030204" pitchFamily="18" charset="0"/>
                          </a:rPr>
                          <m:t>𝒆</m:t>
                        </m:r>
                      </m:sub>
                    </m:sSub>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𝟔</m:t>
                        </m:r>
                        <m:r>
                          <a:rPr lang="en-US" sz="4800" b="1" i="1">
                            <a:latin typeface="Cambria Math" panose="02040503050406030204" pitchFamily="18" charset="0"/>
                          </a:rPr>
                          <m:t>+</m:t>
                        </m:r>
                        <m:r>
                          <a:rPr lang="en-US" sz="4800" b="1" i="1">
                            <a:latin typeface="Cambria Math" panose="02040503050406030204" pitchFamily="18" charset="0"/>
                          </a:rPr>
                          <m:t>𝟕</m:t>
                        </m:r>
                      </m:num>
                      <m:den>
                        <m:r>
                          <a:rPr lang="en-US" sz="4800" b="1" i="1">
                            <a:latin typeface="Cambria Math" panose="02040503050406030204" pitchFamily="18" charset="0"/>
                          </a:rPr>
                          <m:t>𝟐</m:t>
                        </m:r>
                      </m:den>
                    </m:f>
                    <m:r>
                      <a:rPr lang="en-US" sz="4800" b="1" i="1">
                        <a:latin typeface="Cambria Math" panose="02040503050406030204" pitchFamily="18" charset="0"/>
                      </a:rPr>
                      <m:t>=</m:t>
                    </m:r>
                    <m:r>
                      <a:rPr lang="en-US" sz="4800" b="1" i="1">
                        <a:latin typeface="Cambria Math" panose="02040503050406030204" pitchFamily="18" charset="0"/>
                      </a:rPr>
                      <m:t>𝟔</m:t>
                    </m:r>
                    <m:r>
                      <a:rPr lang="en-US" sz="4800" b="1" i="1">
                        <a:latin typeface="Cambria Math" panose="02040503050406030204" pitchFamily="18" charset="0"/>
                      </a:rPr>
                      <m:t>,</m:t>
                    </m:r>
                    <m:r>
                      <a:rPr lang="en-US" sz="4800" b="1" i="1">
                        <a:latin typeface="Cambria Math" panose="02040503050406030204" pitchFamily="18" charset="0"/>
                      </a:rPr>
                      <m:t>𝟓</m:t>
                    </m:r>
                  </m:oMath>
                </a14:m>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b) Ta có số trung bình cộng là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𝒙</m:t>
                        </m:r>
                      </m:e>
                    </m:bar>
                    <m:r>
                      <a:rPr lang="en-US" sz="4800" b="1" i="1">
                        <a:latin typeface="Cambria Math" panose="02040503050406030204" pitchFamily="18" charset="0"/>
                      </a:rPr>
                      <m:t>=</m:t>
                    </m:r>
                    <m:f>
                      <m:fPr>
                        <m:ctrlPr>
                          <a:rPr lang="en-US" sz="4800" b="1" i="1">
                            <a:latin typeface="Cambria Math" panose="02040503050406030204" pitchFamily="18" charset="0"/>
                          </a:rPr>
                        </m:ctrlPr>
                      </m:fPr>
                      <m:num>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𝟏</m:t>
                            </m:r>
                          </m:sub>
                        </m:sSub>
                        <m:sSub>
                          <m:sSubPr>
                            <m:ctrlPr>
                              <a:rPr lang="en-US" sz="4800" b="1" i="1">
                                <a:latin typeface="Cambria Math" panose="02040503050406030204" pitchFamily="18" charset="0"/>
                              </a:rPr>
                            </m:ctrlPr>
                          </m:sSubPr>
                          <m:e>
                            <m:r>
                              <a:rPr lang="en-US" sz="4800" b="1" i="1">
                                <a:latin typeface="Cambria Math" panose="02040503050406030204" pitchFamily="18" charset="0"/>
                              </a:rPr>
                              <m:t>𝒏</m:t>
                            </m:r>
                          </m:e>
                          <m:sub>
                            <m:r>
                              <a:rPr lang="en-US" sz="4800" b="1" i="1">
                                <a:latin typeface="Cambria Math" panose="02040503050406030204" pitchFamily="18" charset="0"/>
                              </a:rPr>
                              <m:t>𝟏</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𝟐</m:t>
                            </m:r>
                          </m:sub>
                        </m:sSub>
                        <m:sSub>
                          <m:sSubPr>
                            <m:ctrlPr>
                              <a:rPr lang="en-US" sz="4800" b="1" i="1">
                                <a:latin typeface="Cambria Math" panose="02040503050406030204" pitchFamily="18" charset="0"/>
                              </a:rPr>
                            </m:ctrlPr>
                          </m:sSubPr>
                          <m:e>
                            <m:r>
                              <a:rPr lang="en-US" sz="4800" b="1" i="1">
                                <a:latin typeface="Cambria Math" panose="02040503050406030204" pitchFamily="18" charset="0"/>
                              </a:rPr>
                              <m:t>𝒏</m:t>
                            </m:r>
                          </m:e>
                          <m:sub>
                            <m:r>
                              <a:rPr lang="en-US" sz="4800" b="1" i="1">
                                <a:latin typeface="Cambria Math" panose="02040503050406030204" pitchFamily="18" charset="0"/>
                              </a:rPr>
                              <m:t>𝟐</m:t>
                            </m:r>
                          </m:sub>
                        </m:sSub>
                        <m:r>
                          <a:rPr lang="en-US" sz="4800" b="1" i="1">
                            <a:latin typeface="Cambria Math" panose="02040503050406030204" pitchFamily="18" charset="0"/>
                          </a:rPr>
                          <m:t>+...+</m:t>
                        </m:r>
                        <m:sSub>
                          <m:sSubPr>
                            <m:ctrlPr>
                              <a:rPr lang="en-US" sz="4800" b="1" i="1">
                                <a:latin typeface="Cambria Math" panose="02040503050406030204" pitchFamily="18" charset="0"/>
                              </a:rPr>
                            </m:ctrlPr>
                          </m:sSubPr>
                          <m:e>
                            <m:r>
                              <a:rPr lang="en-US" sz="4800" b="1" i="1">
                                <a:latin typeface="Cambria Math" panose="02040503050406030204" pitchFamily="18" charset="0"/>
                              </a:rPr>
                              <m:t>𝒙</m:t>
                            </m:r>
                          </m:e>
                          <m:sub>
                            <m:r>
                              <a:rPr lang="en-US" sz="4800" b="1" i="1">
                                <a:latin typeface="Cambria Math" panose="02040503050406030204" pitchFamily="18" charset="0"/>
                              </a:rPr>
                              <m:t>𝒌</m:t>
                            </m:r>
                          </m:sub>
                        </m:sSub>
                        <m:sSub>
                          <m:sSubPr>
                            <m:ctrlPr>
                              <a:rPr lang="en-US" sz="4800" b="1" i="1">
                                <a:latin typeface="Cambria Math" panose="02040503050406030204" pitchFamily="18" charset="0"/>
                              </a:rPr>
                            </m:ctrlPr>
                          </m:sSubPr>
                          <m:e>
                            <m:r>
                              <a:rPr lang="en-US" sz="4800" b="1" i="1">
                                <a:latin typeface="Cambria Math" panose="02040503050406030204" pitchFamily="18" charset="0"/>
                              </a:rPr>
                              <m:t>𝒏</m:t>
                            </m:r>
                          </m:e>
                          <m:sub>
                            <m:r>
                              <a:rPr lang="en-US" sz="4800" b="1" i="1">
                                <a:latin typeface="Cambria Math" panose="02040503050406030204" pitchFamily="18" charset="0"/>
                              </a:rPr>
                              <m:t>𝒌</m:t>
                            </m:r>
                          </m:sub>
                        </m:sSub>
                      </m:num>
                      <m:den>
                        <m:r>
                          <a:rPr lang="en-US" sz="4800" b="1" i="1">
                            <a:latin typeface="Cambria Math" panose="02040503050406030204" pitchFamily="18" charset="0"/>
                          </a:rPr>
                          <m:t>𝑵</m:t>
                        </m:r>
                      </m:den>
                    </m:f>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𝟎</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𝟏𝟎</m:t>
                        </m:r>
                        <m:r>
                          <a:rPr lang="en-US" sz="4800" b="1" i="1">
                            <a:latin typeface="Cambria Math" panose="02040503050406030204" pitchFamily="18" charset="0"/>
                          </a:rPr>
                          <m:t>.</m:t>
                        </m:r>
                        <m:r>
                          <a:rPr lang="en-US" sz="4800" b="1" i="1">
                            <a:latin typeface="Cambria Math" panose="02040503050406030204" pitchFamily="18" charset="0"/>
                          </a:rPr>
                          <m:t>𝟐</m:t>
                        </m:r>
                      </m:num>
                      <m:den>
                        <m:r>
                          <a:rPr lang="en-US" sz="4800" b="1" i="1">
                            <a:latin typeface="Cambria Math" panose="02040503050406030204" pitchFamily="18" charset="0"/>
                          </a:rPr>
                          <m:t>𝟏𝟎𝟎</m:t>
                        </m:r>
                      </m:den>
                    </m:f>
                    <m:r>
                      <a:rPr lang="en-US" sz="4800" b="1" i="1">
                        <a:latin typeface="Cambria Math" panose="02040503050406030204" pitchFamily="18" charset="0"/>
                      </a:rPr>
                      <m:t>=</m:t>
                    </m:r>
                    <m:r>
                      <a:rPr lang="en-US" sz="4800" b="1" i="1">
                        <a:latin typeface="Cambria Math" panose="02040503050406030204" pitchFamily="18" charset="0"/>
                      </a:rPr>
                      <m:t>𝟔</m:t>
                    </m:r>
                    <m:r>
                      <a:rPr lang="en-US" sz="4800" b="1" i="1">
                        <a:latin typeface="Cambria Math" panose="02040503050406030204" pitchFamily="18" charset="0"/>
                      </a:rPr>
                      <m:t>,</m:t>
                    </m:r>
                    <m:r>
                      <a:rPr lang="en-US" sz="4800" b="1" i="1">
                        <a:latin typeface="Cambria Math" panose="02040503050406030204" pitchFamily="18" charset="0"/>
                      </a:rPr>
                      <m:t>𝟐𝟑</m:t>
                    </m:r>
                  </m:oMath>
                </a14:m>
                <a:endParaRPr lang="en-US" sz="48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14B225D7-0F10-ED2F-778B-826CE8F8C23B}"/>
                  </a:ext>
                </a:extLst>
              </p:cNvPr>
              <p:cNvSpPr txBox="1">
                <a:spLocks noRot="1" noChangeAspect="1" noMove="1" noResize="1" noEditPoints="1" noAdjustHandles="1" noChangeArrowheads="1" noChangeShapeType="1" noTextEdit="1"/>
              </p:cNvSpPr>
              <p:nvPr/>
            </p:nvSpPr>
            <p:spPr>
              <a:xfrm>
                <a:off x="674265" y="9584737"/>
                <a:ext cx="23041779" cy="3699987"/>
              </a:xfrm>
              <a:prstGeom prst="rect">
                <a:avLst/>
              </a:prstGeom>
              <a:blipFill>
                <a:blip r:embed="rId4"/>
                <a:stretch>
                  <a:fillRect l="-1217" t="-3954" b="-2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FC585E9A-0D8F-480C-B739-00E636D05DCD}"/>
                  </a:ext>
                </a:extLst>
              </p:cNvPr>
              <p:cNvGraphicFramePr>
                <a:graphicFrameLocks noGrp="1"/>
              </p:cNvGraphicFramePr>
              <p:nvPr>
                <p:extLst>
                  <p:ext uri="{D42A27DB-BD31-4B8C-83A1-F6EECF244321}">
                    <p14:modId xmlns:p14="http://schemas.microsoft.com/office/powerpoint/2010/main" val="4071285409"/>
                  </p:ext>
                </p:extLst>
              </p:nvPr>
            </p:nvGraphicFramePr>
            <p:xfrm>
              <a:off x="2757980" y="5874532"/>
              <a:ext cx="20453460" cy="1946123"/>
            </p:xfrm>
            <a:graphic>
              <a:graphicData uri="http://schemas.openxmlformats.org/drawingml/2006/table">
                <a:tbl>
                  <a:tblPr firstRow="1" firstCol="1" bandRow="1">
                    <a:tableStyleId>{5C22544A-7EE6-4342-B048-85BDC9FD1C3A}</a:tableStyleId>
                  </a:tblPr>
                  <a:tblGrid>
                    <a:gridCol w="3367901">
                      <a:extLst>
                        <a:ext uri="{9D8B030D-6E8A-4147-A177-3AD203B41FA5}">
                          <a16:colId xmlns:a16="http://schemas.microsoft.com/office/drawing/2014/main" val="380295191"/>
                        </a:ext>
                      </a:extLst>
                    </a:gridCol>
                    <a:gridCol w="1307176">
                      <a:extLst>
                        <a:ext uri="{9D8B030D-6E8A-4147-A177-3AD203B41FA5}">
                          <a16:colId xmlns:a16="http://schemas.microsoft.com/office/drawing/2014/main" val="2919910046"/>
                        </a:ext>
                      </a:extLst>
                    </a:gridCol>
                    <a:gridCol w="1307176">
                      <a:extLst>
                        <a:ext uri="{9D8B030D-6E8A-4147-A177-3AD203B41FA5}">
                          <a16:colId xmlns:a16="http://schemas.microsoft.com/office/drawing/2014/main" val="3677796176"/>
                        </a:ext>
                      </a:extLst>
                    </a:gridCol>
                    <a:gridCol w="1307176">
                      <a:extLst>
                        <a:ext uri="{9D8B030D-6E8A-4147-A177-3AD203B41FA5}">
                          <a16:colId xmlns:a16="http://schemas.microsoft.com/office/drawing/2014/main" val="1858351866"/>
                        </a:ext>
                      </a:extLst>
                    </a:gridCol>
                    <a:gridCol w="1307176">
                      <a:extLst>
                        <a:ext uri="{9D8B030D-6E8A-4147-A177-3AD203B41FA5}">
                          <a16:colId xmlns:a16="http://schemas.microsoft.com/office/drawing/2014/main" val="3429957357"/>
                        </a:ext>
                      </a:extLst>
                    </a:gridCol>
                    <a:gridCol w="1307176">
                      <a:extLst>
                        <a:ext uri="{9D8B030D-6E8A-4147-A177-3AD203B41FA5}">
                          <a16:colId xmlns:a16="http://schemas.microsoft.com/office/drawing/2014/main" val="2118592951"/>
                        </a:ext>
                      </a:extLst>
                    </a:gridCol>
                    <a:gridCol w="1307176">
                      <a:extLst>
                        <a:ext uri="{9D8B030D-6E8A-4147-A177-3AD203B41FA5}">
                          <a16:colId xmlns:a16="http://schemas.microsoft.com/office/drawing/2014/main" val="92544958"/>
                        </a:ext>
                      </a:extLst>
                    </a:gridCol>
                    <a:gridCol w="1307176">
                      <a:extLst>
                        <a:ext uri="{9D8B030D-6E8A-4147-A177-3AD203B41FA5}">
                          <a16:colId xmlns:a16="http://schemas.microsoft.com/office/drawing/2014/main" val="17239197"/>
                        </a:ext>
                      </a:extLst>
                    </a:gridCol>
                    <a:gridCol w="1307176">
                      <a:extLst>
                        <a:ext uri="{9D8B030D-6E8A-4147-A177-3AD203B41FA5}">
                          <a16:colId xmlns:a16="http://schemas.microsoft.com/office/drawing/2014/main" val="4108664005"/>
                        </a:ext>
                      </a:extLst>
                    </a:gridCol>
                    <a:gridCol w="1307176">
                      <a:extLst>
                        <a:ext uri="{9D8B030D-6E8A-4147-A177-3AD203B41FA5}">
                          <a16:colId xmlns:a16="http://schemas.microsoft.com/office/drawing/2014/main" val="621485588"/>
                        </a:ext>
                      </a:extLst>
                    </a:gridCol>
                    <a:gridCol w="1307176">
                      <a:extLst>
                        <a:ext uri="{9D8B030D-6E8A-4147-A177-3AD203B41FA5}">
                          <a16:colId xmlns:a16="http://schemas.microsoft.com/office/drawing/2014/main" val="3376481793"/>
                        </a:ext>
                      </a:extLst>
                    </a:gridCol>
                    <a:gridCol w="1307176">
                      <a:extLst>
                        <a:ext uri="{9D8B030D-6E8A-4147-A177-3AD203B41FA5}">
                          <a16:colId xmlns:a16="http://schemas.microsoft.com/office/drawing/2014/main" val="1910503677"/>
                        </a:ext>
                      </a:extLst>
                    </a:gridCol>
                    <a:gridCol w="2706623">
                      <a:extLst>
                        <a:ext uri="{9D8B030D-6E8A-4147-A177-3AD203B41FA5}">
                          <a16:colId xmlns:a16="http://schemas.microsoft.com/office/drawing/2014/main" val="4083014732"/>
                        </a:ext>
                      </a:extLst>
                    </a:gridCol>
                  </a:tblGrid>
                  <a:tr h="608649">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Điểm</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2264612543"/>
                      </a:ext>
                    </a:extLst>
                  </a:tr>
                  <a:tr h="1233907">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Tần số</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13</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19</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24</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14</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tc>
                    <a:tc>
                      <a:txBody>
                        <a:bodyPr/>
                        <a:lstStyle/>
                        <a:p>
                          <a:pPr algn="ctr">
                            <a:lnSpc>
                              <a:spcPct val="107000"/>
                            </a:lnSpc>
                            <a:spcBef>
                              <a:spcPts val="240"/>
                            </a:spcBef>
                            <a:spcAft>
                              <a:spcPts val="240"/>
                            </a:spcAft>
                          </a:pPr>
                          <a14:m>
                            <m:oMath xmlns:m="http://schemas.openxmlformats.org/officeDocument/2006/math">
                              <m:r>
                                <a:rPr lang="en-US" sz="4800">
                                  <a:effectLst/>
                                  <a:latin typeface="Cambria Math" panose="02040503050406030204" pitchFamily="18" charset="0"/>
                                </a:rPr>
                                <m:t>𝑁</m:t>
                              </m:r>
                              <m:r>
                                <a:rPr lang="en-US" sz="4800">
                                  <a:effectLst/>
                                  <a:latin typeface="Cambria Math" panose="02040503050406030204" pitchFamily="18" charset="0"/>
                                </a:rPr>
                                <m:t>=</m:t>
                              </m:r>
                              <m:r>
                                <a:rPr lang="en-US" sz="4800">
                                  <a:effectLst/>
                                  <a:latin typeface="Cambria Math" panose="02040503050406030204" pitchFamily="18" charset="0"/>
                                </a:rPr>
                                <m:t>100</m:t>
                              </m:r>
                            </m:oMath>
                          </a14:m>
                          <a:r>
                            <a:rPr lang="en-US" sz="48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3729493105"/>
                      </a:ext>
                    </a:extLst>
                  </a:tr>
                </a:tbl>
              </a:graphicData>
            </a:graphic>
          </p:graphicFrame>
        </mc:Choice>
        <mc:Fallback xmlns="">
          <p:graphicFrame>
            <p:nvGraphicFramePr>
              <p:cNvPr id="4" name="Table 3">
                <a:extLst>
                  <a:ext uri="{FF2B5EF4-FFF2-40B4-BE49-F238E27FC236}">
                    <a16:creationId xmlns:a16="http://schemas.microsoft.com/office/drawing/2014/main" id="{FC585E9A-0D8F-480C-B739-00E636D05DCD}"/>
                  </a:ext>
                </a:extLst>
              </p:cNvPr>
              <p:cNvGraphicFramePr>
                <a:graphicFrameLocks noGrp="1"/>
              </p:cNvGraphicFramePr>
              <p:nvPr>
                <p:extLst>
                  <p:ext uri="{D42A27DB-BD31-4B8C-83A1-F6EECF244321}">
                    <p14:modId xmlns:p14="http://schemas.microsoft.com/office/powerpoint/2010/main" val="4071285409"/>
                  </p:ext>
                </p:extLst>
              </p:nvPr>
            </p:nvGraphicFramePr>
            <p:xfrm>
              <a:off x="2757980" y="5874532"/>
              <a:ext cx="20453460" cy="1946123"/>
            </p:xfrm>
            <a:graphic>
              <a:graphicData uri="http://schemas.openxmlformats.org/drawingml/2006/table">
                <a:tbl>
                  <a:tblPr firstRow="1" firstCol="1" bandRow="1">
                    <a:tableStyleId>{5C22544A-7EE6-4342-B048-85BDC9FD1C3A}</a:tableStyleId>
                  </a:tblPr>
                  <a:tblGrid>
                    <a:gridCol w="3367901">
                      <a:extLst>
                        <a:ext uri="{9D8B030D-6E8A-4147-A177-3AD203B41FA5}">
                          <a16:colId xmlns:a16="http://schemas.microsoft.com/office/drawing/2014/main" val="380295191"/>
                        </a:ext>
                      </a:extLst>
                    </a:gridCol>
                    <a:gridCol w="1307176">
                      <a:extLst>
                        <a:ext uri="{9D8B030D-6E8A-4147-A177-3AD203B41FA5}">
                          <a16:colId xmlns:a16="http://schemas.microsoft.com/office/drawing/2014/main" val="2919910046"/>
                        </a:ext>
                      </a:extLst>
                    </a:gridCol>
                    <a:gridCol w="1307176">
                      <a:extLst>
                        <a:ext uri="{9D8B030D-6E8A-4147-A177-3AD203B41FA5}">
                          <a16:colId xmlns:a16="http://schemas.microsoft.com/office/drawing/2014/main" val="3677796176"/>
                        </a:ext>
                      </a:extLst>
                    </a:gridCol>
                    <a:gridCol w="1307176">
                      <a:extLst>
                        <a:ext uri="{9D8B030D-6E8A-4147-A177-3AD203B41FA5}">
                          <a16:colId xmlns:a16="http://schemas.microsoft.com/office/drawing/2014/main" val="1858351866"/>
                        </a:ext>
                      </a:extLst>
                    </a:gridCol>
                    <a:gridCol w="1307176">
                      <a:extLst>
                        <a:ext uri="{9D8B030D-6E8A-4147-A177-3AD203B41FA5}">
                          <a16:colId xmlns:a16="http://schemas.microsoft.com/office/drawing/2014/main" val="3429957357"/>
                        </a:ext>
                      </a:extLst>
                    </a:gridCol>
                    <a:gridCol w="1307176">
                      <a:extLst>
                        <a:ext uri="{9D8B030D-6E8A-4147-A177-3AD203B41FA5}">
                          <a16:colId xmlns:a16="http://schemas.microsoft.com/office/drawing/2014/main" val="2118592951"/>
                        </a:ext>
                      </a:extLst>
                    </a:gridCol>
                    <a:gridCol w="1307176">
                      <a:extLst>
                        <a:ext uri="{9D8B030D-6E8A-4147-A177-3AD203B41FA5}">
                          <a16:colId xmlns:a16="http://schemas.microsoft.com/office/drawing/2014/main" val="92544958"/>
                        </a:ext>
                      </a:extLst>
                    </a:gridCol>
                    <a:gridCol w="1307176">
                      <a:extLst>
                        <a:ext uri="{9D8B030D-6E8A-4147-A177-3AD203B41FA5}">
                          <a16:colId xmlns:a16="http://schemas.microsoft.com/office/drawing/2014/main" val="17239197"/>
                        </a:ext>
                      </a:extLst>
                    </a:gridCol>
                    <a:gridCol w="1307176">
                      <a:extLst>
                        <a:ext uri="{9D8B030D-6E8A-4147-A177-3AD203B41FA5}">
                          <a16:colId xmlns:a16="http://schemas.microsoft.com/office/drawing/2014/main" val="4108664005"/>
                        </a:ext>
                      </a:extLst>
                    </a:gridCol>
                    <a:gridCol w="1307176">
                      <a:extLst>
                        <a:ext uri="{9D8B030D-6E8A-4147-A177-3AD203B41FA5}">
                          <a16:colId xmlns:a16="http://schemas.microsoft.com/office/drawing/2014/main" val="621485588"/>
                        </a:ext>
                      </a:extLst>
                    </a:gridCol>
                    <a:gridCol w="1307176">
                      <a:extLst>
                        <a:ext uri="{9D8B030D-6E8A-4147-A177-3AD203B41FA5}">
                          <a16:colId xmlns:a16="http://schemas.microsoft.com/office/drawing/2014/main" val="3376481793"/>
                        </a:ext>
                      </a:extLst>
                    </a:gridCol>
                    <a:gridCol w="1307176">
                      <a:extLst>
                        <a:ext uri="{9D8B030D-6E8A-4147-A177-3AD203B41FA5}">
                          <a16:colId xmlns:a16="http://schemas.microsoft.com/office/drawing/2014/main" val="1910503677"/>
                        </a:ext>
                      </a:extLst>
                    </a:gridCol>
                    <a:gridCol w="2706623">
                      <a:extLst>
                        <a:ext uri="{9D8B030D-6E8A-4147-A177-3AD203B41FA5}">
                          <a16:colId xmlns:a16="http://schemas.microsoft.com/office/drawing/2014/main" val="4083014732"/>
                        </a:ext>
                      </a:extLst>
                    </a:gridCol>
                  </a:tblGrid>
                  <a:tr h="712216">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Điểm</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0</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9</a:t>
                          </a:r>
                        </a:p>
                      </a:txBody>
                      <a:tcPr marL="68580" marR="68580" marT="0" marB="0"/>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2264612543"/>
                      </a:ext>
                    </a:extLst>
                  </a:tr>
                  <a:tr h="1233907">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Tần số</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8</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13</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19</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24</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14</a:t>
                          </a:r>
                        </a:p>
                      </a:txBody>
                      <a:tcPr marL="68580" marR="68580" marT="0" marB="0" anchor="ctr"/>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tc>
                      <a:txBody>
                        <a:bodyPr/>
                        <a:lstStyle/>
                        <a:p>
                          <a:pPr algn="ct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tc>
                    <a:tc>
                      <a:txBody>
                        <a:bodyPr/>
                        <a:lstStyle/>
                        <a:p>
                          <a:endParaRPr lang="en-US"/>
                        </a:p>
                      </a:txBody>
                      <a:tcPr marL="68580" marR="68580" marT="0" marB="0">
                        <a:blipFill>
                          <a:blip r:embed="rId5"/>
                          <a:stretch>
                            <a:fillRect l="-656081" t="-73892" r="-901" b="-8867"/>
                          </a:stretch>
                        </a:blipFill>
                      </a:tcPr>
                    </a:tc>
                    <a:extLst>
                      <a:ext uri="{0D108BD9-81ED-4DB2-BD59-A6C34878D82A}">
                        <a16:rowId xmlns:a16="http://schemas.microsoft.com/office/drawing/2014/main" val="3729493105"/>
                      </a:ext>
                    </a:extLst>
                  </a:tr>
                </a:tbl>
              </a:graphicData>
            </a:graphic>
          </p:graphicFrame>
        </mc:Fallback>
      </mc:AlternateContent>
      <p:sp>
        <p:nvSpPr>
          <p:cNvPr id="28" name="TextBox 27">
            <a:extLst>
              <a:ext uri="{FF2B5EF4-FFF2-40B4-BE49-F238E27FC236}">
                <a16:creationId xmlns:a16="http://schemas.microsoft.com/office/drawing/2014/main" id="{BF9B1AEA-16CF-48BC-8A2C-015CE4C0CDF8}"/>
              </a:ext>
            </a:extLst>
          </p:cNvPr>
          <p:cNvSpPr txBox="1"/>
          <p:nvPr/>
        </p:nvSpPr>
        <p:spPr>
          <a:xfrm>
            <a:off x="2971800" y="7890564"/>
            <a:ext cx="15849600" cy="811504"/>
          </a:xfrm>
          <a:prstGeom prst="rect">
            <a:avLst/>
          </a:prstGeom>
          <a:noFill/>
        </p:spPr>
        <p:txBody>
          <a:bodyPr wrap="square">
            <a:spAutoFit/>
          </a:bodyPr>
          <a:lstStyle/>
          <a:p>
            <a:pPr>
              <a:lnSpc>
                <a:spcPct val="107000"/>
              </a:lnSpc>
              <a:spcBef>
                <a:spcPts val="240"/>
              </a:spcBef>
              <a:spcAft>
                <a:spcPts val="240"/>
              </a:spcAft>
            </a:pPr>
            <a:r>
              <a:rPr lang="en-US" sz="4800">
                <a:effectLst/>
                <a:latin typeface="Tahoma" panose="020B0604030504040204" pitchFamily="34" charset="0"/>
                <a:ea typeface="Tahoma" panose="020B0604030504040204" pitchFamily="34" charset="0"/>
                <a:cs typeface="Tahoma" panose="020B0604030504040204" pitchFamily="34" charset="0"/>
              </a:rPr>
              <a:t>a) Tìm mốt, số trung vị.   	b) Tìm số trung bình.</a:t>
            </a:r>
          </a:p>
        </p:txBody>
      </p:sp>
    </p:spTree>
    <p:extLst>
      <p:ext uri="{BB962C8B-B14F-4D97-AF65-F5344CB8AC3E}">
        <p14:creationId xmlns:p14="http://schemas.microsoft.com/office/powerpoint/2010/main" val="2643869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3">
                                            <p:txEl>
                                              <p:pRg st="0" end="0"/>
                                            </p:txEl>
                                          </p:spTgt>
                                        </p:tgtEl>
                                        <p:attrNameLst>
                                          <p:attrName>style.visibility</p:attrName>
                                        </p:attrNameLst>
                                      </p:cBhvr>
                                      <p:to>
                                        <p:strVal val="visible"/>
                                      </p:to>
                                    </p:set>
                                    <p:animEffect transition="in" filter="wipe(left)">
                                      <p:cBhvr>
                                        <p:cTn id="30" dur="500"/>
                                        <p:tgtEl>
                                          <p:spTgt spid="4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wipe(left)">
                                      <p:cBhvr>
                                        <p:cTn id="35" dur="500"/>
                                        <p:tgtEl>
                                          <p:spTgt spid="4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3">
                                            <p:txEl>
                                              <p:pRg st="2" end="2"/>
                                            </p:txEl>
                                          </p:spTgt>
                                        </p:tgtEl>
                                        <p:attrNameLst>
                                          <p:attrName>style.visibility</p:attrName>
                                        </p:attrNameLst>
                                      </p:cBhvr>
                                      <p:to>
                                        <p:strVal val="visible"/>
                                      </p:to>
                                    </p:set>
                                    <p:animEffect transition="in" filter="wipe(left)">
                                      <p:cBhvr>
                                        <p:cTn id="40"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514600"/>
            <a:ext cx="23862374" cy="1715200"/>
            <a:chOff x="923003" y="3917552"/>
            <a:chExt cx="23862374" cy="171519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4"/>
              <a:ext cx="23513166" cy="1473727"/>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4600" b="1">
                      <a:solidFill>
                        <a:prstClr val="black"/>
                      </a:solidFill>
                      <a:latin typeface="Tahoma" pitchFamily="34" charset="0"/>
                      <a:ea typeface="Tahoma" pitchFamily="34" charset="0"/>
                      <a:cs typeface="Tahoma" pitchFamily="34" charset="0"/>
                    </a:rPr>
                    <a:t>BÀI</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4</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20060" y="1796488"/>
            <a:ext cx="17279989" cy="830997"/>
            <a:chOff x="-288924" y="1902336"/>
            <a:chExt cx="17283113"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3" y="1905000"/>
              <a:ext cx="10144973"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88924" y="1902336"/>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rPr>
                <a:t>  BÀI TẬP </a:t>
              </a:r>
              <a:r>
                <a:rPr kumimoji="0" lang="en-US" sz="48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rPr>
                <a:t>VẬN DỤNG (TỰ LUẬN)</a:t>
              </a:r>
              <a:endParaRPr kumimoji="0" lang="en-US" sz="4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1296416" y="2722491"/>
            <a:ext cx="22130957" cy="1492716"/>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a:t>
            </a:r>
            <a:r>
              <a:rPr lang="en-US" b="1"/>
              <a:t>Một nhà nghiên cứu ghi lại tuổi của 30 bệnh nhân. Kết quả thu được mẫu số liệu như sau:</a:t>
            </a:r>
          </a:p>
        </p:txBody>
      </p:sp>
      <p:sp>
        <p:nvSpPr>
          <p:cNvPr id="28" name="TextBox 27">
            <a:extLst>
              <a:ext uri="{FF2B5EF4-FFF2-40B4-BE49-F238E27FC236}">
                <a16:creationId xmlns:a16="http://schemas.microsoft.com/office/drawing/2014/main" id="{BF9B1AEA-16CF-48BC-8A2C-015CE4C0CDF8}"/>
              </a:ext>
            </a:extLst>
          </p:cNvPr>
          <p:cNvSpPr txBox="1"/>
          <p:nvPr/>
        </p:nvSpPr>
        <p:spPr>
          <a:xfrm>
            <a:off x="2037522" y="7328871"/>
            <a:ext cx="19262160" cy="2308324"/>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a) Lập bảng phân bố tần số - tần suất.</a:t>
            </a:r>
          </a:p>
          <a:p>
            <a:r>
              <a:rPr lang="en-US" sz="4800" b="1">
                <a:latin typeface="Tahoma" panose="020B0604030504040204" pitchFamily="34" charset="0"/>
                <a:ea typeface="Tahoma" panose="020B0604030504040204" pitchFamily="34" charset="0"/>
                <a:cs typeface="Tahoma" panose="020B0604030504040204" pitchFamily="34" charset="0"/>
              </a:rPr>
              <a:t>b) Tính số trung bình. 				</a:t>
            </a:r>
          </a:p>
          <a:p>
            <a:r>
              <a:rPr lang="en-US" sz="4800" b="1">
                <a:latin typeface="Tahoma" panose="020B0604030504040204" pitchFamily="34" charset="0"/>
                <a:ea typeface="Tahoma" panose="020B0604030504040204" pitchFamily="34" charset="0"/>
                <a:cs typeface="Tahoma" panose="020B0604030504040204" pitchFamily="34" charset="0"/>
              </a:rPr>
              <a:t>c) Tìm mốt.</a:t>
            </a:r>
          </a:p>
        </p:txBody>
      </p:sp>
      <p:graphicFrame>
        <p:nvGraphicFramePr>
          <p:cNvPr id="5" name="Table 4">
            <a:extLst>
              <a:ext uri="{FF2B5EF4-FFF2-40B4-BE49-F238E27FC236}">
                <a16:creationId xmlns:a16="http://schemas.microsoft.com/office/drawing/2014/main" id="{E2EFCD7D-C132-45E9-A861-ED71A7D8CBB6}"/>
              </a:ext>
            </a:extLst>
          </p:cNvPr>
          <p:cNvGraphicFramePr>
            <a:graphicFrameLocks noGrp="1"/>
          </p:cNvGraphicFramePr>
          <p:nvPr>
            <p:extLst>
              <p:ext uri="{D42A27DB-BD31-4B8C-83A1-F6EECF244321}">
                <p14:modId xmlns:p14="http://schemas.microsoft.com/office/powerpoint/2010/main" val="4216345318"/>
              </p:ext>
            </p:extLst>
          </p:nvPr>
        </p:nvGraphicFramePr>
        <p:xfrm>
          <a:off x="2057400" y="4683533"/>
          <a:ext cx="19262160" cy="2221422"/>
        </p:xfrm>
        <a:graphic>
          <a:graphicData uri="http://schemas.openxmlformats.org/drawingml/2006/table">
            <a:tbl>
              <a:tblPr firstRow="1" firstCol="1" bandRow="1">
                <a:tableStyleId>{5940675A-B579-460E-94D1-54222C63F5DA}</a:tableStyleId>
              </a:tblPr>
              <a:tblGrid>
                <a:gridCol w="1926216">
                  <a:extLst>
                    <a:ext uri="{9D8B030D-6E8A-4147-A177-3AD203B41FA5}">
                      <a16:colId xmlns:a16="http://schemas.microsoft.com/office/drawing/2014/main" val="1250476933"/>
                    </a:ext>
                  </a:extLst>
                </a:gridCol>
                <a:gridCol w="1926216">
                  <a:extLst>
                    <a:ext uri="{9D8B030D-6E8A-4147-A177-3AD203B41FA5}">
                      <a16:colId xmlns:a16="http://schemas.microsoft.com/office/drawing/2014/main" val="1084318060"/>
                    </a:ext>
                  </a:extLst>
                </a:gridCol>
                <a:gridCol w="1926216">
                  <a:extLst>
                    <a:ext uri="{9D8B030D-6E8A-4147-A177-3AD203B41FA5}">
                      <a16:colId xmlns:a16="http://schemas.microsoft.com/office/drawing/2014/main" val="68512272"/>
                    </a:ext>
                  </a:extLst>
                </a:gridCol>
                <a:gridCol w="1926216">
                  <a:extLst>
                    <a:ext uri="{9D8B030D-6E8A-4147-A177-3AD203B41FA5}">
                      <a16:colId xmlns:a16="http://schemas.microsoft.com/office/drawing/2014/main" val="3872368171"/>
                    </a:ext>
                  </a:extLst>
                </a:gridCol>
                <a:gridCol w="1926216">
                  <a:extLst>
                    <a:ext uri="{9D8B030D-6E8A-4147-A177-3AD203B41FA5}">
                      <a16:colId xmlns:a16="http://schemas.microsoft.com/office/drawing/2014/main" val="1561331529"/>
                    </a:ext>
                  </a:extLst>
                </a:gridCol>
                <a:gridCol w="1926216">
                  <a:extLst>
                    <a:ext uri="{9D8B030D-6E8A-4147-A177-3AD203B41FA5}">
                      <a16:colId xmlns:a16="http://schemas.microsoft.com/office/drawing/2014/main" val="1331934925"/>
                    </a:ext>
                  </a:extLst>
                </a:gridCol>
                <a:gridCol w="1926216">
                  <a:extLst>
                    <a:ext uri="{9D8B030D-6E8A-4147-A177-3AD203B41FA5}">
                      <a16:colId xmlns:a16="http://schemas.microsoft.com/office/drawing/2014/main" val="3340028653"/>
                    </a:ext>
                  </a:extLst>
                </a:gridCol>
                <a:gridCol w="1926216">
                  <a:extLst>
                    <a:ext uri="{9D8B030D-6E8A-4147-A177-3AD203B41FA5}">
                      <a16:colId xmlns:a16="http://schemas.microsoft.com/office/drawing/2014/main" val="1106473343"/>
                    </a:ext>
                  </a:extLst>
                </a:gridCol>
                <a:gridCol w="1926216">
                  <a:extLst>
                    <a:ext uri="{9D8B030D-6E8A-4147-A177-3AD203B41FA5}">
                      <a16:colId xmlns:a16="http://schemas.microsoft.com/office/drawing/2014/main" val="1335489152"/>
                    </a:ext>
                  </a:extLst>
                </a:gridCol>
                <a:gridCol w="1926216">
                  <a:extLst>
                    <a:ext uri="{9D8B030D-6E8A-4147-A177-3AD203B41FA5}">
                      <a16:colId xmlns:a16="http://schemas.microsoft.com/office/drawing/2014/main" val="1843128781"/>
                    </a:ext>
                  </a:extLst>
                </a:gridCol>
              </a:tblGrid>
              <a:tr h="545216">
                <a:tc>
                  <a:txBody>
                    <a:bodyPr/>
                    <a:lstStyle/>
                    <a:p>
                      <a:pPr algn="ctr">
                        <a:lnSpc>
                          <a:spcPct val="107000"/>
                        </a:lnSpc>
                        <a:spcAft>
                          <a:spcPts val="800"/>
                        </a:spcAft>
                      </a:pPr>
                      <a:r>
                        <a:rPr lang="en-US" sz="4800" b="1">
                          <a:solidFill>
                            <a:schemeClr val="tx1"/>
                          </a:solidFill>
                          <a:effectLst/>
                        </a:rPr>
                        <a:t>21</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17</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20</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18</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20</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17</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15</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13</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15</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20</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074690322"/>
                  </a:ext>
                </a:extLst>
              </a:tr>
              <a:tr h="545216">
                <a:tc>
                  <a:txBody>
                    <a:bodyPr/>
                    <a:lstStyle/>
                    <a:p>
                      <a:pPr algn="ctr">
                        <a:lnSpc>
                          <a:spcPct val="107000"/>
                        </a:lnSpc>
                        <a:spcAft>
                          <a:spcPts val="800"/>
                        </a:spcAft>
                      </a:pPr>
                      <a:r>
                        <a:rPr lang="en-US" sz="4800" b="1">
                          <a:solidFill>
                            <a:schemeClr val="tx1"/>
                          </a:solidFill>
                          <a:effectLst/>
                        </a:rPr>
                        <a:t>15</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12</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18</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17</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15</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16</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21</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15</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12</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18</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753241447"/>
                  </a:ext>
                </a:extLst>
              </a:tr>
              <a:tr h="545216">
                <a:tc>
                  <a:txBody>
                    <a:bodyPr/>
                    <a:lstStyle/>
                    <a:p>
                      <a:pPr algn="ctr">
                        <a:lnSpc>
                          <a:spcPct val="107000"/>
                        </a:lnSpc>
                        <a:spcAft>
                          <a:spcPts val="800"/>
                        </a:spcAft>
                      </a:pPr>
                      <a:r>
                        <a:rPr lang="en-US" sz="4800" b="1">
                          <a:solidFill>
                            <a:schemeClr val="tx1"/>
                          </a:solidFill>
                          <a:effectLst/>
                        </a:rPr>
                        <a:t>16</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20</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14</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18</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19</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13</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16</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19</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18</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800" b="1">
                          <a:solidFill>
                            <a:schemeClr val="tx1"/>
                          </a:solidFill>
                          <a:effectLst/>
                        </a:rPr>
                        <a:t>17</a:t>
                      </a:r>
                      <a:endPar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906329273"/>
                  </a:ext>
                </a:extLst>
              </a:tr>
            </a:tbl>
          </a:graphicData>
        </a:graphic>
      </p:graphicFrame>
    </p:spTree>
    <p:extLst>
      <p:ext uri="{BB962C8B-B14F-4D97-AF65-F5344CB8AC3E}">
        <p14:creationId xmlns:p14="http://schemas.microsoft.com/office/powerpoint/2010/main" val="2091176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wipe(left)">
                                      <p:cBhvr>
                                        <p:cTn id="20" dur="500"/>
                                        <p:tgtEl>
                                          <p:spTgt spid="2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animEffect transition="in" filter="wipe(left)">
                                      <p:cBhvr>
                                        <p:cTn id="25" dur="500"/>
                                        <p:tgtEl>
                                          <p:spTgt spid="2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8">
                                            <p:txEl>
                                              <p:pRg st="2" end="2"/>
                                            </p:txEl>
                                          </p:spTgt>
                                        </p:tgtEl>
                                        <p:attrNameLst>
                                          <p:attrName>style.visibility</p:attrName>
                                        </p:attrNameLst>
                                      </p:cBhvr>
                                      <p:to>
                                        <p:strVal val="visible"/>
                                      </p:to>
                                    </p:set>
                                    <p:animEffect transition="in" filter="wipe(left)">
                                      <p:cBhvr>
                                        <p:cTn id="30"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514601"/>
            <a:ext cx="23862374" cy="1133894"/>
            <a:chOff x="923003" y="3917552"/>
            <a:chExt cx="23862374" cy="1133893"/>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4"/>
              <a:ext cx="23513166" cy="89242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4600" b="1">
                      <a:solidFill>
                        <a:prstClr val="black"/>
                      </a:solidFill>
                      <a:latin typeface="Tahoma" pitchFamily="34" charset="0"/>
                      <a:ea typeface="Tahoma" pitchFamily="34" charset="0"/>
                      <a:cs typeface="Tahoma" pitchFamily="34" charset="0"/>
                    </a:rPr>
                    <a:t>BÀI</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4</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20060" y="1796488"/>
            <a:ext cx="17279989" cy="830997"/>
            <a:chOff x="-288924" y="1902336"/>
            <a:chExt cx="17283113"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3" y="1905000"/>
              <a:ext cx="10144973"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88924" y="1902336"/>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rPr>
                <a:t>  BÀI TẬP </a:t>
              </a:r>
              <a:r>
                <a:rPr kumimoji="0" lang="en-US" sz="48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rPr>
                <a:t>VẬN DỤNG (TỰ LUẬN)</a:t>
              </a:r>
              <a:endParaRPr kumimoji="0" lang="en-US" sz="4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1296416" y="2722491"/>
            <a:ext cx="23087584" cy="830997"/>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a:t>
            </a:r>
            <a:r>
              <a:rPr lang="en-US" b="1"/>
              <a:t>Một nhà nghiên cứu ghi lại tuổi của 30 bệnh nhân. Kết quả thu được mẫu số liệu như sau:</a:t>
            </a:r>
          </a:p>
        </p:txBody>
      </p:sp>
      <p:grpSp>
        <p:nvGrpSpPr>
          <p:cNvPr id="35" name="Group 34">
            <a:extLst>
              <a:ext uri="{FF2B5EF4-FFF2-40B4-BE49-F238E27FC236}">
                <a16:creationId xmlns:a16="http://schemas.microsoft.com/office/drawing/2014/main" id="{342DAC96-77FF-3CB7-B748-F80AACCE2F2E}"/>
              </a:ext>
            </a:extLst>
          </p:cNvPr>
          <p:cNvGrpSpPr/>
          <p:nvPr/>
        </p:nvGrpSpPr>
        <p:grpSpPr>
          <a:xfrm>
            <a:off x="0" y="5715000"/>
            <a:ext cx="12420598" cy="7696200"/>
            <a:chOff x="48567" y="4381499"/>
            <a:chExt cx="11981495" cy="9499633"/>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5"/>
              <a:ext cx="11644750" cy="8939577"/>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109587"/>
              <a:chOff x="410517" y="4648199"/>
              <a:chExt cx="3991940" cy="1109587"/>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1025723"/>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8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aphicFrame>
        <p:nvGraphicFramePr>
          <p:cNvPr id="5" name="Table 4">
            <a:extLst>
              <a:ext uri="{FF2B5EF4-FFF2-40B4-BE49-F238E27FC236}">
                <a16:creationId xmlns:a16="http://schemas.microsoft.com/office/drawing/2014/main" id="{E2EFCD7D-C132-45E9-A861-ED71A7D8CBB6}"/>
              </a:ext>
            </a:extLst>
          </p:cNvPr>
          <p:cNvGraphicFramePr>
            <a:graphicFrameLocks noGrp="1"/>
          </p:cNvGraphicFramePr>
          <p:nvPr>
            <p:extLst>
              <p:ext uri="{D42A27DB-BD31-4B8C-83A1-F6EECF244321}">
                <p14:modId xmlns:p14="http://schemas.microsoft.com/office/powerpoint/2010/main" val="3760607399"/>
              </p:ext>
            </p:extLst>
          </p:nvPr>
        </p:nvGraphicFramePr>
        <p:xfrm>
          <a:off x="569268" y="3670264"/>
          <a:ext cx="11851330" cy="2036445"/>
        </p:xfrm>
        <a:graphic>
          <a:graphicData uri="http://schemas.openxmlformats.org/drawingml/2006/table">
            <a:tbl>
              <a:tblPr firstRow="1" firstCol="1" bandRow="1">
                <a:tableStyleId>{5940675A-B579-460E-94D1-54222C63F5DA}</a:tableStyleId>
              </a:tblPr>
              <a:tblGrid>
                <a:gridCol w="1185133">
                  <a:extLst>
                    <a:ext uri="{9D8B030D-6E8A-4147-A177-3AD203B41FA5}">
                      <a16:colId xmlns:a16="http://schemas.microsoft.com/office/drawing/2014/main" val="1250476933"/>
                    </a:ext>
                  </a:extLst>
                </a:gridCol>
                <a:gridCol w="1185133">
                  <a:extLst>
                    <a:ext uri="{9D8B030D-6E8A-4147-A177-3AD203B41FA5}">
                      <a16:colId xmlns:a16="http://schemas.microsoft.com/office/drawing/2014/main" val="1084318060"/>
                    </a:ext>
                  </a:extLst>
                </a:gridCol>
                <a:gridCol w="1185133">
                  <a:extLst>
                    <a:ext uri="{9D8B030D-6E8A-4147-A177-3AD203B41FA5}">
                      <a16:colId xmlns:a16="http://schemas.microsoft.com/office/drawing/2014/main" val="68512272"/>
                    </a:ext>
                  </a:extLst>
                </a:gridCol>
                <a:gridCol w="1185133">
                  <a:extLst>
                    <a:ext uri="{9D8B030D-6E8A-4147-A177-3AD203B41FA5}">
                      <a16:colId xmlns:a16="http://schemas.microsoft.com/office/drawing/2014/main" val="3872368171"/>
                    </a:ext>
                  </a:extLst>
                </a:gridCol>
                <a:gridCol w="1185133">
                  <a:extLst>
                    <a:ext uri="{9D8B030D-6E8A-4147-A177-3AD203B41FA5}">
                      <a16:colId xmlns:a16="http://schemas.microsoft.com/office/drawing/2014/main" val="1561331529"/>
                    </a:ext>
                  </a:extLst>
                </a:gridCol>
                <a:gridCol w="1185133">
                  <a:extLst>
                    <a:ext uri="{9D8B030D-6E8A-4147-A177-3AD203B41FA5}">
                      <a16:colId xmlns:a16="http://schemas.microsoft.com/office/drawing/2014/main" val="1331934925"/>
                    </a:ext>
                  </a:extLst>
                </a:gridCol>
                <a:gridCol w="1185133">
                  <a:extLst>
                    <a:ext uri="{9D8B030D-6E8A-4147-A177-3AD203B41FA5}">
                      <a16:colId xmlns:a16="http://schemas.microsoft.com/office/drawing/2014/main" val="3340028653"/>
                    </a:ext>
                  </a:extLst>
                </a:gridCol>
                <a:gridCol w="1185133">
                  <a:extLst>
                    <a:ext uri="{9D8B030D-6E8A-4147-A177-3AD203B41FA5}">
                      <a16:colId xmlns:a16="http://schemas.microsoft.com/office/drawing/2014/main" val="1106473343"/>
                    </a:ext>
                  </a:extLst>
                </a:gridCol>
                <a:gridCol w="1185133">
                  <a:extLst>
                    <a:ext uri="{9D8B030D-6E8A-4147-A177-3AD203B41FA5}">
                      <a16:colId xmlns:a16="http://schemas.microsoft.com/office/drawing/2014/main" val="1335489152"/>
                    </a:ext>
                  </a:extLst>
                </a:gridCol>
                <a:gridCol w="1185133">
                  <a:extLst>
                    <a:ext uri="{9D8B030D-6E8A-4147-A177-3AD203B41FA5}">
                      <a16:colId xmlns:a16="http://schemas.microsoft.com/office/drawing/2014/main" val="1843128781"/>
                    </a:ext>
                  </a:extLst>
                </a:gridCol>
              </a:tblGrid>
              <a:tr h="545216">
                <a:tc>
                  <a:txBody>
                    <a:bodyPr/>
                    <a:lstStyle/>
                    <a:p>
                      <a:pPr algn="ctr">
                        <a:lnSpc>
                          <a:spcPct val="107000"/>
                        </a:lnSpc>
                        <a:spcAft>
                          <a:spcPts val="800"/>
                        </a:spcAft>
                      </a:pPr>
                      <a:r>
                        <a:rPr lang="en-US" sz="4400" b="1">
                          <a:solidFill>
                            <a:schemeClr val="tx1"/>
                          </a:solidFill>
                          <a:effectLst/>
                        </a:rPr>
                        <a:t>21</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17</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20</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18</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20</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17</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15</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13</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15</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20</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074690322"/>
                  </a:ext>
                </a:extLst>
              </a:tr>
              <a:tr h="545216">
                <a:tc>
                  <a:txBody>
                    <a:bodyPr/>
                    <a:lstStyle/>
                    <a:p>
                      <a:pPr algn="ctr">
                        <a:lnSpc>
                          <a:spcPct val="107000"/>
                        </a:lnSpc>
                        <a:spcAft>
                          <a:spcPts val="800"/>
                        </a:spcAft>
                      </a:pPr>
                      <a:r>
                        <a:rPr lang="en-US" sz="4400" b="1">
                          <a:solidFill>
                            <a:schemeClr val="tx1"/>
                          </a:solidFill>
                          <a:effectLst/>
                        </a:rPr>
                        <a:t>15</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12</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18</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17</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15</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16</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21</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15</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12</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18</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753241447"/>
                  </a:ext>
                </a:extLst>
              </a:tr>
              <a:tr h="545216">
                <a:tc>
                  <a:txBody>
                    <a:bodyPr/>
                    <a:lstStyle/>
                    <a:p>
                      <a:pPr algn="ctr">
                        <a:lnSpc>
                          <a:spcPct val="107000"/>
                        </a:lnSpc>
                        <a:spcAft>
                          <a:spcPts val="800"/>
                        </a:spcAft>
                      </a:pPr>
                      <a:r>
                        <a:rPr lang="en-US" sz="4400" b="1">
                          <a:solidFill>
                            <a:schemeClr val="tx1"/>
                          </a:solidFill>
                          <a:effectLst/>
                        </a:rPr>
                        <a:t>16</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20</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14</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18</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19</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13</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16</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19</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18</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algn="ctr">
                        <a:lnSpc>
                          <a:spcPct val="107000"/>
                        </a:lnSpc>
                        <a:spcAft>
                          <a:spcPts val="800"/>
                        </a:spcAft>
                      </a:pPr>
                      <a:r>
                        <a:rPr lang="en-US" sz="4400" b="1">
                          <a:solidFill>
                            <a:schemeClr val="tx1"/>
                          </a:solidFill>
                          <a:effectLst/>
                        </a:rPr>
                        <a:t>17</a:t>
                      </a:r>
                      <a:endParaRPr lang="en-US" sz="44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2906329273"/>
                  </a:ext>
                </a:extLst>
              </a:tr>
            </a:tbl>
          </a:graphicData>
        </a:graphic>
      </p:graphicFrame>
      <p:sp>
        <p:nvSpPr>
          <p:cNvPr id="24" name="TextBox 23">
            <a:extLst>
              <a:ext uri="{FF2B5EF4-FFF2-40B4-BE49-F238E27FC236}">
                <a16:creationId xmlns:a16="http://schemas.microsoft.com/office/drawing/2014/main" id="{CEDC89C5-DB83-4C95-95EB-1FD4A9751D3B}"/>
              </a:ext>
            </a:extLst>
          </p:cNvPr>
          <p:cNvSpPr txBox="1"/>
          <p:nvPr/>
        </p:nvSpPr>
        <p:spPr>
          <a:xfrm>
            <a:off x="381000" y="6664664"/>
            <a:ext cx="9631163" cy="751616"/>
          </a:xfrm>
          <a:prstGeom prst="rect">
            <a:avLst/>
          </a:prstGeom>
          <a:noFill/>
        </p:spPr>
        <p:txBody>
          <a:bodyPr wrap="none">
            <a:spAutoFit/>
          </a:bodyPr>
          <a:lstStyle/>
          <a:p>
            <a:pP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a) Bảng phân bố tần số - tần suất</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C188042B-16AC-41A1-97C9-B2F4FBF260B0}"/>
                  </a:ext>
                </a:extLst>
              </p:cNvPr>
              <p:cNvGraphicFramePr>
                <a:graphicFrameLocks noGrp="1"/>
              </p:cNvGraphicFramePr>
              <p:nvPr>
                <p:extLst>
                  <p:ext uri="{D42A27DB-BD31-4B8C-83A1-F6EECF244321}">
                    <p14:modId xmlns:p14="http://schemas.microsoft.com/office/powerpoint/2010/main" val="3889939762"/>
                  </p:ext>
                </p:extLst>
              </p:nvPr>
            </p:nvGraphicFramePr>
            <p:xfrm>
              <a:off x="12547465" y="3751192"/>
              <a:ext cx="10496626" cy="9337675"/>
            </p:xfrm>
            <a:graphic>
              <a:graphicData uri="http://schemas.openxmlformats.org/drawingml/2006/table">
                <a:tbl>
                  <a:tblPr firstRow="1" firstCol="1" bandRow="1">
                    <a:tableStyleId>{5C22544A-7EE6-4342-B048-85BDC9FD1C3A}</a:tableStyleId>
                  </a:tblPr>
                  <a:tblGrid>
                    <a:gridCol w="4190456">
                      <a:extLst>
                        <a:ext uri="{9D8B030D-6E8A-4147-A177-3AD203B41FA5}">
                          <a16:colId xmlns:a16="http://schemas.microsoft.com/office/drawing/2014/main" val="837261902"/>
                        </a:ext>
                      </a:extLst>
                    </a:gridCol>
                    <a:gridCol w="3210820">
                      <a:extLst>
                        <a:ext uri="{9D8B030D-6E8A-4147-A177-3AD203B41FA5}">
                          <a16:colId xmlns:a16="http://schemas.microsoft.com/office/drawing/2014/main" val="1946365026"/>
                        </a:ext>
                      </a:extLst>
                    </a:gridCol>
                    <a:gridCol w="3095350">
                      <a:extLst>
                        <a:ext uri="{9D8B030D-6E8A-4147-A177-3AD203B41FA5}">
                          <a16:colId xmlns:a16="http://schemas.microsoft.com/office/drawing/2014/main" val="83608857"/>
                        </a:ext>
                      </a:extLst>
                    </a:gridCol>
                  </a:tblGrid>
                  <a:tr h="587041">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Tuổi của bệnh nhân</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Tần số (n)</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Tần suất (%)</a:t>
                          </a:r>
                        </a:p>
                      </a:txBody>
                      <a:tcPr marL="68580" marR="68580" marT="0" marB="0" anchor="ctr"/>
                    </a:tc>
                    <a:extLst>
                      <a:ext uri="{0D108BD9-81ED-4DB2-BD59-A6C34878D82A}">
                        <a16:rowId xmlns:a16="http://schemas.microsoft.com/office/drawing/2014/main" val="3523893506"/>
                      </a:ext>
                    </a:extLst>
                  </a:tr>
                  <a:tr h="587041">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12</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6,67</a:t>
                          </a:r>
                        </a:p>
                      </a:txBody>
                      <a:tcPr marL="68580" marR="68580" marT="0" marB="0" anchor="ctr"/>
                    </a:tc>
                    <a:extLst>
                      <a:ext uri="{0D108BD9-81ED-4DB2-BD59-A6C34878D82A}">
                        <a16:rowId xmlns:a16="http://schemas.microsoft.com/office/drawing/2014/main" val="3931952381"/>
                      </a:ext>
                    </a:extLst>
                  </a:tr>
                  <a:tr h="587041">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13</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6,67</a:t>
                          </a:r>
                        </a:p>
                      </a:txBody>
                      <a:tcPr marL="68580" marR="68580" marT="0" marB="0" anchor="ctr"/>
                    </a:tc>
                    <a:extLst>
                      <a:ext uri="{0D108BD9-81ED-4DB2-BD59-A6C34878D82A}">
                        <a16:rowId xmlns:a16="http://schemas.microsoft.com/office/drawing/2014/main" val="4124611364"/>
                      </a:ext>
                    </a:extLst>
                  </a:tr>
                  <a:tr h="587041">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14</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3,33</a:t>
                          </a:r>
                        </a:p>
                      </a:txBody>
                      <a:tcPr marL="68580" marR="68580" marT="0" marB="0" anchor="ctr"/>
                    </a:tc>
                    <a:extLst>
                      <a:ext uri="{0D108BD9-81ED-4DB2-BD59-A6C34878D82A}">
                        <a16:rowId xmlns:a16="http://schemas.microsoft.com/office/drawing/2014/main" val="1669010305"/>
                      </a:ext>
                    </a:extLst>
                  </a:tr>
                  <a:tr h="587041">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15</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16,67</a:t>
                          </a:r>
                        </a:p>
                      </a:txBody>
                      <a:tcPr marL="68580" marR="68580" marT="0" marB="0" anchor="ctr"/>
                    </a:tc>
                    <a:extLst>
                      <a:ext uri="{0D108BD9-81ED-4DB2-BD59-A6C34878D82A}">
                        <a16:rowId xmlns:a16="http://schemas.microsoft.com/office/drawing/2014/main" val="2186125158"/>
                      </a:ext>
                    </a:extLst>
                  </a:tr>
                  <a:tr h="587041">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16</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extLst>
                      <a:ext uri="{0D108BD9-81ED-4DB2-BD59-A6C34878D82A}">
                        <a16:rowId xmlns:a16="http://schemas.microsoft.com/office/drawing/2014/main" val="1531517328"/>
                      </a:ext>
                    </a:extLst>
                  </a:tr>
                  <a:tr h="587041">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17</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13,33</a:t>
                          </a:r>
                        </a:p>
                      </a:txBody>
                      <a:tcPr marL="68580" marR="68580" marT="0" marB="0" anchor="ctr"/>
                    </a:tc>
                    <a:extLst>
                      <a:ext uri="{0D108BD9-81ED-4DB2-BD59-A6C34878D82A}">
                        <a16:rowId xmlns:a16="http://schemas.microsoft.com/office/drawing/2014/main" val="449146504"/>
                      </a:ext>
                    </a:extLst>
                  </a:tr>
                  <a:tr h="587041">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18</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16,67</a:t>
                          </a:r>
                        </a:p>
                      </a:txBody>
                      <a:tcPr marL="68580" marR="68580" marT="0" marB="0" anchor="ctr"/>
                    </a:tc>
                    <a:extLst>
                      <a:ext uri="{0D108BD9-81ED-4DB2-BD59-A6C34878D82A}">
                        <a16:rowId xmlns:a16="http://schemas.microsoft.com/office/drawing/2014/main" val="2467086963"/>
                      </a:ext>
                    </a:extLst>
                  </a:tr>
                  <a:tr h="587041">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19</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6,67</a:t>
                          </a:r>
                        </a:p>
                      </a:txBody>
                      <a:tcPr marL="68580" marR="68580" marT="0" marB="0" anchor="ctr"/>
                    </a:tc>
                    <a:extLst>
                      <a:ext uri="{0D108BD9-81ED-4DB2-BD59-A6C34878D82A}">
                        <a16:rowId xmlns:a16="http://schemas.microsoft.com/office/drawing/2014/main" val="924597373"/>
                      </a:ext>
                    </a:extLst>
                  </a:tr>
                  <a:tr h="587041">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20</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13,33</a:t>
                          </a:r>
                        </a:p>
                      </a:txBody>
                      <a:tcPr marL="68580" marR="68580" marT="0" marB="0" anchor="ctr"/>
                    </a:tc>
                    <a:extLst>
                      <a:ext uri="{0D108BD9-81ED-4DB2-BD59-A6C34878D82A}">
                        <a16:rowId xmlns:a16="http://schemas.microsoft.com/office/drawing/2014/main" val="3800213570"/>
                      </a:ext>
                    </a:extLst>
                  </a:tr>
                  <a:tr h="587041">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21</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6,67</a:t>
                          </a:r>
                        </a:p>
                      </a:txBody>
                      <a:tcPr marL="68580" marR="68580" marT="0" marB="0" anchor="ctr"/>
                    </a:tc>
                    <a:extLst>
                      <a:ext uri="{0D108BD9-81ED-4DB2-BD59-A6C34878D82A}">
                        <a16:rowId xmlns:a16="http://schemas.microsoft.com/office/drawing/2014/main" val="1855424076"/>
                      </a:ext>
                    </a:extLst>
                  </a:tr>
                  <a:tr h="587041">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tc>
                    <a:tc>
                      <a:txBody>
                        <a:bodyPr/>
                        <a:lstStyle/>
                        <a:p>
                          <a:pPr marL="25400" algn="ctr">
                            <a:lnSpc>
                              <a:spcPct val="107000"/>
                            </a:lnSpc>
                            <a:spcAft>
                              <a:spcPts val="800"/>
                            </a:spcAft>
                          </a:pPr>
                          <a14:m>
                            <m:oMath xmlns:m="http://schemas.openxmlformats.org/officeDocument/2006/math">
                              <m:r>
                                <a:rPr lang="en-US" sz="4800">
                                  <a:effectLst/>
                                  <a:latin typeface="Cambria Math" panose="02040503050406030204" pitchFamily="18" charset="0"/>
                                </a:rPr>
                                <m:t>𝑁</m:t>
                              </m:r>
                              <m:r>
                                <a:rPr lang="en-US" sz="4800">
                                  <a:effectLst/>
                                  <a:latin typeface="Cambria Math" panose="02040503050406030204" pitchFamily="18" charset="0"/>
                                </a:rPr>
                                <m:t>=30</m:t>
                              </m:r>
                            </m:oMath>
                          </a14:m>
                          <a:r>
                            <a:rPr lang="en-US" sz="48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100%</a:t>
                          </a:r>
                        </a:p>
                      </a:txBody>
                      <a:tcPr marL="68580" marR="68580" marT="0" marB="0" anchor="ctr"/>
                    </a:tc>
                    <a:extLst>
                      <a:ext uri="{0D108BD9-81ED-4DB2-BD59-A6C34878D82A}">
                        <a16:rowId xmlns:a16="http://schemas.microsoft.com/office/drawing/2014/main" val="1460019502"/>
                      </a:ext>
                    </a:extLst>
                  </a:tr>
                </a:tbl>
              </a:graphicData>
            </a:graphic>
          </p:graphicFrame>
        </mc:Choice>
        <mc:Fallback xmlns="">
          <p:graphicFrame>
            <p:nvGraphicFramePr>
              <p:cNvPr id="6" name="Table 5">
                <a:extLst>
                  <a:ext uri="{FF2B5EF4-FFF2-40B4-BE49-F238E27FC236}">
                    <a16:creationId xmlns:a16="http://schemas.microsoft.com/office/drawing/2014/main" id="{C188042B-16AC-41A1-97C9-B2F4FBF260B0}"/>
                  </a:ext>
                </a:extLst>
              </p:cNvPr>
              <p:cNvGraphicFramePr>
                <a:graphicFrameLocks noGrp="1"/>
              </p:cNvGraphicFramePr>
              <p:nvPr>
                <p:extLst>
                  <p:ext uri="{D42A27DB-BD31-4B8C-83A1-F6EECF244321}">
                    <p14:modId xmlns:p14="http://schemas.microsoft.com/office/powerpoint/2010/main" val="3889939762"/>
                  </p:ext>
                </p:extLst>
              </p:nvPr>
            </p:nvGraphicFramePr>
            <p:xfrm>
              <a:off x="12547465" y="3751192"/>
              <a:ext cx="10496626" cy="9337675"/>
            </p:xfrm>
            <a:graphic>
              <a:graphicData uri="http://schemas.openxmlformats.org/drawingml/2006/table">
                <a:tbl>
                  <a:tblPr firstRow="1" firstCol="1" bandRow="1">
                    <a:tableStyleId>{5C22544A-7EE6-4342-B048-85BDC9FD1C3A}</a:tableStyleId>
                  </a:tblPr>
                  <a:tblGrid>
                    <a:gridCol w="4190456">
                      <a:extLst>
                        <a:ext uri="{9D8B030D-6E8A-4147-A177-3AD203B41FA5}">
                          <a16:colId xmlns:a16="http://schemas.microsoft.com/office/drawing/2014/main" val="837261902"/>
                        </a:ext>
                      </a:extLst>
                    </a:gridCol>
                    <a:gridCol w="3210820">
                      <a:extLst>
                        <a:ext uri="{9D8B030D-6E8A-4147-A177-3AD203B41FA5}">
                          <a16:colId xmlns:a16="http://schemas.microsoft.com/office/drawing/2014/main" val="1946365026"/>
                        </a:ext>
                      </a:extLst>
                    </a:gridCol>
                    <a:gridCol w="3095350">
                      <a:extLst>
                        <a:ext uri="{9D8B030D-6E8A-4147-A177-3AD203B41FA5}">
                          <a16:colId xmlns:a16="http://schemas.microsoft.com/office/drawing/2014/main" val="83608857"/>
                        </a:ext>
                      </a:extLst>
                    </a:gridCol>
                  </a:tblGrid>
                  <a:tr h="1494917">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Tuổi của bệnh nhân</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Tần số (n)</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Tần suất (%)</a:t>
                          </a:r>
                        </a:p>
                      </a:txBody>
                      <a:tcPr marL="68580" marR="68580" marT="0" marB="0" anchor="ctr"/>
                    </a:tc>
                    <a:extLst>
                      <a:ext uri="{0D108BD9-81ED-4DB2-BD59-A6C34878D82A}">
                        <a16:rowId xmlns:a16="http://schemas.microsoft.com/office/drawing/2014/main" val="3523893506"/>
                      </a:ext>
                    </a:extLst>
                  </a:tr>
                  <a:tr h="712216">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12</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6,67</a:t>
                          </a:r>
                        </a:p>
                      </a:txBody>
                      <a:tcPr marL="68580" marR="68580" marT="0" marB="0" anchor="ctr"/>
                    </a:tc>
                    <a:extLst>
                      <a:ext uri="{0D108BD9-81ED-4DB2-BD59-A6C34878D82A}">
                        <a16:rowId xmlns:a16="http://schemas.microsoft.com/office/drawing/2014/main" val="3931952381"/>
                      </a:ext>
                    </a:extLst>
                  </a:tr>
                  <a:tr h="712216">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13</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6,67</a:t>
                          </a:r>
                        </a:p>
                      </a:txBody>
                      <a:tcPr marL="68580" marR="68580" marT="0" marB="0" anchor="ctr"/>
                    </a:tc>
                    <a:extLst>
                      <a:ext uri="{0D108BD9-81ED-4DB2-BD59-A6C34878D82A}">
                        <a16:rowId xmlns:a16="http://schemas.microsoft.com/office/drawing/2014/main" val="4124611364"/>
                      </a:ext>
                    </a:extLst>
                  </a:tr>
                  <a:tr h="712216">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14</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3,33</a:t>
                          </a:r>
                        </a:p>
                      </a:txBody>
                      <a:tcPr marL="68580" marR="68580" marT="0" marB="0" anchor="ctr"/>
                    </a:tc>
                    <a:extLst>
                      <a:ext uri="{0D108BD9-81ED-4DB2-BD59-A6C34878D82A}">
                        <a16:rowId xmlns:a16="http://schemas.microsoft.com/office/drawing/2014/main" val="1669010305"/>
                      </a:ext>
                    </a:extLst>
                  </a:tr>
                  <a:tr h="712216">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15</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16,67</a:t>
                          </a:r>
                        </a:p>
                      </a:txBody>
                      <a:tcPr marL="68580" marR="68580" marT="0" marB="0" anchor="ctr"/>
                    </a:tc>
                    <a:extLst>
                      <a:ext uri="{0D108BD9-81ED-4DB2-BD59-A6C34878D82A}">
                        <a16:rowId xmlns:a16="http://schemas.microsoft.com/office/drawing/2014/main" val="2186125158"/>
                      </a:ext>
                    </a:extLst>
                  </a:tr>
                  <a:tr h="712216">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16</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nchor="ctr"/>
                    </a:tc>
                    <a:extLst>
                      <a:ext uri="{0D108BD9-81ED-4DB2-BD59-A6C34878D82A}">
                        <a16:rowId xmlns:a16="http://schemas.microsoft.com/office/drawing/2014/main" val="1531517328"/>
                      </a:ext>
                    </a:extLst>
                  </a:tr>
                  <a:tr h="712216">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17</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13,33</a:t>
                          </a:r>
                        </a:p>
                      </a:txBody>
                      <a:tcPr marL="68580" marR="68580" marT="0" marB="0" anchor="ctr"/>
                    </a:tc>
                    <a:extLst>
                      <a:ext uri="{0D108BD9-81ED-4DB2-BD59-A6C34878D82A}">
                        <a16:rowId xmlns:a16="http://schemas.microsoft.com/office/drawing/2014/main" val="449146504"/>
                      </a:ext>
                    </a:extLst>
                  </a:tr>
                  <a:tr h="712216">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18</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16,67</a:t>
                          </a:r>
                        </a:p>
                      </a:txBody>
                      <a:tcPr marL="68580" marR="68580" marT="0" marB="0" anchor="ctr"/>
                    </a:tc>
                    <a:extLst>
                      <a:ext uri="{0D108BD9-81ED-4DB2-BD59-A6C34878D82A}">
                        <a16:rowId xmlns:a16="http://schemas.microsoft.com/office/drawing/2014/main" val="2467086963"/>
                      </a:ext>
                    </a:extLst>
                  </a:tr>
                  <a:tr h="712216">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19</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6,67</a:t>
                          </a:r>
                        </a:p>
                      </a:txBody>
                      <a:tcPr marL="68580" marR="68580" marT="0" marB="0" anchor="ctr"/>
                    </a:tc>
                    <a:extLst>
                      <a:ext uri="{0D108BD9-81ED-4DB2-BD59-A6C34878D82A}">
                        <a16:rowId xmlns:a16="http://schemas.microsoft.com/office/drawing/2014/main" val="924597373"/>
                      </a:ext>
                    </a:extLst>
                  </a:tr>
                  <a:tr h="712216">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20</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13,33</a:t>
                          </a:r>
                        </a:p>
                      </a:txBody>
                      <a:tcPr marL="68580" marR="68580" marT="0" marB="0" anchor="ctr"/>
                    </a:tc>
                    <a:extLst>
                      <a:ext uri="{0D108BD9-81ED-4DB2-BD59-A6C34878D82A}">
                        <a16:rowId xmlns:a16="http://schemas.microsoft.com/office/drawing/2014/main" val="3800213570"/>
                      </a:ext>
                    </a:extLst>
                  </a:tr>
                  <a:tr h="712216">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21</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6,67</a:t>
                          </a:r>
                        </a:p>
                      </a:txBody>
                      <a:tcPr marL="68580" marR="68580" marT="0" marB="0" anchor="ctr"/>
                    </a:tc>
                    <a:extLst>
                      <a:ext uri="{0D108BD9-81ED-4DB2-BD59-A6C34878D82A}">
                        <a16:rowId xmlns:a16="http://schemas.microsoft.com/office/drawing/2014/main" val="1855424076"/>
                      </a:ext>
                    </a:extLst>
                  </a:tr>
                  <a:tr h="720598">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tc>
                    <a:tc>
                      <a:txBody>
                        <a:bodyPr/>
                        <a:lstStyle/>
                        <a:p>
                          <a:endParaRPr lang="en-US"/>
                        </a:p>
                      </a:txBody>
                      <a:tcPr marL="68580" marR="68580" marT="0" marB="0" anchor="ctr">
                        <a:blipFill>
                          <a:blip r:embed="rId4"/>
                          <a:stretch>
                            <a:fillRect l="-130740" t="-1227119" r="-97154" b="-50000"/>
                          </a:stretch>
                        </a:blipFill>
                      </a:tcPr>
                    </a:tc>
                    <a:tc>
                      <a:txBody>
                        <a:bodyPr/>
                        <a:lstStyle/>
                        <a:p>
                          <a:pPr marL="25400" algn="ctr">
                            <a:lnSpc>
                              <a:spcPct val="107000"/>
                            </a:lnSpc>
                            <a:spcAft>
                              <a:spcPts val="800"/>
                            </a:spcAft>
                          </a:pPr>
                          <a:r>
                            <a:rPr lang="en-US" sz="4800">
                              <a:effectLst/>
                              <a:latin typeface="Tahoma" panose="020B0604030504040204" pitchFamily="34" charset="0"/>
                              <a:ea typeface="Tahoma" panose="020B0604030504040204" pitchFamily="34" charset="0"/>
                              <a:cs typeface="Tahoma" panose="020B0604030504040204" pitchFamily="34" charset="0"/>
                            </a:rPr>
                            <a:t>100%</a:t>
                          </a:r>
                        </a:p>
                      </a:txBody>
                      <a:tcPr marL="68580" marR="68580" marT="0" marB="0" anchor="ctr"/>
                    </a:tc>
                    <a:extLst>
                      <a:ext uri="{0D108BD9-81ED-4DB2-BD59-A6C34878D82A}">
                        <a16:rowId xmlns:a16="http://schemas.microsoft.com/office/drawing/2014/main" val="1460019502"/>
                      </a:ext>
                    </a:extLst>
                  </a:tr>
                </a:tbl>
              </a:graphicData>
            </a:graphic>
          </p:graphicFrame>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EEEE86E-A31C-405B-B0FB-F3E56D0F2AAC}"/>
                  </a:ext>
                </a:extLst>
              </p:cNvPr>
              <p:cNvSpPr txBox="1"/>
              <p:nvPr/>
            </p:nvSpPr>
            <p:spPr>
              <a:xfrm>
                <a:off x="349086" y="7716032"/>
                <a:ext cx="12071512" cy="1920910"/>
              </a:xfrm>
              <a:prstGeom prst="rect">
                <a:avLst/>
              </a:prstGeom>
              <a:noFill/>
            </p:spPr>
            <p:txBody>
              <a:bodyPr wrap="square">
                <a:spAutoFit/>
              </a:bodyPr>
              <a:lstStyle/>
              <a:p>
                <a:pP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b) Ta có số trung bình</a:t>
                </a:r>
              </a:p>
              <a:p>
                <a:pPr algn="ct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bar>
                      <m:barPr>
                        <m:pos m:val="top"/>
                        <m:ctrlPr>
                          <a:rPr lang="en-US" sz="4400" b="1" i="1">
                            <a:effectLst/>
                            <a:latin typeface="Cambria Math" panose="02040503050406030204" pitchFamily="18" charset="0"/>
                            <a:ea typeface="Times New Roman" panose="02020603050405020304" pitchFamily="18" charset="0"/>
                          </a:rPr>
                        </m:ctrlPr>
                      </m:barPr>
                      <m:e>
                        <m:r>
                          <a:rPr lang="en-US" sz="4400" b="1" i="1">
                            <a:effectLst/>
                            <a:latin typeface="Cambria Math" panose="02040503050406030204" pitchFamily="18" charset="0"/>
                            <a:ea typeface="Times New Roman" panose="02020603050405020304" pitchFamily="18" charset="0"/>
                          </a:rPr>
                          <m:t>𝒙</m:t>
                        </m:r>
                      </m:e>
                    </m:bar>
                    <m:r>
                      <a:rPr lang="en-US" sz="4400" b="1" i="1">
                        <a:effectLst/>
                        <a:latin typeface="Cambria Math" panose="02040503050406030204" pitchFamily="18" charset="0"/>
                        <a:ea typeface="Times New Roman" panose="02020603050405020304" pitchFamily="18" charset="0"/>
                      </a:rPr>
                      <m:t>=</m:t>
                    </m:r>
                    <m:f>
                      <m:fPr>
                        <m:ctrlPr>
                          <a:rPr lang="en-US" sz="4400" b="1" i="1">
                            <a:effectLst/>
                            <a:latin typeface="Cambria Math" panose="02040503050406030204" pitchFamily="18" charset="0"/>
                            <a:ea typeface="Times New Roman" panose="02020603050405020304" pitchFamily="18" charset="0"/>
                          </a:rPr>
                        </m:ctrlPr>
                      </m:fPr>
                      <m:num>
                        <m:sSub>
                          <m:sSubPr>
                            <m:ctrlPr>
                              <a:rPr lang="en-US" sz="4400" b="1" i="1">
                                <a:effectLst/>
                                <a:latin typeface="Cambria Math" panose="02040503050406030204" pitchFamily="18" charset="0"/>
                                <a:ea typeface="Times New Roman" panose="02020603050405020304" pitchFamily="18" charset="0"/>
                              </a:rPr>
                            </m:ctrlPr>
                          </m:sSubPr>
                          <m:e>
                            <m:r>
                              <a:rPr lang="en-US" sz="4400" b="1" i="1">
                                <a:effectLst/>
                                <a:latin typeface="Cambria Math" panose="02040503050406030204" pitchFamily="18" charset="0"/>
                                <a:ea typeface="Times New Roman" panose="02020603050405020304" pitchFamily="18" charset="0"/>
                              </a:rPr>
                              <m:t>𝒙</m:t>
                            </m:r>
                          </m:e>
                          <m:sub>
                            <m:r>
                              <a:rPr lang="en-US" sz="4400" b="1" i="1">
                                <a:effectLst/>
                                <a:latin typeface="Cambria Math" panose="02040503050406030204" pitchFamily="18" charset="0"/>
                                <a:ea typeface="Times New Roman" panose="02020603050405020304" pitchFamily="18" charset="0"/>
                              </a:rPr>
                              <m:t>𝟏</m:t>
                            </m:r>
                          </m:sub>
                        </m:sSub>
                        <m:sSub>
                          <m:sSubPr>
                            <m:ctrlPr>
                              <a:rPr lang="en-US" sz="4400" b="1" i="1">
                                <a:effectLst/>
                                <a:latin typeface="Cambria Math" panose="02040503050406030204" pitchFamily="18" charset="0"/>
                                <a:ea typeface="Times New Roman" panose="02020603050405020304" pitchFamily="18" charset="0"/>
                              </a:rPr>
                            </m:ctrlPr>
                          </m:sSubPr>
                          <m:e>
                            <m:r>
                              <a:rPr lang="en-US" sz="4400" b="1" i="1">
                                <a:effectLst/>
                                <a:latin typeface="Cambria Math" panose="02040503050406030204" pitchFamily="18" charset="0"/>
                                <a:ea typeface="Times New Roman" panose="02020603050405020304" pitchFamily="18" charset="0"/>
                              </a:rPr>
                              <m:t>𝒏</m:t>
                            </m:r>
                          </m:e>
                          <m:sub>
                            <m:r>
                              <a:rPr lang="en-US" sz="4400" b="1" i="1">
                                <a:effectLst/>
                                <a:latin typeface="Cambria Math" panose="02040503050406030204" pitchFamily="18" charset="0"/>
                                <a:ea typeface="Times New Roman" panose="02020603050405020304" pitchFamily="18" charset="0"/>
                              </a:rPr>
                              <m:t>𝟏</m:t>
                            </m:r>
                          </m:sub>
                        </m:sSub>
                        <m:r>
                          <a:rPr lang="en-US" sz="4400" b="1" i="1">
                            <a:effectLst/>
                            <a:latin typeface="Cambria Math" panose="02040503050406030204" pitchFamily="18" charset="0"/>
                            <a:ea typeface="Times New Roman" panose="02020603050405020304" pitchFamily="18" charset="0"/>
                          </a:rPr>
                          <m:t>+</m:t>
                        </m:r>
                        <m:sSub>
                          <m:sSubPr>
                            <m:ctrlPr>
                              <a:rPr lang="en-US" sz="4400" b="1" i="1">
                                <a:effectLst/>
                                <a:latin typeface="Cambria Math" panose="02040503050406030204" pitchFamily="18" charset="0"/>
                                <a:ea typeface="Times New Roman" panose="02020603050405020304" pitchFamily="18" charset="0"/>
                              </a:rPr>
                            </m:ctrlPr>
                          </m:sSubPr>
                          <m:e>
                            <m:r>
                              <a:rPr lang="en-US" sz="4400" b="1" i="1">
                                <a:effectLst/>
                                <a:latin typeface="Cambria Math" panose="02040503050406030204" pitchFamily="18" charset="0"/>
                                <a:ea typeface="Times New Roman" panose="02020603050405020304" pitchFamily="18" charset="0"/>
                              </a:rPr>
                              <m:t>𝒙</m:t>
                            </m:r>
                          </m:e>
                          <m:sub>
                            <m:r>
                              <a:rPr lang="en-US" sz="4400" b="1" i="1">
                                <a:effectLst/>
                                <a:latin typeface="Cambria Math" panose="02040503050406030204" pitchFamily="18" charset="0"/>
                                <a:ea typeface="Times New Roman" panose="02020603050405020304" pitchFamily="18" charset="0"/>
                              </a:rPr>
                              <m:t>𝟐</m:t>
                            </m:r>
                          </m:sub>
                        </m:sSub>
                        <m:sSub>
                          <m:sSubPr>
                            <m:ctrlPr>
                              <a:rPr lang="en-US" sz="4400" b="1" i="1">
                                <a:effectLst/>
                                <a:latin typeface="Cambria Math" panose="02040503050406030204" pitchFamily="18" charset="0"/>
                                <a:ea typeface="Times New Roman" panose="02020603050405020304" pitchFamily="18" charset="0"/>
                              </a:rPr>
                            </m:ctrlPr>
                          </m:sSubPr>
                          <m:e>
                            <m:r>
                              <a:rPr lang="en-US" sz="4400" b="1" i="1">
                                <a:effectLst/>
                                <a:latin typeface="Cambria Math" panose="02040503050406030204" pitchFamily="18" charset="0"/>
                                <a:ea typeface="Times New Roman" panose="02020603050405020304" pitchFamily="18" charset="0"/>
                              </a:rPr>
                              <m:t>𝒏</m:t>
                            </m:r>
                          </m:e>
                          <m:sub>
                            <m:r>
                              <a:rPr lang="en-US" sz="4400" b="1" i="1">
                                <a:effectLst/>
                                <a:latin typeface="Cambria Math" panose="02040503050406030204" pitchFamily="18" charset="0"/>
                                <a:ea typeface="Times New Roman" panose="02020603050405020304" pitchFamily="18" charset="0"/>
                              </a:rPr>
                              <m:t>𝟐</m:t>
                            </m:r>
                          </m:sub>
                        </m:sSub>
                        <m:r>
                          <a:rPr lang="en-US" sz="4400" b="1" i="1">
                            <a:effectLst/>
                            <a:latin typeface="Cambria Math" panose="02040503050406030204" pitchFamily="18" charset="0"/>
                            <a:ea typeface="Times New Roman" panose="02020603050405020304" pitchFamily="18" charset="0"/>
                          </a:rPr>
                          <m:t>+...+</m:t>
                        </m:r>
                        <m:sSub>
                          <m:sSubPr>
                            <m:ctrlPr>
                              <a:rPr lang="en-US" sz="4400" b="1" i="1">
                                <a:effectLst/>
                                <a:latin typeface="Cambria Math" panose="02040503050406030204" pitchFamily="18" charset="0"/>
                                <a:ea typeface="Times New Roman" panose="02020603050405020304" pitchFamily="18" charset="0"/>
                              </a:rPr>
                            </m:ctrlPr>
                          </m:sSubPr>
                          <m:e>
                            <m:r>
                              <a:rPr lang="en-US" sz="4400" b="1" i="1">
                                <a:effectLst/>
                                <a:latin typeface="Cambria Math" panose="02040503050406030204" pitchFamily="18" charset="0"/>
                                <a:ea typeface="Times New Roman" panose="02020603050405020304" pitchFamily="18" charset="0"/>
                              </a:rPr>
                              <m:t>𝒙</m:t>
                            </m:r>
                          </m:e>
                          <m:sub>
                            <m:r>
                              <a:rPr lang="en-US" sz="4400" b="1" i="1">
                                <a:effectLst/>
                                <a:latin typeface="Cambria Math" panose="02040503050406030204" pitchFamily="18" charset="0"/>
                                <a:ea typeface="Times New Roman" panose="02020603050405020304" pitchFamily="18" charset="0"/>
                              </a:rPr>
                              <m:t>𝒌</m:t>
                            </m:r>
                          </m:sub>
                        </m:sSub>
                        <m:sSub>
                          <m:sSubPr>
                            <m:ctrlPr>
                              <a:rPr lang="en-US" sz="4400" b="1" i="1">
                                <a:effectLst/>
                                <a:latin typeface="Cambria Math" panose="02040503050406030204" pitchFamily="18" charset="0"/>
                                <a:ea typeface="Times New Roman" panose="02020603050405020304" pitchFamily="18" charset="0"/>
                              </a:rPr>
                            </m:ctrlPr>
                          </m:sSubPr>
                          <m:e>
                            <m:r>
                              <a:rPr lang="en-US" sz="4400" b="1" i="1">
                                <a:effectLst/>
                                <a:latin typeface="Cambria Math" panose="02040503050406030204" pitchFamily="18" charset="0"/>
                                <a:ea typeface="Times New Roman" panose="02020603050405020304" pitchFamily="18" charset="0"/>
                              </a:rPr>
                              <m:t>𝒏</m:t>
                            </m:r>
                          </m:e>
                          <m:sub>
                            <m:r>
                              <a:rPr lang="en-US" sz="4400" b="1" i="1">
                                <a:effectLst/>
                                <a:latin typeface="Cambria Math" panose="02040503050406030204" pitchFamily="18" charset="0"/>
                                <a:ea typeface="Times New Roman" panose="02020603050405020304" pitchFamily="18" charset="0"/>
                              </a:rPr>
                              <m:t>𝒌</m:t>
                            </m:r>
                          </m:sub>
                        </m:sSub>
                      </m:num>
                      <m:den>
                        <m:r>
                          <a:rPr lang="en-US" sz="4400" b="1" i="1">
                            <a:effectLst/>
                            <a:latin typeface="Cambria Math" panose="02040503050406030204" pitchFamily="18" charset="0"/>
                            <a:ea typeface="Times New Roman" panose="02020603050405020304" pitchFamily="18" charset="0"/>
                          </a:rPr>
                          <m:t>𝑵</m:t>
                        </m:r>
                      </m:den>
                    </m:f>
                    <m:r>
                      <a:rPr lang="en-US" sz="4400" b="1" i="1">
                        <a:effectLst/>
                        <a:latin typeface="Cambria Math" panose="02040503050406030204" pitchFamily="18" charset="0"/>
                        <a:ea typeface="Times New Roman" panose="02020603050405020304" pitchFamily="18" charset="0"/>
                      </a:rPr>
                      <m:t>=</m:t>
                    </m:r>
                    <m:r>
                      <a:rPr lang="en-US" sz="4400" b="1" i="1">
                        <a:effectLst/>
                        <a:latin typeface="Cambria Math" panose="02040503050406030204" pitchFamily="18" charset="0"/>
                        <a:ea typeface="Times New Roman" panose="02020603050405020304" pitchFamily="18" charset="0"/>
                      </a:rPr>
                      <m:t>𝟏𝟔</m:t>
                    </m:r>
                    <m:r>
                      <a:rPr lang="en-US" sz="4400" b="1" i="1">
                        <a:effectLst/>
                        <a:latin typeface="Cambria Math" panose="02040503050406030204" pitchFamily="18" charset="0"/>
                        <a:ea typeface="Times New Roman" panose="02020603050405020304" pitchFamily="18" charset="0"/>
                      </a:rPr>
                      <m:t>,</m:t>
                    </m:r>
                    <m:r>
                      <a:rPr lang="en-US" sz="4400" b="1" i="1">
                        <a:effectLst/>
                        <a:latin typeface="Cambria Math" panose="02040503050406030204" pitchFamily="18" charset="0"/>
                        <a:ea typeface="Times New Roman" panose="02020603050405020304" pitchFamily="18" charset="0"/>
                      </a:rPr>
                      <m:t>𝟖</m:t>
                    </m:r>
                  </m:oMath>
                </a14:m>
                <a:r>
                  <a:rPr lang="en-US" sz="4400" b="1">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9" name="TextBox 28">
                <a:extLst>
                  <a:ext uri="{FF2B5EF4-FFF2-40B4-BE49-F238E27FC236}">
                    <a16:creationId xmlns:a16="http://schemas.microsoft.com/office/drawing/2014/main" id="{3EEEE86E-A31C-405B-B0FB-F3E56D0F2AAC}"/>
                  </a:ext>
                </a:extLst>
              </p:cNvPr>
              <p:cNvSpPr txBox="1">
                <a:spLocks noRot="1" noChangeAspect="1" noMove="1" noResize="1" noEditPoints="1" noAdjustHandles="1" noChangeArrowheads="1" noChangeShapeType="1" noTextEdit="1"/>
              </p:cNvSpPr>
              <p:nvPr/>
            </p:nvSpPr>
            <p:spPr>
              <a:xfrm>
                <a:off x="349086" y="7716032"/>
                <a:ext cx="12071512" cy="1920910"/>
              </a:xfrm>
              <a:prstGeom prst="rect">
                <a:avLst/>
              </a:prstGeom>
              <a:blipFill>
                <a:blip r:embed="rId5"/>
                <a:stretch>
                  <a:fillRect l="-2020" t="-7619" b="-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856A05E-A409-4959-80F0-2F4559088B29}"/>
                  </a:ext>
                </a:extLst>
              </p:cNvPr>
              <p:cNvSpPr txBox="1"/>
              <p:nvPr/>
            </p:nvSpPr>
            <p:spPr>
              <a:xfrm>
                <a:off x="475953" y="9931810"/>
                <a:ext cx="12071512" cy="3313023"/>
              </a:xfrm>
              <a:prstGeom prst="rect">
                <a:avLst/>
              </a:prstGeom>
              <a:noFill/>
            </p:spPr>
            <p:txBody>
              <a:bodyPr wrap="square">
                <a:spAutoFit/>
              </a:bodyPr>
              <a:lstStyle/>
              <a:p>
                <a:pP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c) Trong bảng trên ta thấy giá trị có tần số lớn nhất là 15 và 18.</a:t>
                </a:r>
              </a:p>
              <a:p>
                <a:pP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Vậy mẫu số liệu có hai mốt</a:t>
                </a:r>
              </a:p>
              <a:p>
                <a:pPr algn="ctr">
                  <a:lnSpc>
                    <a:spcPct val="107000"/>
                  </a:lnSpc>
                  <a:spcAft>
                    <a:spcPts val="800"/>
                  </a:spcAft>
                </a:pPr>
                <a:r>
                  <a:rPr lang="en-US" sz="4400" b="1">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Times New Roman" panose="02020603050405020304" pitchFamily="18" charset="0"/>
                          </a:rPr>
                        </m:ctrlPr>
                      </m:sSubSupPr>
                      <m:e>
                        <m:r>
                          <a:rPr lang="en-US" sz="4400" b="1" i="1">
                            <a:effectLst/>
                            <a:latin typeface="Cambria Math" panose="02040503050406030204" pitchFamily="18" charset="0"/>
                            <a:ea typeface="Times New Roman" panose="02020603050405020304" pitchFamily="18" charset="0"/>
                          </a:rPr>
                          <m:t>𝑴</m:t>
                        </m:r>
                      </m:e>
                      <m:sub>
                        <m:r>
                          <a:rPr lang="en-US" sz="4400" b="1" i="1">
                            <a:effectLst/>
                            <a:latin typeface="Cambria Math" panose="02040503050406030204" pitchFamily="18" charset="0"/>
                            <a:ea typeface="Times New Roman" panose="02020603050405020304" pitchFamily="18" charset="0"/>
                          </a:rPr>
                          <m:t>𝟎</m:t>
                        </m:r>
                      </m:sub>
                      <m:sup>
                        <m:d>
                          <m:dPr>
                            <m:ctrlPr>
                              <a:rPr lang="en-US" sz="4400" b="1" i="1">
                                <a:effectLst/>
                                <a:latin typeface="Cambria Math" panose="02040503050406030204" pitchFamily="18" charset="0"/>
                                <a:ea typeface="Times New Roman" panose="02020603050405020304" pitchFamily="18" charset="0"/>
                              </a:rPr>
                            </m:ctrlPr>
                          </m:dPr>
                          <m:e>
                            <m:r>
                              <a:rPr lang="en-US" sz="4400" b="1" i="1">
                                <a:effectLst/>
                                <a:latin typeface="Cambria Math" panose="02040503050406030204" pitchFamily="18" charset="0"/>
                                <a:ea typeface="Times New Roman" panose="02020603050405020304" pitchFamily="18" charset="0"/>
                              </a:rPr>
                              <m:t>𝟏</m:t>
                            </m:r>
                          </m:e>
                        </m:d>
                      </m:sup>
                    </m:sSubSup>
                    <m:r>
                      <a:rPr lang="en-US" sz="4400" b="1" i="1">
                        <a:effectLst/>
                        <a:latin typeface="Cambria Math" panose="02040503050406030204" pitchFamily="18" charset="0"/>
                        <a:ea typeface="Times New Roman" panose="02020603050405020304" pitchFamily="18" charset="0"/>
                      </a:rPr>
                      <m:t>=</m:t>
                    </m:r>
                    <m:r>
                      <a:rPr lang="en-US" sz="4400" b="1" i="1">
                        <a:effectLst/>
                        <a:latin typeface="Cambria Math" panose="02040503050406030204" pitchFamily="18" charset="0"/>
                        <a:ea typeface="Times New Roman" panose="02020603050405020304" pitchFamily="18" charset="0"/>
                      </a:rPr>
                      <m:t>𝟏𝟓</m:t>
                    </m:r>
                    <m:r>
                      <a:rPr lang="en-US" sz="4400" b="1" i="1">
                        <a:effectLst/>
                        <a:latin typeface="Cambria Math" panose="02040503050406030204" pitchFamily="18" charset="0"/>
                        <a:ea typeface="Times New Roman" panose="02020603050405020304" pitchFamily="18" charset="0"/>
                      </a:rPr>
                      <m:t>;</m:t>
                    </m:r>
                    <m:sSubSup>
                      <m:sSubSupPr>
                        <m:ctrlPr>
                          <a:rPr lang="en-US" sz="4400" b="1" i="1">
                            <a:effectLst/>
                            <a:latin typeface="Cambria Math" panose="02040503050406030204" pitchFamily="18" charset="0"/>
                            <a:ea typeface="Times New Roman" panose="02020603050405020304" pitchFamily="18" charset="0"/>
                          </a:rPr>
                        </m:ctrlPr>
                      </m:sSubSupPr>
                      <m:e>
                        <m:r>
                          <a:rPr lang="en-US" sz="4400" b="1" i="1">
                            <a:effectLst/>
                            <a:latin typeface="Cambria Math" panose="02040503050406030204" pitchFamily="18" charset="0"/>
                            <a:ea typeface="Times New Roman" panose="02020603050405020304" pitchFamily="18" charset="0"/>
                          </a:rPr>
                          <m:t>𝑴</m:t>
                        </m:r>
                      </m:e>
                      <m:sub>
                        <m:r>
                          <a:rPr lang="en-US" sz="4400" b="1" i="1">
                            <a:effectLst/>
                            <a:latin typeface="Cambria Math" panose="02040503050406030204" pitchFamily="18" charset="0"/>
                            <a:ea typeface="Times New Roman" panose="02020603050405020304" pitchFamily="18" charset="0"/>
                          </a:rPr>
                          <m:t>𝟎</m:t>
                        </m:r>
                      </m:sub>
                      <m:sup>
                        <m:d>
                          <m:dPr>
                            <m:ctrlPr>
                              <a:rPr lang="en-US" sz="4400" b="1" i="1">
                                <a:effectLst/>
                                <a:latin typeface="Cambria Math" panose="02040503050406030204" pitchFamily="18" charset="0"/>
                                <a:ea typeface="Times New Roman" panose="02020603050405020304" pitchFamily="18" charset="0"/>
                              </a:rPr>
                            </m:ctrlPr>
                          </m:dPr>
                          <m:e>
                            <m:r>
                              <a:rPr lang="en-US" sz="4400" b="1" i="1">
                                <a:effectLst/>
                                <a:latin typeface="Cambria Math" panose="02040503050406030204" pitchFamily="18" charset="0"/>
                                <a:ea typeface="Times New Roman" panose="02020603050405020304" pitchFamily="18" charset="0"/>
                              </a:rPr>
                              <m:t>𝟐</m:t>
                            </m:r>
                          </m:e>
                        </m:d>
                      </m:sup>
                    </m:sSubSup>
                    <m:r>
                      <a:rPr lang="en-US" sz="4400" b="1" i="1">
                        <a:effectLst/>
                        <a:latin typeface="Cambria Math" panose="02040503050406030204" pitchFamily="18" charset="0"/>
                        <a:ea typeface="Times New Roman" panose="02020603050405020304" pitchFamily="18" charset="0"/>
                      </a:rPr>
                      <m:t>=</m:t>
                    </m:r>
                    <m:r>
                      <a:rPr lang="en-US" sz="4400" b="1" i="1">
                        <a:effectLst/>
                        <a:latin typeface="Cambria Math" panose="02040503050406030204" pitchFamily="18" charset="0"/>
                        <a:ea typeface="Times New Roman" panose="02020603050405020304" pitchFamily="18" charset="0"/>
                      </a:rPr>
                      <m:t>𝟏𝟖</m:t>
                    </m:r>
                    <m:r>
                      <a:rPr lang="en-US" sz="4400" b="1" i="1">
                        <a:effectLst/>
                        <a:latin typeface="Cambria Math" panose="02040503050406030204" pitchFamily="18" charset="0"/>
                        <a:ea typeface="Times New Roman" panose="02020603050405020304" pitchFamily="18" charset="0"/>
                      </a:rPr>
                      <m:t>.</m:t>
                    </m:r>
                  </m:oMath>
                </a14:m>
                <a:r>
                  <a:rPr lang="en-US" sz="4400" b="1">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0" name="TextBox 29">
                <a:extLst>
                  <a:ext uri="{FF2B5EF4-FFF2-40B4-BE49-F238E27FC236}">
                    <a16:creationId xmlns:a16="http://schemas.microsoft.com/office/drawing/2014/main" id="{D856A05E-A409-4959-80F0-2F4559088B29}"/>
                  </a:ext>
                </a:extLst>
              </p:cNvPr>
              <p:cNvSpPr txBox="1">
                <a:spLocks noRot="1" noChangeAspect="1" noMove="1" noResize="1" noEditPoints="1" noAdjustHandles="1" noChangeArrowheads="1" noChangeShapeType="1" noTextEdit="1"/>
              </p:cNvSpPr>
              <p:nvPr/>
            </p:nvSpPr>
            <p:spPr>
              <a:xfrm>
                <a:off x="475953" y="9931810"/>
                <a:ext cx="12071512" cy="3313023"/>
              </a:xfrm>
              <a:prstGeom prst="rect">
                <a:avLst/>
              </a:prstGeom>
              <a:blipFill>
                <a:blip r:embed="rId6"/>
                <a:stretch>
                  <a:fillRect l="-2020" t="-4228"/>
                </a:stretch>
              </a:blipFill>
            </p:spPr>
            <p:txBody>
              <a:bodyPr/>
              <a:lstStyle/>
              <a:p>
                <a:r>
                  <a:rPr lang="en-US">
                    <a:noFill/>
                  </a:rPr>
                  <a:t> </a:t>
                </a:r>
              </a:p>
            </p:txBody>
          </p:sp>
        </mc:Fallback>
      </mc:AlternateContent>
    </p:spTree>
    <p:extLst>
      <p:ext uri="{BB962C8B-B14F-4D97-AF65-F5344CB8AC3E}">
        <p14:creationId xmlns:p14="http://schemas.microsoft.com/office/powerpoint/2010/main" val="4234576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par>
                                <p:cTn id="13" presetID="2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514601"/>
            <a:ext cx="23862374" cy="3419921"/>
            <a:chOff x="923003" y="3917552"/>
            <a:chExt cx="23862374" cy="3419918"/>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3"/>
              <a:ext cx="23513166" cy="3178447"/>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4600" b="1">
                      <a:solidFill>
                        <a:prstClr val="black"/>
                      </a:solidFill>
                      <a:latin typeface="Tahoma" pitchFamily="34" charset="0"/>
                      <a:ea typeface="Tahoma" pitchFamily="34" charset="0"/>
                      <a:cs typeface="Tahoma" pitchFamily="34" charset="0"/>
                    </a:rPr>
                    <a:t>BÀI</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5</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20060" y="1796488"/>
            <a:ext cx="17279989" cy="830997"/>
            <a:chOff x="-288924" y="1902336"/>
            <a:chExt cx="17283113"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3" y="1905000"/>
              <a:ext cx="10144973"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88924" y="1902336"/>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rPr>
                <a:t>  BÀI TẬP </a:t>
              </a:r>
              <a:r>
                <a:rPr kumimoji="0" lang="en-US" sz="48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rPr>
                <a:t>VẬN DỤNG (TỰ LUẬN)</a:t>
              </a:r>
              <a:endParaRPr kumimoji="0" lang="en-US" sz="4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876186" y="2755327"/>
            <a:ext cx="23393474" cy="3046988"/>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Cho mẫu số liệu gồm bốn số tự nhiên khác nhau và khác 0, biết số trung bình là 6 và số trung vị là 5. Tìm các giá trị của mẫu số liệu đó sao cho hiệu của giá trị lớn nhất và giá trị nhỏ nhất của mẫu số liệu đạt giá trị nhỏ nhất.</a:t>
            </a:r>
          </a:p>
        </p:txBody>
      </p:sp>
      <p:grpSp>
        <p:nvGrpSpPr>
          <p:cNvPr id="35" name="Group 34">
            <a:extLst>
              <a:ext uri="{FF2B5EF4-FFF2-40B4-BE49-F238E27FC236}">
                <a16:creationId xmlns:a16="http://schemas.microsoft.com/office/drawing/2014/main" id="{342DAC96-77FF-3CB7-B748-F80AACCE2F2E}"/>
              </a:ext>
            </a:extLst>
          </p:cNvPr>
          <p:cNvGrpSpPr/>
          <p:nvPr/>
        </p:nvGrpSpPr>
        <p:grpSpPr>
          <a:xfrm>
            <a:off x="150782" y="6123841"/>
            <a:ext cx="24082435" cy="7363559"/>
            <a:chOff x="48567" y="4381499"/>
            <a:chExt cx="23231053" cy="9089045"/>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5"/>
              <a:ext cx="22894308" cy="8528989"/>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109587"/>
              <a:chOff x="410517" y="4648199"/>
              <a:chExt cx="3991940" cy="1109587"/>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1025723"/>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8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EDC89C5-DB83-4C95-95EB-1FD4A9751D3B}"/>
                  </a:ext>
                </a:extLst>
              </p:cNvPr>
              <p:cNvSpPr txBox="1"/>
              <p:nvPr/>
            </p:nvSpPr>
            <p:spPr>
              <a:xfrm>
                <a:off x="778877" y="7460866"/>
                <a:ext cx="24870299" cy="5769272"/>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Giả sử các giá trị của mẫu số liệu là </a:t>
                </a:r>
                <a:r>
                  <a:rPr lang="en-US" sz="4800" b="1" i="1">
                    <a:latin typeface="Tahoma" panose="020B0604030504040204" pitchFamily="34" charset="0"/>
                    <a:ea typeface="Tahoma" panose="020B0604030504040204" pitchFamily="34" charset="0"/>
                    <a:cs typeface="Tahoma" panose="020B0604030504040204" pitchFamily="34" charset="0"/>
                  </a:rPr>
                  <a:t>a, b, c, d</a:t>
                </a:r>
                <a:r>
                  <a:rPr lang="en-US" sz="4800" b="1">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en-US" sz="4800" b="1" i="1">
                        <a:latin typeface="Cambria Math" panose="02040503050406030204" pitchFamily="18" charset="0"/>
                      </a:rPr>
                      <m:t>𝟎</m:t>
                    </m:r>
                    <m:r>
                      <a:rPr lang="en-US" sz="4800" b="1" i="1">
                        <a:latin typeface="Cambria Math" panose="02040503050406030204" pitchFamily="18" charset="0"/>
                      </a:rPr>
                      <m:t>&lt;</m:t>
                    </m:r>
                    <m:r>
                      <a:rPr lang="en-US" sz="4800" b="1" i="1">
                        <a:latin typeface="Cambria Math" panose="02040503050406030204" pitchFamily="18" charset="0"/>
                      </a:rPr>
                      <m:t>𝒂</m:t>
                    </m:r>
                    <m:r>
                      <a:rPr lang="en-US" sz="4800" b="1" i="1">
                        <a:latin typeface="Cambria Math" panose="02040503050406030204" pitchFamily="18" charset="0"/>
                      </a:rPr>
                      <m:t>&lt;</m:t>
                    </m:r>
                    <m:r>
                      <a:rPr lang="en-US" sz="4800" b="1" i="1">
                        <a:latin typeface="Cambria Math" panose="02040503050406030204" pitchFamily="18" charset="0"/>
                      </a:rPr>
                      <m:t>𝒃</m:t>
                    </m:r>
                    <m:r>
                      <a:rPr lang="en-US" sz="4800" b="1" i="1">
                        <a:latin typeface="Cambria Math" panose="02040503050406030204" pitchFamily="18" charset="0"/>
                      </a:rPr>
                      <m:t>&lt;</m:t>
                    </m:r>
                    <m:r>
                      <a:rPr lang="en-US" sz="4800" b="1" i="1">
                        <a:latin typeface="Cambria Math" panose="02040503050406030204" pitchFamily="18" charset="0"/>
                      </a:rPr>
                      <m:t>𝒄</m:t>
                    </m:r>
                    <m:r>
                      <a:rPr lang="en-US" sz="4800" b="1" i="1">
                        <a:latin typeface="Cambria Math" panose="02040503050406030204" pitchFamily="18" charset="0"/>
                      </a:rPr>
                      <m:t>&lt;</m:t>
                    </m:r>
                    <m:r>
                      <a:rPr lang="en-US" sz="4800" b="1" i="1">
                        <a:latin typeface="Cambria Math" panose="02040503050406030204" pitchFamily="18" charset="0"/>
                      </a:rPr>
                      <m:t>𝒅</m:t>
                    </m:r>
                    <m:r>
                      <a:rPr lang="en-US" sz="4800" b="1" i="1">
                        <a:latin typeface="Cambria Math" panose="02040503050406030204" pitchFamily="18" charset="0"/>
                      </a:rPr>
                      <m:t>;</m:t>
                    </m:r>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𝒃</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𝒅</m:t>
                    </m:r>
                    <m:r>
                      <a:rPr lang="en-US" sz="4800" b="1" i="1">
                        <a:latin typeface="Cambria Math" panose="02040503050406030204" pitchFamily="18" charset="0"/>
                      </a:rPr>
                      <m:t>∈</m:t>
                    </m:r>
                    <m:r>
                      <a:rPr lang="en-US" sz="4800" b="1" i="1">
                        <a:latin typeface="Cambria Math" panose="02040503050406030204" pitchFamily="18" charset="0"/>
                      </a:rPr>
                      <m:t>𝑵</m:t>
                    </m:r>
                  </m:oMath>
                </a14:m>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sSub>
                      <m:sSubPr>
                        <m:ctrlPr>
                          <a:rPr lang="en-US" sz="4800" b="1" i="1">
                            <a:latin typeface="Cambria Math" panose="02040503050406030204" pitchFamily="18" charset="0"/>
                          </a:rPr>
                        </m:ctrlPr>
                      </m:sSubPr>
                      <m:e>
                        <m:r>
                          <a:rPr lang="en-US" sz="4800" b="1" i="1">
                            <a:latin typeface="Cambria Math" panose="02040503050406030204" pitchFamily="18" charset="0"/>
                          </a:rPr>
                          <m:t>𝑴</m:t>
                        </m:r>
                      </m:e>
                      <m:sub>
                        <m:r>
                          <a:rPr lang="en-US" sz="4800" b="1" i="1">
                            <a:latin typeface="Cambria Math" panose="02040503050406030204" pitchFamily="18" charset="0"/>
                          </a:rPr>
                          <m:t>𝒆</m:t>
                        </m:r>
                      </m:sub>
                    </m:sSub>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𝒃</m:t>
                        </m:r>
                        <m:r>
                          <a:rPr lang="en-US" sz="4800" b="1" i="1">
                            <a:latin typeface="Cambria Math" panose="02040503050406030204" pitchFamily="18" charset="0"/>
                          </a:rPr>
                          <m:t>+</m:t>
                        </m:r>
                        <m:r>
                          <a:rPr lang="en-US" sz="4800" b="1" i="1">
                            <a:latin typeface="Cambria Math" panose="02040503050406030204" pitchFamily="18" charset="0"/>
                          </a:rPr>
                          <m:t>𝒄</m:t>
                        </m:r>
                      </m:num>
                      <m:den>
                        <m:r>
                          <a:rPr lang="en-US" sz="4800" b="1" i="1">
                            <a:latin typeface="Cambria Math" panose="02040503050406030204" pitchFamily="18" charset="0"/>
                          </a:rPr>
                          <m:t>𝟐</m:t>
                        </m:r>
                      </m:den>
                    </m:f>
                    <m:r>
                      <a:rPr lang="en-US" sz="4800" b="1" i="1">
                        <a:latin typeface="Cambria Math" panose="02040503050406030204" pitchFamily="18" charset="0"/>
                      </a:rPr>
                      <m:t>=</m:t>
                    </m:r>
                    <m:r>
                      <a:rPr lang="en-US" sz="4800" b="1" i="1">
                        <a:latin typeface="Cambria Math" panose="02040503050406030204" pitchFamily="18" charset="0"/>
                      </a:rPr>
                      <m:t>𝟓</m:t>
                    </m:r>
                    <m:r>
                      <a:rPr lang="en-US" sz="4800" b="1" i="1">
                        <a:latin typeface="Cambria Math" panose="02040503050406030204" pitchFamily="18" charset="0"/>
                      </a:rPr>
                      <m:t>⇒</m:t>
                    </m:r>
                    <m:r>
                      <a:rPr lang="en-US" sz="4800" b="1" i="1">
                        <a:latin typeface="Cambria Math" panose="02040503050406030204" pitchFamily="18" charset="0"/>
                      </a:rPr>
                      <m:t>𝒃</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𝟏𝟎</m:t>
                    </m:r>
                  </m:oMath>
                </a14:m>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Mà </a:t>
                </a:r>
                <a14:m>
                  <m:oMath xmlns:m="http://schemas.openxmlformats.org/officeDocument/2006/math">
                    <m:bar>
                      <m:barPr>
                        <m:pos m:val="top"/>
                        <m:ctrlPr>
                          <a:rPr lang="en-US" sz="4800" b="1" i="1">
                            <a:latin typeface="Cambria Math" panose="02040503050406030204" pitchFamily="18" charset="0"/>
                          </a:rPr>
                        </m:ctrlPr>
                      </m:barPr>
                      <m:e>
                        <m:r>
                          <a:rPr lang="en-US" sz="4800" b="1" i="1">
                            <a:latin typeface="Cambria Math" panose="02040503050406030204" pitchFamily="18" charset="0"/>
                          </a:rPr>
                          <m:t>𝒙</m:t>
                        </m:r>
                      </m:e>
                    </m:bar>
                    <m:r>
                      <a:rPr lang="en-US" sz="4800" b="1" i="1">
                        <a:latin typeface="Cambria Math" panose="02040503050406030204" pitchFamily="18" charset="0"/>
                      </a:rPr>
                      <m:t>=</m:t>
                    </m:r>
                    <m:r>
                      <a:rPr lang="en-US" sz="4800" b="1" i="1">
                        <a:latin typeface="Cambria Math" panose="02040503050406030204" pitchFamily="18" charset="0"/>
                      </a:rPr>
                      <m:t>𝟔</m:t>
                    </m:r>
                  </m:oMath>
                </a14:m>
                <a:r>
                  <a:rPr lang="en-US" sz="4800" b="1">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𝒃</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𝒅</m:t>
                    </m:r>
                    <m:r>
                      <a:rPr lang="en-US" sz="4800" b="1" i="1">
                        <a:latin typeface="Cambria Math" panose="02040503050406030204" pitchFamily="18" charset="0"/>
                      </a:rPr>
                      <m:t>=</m:t>
                    </m:r>
                    <m:r>
                      <a:rPr lang="en-US" sz="4800" b="1" i="1">
                        <a:latin typeface="Cambria Math" panose="02040503050406030204" pitchFamily="18" charset="0"/>
                      </a:rPr>
                      <m:t>𝟐𝟒</m:t>
                    </m:r>
                    <m:r>
                      <a:rPr lang="en-US" sz="4800" b="1" i="1">
                        <a:latin typeface="Cambria Math" panose="02040503050406030204" pitchFamily="18" charset="0"/>
                      </a:rPr>
                      <m:t>⇒</m:t>
                    </m:r>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𝒅</m:t>
                    </m:r>
                    <m:r>
                      <a:rPr lang="en-US" sz="4800" b="1" i="1">
                        <a:latin typeface="Cambria Math" panose="02040503050406030204" pitchFamily="18" charset="0"/>
                      </a:rPr>
                      <m:t>=</m:t>
                    </m:r>
                    <m:r>
                      <a:rPr lang="en-US" sz="4800" b="1" i="1">
                        <a:latin typeface="Cambria Math" panose="02040503050406030204" pitchFamily="18" charset="0"/>
                      </a:rPr>
                      <m:t>𝟏𝟒</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d>
                      <m:dPr>
                        <m:begChr m:val="{"/>
                        <m:endChr m:val=""/>
                        <m:ctrlPr>
                          <a:rPr lang="en-US" sz="4800" b="1" i="1">
                            <a:latin typeface="Cambria Math" panose="02040503050406030204" pitchFamily="18" charset="0"/>
                          </a:rPr>
                        </m:ctrlPr>
                      </m:dPr>
                      <m:e>
                        <m:eqArr>
                          <m:eqArrPr>
                            <m:ctrlPr>
                              <a:rPr lang="en-US" sz="4800" b="1" i="1">
                                <a:latin typeface="Cambria Math" panose="02040503050406030204" pitchFamily="18" charset="0"/>
                              </a:rPr>
                            </m:ctrlPr>
                          </m:eqArrPr>
                          <m:e>
                            <m:r>
                              <a:rPr lang="en-US" sz="4800" b="1" i="1">
                                <a:latin typeface="Cambria Math" panose="02040503050406030204" pitchFamily="18" charset="0"/>
                              </a:rPr>
                              <m:t>𝒂</m:t>
                            </m:r>
                            <m:r>
                              <a:rPr lang="en-US" sz="4800" b="1" i="1">
                                <a:latin typeface="Cambria Math" panose="02040503050406030204" pitchFamily="18" charset="0"/>
                              </a:rPr>
                              <m:t>&lt;</m:t>
                            </m:r>
                            <m:r>
                              <a:rPr lang="en-US" sz="4800" b="1" i="1">
                                <a:latin typeface="Cambria Math" panose="02040503050406030204" pitchFamily="18" charset="0"/>
                              </a:rPr>
                              <m:t>𝒃</m:t>
                            </m:r>
                            <m:r>
                              <a:rPr lang="en-US" sz="4800" b="1" i="1">
                                <a:latin typeface="Cambria Math" panose="02040503050406030204" pitchFamily="18" charset="0"/>
                              </a:rPr>
                              <m:t>&lt;</m:t>
                            </m:r>
                            <m:r>
                              <a:rPr lang="en-US" sz="4800" b="1" i="1">
                                <a:latin typeface="Cambria Math" panose="02040503050406030204" pitchFamily="18" charset="0"/>
                              </a:rPr>
                              <m:t>𝒄</m:t>
                            </m:r>
                          </m:e>
                          <m:e>
                            <m:r>
                              <a:rPr lang="en-US" sz="4800" b="1" i="1" smtClean="0">
                                <a:latin typeface="Cambria Math" panose="02040503050406030204" pitchFamily="18" charset="0"/>
                              </a:rPr>
                              <m:t>𝒃</m:t>
                            </m:r>
                            <m:r>
                              <a:rPr lang="en-US" sz="4800" b="1" i="1">
                                <a:latin typeface="Cambria Math" panose="02040503050406030204" pitchFamily="18" charset="0"/>
                              </a:rPr>
                              <m:t>+</m:t>
                            </m:r>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𝟏𝟎</m:t>
                            </m:r>
                          </m:e>
                        </m:eqArr>
                      </m:e>
                    </m:d>
                    <m:r>
                      <a:rPr lang="en-US" sz="4800" b="1" i="1">
                        <a:latin typeface="Cambria Math" panose="02040503050406030204" pitchFamily="18" charset="0"/>
                      </a:rPr>
                      <m:t>⇒</m:t>
                    </m:r>
                    <m:d>
                      <m:dPr>
                        <m:begChr m:val="{"/>
                        <m:endChr m:val=""/>
                        <m:ctrlPr>
                          <a:rPr lang="en-US" sz="4800" b="1" i="1">
                            <a:latin typeface="Cambria Math" panose="02040503050406030204" pitchFamily="18" charset="0"/>
                          </a:rPr>
                        </m:ctrlPr>
                      </m:dPr>
                      <m:e>
                        <m:eqArr>
                          <m:eqArrPr>
                            <m:ctrlPr>
                              <a:rPr lang="en-US" sz="4800" b="1" i="1">
                                <a:latin typeface="Cambria Math" panose="02040503050406030204" pitchFamily="18" charset="0"/>
                              </a:rPr>
                            </m:ctrlPr>
                          </m:eqArrPr>
                          <m:e>
                            <m:r>
                              <a:rPr lang="en-US" sz="4800" b="1" i="1">
                                <a:latin typeface="Cambria Math" panose="02040503050406030204" pitchFamily="18" charset="0"/>
                              </a:rPr>
                              <m:t>𝒃</m:t>
                            </m:r>
                            <m:r>
                              <a:rPr lang="en-US" sz="4800" b="1" i="1">
                                <a:latin typeface="Cambria Math" panose="02040503050406030204" pitchFamily="18" charset="0"/>
                              </a:rPr>
                              <m:t>&gt;</m:t>
                            </m:r>
                            <m:r>
                              <a:rPr lang="en-US" sz="4800" b="1" i="1">
                                <a:latin typeface="Cambria Math" panose="02040503050406030204" pitchFamily="18" charset="0"/>
                              </a:rPr>
                              <m:t>𝟏</m:t>
                            </m:r>
                          </m:e>
                          <m:e>
                            <m:r>
                              <a:rPr lang="en-US" sz="4800" b="1" i="1">
                                <a:latin typeface="Cambria Math" panose="02040503050406030204" pitchFamily="18" charset="0"/>
                              </a:rPr>
                              <m:t>𝟏𝟎</m:t>
                            </m:r>
                            <m:r>
                              <a:rPr lang="en-US" sz="4800" b="1" i="1">
                                <a:latin typeface="Cambria Math" panose="02040503050406030204" pitchFamily="18" charset="0"/>
                              </a:rPr>
                              <m:t>&gt;</m:t>
                            </m:r>
                            <m:r>
                              <a:rPr lang="en-US" sz="4800" b="1" i="1">
                                <a:latin typeface="Cambria Math" panose="02040503050406030204" pitchFamily="18" charset="0"/>
                              </a:rPr>
                              <m:t>𝟐</m:t>
                            </m:r>
                            <m:r>
                              <a:rPr lang="en-US" sz="4800" b="1" i="1">
                                <a:latin typeface="Cambria Math" panose="02040503050406030204" pitchFamily="18" charset="0"/>
                              </a:rPr>
                              <m:t>𝒃</m:t>
                            </m:r>
                          </m:e>
                        </m:eqArr>
                      </m:e>
                    </m:d>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&lt;</m:t>
                    </m:r>
                    <m:r>
                      <a:rPr lang="en-US" sz="4800" b="1" i="1">
                        <a:latin typeface="Cambria Math" panose="02040503050406030204" pitchFamily="18" charset="0"/>
                      </a:rPr>
                      <m:t>𝒃</m:t>
                    </m:r>
                    <m:r>
                      <a:rPr lang="en-US" sz="4800" b="1" i="1">
                        <a:latin typeface="Cambria Math" panose="02040503050406030204" pitchFamily="18" charset="0"/>
                      </a:rPr>
                      <m:t>&lt;</m:t>
                    </m:r>
                    <m:r>
                      <a:rPr lang="en-US" sz="4800" b="1" i="1">
                        <a:latin typeface="Cambria Math" panose="02040503050406030204" pitchFamily="18" charset="0"/>
                      </a:rPr>
                      <m:t>𝟓</m:t>
                    </m:r>
                    <m:r>
                      <a:rPr lang="en-US" sz="4800" b="1" i="1">
                        <a:latin typeface="Cambria Math" panose="02040503050406030204" pitchFamily="18" charset="0"/>
                      </a:rPr>
                      <m:t>,</m:t>
                    </m:r>
                    <m:r>
                      <a:rPr lang="en-US" sz="4800" b="1" i="1">
                        <a:latin typeface="Cambria Math" panose="02040503050406030204" pitchFamily="18" charset="0"/>
                      </a:rPr>
                      <m:t>𝒃</m:t>
                    </m:r>
                    <m:r>
                      <a:rPr lang="en-US" sz="4800" b="1" i="1">
                        <a:latin typeface="Cambria Math" panose="02040503050406030204" pitchFamily="18" charset="0"/>
                      </a:rPr>
                      <m:t>∈</m:t>
                    </m:r>
                    <m:r>
                      <a:rPr lang="en-US" sz="4800" b="1" i="1">
                        <a:latin typeface="Cambria Math" panose="02040503050406030204" pitchFamily="18" charset="0"/>
                      </a:rPr>
                      <m:t>𝑵</m:t>
                    </m:r>
                    <m:r>
                      <a:rPr lang="en-US" sz="4800" b="1" i="1">
                        <a:latin typeface="Cambria Math" panose="02040503050406030204" pitchFamily="18" charset="0"/>
                      </a:rPr>
                      <m:t>⇒</m:t>
                    </m:r>
                    <m:r>
                      <a:rPr lang="en-US" sz="4800" b="1" i="1">
                        <a:latin typeface="Cambria Math" panose="02040503050406030204" pitchFamily="18" charset="0"/>
                      </a:rPr>
                      <m:t>𝒃</m:t>
                    </m:r>
                    <m:r>
                      <a:rPr lang="en-US" sz="4800" b="1" i="1">
                        <a:latin typeface="Cambria Math" panose="02040503050406030204" pitchFamily="18" charset="0"/>
                      </a:rPr>
                      <m:t>∈</m:t>
                    </m:r>
                    <m:d>
                      <m:dPr>
                        <m:begChr m:val="{"/>
                        <m:endChr m:val="}"/>
                        <m:ctrlPr>
                          <a:rPr lang="en-US" sz="4800" b="1" i="1">
                            <a:latin typeface="Cambria Math" panose="02040503050406030204" pitchFamily="18" charset="0"/>
                          </a:rPr>
                        </m:ctrlPr>
                      </m:dPr>
                      <m:e>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𝟑</m:t>
                        </m:r>
                        <m:r>
                          <a:rPr lang="en-US" sz="4800" b="1" i="1">
                            <a:latin typeface="Cambria Math" panose="02040503050406030204" pitchFamily="18" charset="0"/>
                          </a:rPr>
                          <m:t>;</m:t>
                        </m:r>
                        <m:r>
                          <a:rPr lang="en-US" sz="4800" b="1" i="1">
                            <a:latin typeface="Cambria Math" panose="02040503050406030204" pitchFamily="18" charset="0"/>
                          </a:rPr>
                          <m:t>𝟒</m:t>
                        </m:r>
                      </m:e>
                    </m:d>
                    <m:r>
                      <a:rPr lang="en-US" sz="4800" b="1" i="1">
                        <a:latin typeface="Cambria Math" panose="02040503050406030204" pitchFamily="18" charset="0"/>
                      </a:rPr>
                      <m:t>.</m:t>
                    </m:r>
                  </m:oMath>
                </a14:m>
                <a:r>
                  <a:rPr lang="en-US" sz="4800" b="1">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 Nếu </a:t>
                </a:r>
                <a14:m>
                  <m:oMath xmlns:m="http://schemas.openxmlformats.org/officeDocument/2006/math">
                    <m:r>
                      <a:rPr lang="en-US" sz="4800" b="1" i="1">
                        <a:latin typeface="Cambria Math" panose="02040503050406030204" pitchFamily="18" charset="0"/>
                      </a:rPr>
                      <m:t>𝒃</m:t>
                    </m:r>
                    <m:r>
                      <a:rPr lang="en-US" sz="4800" b="1" i="1">
                        <a:latin typeface="Cambria Math" panose="02040503050406030204" pitchFamily="18" charset="0"/>
                      </a:rPr>
                      <m:t>=</m:t>
                    </m:r>
                    <m:r>
                      <a:rPr lang="en-US" sz="4800" b="1" i="1">
                        <a:latin typeface="Cambria Math" panose="02040503050406030204" pitchFamily="18" charset="0"/>
                      </a:rPr>
                      <m:t>𝟐</m:t>
                    </m:r>
                  </m:oMath>
                </a14:m>
                <a:r>
                  <a:rPr lang="en-US" sz="4800"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sz="4800" b="1" i="1">
                        <a:latin typeface="Cambria Math" panose="02040503050406030204" pitchFamily="18" charset="0"/>
                      </a:rPr>
                      <m:t>𝒄</m:t>
                    </m:r>
                    <m:r>
                      <a:rPr lang="en-US" sz="4800" b="1" i="1">
                        <a:latin typeface="Cambria Math" panose="02040503050406030204" pitchFamily="18" charset="0"/>
                      </a:rPr>
                      <m:t>=</m:t>
                    </m:r>
                    <m:r>
                      <a:rPr lang="en-US" sz="4800" b="1" i="1">
                        <a:latin typeface="Cambria Math" panose="02040503050406030204" pitchFamily="18" charset="0"/>
                      </a:rPr>
                      <m:t>𝟖</m:t>
                    </m:r>
                  </m:oMath>
                </a14:m>
                <a:r>
                  <a:rPr lang="en-US" sz="4800" b="1">
                    <a:latin typeface="Tahoma" panose="020B0604030504040204" pitchFamily="34" charset="0"/>
                    <a:ea typeface="Tahoma" panose="020B0604030504040204" pitchFamily="34" charset="0"/>
                    <a:cs typeface="Tahoma" panose="020B0604030504040204" pitchFamily="34" charset="0"/>
                  </a:rPr>
                  <a:t>, mà </a:t>
                </a:r>
                <a14:m>
                  <m:oMath xmlns:m="http://schemas.openxmlformats.org/officeDocument/2006/math">
                    <m:r>
                      <a:rPr lang="en-US" sz="4800" b="1" i="1">
                        <a:latin typeface="Cambria Math" panose="02040503050406030204" pitchFamily="18" charset="0"/>
                      </a:rPr>
                      <m:t>𝟎</m:t>
                    </m:r>
                    <m:r>
                      <a:rPr lang="en-US" sz="4800" b="1" i="1">
                        <a:latin typeface="Cambria Math" panose="02040503050406030204" pitchFamily="18" charset="0"/>
                      </a:rPr>
                      <m:t>&lt;</m:t>
                    </m:r>
                    <m:r>
                      <a:rPr lang="en-US" sz="4800" b="1" i="1">
                        <a:latin typeface="Cambria Math" panose="02040503050406030204" pitchFamily="18" charset="0"/>
                      </a:rPr>
                      <m:t>𝒂</m:t>
                    </m:r>
                    <m:r>
                      <a:rPr lang="en-US" sz="4800" b="1" i="1">
                        <a:latin typeface="Cambria Math" panose="02040503050406030204" pitchFamily="18" charset="0"/>
                      </a:rPr>
                      <m:t>&lt;</m:t>
                    </m:r>
                    <m:r>
                      <a:rPr lang="en-US" sz="4800" b="1" i="1">
                        <a:latin typeface="Cambria Math" panose="02040503050406030204" pitchFamily="18" charset="0"/>
                      </a:rPr>
                      <m:t>𝒃</m:t>
                    </m:r>
                    <m:r>
                      <a:rPr lang="en-US" sz="4800" b="1" i="1">
                        <a:latin typeface="Cambria Math" panose="02040503050406030204" pitchFamily="18" charset="0"/>
                      </a:rPr>
                      <m:t>,</m:t>
                    </m:r>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𝑵</m:t>
                    </m:r>
                    <m:r>
                      <a:rPr lang="en-US" sz="4800" b="1" i="1">
                        <a:latin typeface="Cambria Math" panose="02040503050406030204" pitchFamily="18" charset="0"/>
                      </a:rPr>
                      <m:t>⇒</m:t>
                    </m:r>
                    <m:r>
                      <a:rPr lang="en-US" sz="4800" b="1" i="1">
                        <a:latin typeface="Cambria Math" panose="02040503050406030204" pitchFamily="18" charset="0"/>
                      </a:rPr>
                      <m:t>𝒂</m:t>
                    </m:r>
                    <m:r>
                      <a:rPr lang="en-US" sz="4800" b="1" i="1">
                        <a:latin typeface="Cambria Math" panose="02040503050406030204" pitchFamily="18" charset="0"/>
                      </a:rPr>
                      <m:t>=</m:t>
                    </m:r>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𝒅</m:t>
                    </m:r>
                    <m:r>
                      <a:rPr lang="en-US" sz="4800" b="1" i="1">
                        <a:latin typeface="Cambria Math" panose="02040503050406030204" pitchFamily="18" charset="0"/>
                      </a:rPr>
                      <m:t>=</m:t>
                    </m:r>
                    <m:r>
                      <a:rPr lang="en-US" sz="4800" b="1" i="1">
                        <a:latin typeface="Cambria Math" panose="02040503050406030204" pitchFamily="18" charset="0"/>
                      </a:rPr>
                      <m:t>𝟏𝟑</m:t>
                    </m:r>
                  </m:oMath>
                </a14:m>
                <a:r>
                  <a:rPr lang="en-US" sz="4800" b="1">
                    <a:latin typeface="Tahoma" panose="020B0604030504040204" pitchFamily="34" charset="0"/>
                    <a:ea typeface="Tahoma" panose="020B0604030504040204" pitchFamily="34" charset="0"/>
                    <a:cs typeface="Tahoma" panose="020B0604030504040204" pitchFamily="34" charset="0"/>
                  </a:rPr>
                  <a:t>.</a:t>
                </a:r>
              </a:p>
              <a:p>
                <a:r>
                  <a:rPr lang="en-US" sz="4800" b="1">
                    <a:latin typeface="Tahoma" panose="020B0604030504040204" pitchFamily="34" charset="0"/>
                    <a:ea typeface="Tahoma" panose="020B0604030504040204" pitchFamily="34" charset="0"/>
                    <a:cs typeface="Tahoma" panose="020B0604030504040204" pitchFamily="34" charset="0"/>
                  </a:rPr>
                  <a:t>Khi đó các giá trị của mẫu số liệu là </a:t>
                </a:r>
                <a14:m>
                  <m:oMath xmlns:m="http://schemas.openxmlformats.org/officeDocument/2006/math">
                    <m:r>
                      <a:rPr lang="en-US" sz="4800" b="1" i="1">
                        <a:latin typeface="Cambria Math" panose="02040503050406030204" pitchFamily="18" charset="0"/>
                      </a:rPr>
                      <m:t>𝟏</m:t>
                    </m:r>
                    <m:r>
                      <a:rPr lang="en-US" sz="4800" b="1" i="1">
                        <a:latin typeface="Cambria Math" panose="02040503050406030204" pitchFamily="18" charset="0"/>
                      </a:rPr>
                      <m:t>;</m:t>
                    </m:r>
                    <m:r>
                      <a:rPr lang="en-US" sz="4800" b="1" i="1">
                        <a:latin typeface="Cambria Math" panose="02040503050406030204" pitchFamily="18" charset="0"/>
                      </a:rPr>
                      <m:t>𝟐</m:t>
                    </m:r>
                    <m:r>
                      <a:rPr lang="en-US" sz="4800" b="1" i="1">
                        <a:latin typeface="Cambria Math" panose="02040503050406030204" pitchFamily="18" charset="0"/>
                      </a:rPr>
                      <m:t>;</m:t>
                    </m:r>
                    <m:r>
                      <a:rPr lang="en-US" sz="4800" b="1" i="1">
                        <a:latin typeface="Cambria Math" panose="02040503050406030204" pitchFamily="18" charset="0"/>
                      </a:rPr>
                      <m:t>𝟖</m:t>
                    </m:r>
                    <m:r>
                      <a:rPr lang="en-US" sz="4800" b="1" i="1">
                        <a:latin typeface="Cambria Math" panose="02040503050406030204" pitchFamily="18" charset="0"/>
                      </a:rPr>
                      <m:t>;</m:t>
                    </m:r>
                    <m:r>
                      <a:rPr lang="en-US" sz="4800" b="1" i="1">
                        <a:latin typeface="Cambria Math" panose="02040503050406030204" pitchFamily="18" charset="0"/>
                      </a:rPr>
                      <m:t>𝟏𝟑</m:t>
                    </m:r>
                  </m:oMath>
                </a14:m>
                <a:r>
                  <a:rPr lang="en-US" sz="4800" b="1">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4" name="TextBox 23">
                <a:extLst>
                  <a:ext uri="{FF2B5EF4-FFF2-40B4-BE49-F238E27FC236}">
                    <a16:creationId xmlns:a16="http://schemas.microsoft.com/office/drawing/2014/main" id="{CEDC89C5-DB83-4C95-95EB-1FD4A9751D3B}"/>
                  </a:ext>
                </a:extLst>
              </p:cNvPr>
              <p:cNvSpPr txBox="1">
                <a:spLocks noRot="1" noChangeAspect="1" noMove="1" noResize="1" noEditPoints="1" noAdjustHandles="1" noChangeArrowheads="1" noChangeShapeType="1" noTextEdit="1"/>
              </p:cNvSpPr>
              <p:nvPr/>
            </p:nvSpPr>
            <p:spPr>
              <a:xfrm>
                <a:off x="778877" y="7460866"/>
                <a:ext cx="24870299" cy="5769272"/>
              </a:xfrm>
              <a:prstGeom prst="rect">
                <a:avLst/>
              </a:prstGeom>
              <a:blipFill>
                <a:blip r:embed="rId4"/>
                <a:stretch>
                  <a:fillRect l="-1127" t="-2537" b="-4545"/>
                </a:stretch>
              </a:blipFill>
            </p:spPr>
            <p:txBody>
              <a:bodyPr/>
              <a:lstStyle/>
              <a:p>
                <a:r>
                  <a:rPr lang="en-US">
                    <a:noFill/>
                  </a:rPr>
                  <a:t> </a:t>
                </a:r>
              </a:p>
            </p:txBody>
          </p:sp>
        </mc:Fallback>
      </mc:AlternateContent>
    </p:spTree>
    <p:extLst>
      <p:ext uri="{BB962C8B-B14F-4D97-AF65-F5344CB8AC3E}">
        <p14:creationId xmlns:p14="http://schemas.microsoft.com/office/powerpoint/2010/main" val="268679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wipe(left)">
                                      <p:cBhvr>
                                        <p:cTn id="20" dur="500"/>
                                        <p:tgtEl>
                                          <p:spTgt spid="2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4">
                                            <p:txEl>
                                              <p:pRg st="1" end="1"/>
                                            </p:txEl>
                                          </p:spTgt>
                                        </p:tgtEl>
                                        <p:attrNameLst>
                                          <p:attrName>style.visibility</p:attrName>
                                        </p:attrNameLst>
                                      </p:cBhvr>
                                      <p:to>
                                        <p:strVal val="visible"/>
                                      </p:to>
                                    </p:set>
                                    <p:animEffect transition="in" filter="wipe(left)">
                                      <p:cBhvr>
                                        <p:cTn id="25" dur="500"/>
                                        <p:tgtEl>
                                          <p:spTgt spid="2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xEl>
                                              <p:pRg st="2" end="2"/>
                                            </p:txEl>
                                          </p:spTgt>
                                        </p:tgtEl>
                                        <p:attrNameLst>
                                          <p:attrName>style.visibility</p:attrName>
                                        </p:attrNameLst>
                                      </p:cBhvr>
                                      <p:to>
                                        <p:strVal val="visible"/>
                                      </p:to>
                                    </p:set>
                                    <p:animEffect transition="in" filter="wipe(left)">
                                      <p:cBhvr>
                                        <p:cTn id="30" dur="500"/>
                                        <p:tgtEl>
                                          <p:spTgt spid="2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4">
                                            <p:txEl>
                                              <p:pRg st="3" end="3"/>
                                            </p:txEl>
                                          </p:spTgt>
                                        </p:tgtEl>
                                        <p:attrNameLst>
                                          <p:attrName>style.visibility</p:attrName>
                                        </p:attrNameLst>
                                      </p:cBhvr>
                                      <p:to>
                                        <p:strVal val="visible"/>
                                      </p:to>
                                    </p:set>
                                    <p:animEffect transition="in" filter="wipe(left)">
                                      <p:cBhvr>
                                        <p:cTn id="35" dur="500"/>
                                        <p:tgtEl>
                                          <p:spTgt spid="2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4">
                                            <p:txEl>
                                              <p:pRg st="4" end="4"/>
                                            </p:txEl>
                                          </p:spTgt>
                                        </p:tgtEl>
                                        <p:attrNameLst>
                                          <p:attrName>style.visibility</p:attrName>
                                        </p:attrNameLst>
                                      </p:cBhvr>
                                      <p:to>
                                        <p:strVal val="visible"/>
                                      </p:to>
                                    </p:set>
                                    <p:animEffect transition="in" filter="wipe(left)">
                                      <p:cBhvr>
                                        <p:cTn id="40" dur="500"/>
                                        <p:tgtEl>
                                          <p:spTgt spid="2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4">
                                            <p:txEl>
                                              <p:pRg st="5" end="5"/>
                                            </p:txEl>
                                          </p:spTgt>
                                        </p:tgtEl>
                                        <p:attrNameLst>
                                          <p:attrName>style.visibility</p:attrName>
                                        </p:attrNameLst>
                                      </p:cBhvr>
                                      <p:to>
                                        <p:strVal val="visible"/>
                                      </p:to>
                                    </p:set>
                                    <p:animEffect transition="in" filter="wipe(left)">
                                      <p:cBhvr>
                                        <p:cTn id="45"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155F507-DD34-3FE0-680C-9586B8AE806D}"/>
              </a:ext>
            </a:extLst>
          </p:cNvPr>
          <p:cNvGrpSpPr/>
          <p:nvPr/>
        </p:nvGrpSpPr>
        <p:grpSpPr>
          <a:xfrm>
            <a:off x="220060" y="2514601"/>
            <a:ext cx="23862374" cy="2545864"/>
            <a:chOff x="923003" y="3917552"/>
            <a:chExt cx="23862374" cy="2545862"/>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159024"/>
              <a:ext cx="23513166" cy="230439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589940" cy="1040476"/>
              <a:chOff x="923003" y="3917552"/>
              <a:chExt cx="3589940"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150898" cy="865576"/>
                <a:chOff x="2028795" y="4384805"/>
                <a:chExt cx="3150898"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188192" y="3258880"/>
                  <a:ext cx="832104" cy="3150898"/>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637440"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4600" b="1">
                      <a:solidFill>
                        <a:prstClr val="black"/>
                      </a:solidFill>
                      <a:latin typeface="Tahoma" pitchFamily="34" charset="0"/>
                      <a:ea typeface="Tahoma" pitchFamily="34" charset="0"/>
                      <a:cs typeface="Tahoma" pitchFamily="34" charset="0"/>
                    </a:rPr>
                    <a:t>BÀI</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5</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220060" y="1796488"/>
            <a:ext cx="17279989" cy="830997"/>
            <a:chOff x="-288924" y="1902336"/>
            <a:chExt cx="17283113"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3" y="1905000"/>
              <a:ext cx="10144973"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88924" y="1902336"/>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rPr>
                <a:t>  BÀI TẬP </a:t>
              </a:r>
              <a:r>
                <a:rPr kumimoji="0" lang="en-US" sz="4800" b="1" i="0" u="none" strike="noStrike" kern="1200" cap="none" spc="0" normalizeH="0" baseline="0" noProof="0">
                  <a:ln>
                    <a:noFill/>
                  </a:ln>
                  <a:solidFill>
                    <a:schemeClr val="bg1"/>
                  </a:solidFill>
                  <a:effectLst/>
                  <a:uLnTx/>
                  <a:uFillTx/>
                  <a:latin typeface="Tahoma" pitchFamily="34" charset="0"/>
                  <a:ea typeface="Tahoma" pitchFamily="34" charset="0"/>
                  <a:cs typeface="Tahoma" pitchFamily="34" charset="0"/>
                </a:rPr>
                <a:t>VẬN DỤNG (TỰ LUẬN)</a:t>
              </a:r>
              <a:endParaRPr kumimoji="0" lang="en-US" sz="4800" b="1" i="0" u="none" strike="noStrike" kern="1200" cap="none" spc="0" normalizeH="0" baseline="0" noProof="0" dirty="0">
                <a:ln>
                  <a:noFill/>
                </a:ln>
                <a:solidFill>
                  <a:schemeClr val="bg1"/>
                </a:solidFill>
                <a:effectLst/>
                <a:uLnTx/>
                <a:uFillTx/>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909021" y="2784013"/>
            <a:ext cx="22565958" cy="2185214"/>
          </a:xfrm>
          <a:prstGeom prst="rect">
            <a:avLst/>
          </a:prstGeom>
          <a:noFill/>
        </p:spPr>
        <p:txBody>
          <a:bodyPr wrap="square">
            <a:spAutoFit/>
          </a:bodyPr>
          <a:lstStyle/>
          <a:p>
            <a:r>
              <a:rPr lang="en-US" sz="4800" b="1">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Cho mẫu số liệu gồm bốn số tự nhiên khác nhau và khác 0, biết số trung bình là 6 và số trung vị là 5. Tìm các giá trị của mẫu số liệu đó sao cho hiệu của giá trị lớn nhất và giá trị nhỏ nhất của mẫu số liệu đạt giá trị nhỏ nhất.</a:t>
            </a:r>
          </a:p>
        </p:txBody>
      </p:sp>
      <p:grpSp>
        <p:nvGrpSpPr>
          <p:cNvPr id="35" name="Group 34">
            <a:extLst>
              <a:ext uri="{FF2B5EF4-FFF2-40B4-BE49-F238E27FC236}">
                <a16:creationId xmlns:a16="http://schemas.microsoft.com/office/drawing/2014/main" id="{342DAC96-77FF-3CB7-B748-F80AACCE2F2E}"/>
              </a:ext>
            </a:extLst>
          </p:cNvPr>
          <p:cNvGrpSpPr/>
          <p:nvPr/>
        </p:nvGrpSpPr>
        <p:grpSpPr>
          <a:xfrm>
            <a:off x="220060" y="5120277"/>
            <a:ext cx="24082435" cy="8443322"/>
            <a:chOff x="48567" y="4381499"/>
            <a:chExt cx="23231053" cy="10421826"/>
          </a:xfrm>
          <a:solidFill>
            <a:srgbClr val="DAE3F3"/>
          </a:solidFill>
        </p:grpSpPr>
        <p:sp>
          <p:nvSpPr>
            <p:cNvPr id="36" name="Rounded Rectangle 52">
              <a:extLst>
                <a:ext uri="{FF2B5EF4-FFF2-40B4-BE49-F238E27FC236}">
                  <a16:creationId xmlns:a16="http://schemas.microsoft.com/office/drawing/2014/main" id="{26860F69-A4B2-D3FC-717D-83E593D978FF}"/>
                </a:ext>
              </a:extLst>
            </p:cNvPr>
            <p:cNvSpPr/>
            <p:nvPr/>
          </p:nvSpPr>
          <p:spPr>
            <a:xfrm>
              <a:off x="385312" y="4941554"/>
              <a:ext cx="22894308" cy="9861771"/>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0A18B222-EFD2-FEFA-89FB-98CCE8970927}"/>
                </a:ext>
              </a:extLst>
            </p:cNvPr>
            <p:cNvGrpSpPr/>
            <p:nvPr/>
          </p:nvGrpSpPr>
          <p:grpSpPr>
            <a:xfrm>
              <a:off x="48567" y="4381499"/>
              <a:ext cx="3991940" cy="1109587"/>
              <a:chOff x="410517" y="4648199"/>
              <a:chExt cx="3991940" cy="1109587"/>
            </a:xfrm>
            <a:grpFill/>
          </p:grpSpPr>
          <p:sp>
            <p:nvSpPr>
              <p:cNvPr id="38" name="Freeform 20">
                <a:extLst>
                  <a:ext uri="{FF2B5EF4-FFF2-40B4-BE49-F238E27FC236}">
                    <a16:creationId xmlns:a16="http://schemas.microsoft.com/office/drawing/2014/main" id="{C29D64CA-9476-66D9-0960-A147E6887BAA}"/>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0E2AFD57-B3F8-A5A0-1150-7CD04632CD12}"/>
                  </a:ext>
                </a:extLst>
              </p:cNvPr>
              <p:cNvSpPr txBox="1"/>
              <p:nvPr/>
            </p:nvSpPr>
            <p:spPr>
              <a:xfrm>
                <a:off x="1406054" y="4732063"/>
                <a:ext cx="2872839" cy="1025723"/>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8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41" name="Picture 40">
                <a:extLst>
                  <a:ext uri="{FF2B5EF4-FFF2-40B4-BE49-F238E27FC236}">
                    <a16:creationId xmlns:a16="http://schemas.microsoft.com/office/drawing/2014/main" id="{64B4E7CF-AC59-4452-5961-184CF52EAD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EDC89C5-DB83-4C95-95EB-1FD4A9751D3B}"/>
                  </a:ext>
                </a:extLst>
              </p:cNvPr>
              <p:cNvSpPr txBox="1"/>
              <p:nvPr/>
            </p:nvSpPr>
            <p:spPr>
              <a:xfrm>
                <a:off x="569146" y="5931105"/>
                <a:ext cx="23513287" cy="7149906"/>
              </a:xfrm>
              <a:prstGeom prst="rect">
                <a:avLst/>
              </a:prstGeom>
              <a:noFill/>
            </p:spPr>
            <p:txBody>
              <a:bodyPr wrap="square">
                <a:spAutoFit/>
              </a:bodyPr>
              <a:lstStyle/>
              <a:p>
                <a:r>
                  <a:rPr lang="en-US" sz="4400" b="1">
                    <a:latin typeface="Tahoma" panose="020B0604030504040204" pitchFamily="34" charset="0"/>
                    <a:ea typeface="Tahoma" panose="020B0604030504040204" pitchFamily="34" charset="0"/>
                    <a:cs typeface="Tahoma" panose="020B0604030504040204" pitchFamily="34" charset="0"/>
                  </a:rPr>
                  <a:t>+) Nếu </a:t>
                </a:r>
                <a14:m>
                  <m:oMath xmlns:m="http://schemas.openxmlformats.org/officeDocument/2006/math">
                    <m:r>
                      <a:rPr lang="en-US" sz="4400" b="1" i="1">
                        <a:latin typeface="Cambria Math" panose="02040503050406030204" pitchFamily="18" charset="0"/>
                      </a:rPr>
                      <m:t>𝒃</m:t>
                    </m:r>
                    <m:r>
                      <a:rPr lang="en-US" sz="4400" b="1" i="1">
                        <a:latin typeface="Cambria Math" panose="02040503050406030204" pitchFamily="18" charset="0"/>
                      </a:rPr>
                      <m:t>=</m:t>
                    </m:r>
                    <m:r>
                      <a:rPr lang="en-US" sz="4400" b="1" i="1">
                        <a:latin typeface="Cambria Math" panose="02040503050406030204" pitchFamily="18" charset="0"/>
                      </a:rPr>
                      <m:t>𝟑</m:t>
                    </m:r>
                  </m:oMath>
                </a14:m>
                <a:r>
                  <a:rPr lang="en-US" sz="4400"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sz="4400" b="1" i="1">
                        <a:latin typeface="Cambria Math" panose="02040503050406030204" pitchFamily="18" charset="0"/>
                      </a:rPr>
                      <m:t>𝒄</m:t>
                    </m:r>
                    <m:r>
                      <a:rPr lang="en-US" sz="4400" b="1" i="1">
                        <a:latin typeface="Cambria Math" panose="02040503050406030204" pitchFamily="18" charset="0"/>
                      </a:rPr>
                      <m:t>=</m:t>
                    </m:r>
                    <m:r>
                      <a:rPr lang="en-US" sz="4400" b="1" i="1">
                        <a:latin typeface="Cambria Math" panose="02040503050406030204" pitchFamily="18" charset="0"/>
                      </a:rPr>
                      <m:t>𝟕</m:t>
                    </m:r>
                  </m:oMath>
                </a14:m>
                <a:r>
                  <a:rPr lang="en-US" sz="4400" b="1">
                    <a:latin typeface="Tahoma" panose="020B0604030504040204" pitchFamily="34" charset="0"/>
                    <a:ea typeface="Tahoma" panose="020B0604030504040204" pitchFamily="34" charset="0"/>
                    <a:cs typeface="Tahoma" panose="020B0604030504040204" pitchFamily="34" charset="0"/>
                  </a:rPr>
                  <a:t>, mà </a:t>
                </a:r>
                <a14:m>
                  <m:oMath xmlns:m="http://schemas.openxmlformats.org/officeDocument/2006/math">
                    <m:r>
                      <a:rPr lang="en-US" sz="4400" b="1" i="1">
                        <a:latin typeface="Cambria Math" panose="02040503050406030204" pitchFamily="18" charset="0"/>
                      </a:rPr>
                      <m:t>𝟎</m:t>
                    </m:r>
                    <m:r>
                      <a:rPr lang="en-US" sz="4400" b="1" i="1">
                        <a:latin typeface="Cambria Math" panose="02040503050406030204" pitchFamily="18" charset="0"/>
                      </a:rPr>
                      <m:t>&lt;</m:t>
                    </m:r>
                    <m:r>
                      <a:rPr lang="en-US" sz="4400" b="1" i="1">
                        <a:latin typeface="Cambria Math" panose="02040503050406030204" pitchFamily="18" charset="0"/>
                      </a:rPr>
                      <m:t>𝒂</m:t>
                    </m:r>
                    <m:r>
                      <a:rPr lang="en-US" sz="4400" b="1" i="1">
                        <a:latin typeface="Cambria Math" panose="02040503050406030204" pitchFamily="18" charset="0"/>
                      </a:rPr>
                      <m:t>&lt;</m:t>
                    </m:r>
                    <m:r>
                      <a:rPr lang="en-US" sz="4400" b="1" i="1">
                        <a:latin typeface="Cambria Math" panose="02040503050406030204" pitchFamily="18" charset="0"/>
                      </a:rPr>
                      <m:t>𝒃</m:t>
                    </m:r>
                    <m:r>
                      <a:rPr lang="en-US" sz="4400" b="1" i="1">
                        <a:latin typeface="Cambria Math" panose="02040503050406030204" pitchFamily="18" charset="0"/>
                      </a:rPr>
                      <m:t>,</m:t>
                    </m:r>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ℕ</m:t>
                    </m:r>
                  </m:oMath>
                </a14:m>
                <a:r>
                  <a:rPr lang="en-US" sz="4400"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&amp;</m:t>
                            </m:r>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𝒅</m:t>
                            </m:r>
                            <m:r>
                              <a:rPr lang="en-US" sz="4400" b="1" i="1">
                                <a:latin typeface="Cambria Math" panose="02040503050406030204" pitchFamily="18" charset="0"/>
                              </a:rPr>
                              <m:t>=</m:t>
                            </m:r>
                            <m:r>
                              <a:rPr lang="en-US" sz="4400" b="1" i="1">
                                <a:latin typeface="Cambria Math" panose="02040503050406030204" pitchFamily="18" charset="0"/>
                              </a:rPr>
                              <m:t>𝟏𝟑</m:t>
                            </m:r>
                          </m:e>
                          <m:e>
                            <m:r>
                              <a:rPr lang="en-US" sz="4400" b="1" i="1">
                                <a:latin typeface="Cambria Math" panose="02040503050406030204" pitchFamily="18" charset="0"/>
                              </a:rPr>
                              <m:t>&amp;</m:t>
                            </m:r>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𝒅</m:t>
                            </m:r>
                            <m:r>
                              <a:rPr lang="en-US" sz="4400" b="1" i="1">
                                <a:latin typeface="Cambria Math" panose="02040503050406030204" pitchFamily="18" charset="0"/>
                              </a:rPr>
                              <m:t>=</m:t>
                            </m:r>
                            <m:r>
                              <a:rPr lang="en-US" sz="4400" b="1" i="1">
                                <a:latin typeface="Cambria Math" panose="02040503050406030204" pitchFamily="18" charset="0"/>
                              </a:rPr>
                              <m:t>𝟏𝟐</m:t>
                            </m:r>
                          </m:e>
                        </m:eqArr>
                      </m:e>
                    </m:d>
                  </m:oMath>
                </a14:m>
                <a:r>
                  <a:rPr lang="en-US" sz="4400" b="1">
                    <a:latin typeface="Tahoma" panose="020B0604030504040204" pitchFamily="34" charset="0"/>
                    <a:ea typeface="Tahoma" panose="020B0604030504040204" pitchFamily="34" charset="0"/>
                    <a:cs typeface="Tahoma" panose="020B0604030504040204" pitchFamily="34" charset="0"/>
                  </a:rPr>
                  <a:t>  </a:t>
                </a:r>
              </a:p>
              <a:p>
                <a:r>
                  <a:rPr lang="en-US" sz="4400" b="1">
                    <a:latin typeface="Tahoma" panose="020B0604030504040204" pitchFamily="34" charset="0"/>
                    <a:ea typeface="Tahoma" panose="020B0604030504040204" pitchFamily="34" charset="0"/>
                    <a:cs typeface="Tahoma" panose="020B0604030504040204" pitchFamily="34" charset="0"/>
                  </a:rPr>
                  <a:t>Khi đó có hai mẫu số liệu thỏa đề bài có giá trị là 1; 3; 7; 13 và 2; 3; 7; 12.</a:t>
                </a:r>
              </a:p>
              <a:p>
                <a:r>
                  <a:rPr lang="en-US" sz="4400" b="1">
                    <a:latin typeface="Tahoma" panose="020B0604030504040204" pitchFamily="34" charset="0"/>
                    <a:ea typeface="Tahoma" panose="020B0604030504040204" pitchFamily="34" charset="0"/>
                    <a:cs typeface="Tahoma" panose="020B0604030504040204" pitchFamily="34" charset="0"/>
                  </a:rPr>
                  <a:t>+) Nếu </a:t>
                </a:r>
                <a14:m>
                  <m:oMath xmlns:m="http://schemas.openxmlformats.org/officeDocument/2006/math">
                    <m:r>
                      <a:rPr lang="en-US" sz="4400" b="1" i="1">
                        <a:latin typeface="Cambria Math" panose="02040503050406030204" pitchFamily="18" charset="0"/>
                      </a:rPr>
                      <m:t>𝒃</m:t>
                    </m:r>
                    <m:r>
                      <a:rPr lang="en-US" sz="4400" b="1" i="1">
                        <a:latin typeface="Cambria Math" panose="02040503050406030204" pitchFamily="18" charset="0"/>
                      </a:rPr>
                      <m:t>=</m:t>
                    </m:r>
                    <m:r>
                      <a:rPr lang="en-US" sz="4400" b="1" i="1">
                        <a:latin typeface="Cambria Math" panose="02040503050406030204" pitchFamily="18" charset="0"/>
                      </a:rPr>
                      <m:t>𝟒</m:t>
                    </m:r>
                  </m:oMath>
                </a14:m>
                <a:r>
                  <a:rPr lang="en-US" sz="4400"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r>
                      <a:rPr lang="en-US" sz="4400" b="1" i="1">
                        <a:latin typeface="Cambria Math" panose="02040503050406030204" pitchFamily="18" charset="0"/>
                      </a:rPr>
                      <m:t>𝒄</m:t>
                    </m:r>
                    <m:r>
                      <a:rPr lang="en-US" sz="4400" b="1" i="1">
                        <a:latin typeface="Cambria Math" panose="02040503050406030204" pitchFamily="18" charset="0"/>
                      </a:rPr>
                      <m:t>=</m:t>
                    </m:r>
                    <m:r>
                      <a:rPr lang="en-US" sz="4400" b="1" i="1">
                        <a:latin typeface="Cambria Math" panose="02040503050406030204" pitchFamily="18" charset="0"/>
                      </a:rPr>
                      <m:t>𝟔</m:t>
                    </m:r>
                  </m:oMath>
                </a14:m>
                <a:r>
                  <a:rPr lang="en-US" sz="4400" b="1">
                    <a:latin typeface="Tahoma" panose="020B0604030504040204" pitchFamily="34" charset="0"/>
                    <a:ea typeface="Tahoma" panose="020B0604030504040204" pitchFamily="34" charset="0"/>
                    <a:cs typeface="Tahoma" panose="020B0604030504040204" pitchFamily="34" charset="0"/>
                  </a:rPr>
                  <a:t> , mà </a:t>
                </a:r>
                <a14:m>
                  <m:oMath xmlns:m="http://schemas.openxmlformats.org/officeDocument/2006/math">
                    <m:r>
                      <a:rPr lang="en-US" sz="4400" b="1" i="1">
                        <a:latin typeface="Cambria Math" panose="02040503050406030204" pitchFamily="18" charset="0"/>
                      </a:rPr>
                      <m:t>𝟎</m:t>
                    </m:r>
                    <m:r>
                      <a:rPr lang="en-US" sz="4400" b="1" i="1">
                        <a:latin typeface="Cambria Math" panose="02040503050406030204" pitchFamily="18" charset="0"/>
                      </a:rPr>
                      <m:t>&lt;</m:t>
                    </m:r>
                    <m:r>
                      <a:rPr lang="en-US" sz="4400" b="1" i="1">
                        <a:latin typeface="Cambria Math" panose="02040503050406030204" pitchFamily="18" charset="0"/>
                      </a:rPr>
                      <m:t>𝒂</m:t>
                    </m:r>
                    <m:r>
                      <a:rPr lang="en-US" sz="4400" b="1" i="1">
                        <a:latin typeface="Cambria Math" panose="02040503050406030204" pitchFamily="18" charset="0"/>
                      </a:rPr>
                      <m:t>&lt;</m:t>
                    </m:r>
                    <m:r>
                      <a:rPr lang="en-US" sz="4400" b="1" i="1">
                        <a:latin typeface="Cambria Math" panose="02040503050406030204" pitchFamily="18" charset="0"/>
                      </a:rPr>
                      <m:t>𝒃</m:t>
                    </m:r>
                    <m:r>
                      <a:rPr lang="en-US" sz="4400" b="1" i="1">
                        <a:latin typeface="Cambria Math" panose="02040503050406030204" pitchFamily="18" charset="0"/>
                      </a:rPr>
                      <m:t>,</m:t>
                    </m:r>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ℕ</m:t>
                    </m:r>
                  </m:oMath>
                </a14:m>
                <a:r>
                  <a:rPr lang="en-US" sz="4400" b="1">
                    <a:latin typeface="Tahoma" panose="020B0604030504040204" pitchFamily="34" charset="0"/>
                    <a:ea typeface="Tahoma" panose="020B0604030504040204" pitchFamily="34" charset="0"/>
                    <a:cs typeface="Tahoma" panose="020B0604030504040204" pitchFamily="34" charset="0"/>
                  </a:rPr>
                  <a:t> thì </a:t>
                </a:r>
                <a14:m>
                  <m:oMath xmlns:m="http://schemas.openxmlformats.org/officeDocument/2006/math">
                    <m:d>
                      <m:dPr>
                        <m:begChr m:val="{"/>
                        <m:endChr m:val=""/>
                        <m:ctrlPr>
                          <a:rPr lang="en-US" sz="4400" b="1" i="1">
                            <a:latin typeface="Cambria Math" panose="02040503050406030204" pitchFamily="18" charset="0"/>
                          </a:rPr>
                        </m:ctrlPr>
                      </m:dPr>
                      <m:e>
                        <m:eqArr>
                          <m:eqArrPr>
                            <m:ctrlPr>
                              <a:rPr lang="en-US" sz="4400" b="1" i="1">
                                <a:latin typeface="Cambria Math" panose="02040503050406030204" pitchFamily="18" charset="0"/>
                              </a:rPr>
                            </m:ctrlPr>
                          </m:eqArrPr>
                          <m:e>
                            <m:r>
                              <a:rPr lang="en-US" sz="4400" b="1" i="1">
                                <a:latin typeface="Cambria Math" panose="02040503050406030204" pitchFamily="18" charset="0"/>
                              </a:rPr>
                              <m:t>&amp;</m:t>
                            </m:r>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𝒅</m:t>
                            </m:r>
                            <m:r>
                              <a:rPr lang="en-US" sz="4400" b="1" i="1">
                                <a:latin typeface="Cambria Math" panose="02040503050406030204" pitchFamily="18" charset="0"/>
                              </a:rPr>
                              <m:t>=</m:t>
                            </m:r>
                            <m:r>
                              <a:rPr lang="en-US" sz="4400" b="1" i="1">
                                <a:latin typeface="Cambria Math" panose="02040503050406030204" pitchFamily="18" charset="0"/>
                              </a:rPr>
                              <m:t>𝟏𝟑</m:t>
                            </m:r>
                          </m:e>
                          <m:e>
                            <m:r>
                              <a:rPr lang="en-US" sz="4400" b="1" i="1">
                                <a:latin typeface="Cambria Math" panose="02040503050406030204" pitchFamily="18" charset="0"/>
                              </a:rPr>
                              <m:t>&amp;</m:t>
                            </m:r>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𝒅</m:t>
                            </m:r>
                            <m:r>
                              <a:rPr lang="en-US" sz="4400" b="1" i="1">
                                <a:latin typeface="Cambria Math" panose="02040503050406030204" pitchFamily="18" charset="0"/>
                              </a:rPr>
                              <m:t>=</m:t>
                            </m:r>
                            <m:r>
                              <a:rPr lang="en-US" sz="4400" b="1" i="1">
                                <a:latin typeface="Cambria Math" panose="02040503050406030204" pitchFamily="18" charset="0"/>
                              </a:rPr>
                              <m:t>𝟏𝟐</m:t>
                            </m:r>
                          </m:e>
                          <m:e>
                            <m:r>
                              <a:rPr lang="en-US" sz="4400" b="1" i="1">
                                <a:latin typeface="Cambria Math" panose="02040503050406030204" pitchFamily="18" charset="0"/>
                              </a:rPr>
                              <m:t>&amp;</m:t>
                            </m:r>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𝒅</m:t>
                            </m:r>
                            <m:r>
                              <a:rPr lang="en-US" sz="4400" b="1" i="1">
                                <a:latin typeface="Cambria Math" panose="02040503050406030204" pitchFamily="18" charset="0"/>
                              </a:rPr>
                              <m:t>=</m:t>
                            </m:r>
                            <m:r>
                              <a:rPr lang="en-US" sz="4400" b="1" i="1">
                                <a:latin typeface="Cambria Math" panose="02040503050406030204" pitchFamily="18" charset="0"/>
                              </a:rPr>
                              <m:t>𝟏𝟏</m:t>
                            </m:r>
                          </m:e>
                        </m:eqArr>
                      </m:e>
                    </m:d>
                  </m:oMath>
                </a14:m>
                <a:r>
                  <a:rPr lang="en-US" sz="4400" b="1">
                    <a:latin typeface="Tahoma" panose="020B0604030504040204" pitchFamily="34" charset="0"/>
                    <a:ea typeface="Tahoma" panose="020B0604030504040204" pitchFamily="34" charset="0"/>
                    <a:cs typeface="Tahoma" panose="020B0604030504040204" pitchFamily="34" charset="0"/>
                  </a:rPr>
                  <a:t> </a:t>
                </a:r>
              </a:p>
              <a:p>
                <a:r>
                  <a:rPr lang="en-US" sz="4400" b="1">
                    <a:latin typeface="Tahoma" panose="020B0604030504040204" pitchFamily="34" charset="0"/>
                    <a:ea typeface="Tahoma" panose="020B0604030504040204" pitchFamily="34" charset="0"/>
                    <a:cs typeface="Tahoma" panose="020B0604030504040204" pitchFamily="34" charset="0"/>
                  </a:rPr>
                  <a:t>Khi đó có ba mẫu số liệu thỏa đề bài có giá trị là (1;4;6;13),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𝟐</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𝟏𝟐</m:t>
                        </m:r>
                      </m:e>
                    </m:d>
                  </m:oMath>
                </a14:m>
                <a:r>
                  <a:rPr lang="en-US" sz="4400" b="1">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d>
                      <m:dPr>
                        <m:ctrlPr>
                          <a:rPr lang="en-US" sz="4400" b="1" i="1">
                            <a:latin typeface="Cambria Math" panose="02040503050406030204" pitchFamily="18" charset="0"/>
                          </a:rPr>
                        </m:ctrlPr>
                      </m:dPr>
                      <m:e>
                        <m:r>
                          <a:rPr lang="en-US" sz="4400" b="1" i="1">
                            <a:latin typeface="Cambria Math" panose="02040503050406030204" pitchFamily="18" charset="0"/>
                          </a:rPr>
                          <m:t>𝟑</m:t>
                        </m:r>
                        <m:r>
                          <a:rPr lang="en-US" sz="4400" b="1" i="1">
                            <a:latin typeface="Cambria Math" panose="02040503050406030204" pitchFamily="18" charset="0"/>
                          </a:rPr>
                          <m:t>;</m:t>
                        </m:r>
                        <m:r>
                          <a:rPr lang="en-US" sz="4400" b="1" i="1">
                            <a:latin typeface="Cambria Math" panose="02040503050406030204" pitchFamily="18" charset="0"/>
                          </a:rPr>
                          <m:t>𝟒</m:t>
                        </m:r>
                        <m:r>
                          <a:rPr lang="en-US" sz="4400" b="1" i="1">
                            <a:latin typeface="Cambria Math" panose="02040503050406030204" pitchFamily="18" charset="0"/>
                          </a:rPr>
                          <m:t>;</m:t>
                        </m:r>
                        <m:r>
                          <a:rPr lang="en-US" sz="4400" b="1" i="1">
                            <a:latin typeface="Cambria Math" panose="02040503050406030204" pitchFamily="18" charset="0"/>
                          </a:rPr>
                          <m:t>𝟔</m:t>
                        </m:r>
                        <m:r>
                          <a:rPr lang="en-US" sz="4400" b="1" i="1">
                            <a:latin typeface="Cambria Math" panose="02040503050406030204" pitchFamily="18" charset="0"/>
                          </a:rPr>
                          <m:t>;</m:t>
                        </m:r>
                        <m:r>
                          <a:rPr lang="en-US" sz="4400" b="1" i="1">
                            <a:latin typeface="Cambria Math" panose="02040503050406030204" pitchFamily="18" charset="0"/>
                          </a:rPr>
                          <m:t>𝟏𝟏</m:t>
                        </m:r>
                      </m:e>
                    </m:d>
                  </m:oMath>
                </a14:m>
                <a:r>
                  <a:rPr lang="en-US" sz="4400" b="1">
                    <a:latin typeface="Tahoma" panose="020B0604030504040204" pitchFamily="34" charset="0"/>
                    <a:ea typeface="Tahoma" panose="020B0604030504040204" pitchFamily="34" charset="0"/>
                    <a:cs typeface="Tahoma" panose="020B0604030504040204" pitchFamily="34" charset="0"/>
                  </a:rPr>
                  <a:t>.</a:t>
                </a:r>
              </a:p>
              <a:p>
                <a:r>
                  <a:rPr lang="en-US" sz="4400" b="1">
                    <a:latin typeface="Tahoma" panose="020B0604030504040204" pitchFamily="34" charset="0"/>
                    <a:ea typeface="Tahoma" panose="020B0604030504040204" pitchFamily="34" charset="0"/>
                    <a:cs typeface="Tahoma" panose="020B0604030504040204" pitchFamily="34" charset="0"/>
                  </a:rPr>
                  <a:t>Suy ra với mẫu số liệu có các giá trị là 3; 4; 6; 11 </a:t>
                </a:r>
              </a:p>
              <a:p>
                <a:r>
                  <a:rPr lang="en-US" sz="4400" b="1">
                    <a:latin typeface="Tahoma" panose="020B0604030504040204" pitchFamily="34" charset="0"/>
                    <a:ea typeface="Tahoma" panose="020B0604030504040204" pitchFamily="34" charset="0"/>
                    <a:cs typeface="Tahoma" panose="020B0604030504040204" pitchFamily="34" charset="0"/>
                  </a:rPr>
                  <a:t>thì hiệu của giá trị lớn nhất và giá trị nhỏ nhất của mẫu số liệu đạt giá trị nhỏ nhất.</a:t>
                </a:r>
              </a:p>
            </p:txBody>
          </p:sp>
        </mc:Choice>
        <mc:Fallback xmlns="">
          <p:sp>
            <p:nvSpPr>
              <p:cNvPr id="24" name="TextBox 23">
                <a:extLst>
                  <a:ext uri="{FF2B5EF4-FFF2-40B4-BE49-F238E27FC236}">
                    <a16:creationId xmlns:a16="http://schemas.microsoft.com/office/drawing/2014/main" id="{CEDC89C5-DB83-4C95-95EB-1FD4A9751D3B}"/>
                  </a:ext>
                </a:extLst>
              </p:cNvPr>
              <p:cNvSpPr txBox="1">
                <a:spLocks noRot="1" noChangeAspect="1" noMove="1" noResize="1" noEditPoints="1" noAdjustHandles="1" noChangeArrowheads="1" noChangeShapeType="1" noTextEdit="1"/>
              </p:cNvSpPr>
              <p:nvPr/>
            </p:nvSpPr>
            <p:spPr>
              <a:xfrm>
                <a:off x="569146" y="5931105"/>
                <a:ext cx="23513287" cy="7149906"/>
              </a:xfrm>
              <a:prstGeom prst="rect">
                <a:avLst/>
              </a:prstGeom>
              <a:blipFill>
                <a:blip r:embed="rId4"/>
                <a:stretch>
                  <a:fillRect l="-1037" r="-441" b="-3154"/>
                </a:stretch>
              </a:blipFill>
            </p:spPr>
            <p:txBody>
              <a:bodyPr/>
              <a:lstStyle/>
              <a:p>
                <a:r>
                  <a:rPr lang="en-US">
                    <a:noFill/>
                  </a:rPr>
                  <a:t> </a:t>
                </a:r>
              </a:p>
            </p:txBody>
          </p:sp>
        </mc:Fallback>
      </mc:AlternateContent>
    </p:spTree>
    <p:extLst>
      <p:ext uri="{BB962C8B-B14F-4D97-AF65-F5344CB8AC3E}">
        <p14:creationId xmlns:p14="http://schemas.microsoft.com/office/powerpoint/2010/main" val="316908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down)">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down)">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wipe(down)">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wipe(down)">
                                      <p:cBhvr>
                                        <p:cTn id="22" dur="5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wipe(down)">
                                      <p:cBhvr>
                                        <p:cTn id="27" dur="500"/>
                                        <p:tgtEl>
                                          <p:spTgt spid="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4">
                                            <p:txEl>
                                              <p:pRg st="5" end="5"/>
                                            </p:txEl>
                                          </p:spTgt>
                                        </p:tgtEl>
                                        <p:attrNameLst>
                                          <p:attrName>style.visibility</p:attrName>
                                        </p:attrNameLst>
                                      </p:cBhvr>
                                      <p:to>
                                        <p:strVal val="visible"/>
                                      </p:to>
                                    </p:set>
                                    <p:animEffect transition="in" filter="wipe(down)">
                                      <p:cBhvr>
                                        <p:cTn id="32" dur="500"/>
                                        <p:tgtEl>
                                          <p:spTgt spid="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1759527"/>
            <a:ext cx="23698200" cy="4374354"/>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A97BB12-EB9D-4510-991F-DF5694C93E43}"/>
                  </a:ext>
                </a:extLst>
              </p:cNvPr>
              <p:cNvSpPr txBox="1"/>
              <p:nvPr/>
            </p:nvSpPr>
            <p:spPr>
              <a:xfrm>
                <a:off x="685800" y="2220320"/>
                <a:ext cx="22631400" cy="4637680"/>
              </a:xfrm>
              <a:prstGeom prst="rect">
                <a:avLst/>
              </a:prstGeom>
              <a:noFill/>
            </p:spPr>
            <p:txBody>
              <a:bodyPr wrap="square" rtlCol="0">
                <a:spAutoFit/>
              </a:bodyPr>
              <a:lstStyle/>
              <a:p>
                <a:pPr algn="just">
                  <a:lnSpc>
                    <a:spcPct val="107000"/>
                  </a:lnSpc>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Chú</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ý.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trường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hợp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dưới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dạng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bảng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tần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tính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theo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thức</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algn="ctr">
                  <a:lnSpc>
                    <a:spcPct val="107000"/>
                  </a:lnSpc>
                </a:pPr>
                <a14:m>
                  <m:oMathPara xmlns:m="http://schemas.openxmlformats.org/officeDocument/2006/math">
                    <m:oMathParaPr>
                      <m:jc m:val="centerGroup"/>
                    </m:oMathParaPr>
                    <m:oMath xmlns:m="http://schemas.openxmlformats.org/officeDocument/2006/math">
                      <m:acc>
                        <m:accPr>
                          <m:chr m:val="̄"/>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acc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𝒙</m:t>
                          </m:r>
                        </m:e>
                      </m:acc>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𝒎</m:t>
                              </m:r>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𝟏</m:t>
                              </m:r>
                            </m:sub>
                          </m:sSub>
                          <m:sSub>
                            <m:sSub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𝒙</m:t>
                              </m:r>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𝟏</m:t>
                              </m:r>
                            </m:sub>
                          </m:sSub>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𝒎</m:t>
                              </m:r>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𝟐</m:t>
                              </m:r>
                            </m:sub>
                          </m:sSub>
                          <m:sSub>
                            <m:sSub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𝒙</m:t>
                              </m:r>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𝟐</m:t>
                              </m:r>
                            </m:sub>
                          </m:sSub>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𝒎</m:t>
                              </m:r>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𝒌</m:t>
                              </m:r>
                            </m:sub>
                          </m:sSub>
                          <m:sSub>
                            <m:sSub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𝒙</m:t>
                              </m:r>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𝒌</m:t>
                              </m:r>
                            </m:sub>
                          </m:sSub>
                        </m:num>
                        <m:den>
                          <m:r>
                            <a:rPr lang="vi-VN" sz="4800" b="1" i="1">
                              <a:effectLst/>
                              <a:latin typeface="Cambria Math" panose="02040503050406030204" pitchFamily="18" charset="0"/>
                              <a:ea typeface="Arial" panose="020B0604020202020204" pitchFamily="34" charset="0"/>
                              <a:cs typeface="Times New Roman" panose="02020603050405020304" pitchFamily="18" charset="0"/>
                            </a:rPr>
                            <m:t>𝒏</m:t>
                          </m:r>
                        </m:den>
                      </m:f>
                    </m:oMath>
                  </m:oMathPara>
                </a14:m>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pPr>
                <a:r>
                  <a:rPr lang="vi-VN" sz="4800" b="1" dirty="0">
                    <a:effectLst/>
                    <a:latin typeface="Tahoma" panose="020B0604030504040204" pitchFamily="34" charset="0"/>
                    <a:ea typeface="Tahoma" panose="020B0604030504040204" pitchFamily="34" charset="0"/>
                    <a:cs typeface="Tahoma" panose="020B0604030504040204" pitchFamily="34" charset="0"/>
                  </a:rPr>
                  <a:t>Trong </a:t>
                </a:r>
                <a:r>
                  <a:rPr lang="en-US" sz="4800" b="1" dirty="0" err="1">
                    <a:effectLst/>
                    <a:latin typeface="Tahoma" panose="020B0604030504040204" pitchFamily="34" charset="0"/>
                    <a:ea typeface="Tahoma" panose="020B0604030504040204" pitchFamily="34" charset="0"/>
                    <a:cs typeface="Tahoma" panose="020B0604030504040204" pitchFamily="34" charset="0"/>
                  </a:rPr>
                  <a:t>đó</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𝒎</m:t>
                        </m:r>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𝒌</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tần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𝒙</m:t>
                        </m:r>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𝒌</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a:effectLst/>
                        <a:latin typeface="Cambria Math" panose="02040503050406030204" pitchFamily="18" charset="0"/>
                        <a:ea typeface="Arial" panose="020B0604020202020204" pitchFamily="34" charset="0"/>
                        <a:cs typeface="Times New Roman" panose="02020603050405020304" pitchFamily="18" charset="0"/>
                      </a:rPr>
                      <m:t>𝒏</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𝒎</m:t>
                        </m:r>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𝟏</m:t>
                        </m:r>
                      </m:sub>
                    </m:sSub>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𝒎</m:t>
                        </m:r>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𝟐</m:t>
                        </m:r>
                      </m:sub>
                    </m:sSub>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sSub>
                      <m:sSub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sSub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𝒎</m:t>
                        </m:r>
                      </m:e>
                      <m:sub>
                        <m:r>
                          <a:rPr lang="vi-VN" sz="4800" b="1" i="1">
                            <a:effectLst/>
                            <a:latin typeface="Cambria Math" panose="02040503050406030204" pitchFamily="18" charset="0"/>
                            <a:ea typeface="Arial" panose="020B0604020202020204" pitchFamily="34" charset="0"/>
                            <a:cs typeface="Times New Roman" panose="02020603050405020304" pitchFamily="18" charset="0"/>
                          </a:rPr>
                          <m:t>𝒌</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TextBox 5">
                <a:extLst>
                  <a:ext uri="{FF2B5EF4-FFF2-40B4-BE49-F238E27FC236}">
                    <a16:creationId xmlns:a16="http://schemas.microsoft.com/office/drawing/2014/main" id="{4A97BB12-EB9D-4510-991F-DF5694C93E43}"/>
                  </a:ext>
                </a:extLst>
              </p:cNvPr>
              <p:cNvSpPr txBox="1">
                <a:spLocks noRot="1" noChangeAspect="1" noMove="1" noResize="1" noEditPoints="1" noAdjustHandles="1" noChangeArrowheads="1" noChangeShapeType="1" noTextEdit="1"/>
              </p:cNvSpPr>
              <p:nvPr/>
            </p:nvSpPr>
            <p:spPr>
              <a:xfrm>
                <a:off x="685800" y="2220320"/>
                <a:ext cx="22631400" cy="4637680"/>
              </a:xfrm>
              <a:prstGeom prst="rect">
                <a:avLst/>
              </a:prstGeom>
              <a:blipFill>
                <a:blip r:embed="rId3"/>
                <a:stretch>
                  <a:fillRect l="-1239" t="-3417" r="-2020"/>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0B989570-3D7B-92BD-1BC9-4C5F8BC6785C}"/>
              </a:ext>
            </a:extLst>
          </p:cNvPr>
          <p:cNvSpPr txBox="1"/>
          <p:nvPr/>
        </p:nvSpPr>
        <p:spPr>
          <a:xfrm>
            <a:off x="304799" y="6324600"/>
            <a:ext cx="23669957" cy="5262979"/>
          </a:xfrm>
          <a:prstGeom prst="rect">
            <a:avLst/>
          </a:prstGeom>
          <a:solidFill>
            <a:schemeClr val="accent4">
              <a:lumMod val="20000"/>
              <a:lumOff val="80000"/>
            </a:schemeClr>
          </a:solidFill>
        </p:spPr>
        <p:txBody>
          <a:bodyPr wrap="square" rtlCol="0">
            <a:spAutoFit/>
          </a:bodyPr>
          <a:lstStyle/>
          <a:p>
            <a:r>
              <a:rPr lang="en-US" sz="48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vi-VN"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Ví dụ 1.</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Thống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kê</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cuốn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sách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mỗi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đã</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năm</a:t>
            </a:r>
            <a:r>
              <a:rPr lang="en-US" sz="4800" b="1" dirty="0">
                <a:effectLst/>
                <a:latin typeface="Tahoma" panose="020B0604030504040204" pitchFamily="34" charset="0"/>
                <a:ea typeface="Tahoma" panose="020B0604030504040204" pitchFamily="34" charset="0"/>
                <a:cs typeface="Tahoma" panose="020B0604030504040204" pitchFamily="34" charset="0"/>
              </a:rPr>
              <a:t> 2021, An </a:t>
            </a:r>
            <a:r>
              <a:rPr lang="en-US" sz="4800" b="1" dirty="0" err="1">
                <a:effectLst/>
                <a:latin typeface="Tahoma" panose="020B0604030504040204" pitchFamily="34" charset="0"/>
                <a:ea typeface="Tahoma" panose="020B0604030504040204" pitchFamily="34" charset="0"/>
                <a:cs typeface="Tahoma" panose="020B0604030504040204" pitchFamily="34" charset="0"/>
              </a:rPr>
              <a:t>thu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kết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quả</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bảng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Hỏi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năm</a:t>
            </a:r>
            <a:r>
              <a:rPr lang="en-US" sz="4800" b="1" dirty="0">
                <a:effectLst/>
                <a:latin typeface="Tahoma" panose="020B0604030504040204" pitchFamily="34" charset="0"/>
                <a:ea typeface="Tahoma" panose="020B0604030504040204" pitchFamily="34" charset="0"/>
                <a:cs typeface="Tahoma" panose="020B0604030504040204" pitchFamily="34" charset="0"/>
              </a:rPr>
              <a:t> 2021,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mỗi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đọc</a:t>
            </a:r>
            <a:r>
              <a:rPr lang="en-US" sz="4800" b="1" dirty="0">
                <a:effectLst/>
                <a:latin typeface="Tahoma" panose="020B0604030504040204" pitchFamily="34" charset="0"/>
                <a:ea typeface="Tahoma" panose="020B0604030504040204" pitchFamily="34" charset="0"/>
                <a:cs typeface="Tahoma" panose="020B0604030504040204" pitchFamily="34" charset="0"/>
              </a:rPr>
              <a:t> bao </a:t>
            </a:r>
            <a:r>
              <a:rPr lang="en-US" sz="4800" b="1" dirty="0" err="1">
                <a:effectLst/>
                <a:latin typeface="Tahoma" panose="020B0604030504040204" pitchFamily="34" charset="0"/>
                <a:ea typeface="Tahoma" panose="020B0604030504040204" pitchFamily="34" charset="0"/>
                <a:cs typeface="Tahoma" panose="020B0604030504040204" pitchFamily="34" charset="0"/>
              </a:rPr>
              <a:t>nhiêu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cuốn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sách</a:t>
            </a:r>
            <a:r>
              <a:rPr lang="en-US" sz="4800" b="1" dirty="0">
                <a:effectLst/>
                <a:latin typeface="Tahoma" panose="020B0604030504040204" pitchFamily="34" charset="0"/>
                <a:ea typeface="Tahoma" panose="020B0604030504040204" pitchFamily="34" charset="0"/>
                <a:cs typeface="Tahoma" panose="020B0604030504040204" pitchFamily="34" charset="0"/>
              </a:rPr>
              <a:t>?</a:t>
            </a:r>
            <a:endParaRPr lang="vi-VN" sz="4800" b="1" dirty="0">
              <a:effectLst/>
              <a:latin typeface="Tahoma" panose="020B0604030504040204" pitchFamily="34" charset="0"/>
              <a:ea typeface="Tahoma" panose="020B0604030504040204" pitchFamily="34" charset="0"/>
              <a:cs typeface="Tahoma" panose="020B0604030504040204" pitchFamily="34" charset="0"/>
            </a:endParaRPr>
          </a:p>
          <a:p>
            <a:endParaRPr lang="vi-VN" sz="4800" b="1" dirty="0">
              <a:latin typeface="Tahoma" panose="020B0604030504040204" pitchFamily="34" charset="0"/>
              <a:ea typeface="Tahoma" panose="020B0604030504040204" pitchFamily="34" charset="0"/>
              <a:cs typeface="Tahoma" panose="020B0604030504040204" pitchFamily="34" charset="0"/>
            </a:endParaRPr>
          </a:p>
          <a:p>
            <a:endParaRPr lang="vi-VN" sz="4800" b="1" dirty="0">
              <a:effectLst/>
              <a:latin typeface="Tahoma" panose="020B0604030504040204" pitchFamily="34" charset="0"/>
              <a:ea typeface="Tahoma" panose="020B0604030504040204" pitchFamily="34" charset="0"/>
              <a:cs typeface="Tahoma" panose="020B0604030504040204" pitchFamily="34" charset="0"/>
            </a:endParaRPr>
          </a:p>
          <a:p>
            <a:endParaRPr lang="en-US" sz="4800" b="1" dirty="0">
              <a:effectLst/>
              <a:latin typeface="Tahoma" panose="020B0604030504040204" pitchFamily="34" charset="0"/>
              <a:ea typeface="Tahoma" panose="020B0604030504040204" pitchFamily="34" charset="0"/>
              <a:cs typeface="Tahoma" panose="020B0604030504040204" pitchFamily="34" charset="0"/>
            </a:endParaRP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11">
            <a:extLst>
              <a:ext uri="{FF2B5EF4-FFF2-40B4-BE49-F238E27FC236}">
                <a16:creationId xmlns:a16="http://schemas.microsoft.com/office/drawing/2014/main" id="{7A86BB04-065B-C478-FD6B-186070D802E2}"/>
              </a:ext>
            </a:extLst>
          </p:cNvPr>
          <p:cNvPicPr>
            <a:picLocks noChangeAspect="1"/>
          </p:cNvPicPr>
          <p:nvPr/>
        </p:nvPicPr>
        <p:blipFill>
          <a:blip r:embed="rId4"/>
          <a:stretch>
            <a:fillRect/>
          </a:stretch>
        </p:blipFill>
        <p:spPr>
          <a:xfrm>
            <a:off x="13106400" y="8970085"/>
            <a:ext cx="10000920" cy="1748233"/>
          </a:xfrm>
          <a:prstGeom prst="rect">
            <a:avLst/>
          </a:prstGeom>
        </p:spPr>
      </p:pic>
      <p:grpSp>
        <p:nvGrpSpPr>
          <p:cNvPr id="2" name="Group 1">
            <a:extLst>
              <a:ext uri="{FF2B5EF4-FFF2-40B4-BE49-F238E27FC236}">
                <a16:creationId xmlns:a16="http://schemas.microsoft.com/office/drawing/2014/main" id="{4645FA95-7D12-DA01-E705-68092E79ED96}"/>
              </a:ext>
            </a:extLst>
          </p:cNvPr>
          <p:cNvGrpSpPr/>
          <p:nvPr/>
        </p:nvGrpSpPr>
        <p:grpSpPr>
          <a:xfrm>
            <a:off x="409243" y="6385311"/>
            <a:ext cx="1454536" cy="751840"/>
            <a:chOff x="0" y="92326"/>
            <a:chExt cx="575416" cy="197663"/>
          </a:xfrm>
        </p:grpSpPr>
        <p:grpSp>
          <p:nvGrpSpPr>
            <p:cNvPr id="3" name="Group 2">
              <a:extLst>
                <a:ext uri="{FF2B5EF4-FFF2-40B4-BE49-F238E27FC236}">
                  <a16:creationId xmlns:a16="http://schemas.microsoft.com/office/drawing/2014/main" id="{D1E59377-E0F7-E426-D99B-F4C709060B93}"/>
                </a:ext>
              </a:extLst>
            </p:cNvPr>
            <p:cNvGrpSpPr/>
            <p:nvPr/>
          </p:nvGrpSpPr>
          <p:grpSpPr>
            <a:xfrm>
              <a:off x="0" y="92326"/>
              <a:ext cx="575416" cy="197663"/>
              <a:chOff x="0" y="92326"/>
              <a:chExt cx="644449" cy="302837"/>
            </a:xfrm>
          </p:grpSpPr>
          <p:sp>
            <p:nvSpPr>
              <p:cNvPr id="8" name="Arrow: Pentagon 7">
                <a:extLst>
                  <a:ext uri="{FF2B5EF4-FFF2-40B4-BE49-F238E27FC236}">
                    <a16:creationId xmlns:a16="http://schemas.microsoft.com/office/drawing/2014/main" id="{D92D462D-7281-FBB4-13C0-F7B27E855826}"/>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Arrow: Chevron 8">
                <a:extLst>
                  <a:ext uri="{FF2B5EF4-FFF2-40B4-BE49-F238E27FC236}">
                    <a16:creationId xmlns:a16="http://schemas.microsoft.com/office/drawing/2014/main" id="{2716CC44-5DD2-7EB3-8B1C-4F30DE463F19}"/>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Arrow: Chevron 9">
                <a:extLst>
                  <a:ext uri="{FF2B5EF4-FFF2-40B4-BE49-F238E27FC236}">
                    <a16:creationId xmlns:a16="http://schemas.microsoft.com/office/drawing/2014/main" id="{C2823523-F5DD-87AC-62C6-B42832906052}"/>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5" name="Flowchart: Terminator 4">
              <a:extLst>
                <a:ext uri="{FF2B5EF4-FFF2-40B4-BE49-F238E27FC236}">
                  <a16:creationId xmlns:a16="http://schemas.microsoft.com/office/drawing/2014/main" id="{524E0B3C-3EDD-7765-8F40-22DE06692541}"/>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Oval 6">
              <a:extLst>
                <a:ext uri="{FF2B5EF4-FFF2-40B4-BE49-F238E27FC236}">
                  <a16:creationId xmlns:a16="http://schemas.microsoft.com/office/drawing/2014/main" id="{515CE4EA-8773-C4CB-02E7-EF665F130D25}"/>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3524528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nodePh="1">
                                  <p:stCondLst>
                                    <p:cond delay="0"/>
                                  </p:stCondLst>
                                  <p:endCondLst>
                                    <p:cond evt="begin" delay="0">
                                      <p:tn val="10"/>
                                    </p:cond>
                                  </p:end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22" presetClass="entr" presetSubtype="8"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28A6E00-0452-4DB1-BDFB-C77F082C3928}"/>
              </a:ext>
            </a:extLst>
          </p:cNvPr>
          <p:cNvSpPr txBox="1"/>
          <p:nvPr/>
        </p:nvSpPr>
        <p:spPr>
          <a:xfrm>
            <a:off x="342667" y="1676400"/>
            <a:ext cx="13208191" cy="3785652"/>
          </a:xfrm>
          <a:prstGeom prst="rect">
            <a:avLst/>
          </a:prstGeom>
          <a:solidFill>
            <a:schemeClr val="accent4">
              <a:lumMod val="20000"/>
              <a:lumOff val="80000"/>
            </a:schemeClr>
          </a:solidFill>
        </p:spPr>
        <p:txBody>
          <a:bodyPr wrap="square" rtlCol="0">
            <a:spAutoFit/>
          </a:bodyPr>
          <a:lstStyle/>
          <a:p>
            <a:r>
              <a:rPr lang="en-US" sz="48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srgbClr val="00B050"/>
                </a:solidFill>
                <a:latin typeface="Tahoma" panose="020B0604030504040204" pitchFamily="34" charset="0"/>
                <a:ea typeface="Tahoma" panose="020B0604030504040204" pitchFamily="34" charset="0"/>
                <a:cs typeface="Tahoma" panose="020B0604030504040204" pitchFamily="34" charset="0"/>
              </a:rPr>
              <a:t>  </a:t>
            </a:r>
            <a:r>
              <a:rPr lang="vi-VN"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Ví dụ 1.</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Thống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kê</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cuốn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sách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mỗi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đã</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năm</a:t>
            </a:r>
            <a:r>
              <a:rPr lang="en-US" sz="4800" b="1" dirty="0">
                <a:effectLst/>
                <a:latin typeface="Tahoma" panose="020B0604030504040204" pitchFamily="34" charset="0"/>
                <a:ea typeface="Tahoma" panose="020B0604030504040204" pitchFamily="34" charset="0"/>
                <a:cs typeface="Tahoma" panose="020B0604030504040204" pitchFamily="34" charset="0"/>
              </a:rPr>
              <a:t> 2021, An </a:t>
            </a:r>
            <a:r>
              <a:rPr lang="en-US" sz="4800" b="1" dirty="0" err="1">
                <a:effectLst/>
                <a:latin typeface="Tahoma" panose="020B0604030504040204" pitchFamily="34" charset="0"/>
                <a:ea typeface="Tahoma" panose="020B0604030504040204" pitchFamily="34" charset="0"/>
                <a:cs typeface="Tahoma" panose="020B0604030504040204" pitchFamily="34" charset="0"/>
              </a:rPr>
              <a:t>thu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kết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quả</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bảng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Hỏi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năm</a:t>
            </a:r>
            <a:r>
              <a:rPr lang="en-US" sz="4800" b="1" dirty="0">
                <a:effectLst/>
                <a:latin typeface="Tahoma" panose="020B0604030504040204" pitchFamily="34" charset="0"/>
                <a:ea typeface="Tahoma" panose="020B0604030504040204" pitchFamily="34" charset="0"/>
                <a:cs typeface="Tahoma" panose="020B0604030504040204" pitchFamily="34" charset="0"/>
              </a:rPr>
              <a:t> 2021,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mỗi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đọc</a:t>
            </a:r>
            <a:r>
              <a:rPr lang="en-US" sz="4800" b="1" dirty="0">
                <a:effectLst/>
                <a:latin typeface="Tahoma" panose="020B0604030504040204" pitchFamily="34" charset="0"/>
                <a:ea typeface="Tahoma" panose="020B0604030504040204" pitchFamily="34" charset="0"/>
                <a:cs typeface="Tahoma" panose="020B0604030504040204" pitchFamily="34" charset="0"/>
              </a:rPr>
              <a:t> bao </a:t>
            </a:r>
            <a:r>
              <a:rPr lang="en-US" sz="4800" b="1" dirty="0" err="1">
                <a:effectLst/>
                <a:latin typeface="Tahoma" panose="020B0604030504040204" pitchFamily="34" charset="0"/>
                <a:ea typeface="Tahoma" panose="020B0604030504040204" pitchFamily="34" charset="0"/>
                <a:cs typeface="Tahoma" panose="020B0604030504040204" pitchFamily="34" charset="0"/>
              </a:rPr>
              <a:t>nhiêu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cuốn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sách</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4F7D5B1-D3C2-4C1E-AB64-5FEC3C7C4FD4}"/>
                  </a:ext>
                </a:extLst>
              </p:cNvPr>
              <p:cNvSpPr txBox="1"/>
              <p:nvPr/>
            </p:nvSpPr>
            <p:spPr>
              <a:xfrm>
                <a:off x="360388" y="5791200"/>
                <a:ext cx="23642611" cy="3616696"/>
              </a:xfrm>
              <a:prstGeom prst="rect">
                <a:avLst/>
              </a:prstGeom>
              <a:solidFill>
                <a:schemeClr val="accent6">
                  <a:lumMod val="40000"/>
                  <a:lumOff val="60000"/>
                </a:schemeClr>
              </a:solidFill>
            </p:spPr>
            <p:txBody>
              <a:bodyPr wrap="square" rtlCol="0">
                <a:spAutoFit/>
              </a:bodyPr>
              <a:lstStyle/>
              <a:p>
                <a:pPr algn="ctr">
                  <a:lnSpc>
                    <a:spcPct val="107000"/>
                  </a:lnSpc>
                </a:pPr>
                <a:r>
                  <a:rPr lang="en-US" sz="48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C00000"/>
                    </a:solidFill>
                    <a:effectLst/>
                    <a:latin typeface="Tahoma" panose="020B0604030504040204" pitchFamily="34" charset="0"/>
                    <a:ea typeface="Tahoma" panose="020B0604030504040204" pitchFamily="34" charset="0"/>
                    <a:cs typeface="Tahoma" panose="020B0604030504040204" pitchFamily="34" charset="0"/>
                  </a:rPr>
                  <a:t>giải</a:t>
                </a:r>
                <a:endParaRPr lang="en-US" sz="4800" b="1" dirty="0">
                  <a:solidFill>
                    <a:srgbClr val="C00000"/>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pP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800" b="1" i="1">
                        <a:effectLst/>
                        <a:latin typeface="Cambria Math" panose="02040503050406030204" pitchFamily="18" charset="0"/>
                        <a:ea typeface="Arial" panose="020B0604020202020204" pitchFamily="34" charset="0"/>
                        <a:cs typeface="Times New Roman" panose="02020603050405020304" pitchFamily="18" charset="0"/>
                      </a:rPr>
                      <m:t>𝒏</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𝟑</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𝟓</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𝟏𝟓</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𝟏𝟎</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𝟕</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𝟒𝟎</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pP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năm</a:t>
                </a:r>
                <a:r>
                  <a:rPr lang="en-US" sz="4800" b="1" dirty="0">
                    <a:effectLst/>
                    <a:latin typeface="Tahoma" panose="020B0604030504040204" pitchFamily="34" charset="0"/>
                    <a:ea typeface="Tahoma" panose="020B0604030504040204" pitchFamily="34" charset="0"/>
                    <a:cs typeface="Tahoma" panose="020B0604030504040204" pitchFamily="34" charset="0"/>
                  </a:rPr>
                  <a:t> 2021,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mỗi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cuốn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sách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algn="ctr">
                  <a:lnSpc>
                    <a:spcPct val="107000"/>
                  </a:lnSpc>
                </a:pPr>
                <a14:m>
                  <m:oMath xmlns:m="http://schemas.openxmlformats.org/officeDocument/2006/math">
                    <m:f>
                      <m:fPr>
                        <m:ctrlPr>
                          <a:rPr lang="en-US" sz="48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vi-VN" sz="4800" b="1" i="1">
                            <a:effectLst/>
                            <a:latin typeface="Cambria Math" panose="02040503050406030204" pitchFamily="18" charset="0"/>
                            <a:ea typeface="Cambria Math" panose="02040503050406030204" pitchFamily="18" charset="0"/>
                            <a:cs typeface="Times New Roman" panose="02020603050405020304" pitchFamily="18" charset="0"/>
                          </a:rPr>
                          <m:t>𝟑</m:t>
                        </m:r>
                        <m:r>
                          <a:rPr lang="vi-VN" sz="4800" b="1" i="1">
                            <a:effectLst/>
                            <a:latin typeface="Cambria Math" panose="02040503050406030204" pitchFamily="18" charset="0"/>
                            <a:ea typeface="Cambria Math" panose="02040503050406030204" pitchFamily="18" charset="0"/>
                            <a:cs typeface="Cambria Math" panose="02040503050406030204" pitchFamily="18" charset="0"/>
                          </a:rPr>
                          <m:t>⋅</m:t>
                        </m:r>
                        <m:r>
                          <a:rPr lang="vi-VN" sz="4800" b="1" i="1">
                            <a:effectLst/>
                            <a:latin typeface="Cambria Math" panose="02040503050406030204" pitchFamily="18" charset="0"/>
                            <a:ea typeface="Cambria Math" panose="02040503050406030204" pitchFamily="18" charset="0"/>
                            <a:cs typeface="Times New Roman" panose="02020603050405020304" pitchFamily="18" charset="0"/>
                          </a:rPr>
                          <m:t>𝟏</m:t>
                        </m:r>
                        <m:r>
                          <a:rPr lang="vi-VN" sz="4800" b="1" i="1">
                            <a:effectLst/>
                            <a:latin typeface="Cambria Math" panose="02040503050406030204" pitchFamily="18" charset="0"/>
                            <a:ea typeface="Cambria Math" panose="02040503050406030204" pitchFamily="18" charset="0"/>
                            <a:cs typeface="Times New Roman" panose="02020603050405020304" pitchFamily="18" charset="0"/>
                          </a:rPr>
                          <m:t>+</m:t>
                        </m:r>
                        <m:r>
                          <a:rPr lang="vi-VN" sz="4800" b="1" i="1">
                            <a:effectLst/>
                            <a:latin typeface="Cambria Math" panose="02040503050406030204" pitchFamily="18" charset="0"/>
                            <a:ea typeface="Cambria Math" panose="02040503050406030204" pitchFamily="18" charset="0"/>
                            <a:cs typeface="Times New Roman" panose="02020603050405020304" pitchFamily="18" charset="0"/>
                          </a:rPr>
                          <m:t>𝟓</m:t>
                        </m:r>
                        <m:r>
                          <a:rPr lang="vi-VN" sz="4800" b="1" i="1">
                            <a:effectLst/>
                            <a:latin typeface="Cambria Math" panose="02040503050406030204" pitchFamily="18" charset="0"/>
                            <a:ea typeface="Cambria Math" panose="02040503050406030204" pitchFamily="18" charset="0"/>
                            <a:cs typeface="Cambria Math" panose="02040503050406030204" pitchFamily="18" charset="0"/>
                          </a:rPr>
                          <m:t>⋅</m:t>
                        </m:r>
                        <m:r>
                          <a:rPr lang="vi-VN" sz="4800" b="1" i="1">
                            <a:effectLst/>
                            <a:latin typeface="Cambria Math" panose="02040503050406030204" pitchFamily="18" charset="0"/>
                            <a:ea typeface="Cambria Math" panose="02040503050406030204" pitchFamily="18" charset="0"/>
                            <a:cs typeface="Times New Roman" panose="02020603050405020304" pitchFamily="18" charset="0"/>
                          </a:rPr>
                          <m:t>𝟐</m:t>
                        </m:r>
                        <m:r>
                          <a:rPr lang="vi-VN" sz="4800" b="1" i="1">
                            <a:effectLst/>
                            <a:latin typeface="Cambria Math" panose="02040503050406030204" pitchFamily="18" charset="0"/>
                            <a:ea typeface="Cambria Math" panose="02040503050406030204" pitchFamily="18" charset="0"/>
                            <a:cs typeface="Times New Roman" panose="02020603050405020304" pitchFamily="18" charset="0"/>
                          </a:rPr>
                          <m:t>+</m:t>
                        </m:r>
                        <m:r>
                          <a:rPr lang="vi-VN" sz="4800" b="1" i="1">
                            <a:effectLst/>
                            <a:latin typeface="Cambria Math" panose="02040503050406030204" pitchFamily="18" charset="0"/>
                            <a:ea typeface="Cambria Math" panose="02040503050406030204" pitchFamily="18" charset="0"/>
                            <a:cs typeface="Times New Roman" panose="02020603050405020304" pitchFamily="18" charset="0"/>
                          </a:rPr>
                          <m:t>𝟏𝟓</m:t>
                        </m:r>
                        <m:r>
                          <a:rPr lang="vi-VN" sz="4800" b="1" i="1">
                            <a:effectLst/>
                            <a:latin typeface="Cambria Math" panose="02040503050406030204" pitchFamily="18" charset="0"/>
                            <a:ea typeface="Cambria Math" panose="02040503050406030204" pitchFamily="18" charset="0"/>
                            <a:cs typeface="Cambria Math" panose="02040503050406030204" pitchFamily="18" charset="0"/>
                          </a:rPr>
                          <m:t>⋅</m:t>
                        </m:r>
                        <m:r>
                          <a:rPr lang="vi-VN" sz="4800" b="1" i="1">
                            <a:effectLst/>
                            <a:latin typeface="Cambria Math" panose="02040503050406030204" pitchFamily="18" charset="0"/>
                            <a:ea typeface="Cambria Math" panose="02040503050406030204" pitchFamily="18" charset="0"/>
                            <a:cs typeface="Times New Roman" panose="02020603050405020304" pitchFamily="18" charset="0"/>
                          </a:rPr>
                          <m:t>𝟑</m:t>
                        </m:r>
                        <m:r>
                          <a:rPr lang="vi-VN" sz="4800" b="1" i="1">
                            <a:effectLst/>
                            <a:latin typeface="Cambria Math" panose="02040503050406030204" pitchFamily="18" charset="0"/>
                            <a:ea typeface="Cambria Math" panose="02040503050406030204" pitchFamily="18" charset="0"/>
                            <a:cs typeface="Times New Roman" panose="02020603050405020304" pitchFamily="18" charset="0"/>
                          </a:rPr>
                          <m:t>+</m:t>
                        </m:r>
                        <m:r>
                          <a:rPr lang="vi-VN" sz="4800" b="1" i="1">
                            <a:effectLst/>
                            <a:latin typeface="Cambria Math" panose="02040503050406030204" pitchFamily="18" charset="0"/>
                            <a:ea typeface="Cambria Math" panose="02040503050406030204" pitchFamily="18" charset="0"/>
                            <a:cs typeface="Times New Roman" panose="02020603050405020304" pitchFamily="18" charset="0"/>
                          </a:rPr>
                          <m:t>𝟏𝟎</m:t>
                        </m:r>
                        <m:r>
                          <a:rPr lang="vi-VN" sz="4800" b="1" i="1">
                            <a:effectLst/>
                            <a:latin typeface="Cambria Math" panose="02040503050406030204" pitchFamily="18" charset="0"/>
                            <a:ea typeface="Cambria Math" panose="02040503050406030204" pitchFamily="18" charset="0"/>
                            <a:cs typeface="Cambria Math" panose="02040503050406030204" pitchFamily="18" charset="0"/>
                          </a:rPr>
                          <m:t>⋅</m:t>
                        </m:r>
                        <m:r>
                          <a:rPr lang="vi-VN" sz="4800" b="1" i="1">
                            <a:effectLst/>
                            <a:latin typeface="Cambria Math" panose="02040503050406030204" pitchFamily="18" charset="0"/>
                            <a:ea typeface="Cambria Math" panose="02040503050406030204" pitchFamily="18" charset="0"/>
                            <a:cs typeface="Times New Roman" panose="02020603050405020304" pitchFamily="18" charset="0"/>
                          </a:rPr>
                          <m:t>𝟒</m:t>
                        </m:r>
                        <m:r>
                          <a:rPr lang="vi-VN" sz="4800" b="1" i="1">
                            <a:effectLst/>
                            <a:latin typeface="Cambria Math" panose="02040503050406030204" pitchFamily="18" charset="0"/>
                            <a:ea typeface="Cambria Math" panose="02040503050406030204" pitchFamily="18" charset="0"/>
                            <a:cs typeface="Times New Roman" panose="02020603050405020304" pitchFamily="18" charset="0"/>
                          </a:rPr>
                          <m:t>+</m:t>
                        </m:r>
                        <m:r>
                          <a:rPr lang="vi-VN" sz="4800" b="1" i="1">
                            <a:effectLst/>
                            <a:latin typeface="Cambria Math" panose="02040503050406030204" pitchFamily="18" charset="0"/>
                            <a:ea typeface="Cambria Math" panose="02040503050406030204" pitchFamily="18" charset="0"/>
                            <a:cs typeface="Times New Roman" panose="02020603050405020304" pitchFamily="18" charset="0"/>
                          </a:rPr>
                          <m:t>𝟕</m:t>
                        </m:r>
                        <m:r>
                          <a:rPr lang="vi-VN" sz="4800" b="1" i="1">
                            <a:effectLst/>
                            <a:latin typeface="Cambria Math" panose="02040503050406030204" pitchFamily="18" charset="0"/>
                            <a:ea typeface="Cambria Math" panose="02040503050406030204" pitchFamily="18" charset="0"/>
                            <a:cs typeface="Cambria Math" panose="02040503050406030204" pitchFamily="18" charset="0"/>
                          </a:rPr>
                          <m:t>⋅</m:t>
                        </m:r>
                        <m:r>
                          <a:rPr lang="vi-VN" sz="4800" b="1" i="1">
                            <a:effectLst/>
                            <a:latin typeface="Cambria Math" panose="02040503050406030204" pitchFamily="18" charset="0"/>
                            <a:ea typeface="Cambria Math" panose="02040503050406030204" pitchFamily="18" charset="0"/>
                            <a:cs typeface="Times New Roman" panose="02020603050405020304" pitchFamily="18" charset="0"/>
                          </a:rPr>
                          <m:t>𝟓</m:t>
                        </m:r>
                      </m:num>
                      <m:den>
                        <m:r>
                          <a:rPr lang="vi-VN" sz="4800" b="1" i="1">
                            <a:effectLst/>
                            <a:latin typeface="Cambria Math" panose="02040503050406030204" pitchFamily="18" charset="0"/>
                            <a:ea typeface="Cambria Math" panose="02040503050406030204" pitchFamily="18" charset="0"/>
                            <a:cs typeface="Times New Roman" panose="02020603050405020304" pitchFamily="18" charset="0"/>
                          </a:rPr>
                          <m:t>𝟒𝟎</m:t>
                        </m:r>
                      </m:den>
                    </m:f>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𝟑</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𝟑𝟐𝟓</m:t>
                    </m:r>
                  </m:oMath>
                </a14:m>
                <a:r>
                  <a:rPr lang="vi-VN"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a:effectLst/>
                    <a:latin typeface="Tahoma" panose="020B0604030504040204" pitchFamily="34" charset="0"/>
                    <a:ea typeface="Tahoma" panose="020B0604030504040204" pitchFamily="34" charset="0"/>
                    <a:cs typeface="Tahoma" panose="020B0604030504040204" pitchFamily="34" charset="0"/>
                  </a:rPr>
                  <a:t>(</a:t>
                </a:r>
                <a:r>
                  <a:rPr lang="en-US" sz="4800" b="1" dirty="0" err="1">
                    <a:effectLst/>
                    <a:latin typeface="Tahoma" panose="020B0604030504040204" pitchFamily="34" charset="0"/>
                    <a:ea typeface="Tahoma" panose="020B0604030504040204" pitchFamily="34" charset="0"/>
                    <a:cs typeface="Tahoma" panose="020B0604030504040204" pitchFamily="34" charset="0"/>
                  </a:rPr>
                  <a:t>cuốn</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3" name="TextBox 12">
                <a:extLst>
                  <a:ext uri="{FF2B5EF4-FFF2-40B4-BE49-F238E27FC236}">
                    <a16:creationId xmlns:a16="http://schemas.microsoft.com/office/drawing/2014/main" id="{34F7D5B1-D3C2-4C1E-AB64-5FEC3C7C4FD4}"/>
                  </a:ext>
                </a:extLst>
              </p:cNvPr>
              <p:cNvSpPr txBox="1">
                <a:spLocks noRot="1" noChangeAspect="1" noMove="1" noResize="1" noEditPoints="1" noAdjustHandles="1" noChangeArrowheads="1" noChangeShapeType="1" noTextEdit="1"/>
              </p:cNvSpPr>
              <p:nvPr/>
            </p:nvSpPr>
            <p:spPr>
              <a:xfrm>
                <a:off x="360388" y="5791200"/>
                <a:ext cx="23642611" cy="3616696"/>
              </a:xfrm>
              <a:prstGeom prst="rect">
                <a:avLst/>
              </a:prstGeom>
              <a:blipFill>
                <a:blip r:embed="rId2"/>
                <a:stretch>
                  <a:fillRect l="-1160" t="-4384" b="-3035"/>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7F4D64E7-AA02-46D9-965D-59DC9AAA5F58}"/>
              </a:ext>
            </a:extLst>
          </p:cNvPr>
          <p:cNvSpPr txBox="1"/>
          <p:nvPr/>
        </p:nvSpPr>
        <p:spPr>
          <a:xfrm>
            <a:off x="370694" y="9995094"/>
            <a:ext cx="23642611" cy="3046988"/>
          </a:xfrm>
          <a:prstGeom prst="rect">
            <a:avLst/>
          </a:prstGeom>
          <a:noFill/>
        </p:spPr>
        <p:txBody>
          <a:bodyPr wrap="square" rtlCol="0">
            <a:spAutoFit/>
          </a:bodyPr>
          <a:lstStyle/>
          <a:p>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Ý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nghĩa</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cộng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biết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tâm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dại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diện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p:pic>
        <p:nvPicPr>
          <p:cNvPr id="16" name="Picture 15">
            <a:extLst>
              <a:ext uri="{FF2B5EF4-FFF2-40B4-BE49-F238E27FC236}">
                <a16:creationId xmlns:a16="http://schemas.microsoft.com/office/drawing/2014/main" id="{356EA082-936C-C8BD-4DB2-4A6FE22343F9}"/>
              </a:ext>
            </a:extLst>
          </p:cNvPr>
          <p:cNvPicPr>
            <a:picLocks noChangeAspect="1"/>
          </p:cNvPicPr>
          <p:nvPr/>
        </p:nvPicPr>
        <p:blipFill>
          <a:blip r:embed="rId3"/>
          <a:stretch>
            <a:fillRect/>
          </a:stretch>
        </p:blipFill>
        <p:spPr>
          <a:xfrm>
            <a:off x="13710723" y="2197412"/>
            <a:ext cx="10000920" cy="1748233"/>
          </a:xfrm>
          <a:prstGeom prst="rect">
            <a:avLst/>
          </a:prstGeom>
        </p:spPr>
      </p:pic>
      <p:grpSp>
        <p:nvGrpSpPr>
          <p:cNvPr id="2" name="Group 1">
            <a:extLst>
              <a:ext uri="{FF2B5EF4-FFF2-40B4-BE49-F238E27FC236}">
                <a16:creationId xmlns:a16="http://schemas.microsoft.com/office/drawing/2014/main" id="{EF7E5F8E-568F-4C09-8821-B3240CED4818}"/>
              </a:ext>
            </a:extLst>
          </p:cNvPr>
          <p:cNvGrpSpPr/>
          <p:nvPr/>
        </p:nvGrpSpPr>
        <p:grpSpPr>
          <a:xfrm>
            <a:off x="139657" y="1737111"/>
            <a:ext cx="1454536" cy="751840"/>
            <a:chOff x="0" y="92326"/>
            <a:chExt cx="575416" cy="197663"/>
          </a:xfrm>
        </p:grpSpPr>
        <p:grpSp>
          <p:nvGrpSpPr>
            <p:cNvPr id="3" name="Group 2">
              <a:extLst>
                <a:ext uri="{FF2B5EF4-FFF2-40B4-BE49-F238E27FC236}">
                  <a16:creationId xmlns:a16="http://schemas.microsoft.com/office/drawing/2014/main" id="{D5A7C0D7-4E47-4230-AE58-37187B9A34DE}"/>
                </a:ext>
              </a:extLst>
            </p:cNvPr>
            <p:cNvGrpSpPr/>
            <p:nvPr/>
          </p:nvGrpSpPr>
          <p:grpSpPr>
            <a:xfrm>
              <a:off x="0" y="92326"/>
              <a:ext cx="575416" cy="197663"/>
              <a:chOff x="0" y="92326"/>
              <a:chExt cx="644449" cy="302837"/>
            </a:xfrm>
          </p:grpSpPr>
          <p:sp>
            <p:nvSpPr>
              <p:cNvPr id="6" name="Arrow: Pentagon 5">
                <a:extLst>
                  <a:ext uri="{FF2B5EF4-FFF2-40B4-BE49-F238E27FC236}">
                    <a16:creationId xmlns:a16="http://schemas.microsoft.com/office/drawing/2014/main" id="{5930CD37-7AAB-42B3-A017-0F628A9B1BAF}"/>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Arrow: Chevron 6">
                <a:extLst>
                  <a:ext uri="{FF2B5EF4-FFF2-40B4-BE49-F238E27FC236}">
                    <a16:creationId xmlns:a16="http://schemas.microsoft.com/office/drawing/2014/main" id="{31928315-A0C2-4769-93C8-D19A3D87BAB3}"/>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Arrow: Chevron 7">
                <a:extLst>
                  <a:ext uri="{FF2B5EF4-FFF2-40B4-BE49-F238E27FC236}">
                    <a16:creationId xmlns:a16="http://schemas.microsoft.com/office/drawing/2014/main" id="{40A41EAD-7346-4B6A-8310-035BB87AA81F}"/>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
          <p:nvSpPr>
            <p:cNvPr id="4" name="Flowchart: Terminator 3">
              <a:extLst>
                <a:ext uri="{FF2B5EF4-FFF2-40B4-BE49-F238E27FC236}">
                  <a16:creationId xmlns:a16="http://schemas.microsoft.com/office/drawing/2014/main" id="{560451AD-3BB7-4D04-9AEB-9545A062DB46}"/>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 name="Oval 4">
              <a:extLst>
                <a:ext uri="{FF2B5EF4-FFF2-40B4-BE49-F238E27FC236}">
                  <a16:creationId xmlns:a16="http://schemas.microsoft.com/office/drawing/2014/main" id="{E8A60348-2FE3-4290-BFAB-07A66D94F9DF}"/>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3194527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2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BDDFE50-2A59-41C3-8DF5-74B5C84006A4}"/>
                  </a:ext>
                </a:extLst>
              </p:cNvPr>
              <p:cNvSpPr txBox="1"/>
              <p:nvPr/>
            </p:nvSpPr>
            <p:spPr>
              <a:xfrm>
                <a:off x="1714500" y="2009959"/>
                <a:ext cx="20955000" cy="1569660"/>
              </a:xfrm>
              <a:prstGeom prst="rect">
                <a:avLst/>
              </a:prstGeom>
              <a:noFill/>
            </p:spPr>
            <p:txBody>
              <a:bodyPr wrap="square" rtlCol="0">
                <a:spAutoFit/>
              </a:bodyPr>
              <a:lstStyle/>
              <a:p>
                <a:r>
                  <a:rPr lang="vi-VN"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Luyện tập 1.</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Bảng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sau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biết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thời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gian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chạy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cự</a:t>
                </a:r>
                <a:r>
                  <a:rPr lang="en-US" sz="4800" b="1" dirty="0">
                    <a:effectLst/>
                    <a:latin typeface="Tahoma" panose="020B0604030504040204" pitchFamily="34" charset="0"/>
                    <a:ea typeface="Tahoma" panose="020B0604030504040204" pitchFamily="34" charset="0"/>
                    <a:cs typeface="Tahoma" panose="020B0604030504040204" pitchFamily="34" charset="0"/>
                  </a:rPr>
                  <a:t> li </a:t>
                </a:r>
                <a14:m>
                  <m:oMath xmlns:m="http://schemas.openxmlformats.org/officeDocument/2006/math">
                    <m:r>
                      <a:rPr lang="vi-VN" sz="4800" b="1" i="1">
                        <a:effectLst/>
                        <a:latin typeface="Cambria Math" panose="02040503050406030204" pitchFamily="18" charset="0"/>
                        <a:ea typeface="Arial" panose="020B0604020202020204" pitchFamily="34" charset="0"/>
                        <a:cs typeface="Times New Roman" panose="02020603050405020304" pitchFamily="18" charset="0"/>
                      </a:rPr>
                      <m:t>𝟏𝟎𝟎</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𝒎</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giây</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TextBox 6">
                <a:extLst>
                  <a:ext uri="{FF2B5EF4-FFF2-40B4-BE49-F238E27FC236}">
                    <a16:creationId xmlns:a16="http://schemas.microsoft.com/office/drawing/2014/main" id="{9BDDFE50-2A59-41C3-8DF5-74B5C84006A4}"/>
                  </a:ext>
                </a:extLst>
              </p:cNvPr>
              <p:cNvSpPr txBox="1">
                <a:spLocks noRot="1" noChangeAspect="1" noMove="1" noResize="1" noEditPoints="1" noAdjustHandles="1" noChangeArrowheads="1" noChangeShapeType="1" noTextEdit="1"/>
              </p:cNvSpPr>
              <p:nvPr/>
            </p:nvSpPr>
            <p:spPr>
              <a:xfrm>
                <a:off x="1714500" y="2009959"/>
                <a:ext cx="20955000" cy="1569660"/>
              </a:xfrm>
              <a:prstGeom prst="rect">
                <a:avLst/>
              </a:prstGeom>
              <a:blipFill>
                <a:blip r:embed="rId2"/>
                <a:stretch>
                  <a:fillRect l="-1309" t="-9339" b="-19844"/>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DB78059D-964A-4612-B524-3DAABB58379B}"/>
              </a:ext>
            </a:extLst>
          </p:cNvPr>
          <p:cNvGrpSpPr/>
          <p:nvPr/>
        </p:nvGrpSpPr>
        <p:grpSpPr>
          <a:xfrm>
            <a:off x="232255" y="2009959"/>
            <a:ext cx="1454536" cy="751840"/>
            <a:chOff x="0" y="92326"/>
            <a:chExt cx="575416" cy="197663"/>
          </a:xfrm>
        </p:grpSpPr>
        <p:grpSp>
          <p:nvGrpSpPr>
            <p:cNvPr id="10" name="Group 9">
              <a:extLst>
                <a:ext uri="{FF2B5EF4-FFF2-40B4-BE49-F238E27FC236}">
                  <a16:creationId xmlns:a16="http://schemas.microsoft.com/office/drawing/2014/main" id="{D39AD925-EB48-4B9A-BAF9-A7DCBE1EE81E}"/>
                </a:ext>
              </a:extLst>
            </p:cNvPr>
            <p:cNvGrpSpPr/>
            <p:nvPr/>
          </p:nvGrpSpPr>
          <p:grpSpPr>
            <a:xfrm>
              <a:off x="0" y="92326"/>
              <a:ext cx="575416" cy="197663"/>
              <a:chOff x="0" y="92326"/>
              <a:chExt cx="644449" cy="302837"/>
            </a:xfrm>
          </p:grpSpPr>
          <p:sp>
            <p:nvSpPr>
              <p:cNvPr id="13" name="Arrow: Pentagon 12">
                <a:extLst>
                  <a:ext uri="{FF2B5EF4-FFF2-40B4-BE49-F238E27FC236}">
                    <a16:creationId xmlns:a16="http://schemas.microsoft.com/office/drawing/2014/main" id="{F7E8832F-59D7-495B-B619-10D12FB7B80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4" name="Arrow: Chevron 13">
                <a:extLst>
                  <a:ext uri="{FF2B5EF4-FFF2-40B4-BE49-F238E27FC236}">
                    <a16:creationId xmlns:a16="http://schemas.microsoft.com/office/drawing/2014/main" id="{8D3C7173-AD43-4150-BF19-4CB81A4244D8}"/>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5" name="Arrow: Chevron 14">
                <a:extLst>
                  <a:ext uri="{FF2B5EF4-FFF2-40B4-BE49-F238E27FC236}">
                    <a16:creationId xmlns:a16="http://schemas.microsoft.com/office/drawing/2014/main" id="{C02D75C1-FC00-486B-AEAF-CEC4B100B109}"/>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11" name="Flowchart: Terminator 10">
              <a:extLst>
                <a:ext uri="{FF2B5EF4-FFF2-40B4-BE49-F238E27FC236}">
                  <a16:creationId xmlns:a16="http://schemas.microsoft.com/office/drawing/2014/main" id="{F4005362-B8EF-4F5B-90F8-9C8D94514162}"/>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2" name="Oval 11">
              <a:extLst>
                <a:ext uri="{FF2B5EF4-FFF2-40B4-BE49-F238E27FC236}">
                  <a16:creationId xmlns:a16="http://schemas.microsoft.com/office/drawing/2014/main" id="{9FA962C3-33DF-4A08-8DFF-CC3926E825D1}"/>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5216DB5-B273-4000-A51A-A91E084584BF}"/>
                  </a:ext>
                </a:extLst>
              </p:cNvPr>
              <p:cNvSpPr txBox="1"/>
              <p:nvPr/>
            </p:nvSpPr>
            <p:spPr>
              <a:xfrm>
                <a:off x="990600" y="6858000"/>
                <a:ext cx="22707600" cy="1569660"/>
              </a:xfrm>
              <a:prstGeom prst="rect">
                <a:avLst/>
              </a:prstGeom>
              <a:noFill/>
            </p:spPr>
            <p:txBody>
              <a:bodyPr wrap="square" rtlCol="0">
                <a:spAutoFit/>
              </a:bodyPr>
              <a:lstStyle/>
              <a:p>
                <a:r>
                  <a:rPr lang="en-US" sz="4800" b="1" dirty="0" err="1">
                    <a:effectLst/>
                    <a:latin typeface="Tahoma" panose="020B0604030504040204" pitchFamily="34" charset="0"/>
                    <a:ea typeface="Tahoma" panose="020B0604030504040204" pitchFamily="34" charset="0"/>
                    <a:cs typeface="Tahoma" panose="020B0604030504040204" pitchFamily="34" charset="0"/>
                  </a:rPr>
                  <a:t>Hãy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tính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thời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gian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chạy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cự</a:t>
                </a:r>
                <a:r>
                  <a:rPr lang="en-US" sz="4800" b="1" dirty="0">
                    <a:effectLst/>
                    <a:latin typeface="Tahoma" panose="020B0604030504040204" pitchFamily="34" charset="0"/>
                    <a:ea typeface="Tahoma" panose="020B0604030504040204" pitchFamily="34" charset="0"/>
                    <a:cs typeface="Tahoma" panose="020B0604030504040204" pitchFamily="34" charset="0"/>
                  </a:rPr>
                  <a:t> li </a:t>
                </a:r>
                <a14:m>
                  <m:oMath xmlns:m="http://schemas.openxmlformats.org/officeDocument/2006/math">
                    <m:r>
                      <a:rPr lang="vi-VN" sz="4800" b="1" i="1">
                        <a:effectLst/>
                        <a:latin typeface="Cambria Math" panose="02040503050406030204" pitchFamily="18" charset="0"/>
                        <a:ea typeface="Arial" panose="020B0604020202020204" pitchFamily="34" charset="0"/>
                        <a:cs typeface="Times New Roman" panose="02020603050405020304" pitchFamily="18" charset="0"/>
                      </a:rPr>
                      <m:t>𝟏𝟎𝟎</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𝒎</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lớp</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TextBox 15">
                <a:extLst>
                  <a:ext uri="{FF2B5EF4-FFF2-40B4-BE49-F238E27FC236}">
                    <a16:creationId xmlns:a16="http://schemas.microsoft.com/office/drawing/2014/main" id="{45216DB5-B273-4000-A51A-A91E084584BF}"/>
                  </a:ext>
                </a:extLst>
              </p:cNvPr>
              <p:cNvSpPr txBox="1">
                <a:spLocks noRot="1" noChangeAspect="1" noMove="1" noResize="1" noEditPoints="1" noAdjustHandles="1" noChangeArrowheads="1" noChangeShapeType="1" noTextEdit="1"/>
              </p:cNvSpPr>
              <p:nvPr/>
            </p:nvSpPr>
            <p:spPr>
              <a:xfrm>
                <a:off x="990600" y="6858000"/>
                <a:ext cx="22707600" cy="1569660"/>
              </a:xfrm>
              <a:prstGeom prst="rect">
                <a:avLst/>
              </a:prstGeom>
              <a:blipFill>
                <a:blip r:embed="rId3"/>
                <a:stretch>
                  <a:fillRect l="-1235" t="-93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4281BC9-83DD-4318-A234-725A16D3D9DB}"/>
                  </a:ext>
                </a:extLst>
              </p:cNvPr>
              <p:cNvSpPr txBox="1"/>
              <p:nvPr/>
            </p:nvSpPr>
            <p:spPr>
              <a:xfrm>
                <a:off x="990600" y="7703541"/>
                <a:ext cx="22021800" cy="4566763"/>
              </a:xfrm>
              <a:prstGeom prst="rect">
                <a:avLst/>
              </a:prstGeom>
              <a:noFill/>
            </p:spPr>
            <p:txBody>
              <a:bodyPr wrap="square" rtlCol="0">
                <a:spAutoFit/>
              </a:bodyPr>
              <a:lstStyle/>
              <a:p>
                <a:pPr algn="ctr">
                  <a:lnSpc>
                    <a:spcPct val="107000"/>
                  </a:lnSpc>
                  <a:spcBef>
                    <a:spcPts val="600"/>
                  </a:spcBef>
                </a:pPr>
                <a:r>
                  <a:rPr lang="en-US" sz="4800" b="1">
                    <a:solidFill>
                      <a:srgbClr val="FF0000"/>
                    </a:solidFill>
                    <a:effectLst/>
                    <a:latin typeface="Tahoma" panose="020B0604030504040204" pitchFamily="34" charset="0"/>
                    <a:ea typeface="Tahoma" panose="020B0604030504040204" pitchFamily="34" charset="0"/>
                    <a:cs typeface="Tahoma" panose="020B0604030504040204" pitchFamily="34" charset="0"/>
                  </a:rPr>
                  <a:t>Lời giải</a:t>
                </a:r>
                <a:endPar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Bef>
                    <a:spcPts val="600"/>
                  </a:spcBef>
                </a:pP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Thời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gian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chạy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cự</a:t>
                </a:r>
                <a:r>
                  <a:rPr lang="en-US" sz="4800" b="1" dirty="0">
                    <a:effectLst/>
                    <a:latin typeface="Tahoma" panose="020B0604030504040204" pitchFamily="34" charset="0"/>
                    <a:ea typeface="Tahoma" panose="020B0604030504040204" pitchFamily="34" charset="0"/>
                    <a:cs typeface="Tahoma" panose="020B0604030504040204" pitchFamily="34" charset="0"/>
                  </a:rPr>
                  <a:t> li </a:t>
                </a:r>
                <a14:m>
                  <m:oMath xmlns:m="http://schemas.openxmlformats.org/officeDocument/2006/math">
                    <m:r>
                      <a:rPr lang="vi-VN" sz="4800" b="1" i="1">
                        <a:effectLst/>
                        <a:latin typeface="Cambria Math" panose="02040503050406030204" pitchFamily="18" charset="0"/>
                        <a:ea typeface="Arial" panose="020B0604020202020204" pitchFamily="34" charset="0"/>
                        <a:cs typeface="Times New Roman" panose="02020603050405020304" pitchFamily="18" charset="0"/>
                      </a:rPr>
                      <m:t>𝟏𝟎𝟎</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𝒎</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p>
              <a:p>
                <a:pPr algn="ctr">
                  <a:lnSpc>
                    <a:spcPct val="107000"/>
                  </a:lnSpc>
                  <a:spcBef>
                    <a:spcPts val="600"/>
                  </a:spcBef>
                  <a:tabLst>
                    <a:tab pos="3238500" algn="ctr"/>
                    <a:tab pos="6477000" algn="r"/>
                  </a:tabLst>
                </a:pP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Bef>
                    <a:spcPts val="600"/>
                  </a:spcBef>
                  <a:tabLst>
                    <a:tab pos="3238500" algn="ctr"/>
                    <a:tab pos="6477000" algn="r"/>
                  </a:tabLst>
                </a:pP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800" b="1" i="1">
                            <a:effectLst/>
                            <a:latin typeface="Cambria Math" panose="02040503050406030204" pitchFamily="18" charset="0"/>
                            <a:ea typeface="Arial" panose="020B0604020202020204" pitchFamily="34" charset="0"/>
                          </a:rPr>
                        </m:ctrlPr>
                      </m:accPr>
                      <m:e>
                        <m:r>
                          <a:rPr lang="en-US" sz="4800" b="1" i="1">
                            <a:effectLst/>
                            <a:latin typeface="Cambria Math" panose="02040503050406030204" pitchFamily="18" charset="0"/>
                            <a:ea typeface="Arial" panose="020B0604020202020204" pitchFamily="34" charset="0"/>
                          </a:rPr>
                          <m:t>𝒙</m:t>
                        </m:r>
                      </m:e>
                    </m:acc>
                    <m:r>
                      <a:rPr lang="en-US" sz="4800" b="1" i="1">
                        <a:effectLst/>
                        <a:latin typeface="Cambria Math" panose="02040503050406030204" pitchFamily="18" charset="0"/>
                        <a:ea typeface="Arial" panose="020B0604020202020204" pitchFamily="34" charset="0"/>
                      </a:rPr>
                      <m:t>=</m:t>
                    </m:r>
                    <m:f>
                      <m:fPr>
                        <m:ctrlPr>
                          <a:rPr lang="en-US" sz="4800" b="1" i="1">
                            <a:effectLst/>
                            <a:latin typeface="Cambria Math" panose="02040503050406030204" pitchFamily="18" charset="0"/>
                            <a:ea typeface="Arial" panose="020B0604020202020204" pitchFamily="34" charset="0"/>
                          </a:rPr>
                        </m:ctrlPr>
                      </m:fPr>
                      <m:num>
                        <m:r>
                          <a:rPr lang="en-US" sz="4800" b="1" i="1">
                            <a:effectLst/>
                            <a:latin typeface="Cambria Math" panose="02040503050406030204" pitchFamily="18" charset="0"/>
                            <a:ea typeface="Arial" panose="020B0604020202020204" pitchFamily="34" charset="0"/>
                          </a:rPr>
                          <m:t>𝟏𝟐</m:t>
                        </m:r>
                        <m:r>
                          <a:rPr lang="en-US" sz="4800" b="1" i="1">
                            <a:effectLst/>
                            <a:latin typeface="Cambria Math" panose="02040503050406030204" pitchFamily="18" charset="0"/>
                            <a:ea typeface="Arial" panose="020B0604020202020204" pitchFamily="34" charset="0"/>
                            <a:cs typeface="Cambria Math" panose="02040503050406030204" pitchFamily="18" charset="0"/>
                          </a:rPr>
                          <m:t>⋅</m:t>
                        </m:r>
                        <m:r>
                          <a:rPr lang="en-US" sz="4800" b="1" i="1">
                            <a:effectLst/>
                            <a:latin typeface="Cambria Math" panose="02040503050406030204" pitchFamily="18" charset="0"/>
                            <a:ea typeface="Arial" panose="020B0604020202020204" pitchFamily="34" charset="0"/>
                          </a:rPr>
                          <m:t>𝟓</m:t>
                        </m:r>
                        <m:r>
                          <a:rPr lang="en-US" sz="4800" b="1" i="1">
                            <a:effectLst/>
                            <a:latin typeface="Cambria Math" panose="02040503050406030204" pitchFamily="18" charset="0"/>
                            <a:ea typeface="Arial" panose="020B0604020202020204" pitchFamily="34" charset="0"/>
                          </a:rPr>
                          <m:t>+</m:t>
                        </m:r>
                        <m:r>
                          <a:rPr lang="en-US" sz="4800" b="1" i="1">
                            <a:effectLst/>
                            <a:latin typeface="Cambria Math" panose="02040503050406030204" pitchFamily="18" charset="0"/>
                            <a:ea typeface="Arial" panose="020B0604020202020204" pitchFamily="34" charset="0"/>
                          </a:rPr>
                          <m:t>𝟏𝟑</m:t>
                        </m:r>
                        <m:r>
                          <a:rPr lang="en-US" sz="4800" b="1" i="1">
                            <a:effectLst/>
                            <a:latin typeface="Cambria Math" panose="02040503050406030204" pitchFamily="18" charset="0"/>
                            <a:ea typeface="Arial" panose="020B0604020202020204" pitchFamily="34" charset="0"/>
                            <a:cs typeface="Cambria Math" panose="02040503050406030204" pitchFamily="18" charset="0"/>
                          </a:rPr>
                          <m:t>⋅</m:t>
                        </m:r>
                        <m:r>
                          <a:rPr lang="en-US" sz="4800" b="1" i="1">
                            <a:effectLst/>
                            <a:latin typeface="Cambria Math" panose="02040503050406030204" pitchFamily="18" charset="0"/>
                            <a:ea typeface="Arial" panose="020B0604020202020204" pitchFamily="34" charset="0"/>
                          </a:rPr>
                          <m:t>𝟕</m:t>
                        </m:r>
                        <m:r>
                          <a:rPr lang="en-US" sz="4800" b="1" i="1">
                            <a:effectLst/>
                            <a:latin typeface="Cambria Math" panose="02040503050406030204" pitchFamily="18" charset="0"/>
                            <a:ea typeface="Arial" panose="020B0604020202020204" pitchFamily="34" charset="0"/>
                          </a:rPr>
                          <m:t>+</m:t>
                        </m:r>
                        <m:r>
                          <a:rPr lang="en-US" sz="4800" b="1" i="1">
                            <a:effectLst/>
                            <a:latin typeface="Cambria Math" panose="02040503050406030204" pitchFamily="18" charset="0"/>
                            <a:ea typeface="Arial" panose="020B0604020202020204" pitchFamily="34" charset="0"/>
                          </a:rPr>
                          <m:t>𝟏𝟒</m:t>
                        </m:r>
                        <m:r>
                          <a:rPr lang="en-US" sz="4800" b="1" i="1">
                            <a:effectLst/>
                            <a:latin typeface="Cambria Math" panose="02040503050406030204" pitchFamily="18" charset="0"/>
                            <a:ea typeface="Arial" panose="020B0604020202020204" pitchFamily="34" charset="0"/>
                            <a:cs typeface="Cambria Math" panose="02040503050406030204" pitchFamily="18" charset="0"/>
                          </a:rPr>
                          <m:t>⋅</m:t>
                        </m:r>
                        <m:r>
                          <a:rPr lang="en-US" sz="4800" b="1" i="1">
                            <a:effectLst/>
                            <a:latin typeface="Cambria Math" panose="02040503050406030204" pitchFamily="18" charset="0"/>
                            <a:ea typeface="Arial" panose="020B0604020202020204" pitchFamily="34" charset="0"/>
                          </a:rPr>
                          <m:t>𝟏𝟎</m:t>
                        </m:r>
                        <m:r>
                          <a:rPr lang="en-US" sz="4800" b="1" i="1">
                            <a:effectLst/>
                            <a:latin typeface="Cambria Math" panose="02040503050406030204" pitchFamily="18" charset="0"/>
                            <a:ea typeface="Arial" panose="020B0604020202020204" pitchFamily="34" charset="0"/>
                          </a:rPr>
                          <m:t>+</m:t>
                        </m:r>
                        <m:r>
                          <a:rPr lang="en-US" sz="4800" b="1" i="1">
                            <a:effectLst/>
                            <a:latin typeface="Cambria Math" panose="02040503050406030204" pitchFamily="18" charset="0"/>
                            <a:ea typeface="Arial" panose="020B0604020202020204" pitchFamily="34" charset="0"/>
                          </a:rPr>
                          <m:t>𝟏𝟓</m:t>
                        </m:r>
                        <m:r>
                          <a:rPr lang="en-US" sz="4800" b="1" i="1">
                            <a:effectLst/>
                            <a:latin typeface="Cambria Math" panose="02040503050406030204" pitchFamily="18" charset="0"/>
                            <a:ea typeface="Arial" panose="020B0604020202020204" pitchFamily="34" charset="0"/>
                            <a:cs typeface="Cambria Math" panose="02040503050406030204" pitchFamily="18" charset="0"/>
                          </a:rPr>
                          <m:t>⋅</m:t>
                        </m:r>
                        <m:r>
                          <a:rPr lang="en-US" sz="4800" b="1" i="1">
                            <a:effectLst/>
                            <a:latin typeface="Cambria Math" panose="02040503050406030204" pitchFamily="18" charset="0"/>
                            <a:ea typeface="Arial" panose="020B0604020202020204" pitchFamily="34" charset="0"/>
                          </a:rPr>
                          <m:t>𝟖</m:t>
                        </m:r>
                        <m:r>
                          <a:rPr lang="en-US" sz="4800" b="1" i="1">
                            <a:effectLst/>
                            <a:latin typeface="Cambria Math" panose="02040503050406030204" pitchFamily="18" charset="0"/>
                            <a:ea typeface="Arial" panose="020B0604020202020204" pitchFamily="34" charset="0"/>
                          </a:rPr>
                          <m:t>+</m:t>
                        </m:r>
                        <m:r>
                          <a:rPr lang="en-US" sz="4800" b="1" i="1">
                            <a:effectLst/>
                            <a:latin typeface="Cambria Math" panose="02040503050406030204" pitchFamily="18" charset="0"/>
                            <a:ea typeface="Arial" panose="020B0604020202020204" pitchFamily="34" charset="0"/>
                          </a:rPr>
                          <m:t>𝟏𝟔</m:t>
                        </m:r>
                        <m:r>
                          <a:rPr lang="en-US" sz="4800" b="1" i="1">
                            <a:effectLst/>
                            <a:latin typeface="Cambria Math" panose="02040503050406030204" pitchFamily="18" charset="0"/>
                            <a:ea typeface="Arial" panose="020B0604020202020204" pitchFamily="34" charset="0"/>
                            <a:cs typeface="Cambria Math" panose="02040503050406030204" pitchFamily="18" charset="0"/>
                          </a:rPr>
                          <m:t>⋅</m:t>
                        </m:r>
                        <m:r>
                          <a:rPr lang="en-US" sz="4800" b="1" i="1">
                            <a:effectLst/>
                            <a:latin typeface="Cambria Math" panose="02040503050406030204" pitchFamily="18" charset="0"/>
                            <a:ea typeface="Arial" panose="020B0604020202020204" pitchFamily="34" charset="0"/>
                          </a:rPr>
                          <m:t>𝟔</m:t>
                        </m:r>
                      </m:num>
                      <m:den>
                        <m:r>
                          <a:rPr lang="en-US" sz="4800" b="1" i="1">
                            <a:effectLst/>
                            <a:latin typeface="Cambria Math" panose="02040503050406030204" pitchFamily="18" charset="0"/>
                            <a:ea typeface="Arial" panose="020B0604020202020204" pitchFamily="34" charset="0"/>
                          </a:rPr>
                          <m:t>𝟑𝟔</m:t>
                        </m:r>
                      </m:den>
                    </m:f>
                    <m:r>
                      <a:rPr lang="en-US" sz="4800" b="1" i="1">
                        <a:effectLst/>
                        <a:latin typeface="Cambria Math" panose="02040503050406030204" pitchFamily="18" charset="0"/>
                        <a:ea typeface="Arial" panose="020B0604020202020204" pitchFamily="34" charset="0"/>
                      </a:rPr>
                      <m:t>≈</m:t>
                    </m:r>
                    <m:r>
                      <a:rPr lang="en-US" sz="4800" b="1" i="1">
                        <a:effectLst/>
                        <a:latin typeface="Cambria Math" panose="02040503050406030204" pitchFamily="18" charset="0"/>
                        <a:ea typeface="Arial" panose="020B0604020202020204" pitchFamily="34" charset="0"/>
                      </a:rPr>
                      <m:t>𝟏𝟒</m:t>
                    </m:r>
                    <m:r>
                      <a:rPr lang="en-US" sz="4800" b="1" i="1">
                        <a:effectLst/>
                        <a:latin typeface="Cambria Math" panose="02040503050406030204" pitchFamily="18" charset="0"/>
                        <a:ea typeface="Arial" panose="020B0604020202020204" pitchFamily="34" charset="0"/>
                      </a:rPr>
                      <m:t>,</m:t>
                    </m:r>
                    <m:r>
                      <a:rPr lang="en-US" sz="4800" b="1" i="1">
                        <a:effectLst/>
                        <a:latin typeface="Cambria Math" panose="02040503050406030204" pitchFamily="18" charset="0"/>
                        <a:ea typeface="Arial" panose="020B0604020202020204" pitchFamily="34" charset="0"/>
                      </a:rPr>
                      <m:t>𝟎𝟖</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TextBox 17">
                <a:extLst>
                  <a:ext uri="{FF2B5EF4-FFF2-40B4-BE49-F238E27FC236}">
                    <a16:creationId xmlns:a16="http://schemas.microsoft.com/office/drawing/2014/main" id="{E4281BC9-83DD-4318-A234-725A16D3D9DB}"/>
                  </a:ext>
                </a:extLst>
              </p:cNvPr>
              <p:cNvSpPr txBox="1">
                <a:spLocks noRot="1" noChangeAspect="1" noMove="1" noResize="1" noEditPoints="1" noAdjustHandles="1" noChangeArrowheads="1" noChangeShapeType="1" noTextEdit="1"/>
              </p:cNvSpPr>
              <p:nvPr/>
            </p:nvSpPr>
            <p:spPr>
              <a:xfrm>
                <a:off x="990600" y="7703541"/>
                <a:ext cx="22021800" cy="4566763"/>
              </a:xfrm>
              <a:prstGeom prst="rect">
                <a:avLst/>
              </a:prstGeom>
              <a:blipFill>
                <a:blip r:embed="rId4"/>
                <a:stretch>
                  <a:fillRect l="-1274" t="-347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AAF29C4-E9D0-3E70-7E3C-90EFABB8AE46}"/>
              </a:ext>
            </a:extLst>
          </p:cNvPr>
          <p:cNvPicPr>
            <a:picLocks noChangeAspect="1"/>
          </p:cNvPicPr>
          <p:nvPr/>
        </p:nvPicPr>
        <p:blipFill>
          <a:blip r:embed="rId5"/>
          <a:stretch>
            <a:fillRect/>
          </a:stretch>
        </p:blipFill>
        <p:spPr>
          <a:xfrm>
            <a:off x="2743200" y="4316350"/>
            <a:ext cx="15468600" cy="1804919"/>
          </a:xfrm>
          <a:prstGeom prst="rect">
            <a:avLst/>
          </a:prstGeom>
        </p:spPr>
      </p:pic>
    </p:spTree>
    <p:extLst>
      <p:ext uri="{BB962C8B-B14F-4D97-AF65-F5344CB8AC3E}">
        <p14:creationId xmlns:p14="http://schemas.microsoft.com/office/powerpoint/2010/main" val="469728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C7B546-2C5B-43CF-B1AC-B0F5B1AF150F}"/>
              </a:ext>
            </a:extLst>
          </p:cNvPr>
          <p:cNvSpPr txBox="1"/>
          <p:nvPr/>
        </p:nvSpPr>
        <p:spPr>
          <a:xfrm>
            <a:off x="3124200" y="1066800"/>
            <a:ext cx="3733800" cy="830997"/>
          </a:xfrm>
          <a:prstGeom prst="rect">
            <a:avLst/>
          </a:prstGeom>
          <a:solidFill>
            <a:schemeClr val="bg1"/>
          </a:solidFill>
        </p:spPr>
        <p:txBody>
          <a:bodyPr wrap="square" rtlCol="0">
            <a:spAutoFit/>
          </a:bodyPr>
          <a:lstStyle/>
          <a:p>
            <a:r>
              <a:rPr lang="en-US" sz="4800" b="1" dirty="0">
                <a:solidFill>
                  <a:srgbClr val="00B050"/>
                </a:solidFill>
                <a:effectLst/>
                <a:latin typeface="Tahoma" panose="020B0604030504040204" pitchFamily="34" charset="0"/>
                <a:ea typeface="Tahoma" panose="020B0604030504040204" pitchFamily="34" charset="0"/>
                <a:cs typeface="Tahoma" panose="020B0604030504040204" pitchFamily="34" charset="0"/>
              </a:rPr>
              <a:t>b</a:t>
            </a:r>
            <a:r>
              <a:rPr lang="vi-VN" sz="4800" b="1" dirty="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50"/>
                </a:solidFill>
                <a:effectLst/>
                <a:latin typeface="Tahoma" panose="020B0604030504040204" pitchFamily="34" charset="0"/>
                <a:ea typeface="Tahoma" panose="020B0604030504040204" pitchFamily="34" charset="0"/>
                <a:cs typeface="Tahoma" panose="020B0604030504040204" pitchFamily="34" charset="0"/>
              </a:rPr>
              <a:t>Trung</a:t>
            </a:r>
            <a:r>
              <a:rPr lang="en-US" sz="4800" b="1" dirty="0">
                <a:solidFill>
                  <a:srgbClr val="00B05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B050"/>
                </a:solidFill>
                <a:effectLst/>
                <a:latin typeface="Tahoma" panose="020B0604030504040204" pitchFamily="34" charset="0"/>
                <a:ea typeface="Tahoma" panose="020B0604030504040204" pitchFamily="34" charset="0"/>
                <a:cs typeface="Tahoma" panose="020B0604030504040204" pitchFamily="34" charset="0"/>
              </a:rPr>
              <a:t>vị</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FC6A5C34-A743-47D2-B1A2-6CCF930AFA27}"/>
              </a:ext>
            </a:extLst>
          </p:cNvPr>
          <p:cNvGrpSpPr/>
          <p:nvPr/>
        </p:nvGrpSpPr>
        <p:grpSpPr>
          <a:xfrm>
            <a:off x="258856" y="2078447"/>
            <a:ext cx="1454536" cy="751840"/>
            <a:chOff x="0" y="92326"/>
            <a:chExt cx="575416" cy="197663"/>
          </a:xfrm>
        </p:grpSpPr>
        <p:grpSp>
          <p:nvGrpSpPr>
            <p:cNvPr id="5" name="Group 4">
              <a:extLst>
                <a:ext uri="{FF2B5EF4-FFF2-40B4-BE49-F238E27FC236}">
                  <a16:creationId xmlns:a16="http://schemas.microsoft.com/office/drawing/2014/main" id="{2FEA2D93-D254-45C1-BD5A-0D30FA7E2B98}"/>
                </a:ext>
              </a:extLst>
            </p:cNvPr>
            <p:cNvGrpSpPr/>
            <p:nvPr/>
          </p:nvGrpSpPr>
          <p:grpSpPr>
            <a:xfrm>
              <a:off x="0" y="92326"/>
              <a:ext cx="575416" cy="197663"/>
              <a:chOff x="0" y="92326"/>
              <a:chExt cx="644449" cy="302837"/>
            </a:xfrm>
          </p:grpSpPr>
          <p:sp>
            <p:nvSpPr>
              <p:cNvPr id="8" name="Arrow: Pentagon 7">
                <a:extLst>
                  <a:ext uri="{FF2B5EF4-FFF2-40B4-BE49-F238E27FC236}">
                    <a16:creationId xmlns:a16="http://schemas.microsoft.com/office/drawing/2014/main" id="{5AED9E88-21A5-4F6C-A63F-1963DFF3B5B8}"/>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9" name="Arrow: Chevron 8">
                <a:extLst>
                  <a:ext uri="{FF2B5EF4-FFF2-40B4-BE49-F238E27FC236}">
                    <a16:creationId xmlns:a16="http://schemas.microsoft.com/office/drawing/2014/main" id="{5BB5944D-00AB-4ED1-AA88-A0EA2D9F6458}"/>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10" name="Arrow: Chevron 9">
                <a:extLst>
                  <a:ext uri="{FF2B5EF4-FFF2-40B4-BE49-F238E27FC236}">
                    <a16:creationId xmlns:a16="http://schemas.microsoft.com/office/drawing/2014/main" id="{B9068707-A5B7-4D30-A785-2FDBEB93D29F}"/>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6" name="Flowchart: Terminator 5">
              <a:extLst>
                <a:ext uri="{FF2B5EF4-FFF2-40B4-BE49-F238E27FC236}">
                  <a16:creationId xmlns:a16="http://schemas.microsoft.com/office/drawing/2014/main" id="{7CE2713B-FE5C-44F9-991D-6F0907678CC2}"/>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sp>
          <p:nvSpPr>
            <p:cNvPr id="7" name="Oval 6">
              <a:extLst>
                <a:ext uri="{FF2B5EF4-FFF2-40B4-BE49-F238E27FC236}">
                  <a16:creationId xmlns:a16="http://schemas.microsoft.com/office/drawing/2014/main" id="{D8A02305-B42A-4104-A30B-317365B372BE}"/>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p>
          </p:txBody>
        </p:sp>
      </p:grpSp>
      <p:sp>
        <p:nvSpPr>
          <p:cNvPr id="11" name="TextBox 10">
            <a:extLst>
              <a:ext uri="{FF2B5EF4-FFF2-40B4-BE49-F238E27FC236}">
                <a16:creationId xmlns:a16="http://schemas.microsoft.com/office/drawing/2014/main" id="{A0FD5535-6296-4834-9653-CA028E131262}"/>
              </a:ext>
            </a:extLst>
          </p:cNvPr>
          <p:cNvSpPr txBox="1"/>
          <p:nvPr/>
        </p:nvSpPr>
        <p:spPr>
          <a:xfrm>
            <a:off x="448053" y="2078447"/>
            <a:ext cx="23542549" cy="3869521"/>
          </a:xfrm>
          <a:prstGeom prst="rect">
            <a:avLst/>
          </a:prstGeom>
          <a:noFill/>
        </p:spPr>
        <p:txBody>
          <a:bodyPr wrap="square" rtlCol="0">
            <a:spAutoFit/>
          </a:bodyPr>
          <a:lstStyle/>
          <a:p>
            <a:r>
              <a:rPr lang="en-US" sz="4800" b="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vi-VN"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HĐ</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3</a:t>
            </a:r>
            <a:r>
              <a:rPr lang="vi-VN"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vi-VN" sz="4800" b="1" kern="1200" dirty="0">
                <a:solidFill>
                  <a:srgbClr val="FFC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Một</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công</a:t>
            </a:r>
            <a:r>
              <a:rPr lang="en-US" sz="4800" b="1" kern="1200" dirty="0">
                <a:effectLst/>
                <a:latin typeface="Tahoma" panose="020B0604030504040204" pitchFamily="34" charset="0"/>
                <a:ea typeface="Tahoma" panose="020B0604030504040204" pitchFamily="34" charset="0"/>
                <a:cs typeface="Tahoma" panose="020B0604030504040204" pitchFamily="34" charset="0"/>
              </a:rPr>
              <a:t> ty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nhỏ</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gồm</a:t>
            </a:r>
            <a:r>
              <a:rPr lang="en-US" sz="4800" b="1" kern="1200" dirty="0">
                <a:effectLst/>
                <a:latin typeface="Tahoma" panose="020B0604030504040204" pitchFamily="34" charset="0"/>
                <a:ea typeface="Tahoma" panose="020B0604030504040204" pitchFamily="34" charset="0"/>
                <a:cs typeface="Tahoma" panose="020B0604030504040204" pitchFamily="34" charset="0"/>
              </a:rPr>
              <a:t> 1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giám</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đốc</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và</a:t>
            </a:r>
            <a:r>
              <a:rPr lang="en-US" sz="4800" b="1" kern="1200" dirty="0">
                <a:effectLst/>
                <a:latin typeface="Tahoma" panose="020B0604030504040204" pitchFamily="34" charset="0"/>
                <a:ea typeface="Tahoma" panose="020B0604030504040204" pitchFamily="34" charset="0"/>
                <a:cs typeface="Tahoma" panose="020B0604030504040204" pitchFamily="34" charset="0"/>
              </a:rPr>
              <a:t> 5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nhân</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viên</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thu</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nhập</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mỗi</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tháng</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của</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giám</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đốc</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effectLst/>
                <a:latin typeface="Tahoma" panose="020B0604030504040204" pitchFamily="34" charset="0"/>
                <a:ea typeface="Tahoma" panose="020B0604030504040204" pitchFamily="34" charset="0"/>
                <a:cs typeface="Tahoma" panose="020B0604030504040204" pitchFamily="34" charset="0"/>
              </a:rPr>
              <a:t> 20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triệu</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đồng</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của</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nhân</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viên</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effectLst/>
                <a:latin typeface="Tahoma" panose="020B0604030504040204" pitchFamily="34" charset="0"/>
                <a:ea typeface="Tahoma" panose="020B0604030504040204" pitchFamily="34" charset="0"/>
                <a:cs typeface="Tahoma" panose="020B0604030504040204" pitchFamily="34" charset="0"/>
              </a:rPr>
              <a:t> 4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triệu</a:t>
            </a:r>
            <a:r>
              <a:rPr lang="en-US" sz="4800" b="1" kern="1200" dirty="0">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effectLst/>
                <a:latin typeface="Tahoma" panose="020B0604030504040204" pitchFamily="34" charset="0"/>
                <a:ea typeface="Tahoma" panose="020B0604030504040204" pitchFamily="34" charset="0"/>
                <a:cs typeface="Tahoma" panose="020B0604030504040204" pitchFamily="34" charset="0"/>
              </a:rPr>
              <a:t>đồng</a:t>
            </a:r>
            <a:r>
              <a:rPr lang="en-US" sz="4800" b="1" kern="1200" dirty="0">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pPr>
            <a:r>
              <a:rPr lang="en-US" sz="4800" b="1" dirty="0">
                <a:effectLst/>
                <a:latin typeface="Tahoma" panose="020B0604030504040204" pitchFamily="34" charset="0"/>
                <a:ea typeface="Tahoma" panose="020B0604030504040204" pitchFamily="34" charset="0"/>
                <a:cs typeface="Tahoma" panose="020B0604030504040204" pitchFamily="34" charset="0"/>
              </a:rPr>
              <a:t>a) </a:t>
            </a:r>
            <a:r>
              <a:rPr lang="en-US" sz="4800" b="1" dirty="0" err="1">
                <a:effectLst/>
                <a:latin typeface="Tahoma" panose="020B0604030504040204" pitchFamily="34" charset="0"/>
                <a:ea typeface="Tahoma" panose="020B0604030504040204" pitchFamily="34" charset="0"/>
                <a:cs typeface="Tahoma" panose="020B0604030504040204" pitchFamily="34" charset="0"/>
              </a:rPr>
              <a:t>Tính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nhập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thành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viên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công</a:t>
            </a:r>
            <a:r>
              <a:rPr lang="en-US" sz="4800" b="1" dirty="0">
                <a:effectLst/>
                <a:latin typeface="Tahoma" panose="020B0604030504040204" pitchFamily="34" charset="0"/>
                <a:ea typeface="Tahoma" panose="020B0604030504040204" pitchFamily="34" charset="0"/>
                <a:cs typeface="Tahoma" panose="020B0604030504040204" pitchFamily="34" charset="0"/>
              </a:rPr>
              <a:t> ty.</a:t>
            </a:r>
          </a:p>
          <a:p>
            <a:pPr algn="just">
              <a:lnSpc>
                <a:spcPct val="107000"/>
              </a:lnSpc>
            </a:pPr>
            <a:r>
              <a:rPr lang="en-US" sz="4800" b="1" dirty="0">
                <a:effectLst/>
                <a:latin typeface="Tahoma" panose="020B0604030504040204" pitchFamily="34" charset="0"/>
                <a:ea typeface="Tahoma" panose="020B0604030504040204" pitchFamily="34" charset="0"/>
                <a:cs typeface="Tahoma" panose="020B0604030504040204" pitchFamily="34" charset="0"/>
              </a:rPr>
              <a:t>b) Thu </a:t>
            </a:r>
            <a:r>
              <a:rPr lang="en-US" sz="4800" b="1" dirty="0" err="1">
                <a:effectLst/>
                <a:latin typeface="Tahoma" panose="020B0604030504040204" pitchFamily="34" charset="0"/>
                <a:ea typeface="Tahoma" panose="020B0604030504040204" pitchFamily="34" charset="0"/>
                <a:cs typeface="Tahoma" panose="020B0604030504040204" pitchFamily="34" charset="0"/>
              </a:rPr>
              <a:t>nhập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phản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ánh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nhập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viên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công</a:t>
            </a:r>
            <a:r>
              <a:rPr lang="en-US" sz="4800" b="1" dirty="0">
                <a:effectLst/>
                <a:latin typeface="Tahoma" panose="020B0604030504040204" pitchFamily="34" charset="0"/>
                <a:ea typeface="Tahoma" panose="020B0604030504040204" pitchFamily="34" charset="0"/>
                <a:cs typeface="Tahoma" panose="020B0604030504040204" pitchFamily="34" charset="0"/>
              </a:rPr>
              <a:t> ty </a:t>
            </a:r>
            <a:r>
              <a:rPr lang="en-US" sz="4800" b="1" dirty="0" err="1">
                <a:effectLst/>
                <a:latin typeface="Tahoma" panose="020B0604030504040204" pitchFamily="34" charset="0"/>
                <a:ea typeface="Tahoma" panose="020B0604030504040204" pitchFamily="34" charset="0"/>
                <a:cs typeface="Tahoma" panose="020B0604030504040204" pitchFamily="34" charset="0"/>
              </a:rPr>
              <a:t>không</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C23E94E-36A7-4217-9D1B-1956830F7B2D}"/>
                  </a:ext>
                </a:extLst>
              </p:cNvPr>
              <p:cNvSpPr txBox="1"/>
              <p:nvPr/>
            </p:nvSpPr>
            <p:spPr>
              <a:xfrm>
                <a:off x="393398" y="5638800"/>
                <a:ext cx="23469600" cy="7824514"/>
              </a:xfrm>
              <a:prstGeom prst="rect">
                <a:avLst/>
              </a:prstGeom>
              <a:noFill/>
            </p:spPr>
            <p:txBody>
              <a:bodyPr wrap="square" rtlCol="0">
                <a:spAutoFit/>
              </a:bodyPr>
              <a:lstStyle/>
              <a:p>
                <a:pPr algn="ctr">
                  <a:lnSpc>
                    <a:spcPct val="107000"/>
                  </a:lnSpc>
                  <a:spcBef>
                    <a:spcPts val="600"/>
                  </a:spcBef>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giải</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p>
              <a:p>
                <a:pPr algn="just">
                  <a:lnSpc>
                    <a:spcPct val="107000"/>
                  </a:lnSpc>
                  <a:spcBef>
                    <a:spcPts val="600"/>
                  </a:spcBef>
                </a:pPr>
                <a:r>
                  <a:rPr lang="en-US" sz="4800" b="1" dirty="0">
                    <a:effectLst/>
                    <a:latin typeface="Tahoma" panose="020B0604030504040204" pitchFamily="34" charset="0"/>
                    <a:ea typeface="Tahoma" panose="020B0604030504040204" pitchFamily="34" charset="0"/>
                    <a:cs typeface="Tahoma" panose="020B0604030504040204" pitchFamily="34" charset="0"/>
                  </a:rPr>
                  <a:t>a) Thu </a:t>
                </a:r>
                <a:r>
                  <a:rPr lang="en-US" sz="4800" b="1" dirty="0" err="1">
                    <a:effectLst/>
                    <a:latin typeface="Tahoma" panose="020B0604030504040204" pitchFamily="34" charset="0"/>
                    <a:ea typeface="Tahoma" panose="020B0604030504040204" pitchFamily="34" charset="0"/>
                    <a:cs typeface="Tahoma" panose="020B0604030504040204" pitchFamily="34" charset="0"/>
                  </a:rPr>
                  <a:t>nhập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thành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viên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công</a:t>
                </a:r>
                <a:r>
                  <a:rPr lang="en-US" sz="4800" b="1" dirty="0">
                    <a:effectLst/>
                    <a:latin typeface="Tahoma" panose="020B0604030504040204" pitchFamily="34" charset="0"/>
                    <a:ea typeface="Tahoma" panose="020B0604030504040204" pitchFamily="34" charset="0"/>
                    <a:cs typeface="Tahoma" panose="020B0604030504040204" pitchFamily="34" charset="0"/>
                  </a:rPr>
                  <a:t> ty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algn="ctr">
                  <a:lnSpc>
                    <a:spcPct val="107000"/>
                  </a:lnSpc>
                  <a:spcBef>
                    <a:spcPts val="600"/>
                  </a:spcBef>
                </a:pPr>
                <a14:m>
                  <m:oMath xmlns:m="http://schemas.openxmlformats.org/officeDocument/2006/math">
                    <m:acc>
                      <m:accPr>
                        <m:chr m:val="̄"/>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accPr>
                      <m:e>
                        <m:r>
                          <a:rPr lang="vi-VN" sz="4800" b="1" i="1">
                            <a:effectLst/>
                            <a:latin typeface="Cambria Math" panose="02040503050406030204" pitchFamily="18" charset="0"/>
                            <a:ea typeface="Arial" panose="020B0604020202020204" pitchFamily="34" charset="0"/>
                            <a:cs typeface="Times New Roman" panose="02020603050405020304" pitchFamily="18" charset="0"/>
                          </a:rPr>
                          <m:t>𝒙</m:t>
                        </m:r>
                      </m:e>
                    </m:acc>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4800" b="1" i="1">
                            <a:effectLst/>
                            <a:latin typeface="Cambria Math" panose="02040503050406030204" pitchFamily="18" charset="0"/>
                            <a:ea typeface="Arial" panose="020B0604020202020204" pitchFamily="34" charset="0"/>
                            <a:cs typeface="Times New Roman" panose="02020603050405020304" pitchFamily="18" charset="0"/>
                          </a:rPr>
                        </m:ctrlPr>
                      </m:fPr>
                      <m:num>
                        <m:r>
                          <a:rPr lang="vi-VN" sz="4800" b="1" i="1">
                            <a:effectLst/>
                            <a:latin typeface="Cambria Math" panose="02040503050406030204" pitchFamily="18" charset="0"/>
                            <a:ea typeface="Arial" panose="020B0604020202020204" pitchFamily="34" charset="0"/>
                            <a:cs typeface="Times New Roman" panose="02020603050405020304" pitchFamily="18" charset="0"/>
                          </a:rPr>
                          <m:t>𝟐𝟎</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𝟒</m:t>
                        </m:r>
                        <m:r>
                          <a:rPr lang="vi-VN" sz="4800" b="1" i="1">
                            <a:effectLst/>
                            <a:latin typeface="Cambria Math" panose="02040503050406030204" pitchFamily="18" charset="0"/>
                            <a:ea typeface="Arial" panose="020B0604020202020204" pitchFamily="34" charset="0"/>
                            <a:cs typeface="Cambria Math" panose="020405030504060302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𝟓</m:t>
                        </m:r>
                      </m:num>
                      <m:den>
                        <m:r>
                          <a:rPr lang="vi-VN" sz="4800" b="1" i="1">
                            <a:effectLst/>
                            <a:latin typeface="Cambria Math" panose="02040503050406030204" pitchFamily="18" charset="0"/>
                            <a:ea typeface="Arial" panose="020B0604020202020204" pitchFamily="34" charset="0"/>
                            <a:cs typeface="Times New Roman" panose="02020603050405020304" pitchFamily="18" charset="0"/>
                          </a:rPr>
                          <m:t>𝟔</m:t>
                        </m:r>
                      </m:den>
                    </m:f>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𝟔</m:t>
                    </m:r>
                    <m:r>
                      <a:rPr lang="vi-VN" sz="4800" b="1" i="1">
                        <a:effectLst/>
                        <a:latin typeface="Cambria Math" panose="02040503050406030204" pitchFamily="18" charset="0"/>
                        <a:ea typeface="Arial" panose="020B0604020202020204" pitchFamily="34" charset="0"/>
                        <a:cs typeface="Times New Roman" panose="02020603050405020304" pitchFamily="18" charset="0"/>
                      </a:rPr>
                      <m:t>,</m:t>
                    </m:r>
                    <m:r>
                      <a:rPr lang="vi-VN" sz="4800" b="1" i="1">
                        <a:effectLst/>
                        <a:latin typeface="Cambria Math" panose="02040503050406030204" pitchFamily="18" charset="0"/>
                        <a:ea typeface="Arial" panose="020B0604020202020204" pitchFamily="34" charset="0"/>
                        <a:cs typeface="Times New Roman" panose="02020603050405020304" pitchFamily="18" charset="0"/>
                      </a:rPr>
                      <m:t>𝟔𝟕</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triệu</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Bef>
                    <a:spcPts val="600"/>
                  </a:spcBef>
                </a:pPr>
                <a:r>
                  <a:rPr lang="en-US" sz="4800" b="1" dirty="0">
                    <a:effectLst/>
                    <a:latin typeface="Tahoma" panose="020B0604030504040204" pitchFamily="34" charset="0"/>
                    <a:ea typeface="Tahoma" panose="020B0604030504040204" pitchFamily="34" charset="0"/>
                    <a:cs typeface="Tahoma" panose="020B0604030504040204" pitchFamily="34" charset="0"/>
                  </a:rPr>
                  <a:t>b) Thu </a:t>
                </a:r>
                <a:r>
                  <a:rPr lang="en-US" sz="4800" b="1" dirty="0" err="1">
                    <a:effectLst/>
                    <a:latin typeface="Tahoma" panose="020B0604030504040204" pitchFamily="34" charset="0"/>
                    <a:ea typeface="Tahoma" panose="020B0604030504040204" pitchFamily="34" charset="0"/>
                    <a:cs typeface="Tahoma" panose="020B0604030504040204" pitchFamily="34" charset="0"/>
                  </a:rPr>
                  <a:t>nhập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không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phản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ánh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đúng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nhập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viên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công</a:t>
                </a:r>
                <a:r>
                  <a:rPr lang="en-US" sz="4800" b="1" dirty="0">
                    <a:effectLst/>
                    <a:latin typeface="Tahoma" panose="020B0604030504040204" pitchFamily="34" charset="0"/>
                    <a:ea typeface="Tahoma" panose="020B0604030504040204" pitchFamily="34" charset="0"/>
                    <a:cs typeface="Tahoma" panose="020B0604030504040204" pitchFamily="34" charset="0"/>
                  </a:rPr>
                  <a:t> ty.</a:t>
                </a:r>
              </a:p>
              <a:p>
                <a:pPr algn="just">
                  <a:lnSpc>
                    <a:spcPct val="107000"/>
                  </a:lnSpc>
                  <a:spcAft>
                    <a:spcPts val="6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Trong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trường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hợp</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thường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hoặc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bé</a:t>
                </a:r>
                <a:r>
                  <a:rPr lang="en-US" sz="4800" b="1" dirty="0">
                    <a:effectLst/>
                    <a:latin typeface="Tahoma" panose="020B0604030504040204" pitchFamily="34" charset="0"/>
                    <a:ea typeface="Tahoma" panose="020B0604030504040204" pitchFamily="34" charset="0"/>
                    <a:cs typeface="Tahoma" panose="020B0604030504040204" pitchFamily="34" charset="0"/>
                  </a:rPr>
                  <a:t> so </a:t>
                </a:r>
                <a:r>
                  <a:rPr lang="en-US" sz="4800" b="1" dirty="0" err="1">
                    <a:effectLst/>
                    <a:latin typeface="Tahoma" panose="020B0604030504040204" pitchFamily="34" charset="0"/>
                    <a:ea typeface="Tahoma" panose="020B0604030504040204" pitchFamily="34" charset="0"/>
                    <a:cs typeface="Tahoma" panose="020B0604030504040204" pitchFamily="34" charset="0"/>
                  </a:rPr>
                  <a:t>với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giá</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khác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người</a:t>
                </a:r>
                <a:r>
                  <a:rPr lang="en-US" sz="4800" b="1" dirty="0">
                    <a:effectLst/>
                    <a:latin typeface="Tahoma" panose="020B0604030504040204" pitchFamily="34" charset="0"/>
                    <a:ea typeface="Tahoma" panose="020B0604030504040204" pitchFamily="34" charset="0"/>
                    <a:cs typeface="Tahoma" panose="020B0604030504040204" pitchFamily="34" charset="0"/>
                  </a:rPr>
                  <a:t> ta </a:t>
                </a:r>
                <a:r>
                  <a:rPr lang="en-US" sz="4800" b="1" dirty="0" err="1">
                    <a:effectLst/>
                    <a:latin typeface="Tahoma" panose="020B0604030504040204" pitchFamily="34" charset="0"/>
                    <a:ea typeface="Tahoma" panose="020B0604030504040204" pitchFamily="34" charset="0"/>
                    <a:cs typeface="Tahoma" panose="020B0604030504040204" pitchFamily="34" charset="0"/>
                  </a:rPr>
                  <a:t>không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a:t>
                </a:r>
                <a:r>
                  <a:rPr lang="en-US" sz="4800" b="1" dirty="0">
                    <a:effectLst/>
                    <a:latin typeface="Tahoma" panose="020B0604030504040204" pitchFamily="34" charset="0"/>
                    <a:ea typeface="Tahoma" panose="020B0604030504040204" pitchFamily="34" charset="0"/>
                    <a:cs typeface="Tahoma" panose="020B0604030504040204" pitchFamily="34" charset="0"/>
                  </a:rPr>
                  <a:t> xu </a:t>
                </a:r>
                <a:r>
                  <a:rPr lang="en-US" sz="4800" b="1" dirty="0" err="1">
                    <a:effectLst/>
                    <a:latin typeface="Tahoma" panose="020B0604030504040204" pitchFamily="34" charset="0"/>
                    <a:ea typeface="Tahoma" panose="020B0604030504040204" pitchFamily="34" charset="0"/>
                    <a:cs typeface="Tahoma" panose="020B0604030504040204" pitchFamily="34" charset="0"/>
                  </a:rPr>
                  <a:t>thế</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tâm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trung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TextBox 13">
                <a:extLst>
                  <a:ext uri="{FF2B5EF4-FFF2-40B4-BE49-F238E27FC236}">
                    <a16:creationId xmlns:a16="http://schemas.microsoft.com/office/drawing/2014/main" id="{AC23E94E-36A7-4217-9D1B-1956830F7B2D}"/>
                  </a:ext>
                </a:extLst>
              </p:cNvPr>
              <p:cNvSpPr txBox="1">
                <a:spLocks noRot="1" noChangeAspect="1" noMove="1" noResize="1" noEditPoints="1" noAdjustHandles="1" noChangeArrowheads="1" noChangeShapeType="1" noTextEdit="1"/>
              </p:cNvSpPr>
              <p:nvPr/>
            </p:nvSpPr>
            <p:spPr>
              <a:xfrm>
                <a:off x="393398" y="5638800"/>
                <a:ext cx="23469600" cy="7824514"/>
              </a:xfrm>
              <a:prstGeom prst="rect">
                <a:avLst/>
              </a:prstGeom>
              <a:blipFill>
                <a:blip r:embed="rId2"/>
                <a:stretch>
                  <a:fillRect l="-1195" t="-2025" r="-1948"/>
                </a:stretch>
              </a:blipFill>
            </p:spPr>
            <p:txBody>
              <a:bodyPr/>
              <a:lstStyle/>
              <a:p>
                <a:r>
                  <a:rPr lang="en-US">
                    <a:noFill/>
                  </a:rPr>
                  <a:t> </a:t>
                </a:r>
              </a:p>
            </p:txBody>
          </p:sp>
        </mc:Fallback>
      </mc:AlternateContent>
    </p:spTree>
    <p:extLst>
      <p:ext uri="{BB962C8B-B14F-4D97-AF65-F5344CB8AC3E}">
        <p14:creationId xmlns:p14="http://schemas.microsoft.com/office/powerpoint/2010/main" val="2091246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4177</TotalTime>
  <Words>6714</Words>
  <PresentationFormat>Custom</PresentationFormat>
  <Paragraphs>1021</Paragraphs>
  <Slides>54</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54</vt:i4>
      </vt:variant>
    </vt:vector>
  </HeadingPairs>
  <TitlesOfParts>
    <vt:vector size="66" baseType="lpstr">
      <vt:lpstr>Yu Gothic UI Semilight</vt:lpstr>
      <vt:lpstr>Arial</vt:lpstr>
      <vt:lpstr>Bahnschrift SemiBold SemiConden</vt:lpstr>
      <vt:lpstr>Calibri</vt:lpstr>
      <vt:lpstr>Calibri Light</vt:lpstr>
      <vt:lpstr>Cambria Math</vt:lpstr>
      <vt:lpstr>Symbol</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2022-09-26T14:04:11Z</dcterms:modified>
</cp:coreProperties>
</file>