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790" r:id="rId2"/>
    <p:sldId id="870" r:id="rId3"/>
    <p:sldId id="809" r:id="rId4"/>
    <p:sldId id="893" r:id="rId5"/>
    <p:sldId id="852" r:id="rId6"/>
    <p:sldId id="871" r:id="rId7"/>
    <p:sldId id="894" r:id="rId8"/>
    <p:sldId id="872" r:id="rId9"/>
    <p:sldId id="920" r:id="rId10"/>
    <p:sldId id="895" r:id="rId11"/>
    <p:sldId id="896" r:id="rId12"/>
    <p:sldId id="873" r:id="rId13"/>
    <p:sldId id="897" r:id="rId14"/>
    <p:sldId id="898" r:id="rId15"/>
    <p:sldId id="927" r:id="rId16"/>
    <p:sldId id="928" r:id="rId17"/>
    <p:sldId id="874" r:id="rId18"/>
    <p:sldId id="921" r:id="rId19"/>
    <p:sldId id="899" r:id="rId20"/>
    <p:sldId id="922" r:id="rId21"/>
    <p:sldId id="900" r:id="rId22"/>
    <p:sldId id="901" r:id="rId23"/>
    <p:sldId id="902" r:id="rId24"/>
    <p:sldId id="903" r:id="rId25"/>
    <p:sldId id="904" r:id="rId26"/>
    <p:sldId id="906" r:id="rId27"/>
    <p:sldId id="923" r:id="rId28"/>
    <p:sldId id="907" r:id="rId29"/>
    <p:sldId id="924" r:id="rId30"/>
    <p:sldId id="908" r:id="rId31"/>
    <p:sldId id="909" r:id="rId32"/>
    <p:sldId id="910" r:id="rId33"/>
    <p:sldId id="925" r:id="rId34"/>
    <p:sldId id="911" r:id="rId35"/>
    <p:sldId id="926" r:id="rId36"/>
    <p:sldId id="912" r:id="rId37"/>
    <p:sldId id="913" r:id="rId38"/>
    <p:sldId id="914" r:id="rId39"/>
    <p:sldId id="915" r:id="rId40"/>
    <p:sldId id="916" r:id="rId41"/>
    <p:sldId id="918" r:id="rId42"/>
    <p:sldId id="919" r:id="rId43"/>
    <p:sldId id="723" r:id="rId4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790"/>
            <p14:sldId id="870"/>
            <p14:sldId id="809"/>
            <p14:sldId id="893"/>
            <p14:sldId id="852"/>
            <p14:sldId id="871"/>
            <p14:sldId id="894"/>
            <p14:sldId id="872"/>
            <p14:sldId id="920"/>
            <p14:sldId id="895"/>
            <p14:sldId id="896"/>
            <p14:sldId id="873"/>
            <p14:sldId id="897"/>
            <p14:sldId id="898"/>
            <p14:sldId id="927"/>
            <p14:sldId id="928"/>
            <p14:sldId id="874"/>
            <p14:sldId id="921"/>
            <p14:sldId id="899"/>
            <p14:sldId id="922"/>
            <p14:sldId id="900"/>
            <p14:sldId id="901"/>
            <p14:sldId id="902"/>
            <p14:sldId id="903"/>
            <p14:sldId id="904"/>
            <p14:sldId id="906"/>
            <p14:sldId id="923"/>
            <p14:sldId id="907"/>
            <p14:sldId id="924"/>
            <p14:sldId id="908"/>
            <p14:sldId id="909"/>
            <p14:sldId id="910"/>
            <p14:sldId id="925"/>
            <p14:sldId id="911"/>
            <p14:sldId id="926"/>
            <p14:sldId id="912"/>
            <p14:sldId id="913"/>
            <p14:sldId id="914"/>
            <p14:sldId id="915"/>
            <p14:sldId id="916"/>
            <p14:sldId id="918"/>
            <p14:sldId id="919"/>
            <p14:sldId id="7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0D6"/>
    <a:srgbClr val="E3E6E2"/>
    <a:srgbClr val="CDD2CC"/>
    <a:srgbClr val="0D3512"/>
    <a:srgbClr val="355216"/>
    <a:srgbClr val="FEF1E6"/>
    <a:srgbClr val="FEF4EC"/>
    <a:srgbClr val="D3DDD1"/>
    <a:srgbClr val="FDEFE3"/>
    <a:srgbClr val="FE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5" autoAdjust="0"/>
    <p:restoredTop sz="94057" autoAdjust="0"/>
  </p:normalViewPr>
  <p:slideViewPr>
    <p:cSldViewPr>
      <p:cViewPr>
        <p:scale>
          <a:sx n="100" d="100"/>
          <a:sy n="100" d="100"/>
        </p:scale>
        <p:origin x="-348" y="-16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5" Type="http://schemas.openxmlformats.org/officeDocument/2006/relationships/image" Target="../media/image66.wmf"/><Relationship Id="rId4" Type="http://schemas.openxmlformats.org/officeDocument/2006/relationships/image" Target="../media/image7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4" Type="http://schemas.openxmlformats.org/officeDocument/2006/relationships/image" Target="../media/image8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91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4" Type="http://schemas.openxmlformats.org/officeDocument/2006/relationships/image" Target="../media/image9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4" Type="http://schemas.openxmlformats.org/officeDocument/2006/relationships/image" Target="../media/image10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6" Type="http://schemas.openxmlformats.org/officeDocument/2006/relationships/image" Target="../media/image97.wmf"/><Relationship Id="rId5" Type="http://schemas.openxmlformats.org/officeDocument/2006/relationships/image" Target="../media/image105.wmf"/><Relationship Id="rId4" Type="http://schemas.openxmlformats.org/officeDocument/2006/relationships/image" Target="../media/image10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5" Type="http://schemas.openxmlformats.org/officeDocument/2006/relationships/image" Target="../media/image119.wmf"/><Relationship Id="rId4" Type="http://schemas.openxmlformats.org/officeDocument/2006/relationships/image" Target="../media/image11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5" Type="http://schemas.openxmlformats.org/officeDocument/2006/relationships/image" Target="../media/image125.wmf"/><Relationship Id="rId4" Type="http://schemas.openxmlformats.org/officeDocument/2006/relationships/image" Target="../media/image124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7" Type="http://schemas.openxmlformats.org/officeDocument/2006/relationships/image" Target="../media/image121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Relationship Id="rId6" Type="http://schemas.openxmlformats.org/officeDocument/2006/relationships/image" Target="../media/image131.wmf"/><Relationship Id="rId5" Type="http://schemas.openxmlformats.org/officeDocument/2006/relationships/image" Target="../media/image130.wmf"/><Relationship Id="rId4" Type="http://schemas.openxmlformats.org/officeDocument/2006/relationships/image" Target="../media/image129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wmf"/><Relationship Id="rId1" Type="http://schemas.openxmlformats.org/officeDocument/2006/relationships/image" Target="../media/image137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Relationship Id="rId6" Type="http://schemas.openxmlformats.org/officeDocument/2006/relationships/image" Target="../media/image144.wmf"/><Relationship Id="rId5" Type="http://schemas.openxmlformats.org/officeDocument/2006/relationships/image" Target="../media/image119.wmf"/><Relationship Id="rId4" Type="http://schemas.openxmlformats.org/officeDocument/2006/relationships/image" Target="../media/image143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3" Type="http://schemas.openxmlformats.org/officeDocument/2006/relationships/image" Target="../media/image148.wmf"/><Relationship Id="rId7" Type="http://schemas.openxmlformats.org/officeDocument/2006/relationships/image" Target="../media/image152.wmf"/><Relationship Id="rId2" Type="http://schemas.openxmlformats.org/officeDocument/2006/relationships/image" Target="../media/image147.wmf"/><Relationship Id="rId1" Type="http://schemas.openxmlformats.org/officeDocument/2006/relationships/image" Target="../media/image146.wmf"/><Relationship Id="rId6" Type="http://schemas.openxmlformats.org/officeDocument/2006/relationships/image" Target="../media/image151.wmf"/><Relationship Id="rId5" Type="http://schemas.openxmlformats.org/officeDocument/2006/relationships/image" Target="../media/image150.wmf"/><Relationship Id="rId4" Type="http://schemas.openxmlformats.org/officeDocument/2006/relationships/image" Target="../media/image149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4.png"/><Relationship Id="rId5" Type="http://schemas.openxmlformats.org/officeDocument/2006/relationships/image" Target="../media/image250.png"/><Relationship Id="rId10" Type="http://schemas.openxmlformats.org/officeDocument/2006/relationships/image" Target="../media/image17.png"/><Relationship Id="rId9" Type="http://schemas.openxmlformats.org/officeDocument/2006/relationships/image" Target="../media/image3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12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41.wmf"/><Relationship Id="rId1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0.png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310.png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34.w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310.bin"/><Relationship Id="rId14" Type="http://schemas.openxmlformats.org/officeDocument/2006/relationships/image" Target="../media/image4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48.wmf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51.png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46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png"/><Relationship Id="rId20" Type="http://schemas.openxmlformats.org/officeDocument/2006/relationships/image" Target="../media/image49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png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12.png"/><Relationship Id="rId23" Type="http://schemas.openxmlformats.org/officeDocument/2006/relationships/image" Target="../media/image50.wmf"/><Relationship Id="rId10" Type="http://schemas.openxmlformats.org/officeDocument/2006/relationships/image" Target="../media/image45.w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310.png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47.wmf"/><Relationship Id="rId22" Type="http://schemas.openxmlformats.org/officeDocument/2006/relationships/oleObject" Target="../embeddings/oleObject2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24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png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12.png"/><Relationship Id="rId10" Type="http://schemas.openxmlformats.org/officeDocument/2006/relationships/image" Target="../media/image53.wmf"/><Relationship Id="rId4" Type="http://schemas.openxmlformats.org/officeDocument/2006/relationships/image" Target="../media/image310.png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5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image" Target="../media/image62.png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57.wmf"/><Relationship Id="rId17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8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png"/><Relationship Id="rId11" Type="http://schemas.openxmlformats.org/officeDocument/2006/relationships/oleObject" Target="../embeddings/oleObject26.bin"/><Relationship Id="rId5" Type="http://schemas.openxmlformats.org/officeDocument/2006/relationships/image" Target="../media/image24.png"/><Relationship Id="rId15" Type="http://schemas.openxmlformats.org/officeDocument/2006/relationships/image" Target="../media/image58.wmf"/><Relationship Id="rId10" Type="http://schemas.openxmlformats.org/officeDocument/2006/relationships/image" Target="../media/image61.png"/><Relationship Id="rId4" Type="http://schemas.openxmlformats.org/officeDocument/2006/relationships/image" Target="../media/image310.png"/><Relationship Id="rId9" Type="http://schemas.openxmlformats.org/officeDocument/2006/relationships/image" Target="../media/image60.png"/><Relationship Id="rId14" Type="http://schemas.openxmlformats.org/officeDocument/2006/relationships/oleObject" Target="../embeddings/oleObject2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8.png"/><Relationship Id="rId11" Type="http://schemas.openxmlformats.org/officeDocument/2006/relationships/image" Target="../media/image64.wmf"/><Relationship Id="rId5" Type="http://schemas.openxmlformats.org/officeDocument/2006/relationships/image" Target="../media/image12.png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310.png"/><Relationship Id="rId9" Type="http://schemas.openxmlformats.org/officeDocument/2006/relationships/image" Target="../media/image6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68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6.png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5.png"/><Relationship Id="rId11" Type="http://schemas.openxmlformats.org/officeDocument/2006/relationships/image" Target="../media/image67.wmf"/><Relationship Id="rId5" Type="http://schemas.openxmlformats.org/officeDocument/2006/relationships/image" Target="../media/image310.png"/><Relationship Id="rId15" Type="http://schemas.openxmlformats.org/officeDocument/2006/relationships/image" Target="../media/image69.wmf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24.png"/><Relationship Id="rId9" Type="http://schemas.openxmlformats.org/officeDocument/2006/relationships/image" Target="../media/image66.wmf"/><Relationship Id="rId14" Type="http://schemas.openxmlformats.org/officeDocument/2006/relationships/oleObject" Target="../embeddings/oleObject3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73.w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0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9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72.wmf"/><Relationship Id="rId5" Type="http://schemas.openxmlformats.org/officeDocument/2006/relationships/image" Target="../media/image310.png"/><Relationship Id="rId15" Type="http://schemas.openxmlformats.org/officeDocument/2006/relationships/image" Target="../media/image26.png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24.png"/><Relationship Id="rId9" Type="http://schemas.openxmlformats.org/officeDocument/2006/relationships/image" Target="../media/image71.wmf"/><Relationship Id="rId1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0.png"/><Relationship Id="rId7" Type="http://schemas.openxmlformats.org/officeDocument/2006/relationships/image" Target="../media/image7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1.png"/><Relationship Id="rId10" Type="http://schemas.openxmlformats.org/officeDocument/2006/relationships/image" Target="../media/image650.png"/><Relationship Id="rId4" Type="http://schemas.openxmlformats.org/officeDocument/2006/relationships/image" Target="../media/image70.png"/><Relationship Id="rId9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78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74.png"/><Relationship Id="rId12" Type="http://schemas.openxmlformats.org/officeDocument/2006/relationships/image" Target="../media/image7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2.png"/><Relationship Id="rId11" Type="http://schemas.openxmlformats.org/officeDocument/2006/relationships/oleObject" Target="../embeddings/oleObject41.bin"/><Relationship Id="rId5" Type="http://schemas.openxmlformats.org/officeDocument/2006/relationships/image" Target="../media/image76.png"/><Relationship Id="rId10" Type="http://schemas.openxmlformats.org/officeDocument/2006/relationships/image" Target="../media/image76.wmf"/><Relationship Id="rId4" Type="http://schemas.openxmlformats.org/officeDocument/2006/relationships/image" Target="../media/image50.png"/><Relationship Id="rId9" Type="http://schemas.openxmlformats.org/officeDocument/2006/relationships/oleObject" Target="../embeddings/oleObject4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17.png"/><Relationship Id="rId4" Type="http://schemas.openxmlformats.org/officeDocument/2006/relationships/image" Target="../media/image50.png"/><Relationship Id="rId9" Type="http://schemas.openxmlformats.org/officeDocument/2006/relationships/image" Target="../media/image81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oleObject" Target="../embeddings/oleObject45.bin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83.wmf"/><Relationship Id="rId1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5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20.png"/><Relationship Id="rId11" Type="http://schemas.openxmlformats.org/officeDocument/2006/relationships/oleObject" Target="../embeddings/oleObject44.bin"/><Relationship Id="rId5" Type="http://schemas.openxmlformats.org/officeDocument/2006/relationships/image" Target="../media/image16.png"/><Relationship Id="rId15" Type="http://schemas.openxmlformats.org/officeDocument/2006/relationships/oleObject" Target="../embeddings/oleObject46.bin"/><Relationship Id="rId10" Type="http://schemas.openxmlformats.org/officeDocument/2006/relationships/image" Target="../media/image660.wmf"/><Relationship Id="rId4" Type="http://schemas.openxmlformats.org/officeDocument/2006/relationships/image" Target="../media/image50.png"/><Relationship Id="rId9" Type="http://schemas.openxmlformats.org/officeDocument/2006/relationships/oleObject" Target="../embeddings/oleObject260.bin"/><Relationship Id="rId14" Type="http://schemas.openxmlformats.org/officeDocument/2006/relationships/image" Target="../media/image84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8" Type="http://schemas.openxmlformats.org/officeDocument/2006/relationships/image" Target="../media/image90.wmf"/><Relationship Id="rId3" Type="http://schemas.openxmlformats.org/officeDocument/2006/relationships/notesSlide" Target="../notesSlides/notesSlide24.xml"/><Relationship Id="rId21" Type="http://schemas.openxmlformats.org/officeDocument/2006/relationships/image" Target="../media/image91.wmf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88.wmf"/><Relationship Id="rId1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9.wmf"/><Relationship Id="rId20" Type="http://schemas.openxmlformats.org/officeDocument/2006/relationships/oleObject" Target="../embeddings/oleObject52.bin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8.png"/><Relationship Id="rId11" Type="http://schemas.openxmlformats.org/officeDocument/2006/relationships/oleObject" Target="../embeddings/oleObject49.bin"/><Relationship Id="rId5" Type="http://schemas.openxmlformats.org/officeDocument/2006/relationships/image" Target="../media/image12.png"/><Relationship Id="rId15" Type="http://schemas.openxmlformats.org/officeDocument/2006/relationships/oleObject" Target="../embeddings/oleObject50.bin"/><Relationship Id="rId10" Type="http://schemas.openxmlformats.org/officeDocument/2006/relationships/image" Target="../media/image87.wmf"/><Relationship Id="rId19" Type="http://schemas.openxmlformats.org/officeDocument/2006/relationships/image" Target="../media/image92.png"/><Relationship Id="rId4" Type="http://schemas.openxmlformats.org/officeDocument/2006/relationships/image" Target="../media/image50.png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7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oleObject" Target="../embeddings/oleObject56.bin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9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8.png"/><Relationship Id="rId11" Type="http://schemas.openxmlformats.org/officeDocument/2006/relationships/oleObject" Target="../embeddings/oleObject55.bin"/><Relationship Id="rId5" Type="http://schemas.openxmlformats.org/officeDocument/2006/relationships/image" Target="../media/image12.png"/><Relationship Id="rId10" Type="http://schemas.openxmlformats.org/officeDocument/2006/relationships/image" Target="../media/image94.wmf"/><Relationship Id="rId4" Type="http://schemas.openxmlformats.org/officeDocument/2006/relationships/image" Target="../media/image50.png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96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image" Target="../media/image99.wmf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6.png"/><Relationship Id="rId12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5.png"/><Relationship Id="rId11" Type="http://schemas.openxmlformats.org/officeDocument/2006/relationships/image" Target="../media/image98.wmf"/><Relationship Id="rId5" Type="http://schemas.openxmlformats.org/officeDocument/2006/relationships/image" Target="../media/image12.png"/><Relationship Id="rId15" Type="http://schemas.openxmlformats.org/officeDocument/2006/relationships/image" Target="../media/image100.wmf"/><Relationship Id="rId10" Type="http://schemas.openxmlformats.org/officeDocument/2006/relationships/oleObject" Target="../embeddings/oleObject58.bin"/><Relationship Id="rId4" Type="http://schemas.openxmlformats.org/officeDocument/2006/relationships/image" Target="../media/image50.png"/><Relationship Id="rId9" Type="http://schemas.openxmlformats.org/officeDocument/2006/relationships/image" Target="../media/image97.wmf"/><Relationship Id="rId14" Type="http://schemas.openxmlformats.org/officeDocument/2006/relationships/oleObject" Target="../embeddings/oleObject60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104.wmf"/><Relationship Id="rId18" Type="http://schemas.openxmlformats.org/officeDocument/2006/relationships/oleObject" Target="../embeddings/oleObject66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01.wmf"/><Relationship Id="rId12" Type="http://schemas.openxmlformats.org/officeDocument/2006/relationships/oleObject" Target="../embeddings/oleObject64.bin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png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103.wmf"/><Relationship Id="rId5" Type="http://schemas.openxmlformats.org/officeDocument/2006/relationships/image" Target="../media/image12.png"/><Relationship Id="rId15" Type="http://schemas.openxmlformats.org/officeDocument/2006/relationships/image" Target="../media/image105.wmf"/><Relationship Id="rId10" Type="http://schemas.openxmlformats.org/officeDocument/2006/relationships/oleObject" Target="../embeddings/oleObject63.bin"/><Relationship Id="rId19" Type="http://schemas.openxmlformats.org/officeDocument/2006/relationships/image" Target="../media/image97.wmf"/><Relationship Id="rId4" Type="http://schemas.openxmlformats.org/officeDocument/2006/relationships/image" Target="../media/image50.png"/><Relationship Id="rId9" Type="http://schemas.openxmlformats.org/officeDocument/2006/relationships/image" Target="../media/image102.wmf"/><Relationship Id="rId14" Type="http://schemas.openxmlformats.org/officeDocument/2006/relationships/oleObject" Target="../embeddings/oleObject6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0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67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12.png"/><Relationship Id="rId4" Type="http://schemas.openxmlformats.org/officeDocument/2006/relationships/image" Target="../media/image10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0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image" Target="../media/image9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2.bin"/><Relationship Id="rId14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image" Target="../media/image112.wmf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760.png"/><Relationship Id="rId12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3.png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50.png"/><Relationship Id="rId11" Type="http://schemas.openxmlformats.org/officeDocument/2006/relationships/image" Target="../media/image770.png"/><Relationship Id="rId15" Type="http://schemas.openxmlformats.org/officeDocument/2006/relationships/image" Target="../media/image112.wmf"/><Relationship Id="rId10" Type="http://schemas.openxmlformats.org/officeDocument/2006/relationships/image" Target="../media/image16.png"/><Relationship Id="rId4" Type="http://schemas.openxmlformats.org/officeDocument/2006/relationships/image" Target="../media/image67.png"/><Relationship Id="rId9" Type="http://schemas.openxmlformats.org/officeDocument/2006/relationships/image" Target="../media/image111.wmf"/><Relationship Id="rId14" Type="http://schemas.openxmlformats.org/officeDocument/2006/relationships/oleObject" Target="../embeddings/oleObject420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13" Type="http://schemas.openxmlformats.org/officeDocument/2006/relationships/image" Target="../media/image120.png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117.wmf"/><Relationship Id="rId17" Type="http://schemas.openxmlformats.org/officeDocument/2006/relationships/image" Target="../media/image11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3.bin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8.png"/><Relationship Id="rId11" Type="http://schemas.openxmlformats.org/officeDocument/2006/relationships/oleObject" Target="../embeddings/oleObject71.bin"/><Relationship Id="rId5" Type="http://schemas.openxmlformats.org/officeDocument/2006/relationships/image" Target="../media/image12.png"/><Relationship Id="rId15" Type="http://schemas.openxmlformats.org/officeDocument/2006/relationships/image" Target="../media/image118.wmf"/><Relationship Id="rId10" Type="http://schemas.openxmlformats.org/officeDocument/2006/relationships/image" Target="../media/image115.wmf"/><Relationship Id="rId4" Type="http://schemas.openxmlformats.org/officeDocument/2006/relationships/image" Target="../media/image67.png"/><Relationship Id="rId9" Type="http://schemas.openxmlformats.org/officeDocument/2006/relationships/oleObject" Target="../embeddings/oleObject70.bin"/><Relationship Id="rId14" Type="http://schemas.openxmlformats.org/officeDocument/2006/relationships/oleObject" Target="../embeddings/oleObject72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13" Type="http://schemas.openxmlformats.org/officeDocument/2006/relationships/image" Target="../media/image123.wmf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74.bin"/><Relationship Id="rId12" Type="http://schemas.openxmlformats.org/officeDocument/2006/relationships/oleObject" Target="../embeddings/oleObject76.bin"/><Relationship Id="rId17" Type="http://schemas.openxmlformats.org/officeDocument/2006/relationships/image" Target="../media/image12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8.bin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6.png"/><Relationship Id="rId11" Type="http://schemas.openxmlformats.org/officeDocument/2006/relationships/image" Target="../media/image122.wmf"/><Relationship Id="rId5" Type="http://schemas.openxmlformats.org/officeDocument/2006/relationships/image" Target="../media/image25.png"/><Relationship Id="rId15" Type="http://schemas.openxmlformats.org/officeDocument/2006/relationships/image" Target="../media/image124.wmf"/><Relationship Id="rId10" Type="http://schemas.openxmlformats.org/officeDocument/2006/relationships/oleObject" Target="../embeddings/oleObject75.bin"/><Relationship Id="rId4" Type="http://schemas.openxmlformats.org/officeDocument/2006/relationships/image" Target="../media/image12.png"/><Relationship Id="rId9" Type="http://schemas.openxmlformats.org/officeDocument/2006/relationships/image" Target="../media/image67.png"/><Relationship Id="rId14" Type="http://schemas.openxmlformats.org/officeDocument/2006/relationships/oleObject" Target="../embeddings/oleObject77.bin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7.wmf"/><Relationship Id="rId18" Type="http://schemas.openxmlformats.org/officeDocument/2006/relationships/oleObject" Target="../embeddings/oleObject83.bin"/><Relationship Id="rId3" Type="http://schemas.openxmlformats.org/officeDocument/2006/relationships/notesSlide" Target="../notesSlides/notesSlide33.xml"/><Relationship Id="rId21" Type="http://schemas.openxmlformats.org/officeDocument/2006/relationships/image" Target="../media/image131.wmf"/><Relationship Id="rId12" Type="http://schemas.openxmlformats.org/officeDocument/2006/relationships/oleObject" Target="../embeddings/oleObject80.bin"/><Relationship Id="rId17" Type="http://schemas.openxmlformats.org/officeDocument/2006/relationships/image" Target="../media/image129.wmf"/><Relationship Id="rId25" Type="http://schemas.openxmlformats.org/officeDocument/2006/relationships/image" Target="../media/image12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2.bin"/><Relationship Id="rId20" Type="http://schemas.openxmlformats.org/officeDocument/2006/relationships/oleObject" Target="../embeddings/oleObject84.bin"/><Relationship Id="rId1" Type="http://schemas.openxmlformats.org/officeDocument/2006/relationships/vmlDrawing" Target="../drawings/vmlDrawing23.vml"/><Relationship Id="rId11" Type="http://schemas.openxmlformats.org/officeDocument/2006/relationships/image" Target="../media/image126.wmf"/><Relationship Id="rId24" Type="http://schemas.openxmlformats.org/officeDocument/2006/relationships/oleObject" Target="../embeddings/oleObject85.bin"/><Relationship Id="rId15" Type="http://schemas.openxmlformats.org/officeDocument/2006/relationships/image" Target="../media/image128.wmf"/><Relationship Id="rId23" Type="http://schemas.openxmlformats.org/officeDocument/2006/relationships/image" Target="../media/image26.png"/><Relationship Id="rId10" Type="http://schemas.openxmlformats.org/officeDocument/2006/relationships/oleObject" Target="../embeddings/oleObject79.bin"/><Relationship Id="rId19" Type="http://schemas.openxmlformats.org/officeDocument/2006/relationships/image" Target="../media/image130.wmf"/><Relationship Id="rId4" Type="http://schemas.openxmlformats.org/officeDocument/2006/relationships/image" Target="../media/image12.png"/><Relationship Id="rId9" Type="http://schemas.openxmlformats.org/officeDocument/2006/relationships/image" Target="../media/image67.png"/><Relationship Id="rId14" Type="http://schemas.openxmlformats.org/officeDocument/2006/relationships/oleObject" Target="../embeddings/oleObject81.bin"/><Relationship Id="rId22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1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2.png"/><Relationship Id="rId7" Type="http://schemas.openxmlformats.org/officeDocument/2006/relationships/image" Target="../media/image1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13" Type="http://schemas.openxmlformats.org/officeDocument/2006/relationships/oleObject" Target="../embeddings/oleObject500.bin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13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3.png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20.png"/><Relationship Id="rId11" Type="http://schemas.openxmlformats.org/officeDocument/2006/relationships/oleObject" Target="../embeddings/oleObject87.bin"/><Relationship Id="rId5" Type="http://schemas.openxmlformats.org/officeDocument/2006/relationships/image" Target="../media/image910.png"/><Relationship Id="rId15" Type="http://schemas.openxmlformats.org/officeDocument/2006/relationships/image" Target="../media/image85.png"/><Relationship Id="rId10" Type="http://schemas.openxmlformats.org/officeDocument/2006/relationships/image" Target="../media/image770.png"/><Relationship Id="rId9" Type="http://schemas.openxmlformats.org/officeDocument/2006/relationships/image" Target="../media/image139.png"/><Relationship Id="rId14" Type="http://schemas.openxmlformats.org/officeDocument/2006/relationships/image" Target="../media/image138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13" Type="http://schemas.openxmlformats.org/officeDocument/2006/relationships/oleObject" Target="../embeddings/oleObject91.bin"/><Relationship Id="rId18" Type="http://schemas.openxmlformats.org/officeDocument/2006/relationships/image" Target="../media/image85.png"/><Relationship Id="rId3" Type="http://schemas.openxmlformats.org/officeDocument/2006/relationships/notesSlide" Target="../notesSlides/notesSlide37.xml"/><Relationship Id="rId21" Type="http://schemas.openxmlformats.org/officeDocument/2006/relationships/image" Target="../media/image144.wmf"/><Relationship Id="rId7" Type="http://schemas.openxmlformats.org/officeDocument/2006/relationships/image" Target="../media/image140.wmf"/><Relationship Id="rId12" Type="http://schemas.openxmlformats.org/officeDocument/2006/relationships/image" Target="../media/image14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9.wmf"/><Relationship Id="rId20" Type="http://schemas.openxmlformats.org/officeDocument/2006/relationships/oleObject" Target="../embeddings/oleObject93.bin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88.bin"/><Relationship Id="rId11" Type="http://schemas.openxmlformats.org/officeDocument/2006/relationships/image" Target="../media/image142.wmf"/><Relationship Id="rId5" Type="http://schemas.openxmlformats.org/officeDocument/2006/relationships/image" Target="../media/image18.png"/><Relationship Id="rId15" Type="http://schemas.openxmlformats.org/officeDocument/2006/relationships/oleObject" Target="../embeddings/oleObject92.bin"/><Relationship Id="rId10" Type="http://schemas.openxmlformats.org/officeDocument/2006/relationships/oleObject" Target="../embeddings/oleObject90.bin"/><Relationship Id="rId19" Type="http://schemas.openxmlformats.org/officeDocument/2006/relationships/image" Target="../media/image92.png"/><Relationship Id="rId4" Type="http://schemas.openxmlformats.org/officeDocument/2006/relationships/image" Target="../media/image12.png"/><Relationship Id="rId9" Type="http://schemas.openxmlformats.org/officeDocument/2006/relationships/image" Target="../media/image141.wmf"/><Relationship Id="rId14" Type="http://schemas.openxmlformats.org/officeDocument/2006/relationships/image" Target="../media/image143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13" Type="http://schemas.openxmlformats.org/officeDocument/2006/relationships/image" Target="../media/image148.wmf"/><Relationship Id="rId18" Type="http://schemas.openxmlformats.org/officeDocument/2006/relationships/oleObject" Target="../embeddings/oleObject99.bin"/><Relationship Id="rId3" Type="http://schemas.openxmlformats.org/officeDocument/2006/relationships/notesSlide" Target="../notesSlides/notesSlide38.xml"/><Relationship Id="rId21" Type="http://schemas.openxmlformats.org/officeDocument/2006/relationships/image" Target="../media/image152.wmf"/><Relationship Id="rId7" Type="http://schemas.openxmlformats.org/officeDocument/2006/relationships/oleObject" Target="../embeddings/oleObject94.bin"/><Relationship Id="rId12" Type="http://schemas.openxmlformats.org/officeDocument/2006/relationships/oleObject" Target="../embeddings/oleObject96.bin"/><Relationship Id="rId17" Type="http://schemas.openxmlformats.org/officeDocument/2006/relationships/image" Target="../media/image15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8.bin"/><Relationship Id="rId20" Type="http://schemas.openxmlformats.org/officeDocument/2006/relationships/oleObject" Target="../embeddings/oleObject100.bin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6.png"/><Relationship Id="rId11" Type="http://schemas.openxmlformats.org/officeDocument/2006/relationships/image" Target="../media/image147.wmf"/><Relationship Id="rId5" Type="http://schemas.openxmlformats.org/officeDocument/2006/relationships/image" Target="../media/image25.png"/><Relationship Id="rId15" Type="http://schemas.openxmlformats.org/officeDocument/2006/relationships/image" Target="../media/image149.wmf"/><Relationship Id="rId23" Type="http://schemas.openxmlformats.org/officeDocument/2006/relationships/image" Target="../media/image153.wmf"/><Relationship Id="rId10" Type="http://schemas.openxmlformats.org/officeDocument/2006/relationships/oleObject" Target="../embeddings/oleObject95.bin"/><Relationship Id="rId19" Type="http://schemas.openxmlformats.org/officeDocument/2006/relationships/image" Target="../media/image151.wmf"/><Relationship Id="rId4" Type="http://schemas.openxmlformats.org/officeDocument/2006/relationships/image" Target="../media/image12.png"/><Relationship Id="rId9" Type="http://schemas.openxmlformats.org/officeDocument/2006/relationships/image" Target="../media/image85.png"/><Relationship Id="rId14" Type="http://schemas.openxmlformats.org/officeDocument/2006/relationships/oleObject" Target="../embeddings/oleObject97.bin"/><Relationship Id="rId22" Type="http://schemas.openxmlformats.org/officeDocument/2006/relationships/oleObject" Target="../embeddings/oleObject101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0.png"/><Relationship Id="rId11" Type="http://schemas.openxmlformats.org/officeDocument/2006/relationships/image" Target="../media/image17.png"/><Relationship Id="rId10" Type="http://schemas.openxmlformats.org/officeDocument/2006/relationships/image" Target="../media/image13.w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110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1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159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8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png"/><Relationship Id="rId11" Type="http://schemas.openxmlformats.org/officeDocument/2006/relationships/image" Target="../media/image19.wmf"/><Relationship Id="rId5" Type="http://schemas.openxmlformats.org/officeDocument/2006/relationships/image" Target="../media/image25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24.png"/><Relationship Id="rId9" Type="http://schemas.openxmlformats.org/officeDocument/2006/relationships/image" Target="../media/image2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50.png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5.png"/><Relationship Id="rId10" Type="http://schemas.openxmlformats.org/officeDocument/2006/relationships/image" Target="../media/image311.png"/><Relationship Id="rId4" Type="http://schemas.openxmlformats.org/officeDocument/2006/relationships/image" Target="../media/image34.png"/><Relationship Id="rId9" Type="http://schemas.openxmlformats.org/officeDocument/2006/relationships/image" Target="../media/image30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37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5.wmf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35.png"/><Relationship Id="rId5" Type="http://schemas.openxmlformats.org/officeDocument/2006/relationships/image" Target="../media/image24.png"/><Relationship Id="rId10" Type="http://schemas.openxmlformats.org/officeDocument/2006/relationships/image" Target="../media/image34.png"/><Relationship Id="rId4" Type="http://schemas.openxmlformats.org/officeDocument/2006/relationships/image" Target="../media/image250.png"/><Relationship Id="rId9" Type="http://schemas.openxmlformats.org/officeDocument/2006/relationships/image" Target="../media/image3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812441" y="2362200"/>
            <a:ext cx="6692171" cy="1398733"/>
          </a:xfrm>
          <a:prstGeom prst="roundRect">
            <a:avLst>
              <a:gd name="adj" fmla="val 12012"/>
            </a:avLst>
          </a:prstGeom>
          <a:solidFill>
            <a:srgbClr val="E3E6E2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15" y="1657769"/>
            <a:ext cx="5253097" cy="78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2" y="2438400"/>
            <a:ext cx="1174750" cy="140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8" t="21391" r="8972" b="29523"/>
          <a:stretch/>
        </p:blipFill>
        <p:spPr>
          <a:xfrm>
            <a:off x="4915303" y="2482378"/>
            <a:ext cx="6486446" cy="125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43978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2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𝒔𝒊𝒏𝒙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43978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3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3212" y="762000"/>
                <a:ext cx="11811000" cy="1644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v"/>
                </a:pPr>
                <a:r>
                  <a:rPr lang="en-US" sz="26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Minh hoạ bằng đồ thị : </a:t>
                </a:r>
                <a:br>
                  <a:rPr lang="en-US" sz="26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Nghiệm của p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𝒔𝒊𝒏𝒙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 là hoành độ giao điểm của 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đường thẳng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và đồ thị hàm số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𝒔𝒊𝒏𝒙</m:t>
                    </m:r>
                  </m:oMath>
                </a14:m>
                <a:endParaRPr lang="en-US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12" y="762000"/>
                <a:ext cx="11811000" cy="1644553"/>
              </a:xfrm>
              <a:prstGeom prst="rect">
                <a:avLst/>
              </a:prstGeom>
              <a:blipFill rotWithShape="1">
                <a:blip r:embed="rId4"/>
                <a:stretch>
                  <a:fillRect l="-826" t="-3333" b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55612" y="2315511"/>
            <a:ext cx="11353800" cy="3406838"/>
            <a:chOff x="692149" y="2315511"/>
            <a:chExt cx="11353800" cy="3406838"/>
          </a:xfrm>
        </p:grpSpPr>
        <p:sp>
          <p:nvSpPr>
            <p:cNvPr id="14" name="TextBox 13"/>
            <p:cNvSpPr txBox="1"/>
            <p:nvPr/>
          </p:nvSpPr>
          <p:spPr>
            <a:xfrm>
              <a:off x="5582378" y="5383795"/>
              <a:ext cx="1252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Hình 1.20</a:t>
              </a:r>
              <a:endParaRPr lang="vi-VN" sz="1600" b="1" i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7044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149" y="2315511"/>
              <a:ext cx="11353800" cy="3068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411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55612" y="1295400"/>
            <a:ext cx="11049000" cy="2743200"/>
          </a:xfrm>
          <a:prstGeom prst="roundRect">
            <a:avLst>
              <a:gd name="adj" fmla="val 3662"/>
            </a:avLst>
          </a:prstGeom>
          <a:solidFill>
            <a:srgbClr val="FEF0D6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43978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2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𝒔𝒊𝒏𝒙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43978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5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03212" y="762000"/>
            <a:ext cx="2590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Tổng quát :</a:t>
            </a:r>
            <a:endParaRPr lang="en-US" sz="2600" b="1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8012" y="1412557"/>
                <a:ext cx="113538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𝒔𝒊𝒏𝒙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có nghiệm khi và chỉ khi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𝒎</m:t>
                        </m:r>
                      </m:e>
                    </m:d>
                    <m:r>
                      <a:rPr lang="en-US" sz="26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≤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endParaRPr lang="en-US" sz="26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12" y="1412557"/>
                <a:ext cx="11353800" cy="492443"/>
              </a:xfrm>
              <a:prstGeom prst="rect">
                <a:avLst/>
              </a:prstGeom>
              <a:blipFill rotWithShape="1">
                <a:blip r:embed="rId6"/>
                <a:stretch>
                  <a:fillRect l="-859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6424" y="1981200"/>
                <a:ext cx="10898188" cy="1088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Khi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𝒎</m:t>
                        </m:r>
                      </m:e>
                    </m:d>
                    <m:r>
                      <a:rPr lang="en-US" sz="26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≤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en-US" sz="26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sẽ tồn tại duy nhất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6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00" b="1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sz="2600" b="1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600" b="1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6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sz="2600" b="1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sz="2600" b="1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600" b="1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thoả mãn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𝒔𝒊𝒏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𝒎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:br>
                  <a:rPr lang="en-US" sz="2600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Khi đó :</a:t>
                </a:r>
                <a:endParaRPr lang="en-US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24" y="1981200"/>
                <a:ext cx="10898188" cy="1088311"/>
              </a:xfrm>
              <a:prstGeom prst="rect">
                <a:avLst/>
              </a:prstGeom>
              <a:blipFill rotWithShape="1">
                <a:blip r:embed="rId7"/>
                <a:stretch>
                  <a:fillRect l="-839" b="-1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246826"/>
              </p:ext>
            </p:extLst>
          </p:nvPr>
        </p:nvGraphicFramePr>
        <p:xfrm>
          <a:off x="2665412" y="2819400"/>
          <a:ext cx="784225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36" name="Equation" r:id="rId8" imgW="3327120" imgH="457200" progId="Equation.DSMT4">
                  <p:embed/>
                </p:oleObj>
              </mc:Choice>
              <mc:Fallback>
                <p:oleObj name="Equation" r:id="rId8" imgW="332712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412" y="2819400"/>
                        <a:ext cx="7842250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187" y="3009900"/>
            <a:ext cx="1344462" cy="131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31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2055812" y="838200"/>
            <a:ext cx="9448800" cy="4800600"/>
          </a:xfrm>
          <a:prstGeom prst="roundRect">
            <a:avLst>
              <a:gd name="adj" fmla="val 3334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52399" y="838200"/>
            <a:ext cx="1911509" cy="1031769"/>
            <a:chOff x="1750239" y="5317988"/>
            <a:chExt cx="1911509" cy="1031769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239" y="5317988"/>
              <a:ext cx="1911509" cy="1031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053451" y="5632741"/>
              <a:ext cx="13216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CHÚ Ý</a:t>
              </a:r>
              <a:endPara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43978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2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𝒔𝒊𝒏𝒙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43978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5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2360611" y="943001"/>
            <a:ext cx="9067800" cy="1695768"/>
            <a:chOff x="2208212" y="943001"/>
            <a:chExt cx="9067800" cy="16957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2208212" y="943001"/>
                  <a:ext cx="906780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a. Nếu số đo của góc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𝜶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được cho bằng đơn vị độ thì 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8212" y="943001"/>
                  <a:ext cx="9067800" cy="49244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142" t="-11250" b="-3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" name="Object 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997263434"/>
                    </p:ext>
                  </p:extLst>
                </p:nvPr>
              </p:nvGraphicFramePr>
              <p:xfrm>
                <a:off x="2962114" y="1435444"/>
                <a:ext cx="6915150" cy="12033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9345" name="Equation" r:id="rId7" imgW="2933640" imgH="507960" progId="Equation.DSMT4">
                        <p:embed/>
                      </p:oleObj>
                    </mc:Choice>
                    <mc:Fallback>
                      <p:oleObj name="Equation" r:id="rId7" imgW="2933640" imgH="507960" progId="Equation.DSMT4">
                        <p:embed/>
                        <p:pic>
                          <p:nvPicPr>
                            <p:cNvPr id="0" name="Object 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62114" y="1435444"/>
                              <a:ext cx="6915150" cy="12033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" name="Object 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99889042"/>
                    </p:ext>
                  </p:extLst>
                </p:nvPr>
              </p:nvGraphicFramePr>
              <p:xfrm>
                <a:off x="2962114" y="1435444"/>
                <a:ext cx="6915150" cy="12033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9145" name="Equation" r:id="rId9" imgW="2933640" imgH="507960" progId="Equation.DSMT4">
                        <p:embed/>
                      </p:oleObj>
                    </mc:Choice>
                    <mc:Fallback>
                      <p:oleObj name="Equation" r:id="rId9" imgW="2933640" imgH="507960" progId="Equation.DSMT4">
                        <p:embed/>
                        <p:pic>
                          <p:nvPicPr>
                            <p:cNvPr id="0" name="Object 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62114" y="1435444"/>
                              <a:ext cx="6915150" cy="12033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22" name="TextBox 21"/>
          <p:cNvSpPr txBox="1"/>
          <p:nvPr/>
        </p:nvSpPr>
        <p:spPr>
          <a:xfrm>
            <a:off x="2360611" y="2667000"/>
            <a:ext cx="6096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b. Một số tr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ường hợp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đặc biệt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345802"/>
              </p:ext>
            </p:extLst>
          </p:nvPr>
        </p:nvGraphicFramePr>
        <p:xfrm>
          <a:off x="4182900" y="3276600"/>
          <a:ext cx="407035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46" name="Equation" r:id="rId11" imgW="1726920" imgH="203040" progId="Equation.DSMT4">
                  <p:embed/>
                </p:oleObj>
              </mc:Choice>
              <mc:Fallback>
                <p:oleObj name="Equation" r:id="rId11" imgW="1726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2900" y="3276600"/>
                        <a:ext cx="4070350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251802"/>
              </p:ext>
            </p:extLst>
          </p:nvPr>
        </p:nvGraphicFramePr>
        <p:xfrm>
          <a:off x="4189412" y="3790714"/>
          <a:ext cx="4818063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47" name="Equation" r:id="rId13" imgW="2044440" imgH="393480" progId="Equation.DSMT4">
                  <p:embed/>
                </p:oleObj>
              </mc:Choice>
              <mc:Fallback>
                <p:oleObj name="Equation" r:id="rId13" imgW="2044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9412" y="3790714"/>
                        <a:ext cx="4818063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161027"/>
              </p:ext>
            </p:extLst>
          </p:nvPr>
        </p:nvGraphicFramePr>
        <p:xfrm>
          <a:off x="4151312" y="4706937"/>
          <a:ext cx="529590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48" name="Equation" r:id="rId15" imgW="2247840" imgH="393480" progId="Equation.DSMT4">
                  <p:embed/>
                </p:oleObj>
              </mc:Choice>
              <mc:Fallback>
                <p:oleObj name="Equation" r:id="rId15" imgW="2247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312" y="4706937"/>
                        <a:ext cx="5295900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21947" y="4442430"/>
            <a:ext cx="1295401" cy="138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1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43978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2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𝒔𝒊𝒏𝒙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43978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2" y="2312513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41370" y="737545"/>
            <a:ext cx="11568042" cy="1472255"/>
            <a:chOff x="241370" y="737545"/>
            <a:chExt cx="11568042" cy="1472255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70" y="737545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Rounded Rectangle 23"/>
            <p:cNvSpPr/>
            <p:nvPr/>
          </p:nvSpPr>
          <p:spPr>
            <a:xfrm>
              <a:off x="1666730" y="762001"/>
              <a:ext cx="10142682" cy="1447799"/>
            </a:xfrm>
            <a:prstGeom prst="roundRect">
              <a:avLst>
                <a:gd name="adj" fmla="val 5590"/>
              </a:avLst>
            </a:prstGeom>
            <a:solidFill>
              <a:srgbClr val="DBD2E4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5628" y="1171575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61636" y="838200"/>
              <a:ext cx="8966776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Giải các p</a:t>
              </a:r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sau :</a:t>
              </a:r>
              <a:endParaRPr lang="vi-VN" sz="2600" b="1" i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6841562"/>
                </p:ext>
              </p:extLst>
            </p:nvPr>
          </p:nvGraphicFramePr>
          <p:xfrm>
            <a:off x="3239642" y="1251816"/>
            <a:ext cx="5442239" cy="9294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544" name="Equation" r:id="rId7" imgW="2539800" imgH="431640" progId="Equation.DSMT4">
                    <p:embed/>
                  </p:oleObj>
                </mc:Choice>
                <mc:Fallback>
                  <p:oleObj name="Equation" r:id="rId7" imgW="2539800" imgH="431640" progId="Equation.DSMT4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9642" y="1251816"/>
                          <a:ext cx="5442239" cy="9294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867903"/>
              </p:ext>
            </p:extLst>
          </p:nvPr>
        </p:nvGraphicFramePr>
        <p:xfrm>
          <a:off x="1006907" y="2788661"/>
          <a:ext cx="4401705" cy="894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45" name="Equation" r:id="rId9" imgW="2260440" imgH="457200" progId="Equation.DSMT4">
                  <p:embed/>
                </p:oleObj>
              </mc:Choice>
              <mc:Fallback>
                <p:oleObj name="Equation" r:id="rId9" imgW="22604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907" y="2788661"/>
                        <a:ext cx="4401705" cy="894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679051"/>
              </p:ext>
            </p:extLst>
          </p:nvPr>
        </p:nvGraphicFramePr>
        <p:xfrm>
          <a:off x="5625017" y="2385364"/>
          <a:ext cx="2991716" cy="1689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46" name="Equation" r:id="rId11" imgW="1536480" imgH="863280" progId="Equation.DSMT4">
                  <p:embed/>
                </p:oleObj>
              </mc:Choice>
              <mc:Fallback>
                <p:oleObj name="Equation" r:id="rId11" imgW="153648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5017" y="2385364"/>
                        <a:ext cx="2991716" cy="16899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27739"/>
              </p:ext>
            </p:extLst>
          </p:nvPr>
        </p:nvGraphicFramePr>
        <p:xfrm>
          <a:off x="8694737" y="2362200"/>
          <a:ext cx="3238500" cy="1639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47" name="Equation" r:id="rId13" imgW="1663560" imgH="838080" progId="Equation.DSMT4">
                  <p:embed/>
                </p:oleObj>
              </mc:Choice>
              <mc:Fallback>
                <p:oleObj name="Equation" r:id="rId13" imgW="166356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4737" y="2362200"/>
                        <a:ext cx="3238500" cy="1639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66314" y="3962400"/>
                <a:ext cx="9723898" cy="673111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i="1" smtClean="0"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b="1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b="1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1" i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là góc thoả mãn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𝒔𝒊𝒏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i="1" smtClean="0">
                    <a:latin typeface="Arial" pitchFamily="34" charset="0"/>
                    <a:cs typeface="Arial" pitchFamily="34" charset="0"/>
                  </a:rPr>
                  <a:t> .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Khi đó ta có : 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314" y="3962400"/>
                <a:ext cx="9723898" cy="673111"/>
              </a:xfrm>
              <a:prstGeom prst="rect">
                <a:avLst/>
              </a:prstGeom>
              <a:blipFill rotWithShape="1">
                <a:blip r:embed="rId16"/>
                <a:stretch>
                  <a:fillRect l="-627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778155"/>
              </p:ext>
            </p:extLst>
          </p:nvPr>
        </p:nvGraphicFramePr>
        <p:xfrm>
          <a:off x="1631950" y="4538843"/>
          <a:ext cx="345598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48" name="Equation" r:id="rId17" imgW="1612800" imgH="393480" progId="Equation.DSMT4">
                  <p:embed/>
                </p:oleObj>
              </mc:Choice>
              <mc:Fallback>
                <p:oleObj name="Equation" r:id="rId17" imgW="1612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950" y="4538843"/>
                        <a:ext cx="3455988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171020"/>
              </p:ext>
            </p:extLst>
          </p:nvPr>
        </p:nvGraphicFramePr>
        <p:xfrm>
          <a:off x="5289550" y="4495800"/>
          <a:ext cx="3700462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49" name="Equation" r:id="rId19" imgW="1726920" imgH="457200" progId="Equation.DSMT4">
                  <p:embed/>
                </p:oleObj>
              </mc:Choice>
              <mc:Fallback>
                <p:oleObj name="Equation" r:id="rId19" imgW="17269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9550" y="4495800"/>
                        <a:ext cx="3700462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2388300" y="5410200"/>
            <a:ext cx="6982712" cy="1459706"/>
            <a:chOff x="2388300" y="5117306"/>
            <a:chExt cx="6982712" cy="1459706"/>
          </a:xfrm>
        </p:grpSpPr>
        <p:sp>
          <p:nvSpPr>
            <p:cNvPr id="39" name="Rounded Rectangle 38"/>
            <p:cNvSpPr/>
            <p:nvPr/>
          </p:nvSpPr>
          <p:spPr>
            <a:xfrm>
              <a:off x="3884612" y="5345906"/>
              <a:ext cx="5486400" cy="1066800"/>
            </a:xfrm>
            <a:prstGeom prst="roundRect">
              <a:avLst>
                <a:gd name="adj" fmla="val 9218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8300" y="5117306"/>
              <a:ext cx="1724911" cy="1459706"/>
            </a:xfrm>
            <a:prstGeom prst="rect">
              <a:avLst/>
            </a:prstGeom>
          </p:spPr>
        </p:pic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6654326"/>
                </p:ext>
              </p:extLst>
            </p:nvPr>
          </p:nvGraphicFramePr>
          <p:xfrm>
            <a:off x="4265612" y="5422106"/>
            <a:ext cx="4723141" cy="8921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550" name="Equation" r:id="rId22" imgW="2425680" imgH="457200" progId="Equation.DSMT4">
                    <p:embed/>
                  </p:oleObj>
                </mc:Choice>
                <mc:Fallback>
                  <p:oleObj name="Equation" r:id="rId22" imgW="242568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5612" y="5422106"/>
                          <a:ext cx="4723141" cy="8921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4779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43978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2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𝒔𝒊𝒏𝒙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43978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649" y="2209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41370" y="737545"/>
            <a:ext cx="11568042" cy="1319855"/>
            <a:chOff x="241370" y="737545"/>
            <a:chExt cx="11568042" cy="1319855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70" y="737545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1666730" y="762001"/>
              <a:ext cx="10142682" cy="1295399"/>
            </a:xfrm>
            <a:prstGeom prst="roundRect">
              <a:avLst>
                <a:gd name="adj" fmla="val 5590"/>
              </a:avLst>
            </a:prstGeom>
            <a:solidFill>
              <a:srgbClr val="DBD2E4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15628" y="1171575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40998" y="1075760"/>
              <a:ext cx="4110614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Giải p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:</a:t>
              </a:r>
              <a:endParaRPr lang="vi-VN" sz="2800" b="1" i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6734123"/>
                </p:ext>
              </p:extLst>
            </p:nvPr>
          </p:nvGraphicFramePr>
          <p:xfrm>
            <a:off x="6044073" y="1004568"/>
            <a:ext cx="3555539" cy="728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383" name="Equation" r:id="rId7" imgW="1371600" imgH="279360" progId="Equation.DSMT4">
                    <p:embed/>
                  </p:oleObj>
                </mc:Choice>
                <mc:Fallback>
                  <p:oleObj name="Equation" r:id="rId7" imgW="137160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44073" y="1004568"/>
                          <a:ext cx="3555539" cy="728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047525"/>
              </p:ext>
            </p:extLst>
          </p:nvPr>
        </p:nvGraphicFramePr>
        <p:xfrm>
          <a:off x="2284412" y="2819400"/>
          <a:ext cx="7670800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84" name="Equation" r:id="rId9" imgW="3581280" imgH="558720" progId="Equation.DSMT4">
                  <p:embed/>
                </p:oleObj>
              </mc:Choice>
              <mc:Fallback>
                <p:oleObj name="Equation" r:id="rId9" imgW="358128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412" y="2819400"/>
                        <a:ext cx="7670800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812370"/>
              </p:ext>
            </p:extLst>
          </p:nvPr>
        </p:nvGraphicFramePr>
        <p:xfrm>
          <a:off x="5199062" y="4038600"/>
          <a:ext cx="3182938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85" name="Equation" r:id="rId11" imgW="1485720" imgH="507960" progId="Equation.DSMT4">
                  <p:embed/>
                </p:oleObj>
              </mc:Choice>
              <mc:Fallback>
                <p:oleObj name="Equation" r:id="rId11" imgW="14857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9062" y="4038600"/>
                        <a:ext cx="3182938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583153"/>
              </p:ext>
            </p:extLst>
          </p:nvPr>
        </p:nvGraphicFramePr>
        <p:xfrm>
          <a:off x="5199062" y="5181600"/>
          <a:ext cx="4244975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86" name="Equation" r:id="rId13" imgW="1981080" imgH="507960" progId="Equation.DSMT4">
                  <p:embed/>
                </p:oleObj>
              </mc:Choice>
              <mc:Fallback>
                <p:oleObj name="Equation" r:id="rId13" imgW="19810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9062" y="5181600"/>
                        <a:ext cx="4244975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773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43978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2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𝒔𝒊𝒏𝒙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43978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706" y="1877576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41370" y="737545"/>
            <a:ext cx="11568042" cy="1319855"/>
            <a:chOff x="241370" y="737545"/>
            <a:chExt cx="11568042" cy="1319855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70" y="737545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1666730" y="762001"/>
              <a:ext cx="10142682" cy="990599"/>
            </a:xfrm>
            <a:prstGeom prst="roundRect">
              <a:avLst>
                <a:gd name="adj" fmla="val 5590"/>
              </a:avLst>
            </a:prstGeom>
            <a:solidFill>
              <a:srgbClr val="DBD2E4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15628" y="1171575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4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84412" y="951927"/>
              <a:ext cx="8073014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Giải 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bài toán ở tình huống mở đầu</a:t>
              </a:r>
              <a:endParaRPr lang="vi-VN" sz="2800" b="1" i="1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5639"/>
              </p:ext>
            </p:extLst>
          </p:nvPr>
        </p:nvGraphicFramePr>
        <p:xfrm>
          <a:off x="2585244" y="3540681"/>
          <a:ext cx="35083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3" name="Equation" r:id="rId7" imgW="1638000" imgH="431640" progId="Equation.DSMT4">
                  <p:embed/>
                </p:oleObj>
              </mc:Choice>
              <mc:Fallback>
                <p:oleObj name="Equation" r:id="rId7" imgW="1638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5244" y="3540681"/>
                        <a:ext cx="3508375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31812" y="22860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latin typeface="Arial" pitchFamily="34" charset="0"/>
                <a:cs typeface="Arial" pitchFamily="34" charset="0"/>
              </a:rPr>
              <a:t>Chọn hệ trục toạ độ có gốc toạ độ đặt tại vị trí khẩu pháo, trục Ox theo hướng khẩu pháo như hình bên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749" y="3109794"/>
            <a:ext cx="73072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latin typeface="Arial" pitchFamily="34" charset="0"/>
                <a:cs typeface="Arial" pitchFamily="34" charset="0"/>
              </a:rPr>
              <a:t>Quỹ đạo của quả đạn là một parabol có p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 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2" y="1841361"/>
            <a:ext cx="398145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557211" y="4522113"/>
                <a:ext cx="317500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, ta được :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11" y="4522113"/>
                <a:ext cx="3175001" cy="430887"/>
              </a:xfrm>
              <a:prstGeom prst="rect">
                <a:avLst/>
              </a:prstGeom>
              <a:blipFill rotWithShape="1">
                <a:blip r:embed="rId10"/>
                <a:stretch>
                  <a:fillRect l="-2303" t="-7042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816378"/>
              </p:ext>
            </p:extLst>
          </p:nvPr>
        </p:nvGraphicFramePr>
        <p:xfrm>
          <a:off x="3579812" y="4343400"/>
          <a:ext cx="3481388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4" name="Equation" r:id="rId11" imgW="1625400" imgH="431640" progId="Equation.DSMT4">
                  <p:embed/>
                </p:oleObj>
              </mc:Choice>
              <mc:Fallback>
                <p:oleObj name="Equation" r:id="rId11" imgW="1625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812" y="4343400"/>
                        <a:ext cx="3481388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1045366" y="5410200"/>
                <a:ext cx="317500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Suy ra :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hoặc 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366" y="5410200"/>
                <a:ext cx="3175001" cy="430887"/>
              </a:xfrm>
              <a:prstGeom prst="rect">
                <a:avLst/>
              </a:prstGeom>
              <a:blipFill rotWithShape="1">
                <a:blip r:embed="rId13"/>
                <a:stretch>
                  <a:fillRect l="-2303" t="-7143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329753"/>
              </p:ext>
            </p:extLst>
          </p:nvPr>
        </p:nvGraphicFramePr>
        <p:xfrm>
          <a:off x="3759199" y="5147012"/>
          <a:ext cx="1795463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5" name="Equation" r:id="rId14" imgW="838080" imgH="444240" progId="Equation.DSMT4">
                  <p:embed/>
                </p:oleObj>
              </mc:Choice>
              <mc:Fallback>
                <p:oleObj name="Equation" r:id="rId14" imgW="8380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199" y="5147012"/>
                        <a:ext cx="1795463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31812" y="6172200"/>
            <a:ext cx="36615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latin typeface="Arial" pitchFamily="34" charset="0"/>
                <a:cs typeface="Arial" pitchFamily="34" charset="0"/>
              </a:rPr>
              <a:t>Quả đạn khi tiếp đất khi :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908189"/>
              </p:ext>
            </p:extLst>
          </p:nvPr>
        </p:nvGraphicFramePr>
        <p:xfrm>
          <a:off x="4220367" y="5909011"/>
          <a:ext cx="2449512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6" name="Equation" r:id="rId16" imgW="1143000" imgH="444240" progId="Equation.DSMT4">
                  <p:embed/>
                </p:oleObj>
              </mc:Choice>
              <mc:Fallback>
                <p:oleObj name="Equation" r:id="rId16" imgW="11430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0367" y="5909011"/>
                        <a:ext cx="2449512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655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3" grpId="0"/>
      <p:bldP spid="27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43978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2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𝒔𝒊𝒏𝒙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43978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649" y="1826823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41370" y="737545"/>
            <a:ext cx="11568042" cy="1319855"/>
            <a:chOff x="241370" y="737545"/>
            <a:chExt cx="11568042" cy="1319855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70" y="737545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1666730" y="762001"/>
              <a:ext cx="10142682" cy="990599"/>
            </a:xfrm>
            <a:prstGeom prst="roundRect">
              <a:avLst>
                <a:gd name="adj" fmla="val 5590"/>
              </a:avLst>
            </a:prstGeom>
            <a:solidFill>
              <a:srgbClr val="DBD2E4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15628" y="1171575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4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84412" y="951927"/>
              <a:ext cx="8073014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Giải 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bài toán ở tình huống mở đầu</a:t>
              </a:r>
              <a:endParaRPr lang="vi-VN" sz="2800" b="1" i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31812" y="2286000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latin typeface="Arial" pitchFamily="34" charset="0"/>
                <a:cs typeface="Arial" pitchFamily="34" charset="0"/>
              </a:rPr>
              <a:t>Dấu bằng xảy ra khi :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2" y="1841361"/>
            <a:ext cx="398145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773501"/>
              </p:ext>
            </p:extLst>
          </p:nvPr>
        </p:nvGraphicFramePr>
        <p:xfrm>
          <a:off x="3656012" y="2310149"/>
          <a:ext cx="133350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2" name="Equation" r:id="rId8" imgW="622080" imgH="177480" progId="Equation.DSMT4">
                  <p:embed/>
                </p:oleObj>
              </mc:Choice>
              <mc:Fallback>
                <p:oleObj name="Equation" r:id="rId8" imgW="6220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2" y="2310149"/>
                        <a:ext cx="1333500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062717"/>
              </p:ext>
            </p:extLst>
          </p:nvPr>
        </p:nvGraphicFramePr>
        <p:xfrm>
          <a:off x="3808412" y="2677060"/>
          <a:ext cx="2828925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3" name="Equation" r:id="rId10" imgW="1320480" imgH="393480" progId="Equation.DSMT4">
                  <p:embed/>
                </p:oleObj>
              </mc:Choice>
              <mc:Fallback>
                <p:oleObj name="Equation" r:id="rId10" imgW="1320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8412" y="2677060"/>
                        <a:ext cx="2828925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554037" y="3581400"/>
                <a:ext cx="5766882" cy="540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sz="22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≤</m:t>
                    </m:r>
                    <m:r>
                      <a:rPr lang="en-US" sz="22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sz="22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≤</m:t>
                    </m:r>
                    <m:f>
                      <m:fPr>
                        <m:ctrlPr>
                          <a:rPr lang="en-US" sz="22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22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sz="22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2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22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sz="22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sz="22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𝟒𝟓</m:t>
                        </m:r>
                      </m:e>
                      <m:sup>
                        <m:r>
                          <a:rPr lang="en-US" sz="22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37" y="3581400"/>
                <a:ext cx="5766882" cy="540661"/>
              </a:xfrm>
              <a:prstGeom prst="rect">
                <a:avLst/>
              </a:prstGeom>
              <a:blipFill rotWithShape="1">
                <a:blip r:embed="rId12"/>
                <a:stretch>
                  <a:fillRect l="-1374" b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555732" y="4343400"/>
            <a:ext cx="103392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latin typeface="Arial" pitchFamily="34" charset="0"/>
                <a:cs typeface="Arial" pitchFamily="34" charset="0"/>
              </a:rPr>
              <a:t>Vậy quả đạn pháo bay xa nhất khi góc bắn là </a:t>
            </a:r>
            <a:r>
              <a:rPr lang="en-US" sz="22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45</a:t>
            </a:r>
            <a:r>
              <a:rPr lang="en-US" sz="2200" b="1" baseline="300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vi-VN" sz="22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345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4" y="2469942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43978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2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𝒔𝒊𝒏𝒙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43978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5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27012" y="762000"/>
            <a:ext cx="11658600" cy="1571625"/>
            <a:chOff x="227012" y="762000"/>
            <a:chExt cx="11658600" cy="1571625"/>
          </a:xfrm>
        </p:grpSpPr>
        <p:sp>
          <p:nvSpPr>
            <p:cNvPr id="16" name="Rounded Rectangle 15"/>
            <p:cNvSpPr/>
            <p:nvPr/>
          </p:nvSpPr>
          <p:spPr>
            <a:xfrm>
              <a:off x="1979612" y="772416"/>
              <a:ext cx="9906000" cy="1561209"/>
            </a:xfrm>
            <a:prstGeom prst="roundRect">
              <a:avLst>
                <a:gd name="adj" fmla="val 5381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62000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789634" y="1297913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0" name="Picture 4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466264" y="934848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2436812" y="838200"/>
              <a:ext cx="8966776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Giải các p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sau :</a:t>
              </a:r>
              <a:endParaRPr lang="vi-VN" sz="2800" b="1" i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6154711"/>
                </p:ext>
              </p:extLst>
            </p:nvPr>
          </p:nvGraphicFramePr>
          <p:xfrm>
            <a:off x="3351717" y="1278299"/>
            <a:ext cx="6106103" cy="1023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80" name="Equation" r:id="rId8" imgW="2590560" imgH="431640" progId="Equation.DSMT4">
                    <p:embed/>
                  </p:oleObj>
                </mc:Choice>
                <mc:Fallback>
                  <p:oleObj name="Equation" r:id="rId8" imgW="259056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1717" y="1278299"/>
                          <a:ext cx="6106103" cy="1023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867462"/>
              </p:ext>
            </p:extLst>
          </p:nvPr>
        </p:nvGraphicFramePr>
        <p:xfrm>
          <a:off x="2786350" y="2743200"/>
          <a:ext cx="41338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1" name="Equation" r:id="rId10" imgW="1930320" imgH="431640" progId="Equation.DSMT4">
                  <p:embed/>
                </p:oleObj>
              </mc:Choice>
              <mc:Fallback>
                <p:oleObj name="Equation" r:id="rId10" imgW="1930320" imgH="43164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350" y="2743200"/>
                        <a:ext cx="4133850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92264"/>
              </p:ext>
            </p:extLst>
          </p:nvPr>
        </p:nvGraphicFramePr>
        <p:xfrm>
          <a:off x="4799012" y="3463282"/>
          <a:ext cx="3387147" cy="1642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2" name="Equation" r:id="rId12" imgW="1739880" imgH="838080" progId="Equation.DSMT4">
                  <p:embed/>
                </p:oleObj>
              </mc:Choice>
              <mc:Fallback>
                <p:oleObj name="Equation" r:id="rId12" imgW="173988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9012" y="3463282"/>
                        <a:ext cx="3387147" cy="16423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839856"/>
              </p:ext>
            </p:extLst>
          </p:nvPr>
        </p:nvGraphicFramePr>
        <p:xfrm>
          <a:off x="4799012" y="5062537"/>
          <a:ext cx="3090863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3" name="Equation" r:id="rId14" imgW="1587240" imgH="838080" progId="Equation.DSMT4">
                  <p:embed/>
                </p:oleObj>
              </mc:Choice>
              <mc:Fallback>
                <p:oleObj name="Equation" r:id="rId14" imgW="158724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9012" y="5062537"/>
                        <a:ext cx="3090863" cy="164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034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547" y="2508621"/>
            <a:ext cx="1268614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43978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2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𝒔𝒊𝒏𝒙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43978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5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332806"/>
              </p:ext>
            </p:extLst>
          </p:nvPr>
        </p:nvGraphicFramePr>
        <p:xfrm>
          <a:off x="2174875" y="2971800"/>
          <a:ext cx="53562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82" name="Equation" r:id="rId6" imgW="2501640" imgH="203040" progId="Equation.DSMT4">
                  <p:embed/>
                </p:oleObj>
              </mc:Choice>
              <mc:Fallback>
                <p:oleObj name="Equation" r:id="rId6" imgW="2501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75" y="2971800"/>
                        <a:ext cx="535622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729528"/>
              </p:ext>
            </p:extLst>
          </p:nvPr>
        </p:nvGraphicFramePr>
        <p:xfrm>
          <a:off x="4826000" y="3429000"/>
          <a:ext cx="395605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83" name="Equation" r:id="rId8" imgW="2031840" imgH="457200" progId="Equation.DSMT4">
                  <p:embed/>
                </p:oleObj>
              </mc:Choice>
              <mc:Fallback>
                <p:oleObj name="Equation" r:id="rId8" imgW="20318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3429000"/>
                        <a:ext cx="3956050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345272"/>
              </p:ext>
            </p:extLst>
          </p:nvPr>
        </p:nvGraphicFramePr>
        <p:xfrm>
          <a:off x="4826000" y="4393335"/>
          <a:ext cx="3214687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84" name="Equation" r:id="rId10" imgW="1650960" imgH="457200" progId="Equation.DSMT4">
                  <p:embed/>
                </p:oleObj>
              </mc:Choice>
              <mc:Fallback>
                <p:oleObj name="Equation" r:id="rId10" imgW="1650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4393335"/>
                        <a:ext cx="3214687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909659"/>
              </p:ext>
            </p:extLst>
          </p:nvPr>
        </p:nvGraphicFramePr>
        <p:xfrm>
          <a:off x="4826000" y="5239473"/>
          <a:ext cx="3314700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85" name="Equation" r:id="rId12" imgW="1701720" imgH="838080" progId="Equation.DSMT4">
                  <p:embed/>
                </p:oleObj>
              </mc:Choice>
              <mc:Fallback>
                <p:oleObj name="Equation" r:id="rId12" imgW="170172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5239473"/>
                        <a:ext cx="3314700" cy="164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227012" y="762000"/>
            <a:ext cx="11658600" cy="1600200"/>
            <a:chOff x="227012" y="762000"/>
            <a:chExt cx="11658600" cy="1600200"/>
          </a:xfrm>
        </p:grpSpPr>
        <p:sp>
          <p:nvSpPr>
            <p:cNvPr id="19" name="Rounded Rectangle 18"/>
            <p:cNvSpPr/>
            <p:nvPr/>
          </p:nvSpPr>
          <p:spPr>
            <a:xfrm>
              <a:off x="1979612" y="800991"/>
              <a:ext cx="9906000" cy="1561209"/>
            </a:xfrm>
            <a:prstGeom prst="roundRect">
              <a:avLst>
                <a:gd name="adj" fmla="val 5381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62000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789634" y="1297913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3" name="Picture 4"/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466264" y="934848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2436812" y="866775"/>
              <a:ext cx="8966776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Giải các p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sau :</a:t>
              </a:r>
              <a:endParaRPr lang="vi-VN" sz="2800" b="1" i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5154230"/>
                </p:ext>
              </p:extLst>
            </p:nvPr>
          </p:nvGraphicFramePr>
          <p:xfrm>
            <a:off x="3351717" y="1306874"/>
            <a:ext cx="6106103" cy="1023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886" name="Equation" r:id="rId16" imgW="2590560" imgH="431640" progId="Equation.DSMT4">
                    <p:embed/>
                  </p:oleObj>
                </mc:Choice>
                <mc:Fallback>
                  <p:oleObj name="Equation" r:id="rId16" imgW="259056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1717" y="1306874"/>
                          <a:ext cx="6106103" cy="1023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0076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3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𝒄𝒐𝒔𝒙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3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77975" y="761999"/>
            <a:ext cx="11558425" cy="2332911"/>
            <a:chOff x="277975" y="761999"/>
            <a:chExt cx="11558425" cy="2332911"/>
          </a:xfrm>
        </p:grpSpPr>
        <p:sp>
          <p:nvSpPr>
            <p:cNvPr id="21" name="Rounded Rectangle 20"/>
            <p:cNvSpPr/>
            <p:nvPr/>
          </p:nvSpPr>
          <p:spPr>
            <a:xfrm>
              <a:off x="277975" y="761999"/>
              <a:ext cx="11558425" cy="2332911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827212" y="790918"/>
                  <a:ext cx="9525000" cy="6473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500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Nhận biết công thức nghiệm của p</a:t>
                  </a:r>
                  <a:r>
                    <a:rPr lang="vi-VN" sz="2500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500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𝒄𝒐𝒔𝒙</m:t>
                      </m:r>
                      <m:r>
                        <a:rPr lang="en-US" sz="25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25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5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5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vi-VN" sz="2500" b="1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7212" y="790918"/>
                  <a:ext cx="9525000" cy="64735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088" b="-84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01178" y="1323975"/>
                  <a:ext cx="11332034" cy="16927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457200" indent="-457200">
                    <a:buAutoNum type="alphaLcPeriod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Quan sát Hình 1.22a tìm các nghiệm của p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đã cho trong nửa khoảng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26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𝝅</m:t>
                          </m:r>
                          <m:r>
                            <a:rPr lang="en-US" sz="2600" b="1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;</m:t>
                          </m:r>
                          <m:r>
                            <a:rPr lang="en-US" sz="2600" b="1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𝝅</m:t>
                          </m:r>
                          <m:r>
                            <a:rPr lang="en-US" sz="26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)</m:t>
                          </m:r>
                        </m:e>
                      </m:d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</a:p>
                <a:p>
                  <a:pPr marL="457200" indent="-457200">
                    <a:buAutoNum type="alphaLcPeriod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Dựa vào tính tuần hoàn của hàm số côsin, hãy viết công thức nghiệm của p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đã cho</a:t>
                  </a:r>
                  <a:endParaRPr lang="en-US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178" y="1323975"/>
                  <a:ext cx="11332034" cy="169277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861" t="-3237" r="-1076" b="-79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318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9" b="31302"/>
            <a:stretch/>
          </p:blipFill>
          <p:spPr bwMode="auto">
            <a:xfrm>
              <a:off x="415308" y="855244"/>
              <a:ext cx="1259504" cy="449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8679422" y="3082290"/>
            <a:ext cx="3480189" cy="3547110"/>
            <a:chOff x="8409651" y="3003917"/>
            <a:chExt cx="3480189" cy="3547110"/>
          </a:xfrm>
        </p:grpSpPr>
        <p:sp>
          <p:nvSpPr>
            <p:cNvPr id="17" name="TextBox 16"/>
            <p:cNvSpPr txBox="1"/>
            <p:nvPr/>
          </p:nvSpPr>
          <p:spPr>
            <a:xfrm>
              <a:off x="9294812" y="6212473"/>
              <a:ext cx="1252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Hình 1.22a</a:t>
              </a:r>
              <a:endParaRPr lang="vi-VN" sz="1600" b="1" i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3188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9651" y="3003917"/>
              <a:ext cx="3480189" cy="3394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567" y="3229628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86408" y="3637622"/>
                <a:ext cx="8077200" cy="1926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a) Từ Hình 1.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22a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, nhận thấy hai điểm M, M' lần lượt biểu diễn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các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góc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i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cs typeface="Arial" pitchFamily="34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lại có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hoành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độ của điểm M và M' đều bằng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-½ nên theo định nghĩa giá trị l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ượng giác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ta có 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𝒄𝒐𝒔</m:t>
                    </m:r>
                  </m:oMath>
                </a14:m>
                <a:r>
                  <a:rPr lang="en-US" b="1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den>
                    </m:f>
                    <m:r>
                      <a:rPr lang="en-US" b="1" i="0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𝒄𝒐𝒔</m:t>
                    </m:r>
                  </m:oMath>
                </a14:m>
                <a:r>
                  <a:rPr lang="en-US" b="1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cs typeface="Arial" pitchFamily="34" charset="0"/>
                      </a:rPr>
                      <m:t>(−</m:t>
                    </m:r>
                    <m:f>
                      <m:f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den>
                    </m:f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)</m:t>
                    </m:r>
                    <m:r>
                      <a:rPr lang="en-US" b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08" y="3637622"/>
                <a:ext cx="8077200" cy="1926681"/>
              </a:xfrm>
              <a:prstGeom prst="rect">
                <a:avLst/>
              </a:prstGeom>
              <a:blipFill rotWithShape="1">
                <a:blip r:embed="rId9"/>
                <a:stretch>
                  <a:fillRect l="-1132" t="-2215" r="-1434" b="-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6408" y="5628805"/>
                <a:ext cx="8077200" cy="1000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Vậy trong nửa khoảng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[−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𝝅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;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𝝅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, p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có 2 nghiệm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den>
                    </m:f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08" y="5628805"/>
                <a:ext cx="8077200" cy="1000595"/>
              </a:xfrm>
              <a:prstGeom prst="rect">
                <a:avLst/>
              </a:prstGeom>
              <a:blipFill rotWithShape="1">
                <a:blip r:embed="rId10"/>
                <a:stretch>
                  <a:fillRect l="-1132" t="-4242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531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319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" b="33987"/>
          <a:stretch/>
        </p:blipFill>
        <p:spPr bwMode="auto">
          <a:xfrm>
            <a:off x="193545" y="69284"/>
            <a:ext cx="3367224" cy="50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03212" y="799744"/>
            <a:ext cx="7391400" cy="1791056"/>
            <a:chOff x="303212" y="802155"/>
            <a:chExt cx="7391400" cy="1791056"/>
          </a:xfrm>
        </p:grpSpPr>
        <p:sp>
          <p:nvSpPr>
            <p:cNvPr id="3" name="Rounded Rectangle 2"/>
            <p:cNvSpPr/>
            <p:nvPr/>
          </p:nvSpPr>
          <p:spPr>
            <a:xfrm>
              <a:off x="303212" y="802155"/>
              <a:ext cx="7391400" cy="1791056"/>
            </a:xfrm>
            <a:prstGeom prst="roundRect">
              <a:avLst>
                <a:gd name="adj" fmla="val 4061"/>
              </a:avLst>
            </a:prstGeom>
            <a:solidFill>
              <a:srgbClr val="CDD2CC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5612" y="995749"/>
              <a:ext cx="693420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Một quả đạn pháo được bắn ra khỏi nòng pháo với vận tốc ban đầu có độ lớn v</a:t>
              </a:r>
              <a:r>
                <a:rPr lang="en-US" sz="2600" b="1" baseline="-25000" smtClean="0">
                  <a:latin typeface="Arial" pitchFamily="34" charset="0"/>
                  <a:cs typeface="Arial" pitchFamily="34" charset="0"/>
                </a:rPr>
                <a:t>0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không đổi. 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999412" y="712556"/>
            <a:ext cx="3890724" cy="2597798"/>
            <a:chOff x="7999412" y="712556"/>
            <a:chExt cx="3890724" cy="2597798"/>
          </a:xfrm>
        </p:grpSpPr>
        <p:pic>
          <p:nvPicPr>
            <p:cNvPr id="81923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91" t="4670" r="16978" b="20000"/>
            <a:stretch/>
          </p:blipFill>
          <p:spPr bwMode="auto">
            <a:xfrm>
              <a:off x="7999412" y="712556"/>
              <a:ext cx="3890724" cy="22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9447212" y="2971800"/>
              <a:ext cx="1252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Hình 1.18</a:t>
              </a:r>
              <a:endParaRPr lang="vi-VN" sz="1600" b="1" i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60412" y="3101975"/>
            <a:ext cx="8275637" cy="2613025"/>
            <a:chOff x="1598612" y="3048000"/>
            <a:chExt cx="8275637" cy="2613025"/>
          </a:xfrm>
        </p:grpSpPr>
        <p:sp>
          <p:nvSpPr>
            <p:cNvPr id="20" name="AutoShape 26"/>
            <p:cNvSpPr>
              <a:spLocks noChangeArrowheads="1"/>
            </p:cNvSpPr>
            <p:nvPr/>
          </p:nvSpPr>
          <p:spPr bwMode="auto">
            <a:xfrm>
              <a:off x="1598612" y="3048000"/>
              <a:ext cx="7269529" cy="2438400"/>
            </a:xfrm>
            <a:prstGeom prst="cloudCallout">
              <a:avLst>
                <a:gd name="adj1" fmla="val 15297"/>
                <a:gd name="adj2" fmla="val 12005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 eaLnBrk="1" hangingPunct="1"/>
              <a:endPara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32012" y="3429000"/>
              <a:ext cx="62484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600" b="1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Tìm góc bắn 𝜶 để quả đạn pháo bay xa nhất, bỏ qua sức cản của không khí và coi quả đạn pháo được bắn ra từ mặt đất.</a:t>
              </a:r>
            </a:p>
          </p:txBody>
        </p:sp>
        <p:pic>
          <p:nvPicPr>
            <p:cNvPr id="8192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8012" y="3429000"/>
              <a:ext cx="1646237" cy="2232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04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3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𝒄𝒐𝒔𝒙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77975" y="761999"/>
            <a:ext cx="11558425" cy="2332912"/>
            <a:chOff x="277975" y="761999"/>
            <a:chExt cx="11558425" cy="2332912"/>
          </a:xfrm>
        </p:grpSpPr>
        <p:sp>
          <p:nvSpPr>
            <p:cNvPr id="21" name="Rounded Rectangle 20"/>
            <p:cNvSpPr/>
            <p:nvPr/>
          </p:nvSpPr>
          <p:spPr>
            <a:xfrm>
              <a:off x="277975" y="761999"/>
              <a:ext cx="11558425" cy="2332911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979612" y="827828"/>
                  <a:ext cx="9525000" cy="6473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500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Nhận biết công thức nghiệm của p</a:t>
                  </a:r>
                  <a:r>
                    <a:rPr lang="vi-VN" sz="2500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500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𝒄𝒐𝒔𝒙</m:t>
                      </m:r>
                      <m:r>
                        <a:rPr lang="en-US" sz="25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25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5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5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vi-VN" sz="2500" b="1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612" y="827828"/>
                  <a:ext cx="9525000" cy="64735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088" b="-84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01178" y="1402140"/>
                  <a:ext cx="11332034" cy="16927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457200" indent="-457200">
                    <a:buAutoNum type="alphaLcPeriod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Quan sát Hình 1.22a tìm các nghiệm của p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đã cho trong nửa khoảng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26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𝝅</m:t>
                          </m:r>
                          <m:r>
                            <a:rPr lang="en-US" sz="2600" b="1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;</m:t>
                          </m:r>
                          <m:r>
                            <a:rPr lang="en-US" sz="2600" b="1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𝝅</m:t>
                          </m:r>
                          <m:r>
                            <a:rPr lang="en-US" sz="26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)</m:t>
                          </m:r>
                        </m:e>
                      </m:d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</a:p>
                <a:p>
                  <a:pPr marL="457200" indent="-457200">
                    <a:buAutoNum type="alphaLcPeriod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Dựa vào tính tuần hoàn của hàm số côsin, hãy viết công thức nghiệm của p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đã cho</a:t>
                  </a:r>
                  <a:endParaRPr lang="en-US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178" y="1402140"/>
                  <a:ext cx="11332034" cy="169277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861" t="-3237" r="-1076" b="-79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3186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9" b="31302"/>
            <a:stretch/>
          </p:blipFill>
          <p:spPr bwMode="auto">
            <a:xfrm>
              <a:off x="441758" y="851816"/>
              <a:ext cx="1385454" cy="494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363" y="3197854"/>
            <a:ext cx="1535021" cy="36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13699" y="36576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b) Vì hàm số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cos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b="1">
                <a:latin typeface="Arial" pitchFamily="34" charset="0"/>
                <a:cs typeface="Arial" pitchFamily="34" charset="0"/>
              </a:rPr>
              <a:t>có chu kì tuần hoàn là 2</a:t>
            </a:r>
            <a:r>
              <a:rPr lang="el-GR" b="1">
                <a:latin typeface="Arial" pitchFamily="34" charset="0"/>
                <a:cs typeface="Arial" pitchFamily="34" charset="0"/>
              </a:rPr>
              <a:t>π </a:t>
            </a:r>
            <a:r>
              <a:rPr lang="vi-VN" b="1">
                <a:latin typeface="Arial" pitchFamily="34" charset="0"/>
                <a:cs typeface="Arial" pitchFamily="34" charset="0"/>
              </a:rPr>
              <a:t>nên phương trình đã cho có công thức nghiệm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là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219978"/>
              </p:ext>
            </p:extLst>
          </p:nvPr>
        </p:nvGraphicFramePr>
        <p:xfrm>
          <a:off x="3494088" y="4487863"/>
          <a:ext cx="269557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72" name="Equation" r:id="rId9" imgW="1257120" imgH="393480" progId="Equation.DSMT4">
                  <p:embed/>
                </p:oleObj>
              </mc:Choice>
              <mc:Fallback>
                <p:oleObj name="Equation" r:id="rId9" imgW="1257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4088" y="4487863"/>
                        <a:ext cx="2695575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825613"/>
              </p:ext>
            </p:extLst>
          </p:nvPr>
        </p:nvGraphicFramePr>
        <p:xfrm>
          <a:off x="3467100" y="5438775"/>
          <a:ext cx="291147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73" name="Equation" r:id="rId11" imgW="1358640" imgH="393480" progId="Equation.DSMT4">
                  <p:embed/>
                </p:oleObj>
              </mc:Choice>
              <mc:Fallback>
                <p:oleObj name="Equation" r:id="rId11" imgW="1358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5438775"/>
                        <a:ext cx="2911475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0853" name="Picture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3085385"/>
            <a:ext cx="3481387" cy="362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26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3212" y="762000"/>
                <a:ext cx="11811000" cy="1644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v"/>
                </a:pPr>
                <a:r>
                  <a:rPr lang="en-US" sz="26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Minh hoạ bằng đồ thị : </a:t>
                </a:r>
                <a:br>
                  <a:rPr lang="en-US" sz="26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Nghiệm của p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𝒄𝒐𝒔𝒙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=−</m:t>
                    </m:r>
                    <m:f>
                      <m:f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 là hoành độ giao điểm của 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đường thẳng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=−</m:t>
                    </m:r>
                    <m:f>
                      <m:f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và đồ thị hàm số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𝒄𝒐𝒔𝒙</m:t>
                    </m:r>
                  </m:oMath>
                </a14:m>
                <a:endParaRPr lang="en-US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12" y="762000"/>
                <a:ext cx="11811000" cy="1644553"/>
              </a:xfrm>
              <a:prstGeom prst="rect">
                <a:avLst/>
              </a:prstGeom>
              <a:blipFill rotWithShape="1">
                <a:blip r:embed="rId3"/>
                <a:stretch>
                  <a:fillRect l="-826" t="-3333" b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3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𝒄𝒐𝒔𝒙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536575" y="2457450"/>
            <a:ext cx="11114088" cy="2274302"/>
            <a:chOff x="536575" y="2457450"/>
            <a:chExt cx="11114088" cy="2274302"/>
          </a:xfrm>
        </p:grpSpPr>
        <p:pic>
          <p:nvPicPr>
            <p:cNvPr id="9421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" y="2457450"/>
              <a:ext cx="11114088" cy="1943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256212" y="4393198"/>
              <a:ext cx="1252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Hình 1.23</a:t>
              </a:r>
              <a:endParaRPr lang="vi-VN" sz="1600" b="1" i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149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3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𝒄𝒐𝒔𝒙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760412" y="1219200"/>
            <a:ext cx="8229600" cy="3048000"/>
          </a:xfrm>
          <a:prstGeom prst="roundRect">
            <a:avLst>
              <a:gd name="adj" fmla="val 3662"/>
            </a:avLst>
          </a:prstGeom>
          <a:solidFill>
            <a:srgbClr val="FEF0D6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9" name="TextBox 8"/>
          <p:cNvSpPr txBox="1"/>
          <p:nvPr/>
        </p:nvSpPr>
        <p:spPr>
          <a:xfrm>
            <a:off x="303212" y="685800"/>
            <a:ext cx="2590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6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Tổng quát :</a:t>
            </a:r>
            <a:endParaRPr lang="en-US" sz="2600" b="1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12812" y="1336357"/>
                <a:ext cx="7569059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𝒄𝒐𝒔𝒙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có nghiệm khi và chỉ khi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𝒎</m:t>
                        </m:r>
                      </m:e>
                    </m:d>
                    <m:r>
                      <a:rPr lang="en-US" sz="26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≤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endParaRPr lang="en-US" sz="26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812" y="1336357"/>
                <a:ext cx="7569059" cy="892552"/>
              </a:xfrm>
              <a:prstGeom prst="rect">
                <a:avLst/>
              </a:prstGeom>
              <a:blipFill rotWithShape="1">
                <a:blip r:embed="rId5"/>
                <a:stretch>
                  <a:fillRect l="-1289" t="-6122" b="-15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11224" y="2209800"/>
                <a:ext cx="7570647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Khi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𝒎</m:t>
                        </m:r>
                      </m:e>
                    </m:d>
                    <m:r>
                      <a:rPr lang="en-US" sz="26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≤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en-US" sz="26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sẽ tồn tại duy nhất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6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sz="26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;</m:t>
                        </m:r>
                        <m:r>
                          <a:rPr lang="en-US" sz="2600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thoả mãn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𝒄𝒐𝒔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𝒎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. Khi đó :</a:t>
                </a:r>
                <a:endParaRPr lang="en-US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224" y="2209800"/>
                <a:ext cx="7570647" cy="892552"/>
              </a:xfrm>
              <a:prstGeom prst="rect">
                <a:avLst/>
              </a:prstGeom>
              <a:blipFill rotWithShape="1">
                <a:blip r:embed="rId6"/>
                <a:stretch>
                  <a:fillRect l="-1208" t="-6164" b="-15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893749"/>
              </p:ext>
            </p:extLst>
          </p:nvPr>
        </p:nvGraphicFramePr>
        <p:xfrm>
          <a:off x="1217612" y="3032125"/>
          <a:ext cx="7662862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91" name="Equation" r:id="rId7" imgW="3251160" imgH="457200" progId="Equation.DSMT4">
                  <p:embed/>
                </p:oleObj>
              </mc:Choice>
              <mc:Fallback>
                <p:oleObj name="Equation" r:id="rId7" imgW="32511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2" y="3032125"/>
                        <a:ext cx="7662862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8837612" y="936208"/>
            <a:ext cx="3421114" cy="3483392"/>
            <a:chOff x="7845425" y="3508643"/>
            <a:chExt cx="3421114" cy="3483392"/>
          </a:xfrm>
        </p:grpSpPr>
        <p:pic>
          <p:nvPicPr>
            <p:cNvPr id="95235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5425" y="3508643"/>
              <a:ext cx="3421114" cy="32770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8753210" y="6653481"/>
              <a:ext cx="1252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Hình 1.22b</a:t>
              </a:r>
              <a:endParaRPr lang="vi-VN" sz="1600" b="1" i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0812" y="3270022"/>
            <a:ext cx="1344462" cy="131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79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3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𝒄𝒐𝒔𝒙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2055812" y="838200"/>
            <a:ext cx="9525000" cy="4800600"/>
          </a:xfrm>
          <a:prstGeom prst="roundRect">
            <a:avLst>
              <a:gd name="adj" fmla="val 3334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52399" y="838200"/>
            <a:ext cx="1911509" cy="1031769"/>
            <a:chOff x="1750239" y="5317988"/>
            <a:chExt cx="1911509" cy="1031769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239" y="5317988"/>
              <a:ext cx="1911509" cy="1031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2053451" y="5632741"/>
              <a:ext cx="13216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CHÚ Ý</a:t>
              </a:r>
              <a:endPara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60611" y="943001"/>
            <a:ext cx="9067800" cy="1695424"/>
            <a:chOff x="2208212" y="943001"/>
            <a:chExt cx="9067800" cy="16954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208212" y="943001"/>
                  <a:ext cx="906780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a. Nếu số đo của góc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𝜶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được cho bằng đơn vị độ thì 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8212" y="943001"/>
                  <a:ext cx="9067800" cy="49244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142" t="-11250" b="-3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1" name="Object 2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78535073"/>
                    </p:ext>
                  </p:extLst>
                </p:nvPr>
              </p:nvGraphicFramePr>
              <p:xfrm>
                <a:off x="3290889" y="1435100"/>
                <a:ext cx="6256337" cy="12033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97491" name="Equation" r:id="rId7" imgW="2654280" imgH="507960" progId="Equation.DSMT4">
                        <p:embed/>
                      </p:oleObj>
                    </mc:Choice>
                    <mc:Fallback>
                      <p:oleObj name="Equation" r:id="rId7" imgW="2654280" imgH="5079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290889" y="1435100"/>
                              <a:ext cx="6256337" cy="12033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1" name="Object 2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89321016"/>
                    </p:ext>
                  </p:extLst>
                </p:nvPr>
              </p:nvGraphicFramePr>
              <p:xfrm>
                <a:off x="3290889" y="1435100"/>
                <a:ext cx="6256337" cy="12033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97295" name="Equation" r:id="rId9" imgW="2654280" imgH="507960" progId="Equation.DSMT4">
                        <p:embed/>
                      </p:oleObj>
                    </mc:Choice>
                    <mc:Fallback>
                      <p:oleObj name="Equation" r:id="rId9" imgW="2654280" imgH="5079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290889" y="1435100"/>
                              <a:ext cx="6256337" cy="12033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22" name="TextBox 21"/>
          <p:cNvSpPr txBox="1"/>
          <p:nvPr/>
        </p:nvSpPr>
        <p:spPr>
          <a:xfrm>
            <a:off x="2360611" y="2667000"/>
            <a:ext cx="6096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b. Một số tr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ường hợp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đặc biệt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369891"/>
              </p:ext>
            </p:extLst>
          </p:nvPr>
        </p:nvGraphicFramePr>
        <p:xfrm>
          <a:off x="3884612" y="3106737"/>
          <a:ext cx="4729163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92" name="Equation" r:id="rId11" imgW="2006280" imgH="393480" progId="Equation.DSMT4">
                  <p:embed/>
                </p:oleObj>
              </mc:Choice>
              <mc:Fallback>
                <p:oleObj name="Equation" r:id="rId11" imgW="2006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4612" y="3106737"/>
                        <a:ext cx="4729163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193974"/>
              </p:ext>
            </p:extLst>
          </p:nvPr>
        </p:nvGraphicFramePr>
        <p:xfrm>
          <a:off x="3854450" y="4151313"/>
          <a:ext cx="4249738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93" name="Equation" r:id="rId13" imgW="1803240" imgH="203040" progId="Equation.DSMT4">
                  <p:embed/>
                </p:oleObj>
              </mc:Choice>
              <mc:Fallback>
                <p:oleObj name="Equation" r:id="rId13" imgW="1803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450" y="4151313"/>
                        <a:ext cx="4249738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401938"/>
              </p:ext>
            </p:extLst>
          </p:nvPr>
        </p:nvGraphicFramePr>
        <p:xfrm>
          <a:off x="3854450" y="4800600"/>
          <a:ext cx="502602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94" name="Equation" r:id="rId15" imgW="2133360" imgH="203040" progId="Equation.DSMT4">
                  <p:embed/>
                </p:oleObj>
              </mc:Choice>
              <mc:Fallback>
                <p:oleObj name="Equation" r:id="rId15" imgW="2133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450" y="4800600"/>
                        <a:ext cx="5026025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3010" y="4191000"/>
            <a:ext cx="1295401" cy="138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0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3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𝒄𝒐𝒔𝒙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649" y="23622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41370" y="737545"/>
            <a:ext cx="11568042" cy="1472255"/>
            <a:chOff x="241370" y="737545"/>
            <a:chExt cx="11568042" cy="1472255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70" y="737545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ounded Rectangle 20"/>
            <p:cNvSpPr/>
            <p:nvPr/>
          </p:nvSpPr>
          <p:spPr>
            <a:xfrm>
              <a:off x="1666730" y="762001"/>
              <a:ext cx="10142682" cy="1447799"/>
            </a:xfrm>
            <a:prstGeom prst="roundRect">
              <a:avLst>
                <a:gd name="adj" fmla="val 5590"/>
              </a:avLst>
            </a:prstGeom>
            <a:solidFill>
              <a:srgbClr val="DBD2E4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15628" y="1171575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5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593398" y="838200"/>
              <a:ext cx="6472814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Giải các p</a:t>
              </a:r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sau :</a:t>
              </a:r>
              <a:endParaRPr lang="vi-VN" sz="2600" b="1" i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8375121"/>
                </p:ext>
              </p:extLst>
            </p:nvPr>
          </p:nvGraphicFramePr>
          <p:xfrm>
            <a:off x="3198812" y="1250821"/>
            <a:ext cx="6258161" cy="9288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620" name="Equation" r:id="rId7" imgW="2920680" imgH="431640" progId="Equation.DSMT4">
                    <p:embed/>
                  </p:oleObj>
                </mc:Choice>
                <mc:Fallback>
                  <p:oleObj name="Equation" r:id="rId7" imgW="292068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8812" y="1250821"/>
                          <a:ext cx="6258161" cy="9288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813112"/>
              </p:ext>
            </p:extLst>
          </p:nvPr>
        </p:nvGraphicFramePr>
        <p:xfrm>
          <a:off x="2128332" y="2714910"/>
          <a:ext cx="4654262" cy="929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21" name="Equation" r:id="rId9" imgW="2171520" imgH="431640" progId="Equation.DSMT4">
                  <p:embed/>
                </p:oleObj>
              </mc:Choice>
              <mc:Fallback>
                <p:oleObj name="Equation" r:id="rId9" imgW="217152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332" y="2714910"/>
                        <a:ext cx="4654262" cy="929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160362"/>
              </p:ext>
            </p:extLst>
          </p:nvPr>
        </p:nvGraphicFramePr>
        <p:xfrm>
          <a:off x="7085012" y="2800202"/>
          <a:ext cx="34290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22" name="Equation" r:id="rId11" imgW="1600200" imgH="393480" progId="Equation.DSMT4">
                  <p:embed/>
                </p:oleObj>
              </mc:Choice>
              <mc:Fallback>
                <p:oleObj name="Equation" r:id="rId11" imgW="1600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5012" y="2800202"/>
                        <a:ext cx="3429000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979612" y="3810000"/>
                <a:ext cx="9723898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i="1" smtClean="0"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b="1" i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là góc thoả mãn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𝒄𝒐𝒔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𝟎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.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en-US" b="1" i="1" smtClean="0">
                    <a:latin typeface="Arial" pitchFamily="34" charset="0"/>
                    <a:cs typeface="Arial" pitchFamily="34" charset="0"/>
                  </a:rPr>
                  <a:t> .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Khi đó ta có : 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612" y="3810000"/>
                <a:ext cx="9723898" cy="492420"/>
              </a:xfrm>
              <a:prstGeom prst="rect">
                <a:avLst/>
              </a:prstGeom>
              <a:blipFill rotWithShape="1">
                <a:blip r:embed="rId14"/>
                <a:stretch>
                  <a:fillRect l="-690" t="-6173" b="-24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314958"/>
              </p:ext>
            </p:extLst>
          </p:nvPr>
        </p:nvGraphicFramePr>
        <p:xfrm>
          <a:off x="2894012" y="4522788"/>
          <a:ext cx="37814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23" name="Equation" r:id="rId15" imgW="1765080" imgH="203040" progId="Equation.DSMT4">
                  <p:embed/>
                </p:oleObj>
              </mc:Choice>
              <mc:Fallback>
                <p:oleObj name="Equation" r:id="rId15" imgW="1765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2" y="4522788"/>
                        <a:ext cx="378142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109376"/>
              </p:ext>
            </p:extLst>
          </p:nvPr>
        </p:nvGraphicFramePr>
        <p:xfrm>
          <a:off x="6932612" y="4522788"/>
          <a:ext cx="337343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24" name="Equation" r:id="rId17" imgW="1574640" imgH="203040" progId="Equation.DSMT4">
                  <p:embed/>
                </p:oleObj>
              </mc:Choice>
              <mc:Fallback>
                <p:oleObj name="Equation" r:id="rId17" imgW="1574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2612" y="4522788"/>
                        <a:ext cx="3373438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208212" y="5105400"/>
            <a:ext cx="8001000" cy="1612106"/>
            <a:chOff x="2208212" y="5181600"/>
            <a:chExt cx="8001000" cy="1612106"/>
          </a:xfrm>
        </p:grpSpPr>
        <p:sp>
          <p:nvSpPr>
            <p:cNvPr id="38" name="Rounded Rectangle 37"/>
            <p:cNvSpPr/>
            <p:nvPr/>
          </p:nvSpPr>
          <p:spPr>
            <a:xfrm>
              <a:off x="3960812" y="5638210"/>
              <a:ext cx="6248400" cy="698885"/>
            </a:xfrm>
            <a:prstGeom prst="roundRect">
              <a:avLst>
                <a:gd name="adj" fmla="val 9218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8212" y="5181600"/>
              <a:ext cx="1905000" cy="1612106"/>
            </a:xfrm>
            <a:prstGeom prst="rect">
              <a:avLst/>
            </a:prstGeom>
          </p:spPr>
        </p:pic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4040883"/>
                </p:ext>
              </p:extLst>
            </p:nvPr>
          </p:nvGraphicFramePr>
          <p:xfrm>
            <a:off x="4285535" y="5747543"/>
            <a:ext cx="5446554" cy="480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625" name="Equation" r:id="rId20" imgW="2311200" imgH="203040" progId="Equation.DSMT4">
                    <p:embed/>
                  </p:oleObj>
                </mc:Choice>
                <mc:Fallback>
                  <p:oleObj name="Equation" r:id="rId20" imgW="231120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5535" y="5747543"/>
                          <a:ext cx="5446554" cy="4802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8380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3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𝒄𝒐𝒔𝒙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649" y="23622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1370" y="737545"/>
            <a:ext cx="11568042" cy="1472255"/>
            <a:chOff x="241370" y="737545"/>
            <a:chExt cx="11568042" cy="1472255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70" y="737545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ounded Rectangle 18"/>
            <p:cNvSpPr/>
            <p:nvPr/>
          </p:nvSpPr>
          <p:spPr>
            <a:xfrm>
              <a:off x="1666730" y="762001"/>
              <a:ext cx="10142682" cy="1447799"/>
            </a:xfrm>
            <a:prstGeom prst="roundRect">
              <a:avLst>
                <a:gd name="adj" fmla="val 5590"/>
              </a:avLst>
            </a:prstGeom>
            <a:solidFill>
              <a:srgbClr val="DBD2E4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15628" y="1171575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6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593398" y="924602"/>
              <a:ext cx="6472814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Giải p</a:t>
              </a:r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:</a:t>
              </a:r>
              <a:endParaRPr lang="vi-VN" sz="2600" b="1" i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4094422"/>
                </p:ext>
              </p:extLst>
            </p:nvPr>
          </p:nvGraphicFramePr>
          <p:xfrm>
            <a:off x="4742180" y="1473517"/>
            <a:ext cx="3171190" cy="6600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532" name="Equation" r:id="rId7" imgW="1346040" imgH="279360" progId="Equation.DSMT4">
                    <p:embed/>
                  </p:oleObj>
                </mc:Choice>
                <mc:Fallback>
                  <p:oleObj name="Equation" r:id="rId7" imgW="134604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2180" y="1473517"/>
                          <a:ext cx="3171190" cy="6600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4559"/>
              </p:ext>
            </p:extLst>
          </p:nvPr>
        </p:nvGraphicFramePr>
        <p:xfrm>
          <a:off x="2855118" y="2819400"/>
          <a:ext cx="6829425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33" name="Equation" r:id="rId9" imgW="3187440" imgH="558720" progId="Equation.DSMT4">
                  <p:embed/>
                </p:oleObj>
              </mc:Choice>
              <mc:Fallback>
                <p:oleObj name="Equation" r:id="rId9" imgW="318744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118" y="2819400"/>
                        <a:ext cx="6829425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070064"/>
              </p:ext>
            </p:extLst>
          </p:nvPr>
        </p:nvGraphicFramePr>
        <p:xfrm>
          <a:off x="5799642" y="4114800"/>
          <a:ext cx="2965450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34" name="Equation" r:id="rId11" imgW="1384200" imgH="507960" progId="Equation.DSMT4">
                  <p:embed/>
                </p:oleObj>
              </mc:Choice>
              <mc:Fallback>
                <p:oleObj name="Equation" r:id="rId11" imgW="13842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9642" y="4114800"/>
                        <a:ext cx="2965450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713763"/>
              </p:ext>
            </p:extLst>
          </p:nvPr>
        </p:nvGraphicFramePr>
        <p:xfrm>
          <a:off x="5799642" y="5410200"/>
          <a:ext cx="3998913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35" name="Equation" r:id="rId13" imgW="1866600" imgH="507960" progId="Equation.DSMT4">
                  <p:embed/>
                </p:oleObj>
              </mc:Choice>
              <mc:Fallback>
                <p:oleObj name="Equation" r:id="rId13" imgW="18666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9642" y="5410200"/>
                        <a:ext cx="3998913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492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3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𝒄𝒐𝒔𝒙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2378102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27012" y="762000"/>
            <a:ext cx="11658600" cy="1426434"/>
            <a:chOff x="227012" y="762000"/>
            <a:chExt cx="11658600" cy="1426434"/>
          </a:xfrm>
        </p:grpSpPr>
        <p:sp>
          <p:nvSpPr>
            <p:cNvPr id="15" name="Rounded Rectangle 14"/>
            <p:cNvSpPr/>
            <p:nvPr/>
          </p:nvSpPr>
          <p:spPr>
            <a:xfrm>
              <a:off x="1979612" y="800992"/>
              <a:ext cx="9906000" cy="1387442"/>
            </a:xfrm>
            <a:prstGeom prst="roundRect">
              <a:avLst>
                <a:gd name="adj" fmla="val 5381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62000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789634" y="1297913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6" name="Picture 4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466264" y="934848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436812" y="866775"/>
              <a:ext cx="8966776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Giải các p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sau :</a:t>
              </a:r>
              <a:endParaRPr lang="vi-VN" sz="2800" b="1" i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3453698"/>
                </p:ext>
              </p:extLst>
            </p:nvPr>
          </p:nvGraphicFramePr>
          <p:xfrm>
            <a:off x="2928937" y="1447800"/>
            <a:ext cx="7508875" cy="628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480" name="Equation" r:id="rId8" imgW="2895480" imgH="241200" progId="Equation.DSMT4">
                    <p:embed/>
                  </p:oleObj>
                </mc:Choice>
                <mc:Fallback>
                  <p:oleObj name="Equation" r:id="rId8" imgW="289548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937" y="1447800"/>
                          <a:ext cx="7508875" cy="628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670404"/>
              </p:ext>
            </p:extLst>
          </p:nvPr>
        </p:nvGraphicFramePr>
        <p:xfrm>
          <a:off x="2463799" y="2764979"/>
          <a:ext cx="46529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81" name="Equation" r:id="rId10" imgW="2171520" imgH="431640" progId="Equation.DSMT4">
                  <p:embed/>
                </p:oleObj>
              </mc:Choice>
              <mc:Fallback>
                <p:oleObj name="Equation" r:id="rId10" imgW="217152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799" y="2764979"/>
                        <a:ext cx="4652962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779624"/>
              </p:ext>
            </p:extLst>
          </p:nvPr>
        </p:nvGraphicFramePr>
        <p:xfrm>
          <a:off x="4875212" y="3722688"/>
          <a:ext cx="2393950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82" name="Equation" r:id="rId12" imgW="1117440" imgH="393480" progId="Equation.DSMT4">
                  <p:embed/>
                </p:oleObj>
              </mc:Choice>
              <mc:Fallback>
                <p:oleObj name="Equation" r:id="rId12" imgW="1117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5212" y="3722688"/>
                        <a:ext cx="2393950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056123"/>
              </p:ext>
            </p:extLst>
          </p:nvPr>
        </p:nvGraphicFramePr>
        <p:xfrm>
          <a:off x="4875212" y="4724400"/>
          <a:ext cx="3646487" cy="180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83" name="Equation" r:id="rId14" imgW="1701720" imgH="838080" progId="Equation.DSMT4">
                  <p:embed/>
                </p:oleObj>
              </mc:Choice>
              <mc:Fallback>
                <p:oleObj name="Equation" r:id="rId14" imgW="170172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5212" y="4724400"/>
                        <a:ext cx="3646487" cy="180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833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3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𝒄𝒐𝒔𝒙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336" y="2302644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236353"/>
              </p:ext>
            </p:extLst>
          </p:nvPr>
        </p:nvGraphicFramePr>
        <p:xfrm>
          <a:off x="2097088" y="2743942"/>
          <a:ext cx="53879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55" name="Equation" r:id="rId6" imgW="2514600" imgH="203040" progId="Equation.DSMT4">
                  <p:embed/>
                </p:oleObj>
              </mc:Choice>
              <mc:Fallback>
                <p:oleObj name="Equation" r:id="rId6" imgW="2514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7088" y="2743942"/>
                        <a:ext cx="538797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41202"/>
              </p:ext>
            </p:extLst>
          </p:nvPr>
        </p:nvGraphicFramePr>
        <p:xfrm>
          <a:off x="7770812" y="2497137"/>
          <a:ext cx="3344863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56" name="Equation" r:id="rId8" imgW="1562040" imgH="431640" progId="Equation.DSMT4">
                  <p:embed/>
                </p:oleObj>
              </mc:Choice>
              <mc:Fallback>
                <p:oleObj name="Equation" r:id="rId8" imgW="1562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0812" y="2497137"/>
                        <a:ext cx="3344863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389291"/>
              </p:ext>
            </p:extLst>
          </p:nvPr>
        </p:nvGraphicFramePr>
        <p:xfrm>
          <a:off x="3503612" y="3241098"/>
          <a:ext cx="4156364" cy="1692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57" name="Equation" r:id="rId10" imgW="2133360" imgH="863280" progId="Equation.DSMT4">
                  <p:embed/>
                </p:oleObj>
              </mc:Choice>
              <mc:Fallback>
                <p:oleObj name="Equation" r:id="rId10" imgW="213336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2" y="3241098"/>
                        <a:ext cx="4156364" cy="16928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210668"/>
              </p:ext>
            </p:extLst>
          </p:nvPr>
        </p:nvGraphicFramePr>
        <p:xfrm>
          <a:off x="3484562" y="4876800"/>
          <a:ext cx="3141663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58" name="Equation" r:id="rId12" imgW="1612800" imgH="838080" progId="Equation.DSMT4">
                  <p:embed/>
                </p:oleObj>
              </mc:Choice>
              <mc:Fallback>
                <p:oleObj name="Equation" r:id="rId12" imgW="161280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4562" y="4876800"/>
                        <a:ext cx="3141663" cy="164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230791"/>
              </p:ext>
            </p:extLst>
          </p:nvPr>
        </p:nvGraphicFramePr>
        <p:xfrm>
          <a:off x="6856412" y="4876800"/>
          <a:ext cx="2968625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59" name="Equation" r:id="rId14" imgW="1523880" imgH="838080" progId="Equation.DSMT4">
                  <p:embed/>
                </p:oleObj>
              </mc:Choice>
              <mc:Fallback>
                <p:oleObj name="Equation" r:id="rId14" imgW="152388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6412" y="4876800"/>
                        <a:ext cx="2968625" cy="164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227012" y="762000"/>
            <a:ext cx="11658600" cy="1426434"/>
            <a:chOff x="227012" y="762000"/>
            <a:chExt cx="11658600" cy="1426434"/>
          </a:xfrm>
        </p:grpSpPr>
        <p:sp>
          <p:nvSpPr>
            <p:cNvPr id="27" name="Rounded Rectangle 26"/>
            <p:cNvSpPr/>
            <p:nvPr/>
          </p:nvSpPr>
          <p:spPr>
            <a:xfrm>
              <a:off x="1979612" y="800992"/>
              <a:ext cx="9906000" cy="1387442"/>
            </a:xfrm>
            <a:prstGeom prst="roundRect">
              <a:avLst>
                <a:gd name="adj" fmla="val 5381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62000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789634" y="1297913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30" name="Picture 4"/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466264" y="934848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2436812" y="866775"/>
              <a:ext cx="8966776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Giải các p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sau :</a:t>
              </a:r>
              <a:endParaRPr lang="vi-VN" sz="2800" b="1" i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1652440"/>
                </p:ext>
              </p:extLst>
            </p:nvPr>
          </p:nvGraphicFramePr>
          <p:xfrm>
            <a:off x="2928937" y="1447800"/>
            <a:ext cx="7508875" cy="628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960" name="Equation" r:id="rId18" imgW="2895480" imgH="241200" progId="Equation.DSMT4">
                    <p:embed/>
                  </p:oleObj>
                </mc:Choice>
                <mc:Fallback>
                  <p:oleObj name="Equation" r:id="rId18" imgW="289548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937" y="1447800"/>
                          <a:ext cx="7508875" cy="628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9540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4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𝐭𝐚𝐧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3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1446212" y="3389168"/>
            <a:ext cx="9618807" cy="3302561"/>
            <a:chOff x="1446212" y="3389168"/>
            <a:chExt cx="9618807" cy="3302561"/>
          </a:xfrm>
        </p:grpSpPr>
        <p:sp>
          <p:nvSpPr>
            <p:cNvPr id="17" name="TextBox 16"/>
            <p:cNvSpPr txBox="1"/>
            <p:nvPr/>
          </p:nvSpPr>
          <p:spPr>
            <a:xfrm>
              <a:off x="5430707" y="6353175"/>
              <a:ext cx="1252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Hình 1.24</a:t>
              </a:r>
              <a:endParaRPr lang="vi-VN" sz="1600" b="1" i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40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6212" y="3389168"/>
              <a:ext cx="9618807" cy="2935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277975" y="714373"/>
            <a:ext cx="11558425" cy="2487062"/>
            <a:chOff x="277975" y="714373"/>
            <a:chExt cx="11558425" cy="2487062"/>
          </a:xfrm>
        </p:grpSpPr>
        <p:sp>
          <p:nvSpPr>
            <p:cNvPr id="21" name="Rounded Rectangle 20"/>
            <p:cNvSpPr/>
            <p:nvPr/>
          </p:nvSpPr>
          <p:spPr>
            <a:xfrm>
              <a:off x="277975" y="761999"/>
              <a:ext cx="11558425" cy="2439436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979612" y="827828"/>
                  <a:ext cx="9525000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500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Nhận biết công thức nghiệm của p</a:t>
                  </a:r>
                  <a:r>
                    <a:rPr lang="vi-VN" sz="2500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500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𝒕𝒂𝒏𝒙</m:t>
                      </m:r>
                      <m:r>
                        <a:rPr lang="en-US" sz="25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5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𝟏</m:t>
                      </m:r>
                    </m:oMath>
                  </a14:m>
                  <a:endParaRPr lang="vi-VN" sz="2500" b="1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612" y="827828"/>
                  <a:ext cx="9525000" cy="4770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088" t="-8974" b="-3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01178" y="1295400"/>
                  <a:ext cx="11332034" cy="19060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457200" indent="-457200">
                    <a:buAutoNum type="alphaLcPeriod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Quan sát Hình 1.24 , hãy cho biết 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đường thẳng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cắt đồ thị 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𝒕𝒂𝒏𝒙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tại mấy điểm trên khoảng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600" b="1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2600" b="1" i="1">
                                  <a:latin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600" b="1" i="1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600" b="1" i="1"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?</a:t>
                  </a:r>
                </a:p>
                <a:p>
                  <a:pPr marL="457200" indent="-457200">
                    <a:buAutoNum type="alphaLcPeriod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Dựa vào tính tuần hoàn của hàm số tang, hãy viết công thức nghiệm của p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đã cho</a:t>
                  </a:r>
                  <a:endParaRPr lang="en-US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178" y="1295400"/>
                  <a:ext cx="11332034" cy="190603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861" t="-2885" r="-861" b="-60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2405" name="Picture 5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758" b="40486"/>
            <a:stretch/>
          </p:blipFill>
          <p:spPr bwMode="auto">
            <a:xfrm>
              <a:off x="277975" y="714373"/>
              <a:ext cx="1637534" cy="521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671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4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𝐭𝐚𝐧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3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826" y="734597"/>
            <a:ext cx="7227836" cy="253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2" y="1136754"/>
            <a:ext cx="1535021" cy="36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1812" y="3401598"/>
                <a:ext cx="10646234" cy="1134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a) Từ Hình 1.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24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, ta thấy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 đường thẳng y = 1 cắt đồ thị hàm số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𝒕𝒂𝒏𝒙</m:t>
                    </m:r>
                  </m:oMath>
                </a14:m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tại 1 điểm, điểm này có hoành độ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12" y="3401598"/>
                <a:ext cx="10646234" cy="1134093"/>
              </a:xfrm>
              <a:prstGeom prst="rect">
                <a:avLst/>
              </a:prstGeom>
              <a:blipFill rotWithShape="1">
                <a:blip r:embed="rId6"/>
                <a:stretch>
                  <a:fillRect l="-859" b="-4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1812" y="4495800"/>
                <a:ext cx="10646234" cy="1134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Từ câu a, ta suy ra phương trình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𝒕𝒂𝒏𝒙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có nghiệm là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12" y="4495800"/>
                <a:ext cx="10646234" cy="1134093"/>
              </a:xfrm>
              <a:prstGeom prst="rect">
                <a:avLst/>
              </a:prstGeom>
              <a:blipFill rotWithShape="1">
                <a:blip r:embed="rId7"/>
                <a:stretch>
                  <a:fillRect l="-859" t="-1075" b="-2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49274" y="5629893"/>
                <a:ext cx="10646234" cy="1032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Do hàm số tang có chu kì là </a:t>
                </a:r>
                <a:r>
                  <a:rPr lang="el-GR" b="1">
                    <a:latin typeface="Arial" pitchFamily="34" charset="0"/>
                    <a:cs typeface="Arial" pitchFamily="34" charset="0"/>
                  </a:rPr>
                  <a:t>π,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nên công thức nghiệm của phương trình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𝒕𝒂𝒏𝒙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 là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𝒌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𝝅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, 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𝒌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𝒁</m:t>
                    </m:r>
                  </m:oMath>
                </a14:m>
                <a:endParaRPr lang="vi-VN" sz="28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74" y="5629893"/>
                <a:ext cx="10646234" cy="1032142"/>
              </a:xfrm>
              <a:prstGeom prst="rect">
                <a:avLst/>
              </a:prstGeom>
              <a:blipFill rotWithShape="1">
                <a:blip r:embed="rId8"/>
                <a:stretch>
                  <a:fillRect l="-859" t="-4142" r="-1317" b="-2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23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89088" y="777166"/>
            <a:ext cx="11558425" cy="1737434"/>
            <a:chOff x="289088" y="1086760"/>
            <a:chExt cx="11558425" cy="1737434"/>
          </a:xfrm>
        </p:grpSpPr>
        <p:sp>
          <p:nvSpPr>
            <p:cNvPr id="17" name="Rounded Rectangle 16"/>
            <p:cNvSpPr/>
            <p:nvPr/>
          </p:nvSpPr>
          <p:spPr>
            <a:xfrm>
              <a:off x="289088" y="1086760"/>
              <a:ext cx="11558425" cy="1737434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32012" y="1152588"/>
              <a:ext cx="94297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Nhận biết khái niệm hai p</a:t>
              </a:r>
              <a:r>
                <a:rPr lang="vi-VN" sz="28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8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tương đương</a:t>
              </a:r>
              <a:endParaRPr lang="vi-VN" sz="28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725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0" t="8129" r="13433" b="34426"/>
            <a:stretch/>
          </p:blipFill>
          <p:spPr bwMode="auto">
            <a:xfrm>
              <a:off x="289088" y="1147794"/>
              <a:ext cx="1740477" cy="468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370012" y="1681194"/>
                  <a:ext cx="9753600" cy="10095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Cho hai p</a:t>
                  </a:r>
                  <a:r>
                    <a:rPr lang="vi-VN" sz="2800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𝟒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và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  <a:cs typeface="Arial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/>
                  </a:r>
                  <a:br>
                    <a:rPr lang="en-US" sz="28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Tìm và so sánh tập nghiệm của hai p</a:t>
                  </a:r>
                  <a:r>
                    <a:rPr lang="vi-VN" sz="2800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trên</a:t>
                  </a:r>
                  <a:endParaRPr lang="vi-VN" sz="28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0012" y="1681194"/>
                  <a:ext cx="9753600" cy="100957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313" t="-4217" b="-156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401178" y="95249"/>
            <a:ext cx="66838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. KHÁI NIỆM P</a:t>
            </a:r>
            <a:r>
              <a:rPr lang="vi-VN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TƯƠNG ĐƯƠNG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2" y="2605637"/>
            <a:ext cx="1535021" cy="36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93812" y="2993648"/>
            <a:ext cx="36920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600" b="1" smtClean="0">
                <a:latin typeface="Arial" pitchFamily="34" charset="0"/>
                <a:cs typeface="Arial" pitchFamily="34" charset="0"/>
              </a:rPr>
              <a:t>Xét p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:</a:t>
            </a:r>
            <a:endParaRPr lang="vi-VN" sz="2600" b="1" i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970301"/>
              </p:ext>
            </p:extLst>
          </p:nvPr>
        </p:nvGraphicFramePr>
        <p:xfrm>
          <a:off x="4937344" y="3028573"/>
          <a:ext cx="1496361" cy="422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78" name="Equation" r:id="rId7" imgW="634680" imgH="177480" progId="Equation.DSMT4">
                  <p:embed/>
                </p:oleObj>
              </mc:Choice>
              <mc:Fallback>
                <p:oleObj name="Equation" r:id="rId7" imgW="634680" imgH="17748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344" y="3028573"/>
                        <a:ext cx="1496361" cy="4225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885758"/>
              </p:ext>
            </p:extLst>
          </p:nvPr>
        </p:nvGraphicFramePr>
        <p:xfrm>
          <a:off x="6749526" y="3063816"/>
          <a:ext cx="12573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79" name="Equation" r:id="rId9" imgW="533160" imgH="177480" progId="Equation.DSMT4">
                  <p:embed/>
                </p:oleObj>
              </mc:Choice>
              <mc:Fallback>
                <p:oleObj name="Equation" r:id="rId9" imgW="533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9526" y="3063816"/>
                        <a:ext cx="12573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09305" y="3527048"/>
                <a:ext cx="87630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Vậy tập nghiệm của p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sz="2600" b="1" i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2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en-US" sz="2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endParaRPr lang="vi-VN" sz="2600" b="1" i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305" y="3527048"/>
                <a:ext cx="8763000" cy="492443"/>
              </a:xfrm>
              <a:prstGeom prst="rect">
                <a:avLst/>
              </a:prstGeom>
              <a:blipFill rotWithShape="1">
                <a:blip r:embed="rId11"/>
                <a:stretch>
                  <a:fillRect l="-1182" t="-1125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293812" y="4114741"/>
            <a:ext cx="36920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600" b="1" smtClean="0">
                <a:latin typeface="Arial" pitchFamily="34" charset="0"/>
                <a:cs typeface="Arial" pitchFamily="34" charset="0"/>
              </a:rPr>
              <a:t>Xét p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:</a:t>
            </a:r>
            <a:endParaRPr lang="vi-VN" sz="2600" b="1" i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938088"/>
              </p:ext>
            </p:extLst>
          </p:nvPr>
        </p:nvGraphicFramePr>
        <p:xfrm>
          <a:off x="4841442" y="4089499"/>
          <a:ext cx="25749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80" name="Equation" r:id="rId12" imgW="1091880" imgH="228600" progId="Equation.DSMT4">
                  <p:embed/>
                </p:oleObj>
              </mc:Choice>
              <mc:Fallback>
                <p:oleObj name="Equation" r:id="rId12" imgW="1091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442" y="4089499"/>
                        <a:ext cx="257492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083618"/>
              </p:ext>
            </p:extLst>
          </p:nvPr>
        </p:nvGraphicFramePr>
        <p:xfrm>
          <a:off x="7729105" y="4114741"/>
          <a:ext cx="12573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81" name="Equation" r:id="rId14" imgW="533160" imgH="177480" progId="Equation.DSMT4">
                  <p:embed/>
                </p:oleObj>
              </mc:Choice>
              <mc:Fallback>
                <p:oleObj name="Equation" r:id="rId14" imgW="533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9105" y="4114741"/>
                        <a:ext cx="12573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698192" y="4670048"/>
                <a:ext cx="10298114" cy="57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Vậy tập nghiệm của p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e>
                    </m:d>
                    <m:d>
                      <m:dPr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e>
                    </m:d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600" b="1" i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2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b>
                    </m:sSub>
                    <m:r>
                      <a:rPr lang="en-US" sz="2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endParaRPr lang="vi-VN" sz="2600" b="1" i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192" y="4670048"/>
                <a:ext cx="10298114" cy="578685"/>
              </a:xfrm>
              <a:prstGeom prst="rect">
                <a:avLst/>
              </a:prstGeom>
              <a:blipFill rotWithShape="1">
                <a:blip r:embed="rId15"/>
                <a:stretch>
                  <a:fillRect l="-1066" t="-2105" b="-1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698192" y="5355848"/>
                <a:ext cx="10298114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Nhận thấy </a:t>
                </a:r>
                <a:r>
                  <a:rPr lang="vi-VN" sz="26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lang="vi-VN" sz="2600" b="1" baseline="-2500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vi-VN" sz="26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= S</a:t>
                </a:r>
                <a:r>
                  <a:rPr lang="vi-VN" sz="2600" b="1" baseline="-2500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vi-VN" sz="26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vi-VN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{</m:t>
                    </m:r>
                    <m:r>
                      <a:rPr lang="vi-VN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vi-VN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}</m:t>
                    </m:r>
                  </m:oMath>
                </a14:m>
                <a:r>
                  <a:rPr lang="vi-VN" sz="26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Vậy hai phương trình đã cho có cùng tập nghiệm.</a:t>
                </a:r>
                <a:endParaRPr lang="vi-VN" sz="2600" b="1" i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192" y="5355848"/>
                <a:ext cx="10298114" cy="892552"/>
              </a:xfrm>
              <a:prstGeom prst="rect">
                <a:avLst/>
              </a:prstGeom>
              <a:blipFill rotWithShape="1">
                <a:blip r:embed="rId16"/>
                <a:stretch>
                  <a:fillRect l="-1066" t="-6164" b="-16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094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  <p:bldP spid="21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4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𝐭𝐚𝐧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531812" y="1371600"/>
            <a:ext cx="11049000" cy="2286000"/>
          </a:xfrm>
          <a:prstGeom prst="roundRect">
            <a:avLst>
              <a:gd name="adj" fmla="val 3662"/>
            </a:avLst>
          </a:prstGeom>
          <a:solidFill>
            <a:srgbClr val="FEF0D6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13" name="TextBox 12"/>
          <p:cNvSpPr txBox="1"/>
          <p:nvPr/>
        </p:nvSpPr>
        <p:spPr>
          <a:xfrm>
            <a:off x="303212" y="762000"/>
            <a:ext cx="2590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Tổng quát :</a:t>
            </a:r>
            <a:endParaRPr lang="en-US" sz="2600" b="1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4212" y="1488757"/>
                <a:ext cx="113538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𝒕𝒂𝒏𝒙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có nghiệm với mọi m</a:t>
                </a:r>
                <a:endParaRPr lang="en-US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2" y="1488757"/>
                <a:ext cx="11353800" cy="492443"/>
              </a:xfrm>
              <a:prstGeom prst="rect">
                <a:avLst/>
              </a:prstGeom>
              <a:blipFill rotWithShape="1">
                <a:blip r:embed="rId6"/>
                <a:stretch>
                  <a:fillRect l="-805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2624" y="2057400"/>
                <a:ext cx="10898188" cy="10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Với mọi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𝒎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𝑹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, tồn tại duy nhất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d>
                      <m:dPr>
                        <m:ctrlPr>
                          <a:rPr lang="en-US" sz="26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00" b="1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sz="2600" b="1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600" b="1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6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sz="2600" b="1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sz="2600" b="1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600" b="1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thoả mãn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𝒕𝒂𝒏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𝒎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, khi đó :</a:t>
                </a:r>
                <a:endParaRPr lang="en-US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24" y="2057400"/>
                <a:ext cx="10898188" cy="1091261"/>
              </a:xfrm>
              <a:prstGeom prst="rect">
                <a:avLst/>
              </a:prstGeom>
              <a:blipFill rotWithShape="1">
                <a:blip r:embed="rId7"/>
                <a:stretch>
                  <a:fillRect l="-895" r="-1230" b="-1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1849"/>
              </p:ext>
            </p:extLst>
          </p:nvPr>
        </p:nvGraphicFramePr>
        <p:xfrm>
          <a:off x="2741612" y="2908155"/>
          <a:ext cx="7123112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19" name="Equation" r:id="rId8" imgW="3022560" imgH="203040" progId="Equation.DSMT4">
                  <p:embed/>
                </p:oleObj>
              </mc:Choice>
              <mc:Fallback>
                <p:oleObj name="Equation" r:id="rId8" imgW="3022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2" y="2908155"/>
                        <a:ext cx="7123112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27012" y="4467225"/>
            <a:ext cx="10979309" cy="1400175"/>
            <a:chOff x="455612" y="4162425"/>
            <a:chExt cx="10979309" cy="1400175"/>
          </a:xfrm>
        </p:grpSpPr>
        <p:sp>
          <p:nvSpPr>
            <p:cNvPr id="26" name="Rounded Rectangle 25"/>
            <p:cNvSpPr/>
            <p:nvPr/>
          </p:nvSpPr>
          <p:spPr>
            <a:xfrm>
              <a:off x="2290921" y="4267200"/>
              <a:ext cx="9144000" cy="1295400"/>
            </a:xfrm>
            <a:prstGeom prst="roundRect">
              <a:avLst>
                <a:gd name="adj" fmla="val 3662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55612" y="4162425"/>
              <a:ext cx="10979309" cy="1031769"/>
              <a:chOff x="753903" y="5457397"/>
              <a:chExt cx="10979309" cy="1031769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753903" y="5457397"/>
                <a:ext cx="1911509" cy="1031769"/>
                <a:chOff x="2505730" y="5317988"/>
                <a:chExt cx="1911509" cy="1031769"/>
              </a:xfrm>
            </p:grpSpPr>
            <p:pic>
              <p:nvPicPr>
                <p:cNvPr id="23" name="Picture 2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05730" y="5317988"/>
                  <a:ext cx="1911509" cy="1031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5" name="TextBox 24"/>
                <p:cNvSpPr txBox="1"/>
                <p:nvPr/>
              </p:nvSpPr>
              <p:spPr>
                <a:xfrm>
                  <a:off x="3011328" y="5632741"/>
                  <a:ext cx="9422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CHÚ Ý</a:t>
                  </a:r>
                  <a:endParaRPr lang="en-US" sz="16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2665412" y="5698379"/>
                    <a:ext cx="9067800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342900" indent="-342900">
                      <a:buFont typeface="Arial" pitchFamily="34" charset="0"/>
                      <a:buChar char="•"/>
                    </a:pPr>
                    <a:r>
                      <a:rPr lang="en-US" sz="2600" b="1" smtClean="0">
                        <a:latin typeface="Arial" pitchFamily="34" charset="0"/>
                        <a:cs typeface="Arial" pitchFamily="34" charset="0"/>
                      </a:rPr>
                      <a:t>Nếu số đo của góc </a:t>
                    </a:r>
                    <a14:m>
                      <m:oMath xmlns:m="http://schemas.openxmlformats.org/officeDocument/2006/math">
                        <m:r>
                          <a:rPr lang="en-US" sz="26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𝜶</m:t>
                        </m:r>
                      </m:oMath>
                    </a14:m>
                    <a:r>
                      <a:rPr lang="en-US" sz="2600" b="1" smtClean="0">
                        <a:latin typeface="Arial" pitchFamily="34" charset="0"/>
                        <a:cs typeface="Arial" pitchFamily="34" charset="0"/>
                      </a:rPr>
                      <a:t> được cho bằng đơn vị độ thì </a:t>
                    </a:r>
                    <a:endParaRPr lang="vi-VN" sz="2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65412" y="5698379"/>
                    <a:ext cx="9067800" cy="492443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l="-1008" t="-11111" b="-2963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87570008"/>
                    </p:ext>
                  </p:extLst>
                </p:nvPr>
              </p:nvGraphicFramePr>
              <p:xfrm>
                <a:off x="3572034" y="4922838"/>
                <a:ext cx="6045200" cy="5413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3520" name="Equation" r:id="rId12" imgW="2565360" imgH="228600" progId="Equation.DSMT4">
                        <p:embed/>
                      </p:oleObj>
                    </mc:Choice>
                    <mc:Fallback>
                      <p:oleObj name="Equation" r:id="rId12" imgW="2565360" imgH="228600" progId="Equation.DSMT4">
                        <p:embed/>
                        <p:pic>
                          <p:nvPicPr>
                            <p:cNvPr id="0" name="Object 1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72034" y="4922838"/>
                              <a:ext cx="6045200" cy="5413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87570008"/>
                    </p:ext>
                  </p:extLst>
                </p:nvPr>
              </p:nvGraphicFramePr>
              <p:xfrm>
                <a:off x="3572034" y="4922838"/>
                <a:ext cx="6045200" cy="5413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3448" name="Equation" r:id="rId14" imgW="2565360" imgH="228600" progId="Equation.DSMT4">
                        <p:embed/>
                      </p:oleObj>
                    </mc:Choice>
                    <mc:Fallback>
                      <p:oleObj name="Equation" r:id="rId14" imgW="2565360" imgH="228600" progId="Equation.DSMT4">
                        <p:embed/>
                        <p:pic>
                          <p:nvPicPr>
                            <p:cNvPr id="0" name="Object 1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72034" y="4922838"/>
                              <a:ext cx="6045200" cy="5413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5702" y="2665931"/>
            <a:ext cx="1482310" cy="159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4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𝐭𝐚𝐧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673" y="2243194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41370" y="737545"/>
            <a:ext cx="11568042" cy="1396055"/>
            <a:chOff x="241370" y="737545"/>
            <a:chExt cx="11568042" cy="1396055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70" y="737545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ounded Rectangle 17"/>
            <p:cNvSpPr/>
            <p:nvPr/>
          </p:nvSpPr>
          <p:spPr>
            <a:xfrm>
              <a:off x="1666730" y="762001"/>
              <a:ext cx="10142682" cy="1371599"/>
            </a:xfrm>
            <a:prstGeom prst="roundRect">
              <a:avLst>
                <a:gd name="adj" fmla="val 5590"/>
              </a:avLst>
            </a:prstGeom>
            <a:solidFill>
              <a:srgbClr val="DBD2E4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15628" y="1171575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7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93398" y="838200"/>
              <a:ext cx="6472814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Giải các p</a:t>
              </a:r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sau :</a:t>
              </a:r>
              <a:endParaRPr lang="vi-VN" sz="2600" b="1" i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7587809"/>
                </p:ext>
              </p:extLst>
            </p:nvPr>
          </p:nvGraphicFramePr>
          <p:xfrm>
            <a:off x="3032823" y="1401232"/>
            <a:ext cx="7176389" cy="62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672" name="Equation" r:id="rId7" imgW="2768400" imgH="241200" progId="Equation.DSMT4">
                    <p:embed/>
                  </p:oleObj>
                </mc:Choice>
                <mc:Fallback>
                  <p:oleObj name="Equation" r:id="rId7" imgW="2768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2823" y="1401232"/>
                          <a:ext cx="7176389" cy="628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29373"/>
              </p:ext>
            </p:extLst>
          </p:nvPr>
        </p:nvGraphicFramePr>
        <p:xfrm>
          <a:off x="2249646" y="2667000"/>
          <a:ext cx="5479733" cy="1023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73" name="Equation" r:id="rId9" imgW="2323800" imgH="431640" progId="Equation.DSMT4">
                  <p:embed/>
                </p:oleObj>
              </mc:Choice>
              <mc:Fallback>
                <p:oleObj name="Equation" r:id="rId9" imgW="2323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9646" y="2667000"/>
                        <a:ext cx="5479733" cy="10233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449685"/>
              </p:ext>
            </p:extLst>
          </p:nvPr>
        </p:nvGraphicFramePr>
        <p:xfrm>
          <a:off x="4570412" y="3521551"/>
          <a:ext cx="3412173" cy="930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74" name="Equation" r:id="rId11" imgW="1447560" imgH="393480" progId="Equation.DSMT4">
                  <p:embed/>
                </p:oleObj>
              </mc:Choice>
              <mc:Fallback>
                <p:oleObj name="Equation" r:id="rId11" imgW="1447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412" y="3521551"/>
                        <a:ext cx="3412173" cy="9307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2161714" y="4386099"/>
                <a:ext cx="9723898" cy="675804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b. Gọi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d>
                      <m:dPr>
                        <m:ctrlP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b="1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b="1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là góc thoả mãn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𝒕𝒂𝒏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𝟐</m:t>
                    </m:r>
                  </m:oMath>
                </a14:m>
                <a:r>
                  <a:rPr lang="en-US" b="1" i="1" smtClean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Khi đó ta có : 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714" y="4386099"/>
                <a:ext cx="9723898" cy="675804"/>
              </a:xfrm>
              <a:prstGeom prst="rect">
                <a:avLst/>
              </a:prstGeom>
              <a:blipFill rotWithShape="1">
                <a:blip r:embed="rId13"/>
                <a:stretch>
                  <a:fillRect l="-690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789436"/>
              </p:ext>
            </p:extLst>
          </p:nvPr>
        </p:nvGraphicFramePr>
        <p:xfrm>
          <a:off x="2999914" y="5166520"/>
          <a:ext cx="3890645" cy="481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75" name="Equation" r:id="rId14" imgW="1650960" imgH="203040" progId="Equation.DSMT4">
                  <p:embed/>
                </p:oleObj>
              </mc:Choice>
              <mc:Fallback>
                <p:oleObj name="Equation" r:id="rId14" imgW="1650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9914" y="5166520"/>
                        <a:ext cx="3890645" cy="4819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531846"/>
              </p:ext>
            </p:extLst>
          </p:nvPr>
        </p:nvGraphicFramePr>
        <p:xfrm>
          <a:off x="4494212" y="5800885"/>
          <a:ext cx="3291681" cy="480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76" name="Equation" r:id="rId16" imgW="1396800" imgH="203040" progId="Equation.DSMT4">
                  <p:embed/>
                </p:oleObj>
              </mc:Choice>
              <mc:Fallback>
                <p:oleObj name="Equation" r:id="rId16" imgW="1396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212" y="5800885"/>
                        <a:ext cx="3291681" cy="4802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354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613" y="236014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27012" y="762000"/>
            <a:ext cx="11658600" cy="1426434"/>
            <a:chOff x="227012" y="762000"/>
            <a:chExt cx="11658600" cy="1426434"/>
          </a:xfrm>
        </p:grpSpPr>
        <p:sp>
          <p:nvSpPr>
            <p:cNvPr id="17" name="Rounded Rectangle 16"/>
            <p:cNvSpPr/>
            <p:nvPr/>
          </p:nvSpPr>
          <p:spPr>
            <a:xfrm>
              <a:off x="1979612" y="800992"/>
              <a:ext cx="9906000" cy="1387442"/>
            </a:xfrm>
            <a:prstGeom prst="roundRect">
              <a:avLst>
                <a:gd name="adj" fmla="val 5381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62000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789634" y="1297913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4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7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466264" y="934848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436812" y="838200"/>
              <a:ext cx="8966776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Giải các p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sau :</a:t>
              </a:r>
              <a:endParaRPr lang="vi-VN" sz="2800" b="1" i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3224748"/>
                </p:ext>
              </p:extLst>
            </p:nvPr>
          </p:nvGraphicFramePr>
          <p:xfrm>
            <a:off x="3235817" y="1383768"/>
            <a:ext cx="7278195" cy="6281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72" name="Equation" r:id="rId7" imgW="2806560" imgH="241200" progId="Equation.DSMT4">
                    <p:embed/>
                  </p:oleObj>
                </mc:Choice>
                <mc:Fallback>
                  <p:oleObj name="Equation" r:id="rId7" imgW="28065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5817" y="1383768"/>
                          <a:ext cx="7278195" cy="6281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4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𝐭𝐚𝐧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9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55000"/>
              </p:ext>
            </p:extLst>
          </p:nvPr>
        </p:nvGraphicFramePr>
        <p:xfrm>
          <a:off x="2836934" y="2773138"/>
          <a:ext cx="4954444" cy="903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73" name="Equation" r:id="rId10" imgW="2311200" imgH="419040" progId="Equation.DSMT4">
                  <p:embed/>
                </p:oleObj>
              </mc:Choice>
              <mc:Fallback>
                <p:oleObj name="Equation" r:id="rId10" imgW="2311200" imgH="41904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934" y="2773138"/>
                        <a:ext cx="4954444" cy="9034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358096"/>
              </p:ext>
            </p:extLst>
          </p:nvPr>
        </p:nvGraphicFramePr>
        <p:xfrm>
          <a:off x="5408612" y="3733800"/>
          <a:ext cx="29940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74" name="Equation" r:id="rId12" imgW="1396800" imgH="431640" progId="Equation.DSMT4">
                  <p:embed/>
                </p:oleObj>
              </mc:Choice>
              <mc:Fallback>
                <p:oleObj name="Equation" r:id="rId12" imgW="1396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8612" y="3733800"/>
                        <a:ext cx="2994025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649199"/>
              </p:ext>
            </p:extLst>
          </p:nvPr>
        </p:nvGraphicFramePr>
        <p:xfrm>
          <a:off x="5408612" y="4724400"/>
          <a:ext cx="3155950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75" name="Equation" r:id="rId14" imgW="1473120" imgH="393480" progId="Equation.DSMT4">
                  <p:embed/>
                </p:oleObj>
              </mc:Choice>
              <mc:Fallback>
                <p:oleObj name="Equation" r:id="rId14" imgW="1473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8612" y="4724400"/>
                        <a:ext cx="3155950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597838"/>
              </p:ext>
            </p:extLst>
          </p:nvPr>
        </p:nvGraphicFramePr>
        <p:xfrm>
          <a:off x="5408612" y="5562600"/>
          <a:ext cx="3211513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76" name="Equation" r:id="rId16" imgW="1498320" imgH="393480" progId="Equation.DSMT4">
                  <p:embed/>
                </p:oleObj>
              </mc:Choice>
              <mc:Fallback>
                <p:oleObj name="Equation" r:id="rId16" imgW="1498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8612" y="5562600"/>
                        <a:ext cx="3211513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224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488" y="236014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4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𝐭𝐚𝐧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9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51339"/>
              </p:ext>
            </p:extLst>
          </p:nvPr>
        </p:nvGraphicFramePr>
        <p:xfrm>
          <a:off x="3199100" y="2819400"/>
          <a:ext cx="285908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4" name="Equation" r:id="rId10" imgW="1333440" imgH="203040" progId="Equation.DSMT4">
                  <p:embed/>
                </p:oleObj>
              </mc:Choice>
              <mc:Fallback>
                <p:oleObj name="Equation" r:id="rId10" imgW="1333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9100" y="2819400"/>
                        <a:ext cx="2859087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215205"/>
              </p:ext>
            </p:extLst>
          </p:nvPr>
        </p:nvGraphicFramePr>
        <p:xfrm>
          <a:off x="4053363" y="3838177"/>
          <a:ext cx="3235801" cy="602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5" name="Equation" r:id="rId12" imgW="1371600" imgH="253800" progId="Equation.DSMT4">
                  <p:embed/>
                </p:oleObj>
              </mc:Choice>
              <mc:Fallback>
                <p:oleObj name="Equation" r:id="rId12" imgW="1371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3363" y="3838177"/>
                        <a:ext cx="3235801" cy="6024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753702"/>
              </p:ext>
            </p:extLst>
          </p:nvPr>
        </p:nvGraphicFramePr>
        <p:xfrm>
          <a:off x="4037012" y="4467542"/>
          <a:ext cx="3595529" cy="481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6" name="Equation" r:id="rId14" imgW="1523880" imgH="203040" progId="Equation.DSMT4">
                  <p:embed/>
                </p:oleObj>
              </mc:Choice>
              <mc:Fallback>
                <p:oleObj name="Equation" r:id="rId14" imgW="1523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7012" y="4467542"/>
                        <a:ext cx="3595529" cy="4819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884279"/>
              </p:ext>
            </p:extLst>
          </p:nvPr>
        </p:nvGraphicFramePr>
        <p:xfrm>
          <a:off x="4076461" y="5105717"/>
          <a:ext cx="2727643" cy="481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7" name="Equation" r:id="rId16" imgW="1155600" imgH="203040" progId="Equation.DSMT4">
                  <p:embed/>
                </p:oleObj>
              </mc:Choice>
              <mc:Fallback>
                <p:oleObj name="Equation" r:id="rId16" imgW="1155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461" y="5105717"/>
                        <a:ext cx="2727643" cy="4819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050699"/>
              </p:ext>
            </p:extLst>
          </p:nvPr>
        </p:nvGraphicFramePr>
        <p:xfrm>
          <a:off x="4077890" y="5680550"/>
          <a:ext cx="2696210" cy="932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8" name="Equation" r:id="rId18" imgW="1143000" imgH="393480" progId="Equation.DSMT4">
                  <p:embed/>
                </p:oleObj>
              </mc:Choice>
              <mc:Fallback>
                <p:oleObj name="Equation" r:id="rId18" imgW="1143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7890" y="5680550"/>
                        <a:ext cx="2696210" cy="9324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078782"/>
              </p:ext>
            </p:extLst>
          </p:nvPr>
        </p:nvGraphicFramePr>
        <p:xfrm>
          <a:off x="4064238" y="3330893"/>
          <a:ext cx="2996565" cy="481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9" name="Equation" r:id="rId20" imgW="1269720" imgH="203040" progId="Equation.DSMT4">
                  <p:embed/>
                </p:oleObj>
              </mc:Choice>
              <mc:Fallback>
                <p:oleObj name="Equation" r:id="rId20" imgW="1269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238" y="3330893"/>
                        <a:ext cx="2996565" cy="4819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227012" y="762000"/>
            <a:ext cx="11658600" cy="1426434"/>
            <a:chOff x="227012" y="762000"/>
            <a:chExt cx="11658600" cy="1426434"/>
          </a:xfrm>
        </p:grpSpPr>
        <p:sp>
          <p:nvSpPr>
            <p:cNvPr id="30" name="Rounded Rectangle 29"/>
            <p:cNvSpPr/>
            <p:nvPr/>
          </p:nvSpPr>
          <p:spPr>
            <a:xfrm>
              <a:off x="1979612" y="800992"/>
              <a:ext cx="9906000" cy="1387442"/>
            </a:xfrm>
            <a:prstGeom prst="roundRect">
              <a:avLst>
                <a:gd name="adj" fmla="val 5381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62000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789634" y="1297913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4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33" name="Picture 4"/>
            <p:cNvPicPr>
              <a:picLocks noChangeAspect="1" noChangeArrowheads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466264" y="934848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2436812" y="838200"/>
              <a:ext cx="8966776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Giải các p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sau :</a:t>
              </a:r>
              <a:endParaRPr lang="vi-VN" sz="2800" b="1" i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2243445"/>
                </p:ext>
              </p:extLst>
            </p:nvPr>
          </p:nvGraphicFramePr>
          <p:xfrm>
            <a:off x="3235817" y="1383768"/>
            <a:ext cx="7278195" cy="6281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80" name="Equation" r:id="rId24" imgW="2806560" imgH="241200" progId="Equation.DSMT4">
                    <p:embed/>
                  </p:oleObj>
                </mc:Choice>
                <mc:Fallback>
                  <p:oleObj name="Equation" r:id="rId24" imgW="28065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5817" y="1383768"/>
                          <a:ext cx="7278195" cy="6281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4683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5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𝐜𝐨𝐭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3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923407" y="3392632"/>
            <a:ext cx="8449829" cy="3129820"/>
            <a:chOff x="1923407" y="3392632"/>
            <a:chExt cx="8449829" cy="3129820"/>
          </a:xfrm>
        </p:grpSpPr>
        <p:sp>
          <p:nvSpPr>
            <p:cNvPr id="17" name="TextBox 16"/>
            <p:cNvSpPr txBox="1"/>
            <p:nvPr/>
          </p:nvSpPr>
          <p:spPr>
            <a:xfrm>
              <a:off x="5010878" y="6183898"/>
              <a:ext cx="1252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Hình 1.25</a:t>
              </a:r>
              <a:endParaRPr lang="vi-VN" sz="1600" b="1" i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65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407" y="3392632"/>
              <a:ext cx="8449829" cy="2779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227011" y="751633"/>
            <a:ext cx="11609389" cy="2449802"/>
            <a:chOff x="227011" y="751633"/>
            <a:chExt cx="11609389" cy="2449802"/>
          </a:xfrm>
        </p:grpSpPr>
        <p:sp>
          <p:nvSpPr>
            <p:cNvPr id="21" name="Rounded Rectangle 20"/>
            <p:cNvSpPr/>
            <p:nvPr/>
          </p:nvSpPr>
          <p:spPr>
            <a:xfrm>
              <a:off x="277975" y="761999"/>
              <a:ext cx="11558425" cy="2439436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979612" y="827828"/>
                  <a:ext cx="9525000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500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Nhận biết công thức nghiệm của p</a:t>
                  </a:r>
                  <a:r>
                    <a:rPr lang="vi-VN" sz="2500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500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𝒄𝒐𝒕𝒙</m:t>
                      </m:r>
                      <m:r>
                        <a:rPr lang="en-US" sz="25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=−</m:t>
                      </m:r>
                      <m:r>
                        <a:rPr lang="en-US" sz="25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𝟏</m:t>
                      </m:r>
                    </m:oMath>
                  </a14:m>
                  <a:endParaRPr lang="vi-VN" sz="2500" b="1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612" y="827828"/>
                  <a:ext cx="9525000" cy="4770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088" t="-8974" b="-3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01178" y="1295400"/>
                  <a:ext cx="11332034" cy="16927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457200" indent="-457200">
                    <a:buAutoNum type="alphaLcPeriod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Quan sát Hình 1.25 , hãy cho biết 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đường thẳng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=−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cắt đồ thị 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𝒄𝒐𝒕𝒙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tại mấy điểm trên khoảng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;</m:t>
                          </m:r>
                          <m:r>
                            <a:rPr lang="en-US" sz="2600" b="1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𝝅</m:t>
                          </m:r>
                        </m:e>
                      </m:d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?</a:t>
                  </a:r>
                </a:p>
                <a:p>
                  <a:pPr marL="457200" indent="-457200">
                    <a:buAutoNum type="alphaLcPeriod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Dựa vào tính tuần hoàn của hàm số côtang, hãy viết công thức nghiệm của p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đã cho</a:t>
                  </a:r>
                  <a:endParaRPr lang="en-US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178" y="1295400"/>
                  <a:ext cx="11332034" cy="169277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861" t="-3249" b="-79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4930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91" b="26710"/>
            <a:stretch/>
          </p:blipFill>
          <p:spPr bwMode="auto">
            <a:xfrm>
              <a:off x="227011" y="751633"/>
              <a:ext cx="1696395" cy="629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5014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2" y="1136754"/>
            <a:ext cx="1535021" cy="36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1812" y="3401598"/>
                <a:ext cx="10646234" cy="950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a) Từ Hình 1.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25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ta thấy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 đường thẳng y =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1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cắt đồ thị hàm số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𝒄𝒐𝒕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tại 1 điểm, điểm này có hoành độ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=−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den>
                    </m:f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𝝅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12" y="3401598"/>
                <a:ext cx="10646234" cy="950709"/>
              </a:xfrm>
              <a:prstGeom prst="rect">
                <a:avLst/>
              </a:prstGeom>
              <a:blipFill rotWithShape="1">
                <a:blip r:embed="rId4"/>
                <a:stretch>
                  <a:fillRect l="-859" t="-4487" r="-515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1812" y="4495800"/>
                <a:ext cx="10646234" cy="993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Từ câu a, ta suy ra phương trình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𝒄𝒐𝒕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=−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có nghiệm là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trên khoảng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e>
                    </m:d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12" y="4495800"/>
                <a:ext cx="10646234" cy="993413"/>
              </a:xfrm>
              <a:prstGeom prst="rect">
                <a:avLst/>
              </a:prstGeom>
              <a:blipFill rotWithShape="1">
                <a:blip r:embed="rId5"/>
                <a:stretch>
                  <a:fillRect l="-859" b="-1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49274" y="5629893"/>
                <a:ext cx="10646234" cy="993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Do hàm số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cô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tang có chu kì là </a:t>
                </a:r>
                <a:r>
                  <a:rPr lang="el-GR" b="1">
                    <a:latin typeface="Arial" pitchFamily="34" charset="0"/>
                    <a:cs typeface="Arial" pitchFamily="34" charset="0"/>
                  </a:rPr>
                  <a:t>π,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nên công thức nghiệm của phương trình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𝒄𝒐𝒕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=−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 là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den>
                    </m:f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𝒌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𝝅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, 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𝒌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𝒁</m:t>
                    </m:r>
                  </m:oMath>
                </a14:m>
                <a:endParaRPr lang="vi-VN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74" y="5629893"/>
                <a:ext cx="10646234" cy="993413"/>
              </a:xfrm>
              <a:prstGeom prst="rect">
                <a:avLst/>
              </a:prstGeom>
              <a:blipFill rotWithShape="1">
                <a:blip r:embed="rId6"/>
                <a:stretch>
                  <a:fillRect l="-859" t="-4294" b="-4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5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𝐜𝐨𝐭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7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2" y="762000"/>
            <a:ext cx="6348807" cy="2404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44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31812" y="1371600"/>
            <a:ext cx="11049000" cy="2286000"/>
          </a:xfrm>
          <a:prstGeom prst="roundRect">
            <a:avLst>
              <a:gd name="adj" fmla="val 3662"/>
            </a:avLst>
          </a:prstGeom>
          <a:solidFill>
            <a:srgbClr val="FEF0D6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13" name="TextBox 12"/>
          <p:cNvSpPr txBox="1"/>
          <p:nvPr/>
        </p:nvSpPr>
        <p:spPr>
          <a:xfrm>
            <a:off x="303212" y="762000"/>
            <a:ext cx="2590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Tổng quát :</a:t>
            </a:r>
            <a:endParaRPr lang="en-US" sz="2600" b="1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4212" y="1488757"/>
                <a:ext cx="113538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𝒄𝒐𝒕𝒙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có nghiệm với mọi m</a:t>
                </a:r>
                <a:endParaRPr lang="en-US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2" y="1488757"/>
                <a:ext cx="11353800" cy="492443"/>
              </a:xfrm>
              <a:prstGeom prst="rect">
                <a:avLst/>
              </a:prstGeom>
              <a:blipFill rotWithShape="1">
                <a:blip r:embed="rId5"/>
                <a:stretch>
                  <a:fillRect l="-805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2624" y="2057400"/>
                <a:ext cx="1089818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Với mọi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𝒎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𝑹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, tồn tại duy nhất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d>
                      <m:dPr>
                        <m:ctrlPr>
                          <a:rPr lang="en-US" sz="26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sz="2600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;</m:t>
                        </m:r>
                        <m:r>
                          <a:rPr lang="en-US" sz="2600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thoả mãn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𝒄𝒐𝒕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𝒎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, khi đó :</a:t>
                </a:r>
                <a:endParaRPr lang="en-US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24" y="2057400"/>
                <a:ext cx="10898188" cy="892552"/>
              </a:xfrm>
              <a:prstGeom prst="rect">
                <a:avLst/>
              </a:prstGeom>
              <a:blipFill rotWithShape="1">
                <a:blip r:embed="rId6"/>
                <a:stretch>
                  <a:fillRect l="-895" t="-6164" b="-15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84093"/>
              </p:ext>
            </p:extLst>
          </p:nvPr>
        </p:nvGraphicFramePr>
        <p:xfrm>
          <a:off x="2814637" y="2949952"/>
          <a:ext cx="709295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03" name="Equation" r:id="rId7" imgW="3009600" imgH="203040" progId="Equation.DSMT4">
                  <p:embed/>
                </p:oleObj>
              </mc:Choice>
              <mc:Fallback>
                <p:oleObj name="Equation" r:id="rId7" imgW="300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4637" y="2949952"/>
                        <a:ext cx="709295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61499" y="4242660"/>
            <a:ext cx="10965367" cy="1353277"/>
            <a:chOff x="469554" y="4209323"/>
            <a:chExt cx="10965367" cy="1353277"/>
          </a:xfrm>
        </p:grpSpPr>
        <p:sp>
          <p:nvSpPr>
            <p:cNvPr id="26" name="Rounded Rectangle 25"/>
            <p:cNvSpPr/>
            <p:nvPr/>
          </p:nvSpPr>
          <p:spPr>
            <a:xfrm>
              <a:off x="2290921" y="4267200"/>
              <a:ext cx="8756491" cy="1295400"/>
            </a:xfrm>
            <a:prstGeom prst="roundRect">
              <a:avLst>
                <a:gd name="adj" fmla="val 3662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69554" y="4209323"/>
              <a:ext cx="10965367" cy="937972"/>
              <a:chOff x="767845" y="5504295"/>
              <a:chExt cx="10965367" cy="937972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767845" y="5504295"/>
                <a:ext cx="1737735" cy="937972"/>
                <a:chOff x="2519672" y="5364886"/>
                <a:chExt cx="1737735" cy="937972"/>
              </a:xfrm>
            </p:grpSpPr>
            <p:pic>
              <p:nvPicPr>
                <p:cNvPr id="23" name="Picture 2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19672" y="5364886"/>
                  <a:ext cx="1737735" cy="9379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5" name="TextBox 24"/>
                <p:cNvSpPr txBox="1"/>
                <p:nvPr/>
              </p:nvSpPr>
              <p:spPr>
                <a:xfrm>
                  <a:off x="3011328" y="5632741"/>
                  <a:ext cx="9422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CHÚ Ý</a:t>
                  </a:r>
                  <a:endParaRPr lang="en-US" sz="16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2665412" y="5698379"/>
                    <a:ext cx="9067800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342900" indent="-342900">
                      <a:buFont typeface="Arial" pitchFamily="34" charset="0"/>
                      <a:buChar char="•"/>
                    </a:pPr>
                    <a:r>
                      <a:rPr lang="en-US" sz="2600" b="1" smtClean="0">
                        <a:latin typeface="Arial" pitchFamily="34" charset="0"/>
                        <a:cs typeface="Arial" pitchFamily="34" charset="0"/>
                      </a:rPr>
                      <a:t>Nếu số đo của góc </a:t>
                    </a:r>
                    <a14:m>
                      <m:oMath xmlns:m="http://schemas.openxmlformats.org/officeDocument/2006/math">
                        <m:r>
                          <a:rPr lang="en-US" sz="26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𝜶</m:t>
                        </m:r>
                      </m:oMath>
                    </a14:m>
                    <a:r>
                      <a:rPr lang="en-US" sz="2600" b="1" smtClean="0">
                        <a:latin typeface="Arial" pitchFamily="34" charset="0"/>
                        <a:cs typeface="Arial" pitchFamily="34" charset="0"/>
                      </a:rPr>
                      <a:t> được cho bằng đơn vị độ thì </a:t>
                    </a:r>
                    <a:endParaRPr lang="vi-VN" sz="2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65412" y="5698379"/>
                    <a:ext cx="9067800" cy="492443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l="-1008" t="-11111" b="-2963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246415822"/>
                    </p:ext>
                  </p:extLst>
                </p:nvPr>
              </p:nvGraphicFramePr>
              <p:xfrm>
                <a:off x="3572034" y="4922838"/>
                <a:ext cx="6045200" cy="5413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7604" name="Equation" r:id="rId11" imgW="2565360" imgH="228600" progId="Equation.DSMT4">
                        <p:embed/>
                      </p:oleObj>
                    </mc:Choice>
                    <mc:Fallback>
                      <p:oleObj name="Equation" r:id="rId11" imgW="2565360" imgH="2286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72034" y="4922838"/>
                              <a:ext cx="6045200" cy="5413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246415822"/>
                    </p:ext>
                  </p:extLst>
                </p:nvPr>
              </p:nvGraphicFramePr>
              <p:xfrm>
                <a:off x="3572034" y="4922838"/>
                <a:ext cx="6045200" cy="5413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7532" name="Equation" r:id="rId13" imgW="2565360" imgH="228600" progId="Equation.DSMT4">
                        <p:embed/>
                      </p:oleObj>
                    </mc:Choice>
                    <mc:Fallback>
                      <p:oleObj name="Equation" r:id="rId13" imgW="2565360" imgH="2286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72034" y="4922838"/>
                              <a:ext cx="6045200" cy="5413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5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𝐜𝐨𝐭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15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17773" y="2675456"/>
            <a:ext cx="1482310" cy="159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649" y="23341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41370" y="737545"/>
            <a:ext cx="11568042" cy="1396055"/>
            <a:chOff x="241370" y="737545"/>
            <a:chExt cx="11568042" cy="1396055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70" y="737545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ounded Rectangle 25"/>
            <p:cNvSpPr/>
            <p:nvPr/>
          </p:nvSpPr>
          <p:spPr>
            <a:xfrm>
              <a:off x="1666730" y="762001"/>
              <a:ext cx="10142682" cy="1371599"/>
            </a:xfrm>
            <a:prstGeom prst="roundRect">
              <a:avLst>
                <a:gd name="adj" fmla="val 5590"/>
              </a:avLst>
            </a:prstGeom>
            <a:solidFill>
              <a:srgbClr val="DBD2E4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15628" y="1171575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8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93398" y="838200"/>
              <a:ext cx="6472814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Giải các p</a:t>
              </a:r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sau :</a:t>
              </a:r>
              <a:endParaRPr lang="vi-VN" sz="2600" b="1" i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5744847"/>
                </p:ext>
              </p:extLst>
            </p:nvPr>
          </p:nvGraphicFramePr>
          <p:xfrm>
            <a:off x="3048000" y="1401763"/>
            <a:ext cx="7145338" cy="627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782" name="Equation" r:id="rId6" imgW="2755800" imgH="241200" progId="Equation.DSMT4">
                    <p:embed/>
                  </p:oleObj>
                </mc:Choice>
                <mc:Fallback>
                  <p:oleObj name="Equation" r:id="rId6" imgW="27558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000" y="1401763"/>
                          <a:ext cx="7145338" cy="627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839456"/>
              </p:ext>
            </p:extLst>
          </p:nvPr>
        </p:nvGraphicFramePr>
        <p:xfrm>
          <a:off x="2593398" y="2590800"/>
          <a:ext cx="5568950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83" name="Equation" r:id="rId8" imgW="2361960" imgH="431640" progId="Equation.DSMT4">
                  <p:embed/>
                </p:oleObj>
              </mc:Choice>
              <mc:Fallback>
                <p:oleObj name="Equation" r:id="rId8" imgW="23619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398" y="2590800"/>
                        <a:ext cx="5568950" cy="102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101970"/>
              </p:ext>
            </p:extLst>
          </p:nvPr>
        </p:nvGraphicFramePr>
        <p:xfrm>
          <a:off x="5011188" y="3352800"/>
          <a:ext cx="3412173" cy="930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84" name="Equation" r:id="rId10" imgW="1447560" imgH="393480" progId="Equation.DSMT4">
                  <p:embed/>
                </p:oleObj>
              </mc:Choice>
              <mc:Fallback>
                <p:oleObj name="Equation" r:id="rId10" imgW="1447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1188" y="3352800"/>
                        <a:ext cx="3412173" cy="9307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1855326" y="4226220"/>
                <a:ext cx="9723898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b. Gọi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d>
                      <m:dPr>
                        <m:ctrlP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là góc thoả mãn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𝒄𝒐𝒕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b="1" i="1" smtClean="0">
                    <a:latin typeface="Arial" pitchFamily="34" charset="0"/>
                    <a:cs typeface="Arial" pitchFamily="34" charset="0"/>
                  </a:rPr>
                  <a:t>5 .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Khi đó ta có : 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326" y="4226220"/>
                <a:ext cx="9723898" cy="492420"/>
              </a:xfrm>
              <a:prstGeom prst="rect">
                <a:avLst/>
              </a:prstGeom>
              <a:blipFill rotWithShape="1">
                <a:blip r:embed="rId12"/>
                <a:stretch>
                  <a:fillRect l="-627" t="-4938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942362"/>
              </p:ext>
            </p:extLst>
          </p:nvPr>
        </p:nvGraphicFramePr>
        <p:xfrm>
          <a:off x="3099561" y="4848225"/>
          <a:ext cx="3830637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85" name="Equation" r:id="rId13" imgW="1625400" imgH="203040" progId="Equation.DSMT4">
                  <p:embed/>
                </p:oleObj>
              </mc:Choice>
              <mc:Fallback>
                <p:oleObj name="Equation" r:id="rId13" imgW="1625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9561" y="4848225"/>
                        <a:ext cx="3830637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717180"/>
              </p:ext>
            </p:extLst>
          </p:nvPr>
        </p:nvGraphicFramePr>
        <p:xfrm>
          <a:off x="7119673" y="4876800"/>
          <a:ext cx="3291681" cy="480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86" name="Equation" r:id="rId15" imgW="1396800" imgH="203040" progId="Equation.DSMT4">
                  <p:embed/>
                </p:oleObj>
              </mc:Choice>
              <mc:Fallback>
                <p:oleObj name="Equation" r:id="rId15" imgW="1396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9673" y="4876800"/>
                        <a:ext cx="3291681" cy="4802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5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𝐜𝐨𝐭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18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1196149" y="5226844"/>
            <a:ext cx="8001000" cy="1612106"/>
            <a:chOff x="2208212" y="5181600"/>
            <a:chExt cx="8001000" cy="1612106"/>
          </a:xfrm>
        </p:grpSpPr>
        <p:sp>
          <p:nvSpPr>
            <p:cNvPr id="19" name="Rounded Rectangle 18"/>
            <p:cNvSpPr/>
            <p:nvPr/>
          </p:nvSpPr>
          <p:spPr>
            <a:xfrm>
              <a:off x="3960812" y="5638210"/>
              <a:ext cx="6248400" cy="698885"/>
            </a:xfrm>
            <a:prstGeom prst="roundRect">
              <a:avLst>
                <a:gd name="adj" fmla="val 9218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8212" y="5181600"/>
              <a:ext cx="1905000" cy="1612106"/>
            </a:xfrm>
            <a:prstGeom prst="rect">
              <a:avLst/>
            </a:prstGeom>
          </p:spPr>
        </p:pic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0745829"/>
                </p:ext>
              </p:extLst>
            </p:nvPr>
          </p:nvGraphicFramePr>
          <p:xfrm>
            <a:off x="4510088" y="5746750"/>
            <a:ext cx="4997450" cy="481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787" name="Equation" r:id="rId20" imgW="2120760" imgH="203040" progId="Equation.DSMT4">
                    <p:embed/>
                  </p:oleObj>
                </mc:Choice>
                <mc:Fallback>
                  <p:oleObj name="Equation" r:id="rId20" imgW="212076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0088" y="5746750"/>
                          <a:ext cx="4997450" cy="481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8971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362" y="236014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27012" y="762000"/>
            <a:ext cx="11658600" cy="1426434"/>
            <a:chOff x="227012" y="762000"/>
            <a:chExt cx="11658600" cy="1426434"/>
          </a:xfrm>
        </p:grpSpPr>
        <p:sp>
          <p:nvSpPr>
            <p:cNvPr id="26" name="Rounded Rectangle 25"/>
            <p:cNvSpPr/>
            <p:nvPr/>
          </p:nvSpPr>
          <p:spPr>
            <a:xfrm>
              <a:off x="1979612" y="800992"/>
              <a:ext cx="9906000" cy="1387442"/>
            </a:xfrm>
            <a:prstGeom prst="roundRect">
              <a:avLst>
                <a:gd name="adj" fmla="val 5381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62000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789634" y="1297913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5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30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466264" y="934848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436812" y="893824"/>
              <a:ext cx="8966776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Giải các p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sau :</a:t>
              </a:r>
              <a:endParaRPr lang="vi-VN" sz="2800" b="1" i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9222447"/>
                </p:ext>
              </p:extLst>
            </p:nvPr>
          </p:nvGraphicFramePr>
          <p:xfrm>
            <a:off x="3603625" y="1504950"/>
            <a:ext cx="6159500" cy="628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689" name="Equation" r:id="rId7" imgW="2374560" imgH="241200" progId="Equation.DSMT4">
                    <p:embed/>
                  </p:oleObj>
                </mc:Choice>
                <mc:Fallback>
                  <p:oleObj name="Equation" r:id="rId7" imgW="23745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3625" y="1504950"/>
                          <a:ext cx="6159500" cy="628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5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𝐜𝐨𝐭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52360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9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55887"/>
              </p:ext>
            </p:extLst>
          </p:nvPr>
        </p:nvGraphicFramePr>
        <p:xfrm>
          <a:off x="1098384" y="2971800"/>
          <a:ext cx="1828324" cy="481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90" name="Equation" r:id="rId10" imgW="774360" imgH="203040" progId="Equation.DSMT4">
                  <p:embed/>
                </p:oleObj>
              </mc:Choice>
              <mc:Fallback>
                <p:oleObj name="Equation" r:id="rId10" imgW="774360" imgH="20304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384" y="2971800"/>
                        <a:ext cx="1828324" cy="4819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211560"/>
              </p:ext>
            </p:extLst>
          </p:nvPr>
        </p:nvGraphicFramePr>
        <p:xfrm>
          <a:off x="1734072" y="3429000"/>
          <a:ext cx="2486660" cy="934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91" name="Equation" r:id="rId12" imgW="1054080" imgH="393480" progId="Equation.DSMT4">
                  <p:embed/>
                </p:oleObj>
              </mc:Choice>
              <mc:Fallback>
                <p:oleObj name="Equation" r:id="rId12" imgW="1054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4072" y="3429000"/>
                        <a:ext cx="2486660" cy="9342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757606"/>
              </p:ext>
            </p:extLst>
          </p:nvPr>
        </p:nvGraphicFramePr>
        <p:xfrm>
          <a:off x="1728787" y="4495800"/>
          <a:ext cx="314642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92" name="Equation" r:id="rId14" imgW="1333440" imgH="393480" progId="Equation.DSMT4">
                  <p:embed/>
                </p:oleObj>
              </mc:Choice>
              <mc:Fallback>
                <p:oleObj name="Equation" r:id="rId14" imgW="1333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8787" y="4495800"/>
                        <a:ext cx="3146425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420146"/>
              </p:ext>
            </p:extLst>
          </p:nvPr>
        </p:nvGraphicFramePr>
        <p:xfrm>
          <a:off x="6772709" y="2908011"/>
          <a:ext cx="2453409" cy="520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93" name="Equation" r:id="rId16" imgW="1143000" imgH="241200" progId="Equation.DSMT4">
                  <p:embed/>
                </p:oleObj>
              </mc:Choice>
              <mc:Fallback>
                <p:oleObj name="Equation" r:id="rId16" imgW="1143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2709" y="2908011"/>
                        <a:ext cx="2453409" cy="5209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726067"/>
              </p:ext>
            </p:extLst>
          </p:nvPr>
        </p:nvGraphicFramePr>
        <p:xfrm>
          <a:off x="7937500" y="3486150"/>
          <a:ext cx="20986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94" name="Equation" r:id="rId18" imgW="977760" imgH="419040" progId="Equation.DSMT4">
                  <p:embed/>
                </p:oleObj>
              </mc:Choice>
              <mc:Fallback>
                <p:oleObj name="Equation" r:id="rId18" imgW="9777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0" y="3486150"/>
                        <a:ext cx="209867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480796"/>
              </p:ext>
            </p:extLst>
          </p:nvPr>
        </p:nvGraphicFramePr>
        <p:xfrm>
          <a:off x="7937500" y="4400550"/>
          <a:ext cx="269875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95" name="Equation" r:id="rId20" imgW="1257120" imgH="431640" progId="Equation.DSMT4">
                  <p:embed/>
                </p:oleObj>
              </mc:Choice>
              <mc:Fallback>
                <p:oleObj name="Equation" r:id="rId20" imgW="12571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0" y="4400550"/>
                        <a:ext cx="2698750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921532"/>
              </p:ext>
            </p:extLst>
          </p:nvPr>
        </p:nvGraphicFramePr>
        <p:xfrm>
          <a:off x="7937500" y="5314950"/>
          <a:ext cx="3414712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96" name="Equation" r:id="rId22" imgW="1447560" imgH="393480" progId="Equation.DSMT4">
                  <p:embed/>
                </p:oleObj>
              </mc:Choice>
              <mc:Fallback>
                <p:oleObj name="Equation" r:id="rId22" imgW="1447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0" y="5314950"/>
                        <a:ext cx="3414712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5880099" y="2895600"/>
            <a:ext cx="0" cy="3276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07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401178" y="95249"/>
            <a:ext cx="111034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6 . SỬ DỤNG MÁY TÍNH CẦM TAY TÌM MỘT GÓC KHI BIẾT GIÁ TRỊ L</a:t>
            </a:r>
            <a:r>
              <a:rPr lang="vi-VN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ƯỢNG GIÁC</a:t>
            </a:r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CỦA GÓC ĐÓ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01178" y="762000"/>
            <a:ext cx="11484434" cy="5105400"/>
          </a:xfrm>
          <a:prstGeom prst="roundRect">
            <a:avLst>
              <a:gd name="adj" fmla="val 1519"/>
            </a:avLst>
          </a:prstGeom>
          <a:solidFill>
            <a:srgbClr val="FEF0D6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14" name="TextBox 13"/>
          <p:cNvSpPr txBox="1"/>
          <p:nvPr/>
        </p:nvSpPr>
        <p:spPr>
          <a:xfrm>
            <a:off x="684212" y="879157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600" b="1" smtClean="0">
                <a:latin typeface="Arial" pitchFamily="34" charset="0"/>
                <a:cs typeface="Arial" pitchFamily="34" charset="0"/>
              </a:rPr>
              <a:t>Để tìm số đo ta thực hiện các bước sau :</a:t>
            </a:r>
            <a:endParaRPr lang="en-US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2624" y="1447800"/>
            <a:ext cx="108981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Bước 1</a:t>
            </a:r>
            <a:r>
              <a:rPr lang="en-US" sz="2600" b="1">
                <a:latin typeface="Arial" pitchFamily="34" charset="0"/>
                <a:cs typeface="Arial" pitchFamily="34" charset="0"/>
              </a:rPr>
              <a:t>: Chọn đơn vị đo góc ( độ hoặc radian)</a:t>
            </a:r>
            <a:br>
              <a:rPr lang="en-US" sz="2600" b="1">
                <a:latin typeface="Arial" pitchFamily="34" charset="0"/>
                <a:cs typeface="Arial" pitchFamily="34" charset="0"/>
              </a:rPr>
            </a:br>
            <a:r>
              <a:rPr lang="en-US" sz="2600" b="1">
                <a:latin typeface="Arial" pitchFamily="34" charset="0"/>
                <a:cs typeface="Arial" pitchFamily="34" charset="0"/>
              </a:rPr>
              <a:t>               Muốn tìm số đo độ (xuất hiện chữ D) , ta ấn :</a:t>
            </a:r>
            <a:br>
              <a:rPr lang="en-US" sz="2600" b="1">
                <a:latin typeface="Arial" pitchFamily="34" charset="0"/>
                <a:cs typeface="Arial" pitchFamily="34" charset="0"/>
              </a:rPr>
            </a:br>
            <a:r>
              <a:rPr lang="en-US" sz="2600" b="1">
                <a:latin typeface="Arial" pitchFamily="34" charset="0"/>
                <a:cs typeface="Arial" pitchFamily="34" charset="0"/>
              </a:rPr>
              <a:t/>
            </a:r>
            <a:br>
              <a:rPr lang="en-US" sz="2600" b="1">
                <a:latin typeface="Arial" pitchFamily="34" charset="0"/>
                <a:cs typeface="Arial" pitchFamily="34" charset="0"/>
              </a:rPr>
            </a:br>
            <a:r>
              <a:rPr lang="en-US" sz="2600" b="1" smtClean="0">
                <a:latin typeface="Arial" pitchFamily="34" charset="0"/>
                <a:cs typeface="Arial" pitchFamily="34" charset="0"/>
              </a:rPr>
              <a:t>	 Muốn </a:t>
            </a:r>
            <a:r>
              <a:rPr lang="en-US" sz="2600" b="1">
                <a:latin typeface="Arial" pitchFamily="34" charset="0"/>
                <a:cs typeface="Arial" pitchFamily="34" charset="0"/>
              </a:rPr>
              <a:t>tìm số đo 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radian </a:t>
            </a:r>
            <a:r>
              <a:rPr lang="en-US" sz="2600" b="1">
                <a:latin typeface="Arial" pitchFamily="34" charset="0"/>
                <a:cs typeface="Arial" pitchFamily="34" charset="0"/>
              </a:rPr>
              <a:t>(xuất hiện chữ 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R) </a:t>
            </a:r>
            <a:r>
              <a:rPr lang="en-US" sz="2600" b="1">
                <a:latin typeface="Arial" pitchFamily="34" charset="0"/>
                <a:cs typeface="Arial" pitchFamily="34" charset="0"/>
              </a:rPr>
              <a:t>, ta ấn 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:</a:t>
            </a:r>
            <a:endParaRPr lang="en-US" sz="26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22712" y="2324100"/>
            <a:ext cx="2030183" cy="381000"/>
            <a:chOff x="3922712" y="2438400"/>
            <a:chExt cx="2030183" cy="381000"/>
          </a:xfrm>
        </p:grpSpPr>
        <p:sp>
          <p:nvSpPr>
            <p:cNvPr id="18" name="Rounded Rectangle 17"/>
            <p:cNvSpPr/>
            <p:nvPr/>
          </p:nvSpPr>
          <p:spPr>
            <a:xfrm>
              <a:off x="3922712" y="2438400"/>
              <a:ext cx="685800" cy="3810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SHIFT</a:t>
              </a:r>
              <a:endParaRPr lang="en-US" sz="12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456007" y="2438400"/>
              <a:ext cx="496888" cy="3810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689359" y="2438400"/>
              <a:ext cx="685800" cy="3810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MODE</a:t>
              </a:r>
              <a:endParaRPr lang="en-US" sz="12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22712" y="3200400"/>
            <a:ext cx="2030183" cy="381000"/>
            <a:chOff x="3922712" y="3540681"/>
            <a:chExt cx="2030183" cy="381000"/>
          </a:xfrm>
        </p:grpSpPr>
        <p:sp>
          <p:nvSpPr>
            <p:cNvPr id="28" name="Rounded Rectangle 27"/>
            <p:cNvSpPr/>
            <p:nvPr/>
          </p:nvSpPr>
          <p:spPr>
            <a:xfrm>
              <a:off x="3922712" y="3540681"/>
              <a:ext cx="685800" cy="3810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SHIFT</a:t>
              </a:r>
              <a:endParaRPr lang="en-US" sz="12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456007" y="3540681"/>
              <a:ext cx="496888" cy="3810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4689359" y="3540681"/>
              <a:ext cx="685800" cy="3810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MODE</a:t>
              </a:r>
              <a:endParaRPr lang="en-US" sz="12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00086" y="3657600"/>
            <a:ext cx="10898188" cy="2092881"/>
            <a:chOff x="700086" y="3940731"/>
            <a:chExt cx="10898188" cy="20928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700086" y="3940731"/>
                  <a:ext cx="10898188" cy="20928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>
                      <a:solidFill>
                        <a:schemeClr val="tx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Bước </a:t>
                  </a:r>
                  <a:r>
                    <a:rPr lang="en-US" sz="2600" b="1" smtClean="0">
                      <a:solidFill>
                        <a:schemeClr val="tx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: Tìm số đo góc</a:t>
                  </a:r>
                  <a:br>
                    <a:rPr lang="en-US" sz="26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	Khi biết sin, côsin hay tang của góc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𝜶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cần tìm bằng m, ta ấn phím          và một trong các phím                          rồi nhập giá trị l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ượng giác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m và cuối cùng ấn phím       . Lúc này màn hình sẽ cho kết quả là số đo góc </a:t>
                  </a:r>
                  <a14:m>
                    <m:oMath xmlns:m="http://schemas.openxmlformats.org/officeDocument/2006/math">
                      <m:r>
                        <a:rPr lang="en-US" sz="2600" b="1" i="1">
                          <a:latin typeface="Cambria Math"/>
                          <a:ea typeface="Cambria Math"/>
                          <a:cs typeface="Arial" pitchFamily="34" charset="0"/>
                        </a:rPr>
                        <m:t>𝜶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( độ hoặc radian)</a:t>
                  </a:r>
                  <a:endParaRPr lang="en-US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086" y="3940731"/>
                  <a:ext cx="10898188" cy="209288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007" t="-2624" r="-1007" b="-64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ounded Rectangle 31"/>
            <p:cNvSpPr/>
            <p:nvPr/>
          </p:nvSpPr>
          <p:spPr>
            <a:xfrm>
              <a:off x="1674812" y="4796671"/>
              <a:ext cx="685800" cy="3810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SHIFT</a:t>
              </a:r>
              <a:endParaRPr lang="en-US" sz="12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056312" y="4796671"/>
              <a:ext cx="647700" cy="3810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sin</a:t>
              </a:r>
              <a:endParaRPr lang="en-US" sz="12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856412" y="4796671"/>
              <a:ext cx="647700" cy="3810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cos</a:t>
              </a:r>
              <a:endParaRPr lang="en-US" sz="12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7618412" y="4796671"/>
              <a:ext cx="647700" cy="3810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tan</a:t>
              </a:r>
              <a:endParaRPr lang="en-US" sz="12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455568" y="5238750"/>
              <a:ext cx="496888" cy="3810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en-US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436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27187" y="762000"/>
            <a:ext cx="11406025" cy="3048000"/>
          </a:xfrm>
          <a:prstGeom prst="roundRect">
            <a:avLst>
              <a:gd name="adj" fmla="val 3662"/>
            </a:avLst>
          </a:prstGeom>
          <a:solidFill>
            <a:srgbClr val="FEF0D6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12" name="TextBox 11"/>
          <p:cNvSpPr txBox="1"/>
          <p:nvPr/>
        </p:nvSpPr>
        <p:spPr>
          <a:xfrm>
            <a:off x="547686" y="920137"/>
            <a:ext cx="11337926" cy="98486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800" b="1" smtClean="0">
                <a:latin typeface="Arial" pitchFamily="34" charset="0"/>
                <a:cs typeface="Arial" pitchFamily="34" charset="0"/>
              </a:rPr>
              <a:t>Hai p</a:t>
            </a:r>
            <a:r>
              <a:rPr lang="vi-VN" sz="2800" b="1" smtClean="0"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 được gọi là tương đương khi chúng có cùng tập nghiệm</a:t>
            </a:r>
            <a:endParaRPr lang="vi-VN" sz="28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77703" y="4162425"/>
            <a:ext cx="10293509" cy="1031769"/>
            <a:chOff x="753903" y="5457397"/>
            <a:chExt cx="10293509" cy="1031769"/>
          </a:xfrm>
        </p:grpSpPr>
        <p:grpSp>
          <p:nvGrpSpPr>
            <p:cNvPr id="14" name="Group 13"/>
            <p:cNvGrpSpPr/>
            <p:nvPr/>
          </p:nvGrpSpPr>
          <p:grpSpPr>
            <a:xfrm>
              <a:off x="753903" y="5457397"/>
              <a:ext cx="1911509" cy="1031769"/>
              <a:chOff x="2505730" y="5317988"/>
              <a:chExt cx="1911509" cy="1031769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5730" y="5317988"/>
                <a:ext cx="1911509" cy="1031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3011328" y="5632741"/>
                <a:ext cx="9422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CHÚ Ý</a:t>
                </a:r>
                <a:endParaRPr lang="en-US" sz="16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741612" y="5679329"/>
              <a:ext cx="8305800" cy="5232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Hai p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vô nghiệm là tương đương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47686" y="2076450"/>
            <a:ext cx="11337926" cy="1526886"/>
            <a:chOff x="547686" y="2076450"/>
            <a:chExt cx="11337926" cy="15268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47686" y="2076450"/>
                  <a:ext cx="11337926" cy="984863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pPr marL="457200" indent="-457200">
                    <a:buFont typeface="Wingdings" pitchFamily="2" charset="2"/>
                    <a:buChar char="§"/>
                  </a:pP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Nếu p</a:t>
                  </a:r>
                  <a:r>
                    <a:rPr lang="vi-VN" sz="2800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)=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tương đương với p</a:t>
                  </a:r>
                  <a:r>
                    <a:rPr lang="vi-VN" sz="2800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𝒈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)=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a14:m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thì ta viết :</a:t>
                  </a:r>
                  <a:endParaRPr lang="vi-VN" sz="28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686" y="2076450"/>
                  <a:ext cx="11337926" cy="98486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699" t="-4969" b="-149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94586973"/>
                    </p:ext>
                  </p:extLst>
                </p:nvPr>
              </p:nvGraphicFramePr>
              <p:xfrm>
                <a:off x="3445829" y="3124200"/>
                <a:ext cx="3413837" cy="47913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4042" name="Equation" r:id="rId7" imgW="1447560" imgH="203040" progId="Equation.DSMT4">
                        <p:embed/>
                      </p:oleObj>
                    </mc:Choice>
                    <mc:Fallback>
                      <p:oleObj name="Equation" r:id="rId7" imgW="1447560" imgH="2030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445829" y="3124200"/>
                              <a:ext cx="3413837" cy="479136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94586973"/>
                    </p:ext>
                  </p:extLst>
                </p:nvPr>
              </p:nvGraphicFramePr>
              <p:xfrm>
                <a:off x="3445829" y="3124200"/>
                <a:ext cx="3413837" cy="47913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3979" name="Equation" r:id="rId9" imgW="1447560" imgH="203040" progId="Equation.DSMT4">
                        <p:embed/>
                      </p:oleObj>
                    </mc:Choice>
                    <mc:Fallback>
                      <p:oleObj name="Equation" r:id="rId9" imgW="1447560" imgH="2030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445829" y="3124200"/>
                              <a:ext cx="3413837" cy="479136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22" name="AutoShape 4"/>
          <p:cNvSpPr>
            <a:spLocks noChangeArrowheads="1"/>
          </p:cNvSpPr>
          <p:nvPr/>
        </p:nvSpPr>
        <p:spPr bwMode="gray">
          <a:xfrm>
            <a:off x="401178" y="95249"/>
            <a:ext cx="68362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. KHÁI NIỆM P</a:t>
            </a:r>
            <a:r>
              <a:rPr lang="vi-VN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TƯƠNG ĐƯƠNG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2578478"/>
            <a:ext cx="1344462" cy="131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80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401178" y="95249"/>
            <a:ext cx="111034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6 . SỬ DỤNG MÁY TÍNH CẦM TAY TÌM MỘT GÓC KHI BIẾT GIÁ TRỊ L</a:t>
            </a:r>
            <a:r>
              <a:rPr lang="vi-VN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ƯỢNG GIÁC</a:t>
            </a:r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CỦA GÓC ĐÓ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634472"/>
            <a:ext cx="11809412" cy="4318528"/>
            <a:chOff x="0" y="634472"/>
            <a:chExt cx="11809412" cy="4318528"/>
          </a:xfrm>
        </p:grpSpPr>
        <p:sp>
          <p:nvSpPr>
            <p:cNvPr id="23" name="Rounded Rectangle 22"/>
            <p:cNvSpPr/>
            <p:nvPr/>
          </p:nvSpPr>
          <p:spPr>
            <a:xfrm>
              <a:off x="505598" y="1287779"/>
              <a:ext cx="11303814" cy="3665221"/>
            </a:xfrm>
            <a:prstGeom prst="roundRect">
              <a:avLst>
                <a:gd name="adj" fmla="val 3662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0" y="634472"/>
              <a:ext cx="1911509" cy="1031769"/>
              <a:chOff x="2505730" y="5317988"/>
              <a:chExt cx="1911509" cy="1031769"/>
            </a:xfrm>
          </p:grpSpPr>
          <p:pic>
            <p:nvPicPr>
              <p:cNvPr id="3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5730" y="5317988"/>
                <a:ext cx="1911509" cy="1031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3011328" y="5632741"/>
                <a:ext cx="9422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CHÚ Ý</a:t>
                </a:r>
                <a:endParaRPr lang="en-US" sz="16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505599" y="1524000"/>
                <a:ext cx="11456214" cy="1052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Khi ở chế độ radian, các phím </a:t>
                </a:r>
                <a:r>
                  <a:rPr lang="en-US" sz="25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(sin</a:t>
                </a:r>
                <a:r>
                  <a:rPr lang="en-US" sz="2500" b="1" baseline="3000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-1</a:t>
                </a:r>
                <a:r>
                  <a:rPr lang="en-US" sz="25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), (tan</a:t>
                </a:r>
                <a:r>
                  <a:rPr lang="en-US" sz="2500" b="1" baseline="3000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-1</a:t>
                </a:r>
                <a:r>
                  <a:rPr lang="en-US" sz="25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cho kết quả là một số thuộc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5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sz="2500" b="1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500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sz="2500" b="1" i="1"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sz="2500" b="1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500" b="1" i="1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, phím (cos</a:t>
                </a:r>
                <a:r>
                  <a:rPr lang="en-US" sz="2500" b="1" baseline="30000" smtClean="0">
                    <a:latin typeface="Arial" pitchFamily="34" charset="0"/>
                    <a:cs typeface="Arial" pitchFamily="34" charset="0"/>
                  </a:rPr>
                  <a:t>-1</a:t>
                </a:r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) cho kết quả là một số thuộc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  <m:t>;</m:t>
                        </m:r>
                        <m:r>
                          <a:rPr lang="en-US" sz="25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  </a:t>
                </a:r>
                <a:endParaRPr lang="vi-VN" sz="25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99" y="1524000"/>
                <a:ext cx="11456214" cy="1052789"/>
              </a:xfrm>
              <a:prstGeom prst="rect">
                <a:avLst/>
              </a:prstGeom>
              <a:blipFill rotWithShape="1">
                <a:blip r:embed="rId4"/>
                <a:stretch>
                  <a:fillRect l="-798" t="-4046" r="-692" b="-3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505599" y="2637613"/>
                <a:ext cx="11157449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Khi ở chế độ số đo độ, các phím </a:t>
                </a:r>
                <a:r>
                  <a:rPr lang="en-US" sz="25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(sin</a:t>
                </a:r>
                <a:r>
                  <a:rPr lang="en-US" sz="2500" b="1" baseline="3000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-1</a:t>
                </a:r>
                <a:r>
                  <a:rPr lang="en-US" sz="25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), (tan</a:t>
                </a:r>
                <a:r>
                  <a:rPr lang="en-US" sz="2500" b="1" baseline="3000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-1</a:t>
                </a:r>
                <a:r>
                  <a:rPr lang="en-US" sz="25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cho kết quả là số đo góc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</m:oMath>
                </a14:m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 từ 0</a:t>
                </a:r>
                <a:r>
                  <a:rPr lang="en-US" sz="2500" b="1" baseline="30000" smtClean="0">
                    <a:latin typeface="Arial" pitchFamily="34" charset="0"/>
                    <a:cs typeface="Arial" pitchFamily="34" charset="0"/>
                  </a:rPr>
                  <a:t>0</a:t>
                </a:r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 đến 180</a:t>
                </a:r>
                <a:r>
                  <a:rPr lang="en-US" sz="2500" b="1" baseline="30000" smtClean="0">
                    <a:latin typeface="Arial" pitchFamily="34" charset="0"/>
                    <a:cs typeface="Arial" pitchFamily="34" charset="0"/>
                  </a:rPr>
                  <a:t>0</a:t>
                </a:r>
                <a:endParaRPr lang="vi-VN" sz="25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99" y="2637613"/>
                <a:ext cx="11157449" cy="861774"/>
              </a:xfrm>
              <a:prstGeom prst="rect">
                <a:avLst/>
              </a:prstGeom>
              <a:blipFill rotWithShape="1">
                <a:blip r:embed="rId5"/>
                <a:stretch>
                  <a:fillRect l="-820" t="-4965" b="-1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05599" y="3575793"/>
            <a:ext cx="11174911" cy="861774"/>
            <a:chOff x="505599" y="3575793"/>
            <a:chExt cx="11174911" cy="861774"/>
          </a:xfrm>
        </p:grpSpPr>
        <p:sp>
          <p:nvSpPr>
            <p:cNvPr id="42" name="TextBox 41"/>
            <p:cNvSpPr txBox="1"/>
            <p:nvPr/>
          </p:nvSpPr>
          <p:spPr>
            <a:xfrm>
              <a:off x="505599" y="3575793"/>
              <a:ext cx="1117491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US" sz="2500" b="1" smtClean="0">
                  <a:latin typeface="Arial" pitchFamily="34" charset="0"/>
                  <a:cs typeface="Arial" pitchFamily="34" charset="0"/>
                </a:rPr>
                <a:t>Khi có kết quả ( tr</a:t>
              </a:r>
              <a:r>
                <a:rPr lang="vi-VN" sz="2500" b="1" smtClean="0">
                  <a:latin typeface="Arial" pitchFamily="34" charset="0"/>
                  <a:cs typeface="Arial" pitchFamily="34" charset="0"/>
                </a:rPr>
                <a:t>ường hợp</a:t>
              </a:r>
              <a:r>
                <a:rPr lang="en-US" sz="2500" b="1" smtClean="0">
                  <a:latin typeface="Arial" pitchFamily="34" charset="0"/>
                  <a:cs typeface="Arial" pitchFamily="34" charset="0"/>
                </a:rPr>
                <a:t> chọn đơn vị đo độ) ấn phím         sẽ đưa kết quả về dạng độ - phút – giây.</a:t>
              </a:r>
              <a:endParaRPr lang="vi-VN" sz="25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9599200" y="3657600"/>
              <a:ext cx="533812" cy="3810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smtClean="0">
                  <a:solidFill>
                    <a:schemeClr val="accent2">
                      <a:lumMod val="75000"/>
                    </a:schemeClr>
                  </a:solidFill>
                </a:rPr>
                <a:t>‘”’</a:t>
              </a:r>
              <a:endParaRPr lang="en-US" sz="2500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6412" y="4038600"/>
            <a:ext cx="1295401" cy="138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6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401178" y="95249"/>
            <a:ext cx="111034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6 . SỬ DỤNG MÁY TÍNH CẦM TAY TÌM MỘT GÓC KHI BIẾT GIÁ TRỊ L</a:t>
            </a:r>
            <a:r>
              <a:rPr lang="vi-VN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ƯỢNG GIÁC</a:t>
            </a:r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CỦA GÓC ĐÓ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1370" y="737545"/>
            <a:ext cx="11568042" cy="1319855"/>
            <a:chOff x="241370" y="737545"/>
            <a:chExt cx="11568042" cy="1319855"/>
          </a:xfrm>
        </p:grpSpPr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70" y="737545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Rounded Rectangle 38"/>
            <p:cNvSpPr/>
            <p:nvPr/>
          </p:nvSpPr>
          <p:spPr>
            <a:xfrm>
              <a:off x="1666730" y="762002"/>
              <a:ext cx="10142682" cy="1117460"/>
            </a:xfrm>
            <a:prstGeom prst="roundRect">
              <a:avLst>
                <a:gd name="adj" fmla="val 5590"/>
              </a:avLst>
            </a:prstGeom>
            <a:solidFill>
              <a:srgbClr val="DBD2E4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15628" y="1171575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9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132012" y="866775"/>
                  <a:ext cx="8942501" cy="984863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Sử dụng máy tính cầm tay, tìm số đo độ và radian của góc </a:t>
                  </a:r>
                  <a14:m>
                    <m:oMath xmlns:m="http://schemas.openxmlformats.org/officeDocument/2006/math">
                      <m:r>
                        <a:rPr lang="en-US" sz="2800" b="1">
                          <a:latin typeface="Cambria Math"/>
                          <a:cs typeface="Arial" pitchFamily="34" charset="0"/>
                        </a:rPr>
                        <m:t>𝜶</m:t>
                      </m:r>
                      <m:r>
                        <a:rPr lang="en-US" sz="2800" b="1">
                          <a:latin typeface="Cambria Math"/>
                          <a:cs typeface="Arial" pitchFamily="34" charset="0"/>
                        </a:rPr>
                        <m:t>, </m:t>
                      </m:r>
                    </m:oMath>
                  </a14:m>
                  <a:r>
                    <a:rPr lang="en-US" sz="2800" b="1">
                      <a:latin typeface="Arial" pitchFamily="34" charset="0"/>
                      <a:cs typeface="Arial" pitchFamily="34" charset="0"/>
                    </a:rPr>
                    <a:t>biết</a:t>
                  </a:r>
                  <a14:m>
                    <m:oMath xmlns:m="http://schemas.openxmlformats.org/officeDocument/2006/math">
                      <m:r>
                        <a:rPr lang="en-US" sz="2800" b="1"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𝒔𝒊𝒏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𝜶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𝟓𝟖</m:t>
                      </m:r>
                    </m:oMath>
                  </a14:m>
                  <a:endParaRPr lang="vi-VN" sz="28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2012" y="866775"/>
                  <a:ext cx="8942501" cy="98486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091" t="-4321" b="-148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2849985"/>
                  </p:ext>
                </p:extLst>
              </p:nvPr>
            </p:nvGraphicFramePr>
            <p:xfrm>
              <a:off x="428166" y="2727960"/>
              <a:ext cx="11305048" cy="1691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03846"/>
                    <a:gridCol w="4648200"/>
                    <a:gridCol w="2209800"/>
                    <a:gridCol w="2743202"/>
                  </a:tblGrid>
                  <a:tr h="533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ea typeface="Cambria Math"/>
                              <a:cs typeface="Arial" pitchFamily="34" charset="0"/>
                            </a:rPr>
                            <a:t>sin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𝜶</m:t>
                              </m:r>
                            </m:oMath>
                          </a14:m>
                          <a:endParaRPr lang="en-US" sz="2800" b="1">
                            <a:solidFill>
                              <a:srgbClr val="C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3DDD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Bấm</a:t>
                          </a:r>
                          <a:r>
                            <a:rPr lang="en-US" b="1" baseline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phím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3DDD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Màn</a:t>
                          </a:r>
                          <a:r>
                            <a:rPr lang="en-US" sz="2200" b="1" baseline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hình hiện</a:t>
                          </a:r>
                          <a:endParaRPr lang="en-US" sz="2200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3DDD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Kết</a:t>
                          </a:r>
                          <a:r>
                            <a:rPr lang="en-US" sz="2200" b="1" baseline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quả của a</a:t>
                          </a:r>
                          <a:endParaRPr lang="en-US" sz="2200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3DDD1"/>
                        </a:solidFill>
                      </a:tcPr>
                    </a:tc>
                  </a:tr>
                  <a:tr h="1158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0,58</a:t>
                          </a:r>
                          <a:endParaRPr lang="en-US" b="1">
                            <a:solidFill>
                              <a:srgbClr val="C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35,45054264</a:t>
                          </a:r>
                          <a:endParaRPr lang="en-US" sz="2100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35</a:t>
                          </a:r>
                          <a:r>
                            <a:rPr lang="en-US" sz="2800" b="1" baseline="30000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r>
                            <a:rPr lang="en-US" sz="2800" b="1" baseline="0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27’2”</a:t>
                          </a:r>
                          <a:endParaRPr lang="en-US" sz="2800" b="1">
                            <a:solidFill>
                              <a:srgbClr val="C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2849985"/>
                  </p:ext>
                </p:extLst>
              </p:nvPr>
            </p:nvGraphicFramePr>
            <p:xfrm>
              <a:off x="428166" y="2727960"/>
              <a:ext cx="11305048" cy="1691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03846"/>
                    <a:gridCol w="4648200"/>
                    <a:gridCol w="2209800"/>
                    <a:gridCol w="2743202"/>
                  </a:tblGrid>
                  <a:tr h="533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10345" r="-562500" b="-218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Bấm</a:t>
                          </a:r>
                          <a:r>
                            <a:rPr lang="en-US" b="1" baseline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phím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3DDD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Màn</a:t>
                          </a:r>
                          <a:r>
                            <a:rPr lang="en-US" sz="2200" b="1" baseline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hình hiện</a:t>
                          </a:r>
                          <a:endParaRPr lang="en-US" sz="2200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3DDD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Kết</a:t>
                          </a:r>
                          <a:r>
                            <a:rPr lang="en-US" sz="2200" b="1" baseline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quả của a</a:t>
                          </a:r>
                          <a:endParaRPr lang="en-US" sz="2200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3DDD1"/>
                        </a:solidFill>
                      </a:tcPr>
                    </a:tc>
                  </a:tr>
                  <a:tr h="1158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0,58</a:t>
                          </a:r>
                          <a:endParaRPr lang="en-US" b="1">
                            <a:solidFill>
                              <a:srgbClr val="C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35,45054264</a:t>
                          </a:r>
                          <a:endParaRPr lang="en-US" sz="2100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35</a:t>
                          </a:r>
                          <a:r>
                            <a:rPr lang="en-US" sz="2800" b="1" baseline="30000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r>
                            <a:rPr lang="en-US" sz="2800" b="1" baseline="0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27’2”</a:t>
                          </a:r>
                          <a:endParaRPr lang="en-US" sz="2800" b="1">
                            <a:solidFill>
                              <a:srgbClr val="C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3" name="Rectangle 52"/>
          <p:cNvSpPr/>
          <p:nvPr/>
        </p:nvSpPr>
        <p:spPr>
          <a:xfrm>
            <a:off x="428164" y="2727960"/>
            <a:ext cx="11305047" cy="1676400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716650" y="3375660"/>
            <a:ext cx="3606362" cy="895350"/>
            <a:chOff x="2716650" y="3451860"/>
            <a:chExt cx="3606362" cy="895350"/>
          </a:xfrm>
        </p:grpSpPr>
        <p:sp>
          <p:nvSpPr>
            <p:cNvPr id="22" name="Rounded Rectangle 21"/>
            <p:cNvSpPr/>
            <p:nvPr/>
          </p:nvSpPr>
          <p:spPr>
            <a:xfrm>
              <a:off x="2716650" y="3451860"/>
              <a:ext cx="685800" cy="381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mtClean="0">
                  <a:solidFill>
                    <a:schemeClr val="tx1"/>
                  </a:solidFill>
                </a:rPr>
                <a:t>SHIFT</a:t>
              </a:r>
              <a:endParaRPr 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525878" y="3451860"/>
              <a:ext cx="685800" cy="381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smtClean="0">
                  <a:solidFill>
                    <a:schemeClr val="tx1"/>
                  </a:solidFill>
                </a:rPr>
                <a:t>MODE</a:t>
              </a:r>
              <a:endParaRPr 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335106" y="3451860"/>
              <a:ext cx="496888" cy="381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789200" y="3966210"/>
              <a:ext cx="533812" cy="381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tx1"/>
                  </a:solidFill>
                </a:rPr>
                <a:t>‘”’</a:t>
              </a:r>
              <a:endParaRPr 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4955422" y="3451860"/>
              <a:ext cx="685800" cy="381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mtClean="0">
                  <a:solidFill>
                    <a:schemeClr val="tx1"/>
                  </a:solidFill>
                </a:rPr>
                <a:t>SHIFT</a:t>
              </a:r>
              <a:endParaRPr 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5764650" y="3451860"/>
              <a:ext cx="533400" cy="381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sin</a:t>
              </a:r>
              <a:endParaRPr lang="en-US" sz="17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2765633" y="3966210"/>
              <a:ext cx="533400" cy="381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solidFill>
                    <a:schemeClr val="tx1"/>
                  </a:solidFill>
                </a:rPr>
                <a:t>0</a:t>
              </a:r>
              <a:endParaRPr 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3370346" y="3966210"/>
              <a:ext cx="533400" cy="381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solidFill>
                    <a:schemeClr val="tx1"/>
                  </a:solidFill>
                </a:rPr>
                <a:t>.</a:t>
              </a:r>
              <a:endParaRPr 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3975059" y="3966210"/>
              <a:ext cx="533400" cy="381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4579772" y="3966210"/>
              <a:ext cx="533400" cy="381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5184485" y="3966210"/>
              <a:ext cx="533400" cy="381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9" name="Table 6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5913031"/>
                  </p:ext>
                </p:extLst>
              </p:nvPr>
            </p:nvGraphicFramePr>
            <p:xfrm>
              <a:off x="428164" y="4997229"/>
              <a:ext cx="11305048" cy="1691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03846"/>
                    <a:gridCol w="4648200"/>
                    <a:gridCol w="2209800"/>
                    <a:gridCol w="2743202"/>
                  </a:tblGrid>
                  <a:tr h="5334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b="1" smtClean="0">
                                    <a:solidFill>
                                      <a:srgbClr val="C00000"/>
                                    </a:solidFill>
                                    <a:latin typeface="Arial" pitchFamily="34" charset="0"/>
                                    <a:ea typeface="Cambria Math"/>
                                    <a:cs typeface="Arial" pitchFamily="34" charset="0"/>
                                  </a:rPr>
                                  <m:t>sin</m:t>
                                </m:r>
                                <m:r>
                                  <a:rPr lang="en-US" sz="28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en-US" sz="2800" b="1">
                            <a:solidFill>
                              <a:srgbClr val="C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3DDD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Bấm</a:t>
                          </a:r>
                          <a:r>
                            <a:rPr lang="en-US" b="1" baseline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phím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3DDD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Màn</a:t>
                          </a:r>
                          <a:r>
                            <a:rPr lang="en-US" sz="2200" b="1" baseline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hình hiện</a:t>
                          </a:r>
                          <a:endParaRPr lang="en-US" sz="2200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3DDD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Kết</a:t>
                          </a:r>
                          <a:r>
                            <a:rPr lang="en-US" sz="2200" b="1" baseline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quả của a</a:t>
                          </a:r>
                          <a:endParaRPr lang="en-US" sz="2200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3DDD1"/>
                        </a:solidFill>
                      </a:tcPr>
                    </a:tc>
                  </a:tr>
                  <a:tr h="1158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0,58</a:t>
                          </a:r>
                          <a:endParaRPr lang="en-US" b="1">
                            <a:solidFill>
                              <a:srgbClr val="C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0,6187286907</a:t>
                          </a:r>
                          <a:endParaRPr lang="en-US" sz="2100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0,61873</a:t>
                          </a:r>
                          <a:endParaRPr lang="en-US" sz="2800" b="1">
                            <a:solidFill>
                              <a:srgbClr val="C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9" name="Table 6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5913031"/>
                  </p:ext>
                </p:extLst>
              </p:nvPr>
            </p:nvGraphicFramePr>
            <p:xfrm>
              <a:off x="428164" y="4997229"/>
              <a:ext cx="11305048" cy="1691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03846"/>
                    <a:gridCol w="4648200"/>
                    <a:gridCol w="2209800"/>
                    <a:gridCol w="2743202"/>
                  </a:tblGrid>
                  <a:tr h="533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t="-1149" r="-562500" b="-2195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Bấm</a:t>
                          </a:r>
                          <a:r>
                            <a:rPr lang="en-US" b="1" baseline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phím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3DDD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Màn</a:t>
                          </a:r>
                          <a:r>
                            <a:rPr lang="en-US" sz="2200" b="1" baseline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hình hiện</a:t>
                          </a:r>
                          <a:endParaRPr lang="en-US" sz="2200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3DDD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Kết</a:t>
                          </a:r>
                          <a:r>
                            <a:rPr lang="en-US" sz="2200" b="1" baseline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quả của a</a:t>
                          </a:r>
                          <a:endParaRPr lang="en-US" sz="2200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3DDD1"/>
                        </a:solidFill>
                      </a:tcPr>
                    </a:tc>
                  </a:tr>
                  <a:tr h="1158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0,58</a:t>
                          </a:r>
                          <a:endParaRPr lang="en-US" b="1">
                            <a:solidFill>
                              <a:srgbClr val="C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0,6187286907</a:t>
                          </a:r>
                          <a:endParaRPr lang="en-US" sz="2100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0,61873</a:t>
                          </a:r>
                          <a:endParaRPr lang="en-US" sz="2800" b="1">
                            <a:solidFill>
                              <a:srgbClr val="C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4" name="Rectangle 73"/>
          <p:cNvSpPr/>
          <p:nvPr/>
        </p:nvSpPr>
        <p:spPr>
          <a:xfrm>
            <a:off x="428164" y="5016279"/>
            <a:ext cx="11305047" cy="1676400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716648" y="5644929"/>
            <a:ext cx="3581400" cy="895350"/>
            <a:chOff x="2716648" y="5676900"/>
            <a:chExt cx="3581400" cy="895350"/>
          </a:xfrm>
        </p:grpSpPr>
        <p:sp>
          <p:nvSpPr>
            <p:cNvPr id="70" name="Rounded Rectangle 69"/>
            <p:cNvSpPr/>
            <p:nvPr/>
          </p:nvSpPr>
          <p:spPr>
            <a:xfrm>
              <a:off x="2716648" y="5676900"/>
              <a:ext cx="685800" cy="381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mtClean="0">
                  <a:solidFill>
                    <a:schemeClr val="tx1"/>
                  </a:solidFill>
                </a:rPr>
                <a:t>SHIFT</a:t>
              </a:r>
              <a:endParaRPr 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3525876" y="5676900"/>
              <a:ext cx="685800" cy="381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smtClean="0">
                  <a:solidFill>
                    <a:schemeClr val="tx1"/>
                  </a:solidFill>
                </a:rPr>
                <a:t>MODE</a:t>
              </a:r>
              <a:endParaRPr 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4335104" y="5676900"/>
              <a:ext cx="496888" cy="381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4955420" y="5676900"/>
              <a:ext cx="685800" cy="381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mtClean="0">
                  <a:solidFill>
                    <a:schemeClr val="tx1"/>
                  </a:solidFill>
                </a:rPr>
                <a:t>SHIFT</a:t>
              </a:r>
              <a:endParaRPr 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5764648" y="5676900"/>
              <a:ext cx="533400" cy="381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sin</a:t>
              </a:r>
              <a:endParaRPr lang="en-US" sz="17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2765631" y="6191250"/>
              <a:ext cx="533400" cy="381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solidFill>
                    <a:schemeClr val="tx1"/>
                  </a:solidFill>
                </a:rPr>
                <a:t>0</a:t>
              </a:r>
              <a:endParaRPr 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3370344" y="6191250"/>
              <a:ext cx="533400" cy="381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solidFill>
                    <a:schemeClr val="tx1"/>
                  </a:solidFill>
                </a:rPr>
                <a:t>.</a:t>
              </a:r>
              <a:endParaRPr 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3975057" y="6191250"/>
              <a:ext cx="533400" cy="381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4579770" y="6191250"/>
              <a:ext cx="533400" cy="381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5184483" y="6191250"/>
              <a:ext cx="533400" cy="381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1479131" y="2133600"/>
            <a:ext cx="2176881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 đo độ :</a:t>
            </a:r>
            <a:endParaRPr lang="vi-VN" b="1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245882" y="4495800"/>
            <a:ext cx="2729177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 đo radian :</a:t>
            </a:r>
            <a:endParaRPr lang="vi-VN" b="1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95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74" grpId="0" animBg="1"/>
      <p:bldP spid="82" grpId="0"/>
      <p:bldP spid="8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979612" y="800992"/>
            <a:ext cx="9906000" cy="1561208"/>
          </a:xfrm>
          <a:prstGeom prst="roundRect">
            <a:avLst>
              <a:gd name="adj" fmla="val 5381"/>
            </a:avLst>
          </a:prstGeom>
          <a:solidFill>
            <a:srgbClr val="FDF4DB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762000"/>
            <a:ext cx="1642311" cy="142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89634" y="1297913"/>
            <a:ext cx="5170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67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6</a:t>
            </a:r>
            <a:endParaRPr lang="en-US" sz="4800" b="1" spc="67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6" b="19797"/>
          <a:stretch/>
        </p:blipFill>
        <p:spPr bwMode="auto">
          <a:xfrm>
            <a:off x="466264" y="934848"/>
            <a:ext cx="1036613" cy="51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538" y="25146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2360612" y="838200"/>
                <a:ext cx="8966776" cy="984863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Sử dụng máy tính cầm tay , tìm số đo độ và radian của góc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</m:oMath>
                </a14:m>
                <a:r>
                  <a:rPr lang="en-US" sz="2800" b="1" i="1" smtClean="0">
                    <a:latin typeface="Arial" pitchFamily="34" charset="0"/>
                    <a:cs typeface="Arial" pitchFamily="34" charset="0"/>
                  </a:rPr>
                  <a:t> , </a:t>
                </a:r>
                <a:r>
                  <a:rPr lang="en-US" sz="2800" b="1">
                    <a:latin typeface="Arial" pitchFamily="34" charset="0"/>
                    <a:cs typeface="Arial" pitchFamily="34" charset="0"/>
                  </a:rPr>
                  <a:t>biết :</a:t>
                </a:r>
                <a:endParaRPr lang="vi-VN" sz="28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12" y="838200"/>
                <a:ext cx="8966776" cy="984863"/>
              </a:xfrm>
              <a:prstGeom prst="rect">
                <a:avLst/>
              </a:prstGeom>
              <a:blipFill rotWithShape="1">
                <a:blip r:embed="rId7"/>
                <a:stretch>
                  <a:fillRect l="-1020" t="-4969" b="-14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555061"/>
              </p:ext>
            </p:extLst>
          </p:nvPr>
        </p:nvGraphicFramePr>
        <p:xfrm>
          <a:off x="2513012" y="1828800"/>
          <a:ext cx="8924636" cy="482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4" name="Equation" r:id="rId8" imgW="3784320" imgH="203040" progId="Equation.DSMT4">
                  <p:embed/>
                </p:oleObj>
              </mc:Choice>
              <mc:Fallback>
                <p:oleObj name="Equation" r:id="rId8" imgW="3784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3012" y="1828800"/>
                        <a:ext cx="8924636" cy="4820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401178" y="95249"/>
            <a:ext cx="111034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6 . SỬ DỤNG MÁY TÍNH CẦM TAY TÌM MỘT GÓC KHI BIẾT GIÁ TRỊ L</a:t>
            </a:r>
            <a:r>
              <a:rPr lang="vi-VN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ƯỢNG GIÁC</a:t>
            </a:r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CỦA GÓC ĐÓ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50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64057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30659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30659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167199" y="8691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1115994" y="12192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990697" y="10181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1370" y="737545"/>
            <a:ext cx="11568042" cy="1319855"/>
            <a:chOff x="241370" y="737545"/>
            <a:chExt cx="11568042" cy="1319855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70" y="737545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ounded Rectangle 21"/>
            <p:cNvSpPr/>
            <p:nvPr/>
          </p:nvSpPr>
          <p:spPr>
            <a:xfrm>
              <a:off x="1666730" y="762001"/>
              <a:ext cx="10142682" cy="1208603"/>
            </a:xfrm>
            <a:prstGeom prst="roundRect">
              <a:avLst>
                <a:gd name="adj" fmla="val 5590"/>
              </a:avLst>
            </a:prstGeom>
            <a:solidFill>
              <a:srgbClr val="DBD2E4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15628" y="1171575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284412" y="762000"/>
                  <a:ext cx="8966776" cy="1132404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Hai p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sau có tương đương không ?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𝟐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𝟔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r>
                    <a:rPr lang="en-US" sz="2600" b="1" i="1" smtClean="0">
                      <a:latin typeface="Arial" pitchFamily="34" charset="0"/>
                      <a:cs typeface="Arial" pitchFamily="34" charset="0"/>
                    </a:rPr>
                    <a:t> và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𝟔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𝟗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endParaRPr lang="vi-VN" sz="2600" b="1" i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4412" y="762000"/>
                  <a:ext cx="8966776" cy="113240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884" b="-107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6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274" y="21336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598612" y="2608229"/>
                <a:ext cx="967018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v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Tập nghiệm của p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600" b="1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𝟔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26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vi-VN" sz="2600" b="1" i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12" y="2608229"/>
                <a:ext cx="9670185" cy="492443"/>
              </a:xfrm>
              <a:prstGeom prst="rect">
                <a:avLst/>
              </a:prstGeom>
              <a:blipFill rotWithShape="1">
                <a:blip r:embed="rId6"/>
                <a:stretch>
                  <a:fillRect l="-945" t="-13580" b="-2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055811" y="3234741"/>
                <a:ext cx="9593985" cy="501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𝟔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𝟗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sz="2600" b="1" i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được viết thành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  <m:sup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811" y="3234741"/>
                <a:ext cx="9593985" cy="501484"/>
              </a:xfrm>
              <a:prstGeom prst="rect">
                <a:avLst/>
              </a:prstGeom>
              <a:blipFill rotWithShape="1">
                <a:blip r:embed="rId7"/>
                <a:stretch>
                  <a:fillRect l="-1080" t="-9756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401178" y="95249"/>
            <a:ext cx="68362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. KHÁI NIỆM P</a:t>
            </a:r>
            <a:r>
              <a:rPr lang="vi-VN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TƯƠNG ĐƯƠNG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055810" y="3827429"/>
                <a:ext cx="959398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Do đó p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có tập nghiệm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600" b="1" i="1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b>
                    </m:sSub>
                    <m:r>
                      <a:rPr lang="en-US" sz="2600" b="1" i="1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600" b="1" i="1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600" b="1" i="1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sz="2600" b="1" i="1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26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6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810" y="3827429"/>
                <a:ext cx="9593985" cy="492443"/>
              </a:xfrm>
              <a:prstGeom prst="rect">
                <a:avLst/>
              </a:prstGeom>
              <a:blipFill rotWithShape="1">
                <a:blip r:embed="rId8"/>
                <a:stretch>
                  <a:fillRect l="-1080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055809" y="4437029"/>
            <a:ext cx="95939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Vậy hai p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trên là tương đương.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9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16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2366251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27012" y="762000"/>
            <a:ext cx="11658600" cy="1426433"/>
            <a:chOff x="227012" y="762000"/>
            <a:chExt cx="11658600" cy="1426433"/>
          </a:xfrm>
        </p:grpSpPr>
        <p:sp>
          <p:nvSpPr>
            <p:cNvPr id="21" name="Rounded Rectangle 20"/>
            <p:cNvSpPr/>
            <p:nvPr/>
          </p:nvSpPr>
          <p:spPr>
            <a:xfrm>
              <a:off x="1979612" y="800991"/>
              <a:ext cx="9906000" cy="1352765"/>
            </a:xfrm>
            <a:prstGeom prst="roundRect">
              <a:avLst>
                <a:gd name="adj" fmla="val 5381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62000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789634" y="1297913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4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466264" y="934848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461636" y="838200"/>
                  <a:ext cx="8966776" cy="1301296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Xét sự tương đương của hai p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sau :</a:t>
                  </a:r>
                </a:p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vi-VN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den>
                      </m:f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r>
                    <a:rPr lang="en-US" sz="2600" b="1" i="1" smtClean="0">
                      <a:latin typeface="Arial" pitchFamily="34" charset="0"/>
                      <a:cs typeface="Arial" pitchFamily="34" charset="0"/>
                    </a:rPr>
                    <a:t>  và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endParaRPr lang="vi-VN" sz="2600" b="1" i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1636" y="838200"/>
                  <a:ext cx="8966776" cy="130129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884" b="-23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401178" y="95249"/>
            <a:ext cx="68362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. KHÁI NIỆM P</a:t>
            </a:r>
            <a:r>
              <a:rPr lang="vi-VN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TƯƠNG ĐƯƠNG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58227" y="2834824"/>
                <a:ext cx="9670185" cy="670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v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Tập nghiệm của p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600" b="1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600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den>
                    </m:f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sz="2600" b="1" i="1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là </a:t>
                </a:r>
                <a:r>
                  <a:rPr lang="en-US" sz="26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lang="en-US" sz="2600" b="1" baseline="-2500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6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endParaRPr lang="vi-VN" sz="2600" b="1" i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227" y="2834824"/>
                <a:ext cx="9670185" cy="670376"/>
              </a:xfrm>
              <a:prstGeom prst="rect">
                <a:avLst/>
              </a:prstGeom>
              <a:blipFill rotWithShape="1">
                <a:blip r:embed="rId8"/>
                <a:stretch>
                  <a:fillRect l="-945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58227" y="3689516"/>
                <a:ext cx="5186797" cy="501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v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Xét p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600" b="1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sz="2600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vi-VN" sz="2600" b="1" i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227" y="3689516"/>
                <a:ext cx="5186797" cy="501484"/>
              </a:xfrm>
              <a:prstGeom prst="rect">
                <a:avLst/>
              </a:prstGeom>
              <a:blipFill rotWithShape="1">
                <a:blip r:embed="rId9"/>
                <a:stretch>
                  <a:fillRect l="-1763" t="-10843" b="-26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206433"/>
              </p:ext>
            </p:extLst>
          </p:nvPr>
        </p:nvGraphicFramePr>
        <p:xfrm>
          <a:off x="6886864" y="3708400"/>
          <a:ext cx="28432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8" name="Equation" r:id="rId10" imgW="1206360" imgH="203040" progId="Equation.DSMT4">
                  <p:embed/>
                </p:oleObj>
              </mc:Choice>
              <mc:Fallback>
                <p:oleObj name="Equation" r:id="rId10" imgW="1206360" imgH="203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6864" y="3708400"/>
                        <a:ext cx="284321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208212" y="4343400"/>
                <a:ext cx="9314439" cy="501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Tập nghiệm của p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600" b="1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là </a:t>
                </a:r>
                <a:r>
                  <a:rPr lang="en-US" sz="26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lang="en-US" sz="2600" b="1" baseline="-2500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;−</m:t>
                        </m:r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6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endParaRPr lang="vi-VN" sz="2600" b="1" i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4343400"/>
                <a:ext cx="9314439" cy="501484"/>
              </a:xfrm>
              <a:prstGeom prst="rect">
                <a:avLst/>
              </a:prstGeom>
              <a:blipFill rotWithShape="1">
                <a:blip r:embed="rId12"/>
                <a:stretch>
                  <a:fillRect l="-1113" t="-10976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208211" y="5029200"/>
            <a:ext cx="93144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Nhận thấy S</a:t>
            </a:r>
            <a:r>
              <a:rPr lang="vi-VN" sz="2600" b="1" baseline="-25000">
                <a:latin typeface="Arial" pitchFamily="34" charset="0"/>
                <a:cs typeface="Arial" pitchFamily="34" charset="0"/>
              </a:rPr>
              <a:t>1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 ≠ S</a:t>
            </a:r>
            <a:r>
              <a:rPr lang="vi-VN" sz="2600" b="1" baseline="-25000">
                <a:latin typeface="Arial" pitchFamily="34" charset="0"/>
                <a:cs typeface="Arial" pitchFamily="34" charset="0"/>
              </a:rPr>
              <a:t>2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, vậy hai phương trình đã cho không tương đương.</a:t>
            </a:r>
            <a:endParaRPr lang="vi-VN" sz="2600" b="1" i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32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03412" y="838200"/>
            <a:ext cx="9905999" cy="4572000"/>
          </a:xfrm>
          <a:prstGeom prst="roundRect">
            <a:avLst>
              <a:gd name="adj" fmla="val 3334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401178" y="95249"/>
            <a:ext cx="68362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. KHÁI NIỆM P</a:t>
            </a:r>
            <a:r>
              <a:rPr lang="vi-VN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TƯƠNG ĐƯƠNG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4612" y="838200"/>
            <a:ext cx="1911509" cy="1031769"/>
            <a:chOff x="2505730" y="5317988"/>
            <a:chExt cx="1911509" cy="1031769"/>
          </a:xfrm>
          <a:noFill/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5730" y="5317988"/>
              <a:ext cx="1911509" cy="10317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3011328" y="5632741"/>
              <a:ext cx="94220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CHÚ Ý</a:t>
              </a:r>
              <a:endParaRPr lang="en-US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979612" y="914400"/>
            <a:ext cx="9829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Để giải p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hương trình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, thông thường ta biến đổi p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hương trình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đó thành một p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hương trình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tương đương đơn giản hơi (gọi là các phép biến đổi tương đương)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979612" y="2267129"/>
                <a:ext cx="982979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a.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Cộng hay trừ hai vế với cùng một số hoặc một biểu thức :</a:t>
                </a:r>
                <a:br>
                  <a:rPr lang="en-US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		             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𝒈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  </m:t>
                    </m:r>
                  </m:oMath>
                </a14:m>
                <a:r>
                  <a:rPr lang="en-US" b="1" i="1" smtClean="0">
                    <a:latin typeface="Cambria Math"/>
                    <a:cs typeface="Arial" pitchFamily="34" charset="0"/>
                  </a:rPr>
                  <a:t/>
                </a:r>
                <a:br>
                  <a:rPr lang="en-US" b="1" i="1" smtClean="0">
                    <a:latin typeface="Cambria Math"/>
                    <a:cs typeface="Arial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⇔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𝒉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𝒈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𝒉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)</m:t>
                      </m:r>
                    </m:oMath>
                  </m:oMathPara>
                </a14:m>
                <a:endParaRPr lang="vi-VN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612" y="2267129"/>
                <a:ext cx="9829799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993" t="-3553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979611" y="3657600"/>
                <a:ext cx="982979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b.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Nhân hoặc chia hai vế với cùng một số khác 0 hoặc với cùng một biểu thức luôn có giá trị khác 0		                                      </a:t>
                </a:r>
              </a:p>
              <a:p>
                <a:pPr/>
                <a:r>
                  <a:rPr lang="en-US" b="1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                                   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𝒈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  </m:t>
                    </m:r>
                  </m:oMath>
                </a14:m>
                <a:r>
                  <a:rPr lang="en-US" b="1" i="1" smtClean="0">
                    <a:latin typeface="Cambria Math"/>
                    <a:cs typeface="Arial" pitchFamily="34" charset="0"/>
                  </a:rPr>
                  <a:t/>
                </a:r>
                <a:br>
                  <a:rPr lang="en-US" b="1" i="1" smtClean="0">
                    <a:latin typeface="Cambria Math"/>
                    <a:cs typeface="Arial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⇔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𝒉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𝒈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𝒉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, 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𝒉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)≠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vi-VN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611" y="3657600"/>
                <a:ext cx="9829799" cy="1569660"/>
              </a:xfrm>
              <a:prstGeom prst="rect">
                <a:avLst/>
              </a:prstGeom>
              <a:blipFill rotWithShape="1">
                <a:blip r:embed="rId5"/>
                <a:stretch>
                  <a:fillRect l="-993" t="-2724" b="-5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21947" y="4442430"/>
            <a:ext cx="1295401" cy="138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6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43978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2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𝒔𝒊𝒏𝒙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43978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3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77975" y="762000"/>
            <a:ext cx="11558425" cy="2209800"/>
            <a:chOff x="277975" y="1143000"/>
            <a:chExt cx="11558425" cy="2209800"/>
          </a:xfrm>
        </p:grpSpPr>
        <p:sp>
          <p:nvSpPr>
            <p:cNvPr id="21" name="Rounded Rectangle 20"/>
            <p:cNvSpPr/>
            <p:nvPr/>
          </p:nvSpPr>
          <p:spPr>
            <a:xfrm>
              <a:off x="277975" y="1143000"/>
              <a:ext cx="11558425" cy="2209800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751012" y="1143000"/>
                  <a:ext cx="9753600" cy="6473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Nhận biết công thức nghiệm của p</a:t>
                  </a:r>
                  <a:r>
                    <a:rPr lang="vi-VN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𝒔𝒊𝒏𝒙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vi-VN" b="1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1012" y="1143000"/>
                  <a:ext cx="9753600" cy="64735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938" b="-47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01178" y="1676400"/>
                  <a:ext cx="11332034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457200" indent="-457200">
                    <a:buAutoNum type="alphaLcPeriod"/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Quan sát Hình 1.19 tìm các nghiệm của p</a:t>
                  </a:r>
                  <a:r>
                    <a:rPr lang="vi-VN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đã cho trong nửa khoảng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;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𝝅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)</m:t>
                          </m:r>
                        </m:e>
                      </m:d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</a:p>
                <a:p>
                  <a:pPr marL="457200" indent="-457200">
                    <a:buAutoNum type="alphaLcPeriod"/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Dựa vào tính tuần hoàn của hàm số sin, hãy viết công thức nghiệm của p</a:t>
                  </a:r>
                  <a:r>
                    <a:rPr lang="vi-VN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đã cho</a:t>
                  </a:r>
                  <a:endParaRPr lang="en-US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178" y="1676400"/>
                  <a:ext cx="11332034" cy="156966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753" t="-14397" b="-10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4756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9" t="9884" r="19674" b="34761"/>
            <a:stretch/>
          </p:blipFill>
          <p:spPr bwMode="auto">
            <a:xfrm>
              <a:off x="343415" y="1240420"/>
              <a:ext cx="1340568" cy="363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8532812" y="2911363"/>
            <a:ext cx="3284697" cy="3413237"/>
            <a:chOff x="8722438" y="2787538"/>
            <a:chExt cx="3284697" cy="3413237"/>
          </a:xfrm>
        </p:grpSpPr>
        <p:pic>
          <p:nvPicPr>
            <p:cNvPr id="86019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2438" y="2787538"/>
              <a:ext cx="3284697" cy="333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9523412" y="5862221"/>
              <a:ext cx="1252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Hình 1.19</a:t>
              </a:r>
              <a:endParaRPr lang="vi-VN" sz="1600" b="1" i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2" y="308199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86408" y="3496372"/>
                <a:ext cx="8077200" cy="1926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a) Từ Hình 1.19, nhận thấy hai điểm M, M' lần lượt biểu diễn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các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góc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b="1" i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𝝅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−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𝟔</m:t>
                        </m:r>
                      </m:den>
                    </m:f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𝟓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 lại có tung độ của điểm M và M' đều bằng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½ nên theo định nghĩa giá trị l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ượng giác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ta có 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𝒔𝒊𝒏</m:t>
                    </m:r>
                  </m:oMath>
                </a14:m>
                <a:r>
                  <a:rPr lang="en-US" b="1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𝟔</m:t>
                        </m:r>
                      </m:den>
                    </m:f>
                    <m:r>
                      <a:rPr lang="en-US" b="1" i="0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𝒔𝒊𝒏</m:t>
                    </m:r>
                  </m:oMath>
                </a14:m>
                <a:r>
                  <a:rPr lang="en-US" b="1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𝟔</m:t>
                        </m:r>
                      </m:den>
                    </m:f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08" y="3496372"/>
                <a:ext cx="8077200" cy="1926681"/>
              </a:xfrm>
              <a:prstGeom prst="rect">
                <a:avLst/>
              </a:prstGeom>
              <a:blipFill rotWithShape="1">
                <a:blip r:embed="rId9"/>
                <a:stretch>
                  <a:fillRect l="-1132" t="-2215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86408" y="5487555"/>
                <a:ext cx="8077200" cy="1000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Vậy trong nửa khoảng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[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;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𝝅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, p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có 2 nghiệm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𝟔</m:t>
                        </m:r>
                      </m:den>
                    </m:f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𝟔</m:t>
                        </m:r>
                      </m:den>
                    </m:f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08" y="5487555"/>
                <a:ext cx="8077200" cy="1000595"/>
              </a:xfrm>
              <a:prstGeom prst="rect">
                <a:avLst/>
              </a:prstGeom>
              <a:blipFill rotWithShape="1">
                <a:blip r:embed="rId10"/>
                <a:stretch>
                  <a:fillRect l="-1132" t="-4268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024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utoShape 4"/>
              <p:cNvSpPr>
                <a:spLocks noChangeArrowheads="1"/>
              </p:cNvSpPr>
              <p:nvPr/>
            </p:nvSpPr>
            <p:spPr bwMode="gray">
              <a:xfrm>
                <a:off x="401178" y="95249"/>
                <a:ext cx="4397834" cy="479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lIns="121899" tIns="60949" rIns="121899" bIns="60949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2 . P</a:t>
                </a:r>
                <a:r>
                  <a:rPr lang="vi-VN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𝒔𝒊𝒏𝒙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01178" y="95249"/>
                <a:ext cx="4397834" cy="479107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2" y="308199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13699" y="3517165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b) Vì hàm số sin có chu kì tuần hoàn là 2</a:t>
            </a:r>
            <a:r>
              <a:rPr lang="el-GR" b="1">
                <a:latin typeface="Arial" pitchFamily="34" charset="0"/>
                <a:cs typeface="Arial" pitchFamily="34" charset="0"/>
              </a:rPr>
              <a:t>π </a:t>
            </a:r>
            <a:r>
              <a:rPr lang="vi-VN" b="1">
                <a:latin typeface="Arial" pitchFamily="34" charset="0"/>
                <a:cs typeface="Arial" pitchFamily="34" charset="0"/>
              </a:rPr>
              <a:t>nên phương trình đã cho có công thức nghiệm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là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629078"/>
              </p:ext>
            </p:extLst>
          </p:nvPr>
        </p:nvGraphicFramePr>
        <p:xfrm>
          <a:off x="3575050" y="4348162"/>
          <a:ext cx="2531341" cy="850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05" name="Equation" r:id="rId6" imgW="1180800" imgH="393480" progId="Equation.DSMT4">
                  <p:embed/>
                </p:oleObj>
              </mc:Choice>
              <mc:Fallback>
                <p:oleObj name="Equation" r:id="rId6" imgW="118080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4348162"/>
                        <a:ext cx="2531341" cy="8500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074812"/>
              </p:ext>
            </p:extLst>
          </p:nvPr>
        </p:nvGraphicFramePr>
        <p:xfrm>
          <a:off x="3575050" y="5299075"/>
          <a:ext cx="2693988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06" name="Equation" r:id="rId8" imgW="1257120" imgH="393480" progId="Equation.DSMT4">
                  <p:embed/>
                </p:oleObj>
              </mc:Choice>
              <mc:Fallback>
                <p:oleObj name="Equation" r:id="rId8" imgW="1257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5299075"/>
                        <a:ext cx="2693988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277975" y="762000"/>
            <a:ext cx="11558425" cy="2209800"/>
            <a:chOff x="277975" y="1143000"/>
            <a:chExt cx="11558425" cy="2209800"/>
          </a:xfrm>
        </p:grpSpPr>
        <p:sp>
          <p:nvSpPr>
            <p:cNvPr id="18" name="Rounded Rectangle 17"/>
            <p:cNvSpPr/>
            <p:nvPr/>
          </p:nvSpPr>
          <p:spPr>
            <a:xfrm>
              <a:off x="277975" y="1143000"/>
              <a:ext cx="11558425" cy="2209800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751012" y="1143000"/>
                  <a:ext cx="9753600" cy="6473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Nhận biết công thức nghiệm của p</a:t>
                  </a:r>
                  <a:r>
                    <a:rPr lang="vi-VN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𝒔𝒊𝒏𝒙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vi-VN" b="1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1012" y="1143000"/>
                  <a:ext cx="9753600" cy="64735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938" b="-47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01178" y="1676400"/>
                  <a:ext cx="11332034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457200" indent="-457200">
                    <a:buAutoNum type="alphaLcPeriod"/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Quan sát Hình 1.19 tìm các nghiệm của p</a:t>
                  </a:r>
                  <a:r>
                    <a:rPr lang="vi-VN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đã cho trong nửa khoảng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;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𝝅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)</m:t>
                          </m:r>
                        </m:e>
                      </m:d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</a:p>
                <a:p>
                  <a:pPr marL="457200" indent="-457200">
                    <a:buAutoNum type="alphaLcPeriod"/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Dựa vào tính tuần hoàn của hàm số sin, hãy viết công thức nghiệm của p</a:t>
                  </a:r>
                  <a:r>
                    <a:rPr lang="vi-VN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đã cho</a:t>
                  </a:r>
                  <a:endParaRPr lang="en-US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178" y="1676400"/>
                  <a:ext cx="11332034" cy="156966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753" t="-14397" b="-10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3" name="Picture 4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9" t="9884" r="19674" b="34761"/>
            <a:stretch/>
          </p:blipFill>
          <p:spPr bwMode="auto">
            <a:xfrm>
              <a:off x="343415" y="1240420"/>
              <a:ext cx="1340568" cy="363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7786" name="Picture 2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123" y="2971800"/>
            <a:ext cx="3286125" cy="348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67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38427</TotalTime>
  <Words>2706</Words>
  <PresentationFormat>Custom</PresentationFormat>
  <Paragraphs>279</Paragraphs>
  <Slides>43</Slides>
  <Notes>43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2021-08-04T05:24:17Z</dcterms:created>
  <dcterms:modified xsi:type="dcterms:W3CDTF">2024-03-12T01:08:01Z</dcterms:modified>
</cp:coreProperties>
</file>