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ags/tag35.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01" r:id="rId2"/>
  </p:sldMasterIdLst>
  <p:notesMasterIdLst>
    <p:notesMasterId r:id="rId70"/>
  </p:notesMasterIdLst>
  <p:sldIdLst>
    <p:sldId id="526" r:id="rId3"/>
    <p:sldId id="389" r:id="rId4"/>
    <p:sldId id="383" r:id="rId5"/>
    <p:sldId id="381" r:id="rId6"/>
    <p:sldId id="422" r:id="rId7"/>
    <p:sldId id="423" r:id="rId8"/>
    <p:sldId id="360" r:id="rId9"/>
    <p:sldId id="539" r:id="rId10"/>
    <p:sldId id="440" r:id="rId11"/>
    <p:sldId id="447" r:id="rId12"/>
    <p:sldId id="538" r:id="rId13"/>
    <p:sldId id="425" r:id="rId14"/>
    <p:sldId id="435" r:id="rId15"/>
    <p:sldId id="540" r:id="rId16"/>
    <p:sldId id="527" r:id="rId17"/>
    <p:sldId id="528" r:id="rId18"/>
    <p:sldId id="445" r:id="rId19"/>
    <p:sldId id="446" r:id="rId20"/>
    <p:sldId id="541" r:id="rId21"/>
    <p:sldId id="451" r:id="rId22"/>
    <p:sldId id="448" r:id="rId23"/>
    <p:sldId id="396" r:id="rId24"/>
    <p:sldId id="542" r:id="rId25"/>
    <p:sldId id="452" r:id="rId26"/>
    <p:sldId id="453" r:id="rId27"/>
    <p:sldId id="455" r:id="rId28"/>
    <p:sldId id="454" r:id="rId29"/>
    <p:sldId id="543" r:id="rId30"/>
    <p:sldId id="456" r:id="rId31"/>
    <p:sldId id="544" r:id="rId32"/>
    <p:sldId id="481" r:id="rId33"/>
    <p:sldId id="545" r:id="rId34"/>
    <p:sldId id="484" r:id="rId35"/>
    <p:sldId id="485" r:id="rId36"/>
    <p:sldId id="496" r:id="rId37"/>
    <p:sldId id="495" r:id="rId38"/>
    <p:sldId id="493" r:id="rId39"/>
    <p:sldId id="494" r:id="rId40"/>
    <p:sldId id="492" r:id="rId41"/>
    <p:sldId id="497" r:id="rId42"/>
    <p:sldId id="490" r:id="rId43"/>
    <p:sldId id="501" r:id="rId44"/>
    <p:sldId id="491" r:id="rId45"/>
    <p:sldId id="483" r:id="rId46"/>
    <p:sldId id="499" r:id="rId47"/>
    <p:sldId id="507" r:id="rId48"/>
    <p:sldId id="500" r:id="rId49"/>
    <p:sldId id="535" r:id="rId50"/>
    <p:sldId id="534" r:id="rId51"/>
    <p:sldId id="530" r:id="rId52"/>
    <p:sldId id="536" r:id="rId53"/>
    <p:sldId id="532" r:id="rId54"/>
    <p:sldId id="531" r:id="rId55"/>
    <p:sldId id="533" r:id="rId56"/>
    <p:sldId id="502" r:id="rId57"/>
    <p:sldId id="508" r:id="rId58"/>
    <p:sldId id="509" r:id="rId59"/>
    <p:sldId id="510" r:id="rId60"/>
    <p:sldId id="511" r:id="rId61"/>
    <p:sldId id="512" r:id="rId62"/>
    <p:sldId id="513" r:id="rId63"/>
    <p:sldId id="514" r:id="rId64"/>
    <p:sldId id="515" r:id="rId65"/>
    <p:sldId id="516" r:id="rId66"/>
    <p:sldId id="521" r:id="rId67"/>
    <p:sldId id="522" r:id="rId68"/>
    <p:sldId id="524" r:id="rId69"/>
  </p:sldIdLst>
  <p:sldSz cx="12192000" cy="6858000"/>
  <p:notesSz cx="6858000" cy="9144000"/>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8122"/>
    <a:srgbClr val="23614E"/>
    <a:srgbClr val="FF0066"/>
    <a:srgbClr val="008000"/>
    <a:srgbClr val="003300"/>
    <a:srgbClr val="E65478"/>
    <a:srgbClr val="F17F99"/>
    <a:srgbClr val="F497A2"/>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8" autoAdjust="0"/>
    <p:restoredTop sz="89672" autoAdjust="0"/>
  </p:normalViewPr>
  <p:slideViewPr>
    <p:cSldViewPr snapToGrid="0">
      <p:cViewPr varScale="1">
        <p:scale>
          <a:sx n="89" d="100"/>
          <a:sy n="89" d="100"/>
        </p:scale>
        <p:origin x="704" y="37"/>
      </p:cViewPr>
      <p:guideLst>
        <p:guide orient="horz" pos="2184"/>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1FFEC"/>
            </a:solidFill>
            <a:ln>
              <a:solidFill>
                <a:srgbClr val="FF0000"/>
              </a:solidFill>
            </a:ln>
          </c:spPr>
          <c:explosion val="6"/>
          <c:dPt>
            <c:idx val="0"/>
            <c:bubble3D val="0"/>
            <c:spPr>
              <a:noFill/>
              <a:ln>
                <a:solidFill>
                  <a:srgbClr val="FF0000"/>
                </a:solidFill>
              </a:ln>
            </c:spPr>
            <c:extLst>
              <c:ext xmlns:c16="http://schemas.microsoft.com/office/drawing/2014/chart" uri="{C3380CC4-5D6E-409C-BE32-E72D297353CC}">
                <c16:uniqueId val="{00000001-92DC-4EBE-85CF-89B4E2750B93}"/>
              </c:ext>
            </c:extLst>
          </c:dPt>
          <c:dPt>
            <c:idx val="1"/>
            <c:bubble3D val="0"/>
            <c:spPr>
              <a:noFill/>
              <a:ln>
                <a:solidFill>
                  <a:srgbClr val="FF0000"/>
                </a:solidFill>
              </a:ln>
            </c:spPr>
            <c:extLst>
              <c:ext xmlns:c16="http://schemas.microsoft.com/office/drawing/2014/chart" uri="{C3380CC4-5D6E-409C-BE32-E72D297353CC}">
                <c16:uniqueId val="{00000002-92DC-4EBE-85CF-89B4E2750B93}"/>
              </c:ext>
            </c:extLst>
          </c:dPt>
          <c:dPt>
            <c:idx val="2"/>
            <c:bubble3D val="0"/>
            <c:spPr>
              <a:noFill/>
              <a:ln>
                <a:solidFill>
                  <a:srgbClr val="FF0000"/>
                </a:solidFill>
              </a:ln>
            </c:spPr>
            <c:extLst>
              <c:ext xmlns:c16="http://schemas.microsoft.com/office/drawing/2014/chart" uri="{C3380CC4-5D6E-409C-BE32-E72D297353CC}">
                <c16:uniqueId val="{00000004-92DC-4EBE-85CF-89B4E2750B93}"/>
              </c:ext>
            </c:extLst>
          </c:dPt>
          <c:dPt>
            <c:idx val="3"/>
            <c:bubble3D val="0"/>
            <c:spPr>
              <a:noFill/>
              <a:ln>
                <a:solidFill>
                  <a:srgbClr val="FF0000"/>
                </a:solidFill>
              </a:ln>
            </c:spPr>
            <c:extLst>
              <c:ext xmlns:c16="http://schemas.microsoft.com/office/drawing/2014/chart" uri="{C3380CC4-5D6E-409C-BE32-E72D297353CC}">
                <c16:uniqueId val="{00000005-92DC-4EBE-85CF-89B4E2750B9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c:v>
                </c:pt>
                <c:pt idx="1">
                  <c:v>3</c:v>
                </c:pt>
                <c:pt idx="2">
                  <c:v>3</c:v>
                </c:pt>
                <c:pt idx="3">
                  <c:v>3</c:v>
                </c:pt>
              </c:numCache>
            </c:numRef>
          </c:val>
          <c:extLst>
            <c:ext xmlns:c16="http://schemas.microsoft.com/office/drawing/2014/chart" uri="{C3380CC4-5D6E-409C-BE32-E72D297353CC}">
              <c16:uniqueId val="{00000006-92DC-4EBE-85CF-89B4E2750B93}"/>
            </c:ext>
          </c:extLst>
        </c:ser>
        <c:dLbls>
          <c:showLegendKey val="0"/>
          <c:showVal val="0"/>
          <c:showCatName val="0"/>
          <c:showSerName val="0"/>
          <c:showPercent val="0"/>
          <c:showBubbleSize val="0"/>
          <c:showLeaderLines val="0"/>
        </c:dLbls>
        <c:firstSliceAng val="0"/>
        <c:holeSize val="54"/>
      </c:doughnutChart>
    </c:plotArea>
    <c:plotVisOnly val="1"/>
    <c:dispBlanksAs val="zero"/>
    <c:showDLblsOverMax val="0"/>
  </c:chart>
  <c:spPr>
    <a:ln>
      <a:solidFill>
        <a:schemeClr val="bg1"/>
      </a:solidFill>
    </a:ln>
  </c:spPr>
  <c:txPr>
    <a:bodyPr/>
    <a:lstStyle/>
    <a:p>
      <a:pPr>
        <a:defRPr sz="1800">
          <a:latin typeface="+mn-lt"/>
          <a:ea typeface="+mn-ea"/>
          <a:cs typeface="+mn-ea"/>
          <a:sym typeface="+mn-lt"/>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333D8-8F95-4ED3-995A-61C77BFE27B3}"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E65E8CE1-E7A2-4155-8078-E4319805C8D6}">
      <dgm:prSet phldrT="[Text]" custT="1"/>
      <dgm:spPr>
        <a:solidFill>
          <a:schemeClr val="accent4">
            <a:lumMod val="40000"/>
            <a:lumOff val="60000"/>
          </a:schemeClr>
        </a:solidFill>
        <a:ln>
          <a:noFill/>
        </a:ln>
        <a:scene3d>
          <a:camera prst="orthographicFront"/>
          <a:lightRig rig="flat" dir="t"/>
        </a:scene3d>
        <a:sp3d prstMaterial="dkEdge">
          <a:bevelT w="8200" h="38100" prst="angle"/>
        </a:sp3d>
      </dgm:spPr>
      <dgm:t>
        <a:bodyPr lIns="203200"/>
        <a:lstStyle/>
        <a:p>
          <a:pPr algn="ctr">
            <a:lnSpc>
              <a:spcPct val="150000"/>
            </a:lnSpc>
            <a:spcAft>
              <a:spcPts val="0"/>
            </a:spcAft>
          </a:pPr>
          <a:r>
            <a:rPr lang="en-US" sz="3200" b="1" dirty="0" err="1">
              <a:solidFill>
                <a:schemeClr val="tx1"/>
              </a:solidFill>
              <a:latin typeface="Calibri" panose="020F0502020204030204" pitchFamily="34" charset="0"/>
              <a:cs typeface="Calibri" panose="020F0502020204030204" pitchFamily="34" charset="0"/>
            </a:rPr>
            <a:t>Hệ</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thần</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kinh</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dạng</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lưới</a:t>
          </a:r>
          <a:endParaRPr lang="en-US" sz="3200" b="1" dirty="0">
            <a:solidFill>
              <a:schemeClr val="tx1"/>
            </a:solidFill>
            <a:latin typeface="Calibri" panose="020F0502020204030204" pitchFamily="34" charset="0"/>
            <a:cs typeface="Calibri" panose="020F0502020204030204" pitchFamily="34" charset="0"/>
          </a:endParaRPr>
        </a:p>
      </dgm:t>
    </dgm:pt>
    <dgm:pt modelId="{9AD68410-1ADD-4C44-BBD9-C5CF52E01EA2}" type="parTrans" cxnId="{A4550D56-1196-4C88-8BE5-64DB3264D9FF}">
      <dgm:prSet/>
      <dgm:spPr/>
      <dgm:t>
        <a:bodyPr/>
        <a:lstStyle/>
        <a:p>
          <a:endParaRPr lang="en-US" sz="3200"/>
        </a:p>
      </dgm:t>
    </dgm:pt>
    <dgm:pt modelId="{0BDFBED2-BFE9-4223-9D13-9CBF2A47F29F}" type="sibTrans" cxnId="{A4550D56-1196-4C88-8BE5-64DB3264D9FF}">
      <dgm:prSet/>
      <dgm:spPr/>
      <dgm:t>
        <a:bodyPr/>
        <a:lstStyle/>
        <a:p>
          <a:endParaRPr lang="en-US" sz="3200"/>
        </a:p>
      </dgm:t>
    </dgm:pt>
    <dgm:pt modelId="{B186EE1B-D972-4F9D-9CB8-59B3E13E0C9F}">
      <dgm:prSet phldrT="[Text]" custT="1"/>
      <dgm:spPr>
        <a:solidFill>
          <a:srgbClr val="F17F99"/>
        </a:solidFill>
        <a:ln>
          <a:noFill/>
        </a:ln>
      </dgm:spPr>
      <dgm:t>
        <a:bodyPr/>
        <a:lstStyle/>
        <a:p>
          <a:pPr algn="ctr"/>
          <a:r>
            <a:rPr lang="en-US" sz="3200" b="1" dirty="0" err="1">
              <a:solidFill>
                <a:schemeClr val="bg1"/>
              </a:solidFill>
              <a:latin typeface="Calibri" panose="020F0502020204030204" pitchFamily="34" charset="0"/>
              <a:cs typeface="Calibri" panose="020F0502020204030204" pitchFamily="34" charset="0"/>
            </a:rPr>
            <a:t>Hệ</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thần</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kinh</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dạng</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chuỗi</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hạch</a:t>
          </a:r>
          <a:endParaRPr lang="en-US" sz="3200" dirty="0">
            <a:latin typeface="Calibri" panose="020F0502020204030204" pitchFamily="34" charset="0"/>
            <a:cs typeface="Calibri" panose="020F0502020204030204" pitchFamily="34" charset="0"/>
          </a:endParaRPr>
        </a:p>
      </dgm:t>
    </dgm:pt>
    <dgm:pt modelId="{DA664ED2-6F7D-4B81-9D43-CE643522B5F1}" type="parTrans" cxnId="{B5E511AA-838B-44FB-AA2A-0033450C8EFB}">
      <dgm:prSet/>
      <dgm:spPr/>
      <dgm:t>
        <a:bodyPr/>
        <a:lstStyle/>
        <a:p>
          <a:endParaRPr lang="en-US" sz="3200"/>
        </a:p>
      </dgm:t>
    </dgm:pt>
    <dgm:pt modelId="{E1093BE6-00DD-4503-B723-A4BFF461735B}" type="sibTrans" cxnId="{B5E511AA-838B-44FB-AA2A-0033450C8EFB}">
      <dgm:prSet/>
      <dgm:spPr/>
      <dgm:t>
        <a:bodyPr/>
        <a:lstStyle/>
        <a:p>
          <a:endParaRPr lang="en-US" sz="3200"/>
        </a:p>
      </dgm:t>
    </dgm:pt>
    <dgm:pt modelId="{965B29CC-35BE-4427-B7A0-B206300A310C}">
      <dgm:prSet phldrT="[Text]" custT="1"/>
      <dgm:spPr>
        <a:solidFill>
          <a:schemeClr val="accent6">
            <a:lumMod val="60000"/>
            <a:lumOff val="40000"/>
          </a:schemeClr>
        </a:solidFill>
        <a:ln>
          <a:noFill/>
        </a:ln>
      </dgm:spPr>
      <dgm:t>
        <a:bodyPr/>
        <a:lstStyle/>
        <a:p>
          <a:pPr algn="ctr"/>
          <a:r>
            <a:rPr lang="en-US" sz="3200" b="1" dirty="0" err="1">
              <a:latin typeface="Calibri" panose="020F0502020204030204" pitchFamily="34" charset="0"/>
              <a:cs typeface="Calibri" panose="020F0502020204030204" pitchFamily="34" charset="0"/>
            </a:rPr>
            <a:t>Hệ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thần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dạng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ống</a:t>
          </a:r>
          <a:endParaRPr lang="en-US" sz="3200" b="1" dirty="0">
            <a:latin typeface="Calibri" panose="020F0502020204030204" pitchFamily="34" charset="0"/>
            <a:cs typeface="Calibri" panose="020F0502020204030204" pitchFamily="34" charset="0"/>
          </a:endParaRPr>
        </a:p>
      </dgm:t>
    </dgm:pt>
    <dgm:pt modelId="{7E88A7C4-A159-42F3-8E03-2E3A8A5436D9}" type="parTrans" cxnId="{E17CB12B-55F5-41A8-AAC8-3F4132621CA0}">
      <dgm:prSet/>
      <dgm:spPr/>
      <dgm:t>
        <a:bodyPr/>
        <a:lstStyle/>
        <a:p>
          <a:endParaRPr lang="en-US" sz="3200"/>
        </a:p>
      </dgm:t>
    </dgm:pt>
    <dgm:pt modelId="{D8884530-A0DE-4AC1-BE3E-8A8047079CF7}" type="sibTrans" cxnId="{E17CB12B-55F5-41A8-AAC8-3F4132621CA0}">
      <dgm:prSet/>
      <dgm:spPr/>
      <dgm:t>
        <a:bodyPr/>
        <a:lstStyle/>
        <a:p>
          <a:endParaRPr lang="en-US" sz="3200"/>
        </a:p>
      </dgm:t>
    </dgm:pt>
    <dgm:pt modelId="{93BB8F13-B216-4C4C-929F-B431338523B0}" type="pres">
      <dgm:prSet presAssocID="{F39333D8-8F95-4ED3-995A-61C77BFE27B3}" presName="Name0" presStyleCnt="0">
        <dgm:presLayoutVars>
          <dgm:dir/>
          <dgm:resizeHandles val="exact"/>
        </dgm:presLayoutVars>
      </dgm:prSet>
      <dgm:spPr/>
    </dgm:pt>
    <dgm:pt modelId="{5D22B4C5-80A4-49F8-8BA2-8F806C11A855}" type="pres">
      <dgm:prSet presAssocID="{E65E8CE1-E7A2-4155-8078-E4319805C8D6}" presName="node" presStyleLbl="node1" presStyleIdx="0" presStyleCnt="3">
        <dgm:presLayoutVars>
          <dgm:bulletEnabled val="1"/>
        </dgm:presLayoutVars>
      </dgm:prSet>
      <dgm:spPr/>
    </dgm:pt>
    <dgm:pt modelId="{D2F4A0A9-6B3F-443F-9D69-E29B31C4B574}" type="pres">
      <dgm:prSet presAssocID="{0BDFBED2-BFE9-4223-9D13-9CBF2A47F29F}" presName="sibTrans" presStyleCnt="0"/>
      <dgm:spPr/>
    </dgm:pt>
    <dgm:pt modelId="{CB06A7A3-08D3-4689-9EC6-30D0F7F101BD}" type="pres">
      <dgm:prSet presAssocID="{B186EE1B-D972-4F9D-9CB8-59B3E13E0C9F}" presName="node" presStyleLbl="node1" presStyleIdx="1" presStyleCnt="3">
        <dgm:presLayoutVars>
          <dgm:bulletEnabled val="1"/>
        </dgm:presLayoutVars>
      </dgm:prSet>
      <dgm:spPr/>
    </dgm:pt>
    <dgm:pt modelId="{07C0D174-51A8-43F7-AE22-22460FC3EE1C}" type="pres">
      <dgm:prSet presAssocID="{E1093BE6-00DD-4503-B723-A4BFF461735B}" presName="sibTrans" presStyleCnt="0"/>
      <dgm:spPr/>
    </dgm:pt>
    <dgm:pt modelId="{0135051F-8D08-4C5E-95BE-F29F08F38607}" type="pres">
      <dgm:prSet presAssocID="{965B29CC-35BE-4427-B7A0-B206300A310C}" presName="node" presStyleLbl="node1" presStyleIdx="2" presStyleCnt="3" custLinFactNeighborX="-4859" custLinFactNeighborY="-294">
        <dgm:presLayoutVars>
          <dgm:bulletEnabled val="1"/>
        </dgm:presLayoutVars>
      </dgm:prSet>
      <dgm:spPr/>
    </dgm:pt>
  </dgm:ptLst>
  <dgm:cxnLst>
    <dgm:cxn modelId="{E17CB12B-55F5-41A8-AAC8-3F4132621CA0}" srcId="{F39333D8-8F95-4ED3-995A-61C77BFE27B3}" destId="{965B29CC-35BE-4427-B7A0-B206300A310C}" srcOrd="2" destOrd="0" parTransId="{7E88A7C4-A159-42F3-8E03-2E3A8A5436D9}" sibTransId="{D8884530-A0DE-4AC1-BE3E-8A8047079CF7}"/>
    <dgm:cxn modelId="{2E97596A-2666-41BF-8B5A-82621B9DE2CB}" type="presOf" srcId="{F39333D8-8F95-4ED3-995A-61C77BFE27B3}" destId="{93BB8F13-B216-4C4C-929F-B431338523B0}" srcOrd="0" destOrd="0" presId="urn:microsoft.com/office/officeart/2005/8/layout/hList6"/>
    <dgm:cxn modelId="{A4550D56-1196-4C88-8BE5-64DB3264D9FF}" srcId="{F39333D8-8F95-4ED3-995A-61C77BFE27B3}" destId="{E65E8CE1-E7A2-4155-8078-E4319805C8D6}" srcOrd="0" destOrd="0" parTransId="{9AD68410-1ADD-4C44-BBD9-C5CF52E01EA2}" sibTransId="{0BDFBED2-BFE9-4223-9D13-9CBF2A47F29F}"/>
    <dgm:cxn modelId="{B5E511AA-838B-44FB-AA2A-0033450C8EFB}" srcId="{F39333D8-8F95-4ED3-995A-61C77BFE27B3}" destId="{B186EE1B-D972-4F9D-9CB8-59B3E13E0C9F}" srcOrd="1" destOrd="0" parTransId="{DA664ED2-6F7D-4B81-9D43-CE643522B5F1}" sibTransId="{E1093BE6-00DD-4503-B723-A4BFF461735B}"/>
    <dgm:cxn modelId="{8F7CC5CF-89C3-4356-AA8A-249E3A6C944E}" type="presOf" srcId="{965B29CC-35BE-4427-B7A0-B206300A310C}" destId="{0135051F-8D08-4C5E-95BE-F29F08F38607}" srcOrd="0" destOrd="0" presId="urn:microsoft.com/office/officeart/2005/8/layout/hList6"/>
    <dgm:cxn modelId="{AC7F5ED9-0CE4-4F6F-B4E5-7AE785B073DC}" type="presOf" srcId="{E65E8CE1-E7A2-4155-8078-E4319805C8D6}" destId="{5D22B4C5-80A4-49F8-8BA2-8F806C11A855}" srcOrd="0" destOrd="0" presId="urn:microsoft.com/office/officeart/2005/8/layout/hList6"/>
    <dgm:cxn modelId="{A9A8D9EA-18D8-457A-AE77-C883E5AA7A84}" type="presOf" srcId="{B186EE1B-D972-4F9D-9CB8-59B3E13E0C9F}" destId="{CB06A7A3-08D3-4689-9EC6-30D0F7F101BD}" srcOrd="0" destOrd="0" presId="urn:microsoft.com/office/officeart/2005/8/layout/hList6"/>
    <dgm:cxn modelId="{DD18EB8E-E7F2-4804-A274-CD0C034C8368}" type="presParOf" srcId="{93BB8F13-B216-4C4C-929F-B431338523B0}" destId="{5D22B4C5-80A4-49F8-8BA2-8F806C11A855}" srcOrd="0" destOrd="0" presId="urn:microsoft.com/office/officeart/2005/8/layout/hList6"/>
    <dgm:cxn modelId="{D6DC9803-F93E-4770-8BAE-2D54D5D0414B}" type="presParOf" srcId="{93BB8F13-B216-4C4C-929F-B431338523B0}" destId="{D2F4A0A9-6B3F-443F-9D69-E29B31C4B574}" srcOrd="1" destOrd="0" presId="urn:microsoft.com/office/officeart/2005/8/layout/hList6"/>
    <dgm:cxn modelId="{9AC5FE8C-776D-4B38-B22E-28A494CCD10D}" type="presParOf" srcId="{93BB8F13-B216-4C4C-929F-B431338523B0}" destId="{CB06A7A3-08D3-4689-9EC6-30D0F7F101BD}" srcOrd="2" destOrd="0" presId="urn:microsoft.com/office/officeart/2005/8/layout/hList6"/>
    <dgm:cxn modelId="{E475B889-B1F8-4F89-8182-0FCC9EEE8D20}" type="presParOf" srcId="{93BB8F13-B216-4C4C-929F-B431338523B0}" destId="{07C0D174-51A8-43F7-AE22-22460FC3EE1C}" srcOrd="3" destOrd="0" presId="urn:microsoft.com/office/officeart/2005/8/layout/hList6"/>
    <dgm:cxn modelId="{11212945-3492-49F9-B864-1EF50183280B}" type="presParOf" srcId="{93BB8F13-B216-4C4C-929F-B431338523B0}" destId="{0135051F-8D08-4C5E-95BE-F29F08F38607}"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2B4C5-80A4-49F8-8BA2-8F806C11A855}">
      <dsp:nvSpPr>
        <dsp:cNvPr id="0" name=""/>
        <dsp:cNvSpPr/>
      </dsp:nvSpPr>
      <dsp:spPr>
        <a:xfrm rot="16200000">
          <a:off x="-598380" y="599627"/>
          <a:ext cx="4441369" cy="3242114"/>
        </a:xfrm>
        <a:prstGeom prst="flowChartManualOperation">
          <a:avLst/>
        </a:prstGeom>
        <a:solidFill>
          <a:schemeClr val="accent4">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prst="angle"/>
        </a:sp3d>
      </dsp:spPr>
      <dsp:style>
        <a:lnRef idx="0">
          <a:scrgbClr r="0" g="0" b="0"/>
        </a:lnRef>
        <a:fillRef idx="2">
          <a:scrgbClr r="0" g="0" b="0"/>
        </a:fillRef>
        <a:effectRef idx="1">
          <a:scrgbClr r="0" g="0" b="0"/>
        </a:effectRef>
        <a:fontRef idx="minor">
          <a:schemeClr val="dk1"/>
        </a:fontRef>
      </dsp:style>
      <dsp:txBody>
        <a:bodyPr spcFirstLastPara="0" vert="horz" wrap="square" lIns="203200" tIns="0" rIns="203200" bIns="0" numCol="1" spcCol="1270" anchor="ctr" anchorCtr="0">
          <a:noAutofit/>
        </a:bodyPr>
        <a:lstStyle/>
        <a:p>
          <a:pPr marL="0" lvl="0" indent="0" algn="ctr" defTabSz="1422400">
            <a:lnSpc>
              <a:spcPct val="150000"/>
            </a:lnSpc>
            <a:spcBef>
              <a:spcPct val="0"/>
            </a:spcBef>
            <a:spcAft>
              <a:spcPts val="0"/>
            </a:spcAft>
            <a:buNone/>
          </a:pPr>
          <a:r>
            <a:rPr lang="en-US" sz="3200" b="1" kern="1200" dirty="0" err="1">
              <a:solidFill>
                <a:schemeClr val="tx1"/>
              </a:solidFill>
              <a:latin typeface="Calibri" panose="020F0502020204030204" pitchFamily="34" charset="0"/>
              <a:cs typeface="Calibri" panose="020F0502020204030204" pitchFamily="34" charset="0"/>
            </a:rPr>
            <a:t>Hệ</a:t>
          </a:r>
          <a:r>
            <a:rPr lang="en-US" sz="3200" b="1" kern="1200" dirty="0">
              <a:solidFill>
                <a:schemeClr val="tx1"/>
              </a:solidFill>
              <a:latin typeface="Calibri" panose="020F0502020204030204" pitchFamily="34" charset="0"/>
              <a:cs typeface="Calibri" panose="020F0502020204030204" pitchFamily="34" charset="0"/>
            </a:rPr>
            <a:t> </a:t>
          </a:r>
          <a:r>
            <a:rPr lang="en-US" sz="3200" b="1" kern="1200" dirty="0" err="1">
              <a:solidFill>
                <a:schemeClr val="tx1"/>
              </a:solidFill>
              <a:latin typeface="Calibri" panose="020F0502020204030204" pitchFamily="34" charset="0"/>
              <a:cs typeface="Calibri" panose="020F0502020204030204" pitchFamily="34" charset="0"/>
            </a:rPr>
            <a:t>thần</a:t>
          </a:r>
          <a:r>
            <a:rPr lang="en-US" sz="3200" b="1" kern="1200" dirty="0">
              <a:solidFill>
                <a:schemeClr val="tx1"/>
              </a:solidFill>
              <a:latin typeface="Calibri" panose="020F0502020204030204" pitchFamily="34" charset="0"/>
              <a:cs typeface="Calibri" panose="020F0502020204030204" pitchFamily="34" charset="0"/>
            </a:rPr>
            <a:t> </a:t>
          </a:r>
          <a:r>
            <a:rPr lang="en-US" sz="3200" b="1" kern="1200" dirty="0" err="1">
              <a:solidFill>
                <a:schemeClr val="tx1"/>
              </a:solidFill>
              <a:latin typeface="Calibri" panose="020F0502020204030204" pitchFamily="34" charset="0"/>
              <a:cs typeface="Calibri" panose="020F0502020204030204" pitchFamily="34" charset="0"/>
            </a:rPr>
            <a:t>kinh</a:t>
          </a:r>
          <a:r>
            <a:rPr lang="en-US" sz="3200" b="1" kern="1200" dirty="0">
              <a:solidFill>
                <a:schemeClr val="tx1"/>
              </a:solidFill>
              <a:latin typeface="Calibri" panose="020F0502020204030204" pitchFamily="34" charset="0"/>
              <a:cs typeface="Calibri" panose="020F0502020204030204" pitchFamily="34" charset="0"/>
            </a:rPr>
            <a:t> </a:t>
          </a:r>
          <a:r>
            <a:rPr lang="en-US" sz="3200" b="1" kern="1200" dirty="0" err="1">
              <a:solidFill>
                <a:schemeClr val="tx1"/>
              </a:solidFill>
              <a:latin typeface="Calibri" panose="020F0502020204030204" pitchFamily="34" charset="0"/>
              <a:cs typeface="Calibri" panose="020F0502020204030204" pitchFamily="34" charset="0"/>
            </a:rPr>
            <a:t>dạng</a:t>
          </a:r>
          <a:r>
            <a:rPr lang="en-US" sz="3200" b="1" kern="1200" dirty="0">
              <a:solidFill>
                <a:schemeClr val="tx1"/>
              </a:solidFill>
              <a:latin typeface="Calibri" panose="020F0502020204030204" pitchFamily="34" charset="0"/>
              <a:cs typeface="Calibri" panose="020F0502020204030204" pitchFamily="34" charset="0"/>
            </a:rPr>
            <a:t> </a:t>
          </a:r>
          <a:r>
            <a:rPr lang="en-US" sz="3200" b="1" kern="1200" dirty="0" err="1">
              <a:solidFill>
                <a:schemeClr val="tx1"/>
              </a:solidFill>
              <a:latin typeface="Calibri" panose="020F0502020204030204" pitchFamily="34" charset="0"/>
              <a:cs typeface="Calibri" panose="020F0502020204030204" pitchFamily="34" charset="0"/>
            </a:rPr>
            <a:t>lưới</a:t>
          </a:r>
          <a:endParaRPr lang="en-US" sz="3200" b="1" kern="1200" dirty="0">
            <a:solidFill>
              <a:schemeClr val="tx1"/>
            </a:solidFill>
            <a:latin typeface="Calibri" panose="020F0502020204030204" pitchFamily="34" charset="0"/>
            <a:cs typeface="Calibri" panose="020F0502020204030204" pitchFamily="34" charset="0"/>
          </a:endParaRPr>
        </a:p>
      </dsp:txBody>
      <dsp:txXfrm rot="5400000">
        <a:off x="1248" y="888273"/>
        <a:ext cx="3242114" cy="2664821"/>
      </dsp:txXfrm>
    </dsp:sp>
    <dsp:sp modelId="{CB06A7A3-08D3-4689-9EC6-30D0F7F101BD}">
      <dsp:nvSpPr>
        <dsp:cNvPr id="0" name=""/>
        <dsp:cNvSpPr/>
      </dsp:nvSpPr>
      <dsp:spPr>
        <a:xfrm rot="16200000">
          <a:off x="2886893" y="599627"/>
          <a:ext cx="4441369" cy="3242114"/>
        </a:xfrm>
        <a:prstGeom prst="flowChartManualOperation">
          <a:avLst/>
        </a:prstGeom>
        <a:solidFill>
          <a:srgbClr val="F17F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0" tIns="0" rIns="203200" bIns="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chemeClr val="bg1"/>
              </a:solidFill>
              <a:latin typeface="Calibri" panose="020F0502020204030204" pitchFamily="34" charset="0"/>
              <a:cs typeface="Calibri" panose="020F0502020204030204" pitchFamily="34" charset="0"/>
            </a:rPr>
            <a:t>Hệ</a:t>
          </a:r>
          <a:r>
            <a:rPr lang="en-US" sz="3200" b="1" kern="1200" dirty="0">
              <a:solidFill>
                <a:schemeClr val="bg1"/>
              </a:solidFill>
              <a:latin typeface="Calibri" panose="020F0502020204030204" pitchFamily="34" charset="0"/>
              <a:cs typeface="Calibri" panose="020F0502020204030204" pitchFamily="34" charset="0"/>
            </a:rPr>
            <a:t> </a:t>
          </a:r>
          <a:r>
            <a:rPr lang="en-US" sz="3200" b="1" kern="1200" dirty="0" err="1">
              <a:solidFill>
                <a:schemeClr val="bg1"/>
              </a:solidFill>
              <a:latin typeface="Calibri" panose="020F0502020204030204" pitchFamily="34" charset="0"/>
              <a:cs typeface="Calibri" panose="020F0502020204030204" pitchFamily="34" charset="0"/>
            </a:rPr>
            <a:t>thần</a:t>
          </a:r>
          <a:r>
            <a:rPr lang="en-US" sz="3200" b="1" kern="1200" dirty="0">
              <a:solidFill>
                <a:schemeClr val="bg1"/>
              </a:solidFill>
              <a:latin typeface="Calibri" panose="020F0502020204030204" pitchFamily="34" charset="0"/>
              <a:cs typeface="Calibri" panose="020F0502020204030204" pitchFamily="34" charset="0"/>
            </a:rPr>
            <a:t> </a:t>
          </a:r>
          <a:r>
            <a:rPr lang="en-US" sz="3200" b="1" kern="1200" dirty="0" err="1">
              <a:solidFill>
                <a:schemeClr val="bg1"/>
              </a:solidFill>
              <a:latin typeface="Calibri" panose="020F0502020204030204" pitchFamily="34" charset="0"/>
              <a:cs typeface="Calibri" panose="020F0502020204030204" pitchFamily="34" charset="0"/>
            </a:rPr>
            <a:t>kinh</a:t>
          </a:r>
          <a:r>
            <a:rPr lang="en-US" sz="3200" b="1" kern="1200" dirty="0">
              <a:solidFill>
                <a:schemeClr val="bg1"/>
              </a:solidFill>
              <a:latin typeface="Calibri" panose="020F0502020204030204" pitchFamily="34" charset="0"/>
              <a:cs typeface="Calibri" panose="020F0502020204030204" pitchFamily="34" charset="0"/>
            </a:rPr>
            <a:t> </a:t>
          </a:r>
          <a:r>
            <a:rPr lang="en-US" sz="3200" b="1" kern="1200" dirty="0" err="1">
              <a:solidFill>
                <a:schemeClr val="bg1"/>
              </a:solidFill>
              <a:latin typeface="Calibri" panose="020F0502020204030204" pitchFamily="34" charset="0"/>
              <a:cs typeface="Calibri" panose="020F0502020204030204" pitchFamily="34" charset="0"/>
            </a:rPr>
            <a:t>dạng</a:t>
          </a:r>
          <a:r>
            <a:rPr lang="en-US" sz="3200" b="1" kern="1200" dirty="0">
              <a:solidFill>
                <a:schemeClr val="bg1"/>
              </a:solidFill>
              <a:latin typeface="Calibri" panose="020F0502020204030204" pitchFamily="34" charset="0"/>
              <a:cs typeface="Calibri" panose="020F0502020204030204" pitchFamily="34" charset="0"/>
            </a:rPr>
            <a:t> </a:t>
          </a:r>
          <a:r>
            <a:rPr lang="en-US" sz="3200" b="1" kern="1200" dirty="0" err="1">
              <a:solidFill>
                <a:schemeClr val="bg1"/>
              </a:solidFill>
              <a:latin typeface="Calibri" panose="020F0502020204030204" pitchFamily="34" charset="0"/>
              <a:cs typeface="Calibri" panose="020F0502020204030204" pitchFamily="34" charset="0"/>
            </a:rPr>
            <a:t>chuỗi</a:t>
          </a:r>
          <a:r>
            <a:rPr lang="en-US" sz="3200" b="1" kern="1200" dirty="0">
              <a:solidFill>
                <a:schemeClr val="bg1"/>
              </a:solidFill>
              <a:latin typeface="Calibri" panose="020F0502020204030204" pitchFamily="34" charset="0"/>
              <a:cs typeface="Calibri" panose="020F0502020204030204" pitchFamily="34" charset="0"/>
            </a:rPr>
            <a:t> </a:t>
          </a:r>
          <a:r>
            <a:rPr lang="en-US" sz="3200" b="1" kern="1200" dirty="0" err="1">
              <a:solidFill>
                <a:schemeClr val="bg1"/>
              </a:solidFill>
              <a:latin typeface="Calibri" panose="020F0502020204030204" pitchFamily="34" charset="0"/>
              <a:cs typeface="Calibri" panose="020F0502020204030204" pitchFamily="34" charset="0"/>
            </a:rPr>
            <a:t>hạch</a:t>
          </a:r>
          <a:endParaRPr lang="en-US" sz="3200" kern="1200" dirty="0">
            <a:latin typeface="Calibri" panose="020F0502020204030204" pitchFamily="34" charset="0"/>
            <a:cs typeface="Calibri" panose="020F0502020204030204" pitchFamily="34" charset="0"/>
          </a:endParaRPr>
        </a:p>
      </dsp:txBody>
      <dsp:txXfrm rot="5400000">
        <a:off x="3486521" y="888273"/>
        <a:ext cx="3242114" cy="2664821"/>
      </dsp:txXfrm>
    </dsp:sp>
    <dsp:sp modelId="{0135051F-8D08-4C5E-95BE-F29F08F38607}">
      <dsp:nvSpPr>
        <dsp:cNvPr id="0" name=""/>
        <dsp:cNvSpPr/>
      </dsp:nvSpPr>
      <dsp:spPr>
        <a:xfrm rot="16200000">
          <a:off x="6360351" y="599627"/>
          <a:ext cx="4441369" cy="3242114"/>
        </a:xfrm>
        <a:prstGeom prst="flowChartManualOperation">
          <a:avLst/>
        </a:prstGeom>
        <a:solidFill>
          <a:schemeClr val="accent6">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0" tIns="0" rIns="203200" bIns="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cs typeface="Calibri" panose="020F0502020204030204" pitchFamily="34" charset="0"/>
            </a:rPr>
            <a:t>Hệ</a:t>
          </a:r>
          <a:r>
            <a:rPr lang="en-US" sz="3200" b="1" kern="1200" dirty="0">
              <a:latin typeface="Calibri" panose="020F0502020204030204" pitchFamily="34" charset="0"/>
              <a:cs typeface="Calibri" panose="020F0502020204030204" pitchFamily="34" charset="0"/>
            </a:rPr>
            <a:t> </a:t>
          </a:r>
          <a:r>
            <a:rPr lang="en-US" sz="3200" b="1" kern="1200" dirty="0" err="1">
              <a:latin typeface="Calibri" panose="020F0502020204030204" pitchFamily="34" charset="0"/>
              <a:cs typeface="Calibri" panose="020F0502020204030204" pitchFamily="34" charset="0"/>
            </a:rPr>
            <a:t>thần</a:t>
          </a:r>
          <a:r>
            <a:rPr lang="en-US" sz="3200" b="1" kern="1200" dirty="0">
              <a:latin typeface="Calibri" panose="020F0502020204030204" pitchFamily="34" charset="0"/>
              <a:cs typeface="Calibri" panose="020F0502020204030204" pitchFamily="34" charset="0"/>
            </a:rPr>
            <a:t> </a:t>
          </a:r>
          <a:r>
            <a:rPr lang="en-US" sz="3200" b="1" kern="1200" dirty="0" err="1">
              <a:latin typeface="Calibri" panose="020F0502020204030204" pitchFamily="34" charset="0"/>
              <a:cs typeface="Calibri" panose="020F0502020204030204" pitchFamily="34" charset="0"/>
            </a:rPr>
            <a:t>kinh</a:t>
          </a:r>
          <a:r>
            <a:rPr lang="en-US" sz="3200" b="1" kern="1200" dirty="0">
              <a:latin typeface="Calibri" panose="020F0502020204030204" pitchFamily="34" charset="0"/>
              <a:cs typeface="Calibri" panose="020F0502020204030204" pitchFamily="34" charset="0"/>
            </a:rPr>
            <a:t> </a:t>
          </a:r>
          <a:r>
            <a:rPr lang="en-US" sz="3200" b="1" kern="1200" dirty="0" err="1">
              <a:latin typeface="Calibri" panose="020F0502020204030204" pitchFamily="34" charset="0"/>
              <a:cs typeface="Calibri" panose="020F0502020204030204" pitchFamily="34" charset="0"/>
            </a:rPr>
            <a:t>dạng</a:t>
          </a:r>
          <a:r>
            <a:rPr lang="en-US" sz="3200" b="1" kern="1200" dirty="0">
              <a:latin typeface="Calibri" panose="020F0502020204030204" pitchFamily="34" charset="0"/>
              <a:cs typeface="Calibri" panose="020F0502020204030204" pitchFamily="34" charset="0"/>
            </a:rPr>
            <a:t> </a:t>
          </a:r>
          <a:r>
            <a:rPr lang="en-US" sz="3200" b="1" kern="1200" dirty="0" err="1">
              <a:latin typeface="Calibri" panose="020F0502020204030204" pitchFamily="34" charset="0"/>
              <a:cs typeface="Calibri" panose="020F0502020204030204" pitchFamily="34" charset="0"/>
            </a:rPr>
            <a:t>ống</a:t>
          </a:r>
          <a:endParaRPr lang="en-US" sz="3200" b="1" kern="1200" dirty="0">
            <a:latin typeface="Calibri" panose="020F0502020204030204" pitchFamily="34" charset="0"/>
            <a:cs typeface="Calibri" panose="020F0502020204030204" pitchFamily="34" charset="0"/>
          </a:endParaRPr>
        </a:p>
      </dsp:txBody>
      <dsp:txXfrm rot="5400000">
        <a:off x="6959979" y="888273"/>
        <a:ext cx="3242114" cy="266482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54B84-FAAB-4C8E-ACD2-6D90349DE901}" type="datetimeFigureOut">
              <a:rPr lang="zh-CN" altLang="en-US" smtClean="0"/>
              <a:pPr/>
              <a:t>2024/10/5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2FDC2-C009-4E50-BA81-0F443E31574C}" type="slidenum">
              <a:rPr lang="zh-CN" altLang="en-US" smtClean="0"/>
              <a:pPr/>
              <a:t>‹#›</a:t>
            </a:fld>
            <a:endParaRPr lang="zh-CN" altLang="en-US"/>
          </a:p>
        </p:txBody>
      </p:sp>
    </p:spTree>
    <p:extLst>
      <p:ext uri="{BB962C8B-B14F-4D97-AF65-F5344CB8AC3E}">
        <p14:creationId xmlns:p14="http://schemas.microsoft.com/office/powerpoint/2010/main" val="1597074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pPr/>
              <a:t>4</a:t>
            </a:fld>
            <a:endParaRPr lang="zh-CN" altLang="en-US"/>
          </a:p>
        </p:txBody>
      </p:sp>
    </p:spTree>
    <p:extLst>
      <p:ext uri="{BB962C8B-B14F-4D97-AF65-F5344CB8AC3E}">
        <p14:creationId xmlns:p14="http://schemas.microsoft.com/office/powerpoint/2010/main" val="4142034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dirty="0">
                <a:solidFill>
                  <a:schemeClr val="tx1"/>
                </a:solidFill>
                <a:latin typeface="Calibri" panose="020F0502020204030204" pitchFamily="34" charset="0"/>
                <a:cs typeface="Calibri" panose="020F0502020204030204" pitchFamily="34" charset="0"/>
              </a:rPr>
              <a:t>- Khái niệm: </a:t>
            </a:r>
            <a:r>
              <a:rPr lang="nb-NO" sz="1200" dirty="0">
                <a:solidFill>
                  <a:schemeClr val="tx1"/>
                </a:solidFill>
                <a:latin typeface="Calibri" panose="020F0502020204030204" pitchFamily="34" charset="0"/>
                <a:cs typeface="Calibri" panose="020F0502020204030204" pitchFamily="34" charset="0"/>
              </a:rPr>
              <a:t>Synapse là vị trí tiếp nối giữa tế bào thần kinh với tế bào thần kinh hay giữa tế bào thần kinh với tế bào khác.</a:t>
            </a:r>
            <a:endParaRPr lang="en-US" sz="1200" dirty="0">
              <a:solidFill>
                <a:schemeClr val="tx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3A2FDC2-C009-4E50-BA81-0F443E31574C}" type="slidenum">
              <a:rPr lang="zh-CN" altLang="en-US" smtClean="0"/>
              <a:pPr/>
              <a:t>27</a:t>
            </a:fld>
            <a:endParaRPr lang="zh-CN" altLang="en-US"/>
          </a:p>
        </p:txBody>
      </p:sp>
    </p:spTree>
    <p:extLst>
      <p:ext uri="{BB962C8B-B14F-4D97-AF65-F5344CB8AC3E}">
        <p14:creationId xmlns:p14="http://schemas.microsoft.com/office/powerpoint/2010/main" val="3625490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nb-NO" sz="1200" dirty="0">
                <a:solidFill>
                  <a:schemeClr val="tx1"/>
                </a:solidFill>
                <a:latin typeface="Calibri" panose="020F0502020204030204" pitchFamily="34" charset="0"/>
                <a:cs typeface="Calibri" panose="020F0502020204030204" pitchFamily="34" charset="0"/>
              </a:rPr>
              <a:t>+ Phần trước synapse( chùy synapse): </a:t>
            </a:r>
            <a:r>
              <a:rPr lang="en-US" sz="1200" dirty="0" err="1">
                <a:solidFill>
                  <a:schemeClr val="tx1"/>
                </a:solidFill>
                <a:latin typeface="Calibri" panose="020F0502020204030204" pitchFamily="34" charset="0"/>
                <a:cs typeface="Calibri" panose="020F0502020204030204" pitchFamily="34" charset="0"/>
              </a:rPr>
              <a:t>Ngoài</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có</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màng</a:t>
            </a:r>
            <a:r>
              <a:rPr lang="en-US" sz="1200" dirty="0">
                <a:solidFill>
                  <a:schemeClr val="tx1"/>
                </a:solidFill>
                <a:latin typeface="Calibri" panose="020F0502020204030204" pitchFamily="34" charset="0"/>
                <a:cs typeface="Calibri" panose="020F0502020204030204" pitchFamily="34" charset="0"/>
              </a:rPr>
              <a:t> bao </a:t>
            </a:r>
            <a:r>
              <a:rPr lang="en-US" sz="1200" dirty="0" err="1">
                <a:solidFill>
                  <a:schemeClr val="tx1"/>
                </a:solidFill>
                <a:latin typeface="Calibri" panose="020F0502020204030204" pitchFamily="34" charset="0"/>
                <a:cs typeface="Calibri" panose="020F0502020204030204" pitchFamily="34" charset="0"/>
              </a:rPr>
              <a:t>bọc</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gọi</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là</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màng</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trước</a:t>
            </a:r>
            <a:r>
              <a:rPr lang="en-US" sz="1200" dirty="0">
                <a:solidFill>
                  <a:schemeClr val="tx1"/>
                </a:solidFill>
                <a:latin typeface="Calibri" panose="020F0502020204030204" pitchFamily="34" charset="0"/>
                <a:cs typeface="Calibri" panose="020F0502020204030204" pitchFamily="34" charset="0"/>
              </a:rPr>
              <a:t> synapse, </a:t>
            </a:r>
            <a:r>
              <a:rPr lang="en-US" sz="1200" dirty="0" err="1">
                <a:solidFill>
                  <a:schemeClr val="tx1"/>
                </a:solidFill>
                <a:latin typeface="Calibri" panose="020F0502020204030204" pitchFamily="34" charset="0"/>
                <a:cs typeface="Calibri" panose="020F0502020204030204" pitchFamily="34" charset="0"/>
              </a:rPr>
              <a:t>trong</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chùy</a:t>
            </a:r>
            <a:r>
              <a:rPr lang="en-US" sz="1200" dirty="0">
                <a:solidFill>
                  <a:schemeClr val="tx1"/>
                </a:solidFill>
                <a:latin typeface="Calibri" panose="020F0502020204030204" pitchFamily="34" charset="0"/>
                <a:cs typeface="Calibri" panose="020F0502020204030204" pitchFamily="34" charset="0"/>
              </a:rPr>
              <a:t> synapse </a:t>
            </a:r>
            <a:r>
              <a:rPr lang="en-US" sz="1200" dirty="0" err="1">
                <a:solidFill>
                  <a:schemeClr val="tx1"/>
                </a:solidFill>
                <a:latin typeface="Calibri" panose="020F0502020204030204" pitchFamily="34" charset="0"/>
                <a:cs typeface="Calibri" panose="020F0502020204030204" pitchFamily="34" charset="0"/>
              </a:rPr>
              <a:t>có</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chứa</a:t>
            </a:r>
            <a:r>
              <a:rPr lang="en-US" sz="1200" dirty="0">
                <a:solidFill>
                  <a:schemeClr val="tx1"/>
                </a:solidFill>
                <a:latin typeface="Calibri" panose="020F0502020204030204" pitchFamily="34" charset="0"/>
                <a:cs typeface="Calibri" panose="020F0502020204030204" pitchFamily="34" charset="0"/>
              </a:rPr>
              <a:t> ty </a:t>
            </a:r>
            <a:r>
              <a:rPr lang="en-US" sz="1200" dirty="0" err="1">
                <a:solidFill>
                  <a:schemeClr val="tx1"/>
                </a:solidFill>
                <a:latin typeface="Calibri" panose="020F0502020204030204" pitchFamily="34" charset="0"/>
                <a:cs typeface="Calibri" panose="020F0502020204030204" pitchFamily="34" charset="0"/>
              </a:rPr>
              <a:t>thể</a:t>
            </a:r>
            <a:r>
              <a:rPr lang="en-US" sz="1200" dirty="0">
                <a:solidFill>
                  <a:schemeClr val="tx1"/>
                </a:solidFill>
                <a:latin typeface="Calibri" panose="020F0502020204030204" pitchFamily="34" charset="0"/>
                <a:cs typeface="Calibri" panose="020F0502020204030204" pitchFamily="34" charset="0"/>
              </a:rPr>
              <a:t>,</a:t>
            </a:r>
            <a:r>
              <a:rPr lang="nb-NO" sz="1200" dirty="0">
                <a:solidFill>
                  <a:schemeClr val="tx1"/>
                </a:solidFill>
                <a:latin typeface="Calibri" panose="020F0502020204030204" pitchFamily="34" charset="0"/>
                <a:cs typeface="Calibri" panose="020F0502020204030204" pitchFamily="34" charset="0"/>
              </a:rPr>
              <a:t> các bóng synapse chứa các chất trung gian hóa học và kênh Ca</a:t>
            </a:r>
            <a:r>
              <a:rPr lang="nb-NO" sz="1200" baseline="30000" dirty="0">
                <a:solidFill>
                  <a:schemeClr val="tx1"/>
                </a:solidFill>
                <a:latin typeface="Calibri" panose="020F0502020204030204" pitchFamily="34" charset="0"/>
                <a:cs typeface="Calibri" panose="020F0502020204030204" pitchFamily="34" charset="0"/>
              </a:rPr>
              <a:t>2+</a:t>
            </a:r>
            <a:r>
              <a:rPr lang="nb-NO" sz="1200" dirty="0">
                <a:solidFill>
                  <a:schemeClr val="tx1"/>
                </a:solidFill>
                <a:latin typeface="Calibri" panose="020F0502020204030204" pitchFamily="34" charset="0"/>
                <a:cs typeface="Calibri" panose="020F0502020204030204" pitchFamily="34" charset="0"/>
              </a:rPr>
              <a:t> </a:t>
            </a:r>
            <a:endParaRPr lang="en-US" sz="1200" dirty="0">
              <a:solidFill>
                <a:schemeClr val="tx1"/>
              </a:solidFill>
              <a:latin typeface="Calibri" panose="020F0502020204030204" pitchFamily="34" charset="0"/>
              <a:cs typeface="Calibri" panose="020F0502020204030204" pitchFamily="34" charset="0"/>
            </a:endParaRPr>
          </a:p>
          <a:p>
            <a:pPr algn="just">
              <a:lnSpc>
                <a:spcPct val="110000"/>
              </a:lnSpc>
            </a:pPr>
            <a:r>
              <a:rPr lang="nb-NO" sz="1200" dirty="0">
                <a:solidFill>
                  <a:schemeClr val="tx1"/>
                </a:solidFill>
                <a:latin typeface="Calibri" panose="020F0502020204030204" pitchFamily="34" charset="0"/>
                <a:cs typeface="Calibri" panose="020F0502020204030204" pitchFamily="34" charset="0"/>
              </a:rPr>
              <a:t>	+ Khe synapse: Là khoảng hở giữa màng trước và màng sau synapse</a:t>
            </a:r>
            <a:endParaRPr lang="en-US" sz="1200" dirty="0">
              <a:solidFill>
                <a:schemeClr val="tx1"/>
              </a:solidFill>
              <a:latin typeface="Calibri" panose="020F0502020204030204" pitchFamily="34" charset="0"/>
              <a:cs typeface="Calibri" panose="020F0502020204030204" pitchFamily="34" charset="0"/>
            </a:endParaRPr>
          </a:p>
          <a:p>
            <a:pPr algn="just">
              <a:lnSpc>
                <a:spcPct val="110000"/>
              </a:lnSpc>
            </a:pPr>
            <a:r>
              <a:rPr lang="nb-NO" sz="1200" dirty="0">
                <a:solidFill>
                  <a:schemeClr val="tx1"/>
                </a:solidFill>
                <a:latin typeface="Calibri" panose="020F0502020204030204" pitchFamily="34" charset="0"/>
                <a:cs typeface="Calibri" panose="020F0502020204030204" pitchFamily="34" charset="0"/>
              </a:rPr>
              <a:t>	+ Phần sau synapse: </a:t>
            </a:r>
            <a:r>
              <a:rPr lang="en-US" sz="1200" dirty="0" err="1">
                <a:solidFill>
                  <a:schemeClr val="tx1"/>
                </a:solidFill>
                <a:latin typeface="Calibri" panose="020F0502020204030204" pitchFamily="34" charset="0"/>
                <a:cs typeface="Calibri" panose="020F0502020204030204" pitchFamily="34" charset="0"/>
              </a:rPr>
              <a:t>Có</a:t>
            </a:r>
            <a:r>
              <a:rPr lang="en-US" sz="1200" dirty="0">
                <a:solidFill>
                  <a:schemeClr val="tx1"/>
                </a:solidFill>
                <a:latin typeface="Calibri" panose="020F0502020204030204" pitchFamily="34" charset="0"/>
                <a:cs typeface="Calibri" panose="020F0502020204030204" pitchFamily="34" charset="0"/>
              </a:rPr>
              <a:t> </a:t>
            </a:r>
            <a:r>
              <a:rPr lang="nb-NO" sz="1200" dirty="0">
                <a:solidFill>
                  <a:schemeClr val="tx1"/>
                </a:solidFill>
                <a:latin typeface="Calibri" panose="020F0502020204030204" pitchFamily="34" charset="0"/>
                <a:cs typeface="Calibri" panose="020F0502020204030204" pitchFamily="34" charset="0"/>
              </a:rPr>
              <a:t>các thụ thể tiếp nhận chất trung gian hóa học và </a:t>
            </a:r>
            <a:r>
              <a:rPr lang="en-US" sz="1200" dirty="0" err="1">
                <a:solidFill>
                  <a:schemeClr val="tx1"/>
                </a:solidFill>
                <a:latin typeface="Calibri" panose="020F0502020204030204" pitchFamily="34" charset="0"/>
                <a:cs typeface="Calibri" panose="020F0502020204030204" pitchFamily="34" charset="0"/>
              </a:rPr>
              <a:t>các</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enzim</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đặc</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hiệu</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có</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tác</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dụng</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phân</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giải</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chất</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trung</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gian</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hóa</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học</a:t>
            </a:r>
            <a:r>
              <a:rPr lang="en-US" sz="1200" dirty="0">
                <a:solidFill>
                  <a:schemeClr val="tx1"/>
                </a:solidFill>
                <a:latin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3A2FDC2-C009-4E50-BA81-0F443E31574C}" type="slidenum">
              <a:rPr lang="zh-CN" altLang="en-US" smtClean="0"/>
              <a:pPr/>
              <a:t>28</a:t>
            </a:fld>
            <a:endParaRPr lang="zh-CN" altLang="en-US"/>
          </a:p>
        </p:txBody>
      </p:sp>
    </p:spTree>
    <p:extLst>
      <p:ext uri="{BB962C8B-B14F-4D97-AF65-F5344CB8AC3E}">
        <p14:creationId xmlns:p14="http://schemas.microsoft.com/office/powerpoint/2010/main" val="436932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pPr/>
              <a:t>31</a:t>
            </a:fld>
            <a:endParaRPr lang="zh-CN" altLang="en-US"/>
          </a:p>
        </p:txBody>
      </p:sp>
    </p:spTree>
    <p:extLst>
      <p:ext uri="{BB962C8B-B14F-4D97-AF65-F5344CB8AC3E}">
        <p14:creationId xmlns:p14="http://schemas.microsoft.com/office/powerpoint/2010/main" val="390332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117942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pPr/>
              <a:t>5</a:t>
            </a:fld>
            <a:endParaRPr lang="zh-CN" altLang="en-US"/>
          </a:p>
        </p:txBody>
      </p:sp>
    </p:spTree>
    <p:extLst>
      <p:ext uri="{BB962C8B-B14F-4D97-AF65-F5344CB8AC3E}">
        <p14:creationId xmlns:p14="http://schemas.microsoft.com/office/powerpoint/2010/main" val="190334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pPr/>
              <a:t>6</a:t>
            </a:fld>
            <a:endParaRPr lang="zh-CN" altLang="en-US"/>
          </a:p>
        </p:txBody>
      </p:sp>
    </p:spTree>
    <p:extLst>
      <p:ext uri="{BB962C8B-B14F-4D97-AF65-F5344CB8AC3E}">
        <p14:creationId xmlns:p14="http://schemas.microsoft.com/office/powerpoint/2010/main" val="2939415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pPr/>
              <a:t>12</a:t>
            </a:fld>
            <a:endParaRPr lang="zh-CN" altLang="en-US"/>
          </a:p>
        </p:txBody>
      </p:sp>
    </p:spTree>
    <p:extLst>
      <p:ext uri="{BB962C8B-B14F-4D97-AF65-F5344CB8AC3E}">
        <p14:creationId xmlns:p14="http://schemas.microsoft.com/office/powerpoint/2010/main" val="65506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13</a:t>
            </a:fld>
            <a:endParaRPr lang="zh-CN" altLang="en-US"/>
          </a:p>
        </p:txBody>
      </p:sp>
    </p:spTree>
    <p:extLst>
      <p:ext uri="{BB962C8B-B14F-4D97-AF65-F5344CB8AC3E}">
        <p14:creationId xmlns:p14="http://schemas.microsoft.com/office/powerpoint/2010/main" val="1302468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92379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A2FDC2-C009-4E50-BA81-0F443E31574C}" type="slidenum">
              <a:rPr lang="zh-CN" altLang="en-US" smtClean="0"/>
              <a:pPr/>
              <a:t>21</a:t>
            </a:fld>
            <a:endParaRPr lang="zh-CN" altLang="en-US"/>
          </a:p>
        </p:txBody>
      </p:sp>
    </p:spTree>
    <p:extLst>
      <p:ext uri="{BB962C8B-B14F-4D97-AF65-F5344CB8AC3E}">
        <p14:creationId xmlns:p14="http://schemas.microsoft.com/office/powerpoint/2010/main" val="3714778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pPr/>
              <a:t>25</a:t>
            </a:fld>
            <a:endParaRPr lang="zh-CN" altLang="en-US"/>
          </a:p>
        </p:txBody>
      </p:sp>
    </p:spTree>
    <p:extLst>
      <p:ext uri="{BB962C8B-B14F-4D97-AF65-F5344CB8AC3E}">
        <p14:creationId xmlns:p14="http://schemas.microsoft.com/office/powerpoint/2010/main" val="4008409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967051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D112BE7F-1FDA-44A6-A076-067531B1B3EF}" type="datetime1">
              <a:rPr lang="zh-CN" altLang="en-US" smtClean="0">
                <a:solidFill>
                  <a:prstClr val="black"/>
                </a:solidFill>
              </a:rPr>
              <a:t>2024/10/5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65895633"/>
      </p:ext>
    </p:extLst>
  </p:cSld>
  <p:clrMapOvr>
    <a:masterClrMapping/>
  </p:clrMapOvr>
  <mc:AlternateContent xmlns:mc="http://schemas.openxmlformats.org/markup-compatibility/2006" xmlns:p14="http://schemas.microsoft.com/office/powerpoint/2010/main">
    <mc:Choice Requires="p14">
      <p:transition spd="slow" advTm="1000">
        <p14:vortex dir="r"/>
      </p:transition>
    </mc:Choice>
    <mc:Fallback xmlns="">
      <p:transition spd="slow"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581E85-C91F-4F7E-8BFB-B992A45973CB}" type="datetime1">
              <a:rPr lang="zh-CN" altLang="en-US" smtClean="0"/>
              <a:t>2024/10/5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2106396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7FC01-3A7F-4EFD-A4C5-CF19CF707ED8}" type="datetime1">
              <a:rPr lang="zh-CN" altLang="en-US" smtClean="0"/>
              <a:t>2024/10/5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130809140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3F4546-9505-49BF-94CA-2BC412BC42ED}" type="datetime1">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212885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6AA2A-79AE-47C3-A394-A0D330491AA9}" type="datetime1">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3403881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F87B1E-108D-4338-A1B7-F259E3A357C0}"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1400638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DCD8DD-BBB5-41A1-B471-D7F8644B33F1}"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Calibri" panose="020F0502020204030204"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Calibri" panose="020F0502020204030204" pitchFamily="34" charset="0"/>
              </a:rPr>
              <a:t>”</a:t>
            </a:r>
            <a:endParaRPr lang="en-US" dirty="0">
              <a:solidFill>
                <a:schemeClr val="accent1">
                  <a:lumMod val="60000"/>
                  <a:lumOff val="40000"/>
                </a:schemeClr>
              </a:solidFill>
              <a:latin typeface="Calibri" panose="020F0502020204030204" pitchFamily="34" charset="0"/>
            </a:endParaRPr>
          </a:p>
        </p:txBody>
      </p:sp>
    </p:spTree>
    <p:extLst>
      <p:ext uri="{BB962C8B-B14F-4D97-AF65-F5344CB8AC3E}">
        <p14:creationId xmlns:p14="http://schemas.microsoft.com/office/powerpoint/2010/main" val="3745266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7833F1-A60A-4CA9-9698-3CD4A44DC401}"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590039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5A8782-5BC0-4237-B063-B083DA398342}"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Calibri" panose="020F0502020204030204"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Calibri" panose="020F0502020204030204" pitchFamily="34" charset="0"/>
              </a:rPr>
              <a:t>”</a:t>
            </a:r>
          </a:p>
        </p:txBody>
      </p:sp>
    </p:spTree>
    <p:extLst>
      <p:ext uri="{BB962C8B-B14F-4D97-AF65-F5344CB8AC3E}">
        <p14:creationId xmlns:p14="http://schemas.microsoft.com/office/powerpoint/2010/main" val="2966107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C8724C-93A7-4D9A-B0F4-D8E061445FE3}"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3755916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AAA24D-E75C-4412-B16D-A8E6D8040751}"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377255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EB6BB431-5527-4AEA-9582-727637985EE9}" type="datetime1">
              <a:rPr lang="zh-CN" altLang="en-US" smtClean="0">
                <a:solidFill>
                  <a:prstClr val="black"/>
                </a:solidFill>
              </a:rPr>
              <a:t>2024/10/5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658305803"/>
      </p:ext>
    </p:extLst>
  </p:cSld>
  <p:clrMapOvr>
    <a:masterClrMapping/>
  </p:clrMapOvr>
  <mc:AlternateContent xmlns:mc="http://schemas.openxmlformats.org/markup-compatibility/2006" xmlns:p14="http://schemas.microsoft.com/office/powerpoint/2010/main">
    <mc:Choice Requires="p14">
      <p:transition spd="slow" advTm="1000">
        <p14:vortex dir="r"/>
      </p:transition>
    </mc:Choice>
    <mc:Fallback xmlns="">
      <p:transition spd="slow" advTm="1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41D318-DF49-4369-98E1-752E03F5D80F}"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344160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162125"/>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00109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33577"/>
      </p:ext>
    </p:extLst>
  </p:cSld>
  <p:clrMapOvr>
    <a:masterClrMapping/>
  </p:clrMapOvr>
  <mc:AlternateContent xmlns:mc="http://schemas.openxmlformats.org/markup-compatibility/2006" xmlns:p14="http://schemas.microsoft.com/office/powerpoint/2010/main">
    <mc:Choice Requires="p14">
      <p:transition spd="slow" advTm="1000">
        <p14:vortex dir="r"/>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EF1A9F3-B08D-40AD-89C4-9365B3512CEA}" type="datetime1">
              <a:rPr lang="zh-CN" altLang="en-US" smtClean="0">
                <a:solidFill>
                  <a:prstClr val="black">
                    <a:tint val="75000"/>
                  </a:prstClr>
                </a:solidFill>
              </a:rPr>
              <a:t>2024/10/5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265470"/>
      </p:ext>
    </p:extLst>
  </p:cSld>
  <p:clrMapOvr>
    <a:masterClrMapping/>
  </p:clrMapOvr>
  <mc:AlternateContent xmlns:mc="http://schemas.openxmlformats.org/markup-compatibility/2006" xmlns:p14="http://schemas.microsoft.com/office/powerpoint/2010/main">
    <mc:Choice Requires="p14">
      <p:transition spd="slow" advTm="1000">
        <p14:vortex dir="r"/>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9F5D6E-6100-4A23-B1F4-DEAC247B479F}"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55516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ADCA6D-9A28-4366-9CD6-7575D2953BC7}"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329952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FD3F68-641F-4151-8AC7-6ACF32800F9C}" type="datetime1">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236097586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00965D-B488-4DFE-97DE-01693B36455A}" type="datetime1">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285838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E864A0-912C-4D54-AA76-F6AD0B221F4C}" type="datetime1">
              <a:rPr lang="zh-CN" altLang="en-US" smtClean="0"/>
              <a:t>2024/10/5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EEAB70C-E811-4097-A2DC-2C93517BC4C9}" type="slidenum">
              <a:rPr lang="zh-CN" altLang="en-US" smtClean="0"/>
              <a:pPr/>
              <a:t>‹#›</a:t>
            </a:fld>
            <a:endParaRPr lang="zh-CN" altLang="en-US"/>
          </a:p>
        </p:txBody>
      </p:sp>
    </p:spTree>
    <p:extLst>
      <p:ext uri="{BB962C8B-B14F-4D97-AF65-F5344CB8AC3E}">
        <p14:creationId xmlns:p14="http://schemas.microsoft.com/office/powerpoint/2010/main" val="4065959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1584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80" r:id="rId4"/>
  </p:sldLayoutIdLst>
  <mc:AlternateContent xmlns:mc="http://schemas.openxmlformats.org/markup-compatibility/2006" xmlns:p14="http://schemas.microsoft.com/office/powerpoint/2010/main">
    <mc:Choice Requires="p14">
      <p:transition spd="slow" advTm="1000">
        <p14:vortex dir="r"/>
      </p:transition>
    </mc:Choice>
    <mc:Fallback xmlns="">
      <p:transition spd="slow" advTm="1000">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97D22C00-A147-42B4-B930-9ADDC78E0655}" type="datetime1">
              <a:rPr lang="zh-CN" altLang="en-US" smtClean="0"/>
              <a:t>2024/10/5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D57F1E4F-1CFF-5643-939E-217C01CDF565}" type="slidenum">
              <a:rPr lang="en-US" smtClean="0"/>
              <a:pPr/>
              <a:t>‹#›</a:t>
            </a:fld>
            <a:endParaRPr lang="en-US" dirty="0"/>
          </a:p>
        </p:txBody>
      </p:sp>
      <p:grpSp>
        <p:nvGrpSpPr>
          <p:cNvPr id="8" name="组合 6">
            <a:extLst>
              <a:ext uri="{FF2B5EF4-FFF2-40B4-BE49-F238E27FC236}">
                <a16:creationId xmlns:a16="http://schemas.microsoft.com/office/drawing/2014/main" id="{20A95370-8BAC-1016-BE63-BAD556CB971F}"/>
              </a:ext>
            </a:extLst>
          </p:cNvPr>
          <p:cNvGrpSpPr/>
          <p:nvPr userDrawn="1"/>
        </p:nvGrpSpPr>
        <p:grpSpPr>
          <a:xfrm>
            <a:off x="0" y="0"/>
            <a:ext cx="12192000" cy="6858000"/>
            <a:chOff x="0" y="0"/>
            <a:chExt cx="12192000" cy="6858000"/>
          </a:xfrm>
        </p:grpSpPr>
        <p:pic>
          <p:nvPicPr>
            <p:cNvPr id="9" name="图片 7">
              <a:extLst>
                <a:ext uri="{FF2B5EF4-FFF2-40B4-BE49-F238E27FC236}">
                  <a16:creationId xmlns:a16="http://schemas.microsoft.com/office/drawing/2014/main" id="{AA9A612F-7D31-96A1-CA83-1096BC91C4CA}"/>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矩形 8">
              <a:extLst>
                <a:ext uri="{FF2B5EF4-FFF2-40B4-BE49-F238E27FC236}">
                  <a16:creationId xmlns:a16="http://schemas.microsoft.com/office/drawing/2014/main" id="{AC680126-7FE7-FF88-EF75-E09814EF7EC7}"/>
                </a:ext>
              </a:extLst>
            </p:cNvPr>
            <p:cNvSpPr/>
            <p:nvPr/>
          </p:nvSpPr>
          <p:spPr>
            <a:xfrm>
              <a:off x="457200" y="410308"/>
              <a:ext cx="11277600" cy="6037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Tree>
    <p:extLst>
      <p:ext uri="{BB962C8B-B14F-4D97-AF65-F5344CB8AC3E}">
        <p14:creationId xmlns:p14="http://schemas.microsoft.com/office/powerpoint/2010/main" val="116926040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682" r:id="rId18"/>
  </p:sldLayoutIdLst>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3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11.xml"/><Relationship Id="rId1" Type="http://schemas.openxmlformats.org/officeDocument/2006/relationships/tags" Target="../tags/tag3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36.xml"/><Relationship Id="rId5" Type="http://schemas.openxmlformats.org/officeDocument/2006/relationships/image" Target="../media/image30.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3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11.xml"/><Relationship Id="rId5" Type="http://schemas.openxmlformats.org/officeDocument/2006/relationships/hyperlink" Target="https://forms.gle/LzVNwfMpYB9qH4JU6" TargetMode="External"/><Relationship Id="rId4" Type="http://schemas.openxmlformats.org/officeDocument/2006/relationships/hyperlink" Target="https://www.vnteach.com/" TargetMode="External"/></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hyperlink" Target="C&#7842;M%20&#7912;NG%20&#7902;%20&#272;&#7896;NG%20V&#7852;T.pptx" TargetMode="Externa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notesSlide" Target="../notesSlides/notesSlide2.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slideLayout" Target="../slideLayouts/slideLayout11.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8"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3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347161-3F9B-431C-C9EA-72C5CB998211}"/>
              </a:ext>
            </a:extLst>
          </p:cNvPr>
          <p:cNvSpPr txBox="1"/>
          <p:nvPr/>
        </p:nvSpPr>
        <p:spPr>
          <a:xfrm>
            <a:off x="-267362" y="300427"/>
            <a:ext cx="10895105" cy="1006477"/>
          </a:xfrm>
          <a:prstGeom prst="rect">
            <a:avLst/>
          </a:prstGeom>
        </p:spPr>
        <p:txBody>
          <a:bodyPr vert="horz" lIns="91440" tIns="45720" rIns="91440" bIns="45720" rtlCol="0" anchor="b">
            <a:noAutofit/>
          </a:bodyPr>
          <a:lstStyle/>
          <a:p>
            <a:pPr algn="r" defTabSz="457200">
              <a:spcBef>
                <a:spcPct val="0"/>
              </a:spcBef>
              <a:spcAft>
                <a:spcPts val="600"/>
              </a:spcAft>
            </a:pPr>
            <a:r>
              <a:rPr lang="en-US" altLang="zh-CN"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ea typeface="+mj-ea"/>
                <a:cs typeface="Calibri" panose="020F0502020204030204" pitchFamily="34" charset="0"/>
                <a:sym typeface="+mn-lt"/>
              </a:rPr>
              <a:t>BÀI 17: CẢM ỨNG Ở ĐỘNG VẬT</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A8D2E3A7-F4C9-4932-BE57-74E74B1BFFB7}"/>
              </a:ext>
            </a:extLst>
          </p:cNvPr>
          <p:cNvSpPr>
            <a:spLocks noGrp="1"/>
          </p:cNvSpPr>
          <p:nvPr>
            <p:ph type="sldNum" sz="quarter" idx="12"/>
          </p:nvPr>
        </p:nvSpPr>
        <p:spPr/>
        <p:txBody>
          <a:bodyPr/>
          <a:lstStyle/>
          <a:p>
            <a:fld id="{55ECCFAA-F4FB-487C-9F1E-C8836D0C3DC9}" type="slidenum">
              <a:rPr lang="zh-CN" altLang="en-US" smtClean="0">
                <a:solidFill>
                  <a:prstClr val="black"/>
                </a:solidFill>
              </a:rPr>
              <a:pPr/>
              <a:t>1</a:t>
            </a:fld>
            <a:endParaRPr lang="zh-CN" altLang="en-US">
              <a:solidFill>
                <a:prstClr val="black"/>
              </a:solidFill>
            </a:endParaRPr>
          </a:p>
        </p:txBody>
      </p:sp>
      <p:pic>
        <p:nvPicPr>
          <p:cNvPr id="3" name="Picture 2">
            <a:extLst>
              <a:ext uri="{FF2B5EF4-FFF2-40B4-BE49-F238E27FC236}">
                <a16:creationId xmlns:a16="http://schemas.microsoft.com/office/drawing/2014/main" id="{792FB990-121F-417C-944E-7563048E4EBF}"/>
              </a:ext>
            </a:extLst>
          </p:cNvPr>
          <p:cNvPicPr>
            <a:picLocks noChangeAspect="1"/>
          </p:cNvPicPr>
          <p:nvPr/>
        </p:nvPicPr>
        <p:blipFill rotWithShape="1">
          <a:blip r:embed="rId2"/>
          <a:srcRect l="7602" t="1681"/>
          <a:stretch/>
        </p:blipFill>
        <p:spPr>
          <a:xfrm>
            <a:off x="609600" y="1306904"/>
            <a:ext cx="10728295" cy="5160095"/>
          </a:xfrm>
          <a:prstGeom prst="rect">
            <a:avLst/>
          </a:prstGeom>
        </p:spPr>
      </p:pic>
    </p:spTree>
    <p:extLst>
      <p:ext uri="{BB962C8B-B14F-4D97-AF65-F5344CB8AC3E}">
        <p14:creationId xmlns:p14="http://schemas.microsoft.com/office/powerpoint/2010/main" val="3720266918"/>
      </p:ext>
    </p:extLst>
  </p:cSld>
  <p:clrMapOvr>
    <a:masterClrMapping/>
  </p:clrMapOvr>
  <mc:AlternateContent xmlns:mc="http://schemas.openxmlformats.org/markup-compatibility/2006" xmlns:p14="http://schemas.microsoft.com/office/powerpoint/2010/main">
    <mc:Choice Requires="p14">
      <p:transition spd="slow" advTm="1000">
        <p14:vortex dir="r"/>
      </p:transition>
    </mc:Choice>
    <mc:Fallback xmlns="">
      <p:transition spd="slow"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Sinh học 11 Bài 26: Cảm ứng ở động v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41" y="995515"/>
            <a:ext cx="5670823" cy="43269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ùng chiêu trốn sau ô tô, linh dương non vẫn bị kẻ thù “hỏi thăm” - Lạ vui  - Việt Giải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715" y="995515"/>
            <a:ext cx="5948724" cy="4395994"/>
          </a:xfrm>
          <a:prstGeom prst="rect">
            <a:avLst/>
          </a:prstGeom>
          <a:noFill/>
          <a:extLst>
            <a:ext uri="{909E8E84-426E-40DD-AFC4-6F175D3DCCD1}">
              <a14:hiddenFill xmlns:a14="http://schemas.microsoft.com/office/drawing/2010/main">
                <a:solidFill>
                  <a:srgbClr val="FFFFFF"/>
                </a:solidFill>
              </a14:hiddenFill>
            </a:ext>
          </a:extLst>
        </p:spPr>
      </p:pic>
      <p:sp>
        <p:nvSpPr>
          <p:cNvPr id="4" name="Copyright Notice"/>
          <p:cNvSpPr>
            <a:spLocks/>
          </p:cNvSpPr>
          <p:nvPr/>
        </p:nvSpPr>
        <p:spPr bwMode="auto">
          <a:xfrm>
            <a:off x="2624423" y="5862484"/>
            <a:ext cx="7549427" cy="55786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cap="small" dirty="0" err="1">
                <a:solidFill>
                  <a:srgbClr val="002060"/>
                </a:solidFill>
                <a:latin typeface="Calibri" panose="020F0502020204030204" pitchFamily="34" charset="0"/>
                <a:cs typeface="Calibri" panose="020F0502020204030204" pitchFamily="34" charset="0"/>
                <a:sym typeface="+mn-lt"/>
              </a:rPr>
              <a:t>cảm</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ứng</a:t>
            </a:r>
            <a:r>
              <a:rPr lang="en-US" sz="3200" b="1" cap="small" dirty="0">
                <a:solidFill>
                  <a:srgbClr val="002060"/>
                </a:solidFill>
                <a:latin typeface="Calibri" panose="020F0502020204030204" pitchFamily="34" charset="0"/>
                <a:cs typeface="Calibri" panose="020F0502020204030204" pitchFamily="34" charset="0"/>
                <a:sym typeface="+mn-lt"/>
              </a:rPr>
              <a:t> ở </a:t>
            </a:r>
            <a:r>
              <a:rPr lang="en-US" sz="3200" b="1" cap="small" dirty="0" err="1">
                <a:solidFill>
                  <a:srgbClr val="002060"/>
                </a:solidFill>
                <a:latin typeface="Calibri" panose="020F0502020204030204" pitchFamily="34" charset="0"/>
                <a:cs typeface="Calibri" panose="020F0502020204030204" pitchFamily="34" charset="0"/>
                <a:sym typeface="+mn-lt"/>
              </a:rPr>
              <a:t>động</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vật</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có</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hệ</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thần</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kinh</a:t>
            </a:r>
            <a:endParaRPr lang="en-US" sz="3200" b="1" cap="small" dirty="0">
              <a:solidFill>
                <a:srgbClr val="002060"/>
              </a:solidFill>
              <a:latin typeface="Calibri" panose="020F0502020204030204" pitchFamily="34" charset="0"/>
              <a:cs typeface="Calibri" panose="020F0502020204030204" pitchFamily="34" charset="0"/>
              <a:sym typeface="+mn-lt"/>
            </a:endParaRPr>
          </a:p>
        </p:txBody>
      </p:sp>
      <p:sp>
        <p:nvSpPr>
          <p:cNvPr id="2" name="TextBox 1">
            <a:extLst>
              <a:ext uri="{FF2B5EF4-FFF2-40B4-BE49-F238E27FC236}">
                <a16:creationId xmlns:a16="http://schemas.microsoft.com/office/drawing/2014/main" id="{1CD30175-A042-AC5B-E786-62D731BCD22C}"/>
              </a:ext>
            </a:extLst>
          </p:cNvPr>
          <p:cNvSpPr txBox="1"/>
          <p:nvPr/>
        </p:nvSpPr>
        <p:spPr>
          <a:xfrm>
            <a:off x="527595" y="65313"/>
            <a:ext cx="10967719" cy="781752"/>
          </a:xfrm>
          <a:prstGeom prst="rect">
            <a:avLst/>
          </a:prstGeom>
          <a:noFill/>
        </p:spPr>
        <p:txBody>
          <a:bodyPr wrap="square">
            <a:spAutoFit/>
          </a:bodyPr>
          <a:lstStyle/>
          <a:p>
            <a:pPr algn="just">
              <a:lnSpc>
                <a:spcPct val="120000"/>
              </a:lnSpc>
            </a:pPr>
            <a:r>
              <a:rPr lang="en-US" sz="4000" b="1" dirty="0">
                <a:solidFill>
                  <a:srgbClr val="FF0000"/>
                </a:solidFill>
                <a:latin typeface="Calibri" panose="020F0502020204030204" pitchFamily="34" charset="0"/>
                <a:cs typeface="Calibri" panose="020F0502020204030204" pitchFamily="34" charset="0"/>
              </a:rPr>
              <a:t>I. HÌNH THỨC CẢM ỨNG Ở CÁC NHÓM ĐỘNG VẬT</a:t>
            </a:r>
          </a:p>
        </p:txBody>
      </p:sp>
      <p:sp>
        <p:nvSpPr>
          <p:cNvPr id="3" name="Slide Number Placeholder 2">
            <a:extLst>
              <a:ext uri="{FF2B5EF4-FFF2-40B4-BE49-F238E27FC236}">
                <a16:creationId xmlns:a16="http://schemas.microsoft.com/office/drawing/2014/main" id="{5F63406C-DDEC-472D-A30C-3C5E3998C1BA}"/>
              </a:ext>
            </a:extLst>
          </p:cNvPr>
          <p:cNvSpPr>
            <a:spLocks noGrp="1"/>
          </p:cNvSpPr>
          <p:nvPr>
            <p:ph type="sldNum" sz="quarter" idx="12"/>
          </p:nvPr>
        </p:nvSpPr>
        <p:spPr/>
        <p:txBody>
          <a:bodyPr/>
          <a:lstStyle/>
          <a:p>
            <a:fld id="{6EEAB70C-E811-4097-A2DC-2C93517BC4C9}" type="slidenum">
              <a:rPr lang="zh-CN" altLang="en-US" smtClean="0"/>
              <a:pPr/>
              <a:t>10</a:t>
            </a:fld>
            <a:endParaRPr lang="zh-CN" altLang="en-US"/>
          </a:p>
        </p:txBody>
      </p:sp>
    </p:spTree>
    <p:extLst>
      <p:ext uri="{BB962C8B-B14F-4D97-AF65-F5344CB8AC3E}">
        <p14:creationId xmlns:p14="http://schemas.microsoft.com/office/powerpoint/2010/main" val="88361366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2CBC7-2268-43BE-8543-0E1EB1E66EE6}"/>
              </a:ext>
            </a:extLst>
          </p:cNvPr>
          <p:cNvSpPr>
            <a:spLocks noGrp="1"/>
          </p:cNvSpPr>
          <p:nvPr>
            <p:ph type="sldNum" sz="quarter" idx="12"/>
          </p:nvPr>
        </p:nvSpPr>
        <p:spPr/>
        <p:txBody>
          <a:bodyPr/>
          <a:lstStyle/>
          <a:p>
            <a:fld id="{6EEAB70C-E811-4097-A2DC-2C93517BC4C9}" type="slidenum">
              <a:rPr lang="zh-CN" altLang="en-US" smtClean="0"/>
              <a:pPr/>
              <a:t>11</a:t>
            </a:fld>
            <a:endParaRPr lang="zh-CN" altLang="en-US"/>
          </a:p>
        </p:txBody>
      </p:sp>
      <p:pic>
        <p:nvPicPr>
          <p:cNvPr id="3" name="Picture 2">
            <a:extLst>
              <a:ext uri="{FF2B5EF4-FFF2-40B4-BE49-F238E27FC236}">
                <a16:creationId xmlns:a16="http://schemas.microsoft.com/office/drawing/2014/main" id="{4AEC2002-365C-446B-9845-BD24D44478C4}"/>
              </a:ext>
            </a:extLst>
          </p:cNvPr>
          <p:cNvPicPr>
            <a:picLocks noChangeAspect="1"/>
          </p:cNvPicPr>
          <p:nvPr/>
        </p:nvPicPr>
        <p:blipFill>
          <a:blip r:embed="rId2"/>
          <a:stretch>
            <a:fillRect/>
          </a:stretch>
        </p:blipFill>
        <p:spPr>
          <a:xfrm>
            <a:off x="1192509" y="1180294"/>
            <a:ext cx="9806981" cy="4228468"/>
          </a:xfrm>
          <a:prstGeom prst="rect">
            <a:avLst/>
          </a:prstGeom>
        </p:spPr>
      </p:pic>
      <p:sp>
        <p:nvSpPr>
          <p:cNvPr id="4" name="Rounded Rectangle 1">
            <a:extLst>
              <a:ext uri="{FF2B5EF4-FFF2-40B4-BE49-F238E27FC236}">
                <a16:creationId xmlns:a16="http://schemas.microsoft.com/office/drawing/2014/main" id="{D28A5D07-4578-47C0-B448-19F3A1425060}"/>
              </a:ext>
            </a:extLst>
          </p:cNvPr>
          <p:cNvSpPr/>
          <p:nvPr/>
        </p:nvSpPr>
        <p:spPr>
          <a:xfrm>
            <a:off x="803641" y="5677706"/>
            <a:ext cx="10793548" cy="1114981"/>
          </a:xfrm>
          <a:prstGeom prst="roundRect">
            <a:avLst>
              <a:gd name="adj" fmla="val 5256"/>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Phản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xạ</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phản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ứng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kích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thích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từ</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trường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dưới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sự</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diều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khiển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hệ</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thần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kinh</a:t>
            </a:r>
            <a:r>
              <a:rPr lang="en-US" sz="3200" dirty="0">
                <a:solidFill>
                  <a:schemeClr val="tx1"/>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0D705821-DED2-4FEE-9C3E-6D2DCBD90334}"/>
              </a:ext>
            </a:extLst>
          </p:cNvPr>
          <p:cNvSpPr txBox="1"/>
          <p:nvPr/>
        </p:nvSpPr>
        <p:spPr>
          <a:xfrm>
            <a:off x="527595" y="65313"/>
            <a:ext cx="10967719" cy="781752"/>
          </a:xfrm>
          <a:prstGeom prst="rect">
            <a:avLst/>
          </a:prstGeom>
          <a:noFill/>
        </p:spPr>
        <p:txBody>
          <a:bodyPr wrap="square">
            <a:spAutoFit/>
          </a:bodyPr>
          <a:lstStyle/>
          <a:p>
            <a:pPr algn="just">
              <a:lnSpc>
                <a:spcPct val="120000"/>
              </a:lnSpc>
            </a:pPr>
            <a:r>
              <a:rPr lang="en-US" sz="4000" b="1" dirty="0">
                <a:solidFill>
                  <a:srgbClr val="FF0000"/>
                </a:solidFill>
                <a:latin typeface="Calibri" panose="020F0502020204030204" pitchFamily="34" charset="0"/>
                <a:cs typeface="Calibri" panose="020F0502020204030204" pitchFamily="34" charset="0"/>
              </a:rPr>
              <a:t>I. HÌNH THỨC CẢM ỨNG Ở CÁC NHÓM ĐỘNG VẬT</a:t>
            </a:r>
          </a:p>
        </p:txBody>
      </p:sp>
    </p:spTree>
    <p:extLst>
      <p:ext uri="{BB962C8B-B14F-4D97-AF65-F5344CB8AC3E}">
        <p14:creationId xmlns:p14="http://schemas.microsoft.com/office/powerpoint/2010/main" val="2268102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8"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9" name="Isosceles Triangle 8">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7"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8"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9"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0" name="Isosceles Triangle 19">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1" name="Isosceles Triangle 20">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grpSp>
      <p:sp useBgFill="1">
        <p:nvSpPr>
          <p:cNvPr id="23" name="Rectangle 22">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p:cNvSpPr txBox="1"/>
          <p:nvPr/>
        </p:nvSpPr>
        <p:spPr>
          <a:xfrm>
            <a:off x="-96642" y="-50578"/>
            <a:ext cx="7748594" cy="4479852"/>
          </a:xfrm>
          <a:prstGeom prst="rect">
            <a:avLst/>
          </a:prstGeom>
        </p:spPr>
        <p:txBody>
          <a:bodyPr vert="horz" lIns="91440" tIns="45720" rIns="91440" bIns="45720" rtlCol="0" anchor="ctr">
            <a:normAutofit/>
            <a:scene3d>
              <a:camera prst="orthographicFront"/>
              <a:lightRig rig="threePt" dir="t"/>
            </a:scene3d>
            <a:sp3d contourW="12700"/>
          </a:bodyPr>
          <a:lstStyle>
            <a:defPPr>
              <a:defRPr lang="zh-CN"/>
            </a:defPPr>
            <a:lvl1pPr marR="0" lvl="0" indent="0" algn="ctr" fontAlgn="auto">
              <a:lnSpc>
                <a:spcPct val="100000"/>
              </a:lnSpc>
              <a:spcBef>
                <a:spcPts val="0"/>
              </a:spcBef>
              <a:spcAft>
                <a:spcPts val="0"/>
              </a:spcAft>
              <a:buClrTx/>
              <a:buSzTx/>
              <a:buFontTx/>
              <a:buNone/>
              <a:defRPr kumimoji="0" sz="6000" b="1" i="0" u="none" strike="noStrike" cap="none" spc="0" normalizeH="0" baseline="0">
                <a:ln>
                  <a:noFill/>
                </a:ln>
                <a:solidFill>
                  <a:prstClr val="white"/>
                </a:solidFill>
                <a:uLnTx/>
                <a:uFillTx/>
                <a:latin typeface="+mn-ea"/>
                <a:cs typeface="经典综艺体简" panose="02010609000101010101" pitchFamily="49" charset="-122"/>
              </a:defRPr>
            </a:lvl1pPr>
          </a:lstStyle>
          <a:p>
            <a:pPr algn="r" defTabSz="457200">
              <a:spcBef>
                <a:spcPct val="0"/>
              </a:spcBef>
              <a:spcAft>
                <a:spcPts val="600"/>
              </a:spcAft>
            </a:pPr>
            <a:r>
              <a:rPr lang="en-US" altLang="zh-CN" sz="5400" dirty="0">
                <a:solidFill>
                  <a:schemeClr val="accent1"/>
                </a:solidFill>
                <a:latin typeface="Calibri" panose="020F0502020204030204" pitchFamily="34" charset="0"/>
                <a:ea typeface="+mj-ea"/>
                <a:cs typeface="Calibri" panose="020F0502020204030204" pitchFamily="34" charset="0"/>
                <a:sym typeface="+mn-lt"/>
              </a:rPr>
              <a:t>II. TẾ BÀO THẦN KINH VÀ </a:t>
            </a:r>
          </a:p>
          <a:p>
            <a:pPr algn="r" defTabSz="457200">
              <a:spcBef>
                <a:spcPct val="0"/>
              </a:spcBef>
              <a:spcAft>
                <a:spcPts val="600"/>
              </a:spcAft>
            </a:pPr>
            <a:r>
              <a:rPr lang="en-US" altLang="zh-CN" sz="5400" dirty="0">
                <a:solidFill>
                  <a:schemeClr val="accent1"/>
                </a:solidFill>
                <a:latin typeface="Calibri" panose="020F0502020204030204" pitchFamily="34" charset="0"/>
                <a:ea typeface="+mj-ea"/>
                <a:cs typeface="Calibri" panose="020F0502020204030204" pitchFamily="34" charset="0"/>
                <a:sym typeface="+mn-lt"/>
              </a:rPr>
              <a:t>CÁC DẠNG HỆ THẦN KINH</a:t>
            </a:r>
          </a:p>
        </p:txBody>
      </p:sp>
      <p:sp>
        <p:nvSpPr>
          <p:cNvPr id="25" name="Isosceles Triangle 24">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cxnSp>
        <p:nvCxnSpPr>
          <p:cNvPr id="27" name="Straight Connector 26">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Isosceles Triangle 28">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 name="Slide Number Placeholder 1">
            <a:extLst>
              <a:ext uri="{FF2B5EF4-FFF2-40B4-BE49-F238E27FC236}">
                <a16:creationId xmlns:a16="http://schemas.microsoft.com/office/drawing/2014/main" id="{5EEB266B-6267-4426-97EE-E0EDE42B8A46}"/>
              </a:ext>
            </a:extLst>
          </p:cNvPr>
          <p:cNvSpPr>
            <a:spLocks noGrp="1"/>
          </p:cNvSpPr>
          <p:nvPr>
            <p:ph type="sldNum" sz="quarter" idx="12"/>
          </p:nvPr>
        </p:nvSpPr>
        <p:spPr/>
        <p:txBody>
          <a:bodyPr/>
          <a:lstStyle/>
          <a:p>
            <a:fld id="{6EEAB70C-E811-4097-A2DC-2C93517BC4C9}" type="slidenum">
              <a:rPr lang="zh-CN" altLang="en-US" smtClean="0"/>
              <a:pPr/>
              <a:t>12</a:t>
            </a:fld>
            <a:endParaRPr lang="zh-CN" altLang="en-US"/>
          </a:p>
        </p:txBody>
      </p:sp>
      <p:pic>
        <p:nvPicPr>
          <p:cNvPr id="3" name="Picture 2">
            <a:extLst>
              <a:ext uri="{FF2B5EF4-FFF2-40B4-BE49-F238E27FC236}">
                <a16:creationId xmlns:a16="http://schemas.microsoft.com/office/drawing/2014/main" id="{91E6AD2A-AB79-4230-B1F1-0CFFE048D214}"/>
              </a:ext>
            </a:extLst>
          </p:cNvPr>
          <p:cNvPicPr>
            <a:picLocks noChangeAspect="1"/>
          </p:cNvPicPr>
          <p:nvPr/>
        </p:nvPicPr>
        <p:blipFill>
          <a:blip r:embed="rId4"/>
          <a:stretch>
            <a:fillRect/>
          </a:stretch>
        </p:blipFill>
        <p:spPr>
          <a:xfrm>
            <a:off x="7657264" y="1300361"/>
            <a:ext cx="4436970" cy="4339884"/>
          </a:xfrm>
          <a:prstGeom prst="rect">
            <a:avLst/>
          </a:prstGeom>
        </p:spPr>
      </p:pic>
      <p:pic>
        <p:nvPicPr>
          <p:cNvPr id="4" name="Picture 3">
            <a:extLst>
              <a:ext uri="{FF2B5EF4-FFF2-40B4-BE49-F238E27FC236}">
                <a16:creationId xmlns:a16="http://schemas.microsoft.com/office/drawing/2014/main" id="{A08AAC6A-A9A1-4CA3-B44F-EE06E2CB648C}"/>
              </a:ext>
            </a:extLst>
          </p:cNvPr>
          <p:cNvPicPr>
            <a:picLocks noChangeAspect="1"/>
          </p:cNvPicPr>
          <p:nvPr/>
        </p:nvPicPr>
        <p:blipFill>
          <a:blip r:embed="rId5"/>
          <a:stretch>
            <a:fillRect/>
          </a:stretch>
        </p:blipFill>
        <p:spPr>
          <a:xfrm>
            <a:off x="296316" y="3183813"/>
            <a:ext cx="7143750" cy="3400425"/>
          </a:xfrm>
          <a:prstGeom prst="rect">
            <a:avLst/>
          </a:prstGeom>
        </p:spPr>
      </p:pic>
    </p:spTree>
    <p:custDataLst>
      <p:tags r:id="rId1"/>
    </p:custDataLst>
    <p:extLst>
      <p:ext uri="{BB962C8B-B14F-4D97-AF65-F5344CB8AC3E}">
        <p14:creationId xmlns:p14="http://schemas.microsoft.com/office/powerpoint/2010/main" val="18899275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Chevron 23"/>
          <p:cNvSpPr/>
          <p:nvPr/>
        </p:nvSpPr>
        <p:spPr>
          <a:xfrm>
            <a:off x="4242779" y="2925906"/>
            <a:ext cx="484430" cy="484430"/>
          </a:xfrm>
          <a:prstGeom prst="chevron">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25" name="Chevron 24"/>
          <p:cNvSpPr/>
          <p:nvPr/>
        </p:nvSpPr>
        <p:spPr>
          <a:xfrm>
            <a:off x="7821129" y="2925906"/>
            <a:ext cx="484430" cy="484430"/>
          </a:xfrm>
          <a:prstGeom prst="chevron">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Calibri" panose="020F0502020204030204" pitchFamily="34" charset="0"/>
              <a:ea typeface="Elsie" panose="02000000000000000000" charset="0"/>
              <a:cs typeface="+mn-ea"/>
              <a:sym typeface="字魂36号-正文宋楷" panose="02000000000000000000" pitchFamily="2" charset="-122"/>
            </a:endParaRPr>
          </a:p>
        </p:txBody>
      </p:sp>
      <p:grpSp>
        <p:nvGrpSpPr>
          <p:cNvPr id="9" name="Group 8"/>
          <p:cNvGrpSpPr/>
          <p:nvPr/>
        </p:nvGrpSpPr>
        <p:grpSpPr>
          <a:xfrm>
            <a:off x="1184325" y="4428844"/>
            <a:ext cx="2772682" cy="1735153"/>
            <a:chOff x="1637074" y="4287175"/>
            <a:chExt cx="2773835" cy="1735871"/>
          </a:xfrm>
        </p:grpSpPr>
        <p:sp>
          <p:nvSpPr>
            <p:cNvPr id="21" name="AutoShape 112"/>
            <p:cNvSpPr/>
            <p:nvPr/>
          </p:nvSpPr>
          <p:spPr bwMode="auto">
            <a:xfrm>
              <a:off x="2776784" y="4287175"/>
              <a:ext cx="509379" cy="51025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FFFF00"/>
            </a:solidFill>
            <a:ln>
              <a:noFill/>
            </a:ln>
            <a:effectLst/>
          </p:spPr>
          <p:txBody>
            <a:bodyPr lIns="38085" tIns="38085" rIns="38085" bIns="38085" anchor="ctr"/>
            <a:lstStyle/>
            <a:p>
              <a:pPr defTabSz="457063"/>
              <a:endParaRPr lang="en-US" sz="2800" dirty="0">
                <a:solidFill>
                  <a:srgbClr val="FF0000"/>
                </a:solidFill>
                <a:effectLst>
                  <a:outerShdw blurRad="38100" dist="38100" dir="2700000" algn="tl">
                    <a:srgbClr val="000000"/>
                  </a:outerShdw>
                </a:effectLst>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27" name="Rectangle 26"/>
            <p:cNvSpPr/>
            <p:nvPr/>
          </p:nvSpPr>
          <p:spPr>
            <a:xfrm>
              <a:off x="1637074" y="4930628"/>
              <a:ext cx="2773835" cy="1092418"/>
            </a:xfrm>
            <a:prstGeom prst="rect">
              <a:avLst/>
            </a:prstGeom>
          </p:spPr>
          <p:txBody>
            <a:bodyPr wrap="none">
              <a:spAutoFit/>
            </a:bodyPr>
            <a:lstStyle/>
            <a:p>
              <a:pPr algn="ctr">
                <a:lnSpc>
                  <a:spcPct val="120000"/>
                </a:lnSpc>
              </a:pPr>
              <a:r>
                <a:rPr lang="en-US" altLang="zh-CN" sz="28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Vòng</a:t>
              </a:r>
              <a:r>
                <a:rPr lang="en-US" altLang="zh-CN" sz="28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1: </a:t>
              </a:r>
            </a:p>
            <a:p>
              <a:pPr algn="ctr">
                <a:lnSpc>
                  <a:spcPct val="120000"/>
                </a:lnSpc>
              </a:pPr>
              <a:r>
                <a:rPr lang="en-US" altLang="zh-CN" sz="28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Nhóm</a:t>
              </a:r>
              <a:r>
                <a:rPr lang="en-US" altLang="zh-CN" sz="28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28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chuyên</a:t>
              </a:r>
              <a:r>
                <a:rPr lang="en-US" altLang="zh-CN" sz="28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28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gia</a:t>
              </a:r>
              <a:endParaRPr lang="en-US" altLang="zh-CN" sz="28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endParaRPr>
            </a:p>
          </p:txBody>
        </p:sp>
      </p:grpSp>
      <p:grpSp>
        <p:nvGrpSpPr>
          <p:cNvPr id="10" name="Group 9"/>
          <p:cNvGrpSpPr/>
          <p:nvPr/>
        </p:nvGrpSpPr>
        <p:grpSpPr>
          <a:xfrm>
            <a:off x="4690982" y="4370883"/>
            <a:ext cx="2852063" cy="1733944"/>
            <a:chOff x="4801463" y="4446210"/>
            <a:chExt cx="2853250" cy="1734666"/>
          </a:xfrm>
        </p:grpSpPr>
        <p:sp>
          <p:nvSpPr>
            <p:cNvPr id="33" name="Rectangle 32"/>
            <p:cNvSpPr/>
            <p:nvPr/>
          </p:nvSpPr>
          <p:spPr>
            <a:xfrm>
              <a:off x="4801463" y="5088455"/>
              <a:ext cx="2853250" cy="1092421"/>
            </a:xfrm>
            <a:prstGeom prst="rect">
              <a:avLst/>
            </a:prstGeom>
          </p:spPr>
          <p:txBody>
            <a:bodyPr wrap="none">
              <a:spAutoFit/>
            </a:bodyPr>
            <a:lstStyle/>
            <a:p>
              <a:pPr algn="ctr">
                <a:lnSpc>
                  <a:spcPct val="120000"/>
                </a:lnSpc>
              </a:pPr>
              <a:r>
                <a:rPr lang="en-US" altLang="zh-CN" sz="2800" b="1" dirty="0" err="1">
                  <a:solidFill>
                    <a:srgbClr val="23614E"/>
                  </a:solidFill>
                  <a:latin typeface="Calibri" panose="020F0502020204030204" pitchFamily="34" charset="0"/>
                  <a:ea typeface="Elsie" panose="02000000000000000000" charset="0"/>
                  <a:cs typeface="+mn-ea"/>
                  <a:sym typeface="字魂36号-正文宋楷" panose="02000000000000000000" pitchFamily="2" charset="-122"/>
                </a:rPr>
                <a:t>Vòng</a:t>
              </a:r>
              <a:r>
                <a:rPr lang="en-US" altLang="zh-CN" sz="2800" b="1" dirty="0">
                  <a:solidFill>
                    <a:srgbClr val="23614E"/>
                  </a:solidFill>
                  <a:latin typeface="Calibri" panose="020F0502020204030204" pitchFamily="34" charset="0"/>
                  <a:ea typeface="Elsie" panose="02000000000000000000" charset="0"/>
                  <a:cs typeface="+mn-ea"/>
                  <a:sym typeface="字魂36号-正文宋楷" panose="02000000000000000000" pitchFamily="2" charset="-122"/>
                </a:rPr>
                <a:t> 2: </a:t>
              </a:r>
            </a:p>
            <a:p>
              <a:pPr algn="ctr">
                <a:lnSpc>
                  <a:spcPct val="120000"/>
                </a:lnSpc>
              </a:pPr>
              <a:r>
                <a:rPr lang="en-US" altLang="zh-CN" sz="2800" b="1" dirty="0" err="1">
                  <a:solidFill>
                    <a:srgbClr val="23614E"/>
                  </a:solidFill>
                  <a:latin typeface="Calibri" panose="020F0502020204030204" pitchFamily="34" charset="0"/>
                  <a:ea typeface="Elsie" panose="02000000000000000000" charset="0"/>
                  <a:cs typeface="+mn-ea"/>
                  <a:sym typeface="字魂36号-正文宋楷" panose="02000000000000000000" pitchFamily="2" charset="-122"/>
                </a:rPr>
                <a:t>Nhóm</a:t>
              </a:r>
              <a:r>
                <a:rPr lang="en-US" altLang="zh-CN" sz="2800" b="1" dirty="0">
                  <a:solidFill>
                    <a:srgbClr val="23614E"/>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2800" b="1" dirty="0" err="1">
                  <a:solidFill>
                    <a:srgbClr val="23614E"/>
                  </a:solidFill>
                  <a:latin typeface="Calibri" panose="020F0502020204030204" pitchFamily="34" charset="0"/>
                  <a:ea typeface="Elsie" panose="02000000000000000000" charset="0"/>
                  <a:cs typeface="+mn-ea"/>
                  <a:sym typeface="字魂36号-正文宋楷" panose="02000000000000000000" pitchFamily="2" charset="-122"/>
                </a:rPr>
                <a:t>mảnh</a:t>
              </a:r>
              <a:r>
                <a:rPr lang="en-US" altLang="zh-CN" sz="2800" b="1" dirty="0">
                  <a:solidFill>
                    <a:srgbClr val="23614E"/>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2800" b="1" dirty="0" err="1">
                  <a:solidFill>
                    <a:srgbClr val="23614E"/>
                  </a:solidFill>
                  <a:latin typeface="Calibri" panose="020F0502020204030204" pitchFamily="34" charset="0"/>
                  <a:ea typeface="Elsie" panose="02000000000000000000" charset="0"/>
                  <a:cs typeface="+mn-ea"/>
                  <a:sym typeface="字魂36号-正文宋楷" panose="02000000000000000000" pitchFamily="2" charset="-122"/>
                </a:rPr>
                <a:t>ghép</a:t>
              </a:r>
              <a:endParaRPr lang="en-US" altLang="zh-CN" sz="2800" b="1" dirty="0">
                <a:solidFill>
                  <a:srgbClr val="23614E"/>
                </a:solidFill>
                <a:latin typeface="Calibri" panose="020F0502020204030204" pitchFamily="34" charset="0"/>
                <a:ea typeface="Elsie" panose="02000000000000000000" charset="0"/>
                <a:cs typeface="+mn-ea"/>
                <a:sym typeface="字魂36号-正文宋楷" panose="02000000000000000000" pitchFamily="2" charset="-122"/>
              </a:endParaRPr>
            </a:p>
          </p:txBody>
        </p:sp>
        <p:grpSp>
          <p:nvGrpSpPr>
            <p:cNvPr id="34" name="Group 33"/>
            <p:cNvGrpSpPr/>
            <p:nvPr/>
          </p:nvGrpSpPr>
          <p:grpSpPr>
            <a:xfrm>
              <a:off x="5819592" y="4446210"/>
              <a:ext cx="510250" cy="509379"/>
              <a:chOff x="6356188" y="5224737"/>
              <a:chExt cx="930275" cy="928687"/>
            </a:xfrm>
            <a:solidFill>
              <a:schemeClr val="accent3"/>
            </a:solidFill>
          </p:grpSpPr>
          <p:sp>
            <p:nvSpPr>
              <p:cNvPr id="35" name="AutoShape 128"/>
              <p:cNvSpPr/>
              <p:nvPr/>
            </p:nvSpPr>
            <p:spPr bwMode="auto">
              <a:xfrm>
                <a:off x="6356188" y="5224737"/>
                <a:ext cx="930275" cy="928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solidFill>
                <a:srgbClr val="FFC000"/>
              </a:solidFill>
              <a:ln>
                <a:noFill/>
              </a:ln>
              <a:effectLst/>
            </p:spPr>
            <p:txBody>
              <a:bodyPr lIns="38085" tIns="38085" rIns="38085" bIns="38085" anchor="ctr"/>
              <a:lstStyle/>
              <a:p>
                <a:pPr defTabSz="457063"/>
                <a:endParaRPr lang="en-US" sz="2800" dirty="0">
                  <a:solidFill>
                    <a:srgbClr val="23614E"/>
                  </a:solidFill>
                  <a:effectLst>
                    <a:outerShdw blurRad="38100" dist="38100" dir="2700000" algn="tl">
                      <a:srgbClr val="000000"/>
                    </a:outerShdw>
                  </a:effectLst>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36" name="AutoShape 129"/>
              <p:cNvSpPr/>
              <p:nvPr/>
            </p:nvSpPr>
            <p:spPr bwMode="auto">
              <a:xfrm>
                <a:off x="6877238" y="5330454"/>
                <a:ext cx="231774" cy="231775"/>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38085" tIns="38085" rIns="38085" bIns="38085" anchor="ctr"/>
              <a:lstStyle/>
              <a:p>
                <a:pPr defTabSz="457063"/>
                <a:endParaRPr lang="en-US" sz="2800" dirty="0">
                  <a:solidFill>
                    <a:srgbClr val="23614E"/>
                  </a:solidFill>
                  <a:effectLst>
                    <a:outerShdw blurRad="38100" dist="38100" dir="2700000" algn="tl">
                      <a:srgbClr val="000000"/>
                    </a:outerShdw>
                  </a:effectLst>
                  <a:latin typeface="Calibri" panose="020F0502020204030204" pitchFamily="34" charset="0"/>
                  <a:ea typeface="Elsie" panose="02000000000000000000" charset="0"/>
                  <a:cs typeface="+mn-ea"/>
                  <a:sym typeface="字魂36号-正文宋楷" panose="02000000000000000000" pitchFamily="2" charset="-122"/>
                </a:endParaRPr>
              </a:p>
            </p:txBody>
          </p:sp>
        </p:grpSp>
      </p:grpSp>
      <p:grpSp>
        <p:nvGrpSpPr>
          <p:cNvPr id="11" name="Group 10"/>
          <p:cNvGrpSpPr/>
          <p:nvPr/>
        </p:nvGrpSpPr>
        <p:grpSpPr>
          <a:xfrm>
            <a:off x="8280760" y="4216004"/>
            <a:ext cx="3214213" cy="1814846"/>
            <a:chOff x="7899269" y="4362534"/>
            <a:chExt cx="3215552" cy="1815604"/>
          </a:xfrm>
        </p:grpSpPr>
        <p:grpSp>
          <p:nvGrpSpPr>
            <p:cNvPr id="29" name="Group 28"/>
            <p:cNvGrpSpPr/>
            <p:nvPr/>
          </p:nvGrpSpPr>
          <p:grpSpPr>
            <a:xfrm>
              <a:off x="9005683" y="4362534"/>
              <a:ext cx="509379" cy="509379"/>
              <a:chOff x="8226566" y="5164138"/>
              <a:chExt cx="928687" cy="928687"/>
            </a:xfrm>
            <a:solidFill>
              <a:schemeClr val="accent4"/>
            </a:solidFill>
          </p:grpSpPr>
          <p:sp>
            <p:nvSpPr>
              <p:cNvPr id="30" name="AutoShape 126"/>
              <p:cNvSpPr/>
              <p:nvPr/>
            </p:nvSpPr>
            <p:spPr bwMode="auto">
              <a:xfrm>
                <a:off x="8226566" y="5164138"/>
                <a:ext cx="928687" cy="928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solidFill>
                <a:srgbClr val="DD5236"/>
              </a:solidFill>
              <a:ln>
                <a:noFill/>
              </a:ln>
              <a:effectLst/>
            </p:spPr>
            <p:txBody>
              <a:bodyPr lIns="38085" tIns="38085" rIns="38085" bIns="38085" anchor="ctr"/>
              <a:lstStyle/>
              <a:p>
                <a:pPr defTabSz="457063"/>
                <a:endParaRPr lang="en-US" sz="2800" dirty="0">
                  <a:effectLst>
                    <a:outerShdw blurRad="38100" dist="38100" dir="2700000" algn="tl">
                      <a:srgbClr val="000000"/>
                    </a:outerShdw>
                  </a:effectLst>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31" name="AutoShape 127"/>
              <p:cNvSpPr/>
              <p:nvPr/>
            </p:nvSpPr>
            <p:spPr bwMode="auto">
              <a:xfrm>
                <a:off x="8581370" y="5292585"/>
                <a:ext cx="219075"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38085" tIns="38085" rIns="38085" bIns="38085" anchor="ctr"/>
              <a:lstStyle/>
              <a:p>
                <a:pPr defTabSz="457063"/>
                <a:endParaRPr lang="en-US" sz="2800" dirty="0">
                  <a:effectLst>
                    <a:outerShdw blurRad="38100" dist="38100" dir="2700000" algn="tl">
                      <a:srgbClr val="000000"/>
                    </a:outerShdw>
                  </a:effectLst>
                  <a:latin typeface="Calibri" panose="020F0502020204030204" pitchFamily="34" charset="0"/>
                  <a:ea typeface="Elsie" panose="02000000000000000000" charset="0"/>
                  <a:cs typeface="+mn-ea"/>
                  <a:sym typeface="字魂36号-正文宋楷" panose="02000000000000000000" pitchFamily="2" charset="-122"/>
                </a:endParaRPr>
              </a:p>
            </p:txBody>
          </p:sp>
        </p:grpSp>
        <p:sp>
          <p:nvSpPr>
            <p:cNvPr id="32" name="Rectangle 31"/>
            <p:cNvSpPr/>
            <p:nvPr/>
          </p:nvSpPr>
          <p:spPr>
            <a:xfrm>
              <a:off x="7899269" y="5085716"/>
              <a:ext cx="3215552" cy="1092422"/>
            </a:xfrm>
            <a:prstGeom prst="rect">
              <a:avLst/>
            </a:prstGeom>
          </p:spPr>
          <p:txBody>
            <a:bodyPr wrap="none">
              <a:spAutoFit/>
            </a:bodyPr>
            <a:lstStyle/>
            <a:p>
              <a:pPr algn="ctr">
                <a:lnSpc>
                  <a:spcPct val="120000"/>
                </a:lnSpc>
              </a:pPr>
              <a:r>
                <a:rPr lang="en-US" altLang="zh-CN" sz="2800" b="1" dirty="0" err="1">
                  <a:latin typeface="Calibri" panose="020F0502020204030204" pitchFamily="34" charset="0"/>
                  <a:ea typeface="Elsie" panose="02000000000000000000" charset="0"/>
                  <a:cs typeface="+mn-ea"/>
                  <a:sym typeface="字魂36号-正文宋楷" panose="02000000000000000000" pitchFamily="2" charset="-122"/>
                </a:rPr>
                <a:t>Vòng</a:t>
              </a:r>
              <a:r>
                <a:rPr lang="en-US" altLang="zh-CN" sz="2800" b="1" dirty="0">
                  <a:latin typeface="Calibri" panose="020F0502020204030204" pitchFamily="34" charset="0"/>
                  <a:ea typeface="Elsie" panose="02000000000000000000" charset="0"/>
                  <a:cs typeface="+mn-ea"/>
                  <a:sym typeface="字魂36号-正文宋楷" panose="02000000000000000000" pitchFamily="2" charset="-122"/>
                </a:rPr>
                <a:t> 3: </a:t>
              </a:r>
            </a:p>
            <a:p>
              <a:pPr algn="ctr">
                <a:lnSpc>
                  <a:spcPct val="120000"/>
                </a:lnSpc>
              </a:pPr>
              <a:r>
                <a:rPr lang="en-US" altLang="zh-CN" sz="2800" b="1" dirty="0" err="1">
                  <a:latin typeface="Calibri" panose="020F0502020204030204" pitchFamily="34" charset="0"/>
                  <a:ea typeface="Elsie" panose="02000000000000000000" charset="0"/>
                  <a:cs typeface="+mn-ea"/>
                  <a:sym typeface="字魂36号-正文宋楷" panose="02000000000000000000" pitchFamily="2" charset="-122"/>
                </a:rPr>
                <a:t>Đánh</a:t>
              </a:r>
              <a:r>
                <a:rPr lang="en-US" altLang="zh-CN" sz="2800" b="1" dirty="0">
                  <a:latin typeface="Calibri" panose="020F0502020204030204" pitchFamily="34" charset="0"/>
                  <a:ea typeface="Elsie" panose="02000000000000000000" charset="0"/>
                  <a:cs typeface="+mn-ea"/>
                  <a:sym typeface="字魂36号-正文宋楷" panose="02000000000000000000" pitchFamily="2" charset="-122"/>
                </a:rPr>
                <a:t> </a:t>
              </a:r>
              <a:r>
                <a:rPr lang="en-US" altLang="zh-CN" sz="2800" b="1" dirty="0" err="1">
                  <a:latin typeface="Calibri" panose="020F0502020204030204" pitchFamily="34" charset="0"/>
                  <a:ea typeface="Elsie" panose="02000000000000000000" charset="0"/>
                  <a:cs typeface="+mn-ea"/>
                  <a:sym typeface="字魂36号-正文宋楷" panose="02000000000000000000" pitchFamily="2" charset="-122"/>
                </a:rPr>
                <a:t>giá</a:t>
              </a:r>
              <a:r>
                <a:rPr lang="en-US" altLang="zh-CN" sz="2800" b="1" dirty="0">
                  <a:latin typeface="Calibri" panose="020F0502020204030204" pitchFamily="34" charset="0"/>
                  <a:ea typeface="Elsie" panose="02000000000000000000" charset="0"/>
                  <a:cs typeface="+mn-ea"/>
                  <a:sym typeface="字魂36号-正文宋楷" panose="02000000000000000000" pitchFamily="2" charset="-122"/>
                </a:rPr>
                <a:t> </a:t>
              </a:r>
              <a:r>
                <a:rPr lang="en-US" altLang="zh-CN" sz="2800" b="1" dirty="0" err="1">
                  <a:latin typeface="Calibri" panose="020F0502020204030204" pitchFamily="34" charset="0"/>
                  <a:ea typeface="Elsie" panose="02000000000000000000" charset="0"/>
                  <a:cs typeface="+mn-ea"/>
                  <a:sym typeface="字魂36号-正文宋楷" panose="02000000000000000000" pitchFamily="2" charset="-122"/>
                </a:rPr>
                <a:t>thống</a:t>
              </a:r>
              <a:r>
                <a:rPr lang="en-US" altLang="zh-CN" sz="2800" b="1" dirty="0">
                  <a:latin typeface="Calibri" panose="020F0502020204030204" pitchFamily="34" charset="0"/>
                  <a:ea typeface="Elsie" panose="02000000000000000000" charset="0"/>
                  <a:cs typeface="+mn-ea"/>
                  <a:sym typeface="字魂36号-正文宋楷" panose="02000000000000000000" pitchFamily="2" charset="-122"/>
                </a:rPr>
                <a:t> </a:t>
              </a:r>
              <a:r>
                <a:rPr lang="en-US" altLang="zh-CN" sz="2800" b="1" dirty="0" err="1">
                  <a:latin typeface="Calibri" panose="020F0502020204030204" pitchFamily="34" charset="0"/>
                  <a:ea typeface="Elsie" panose="02000000000000000000" charset="0"/>
                  <a:cs typeface="+mn-ea"/>
                  <a:sym typeface="字魂36号-正文宋楷" panose="02000000000000000000" pitchFamily="2" charset="-122"/>
                </a:rPr>
                <a:t>nhất</a:t>
              </a:r>
              <a:endParaRPr lang="en-US" altLang="zh-CN" sz="2800" b="1" dirty="0">
                <a:latin typeface="Calibri" panose="020F0502020204030204" pitchFamily="34" charset="0"/>
                <a:ea typeface="Elsie" panose="02000000000000000000" charset="0"/>
                <a:cs typeface="+mn-ea"/>
                <a:sym typeface="字魂36号-正文宋楷" panose="02000000000000000000" pitchFamily="2" charset="-122"/>
              </a:endParaRPr>
            </a:p>
          </p:txBody>
        </p:sp>
      </p:grpSp>
      <p:sp>
        <p:nvSpPr>
          <p:cNvPr id="20" name="Freeform 19"/>
          <p:cNvSpPr/>
          <p:nvPr/>
        </p:nvSpPr>
        <p:spPr>
          <a:xfrm>
            <a:off x="8610117" y="2149548"/>
            <a:ext cx="1931484" cy="1931134"/>
          </a:xfrm>
          <a:custGeom>
            <a:avLst/>
            <a:gdLst>
              <a:gd name="connsiteX0" fmla="*/ 0 w 1568704"/>
              <a:gd name="connsiteY0" fmla="*/ 784210 h 1568420"/>
              <a:gd name="connsiteX1" fmla="*/ 784352 w 1568704"/>
              <a:gd name="connsiteY1" fmla="*/ 0 h 1568420"/>
              <a:gd name="connsiteX2" fmla="*/ 1568704 w 1568704"/>
              <a:gd name="connsiteY2" fmla="*/ 784210 h 1568420"/>
              <a:gd name="connsiteX3" fmla="*/ 784352 w 1568704"/>
              <a:gd name="connsiteY3" fmla="*/ 1568420 h 1568420"/>
              <a:gd name="connsiteX4" fmla="*/ 0 w 1568704"/>
              <a:gd name="connsiteY4" fmla="*/ 784210 h 156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704" h="1568420">
                <a:moveTo>
                  <a:pt x="0" y="784210"/>
                </a:moveTo>
                <a:cubicBezTo>
                  <a:pt x="0" y="351103"/>
                  <a:pt x="351166" y="0"/>
                  <a:pt x="784352" y="0"/>
                </a:cubicBezTo>
                <a:cubicBezTo>
                  <a:pt x="1217538" y="0"/>
                  <a:pt x="1568704" y="351103"/>
                  <a:pt x="1568704" y="784210"/>
                </a:cubicBezTo>
                <a:cubicBezTo>
                  <a:pt x="1568704" y="1217317"/>
                  <a:pt x="1217538" y="1568420"/>
                  <a:pt x="784352" y="1568420"/>
                </a:cubicBezTo>
                <a:cubicBezTo>
                  <a:pt x="351166" y="1568420"/>
                  <a:pt x="0" y="1217317"/>
                  <a:pt x="0" y="784210"/>
                </a:cubicBezTo>
                <a:close/>
              </a:path>
            </a:pathLst>
          </a:custGeom>
          <a:solidFill>
            <a:srgbClr val="DE6B3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3887" tIns="343846" rIns="343887" bIns="343846" numCol="1" spcCol="1270" anchor="ctr" anchorCtr="0">
            <a:noAutofit/>
          </a:bodyPr>
          <a:lstStyle/>
          <a:p>
            <a:pPr algn="ctr" defTabSz="1333100">
              <a:lnSpc>
                <a:spcPct val="90000"/>
              </a:lnSpc>
              <a:spcAft>
                <a:spcPct val="35000"/>
              </a:spcAft>
            </a:pPr>
            <a:endParaRPr lang="en-US" sz="2999" dirty="0">
              <a:solidFill>
                <a:schemeClr val="tx1"/>
              </a:solidFill>
              <a:latin typeface="Calibri" panose="020F0502020204030204" pitchFamily="34" charset="0"/>
              <a:ea typeface="Elsie" panose="02000000000000000000" charset="0"/>
              <a:cs typeface="+mn-ea"/>
              <a:sym typeface="字魂36号-正文宋楷" panose="02000000000000000000" pitchFamily="2" charset="-122"/>
            </a:endParaRPr>
          </a:p>
        </p:txBody>
      </p:sp>
      <p:grpSp>
        <p:nvGrpSpPr>
          <p:cNvPr id="23" name="Group 22"/>
          <p:cNvGrpSpPr/>
          <p:nvPr/>
        </p:nvGrpSpPr>
        <p:grpSpPr>
          <a:xfrm>
            <a:off x="4979564" y="2267023"/>
            <a:ext cx="2607241" cy="1515203"/>
            <a:chOff x="5048609" y="2764465"/>
            <a:chExt cx="2117539" cy="1230611"/>
          </a:xfrm>
          <a:solidFill>
            <a:srgbClr val="FFC000"/>
          </a:solidFill>
        </p:grpSpPr>
        <p:sp>
          <p:nvSpPr>
            <p:cNvPr id="12" name="Freeform 11"/>
            <p:cNvSpPr/>
            <p:nvPr/>
          </p:nvSpPr>
          <p:spPr>
            <a:xfrm>
              <a:off x="5048609" y="2764465"/>
              <a:ext cx="1230611" cy="1230611"/>
            </a:xfrm>
            <a:custGeom>
              <a:avLst/>
              <a:gdLst>
                <a:gd name="connsiteX0" fmla="*/ 0 w 1230611"/>
                <a:gd name="connsiteY0" fmla="*/ 615306 h 1230611"/>
                <a:gd name="connsiteX1" fmla="*/ 615306 w 1230611"/>
                <a:gd name="connsiteY1" fmla="*/ 0 h 1230611"/>
                <a:gd name="connsiteX2" fmla="*/ 1230612 w 1230611"/>
                <a:gd name="connsiteY2" fmla="*/ 615306 h 1230611"/>
                <a:gd name="connsiteX3" fmla="*/ 615306 w 1230611"/>
                <a:gd name="connsiteY3" fmla="*/ 1230612 h 1230611"/>
                <a:gd name="connsiteX4" fmla="*/ 0 w 1230611"/>
                <a:gd name="connsiteY4" fmla="*/ 615306 h 1230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11" h="1230611">
                  <a:moveTo>
                    <a:pt x="0" y="615306"/>
                  </a:moveTo>
                  <a:cubicBezTo>
                    <a:pt x="0" y="275482"/>
                    <a:pt x="275482" y="0"/>
                    <a:pt x="615306" y="0"/>
                  </a:cubicBezTo>
                  <a:cubicBezTo>
                    <a:pt x="955130" y="0"/>
                    <a:pt x="1230612" y="275482"/>
                    <a:pt x="1230612" y="615306"/>
                  </a:cubicBezTo>
                  <a:cubicBezTo>
                    <a:pt x="1230612" y="955130"/>
                    <a:pt x="955130" y="1230612"/>
                    <a:pt x="615306" y="1230612"/>
                  </a:cubicBezTo>
                  <a:cubicBezTo>
                    <a:pt x="275482" y="1230612"/>
                    <a:pt x="0" y="955130"/>
                    <a:pt x="0" y="615306"/>
                  </a:cubicBezTo>
                  <a:close/>
                </a:path>
              </a:pathLst>
            </a:custGeom>
            <a:grp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1771" tIns="145054" rIns="349083" bIns="145055" numCol="1" spcCol="1270" anchor="ctr" anchorCtr="0">
              <a:noAutofit/>
            </a:bodyPr>
            <a:lstStyle/>
            <a:p>
              <a:pPr algn="ctr" defTabSz="1066480">
                <a:lnSpc>
                  <a:spcPct val="90000"/>
                </a:lnSpc>
                <a:spcAft>
                  <a:spcPct val="35000"/>
                </a:spcAft>
              </a:pPr>
              <a:endParaRPr lang="en-US" sz="2400" dirty="0">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13" name="Freeform 12"/>
            <p:cNvSpPr/>
            <p:nvPr/>
          </p:nvSpPr>
          <p:spPr>
            <a:xfrm>
              <a:off x="5935537" y="2764465"/>
              <a:ext cx="1230611" cy="1230611"/>
            </a:xfrm>
            <a:custGeom>
              <a:avLst/>
              <a:gdLst>
                <a:gd name="connsiteX0" fmla="*/ 0 w 1230611"/>
                <a:gd name="connsiteY0" fmla="*/ 615306 h 1230611"/>
                <a:gd name="connsiteX1" fmla="*/ 615306 w 1230611"/>
                <a:gd name="connsiteY1" fmla="*/ 0 h 1230611"/>
                <a:gd name="connsiteX2" fmla="*/ 1230612 w 1230611"/>
                <a:gd name="connsiteY2" fmla="*/ 615306 h 1230611"/>
                <a:gd name="connsiteX3" fmla="*/ 615306 w 1230611"/>
                <a:gd name="connsiteY3" fmla="*/ 1230612 h 1230611"/>
                <a:gd name="connsiteX4" fmla="*/ 0 w 1230611"/>
                <a:gd name="connsiteY4" fmla="*/ 615306 h 1230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11" h="1230611">
                  <a:moveTo>
                    <a:pt x="0" y="615306"/>
                  </a:moveTo>
                  <a:cubicBezTo>
                    <a:pt x="0" y="275482"/>
                    <a:pt x="275482" y="0"/>
                    <a:pt x="615306" y="0"/>
                  </a:cubicBezTo>
                  <a:cubicBezTo>
                    <a:pt x="955130" y="0"/>
                    <a:pt x="1230612" y="275482"/>
                    <a:pt x="1230612" y="615306"/>
                  </a:cubicBezTo>
                  <a:cubicBezTo>
                    <a:pt x="1230612" y="955130"/>
                    <a:pt x="955130" y="1230612"/>
                    <a:pt x="615306" y="1230612"/>
                  </a:cubicBezTo>
                  <a:cubicBezTo>
                    <a:pt x="275482" y="1230612"/>
                    <a:pt x="0" y="955130"/>
                    <a:pt x="0" y="615306"/>
                  </a:cubicBezTo>
                  <a:close/>
                </a:path>
              </a:pathLst>
            </a:custGeom>
            <a:grp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49082" tIns="145054" rIns="171773" bIns="145055" numCol="1" spcCol="1270" anchor="ctr" anchorCtr="0">
              <a:noAutofit/>
            </a:bodyPr>
            <a:lstStyle/>
            <a:p>
              <a:pPr algn="ctr" defTabSz="1066480">
                <a:lnSpc>
                  <a:spcPct val="90000"/>
                </a:lnSpc>
                <a:spcAft>
                  <a:spcPct val="35000"/>
                </a:spcAft>
              </a:pPr>
              <a:endParaRPr lang="en-US" sz="2400" dirty="0">
                <a:latin typeface="Calibri" panose="020F0502020204030204" pitchFamily="34" charset="0"/>
                <a:ea typeface="Elsie" panose="02000000000000000000" charset="0"/>
                <a:cs typeface="+mn-ea"/>
                <a:sym typeface="字魂36号-正文宋楷" panose="02000000000000000000" pitchFamily="2" charset="-122"/>
              </a:endParaRPr>
            </a:p>
          </p:txBody>
        </p:sp>
      </p:grpSp>
      <p:grpSp>
        <p:nvGrpSpPr>
          <p:cNvPr id="6" name="Group 5"/>
          <p:cNvGrpSpPr/>
          <p:nvPr/>
        </p:nvGrpSpPr>
        <p:grpSpPr>
          <a:xfrm>
            <a:off x="1500120" y="1943424"/>
            <a:ext cx="2456887" cy="2272580"/>
            <a:chOff x="1498204" y="1942805"/>
            <a:chExt cx="2457911" cy="2273528"/>
          </a:xfrm>
          <a:solidFill>
            <a:srgbClr val="FFFF00"/>
          </a:solidFill>
        </p:grpSpPr>
        <p:grpSp>
          <p:nvGrpSpPr>
            <p:cNvPr id="22" name="Group 21"/>
            <p:cNvGrpSpPr/>
            <p:nvPr/>
          </p:nvGrpSpPr>
          <p:grpSpPr>
            <a:xfrm>
              <a:off x="1498204" y="1942805"/>
              <a:ext cx="2457911" cy="2273528"/>
              <a:chOff x="1874671" y="2401503"/>
              <a:chExt cx="1995424" cy="1845735"/>
            </a:xfrm>
            <a:grpFill/>
          </p:grpSpPr>
          <p:sp>
            <p:nvSpPr>
              <p:cNvPr id="14" name="Freeform 13"/>
              <p:cNvSpPr/>
              <p:nvPr/>
            </p:nvSpPr>
            <p:spPr>
              <a:xfrm>
                <a:off x="2188551" y="2401503"/>
                <a:ext cx="851048" cy="851068"/>
              </a:xfrm>
              <a:custGeom>
                <a:avLst/>
                <a:gdLst>
                  <a:gd name="connsiteX0" fmla="*/ 0 w 851048"/>
                  <a:gd name="connsiteY0" fmla="*/ 425534 h 851068"/>
                  <a:gd name="connsiteX1" fmla="*/ 425524 w 851048"/>
                  <a:gd name="connsiteY1" fmla="*/ 0 h 851068"/>
                  <a:gd name="connsiteX2" fmla="*/ 851048 w 851048"/>
                  <a:gd name="connsiteY2" fmla="*/ 425534 h 851068"/>
                  <a:gd name="connsiteX3" fmla="*/ 425524 w 851048"/>
                  <a:gd name="connsiteY3" fmla="*/ 851068 h 851068"/>
                  <a:gd name="connsiteX4" fmla="*/ 0 w 851048"/>
                  <a:gd name="connsiteY4" fmla="*/ 425534 h 8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048" h="851068">
                    <a:moveTo>
                      <a:pt x="0" y="425534"/>
                    </a:moveTo>
                    <a:cubicBezTo>
                      <a:pt x="0" y="190518"/>
                      <a:pt x="190514" y="0"/>
                      <a:pt x="425524" y="0"/>
                    </a:cubicBezTo>
                    <a:cubicBezTo>
                      <a:pt x="660534" y="0"/>
                      <a:pt x="851048" y="190518"/>
                      <a:pt x="851048" y="425534"/>
                    </a:cubicBezTo>
                    <a:cubicBezTo>
                      <a:pt x="851048" y="660550"/>
                      <a:pt x="660534" y="851068"/>
                      <a:pt x="425524" y="851068"/>
                    </a:cubicBezTo>
                    <a:cubicBezTo>
                      <a:pt x="190514" y="851068"/>
                      <a:pt x="0" y="660550"/>
                      <a:pt x="0" y="425534"/>
                    </a:cubicBezTo>
                    <a:close/>
                  </a:path>
                </a:pathLst>
              </a:custGeom>
              <a:grp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5516" tIns="185520" rIns="185516" bIns="185520" numCol="1" spcCol="1270" anchor="ctr" anchorCtr="0">
                <a:noAutofit/>
              </a:bodyPr>
              <a:lstStyle/>
              <a:p>
                <a:pPr algn="ctr">
                  <a:lnSpc>
                    <a:spcPct val="120000"/>
                  </a:lnSpc>
                </a:pPr>
                <a:endParaRPr lang="en-US" altLang="zh-CN" sz="1705" dirty="0">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15" name="Oval 14"/>
              <p:cNvSpPr/>
              <p:nvPr/>
            </p:nvSpPr>
            <p:spPr>
              <a:xfrm>
                <a:off x="1874671" y="3113034"/>
                <a:ext cx="418041" cy="417874"/>
              </a:xfrm>
              <a:prstGeom prst="ellipse">
                <a:avLst/>
              </a:prstGeom>
              <a:grp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zh-CN" altLang="en-US" sz="1705" dirty="0">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16" name="Oval 15"/>
              <p:cNvSpPr/>
              <p:nvPr/>
            </p:nvSpPr>
            <p:spPr>
              <a:xfrm>
                <a:off x="3109439" y="2568911"/>
                <a:ext cx="243242" cy="243083"/>
              </a:xfrm>
              <a:prstGeom prst="ellipse">
                <a:avLst/>
              </a:prstGeom>
              <a:grp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zh-CN" altLang="en-US" sz="1705" dirty="0">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17" name="Freeform 16"/>
              <p:cNvSpPr/>
              <p:nvPr/>
            </p:nvSpPr>
            <p:spPr>
              <a:xfrm>
                <a:off x="3019047" y="2909819"/>
                <a:ext cx="851048" cy="851068"/>
              </a:xfrm>
              <a:custGeom>
                <a:avLst/>
                <a:gdLst>
                  <a:gd name="connsiteX0" fmla="*/ 0 w 851048"/>
                  <a:gd name="connsiteY0" fmla="*/ 425534 h 851068"/>
                  <a:gd name="connsiteX1" fmla="*/ 425524 w 851048"/>
                  <a:gd name="connsiteY1" fmla="*/ 0 h 851068"/>
                  <a:gd name="connsiteX2" fmla="*/ 851048 w 851048"/>
                  <a:gd name="connsiteY2" fmla="*/ 425534 h 851068"/>
                  <a:gd name="connsiteX3" fmla="*/ 425524 w 851048"/>
                  <a:gd name="connsiteY3" fmla="*/ 851068 h 851068"/>
                  <a:gd name="connsiteX4" fmla="*/ 0 w 851048"/>
                  <a:gd name="connsiteY4" fmla="*/ 425534 h 8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048" h="851068">
                    <a:moveTo>
                      <a:pt x="0" y="425534"/>
                    </a:moveTo>
                    <a:cubicBezTo>
                      <a:pt x="0" y="190518"/>
                      <a:pt x="190514" y="0"/>
                      <a:pt x="425524" y="0"/>
                    </a:cubicBezTo>
                    <a:cubicBezTo>
                      <a:pt x="660534" y="0"/>
                      <a:pt x="851048" y="190518"/>
                      <a:pt x="851048" y="425534"/>
                    </a:cubicBezTo>
                    <a:cubicBezTo>
                      <a:pt x="851048" y="660550"/>
                      <a:pt x="660534" y="851068"/>
                      <a:pt x="425524" y="851068"/>
                    </a:cubicBezTo>
                    <a:cubicBezTo>
                      <a:pt x="190514" y="851068"/>
                      <a:pt x="0" y="660550"/>
                      <a:pt x="0" y="425534"/>
                    </a:cubicBezTo>
                    <a:close/>
                  </a:path>
                </a:pathLst>
              </a:custGeom>
              <a:grp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5516" tIns="185520" rIns="185516" bIns="185520" numCol="1" spcCol="1270" anchor="ctr" anchorCtr="0">
                <a:noAutofit/>
              </a:bodyPr>
              <a:lstStyle/>
              <a:p>
                <a:pPr algn="ctr">
                  <a:lnSpc>
                    <a:spcPct val="120000"/>
                  </a:lnSpc>
                </a:pPr>
                <a:endParaRPr lang="en-US" altLang="zh-CN" sz="1705" dirty="0">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18" name="Oval 17"/>
              <p:cNvSpPr/>
              <p:nvPr/>
            </p:nvSpPr>
            <p:spPr>
              <a:xfrm>
                <a:off x="3108043" y="3812937"/>
                <a:ext cx="243242" cy="243083"/>
              </a:xfrm>
              <a:prstGeom prst="ellipse">
                <a:avLst/>
              </a:prstGeom>
              <a:grp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zh-CN" altLang="en-US" sz="1705" dirty="0">
                  <a:latin typeface="Calibri" panose="020F0502020204030204" pitchFamily="34" charset="0"/>
                  <a:ea typeface="Elsie" panose="02000000000000000000" charset="0"/>
                  <a:cs typeface="+mn-ea"/>
                  <a:sym typeface="字魂36号-正文宋楷" panose="02000000000000000000" pitchFamily="2" charset="-122"/>
                </a:endParaRPr>
              </a:p>
            </p:txBody>
          </p:sp>
          <p:sp>
            <p:nvSpPr>
              <p:cNvPr id="19" name="Freeform 18"/>
              <p:cNvSpPr/>
              <p:nvPr/>
            </p:nvSpPr>
            <p:spPr>
              <a:xfrm>
                <a:off x="2203717" y="3396170"/>
                <a:ext cx="851048" cy="851068"/>
              </a:xfrm>
              <a:custGeom>
                <a:avLst/>
                <a:gdLst>
                  <a:gd name="connsiteX0" fmla="*/ 0 w 851048"/>
                  <a:gd name="connsiteY0" fmla="*/ 425534 h 851068"/>
                  <a:gd name="connsiteX1" fmla="*/ 425524 w 851048"/>
                  <a:gd name="connsiteY1" fmla="*/ 0 h 851068"/>
                  <a:gd name="connsiteX2" fmla="*/ 851048 w 851048"/>
                  <a:gd name="connsiteY2" fmla="*/ 425534 h 851068"/>
                  <a:gd name="connsiteX3" fmla="*/ 425524 w 851048"/>
                  <a:gd name="connsiteY3" fmla="*/ 851068 h 851068"/>
                  <a:gd name="connsiteX4" fmla="*/ 0 w 851048"/>
                  <a:gd name="connsiteY4" fmla="*/ 425534 h 8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048" h="851068">
                    <a:moveTo>
                      <a:pt x="0" y="425534"/>
                    </a:moveTo>
                    <a:cubicBezTo>
                      <a:pt x="0" y="190518"/>
                      <a:pt x="190514" y="0"/>
                      <a:pt x="425524" y="0"/>
                    </a:cubicBezTo>
                    <a:cubicBezTo>
                      <a:pt x="660534" y="0"/>
                      <a:pt x="851048" y="190518"/>
                      <a:pt x="851048" y="425534"/>
                    </a:cubicBezTo>
                    <a:cubicBezTo>
                      <a:pt x="851048" y="660550"/>
                      <a:pt x="660534" y="851068"/>
                      <a:pt x="425524" y="851068"/>
                    </a:cubicBezTo>
                    <a:cubicBezTo>
                      <a:pt x="190514" y="851068"/>
                      <a:pt x="0" y="660550"/>
                      <a:pt x="0" y="425534"/>
                    </a:cubicBezTo>
                    <a:close/>
                  </a:path>
                </a:pathLst>
              </a:custGeom>
              <a:grp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5516" tIns="185520" rIns="185516" bIns="185520" numCol="1" spcCol="1270" anchor="ctr" anchorCtr="0">
                <a:noAutofit/>
              </a:bodyPr>
              <a:lstStyle/>
              <a:p>
                <a:pPr algn="ctr" defTabSz="710987">
                  <a:lnSpc>
                    <a:spcPct val="90000"/>
                  </a:lnSpc>
                  <a:spcAft>
                    <a:spcPct val="35000"/>
                  </a:spcAft>
                </a:pPr>
                <a:endParaRPr lang="en-US" sz="1705" b="1" dirty="0">
                  <a:latin typeface="Calibri" panose="020F0502020204030204" pitchFamily="34" charset="0"/>
                  <a:ea typeface="Elsie" panose="02000000000000000000" charset="0"/>
                  <a:cs typeface="+mn-ea"/>
                  <a:sym typeface="字魂36号-正文宋楷" panose="02000000000000000000" pitchFamily="2" charset="-122"/>
                </a:endParaRPr>
              </a:p>
            </p:txBody>
          </p:sp>
        </p:grpSp>
        <p:sp>
          <p:nvSpPr>
            <p:cNvPr id="5" name="Rectangle 4"/>
            <p:cNvSpPr/>
            <p:nvPr/>
          </p:nvSpPr>
          <p:spPr>
            <a:xfrm>
              <a:off x="2335259" y="3547187"/>
              <a:ext cx="184808" cy="386357"/>
            </a:xfrm>
            <a:prstGeom prst="rect">
              <a:avLst/>
            </a:prstGeom>
            <a:grpFill/>
          </p:spPr>
          <p:txBody>
            <a:bodyPr wrap="none">
              <a:spAutoFit/>
            </a:bodyPr>
            <a:lstStyle/>
            <a:p>
              <a:pPr algn="ctr">
                <a:lnSpc>
                  <a:spcPct val="120000"/>
                </a:lnSpc>
              </a:pPr>
              <a:endParaRPr lang="en-US" sz="1705" dirty="0">
                <a:latin typeface="Calibri" panose="020F0502020204030204" pitchFamily="34" charset="0"/>
                <a:ea typeface="Elsie" panose="02000000000000000000" charset="0"/>
                <a:cs typeface="+mn-ea"/>
                <a:sym typeface="字魂36号-正文宋楷" panose="02000000000000000000" pitchFamily="2" charset="-122"/>
              </a:endParaRPr>
            </a:p>
          </p:txBody>
        </p:sp>
      </p:grpSp>
      <p:sp>
        <p:nvSpPr>
          <p:cNvPr id="2" name="Rectangle 1"/>
          <p:cNvSpPr/>
          <p:nvPr/>
        </p:nvSpPr>
        <p:spPr>
          <a:xfrm>
            <a:off x="1714255" y="856752"/>
            <a:ext cx="8763489" cy="646331"/>
          </a:xfrm>
          <a:prstGeom prst="rect">
            <a:avLst/>
          </a:prstGeom>
        </p:spPr>
        <p:txBody>
          <a:bodyPr wrap="none">
            <a:spAutoFit/>
          </a:bodyPr>
          <a:lstStyle/>
          <a:p>
            <a:pPr algn="ctr"/>
            <a:r>
              <a:rPr lang="en-US" altLang="zh-CN" sz="3600" b="1" cap="small" dirty="0" err="1">
                <a:solidFill>
                  <a:srgbClr val="0070C0"/>
                </a:solidFill>
                <a:latin typeface="Calibri" panose="020F0502020204030204" pitchFamily="34" charset="0"/>
                <a:cs typeface="Calibri" panose="020F0502020204030204" pitchFamily="34" charset="0"/>
                <a:sym typeface="+mn-lt"/>
              </a:rPr>
              <a:t>thảo</a:t>
            </a:r>
            <a:r>
              <a:rPr lang="en-US" altLang="zh-CN" sz="3600" b="1" cap="small" dirty="0">
                <a:solidFill>
                  <a:srgbClr val="0070C0"/>
                </a:solidFill>
                <a:latin typeface="Calibri" panose="020F0502020204030204" pitchFamily="34" charset="0"/>
                <a:cs typeface="Calibri" panose="020F0502020204030204" pitchFamily="34" charset="0"/>
                <a:sym typeface="+mn-lt"/>
              </a:rPr>
              <a:t> </a:t>
            </a:r>
            <a:r>
              <a:rPr lang="en-US" altLang="zh-CN" sz="3600" b="1" cap="small" dirty="0" err="1">
                <a:solidFill>
                  <a:srgbClr val="0070C0"/>
                </a:solidFill>
                <a:latin typeface="Calibri" panose="020F0502020204030204" pitchFamily="34" charset="0"/>
                <a:cs typeface="Calibri" panose="020F0502020204030204" pitchFamily="34" charset="0"/>
                <a:sym typeface="+mn-lt"/>
              </a:rPr>
              <a:t>luận</a:t>
            </a:r>
            <a:r>
              <a:rPr lang="en-US" altLang="zh-CN" sz="3600" b="1" cap="small" dirty="0">
                <a:solidFill>
                  <a:srgbClr val="0070C0"/>
                </a:solidFill>
                <a:latin typeface="Calibri" panose="020F0502020204030204" pitchFamily="34" charset="0"/>
                <a:cs typeface="Calibri" panose="020F0502020204030204" pitchFamily="34" charset="0"/>
                <a:sym typeface="+mn-lt"/>
              </a:rPr>
              <a:t> </a:t>
            </a:r>
            <a:r>
              <a:rPr lang="en-US" altLang="zh-CN" sz="3600" b="1" cap="small" dirty="0" err="1">
                <a:solidFill>
                  <a:srgbClr val="0070C0"/>
                </a:solidFill>
                <a:latin typeface="Calibri" panose="020F0502020204030204" pitchFamily="34" charset="0"/>
                <a:cs typeface="Calibri" panose="020F0502020204030204" pitchFamily="34" charset="0"/>
                <a:sym typeface="+mn-lt"/>
              </a:rPr>
              <a:t>nhóm</a:t>
            </a:r>
            <a:r>
              <a:rPr lang="en-US" altLang="zh-CN" sz="3600" b="1" cap="small" dirty="0">
                <a:solidFill>
                  <a:srgbClr val="0070C0"/>
                </a:solidFill>
                <a:latin typeface="Calibri" panose="020F0502020204030204" pitchFamily="34" charset="0"/>
                <a:cs typeface="Calibri" panose="020F0502020204030204" pitchFamily="34" charset="0"/>
                <a:sym typeface="+mn-lt"/>
              </a:rPr>
              <a:t>, </a:t>
            </a:r>
            <a:r>
              <a:rPr lang="en-US" altLang="zh-CN" sz="3600" b="1" cap="small" dirty="0" err="1">
                <a:solidFill>
                  <a:srgbClr val="0070C0"/>
                </a:solidFill>
                <a:latin typeface="Calibri" panose="020F0502020204030204" pitchFamily="34" charset="0"/>
                <a:cs typeface="Calibri" panose="020F0502020204030204" pitchFamily="34" charset="0"/>
                <a:sym typeface="+mn-lt"/>
              </a:rPr>
              <a:t>hoàn</a:t>
            </a:r>
            <a:r>
              <a:rPr lang="en-US" altLang="zh-CN" sz="3600" b="1" cap="small" dirty="0">
                <a:solidFill>
                  <a:srgbClr val="0070C0"/>
                </a:solidFill>
                <a:latin typeface="Calibri" panose="020F0502020204030204" pitchFamily="34" charset="0"/>
                <a:cs typeface="Calibri" panose="020F0502020204030204" pitchFamily="34" charset="0"/>
                <a:sym typeface="+mn-lt"/>
              </a:rPr>
              <a:t> </a:t>
            </a:r>
            <a:r>
              <a:rPr lang="en-US" altLang="zh-CN" sz="3600" b="1" cap="small" dirty="0" err="1">
                <a:solidFill>
                  <a:srgbClr val="0070C0"/>
                </a:solidFill>
                <a:latin typeface="Calibri" panose="020F0502020204030204" pitchFamily="34" charset="0"/>
                <a:cs typeface="Calibri" panose="020F0502020204030204" pitchFamily="34" charset="0"/>
                <a:sym typeface="+mn-lt"/>
              </a:rPr>
              <a:t>thành</a:t>
            </a:r>
            <a:r>
              <a:rPr lang="en-US" altLang="zh-CN" sz="3600" b="1" cap="small" dirty="0">
                <a:solidFill>
                  <a:srgbClr val="0070C0"/>
                </a:solidFill>
                <a:latin typeface="Calibri" panose="020F0502020204030204" pitchFamily="34" charset="0"/>
                <a:cs typeface="Calibri" panose="020F0502020204030204" pitchFamily="34" charset="0"/>
                <a:sym typeface="+mn-lt"/>
              </a:rPr>
              <a:t> </a:t>
            </a:r>
            <a:r>
              <a:rPr lang="en-US" altLang="zh-CN" sz="3600" b="1" cap="small" dirty="0" err="1">
                <a:solidFill>
                  <a:srgbClr val="0070C0"/>
                </a:solidFill>
                <a:latin typeface="Calibri" panose="020F0502020204030204" pitchFamily="34" charset="0"/>
                <a:cs typeface="Calibri" panose="020F0502020204030204" pitchFamily="34" charset="0"/>
                <a:sym typeface="+mn-lt"/>
              </a:rPr>
              <a:t>nhiệm</a:t>
            </a:r>
            <a:r>
              <a:rPr lang="en-US" altLang="zh-CN" sz="3600" b="1" cap="small" dirty="0">
                <a:solidFill>
                  <a:srgbClr val="0070C0"/>
                </a:solidFill>
                <a:latin typeface="Calibri" panose="020F0502020204030204" pitchFamily="34" charset="0"/>
                <a:cs typeface="Calibri" panose="020F0502020204030204" pitchFamily="34" charset="0"/>
                <a:sym typeface="+mn-lt"/>
              </a:rPr>
              <a:t> </a:t>
            </a:r>
            <a:r>
              <a:rPr lang="en-US" altLang="zh-CN" sz="3600" b="1" cap="small" dirty="0" err="1">
                <a:solidFill>
                  <a:srgbClr val="0070C0"/>
                </a:solidFill>
                <a:latin typeface="Calibri" panose="020F0502020204030204" pitchFamily="34" charset="0"/>
                <a:cs typeface="Calibri" panose="020F0502020204030204" pitchFamily="34" charset="0"/>
                <a:sym typeface="+mn-lt"/>
              </a:rPr>
              <a:t>vụ</a:t>
            </a:r>
            <a:r>
              <a:rPr lang="en-US" altLang="zh-CN" sz="3600" b="1" cap="small" dirty="0">
                <a:solidFill>
                  <a:srgbClr val="0070C0"/>
                </a:solidFill>
                <a:latin typeface="Calibri" panose="020F0502020204030204" pitchFamily="34" charset="0"/>
                <a:cs typeface="Calibri" panose="020F0502020204030204" pitchFamily="34" charset="0"/>
                <a:sym typeface="+mn-lt"/>
              </a:rPr>
              <a:t> </a:t>
            </a:r>
            <a:r>
              <a:rPr lang="en-US" altLang="zh-CN" sz="3600" b="1" cap="small" dirty="0" err="1">
                <a:solidFill>
                  <a:srgbClr val="0070C0"/>
                </a:solidFill>
                <a:latin typeface="Calibri" panose="020F0502020204030204" pitchFamily="34" charset="0"/>
                <a:cs typeface="Calibri" panose="020F0502020204030204" pitchFamily="34" charset="0"/>
                <a:sym typeface="+mn-lt"/>
              </a:rPr>
              <a:t>học</a:t>
            </a:r>
            <a:r>
              <a:rPr lang="en-US" altLang="zh-CN" sz="3600" b="1" cap="small" dirty="0">
                <a:solidFill>
                  <a:srgbClr val="0070C0"/>
                </a:solidFill>
                <a:latin typeface="Calibri" panose="020F0502020204030204" pitchFamily="34" charset="0"/>
                <a:cs typeface="Calibri" panose="020F0502020204030204" pitchFamily="34" charset="0"/>
                <a:sym typeface="+mn-lt"/>
              </a:rPr>
              <a:t> </a:t>
            </a:r>
            <a:r>
              <a:rPr lang="en-US" altLang="zh-CN" sz="3600" b="1" cap="small" dirty="0" err="1">
                <a:solidFill>
                  <a:srgbClr val="0070C0"/>
                </a:solidFill>
                <a:latin typeface="Calibri" panose="020F0502020204030204" pitchFamily="34" charset="0"/>
                <a:cs typeface="Calibri" panose="020F0502020204030204" pitchFamily="34" charset="0"/>
                <a:sym typeface="+mn-lt"/>
              </a:rPr>
              <a:t>tập</a:t>
            </a:r>
            <a:endParaRPr lang="en-US" altLang="zh-CN" sz="3600" b="1" cap="small" dirty="0">
              <a:solidFill>
                <a:srgbClr val="0070C0"/>
              </a:solidFill>
              <a:latin typeface="Calibri" panose="020F0502020204030204" pitchFamily="34" charset="0"/>
              <a:cs typeface="Calibri" panose="020F0502020204030204" pitchFamily="34" charset="0"/>
              <a:sym typeface="+mn-lt"/>
            </a:endParaRPr>
          </a:p>
        </p:txBody>
      </p:sp>
      <p:sp>
        <p:nvSpPr>
          <p:cNvPr id="4" name="TextBox 3">
            <a:extLst>
              <a:ext uri="{FF2B5EF4-FFF2-40B4-BE49-F238E27FC236}">
                <a16:creationId xmlns:a16="http://schemas.microsoft.com/office/drawing/2014/main" id="{7E420CE3-8FC4-F0B6-E64C-4C94510C7B2D}"/>
              </a:ext>
            </a:extLst>
          </p:cNvPr>
          <p:cNvSpPr txBox="1"/>
          <p:nvPr/>
        </p:nvSpPr>
        <p:spPr>
          <a:xfrm>
            <a:off x="268960" y="87177"/>
            <a:ext cx="10660295" cy="646331"/>
          </a:xfrm>
          <a:prstGeom prst="rect">
            <a:avLst/>
          </a:prstGeom>
          <a:noFill/>
        </p:spPr>
        <p:txBody>
          <a:bodyPr wrap="square">
            <a:spAutoFit/>
          </a:bodyPr>
          <a:lstStyle/>
          <a:p>
            <a:pPr algn="just" defTabSz="457200">
              <a:spcBef>
                <a:spcPct val="0"/>
              </a:spcBef>
              <a:spcAft>
                <a:spcPts val="600"/>
              </a:spcAft>
            </a:pPr>
            <a:r>
              <a:rPr lang="en-US" altLang="zh-CN" sz="3600" b="1" dirty="0">
                <a:solidFill>
                  <a:srgbClr val="FF0000"/>
                </a:solidFill>
                <a:latin typeface="Calibri" panose="020F0502020204030204" pitchFamily="34" charset="0"/>
                <a:ea typeface="+mj-ea"/>
                <a:cs typeface="Calibri" panose="020F0502020204030204" pitchFamily="34" charset="0"/>
                <a:sym typeface="+mn-lt"/>
              </a:rPr>
              <a:t>II. TẾ BÀO THẦN KINH VÀ CÁC DẠNG HỆ THẦN KINH</a:t>
            </a:r>
          </a:p>
        </p:txBody>
      </p:sp>
    </p:spTree>
    <p:extLst>
      <p:ext uri="{BB962C8B-B14F-4D97-AF65-F5344CB8AC3E}">
        <p14:creationId xmlns:p14="http://schemas.microsoft.com/office/powerpoint/2010/main" val="2905731086"/>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down)">
                                      <p:cBhvr>
                                        <p:cTn id="14" dur="500"/>
                                        <p:tgtEl>
                                          <p:spTgt spid="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par>
                          <p:cTn id="18" fill="hold">
                            <p:stCondLst>
                              <p:cond delay="1000"/>
                            </p:stCondLst>
                            <p:childTnLst>
                              <p:par>
                                <p:cTn id="19" presetID="1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down)">
                                      <p:cBhvr>
                                        <p:cTn id="22" dur="500"/>
                                        <p:tgtEl>
                                          <p:spTgt spid="10"/>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1500"/>
                            </p:stCondLst>
                            <p:childTnLst>
                              <p:par>
                                <p:cTn id="27" presetID="12" presetClass="entr" presetSubtype="1"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down)">
                                      <p:cBhvr>
                                        <p:cTn id="30" dur="500"/>
                                        <p:tgtEl>
                                          <p:spTgt spid="11"/>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a:extLst>
              <a:ext uri="{FF2B5EF4-FFF2-40B4-BE49-F238E27FC236}">
                <a16:creationId xmlns:a16="http://schemas.microsoft.com/office/drawing/2014/main" id="{6903EF0A-D38C-4F41-8FF7-C8E42437EDDE}"/>
              </a:ext>
            </a:extLst>
          </p:cNvPr>
          <p:cNvSpPr>
            <a:spLocks/>
          </p:cNvSpPr>
          <p:nvPr/>
        </p:nvSpPr>
        <p:spPr bwMode="auto">
          <a:xfrm>
            <a:off x="2279713" y="48701"/>
            <a:ext cx="7549427" cy="1284214"/>
          </a:xfrm>
          <a:prstGeom prst="rect">
            <a:avLst/>
          </a:prstGeom>
          <a:noFill/>
          <a:ln w="6350" cap="flat" cmpd="sng" algn="ctr">
            <a:solidFill>
              <a:srgbClr val="FFFFFF"/>
            </a:solidFill>
            <a:prstDash val="soli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Vòng</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1: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Nhóm</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chuyên</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gia</a:t>
            </a:r>
            <a:endPar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endParaRPr>
          </a:p>
          <a:p>
            <a:pPr algn="ctr"/>
            <a:endParaRPr lang="en-US" sz="3600" b="1" cap="small" dirty="0">
              <a:solidFill>
                <a:srgbClr val="23614E"/>
              </a:solidFill>
              <a:latin typeface="Calibri" panose="020F0502020204030204" pitchFamily="34" charset="0"/>
              <a:cs typeface="Calibri" panose="020F0502020204030204" pitchFamily="34" charset="0"/>
              <a:sym typeface="+mn-lt"/>
            </a:endParaRPr>
          </a:p>
        </p:txBody>
      </p:sp>
      <p:cxnSp>
        <p:nvCxnSpPr>
          <p:cNvPr id="3" name="Straight Connector 2">
            <a:extLst>
              <a:ext uri="{FF2B5EF4-FFF2-40B4-BE49-F238E27FC236}">
                <a16:creationId xmlns:a16="http://schemas.microsoft.com/office/drawing/2014/main" id="{700C8868-504B-44D7-8C87-E235E5AE19E1}"/>
              </a:ext>
            </a:extLst>
          </p:cNvPr>
          <p:cNvCxnSpPr/>
          <p:nvPr/>
        </p:nvCxnSpPr>
        <p:spPr>
          <a:xfrm>
            <a:off x="0" y="74187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AC98B4C8-42E8-431C-8C47-83239926519B}"/>
              </a:ext>
            </a:extLst>
          </p:cNvPr>
          <p:cNvSpPr/>
          <p:nvPr/>
        </p:nvSpPr>
        <p:spPr>
          <a:xfrm>
            <a:off x="267704" y="1228717"/>
            <a:ext cx="2501868" cy="600076"/>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1</a:t>
            </a:r>
          </a:p>
        </p:txBody>
      </p:sp>
      <p:sp>
        <p:nvSpPr>
          <p:cNvPr id="5" name="Rectangle: Rounded Corners 4">
            <a:extLst>
              <a:ext uri="{FF2B5EF4-FFF2-40B4-BE49-F238E27FC236}">
                <a16:creationId xmlns:a16="http://schemas.microsoft.com/office/drawing/2014/main" id="{768E597B-3CF3-47C4-BBCC-A7C2CE2A89C7}"/>
              </a:ext>
            </a:extLst>
          </p:cNvPr>
          <p:cNvSpPr/>
          <p:nvPr/>
        </p:nvSpPr>
        <p:spPr>
          <a:xfrm>
            <a:off x="3552559" y="1228717"/>
            <a:ext cx="2501868" cy="600076"/>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2</a:t>
            </a:r>
          </a:p>
        </p:txBody>
      </p:sp>
      <p:sp>
        <p:nvSpPr>
          <p:cNvPr id="6" name="Rectangle: Rounded Corners 5">
            <a:extLst>
              <a:ext uri="{FF2B5EF4-FFF2-40B4-BE49-F238E27FC236}">
                <a16:creationId xmlns:a16="http://schemas.microsoft.com/office/drawing/2014/main" id="{C0861638-CE41-4FAB-8862-35C771D25B2D}"/>
              </a:ext>
            </a:extLst>
          </p:cNvPr>
          <p:cNvSpPr/>
          <p:nvPr/>
        </p:nvSpPr>
        <p:spPr>
          <a:xfrm>
            <a:off x="6655564" y="1228717"/>
            <a:ext cx="2501868" cy="600076"/>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3</a:t>
            </a:r>
          </a:p>
        </p:txBody>
      </p:sp>
      <p:sp>
        <p:nvSpPr>
          <p:cNvPr id="7" name="Rectangle: Rounded Corners 6">
            <a:extLst>
              <a:ext uri="{FF2B5EF4-FFF2-40B4-BE49-F238E27FC236}">
                <a16:creationId xmlns:a16="http://schemas.microsoft.com/office/drawing/2014/main" id="{5D19C7CF-A72B-4B4F-8F08-5B1BDA83CE25}"/>
              </a:ext>
            </a:extLst>
          </p:cNvPr>
          <p:cNvSpPr/>
          <p:nvPr/>
        </p:nvSpPr>
        <p:spPr>
          <a:xfrm>
            <a:off x="9525657" y="1176951"/>
            <a:ext cx="2501868" cy="600076"/>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4</a:t>
            </a:r>
          </a:p>
        </p:txBody>
      </p:sp>
      <p:sp>
        <p:nvSpPr>
          <p:cNvPr id="8" name="Arrow: Down 7">
            <a:extLst>
              <a:ext uri="{FF2B5EF4-FFF2-40B4-BE49-F238E27FC236}">
                <a16:creationId xmlns:a16="http://schemas.microsoft.com/office/drawing/2014/main" id="{A7293425-7DA0-4F24-AFF8-5B24BE971ACF}"/>
              </a:ext>
            </a:extLst>
          </p:cNvPr>
          <p:cNvSpPr/>
          <p:nvPr/>
        </p:nvSpPr>
        <p:spPr>
          <a:xfrm>
            <a:off x="1242204" y="2108605"/>
            <a:ext cx="232913" cy="414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0370AA23-0FDA-4E15-A550-9383D413DBF6}"/>
              </a:ext>
            </a:extLst>
          </p:cNvPr>
          <p:cNvGraphicFramePr>
            <a:graphicFrameLocks noGrp="1"/>
          </p:cNvGraphicFramePr>
          <p:nvPr>
            <p:extLst>
              <p:ext uri="{D42A27DB-BD31-4B8C-83A1-F6EECF244321}">
                <p14:modId xmlns:p14="http://schemas.microsoft.com/office/powerpoint/2010/main" val="853862257"/>
              </p:ext>
            </p:extLst>
          </p:nvPr>
        </p:nvGraphicFramePr>
        <p:xfrm>
          <a:off x="189782" y="3962970"/>
          <a:ext cx="3269696" cy="2716654"/>
        </p:xfrm>
        <a:graphic>
          <a:graphicData uri="http://schemas.openxmlformats.org/drawingml/2006/table">
            <a:tbl>
              <a:tblPr firstRow="1" firstCol="1" bandRow="1">
                <a:tableStyleId>{5DA37D80-6434-44D0-A028-1B22A696006F}</a:tableStyleId>
              </a:tblPr>
              <a:tblGrid>
                <a:gridCol w="1220774">
                  <a:extLst>
                    <a:ext uri="{9D8B030D-6E8A-4147-A177-3AD203B41FA5}">
                      <a16:colId xmlns:a16="http://schemas.microsoft.com/office/drawing/2014/main" val="1359133752"/>
                    </a:ext>
                  </a:extLst>
                </a:gridCol>
                <a:gridCol w="999716">
                  <a:extLst>
                    <a:ext uri="{9D8B030D-6E8A-4147-A177-3AD203B41FA5}">
                      <a16:colId xmlns:a16="http://schemas.microsoft.com/office/drawing/2014/main" val="1085411476"/>
                    </a:ext>
                  </a:extLst>
                </a:gridCol>
                <a:gridCol w="1049206">
                  <a:extLst>
                    <a:ext uri="{9D8B030D-6E8A-4147-A177-3AD203B41FA5}">
                      <a16:colId xmlns:a16="http://schemas.microsoft.com/office/drawing/2014/main" val="3793059884"/>
                    </a:ext>
                  </a:extLst>
                </a:gridCol>
              </a:tblGrid>
              <a:tr h="624521">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Cấu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tạo</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Chức năng</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726756068"/>
                  </a:ext>
                </a:extLst>
              </a:tr>
              <a:tr h="624521">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Thân TB thần kinh</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67574567"/>
                  </a:ext>
                </a:extLst>
              </a:tr>
              <a:tr h="624521">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Sợi nhánh</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748675143"/>
                  </a:ext>
                </a:extLst>
              </a:tr>
              <a:tr h="624521">
                <a:tc>
                  <a:txBody>
                    <a:bodyPr/>
                    <a:lstStyle/>
                    <a:p>
                      <a:pPr algn="ctr">
                        <a:lnSpc>
                          <a:spcPct val="125000"/>
                        </a:lnSpc>
                        <a:spcAft>
                          <a:spcPts val="80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Sợi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trục</a:t>
                      </a: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818002894"/>
                  </a:ext>
                </a:extLst>
              </a:tr>
            </a:tbl>
          </a:graphicData>
        </a:graphic>
      </p:graphicFrame>
      <p:graphicFrame>
        <p:nvGraphicFramePr>
          <p:cNvPr id="10" name="Table 9">
            <a:extLst>
              <a:ext uri="{FF2B5EF4-FFF2-40B4-BE49-F238E27FC236}">
                <a16:creationId xmlns:a16="http://schemas.microsoft.com/office/drawing/2014/main" id="{5C680D8F-16AD-4059-9F11-F1A83C49B12E}"/>
              </a:ext>
            </a:extLst>
          </p:cNvPr>
          <p:cNvGraphicFramePr>
            <a:graphicFrameLocks noGrp="1"/>
          </p:cNvGraphicFramePr>
          <p:nvPr>
            <p:extLst>
              <p:ext uri="{D42A27DB-BD31-4B8C-83A1-F6EECF244321}">
                <p14:modId xmlns:p14="http://schemas.microsoft.com/office/powerpoint/2010/main" val="2055858846"/>
              </p:ext>
            </p:extLst>
          </p:nvPr>
        </p:nvGraphicFramePr>
        <p:xfrm>
          <a:off x="3916392" y="2783169"/>
          <a:ext cx="7940329" cy="3896455"/>
        </p:xfrm>
        <a:graphic>
          <a:graphicData uri="http://schemas.openxmlformats.org/drawingml/2006/table">
            <a:tbl>
              <a:tblPr firstRow="1" firstCol="1" bandRow="1">
                <a:tableStyleId>{5DA37D80-6434-44D0-A028-1B22A696006F}</a:tableStyleId>
              </a:tblPr>
              <a:tblGrid>
                <a:gridCol w="2207532">
                  <a:extLst>
                    <a:ext uri="{9D8B030D-6E8A-4147-A177-3AD203B41FA5}">
                      <a16:colId xmlns:a16="http://schemas.microsoft.com/office/drawing/2014/main" val="4092774734"/>
                    </a:ext>
                  </a:extLst>
                </a:gridCol>
                <a:gridCol w="1981729">
                  <a:extLst>
                    <a:ext uri="{9D8B030D-6E8A-4147-A177-3AD203B41FA5}">
                      <a16:colId xmlns:a16="http://schemas.microsoft.com/office/drawing/2014/main" val="2890786708"/>
                    </a:ext>
                  </a:extLst>
                </a:gridCol>
                <a:gridCol w="1960551">
                  <a:extLst>
                    <a:ext uri="{9D8B030D-6E8A-4147-A177-3AD203B41FA5}">
                      <a16:colId xmlns:a16="http://schemas.microsoft.com/office/drawing/2014/main" val="4004799282"/>
                    </a:ext>
                  </a:extLst>
                </a:gridCol>
                <a:gridCol w="1790517">
                  <a:extLst>
                    <a:ext uri="{9D8B030D-6E8A-4147-A177-3AD203B41FA5}">
                      <a16:colId xmlns:a16="http://schemas.microsoft.com/office/drawing/2014/main" val="2956940392"/>
                    </a:ext>
                  </a:extLst>
                </a:gridCol>
              </a:tblGrid>
              <a:tr h="637872">
                <a:tc>
                  <a:txBody>
                    <a:bodyPr/>
                    <a:lstStyle/>
                    <a:p>
                      <a:pPr algn="ctr">
                        <a:lnSpc>
                          <a:spcPct val="125000"/>
                        </a:lnSpc>
                        <a:spcAft>
                          <a:spcPts val="80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Tiêu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chí</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HTK dạng lưới</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71755" algn="ctr">
                        <a:lnSpc>
                          <a:spcPct val="125000"/>
                        </a:lnSpc>
                        <a:spcAft>
                          <a:spcPts val="800"/>
                        </a:spcAft>
                        <a:tabLst>
                          <a:tab pos="719455" algn="l"/>
                          <a:tab pos="1350645" algn="l"/>
                        </a:tabLst>
                      </a:pPr>
                      <a:r>
                        <a:rPr lang="en-US" sz="2000" dirty="0">
                          <a:effectLst/>
                          <a:latin typeface="Calibri" panose="020F0502020204030204" pitchFamily="34" charset="0"/>
                          <a:ea typeface="Calibri" panose="020F0502020204030204" pitchFamily="34" charset="0"/>
                          <a:cs typeface="Calibri" panose="020F0502020204030204" pitchFamily="34" charset="0"/>
                        </a:rPr>
                        <a:t>HTK </a:t>
                      </a:r>
                      <a:r>
                        <a:rPr lang="en-US" sz="2000" dirty="0" err="1">
                          <a:effectLst/>
                          <a:latin typeface="Calibri" panose="020F0502020204030204" pitchFamily="34" charset="0"/>
                          <a:ea typeface="Calibri" panose="020F0502020204030204" pitchFamily="34" charset="0"/>
                          <a:cs typeface="Calibri" panose="020F0502020204030204" pitchFamily="34" charset="0"/>
                        </a:rPr>
                        <a:t>chuỗi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hạch</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71755" algn="ctr">
                        <a:lnSpc>
                          <a:spcPct val="125000"/>
                        </a:lnSpc>
                        <a:spcAft>
                          <a:spcPts val="800"/>
                        </a:spcAft>
                        <a:tabLst>
                          <a:tab pos="719455" algn="l"/>
                          <a:tab pos="1350645" algn="l"/>
                        </a:tabLst>
                      </a:pPr>
                      <a:r>
                        <a:rPr lang="en-US" sz="2000">
                          <a:effectLst/>
                          <a:latin typeface="Calibri" panose="020F0502020204030204" pitchFamily="34" charset="0"/>
                          <a:ea typeface="Calibri" panose="020F0502020204030204" pitchFamily="34" charset="0"/>
                          <a:cs typeface="Calibri" panose="020F0502020204030204" pitchFamily="34" charset="0"/>
                        </a:rPr>
                        <a:t>HTK  dạng ống</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050107760"/>
                  </a:ext>
                </a:extLst>
              </a:tr>
              <a:tr h="641457">
                <a:tc>
                  <a:txBody>
                    <a:bodyPr/>
                    <a:lstStyle/>
                    <a:p>
                      <a:pPr algn="ctr">
                        <a:lnSpc>
                          <a:spcPct val="125000"/>
                        </a:lnSpc>
                        <a:spcAft>
                          <a:spcPts val="80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Đối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tượng</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251130145"/>
                  </a:ext>
                </a:extLst>
              </a:tr>
              <a:tr h="641457">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Cấu tạo HTK</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64624153"/>
                  </a:ext>
                </a:extLst>
              </a:tr>
              <a:tr h="641457">
                <a:tc>
                  <a:txBody>
                    <a:bodyPr/>
                    <a:lstStyle/>
                    <a:p>
                      <a:pPr algn="ctr">
                        <a:lnSpc>
                          <a:spcPct val="125000"/>
                        </a:lnSpc>
                        <a:spcAft>
                          <a:spcPts val="800"/>
                        </a:spcAft>
                      </a:pPr>
                      <a:r>
                        <a:rPr lang="pt-BR" sz="2000">
                          <a:effectLst/>
                          <a:latin typeface="Calibri" panose="020F0502020204030204" pitchFamily="34" charset="0"/>
                          <a:ea typeface="Calibri" panose="020F0502020204030204" pitchFamily="34" charset="0"/>
                          <a:cs typeface="Calibri" panose="020F0502020204030204" pitchFamily="34" charset="0"/>
                        </a:rPr>
                        <a:t>Hoạt động </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443293888"/>
                  </a:ext>
                </a:extLst>
              </a:tr>
              <a:tr h="1334212">
                <a:tc>
                  <a:txBody>
                    <a:bodyPr/>
                    <a:lstStyle/>
                    <a:p>
                      <a:pPr algn="ctr">
                        <a:lnSpc>
                          <a:spcPct val="125000"/>
                        </a:lnSpc>
                        <a:spcAft>
                          <a:spcPts val="800"/>
                        </a:spcAft>
                      </a:pPr>
                      <a:r>
                        <a:rPr lang="pt-BR" sz="2000">
                          <a:effectLst/>
                          <a:latin typeface="Calibri" panose="020F0502020204030204" pitchFamily="34" charset="0"/>
                          <a:ea typeface="Calibri" panose="020F0502020204030204" pitchFamily="34" charset="0"/>
                          <a:cs typeface="Calibri" panose="020F0502020204030204" pitchFamily="34" charset="0"/>
                        </a:rPr>
                        <a:t>Tính hiểu quả của phản ứng</a:t>
                      </a:r>
                      <a:endParaRPr lang="vi-VN"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492047841"/>
                  </a:ext>
                </a:extLst>
              </a:tr>
            </a:tbl>
          </a:graphicData>
        </a:graphic>
      </p:graphicFrame>
      <p:sp>
        <p:nvSpPr>
          <p:cNvPr id="13" name="Arrow: Down 12">
            <a:extLst>
              <a:ext uri="{FF2B5EF4-FFF2-40B4-BE49-F238E27FC236}">
                <a16:creationId xmlns:a16="http://schemas.microsoft.com/office/drawing/2014/main" id="{26657957-AE29-44FD-988A-CDF70C8BD3C0}"/>
              </a:ext>
            </a:extLst>
          </p:cNvPr>
          <p:cNvSpPr/>
          <p:nvPr/>
        </p:nvSpPr>
        <p:spPr>
          <a:xfrm>
            <a:off x="8484468" y="2108605"/>
            <a:ext cx="232913" cy="414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3C21B749-6435-40A5-AB0C-828EDF953C8F}"/>
              </a:ext>
            </a:extLst>
          </p:cNvPr>
          <p:cNvSpPr/>
          <p:nvPr/>
        </p:nvSpPr>
        <p:spPr>
          <a:xfrm>
            <a:off x="10716883" y="2073064"/>
            <a:ext cx="232913" cy="414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1CFC5477-49DC-42F7-A34A-5BAFAF73D8F4}"/>
              </a:ext>
            </a:extLst>
          </p:cNvPr>
          <p:cNvSpPr/>
          <p:nvPr/>
        </p:nvSpPr>
        <p:spPr>
          <a:xfrm rot="18567642">
            <a:off x="5979542" y="2123063"/>
            <a:ext cx="232913" cy="414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1B4FB3-89F8-400C-B8D0-80E61F8A8002}"/>
              </a:ext>
            </a:extLst>
          </p:cNvPr>
          <p:cNvSpPr/>
          <p:nvPr/>
        </p:nvSpPr>
        <p:spPr>
          <a:xfrm>
            <a:off x="143241" y="2522673"/>
            <a:ext cx="3362777" cy="1427763"/>
          </a:xfrm>
          <a:prstGeom prst="rect">
            <a:avLst/>
          </a:prstGeom>
        </p:spPr>
        <p:txBody>
          <a:bodyPr wrap="square">
            <a:spAutoFit/>
          </a:bodyPr>
          <a:lstStyle/>
          <a:p>
            <a:pPr>
              <a:lnSpc>
                <a:spcPct val="150000"/>
              </a:lnSpc>
            </a:pP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Phiếu</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học</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tập</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1: So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sánh</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cấu</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tạo</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và</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chức</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năng</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của</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các</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phần</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trong</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neuron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thần</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kinh</a:t>
            </a:r>
            <a:endParaRPr lang="en-US" sz="2000" dirty="0"/>
          </a:p>
        </p:txBody>
      </p:sp>
      <p:sp>
        <p:nvSpPr>
          <p:cNvPr id="17" name="Rectangle 16">
            <a:extLst>
              <a:ext uri="{FF2B5EF4-FFF2-40B4-BE49-F238E27FC236}">
                <a16:creationId xmlns:a16="http://schemas.microsoft.com/office/drawing/2014/main" id="{BE100DD7-DF91-40FB-90AA-4D8028736B57}"/>
              </a:ext>
            </a:extLst>
          </p:cNvPr>
          <p:cNvSpPr/>
          <p:nvPr/>
        </p:nvSpPr>
        <p:spPr>
          <a:xfrm>
            <a:off x="5290538" y="693154"/>
            <a:ext cx="6387859" cy="504433"/>
          </a:xfrm>
          <a:prstGeom prst="rect">
            <a:avLst/>
          </a:prstGeom>
        </p:spPr>
        <p:txBody>
          <a:bodyPr wrap="square">
            <a:spAutoFit/>
          </a:bodyPr>
          <a:lstStyle/>
          <a:p>
            <a:pPr>
              <a:lnSpc>
                <a:spcPct val="150000"/>
              </a:lnSpc>
            </a:pP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Phiếu</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học</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tập</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2: So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sánh</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các</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dạng</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hệ</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thần</a:t>
            </a:r>
            <a:r>
              <a:rPr lang="en-US" alt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kinh</a:t>
            </a:r>
            <a:endParaRPr lang="en-US" sz="2000" dirty="0"/>
          </a:p>
        </p:txBody>
      </p:sp>
      <p:sp>
        <p:nvSpPr>
          <p:cNvPr id="47" name="AutoShape 112">
            <a:extLst>
              <a:ext uri="{FF2B5EF4-FFF2-40B4-BE49-F238E27FC236}">
                <a16:creationId xmlns:a16="http://schemas.microsoft.com/office/drawing/2014/main" id="{E39FAC55-9729-46F3-9641-0C154237A978}"/>
              </a:ext>
            </a:extLst>
          </p:cNvPr>
          <p:cNvSpPr/>
          <p:nvPr/>
        </p:nvSpPr>
        <p:spPr bwMode="auto">
          <a:xfrm>
            <a:off x="733037" y="118607"/>
            <a:ext cx="509167" cy="51003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FFFF00"/>
          </a:solidFill>
          <a:ln>
            <a:noFill/>
          </a:ln>
          <a:effectLst/>
        </p:spPr>
        <p:txBody>
          <a:bodyPr lIns="38085" tIns="38085" rIns="38085" bIns="38085" anchor="ctr"/>
          <a:lstStyle/>
          <a:p>
            <a:pPr defTabSz="457063"/>
            <a:endParaRPr lang="en-US" sz="2800" dirty="0">
              <a:solidFill>
                <a:srgbClr val="FF0000"/>
              </a:solidFill>
              <a:effectLst>
                <a:outerShdw blurRad="38100" dist="38100" dir="2700000" algn="tl">
                  <a:srgbClr val="000000"/>
                </a:outerShdw>
              </a:effectLst>
              <a:latin typeface="Calibri" panose="020F0502020204030204" pitchFamily="34" charset="0"/>
              <a:ea typeface="Elsie" panose="02000000000000000000" charset="0"/>
              <a:cs typeface="+mn-ea"/>
              <a:sym typeface="字魂36号-正文宋楷" panose="02000000000000000000" pitchFamily="2" charset="-122"/>
            </a:endParaRPr>
          </a:p>
        </p:txBody>
      </p:sp>
    </p:spTree>
    <p:extLst>
      <p:ext uri="{BB962C8B-B14F-4D97-AF65-F5344CB8AC3E}">
        <p14:creationId xmlns:p14="http://schemas.microsoft.com/office/powerpoint/2010/main" val="842211533"/>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D463CEA-D109-F661-5293-40FF16257CAC}"/>
              </a:ext>
            </a:extLst>
          </p:cNvPr>
          <p:cNvGraphicFramePr>
            <a:graphicFrameLocks noGrp="1"/>
          </p:cNvGraphicFramePr>
          <p:nvPr>
            <p:extLst>
              <p:ext uri="{D42A27DB-BD31-4B8C-83A1-F6EECF244321}">
                <p14:modId xmlns:p14="http://schemas.microsoft.com/office/powerpoint/2010/main" val="1945906859"/>
              </p:ext>
            </p:extLst>
          </p:nvPr>
        </p:nvGraphicFramePr>
        <p:xfrm>
          <a:off x="189782" y="1903637"/>
          <a:ext cx="7712014" cy="2498084"/>
        </p:xfrm>
        <a:graphic>
          <a:graphicData uri="http://schemas.openxmlformats.org/drawingml/2006/table">
            <a:tbl>
              <a:tblPr firstRow="1" firstCol="1" bandRow="1">
                <a:tableStyleId>{5DA37D80-6434-44D0-A028-1B22A696006F}</a:tableStyleId>
              </a:tblPr>
              <a:tblGrid>
                <a:gridCol w="2879359">
                  <a:extLst>
                    <a:ext uri="{9D8B030D-6E8A-4147-A177-3AD203B41FA5}">
                      <a16:colId xmlns:a16="http://schemas.microsoft.com/office/drawing/2014/main" val="1359133752"/>
                    </a:ext>
                  </a:extLst>
                </a:gridCol>
                <a:gridCol w="2357962">
                  <a:extLst>
                    <a:ext uri="{9D8B030D-6E8A-4147-A177-3AD203B41FA5}">
                      <a16:colId xmlns:a16="http://schemas.microsoft.com/office/drawing/2014/main" val="1085411476"/>
                    </a:ext>
                  </a:extLst>
                </a:gridCol>
                <a:gridCol w="2474693">
                  <a:extLst>
                    <a:ext uri="{9D8B030D-6E8A-4147-A177-3AD203B41FA5}">
                      <a16:colId xmlns:a16="http://schemas.microsoft.com/office/drawing/2014/main" val="3793059884"/>
                    </a:ext>
                  </a:extLst>
                </a:gridCol>
              </a:tblGrid>
              <a:tr h="624521">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Cấu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tạo</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Chức năng</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726756068"/>
                  </a:ext>
                </a:extLst>
              </a:tr>
              <a:tr h="624521">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Thân TB thần kinh</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67574567"/>
                  </a:ext>
                </a:extLst>
              </a:tr>
              <a:tr h="624521">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Sợi nhánh</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 </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748675143"/>
                  </a:ext>
                </a:extLst>
              </a:tr>
              <a:tr h="624521">
                <a:tc>
                  <a:txBody>
                    <a:bodyPr/>
                    <a:lstStyle/>
                    <a:p>
                      <a:pPr algn="ctr">
                        <a:lnSpc>
                          <a:spcPct val="125000"/>
                        </a:lnSpc>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Sợi</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trục</a:t>
                      </a: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 </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818002894"/>
                  </a:ext>
                </a:extLst>
              </a:tr>
            </a:tbl>
          </a:graphicData>
        </a:graphic>
      </p:graphicFrame>
      <p:sp>
        <p:nvSpPr>
          <p:cNvPr id="3" name="Rectangle 1">
            <a:extLst>
              <a:ext uri="{FF2B5EF4-FFF2-40B4-BE49-F238E27FC236}">
                <a16:creationId xmlns:a16="http://schemas.microsoft.com/office/drawing/2014/main" id="{CC9580B3-6C73-B79B-7DA2-8EC2AF9EAE26}"/>
              </a:ext>
            </a:extLst>
          </p:cNvPr>
          <p:cNvSpPr>
            <a:spLocks noChangeArrowheads="1"/>
          </p:cNvSpPr>
          <p:nvPr/>
        </p:nvSpPr>
        <p:spPr bwMode="auto">
          <a:xfrm>
            <a:off x="189782" y="630250"/>
            <a:ext cx="11792310" cy="131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Phiếu</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học</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tập</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1: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Học</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sinh</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quan</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sát</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hình</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17.3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và</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đọc</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SGK/103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và</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hoàn</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thành</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PHT: So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sánh</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cấu</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tạo</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và</a:t>
            </a:r>
            <a:r>
              <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vi-VN" sz="28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ch</a:t>
            </a:r>
            <a:r>
              <a:rPr lang="en-US" altLang="vi-VN"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ức</a:t>
            </a:r>
            <a:r>
              <a:rPr lang="en-US" altLang="vi-VN"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năng</a:t>
            </a:r>
            <a:r>
              <a:rPr lang="en-US" altLang="vi-VN"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của</a:t>
            </a:r>
            <a:r>
              <a:rPr lang="en-US" altLang="vi-VN"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các</a:t>
            </a:r>
            <a:r>
              <a:rPr lang="en-US" altLang="vi-VN"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phần</a:t>
            </a:r>
            <a:r>
              <a:rPr lang="en-US" altLang="vi-VN"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trong</a:t>
            </a:r>
            <a:r>
              <a:rPr lang="en-US" altLang="vi-VN"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neuron </a:t>
            </a:r>
            <a:r>
              <a:rPr lang="en-US" altLang="vi-VN"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thần</a:t>
            </a:r>
            <a:r>
              <a:rPr lang="en-US" altLang="vi-VN"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vi-VN"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kinh</a:t>
            </a:r>
            <a:endParaRPr kumimoji="0" lang="en-US" altLang="vi-VN" sz="28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446BB353-C37B-443A-8C70-9904F3B76551}"/>
              </a:ext>
            </a:extLst>
          </p:cNvPr>
          <p:cNvCxnSpPr/>
          <p:nvPr/>
        </p:nvCxnSpPr>
        <p:spPr>
          <a:xfrm>
            <a:off x="0" y="74187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D5F3345-AA8E-4B0B-A0B8-6872CD6E8762}"/>
              </a:ext>
            </a:extLst>
          </p:cNvPr>
          <p:cNvPicPr>
            <a:picLocks noChangeAspect="1"/>
          </p:cNvPicPr>
          <p:nvPr/>
        </p:nvPicPr>
        <p:blipFill>
          <a:blip r:embed="rId2"/>
          <a:stretch>
            <a:fillRect/>
          </a:stretch>
        </p:blipFill>
        <p:spPr>
          <a:xfrm>
            <a:off x="8018851" y="2191168"/>
            <a:ext cx="4092126" cy="4002585"/>
          </a:xfrm>
          <a:prstGeom prst="rect">
            <a:avLst/>
          </a:prstGeom>
        </p:spPr>
      </p:pic>
      <p:pic>
        <p:nvPicPr>
          <p:cNvPr id="9" name="Picture 8">
            <a:extLst>
              <a:ext uri="{FF2B5EF4-FFF2-40B4-BE49-F238E27FC236}">
                <a16:creationId xmlns:a16="http://schemas.microsoft.com/office/drawing/2014/main" id="{28EB7841-5E60-4587-B308-6042DCDF5E7A}"/>
              </a:ext>
            </a:extLst>
          </p:cNvPr>
          <p:cNvPicPr>
            <a:picLocks noChangeAspect="1"/>
          </p:cNvPicPr>
          <p:nvPr/>
        </p:nvPicPr>
        <p:blipFill>
          <a:blip r:embed="rId3"/>
          <a:stretch>
            <a:fillRect/>
          </a:stretch>
        </p:blipFill>
        <p:spPr>
          <a:xfrm>
            <a:off x="0" y="4401494"/>
            <a:ext cx="5078083" cy="2454737"/>
          </a:xfrm>
          <a:prstGeom prst="rect">
            <a:avLst/>
          </a:prstGeom>
        </p:spPr>
      </p:pic>
      <p:pic>
        <p:nvPicPr>
          <p:cNvPr id="10" name="Picture 9">
            <a:extLst>
              <a:ext uri="{FF2B5EF4-FFF2-40B4-BE49-F238E27FC236}">
                <a16:creationId xmlns:a16="http://schemas.microsoft.com/office/drawing/2014/main" id="{2AC7FD59-CC74-450E-B3B5-13DCD6FE8090}"/>
              </a:ext>
            </a:extLst>
          </p:cNvPr>
          <p:cNvPicPr>
            <a:picLocks noChangeAspect="1"/>
          </p:cNvPicPr>
          <p:nvPr/>
        </p:nvPicPr>
        <p:blipFill>
          <a:blip r:embed="rId4"/>
          <a:stretch>
            <a:fillRect/>
          </a:stretch>
        </p:blipFill>
        <p:spPr>
          <a:xfrm>
            <a:off x="4571959" y="4458269"/>
            <a:ext cx="3446892" cy="2299569"/>
          </a:xfrm>
          <a:prstGeom prst="rect">
            <a:avLst/>
          </a:prstGeom>
        </p:spPr>
      </p:pic>
      <p:sp>
        <p:nvSpPr>
          <p:cNvPr id="12" name="Copyright Notice">
            <a:extLst>
              <a:ext uri="{FF2B5EF4-FFF2-40B4-BE49-F238E27FC236}">
                <a16:creationId xmlns:a16="http://schemas.microsoft.com/office/drawing/2014/main" id="{D80C7770-5E8B-425F-95A6-C7B89815F089}"/>
              </a:ext>
            </a:extLst>
          </p:cNvPr>
          <p:cNvSpPr>
            <a:spLocks/>
          </p:cNvSpPr>
          <p:nvPr/>
        </p:nvSpPr>
        <p:spPr bwMode="auto">
          <a:xfrm>
            <a:off x="2279713" y="48701"/>
            <a:ext cx="7549427" cy="1284214"/>
          </a:xfrm>
          <a:prstGeom prst="rect">
            <a:avLst/>
          </a:prstGeom>
          <a:noFill/>
          <a:ln w="6350" cap="flat" cmpd="sng" algn="ctr">
            <a:solidFill>
              <a:srgbClr val="FFFFFF"/>
            </a:solidFill>
            <a:prstDash val="soli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Vòng</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1: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Nhóm</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chuyên</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gia</a:t>
            </a:r>
            <a:endPar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endParaRPr>
          </a:p>
          <a:p>
            <a:pPr algn="ctr"/>
            <a:endParaRPr lang="en-US" sz="3600" b="1" cap="small" dirty="0">
              <a:solidFill>
                <a:srgbClr val="23614E"/>
              </a:solidFill>
              <a:latin typeface="Calibri" panose="020F0502020204030204" pitchFamily="34" charset="0"/>
              <a:cs typeface="Calibri" panose="020F0502020204030204" pitchFamily="34" charset="0"/>
              <a:sym typeface="+mn-lt"/>
            </a:endParaRPr>
          </a:p>
        </p:txBody>
      </p:sp>
      <p:sp>
        <p:nvSpPr>
          <p:cNvPr id="13" name="AutoShape 112">
            <a:extLst>
              <a:ext uri="{FF2B5EF4-FFF2-40B4-BE49-F238E27FC236}">
                <a16:creationId xmlns:a16="http://schemas.microsoft.com/office/drawing/2014/main" id="{9EB2566C-4742-4AE9-A5B4-7F3ACB967F2F}"/>
              </a:ext>
            </a:extLst>
          </p:cNvPr>
          <p:cNvSpPr/>
          <p:nvPr/>
        </p:nvSpPr>
        <p:spPr bwMode="auto">
          <a:xfrm>
            <a:off x="733037" y="118607"/>
            <a:ext cx="509167" cy="51003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FFFF00"/>
          </a:solidFill>
          <a:ln>
            <a:noFill/>
          </a:ln>
          <a:effectLst/>
        </p:spPr>
        <p:txBody>
          <a:bodyPr lIns="38085" tIns="38085" rIns="38085" bIns="38085" anchor="ctr"/>
          <a:lstStyle/>
          <a:p>
            <a:pPr defTabSz="457063"/>
            <a:endParaRPr lang="en-US" sz="2800" dirty="0">
              <a:solidFill>
                <a:srgbClr val="FF0000"/>
              </a:solidFill>
              <a:effectLst>
                <a:outerShdw blurRad="38100" dist="38100" dir="2700000" algn="tl">
                  <a:srgbClr val="000000"/>
                </a:outerShdw>
              </a:effectLst>
              <a:latin typeface="Calibri" panose="020F0502020204030204" pitchFamily="34" charset="0"/>
              <a:ea typeface="Elsie" panose="02000000000000000000" charset="0"/>
              <a:cs typeface="+mn-ea"/>
              <a:sym typeface="字魂36号-正文宋楷" panose="02000000000000000000" pitchFamily="2" charset="-122"/>
            </a:endParaRPr>
          </a:p>
        </p:txBody>
      </p:sp>
    </p:spTree>
    <p:extLst>
      <p:ext uri="{BB962C8B-B14F-4D97-AF65-F5344CB8AC3E}">
        <p14:creationId xmlns:p14="http://schemas.microsoft.com/office/powerpoint/2010/main" val="2774662299"/>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EB548B1-28B3-D53E-1F79-CAF72D2D3042}"/>
              </a:ext>
            </a:extLst>
          </p:cNvPr>
          <p:cNvGraphicFramePr>
            <a:graphicFrameLocks noGrp="1"/>
          </p:cNvGraphicFramePr>
          <p:nvPr>
            <p:extLst>
              <p:ext uri="{D42A27DB-BD31-4B8C-83A1-F6EECF244321}">
                <p14:modId xmlns:p14="http://schemas.microsoft.com/office/powerpoint/2010/main" val="3329151414"/>
              </p:ext>
            </p:extLst>
          </p:nvPr>
        </p:nvGraphicFramePr>
        <p:xfrm>
          <a:off x="258793" y="2346868"/>
          <a:ext cx="11494411" cy="3896455"/>
        </p:xfrm>
        <a:graphic>
          <a:graphicData uri="http://schemas.openxmlformats.org/drawingml/2006/table">
            <a:tbl>
              <a:tblPr firstRow="1" firstCol="1" bandRow="1">
                <a:tableStyleId>{5DA37D80-6434-44D0-A028-1B22A696006F}</a:tableStyleId>
              </a:tblPr>
              <a:tblGrid>
                <a:gridCol w="3195621">
                  <a:extLst>
                    <a:ext uri="{9D8B030D-6E8A-4147-A177-3AD203B41FA5}">
                      <a16:colId xmlns:a16="http://schemas.microsoft.com/office/drawing/2014/main" val="4092774734"/>
                    </a:ext>
                  </a:extLst>
                </a:gridCol>
                <a:gridCol w="2868749">
                  <a:extLst>
                    <a:ext uri="{9D8B030D-6E8A-4147-A177-3AD203B41FA5}">
                      <a16:colId xmlns:a16="http://schemas.microsoft.com/office/drawing/2014/main" val="2890786708"/>
                    </a:ext>
                  </a:extLst>
                </a:gridCol>
                <a:gridCol w="2838091">
                  <a:extLst>
                    <a:ext uri="{9D8B030D-6E8A-4147-A177-3AD203B41FA5}">
                      <a16:colId xmlns:a16="http://schemas.microsoft.com/office/drawing/2014/main" val="4004799282"/>
                    </a:ext>
                  </a:extLst>
                </a:gridCol>
                <a:gridCol w="2591950">
                  <a:extLst>
                    <a:ext uri="{9D8B030D-6E8A-4147-A177-3AD203B41FA5}">
                      <a16:colId xmlns:a16="http://schemas.microsoft.com/office/drawing/2014/main" val="2956940392"/>
                    </a:ext>
                  </a:extLst>
                </a:gridCol>
              </a:tblGrid>
              <a:tr h="637872">
                <a:tc>
                  <a:txBody>
                    <a:bodyPr/>
                    <a:lstStyle/>
                    <a:p>
                      <a:pPr algn="ctr">
                        <a:lnSpc>
                          <a:spcPct val="125000"/>
                        </a:lnSpc>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Tiêu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chí</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HTK dạng lưới</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71755" algn="ctr">
                        <a:lnSpc>
                          <a:spcPct val="125000"/>
                        </a:lnSpc>
                        <a:spcAft>
                          <a:spcPts val="800"/>
                        </a:spcAft>
                        <a:tabLst>
                          <a:tab pos="719455" algn="l"/>
                          <a:tab pos="1350645"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HTK </a:t>
                      </a:r>
                      <a:r>
                        <a:rPr lang="en-US" sz="2800" dirty="0" err="1">
                          <a:effectLst/>
                          <a:latin typeface="Calibri" panose="020F0502020204030204" pitchFamily="34" charset="0"/>
                          <a:ea typeface="Calibri" panose="020F0502020204030204" pitchFamily="34" charset="0"/>
                          <a:cs typeface="Calibri" panose="020F0502020204030204" pitchFamily="34" charset="0"/>
                        </a:rPr>
                        <a:t>chuỗi</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hạch</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71755" algn="ctr">
                        <a:lnSpc>
                          <a:spcPct val="125000"/>
                        </a:lnSpc>
                        <a:spcAft>
                          <a:spcPts val="800"/>
                        </a:spcAft>
                        <a:tabLst>
                          <a:tab pos="719455" algn="l"/>
                          <a:tab pos="1350645" algn="l"/>
                        </a:tabLst>
                      </a:pPr>
                      <a:r>
                        <a:rPr lang="en-US" sz="2800">
                          <a:effectLst/>
                          <a:latin typeface="Calibri" panose="020F0502020204030204" pitchFamily="34" charset="0"/>
                          <a:ea typeface="Calibri" panose="020F0502020204030204" pitchFamily="34" charset="0"/>
                          <a:cs typeface="Calibri" panose="020F0502020204030204" pitchFamily="34" charset="0"/>
                        </a:rPr>
                        <a:t>HTK  dạng ống</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050107760"/>
                  </a:ext>
                </a:extLst>
              </a:tr>
              <a:tr h="641457">
                <a:tc>
                  <a:txBody>
                    <a:bodyPr/>
                    <a:lstStyle/>
                    <a:p>
                      <a:pPr algn="ctr">
                        <a:lnSpc>
                          <a:spcPct val="125000"/>
                        </a:lnSpc>
                        <a:spcAft>
                          <a:spcPts val="8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Đối</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tượng</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 </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 </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251130145"/>
                  </a:ext>
                </a:extLst>
              </a:tr>
              <a:tr h="641457">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Cấu tạo HTK</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 </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64624153"/>
                  </a:ext>
                </a:extLst>
              </a:tr>
              <a:tr h="641457">
                <a:tc>
                  <a:txBody>
                    <a:bodyPr/>
                    <a:lstStyle/>
                    <a:p>
                      <a:pPr algn="ctr">
                        <a:lnSpc>
                          <a:spcPct val="125000"/>
                        </a:lnSpc>
                        <a:spcAft>
                          <a:spcPts val="800"/>
                        </a:spcAft>
                      </a:pPr>
                      <a:r>
                        <a:rPr lang="pt-BR" sz="2800">
                          <a:effectLst/>
                          <a:latin typeface="Calibri" panose="020F0502020204030204" pitchFamily="34" charset="0"/>
                          <a:ea typeface="Calibri" panose="020F0502020204030204" pitchFamily="34" charset="0"/>
                          <a:cs typeface="Calibri" panose="020F0502020204030204" pitchFamily="34" charset="0"/>
                        </a:rPr>
                        <a:t>Hoạt động </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 </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443293888"/>
                  </a:ext>
                </a:extLst>
              </a:tr>
              <a:tr h="1334212">
                <a:tc>
                  <a:txBody>
                    <a:bodyPr/>
                    <a:lstStyle/>
                    <a:p>
                      <a:pPr algn="ctr">
                        <a:lnSpc>
                          <a:spcPct val="125000"/>
                        </a:lnSpc>
                        <a:spcAft>
                          <a:spcPts val="800"/>
                        </a:spcAft>
                      </a:pPr>
                      <a:r>
                        <a:rPr lang="pt-BR" sz="2800">
                          <a:effectLst/>
                          <a:latin typeface="Calibri" panose="020F0502020204030204" pitchFamily="34" charset="0"/>
                          <a:ea typeface="Calibri" panose="020F0502020204030204" pitchFamily="34" charset="0"/>
                          <a:cs typeface="Calibri" panose="020F0502020204030204" pitchFamily="34" charset="0"/>
                        </a:rPr>
                        <a:t>Tính hiểu quả của phản ứng</a:t>
                      </a:r>
                      <a:endParaRPr lang="vi-VN"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25000"/>
                        </a:lnSpc>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492047841"/>
                  </a:ext>
                </a:extLst>
              </a:tr>
            </a:tbl>
          </a:graphicData>
        </a:graphic>
      </p:graphicFrame>
      <p:sp>
        <p:nvSpPr>
          <p:cNvPr id="6" name="Rectangle 1">
            <a:extLst>
              <a:ext uri="{FF2B5EF4-FFF2-40B4-BE49-F238E27FC236}">
                <a16:creationId xmlns:a16="http://schemas.microsoft.com/office/drawing/2014/main" id="{24529DE6-20C3-2A44-9053-5AD60295F110}"/>
              </a:ext>
            </a:extLst>
          </p:cNvPr>
          <p:cNvSpPr>
            <a:spLocks noChangeArrowheads="1"/>
          </p:cNvSpPr>
          <p:nvPr/>
        </p:nvSpPr>
        <p:spPr bwMode="auto">
          <a:xfrm>
            <a:off x="0" y="734035"/>
            <a:ext cx="12266762" cy="130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19138" algn="l"/>
                <a:tab pos="1350963" algn="l"/>
              </a:tabLst>
              <a:defRPr>
                <a:solidFill>
                  <a:schemeClr val="tx1"/>
                </a:solidFill>
                <a:latin typeface="Arial" panose="020B0604020202020204" pitchFamily="34" charset="0"/>
              </a:defRPr>
            </a:lvl1pPr>
            <a:lvl2pPr eaLnBrk="0" fontAlgn="base" hangingPunct="0">
              <a:spcBef>
                <a:spcPct val="0"/>
              </a:spcBef>
              <a:spcAft>
                <a:spcPct val="0"/>
              </a:spcAft>
              <a:tabLst>
                <a:tab pos="719138" algn="l"/>
                <a:tab pos="1350963" algn="l"/>
              </a:tabLst>
              <a:defRPr>
                <a:solidFill>
                  <a:schemeClr val="tx1"/>
                </a:solidFill>
                <a:latin typeface="Arial" panose="020B0604020202020204" pitchFamily="34" charset="0"/>
              </a:defRPr>
            </a:lvl2pPr>
            <a:lvl3pPr eaLnBrk="0" fontAlgn="base" hangingPunct="0">
              <a:spcBef>
                <a:spcPct val="0"/>
              </a:spcBef>
              <a:spcAft>
                <a:spcPct val="0"/>
              </a:spcAft>
              <a:tabLst>
                <a:tab pos="719138" algn="l"/>
                <a:tab pos="1350963" algn="l"/>
              </a:tabLst>
              <a:defRPr>
                <a:solidFill>
                  <a:schemeClr val="tx1"/>
                </a:solidFill>
                <a:latin typeface="Arial" panose="020B0604020202020204" pitchFamily="34" charset="0"/>
              </a:defRPr>
            </a:lvl3pPr>
            <a:lvl4pPr eaLnBrk="0" fontAlgn="base" hangingPunct="0">
              <a:spcBef>
                <a:spcPct val="0"/>
              </a:spcBef>
              <a:spcAft>
                <a:spcPct val="0"/>
              </a:spcAft>
              <a:tabLst>
                <a:tab pos="719138" algn="l"/>
                <a:tab pos="1350963" algn="l"/>
              </a:tabLst>
              <a:defRPr>
                <a:solidFill>
                  <a:schemeClr val="tx1"/>
                </a:solidFill>
                <a:latin typeface="Arial" panose="020B0604020202020204" pitchFamily="34" charset="0"/>
              </a:defRPr>
            </a:lvl4pPr>
            <a:lvl5pPr eaLnBrk="0" fontAlgn="base" hangingPunct="0">
              <a:spcBef>
                <a:spcPct val="0"/>
              </a:spcBef>
              <a:spcAft>
                <a:spcPct val="0"/>
              </a:spcAft>
              <a:tabLst>
                <a:tab pos="719138" algn="l"/>
                <a:tab pos="1350963" algn="l"/>
              </a:tabLst>
              <a:defRPr>
                <a:solidFill>
                  <a:schemeClr val="tx1"/>
                </a:solidFill>
                <a:latin typeface="Arial" panose="020B0604020202020204" pitchFamily="34" charset="0"/>
              </a:defRPr>
            </a:lvl5pPr>
            <a:lvl6pPr eaLnBrk="0" fontAlgn="base" hangingPunct="0">
              <a:spcBef>
                <a:spcPct val="0"/>
              </a:spcBef>
              <a:spcAft>
                <a:spcPct val="0"/>
              </a:spcAft>
              <a:tabLst>
                <a:tab pos="719138" algn="l"/>
                <a:tab pos="1350963" algn="l"/>
              </a:tabLst>
              <a:defRPr>
                <a:solidFill>
                  <a:schemeClr val="tx1"/>
                </a:solidFill>
                <a:latin typeface="Arial" panose="020B0604020202020204" pitchFamily="34" charset="0"/>
              </a:defRPr>
            </a:lvl6pPr>
            <a:lvl7pPr eaLnBrk="0" fontAlgn="base" hangingPunct="0">
              <a:spcBef>
                <a:spcPct val="0"/>
              </a:spcBef>
              <a:spcAft>
                <a:spcPct val="0"/>
              </a:spcAft>
              <a:tabLst>
                <a:tab pos="719138" algn="l"/>
                <a:tab pos="1350963" algn="l"/>
              </a:tabLst>
              <a:defRPr>
                <a:solidFill>
                  <a:schemeClr val="tx1"/>
                </a:solidFill>
                <a:latin typeface="Arial" panose="020B0604020202020204" pitchFamily="34" charset="0"/>
              </a:defRPr>
            </a:lvl7pPr>
            <a:lvl8pPr eaLnBrk="0" fontAlgn="base" hangingPunct="0">
              <a:spcBef>
                <a:spcPct val="0"/>
              </a:spcBef>
              <a:spcAft>
                <a:spcPct val="0"/>
              </a:spcAft>
              <a:tabLst>
                <a:tab pos="719138" algn="l"/>
                <a:tab pos="1350963" algn="l"/>
              </a:tabLst>
              <a:defRPr>
                <a:solidFill>
                  <a:schemeClr val="tx1"/>
                </a:solidFill>
                <a:latin typeface="Arial" panose="020B0604020202020204" pitchFamily="34" charset="0"/>
              </a:defRPr>
            </a:lvl8pPr>
            <a:lvl9pPr eaLnBrk="0" fontAlgn="base" hangingPunct="0">
              <a:spcBef>
                <a:spcPct val="0"/>
              </a:spcBef>
              <a:spcAft>
                <a:spcPct val="0"/>
              </a:spcAft>
              <a:tabLst>
                <a:tab pos="719138" algn="l"/>
                <a:tab pos="13509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tab pos="719138" algn="l"/>
                <a:tab pos="1350963" algn="l"/>
              </a:tabLst>
            </a:pP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Phiếu</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học</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tập</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2: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Học</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sinh</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quan</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sát</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hình</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17.4; 17.5;17.6 </a:t>
            </a:r>
          </a:p>
          <a:p>
            <a:pPr marL="0" marR="0" lvl="0" indent="0" algn="l" defTabSz="914400" rtl="0" eaLnBrk="0" fontAlgn="base" latinLnBrk="0" hangingPunct="0">
              <a:lnSpc>
                <a:spcPct val="150000"/>
              </a:lnSpc>
              <a:spcBef>
                <a:spcPct val="0"/>
              </a:spcBef>
              <a:spcAft>
                <a:spcPct val="0"/>
              </a:spcAft>
              <a:buClrTx/>
              <a:buSzTx/>
              <a:buFontTx/>
              <a:buNone/>
              <a:tabLst>
                <a:tab pos="719138" algn="l"/>
                <a:tab pos="1350963" algn="l"/>
              </a:tabLst>
            </a:pP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và</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đọc</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SGK/104,105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hoàn</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thành</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PHT2: So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sánh</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các</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dạng</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hệ</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thần</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r>
              <a:rPr kumimoji="0" lang="en-US" altLang="vi-VN" sz="2800" b="1" i="0" u="none" strike="noStrike" cap="none" normalizeH="0" baseline="0" dirty="0" err="1">
                <a:ln>
                  <a:noFill/>
                </a:ln>
                <a:solidFill>
                  <a:srgbClr val="0070C0"/>
                </a:solidFill>
                <a:effectLst/>
                <a:ea typeface="Calibri" panose="020F0502020204030204" pitchFamily="34" charset="0"/>
                <a:cs typeface="Arial" panose="020B0604020202020204" pitchFamily="34" charset="0"/>
              </a:rPr>
              <a:t>kinh</a:t>
            </a:r>
            <a:r>
              <a:rPr kumimoji="0" lang="en-US" altLang="vi-VN" sz="2800" b="1" i="0" u="none" strike="noStrike" cap="none" normalizeH="0" baseline="0" dirty="0">
                <a:ln>
                  <a:noFill/>
                </a:ln>
                <a:solidFill>
                  <a:srgbClr val="0070C0"/>
                </a:solidFill>
                <a:effectLst/>
                <a:ea typeface="Calibri" panose="020F0502020204030204" pitchFamily="34" charset="0"/>
                <a:cs typeface="Arial" panose="020B0604020202020204" pitchFamily="34" charset="0"/>
              </a:rPr>
              <a:t> </a:t>
            </a:r>
            <a:endParaRPr kumimoji="0" lang="en-US" altLang="vi-VN" sz="2800" b="1" i="0" u="none" strike="noStrike" cap="none" normalizeH="0" baseline="0" dirty="0">
              <a:ln>
                <a:noFill/>
              </a:ln>
              <a:solidFill>
                <a:srgbClr val="0070C0"/>
              </a:solidFill>
              <a:effectLst/>
              <a:cs typeface="Arial" panose="020B0604020202020204" pitchFamily="34" charset="0"/>
            </a:endParaRPr>
          </a:p>
        </p:txBody>
      </p:sp>
      <p:cxnSp>
        <p:nvCxnSpPr>
          <p:cNvPr id="7" name="Straight Connector 6">
            <a:extLst>
              <a:ext uri="{FF2B5EF4-FFF2-40B4-BE49-F238E27FC236}">
                <a16:creationId xmlns:a16="http://schemas.microsoft.com/office/drawing/2014/main" id="{65F40BDE-7E34-484E-9BEB-D5612EB26F14}"/>
              </a:ext>
            </a:extLst>
          </p:cNvPr>
          <p:cNvCxnSpPr/>
          <p:nvPr/>
        </p:nvCxnSpPr>
        <p:spPr>
          <a:xfrm>
            <a:off x="0" y="69874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Copyright Notice">
            <a:extLst>
              <a:ext uri="{FF2B5EF4-FFF2-40B4-BE49-F238E27FC236}">
                <a16:creationId xmlns:a16="http://schemas.microsoft.com/office/drawing/2014/main" id="{DE373F7E-833A-40D4-A0AA-B417F18780CF}"/>
              </a:ext>
            </a:extLst>
          </p:cNvPr>
          <p:cNvSpPr>
            <a:spLocks/>
          </p:cNvSpPr>
          <p:nvPr/>
        </p:nvSpPr>
        <p:spPr bwMode="auto">
          <a:xfrm>
            <a:off x="2321286" y="-13461"/>
            <a:ext cx="7549427" cy="685910"/>
          </a:xfrm>
          <a:prstGeom prst="rect">
            <a:avLst/>
          </a:prstGeom>
          <a:noFill/>
          <a:ln w="6350" cap="flat" cmpd="sng" algn="ctr">
            <a:solidFill>
              <a:srgbClr val="FFFFFF"/>
            </a:solidFill>
            <a:prstDash val="soli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Vòng</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1: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Nhóm</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chuyên</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gia</a:t>
            </a:r>
            <a:endParaRPr lang="en-US" sz="3600" b="1" cap="small" dirty="0">
              <a:solidFill>
                <a:srgbClr val="23614E"/>
              </a:solidFill>
              <a:latin typeface="Calibri" panose="020F0502020204030204" pitchFamily="34" charset="0"/>
              <a:cs typeface="Calibri" panose="020F0502020204030204" pitchFamily="34" charset="0"/>
              <a:sym typeface="+mn-lt"/>
            </a:endParaRPr>
          </a:p>
        </p:txBody>
      </p:sp>
      <p:sp>
        <p:nvSpPr>
          <p:cNvPr id="9" name="AutoShape 112">
            <a:extLst>
              <a:ext uri="{FF2B5EF4-FFF2-40B4-BE49-F238E27FC236}">
                <a16:creationId xmlns:a16="http://schemas.microsoft.com/office/drawing/2014/main" id="{1D042E5D-B392-4D73-83A6-4EFB1B5A9E25}"/>
              </a:ext>
            </a:extLst>
          </p:cNvPr>
          <p:cNvSpPr/>
          <p:nvPr/>
        </p:nvSpPr>
        <p:spPr bwMode="auto">
          <a:xfrm>
            <a:off x="733037" y="118607"/>
            <a:ext cx="509167" cy="51003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FFFF00"/>
          </a:solidFill>
          <a:ln>
            <a:noFill/>
          </a:ln>
          <a:effectLst/>
        </p:spPr>
        <p:txBody>
          <a:bodyPr lIns="38085" tIns="38085" rIns="38085" bIns="38085" anchor="ctr"/>
          <a:lstStyle/>
          <a:p>
            <a:pPr defTabSz="457063"/>
            <a:endParaRPr lang="en-US" sz="2800" dirty="0">
              <a:solidFill>
                <a:srgbClr val="FF0000"/>
              </a:solidFill>
              <a:effectLst>
                <a:outerShdw blurRad="38100" dist="38100" dir="2700000" algn="tl">
                  <a:srgbClr val="000000"/>
                </a:outerShdw>
              </a:effectLst>
              <a:latin typeface="Calibri" panose="020F0502020204030204" pitchFamily="34" charset="0"/>
              <a:ea typeface="Elsie" panose="02000000000000000000" charset="0"/>
              <a:cs typeface="+mn-ea"/>
              <a:sym typeface="字魂36号-正文宋楷" panose="02000000000000000000" pitchFamily="2" charset="-122"/>
            </a:endParaRPr>
          </a:p>
        </p:txBody>
      </p:sp>
    </p:spTree>
    <p:extLst>
      <p:ext uri="{BB962C8B-B14F-4D97-AF65-F5344CB8AC3E}">
        <p14:creationId xmlns:p14="http://schemas.microsoft.com/office/powerpoint/2010/main" val="819122601"/>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Shape 441"/>
          <p:cNvSpPr/>
          <p:nvPr/>
        </p:nvSpPr>
        <p:spPr>
          <a:xfrm>
            <a:off x="432659" y="1709274"/>
            <a:ext cx="6155139" cy="45331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r" defTabSz="647700">
              <a:lnSpc>
                <a:spcPct val="120000"/>
              </a:lnSpc>
              <a:spcBef>
                <a:spcPts val="1700"/>
              </a:spcBef>
              <a:defRPr sz="2500" b="1">
                <a:solidFill>
                  <a:srgbClr val="002641"/>
                </a:solidFill>
                <a:latin typeface="Lato"/>
                <a:ea typeface="Lato"/>
                <a:cs typeface="Lato"/>
                <a:sym typeface="Lato"/>
              </a:defRPr>
            </a:lvl1pPr>
          </a:lstStyle>
          <a:p>
            <a:pPr algn="just"/>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Nhóm</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mảnh</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ghép</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được</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thành</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lập</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có</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ít</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nhất</a:t>
            </a:r>
            <a:r>
              <a:rPr lang="en-US" sz="3200" b="0" dirty="0">
                <a:solidFill>
                  <a:schemeClr val="accent4"/>
                </a:solidFill>
                <a:latin typeface="Calibri" panose="020F0502020204030204" pitchFamily="34" charset="0"/>
                <a:cs typeface="Calibri" panose="020F0502020204030204" pitchFamily="34" charset="0"/>
              </a:rPr>
              <a:t> 1 </a:t>
            </a:r>
            <a:r>
              <a:rPr lang="en-US" sz="3200" b="0" dirty="0" err="1">
                <a:solidFill>
                  <a:schemeClr val="accent4"/>
                </a:solidFill>
                <a:latin typeface="Calibri" panose="020F0502020204030204" pitchFamily="34" charset="0"/>
                <a:cs typeface="Calibri" panose="020F0502020204030204" pitchFamily="34" charset="0"/>
              </a:rPr>
              <a:t>thành</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viên</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của</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nhóm</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chuyên</a:t>
            </a:r>
            <a:r>
              <a:rPr lang="en-US" sz="3200" b="0" dirty="0">
                <a:solidFill>
                  <a:schemeClr val="accent4"/>
                </a:solidFill>
                <a:latin typeface="Calibri" panose="020F0502020204030204" pitchFamily="34" charset="0"/>
                <a:cs typeface="Calibri" panose="020F0502020204030204" pitchFamily="34" charset="0"/>
              </a:rPr>
              <a:t> </a:t>
            </a:r>
            <a:r>
              <a:rPr lang="en-US" sz="3200" b="0" dirty="0" err="1">
                <a:solidFill>
                  <a:schemeClr val="accent4"/>
                </a:solidFill>
                <a:latin typeface="Calibri" panose="020F0502020204030204" pitchFamily="34" charset="0"/>
                <a:cs typeface="Calibri" panose="020F0502020204030204" pitchFamily="34" charset="0"/>
              </a:rPr>
              <a:t>gia</a:t>
            </a:r>
            <a:r>
              <a:rPr lang="en-US" sz="3200" b="0" dirty="0">
                <a:solidFill>
                  <a:schemeClr val="accent4"/>
                </a:solidFill>
                <a:latin typeface="Calibri" panose="020F0502020204030204" pitchFamily="34" charset="0"/>
                <a:cs typeface="Calibri" panose="020F0502020204030204" pitchFamily="34" charset="0"/>
              </a:rPr>
              <a:t>. </a:t>
            </a:r>
          </a:p>
          <a:p>
            <a:pPr algn="just"/>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Học</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sinh</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trong</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nhóm</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mảnh</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ghép</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có</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trách</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nhiệm</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trình</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bày</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lại</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kết</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quả</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tìm</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hiểu</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được</a:t>
            </a:r>
            <a:r>
              <a:rPr lang="en-US" sz="3200" b="0" dirty="0">
                <a:solidFill>
                  <a:srgbClr val="158122"/>
                </a:solidFill>
                <a:latin typeface="Calibri" panose="020F0502020204030204" pitchFamily="34" charset="0"/>
                <a:cs typeface="Calibri" panose="020F0502020204030204" pitchFamily="34" charset="0"/>
              </a:rPr>
              <a:t> ở </a:t>
            </a:r>
            <a:r>
              <a:rPr lang="en-US" sz="3200" b="0" dirty="0" err="1">
                <a:solidFill>
                  <a:srgbClr val="158122"/>
                </a:solidFill>
                <a:latin typeface="Calibri" panose="020F0502020204030204" pitchFamily="34" charset="0"/>
                <a:cs typeface="Calibri" panose="020F0502020204030204" pitchFamily="34" charset="0"/>
              </a:rPr>
              <a:t>nhóm</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chuyên</a:t>
            </a:r>
            <a:r>
              <a:rPr lang="en-US" sz="3200" b="0" dirty="0">
                <a:solidFill>
                  <a:srgbClr val="158122"/>
                </a:solidFill>
                <a:latin typeface="Calibri" panose="020F0502020204030204" pitchFamily="34" charset="0"/>
                <a:cs typeface="Calibri" panose="020F0502020204030204" pitchFamily="34" charset="0"/>
              </a:rPr>
              <a:t> </a:t>
            </a:r>
            <a:r>
              <a:rPr lang="en-US" sz="3200" b="0" dirty="0" err="1">
                <a:solidFill>
                  <a:srgbClr val="158122"/>
                </a:solidFill>
                <a:latin typeface="Calibri" panose="020F0502020204030204" pitchFamily="34" charset="0"/>
                <a:cs typeface="Calibri" panose="020F0502020204030204" pitchFamily="34" charset="0"/>
              </a:rPr>
              <a:t>gia</a:t>
            </a:r>
            <a:endParaRPr lang="en-US" sz="3200" b="0" dirty="0">
              <a:solidFill>
                <a:srgbClr val="158122"/>
              </a:solidFill>
              <a:latin typeface="Calibri" panose="020F0502020204030204" pitchFamily="34" charset="0"/>
              <a:cs typeface="Calibri" panose="020F0502020204030204" pitchFamily="34" charset="0"/>
            </a:endParaRPr>
          </a:p>
          <a:p>
            <a:pPr algn="just"/>
            <a:endParaRPr lang="en-US" sz="3200" b="0" dirty="0">
              <a:solidFill>
                <a:schemeClr val="tx1"/>
              </a:solidFill>
              <a:latin typeface="Calibri" panose="020F0502020204030204" pitchFamily="34" charset="0"/>
              <a:cs typeface="Calibri" panose="020F0502020204030204" pitchFamily="34" charset="0"/>
            </a:endParaRPr>
          </a:p>
        </p:txBody>
      </p:sp>
      <p:grpSp>
        <p:nvGrpSpPr>
          <p:cNvPr id="54" name="组合 23"/>
          <p:cNvGrpSpPr/>
          <p:nvPr/>
        </p:nvGrpSpPr>
        <p:grpSpPr>
          <a:xfrm>
            <a:off x="6698738" y="904143"/>
            <a:ext cx="5493262" cy="5338295"/>
            <a:chOff x="2867593" y="1606550"/>
            <a:chExt cx="3615605" cy="3098800"/>
          </a:xfrm>
        </p:grpSpPr>
        <p:graphicFrame>
          <p:nvGraphicFramePr>
            <p:cNvPr id="55" name="Chart 2"/>
            <p:cNvGraphicFramePr/>
            <p:nvPr>
              <p:extLst>
                <p:ext uri="{D42A27DB-BD31-4B8C-83A1-F6EECF244321}">
                  <p14:modId xmlns:p14="http://schemas.microsoft.com/office/powerpoint/2010/main" val="750345770"/>
                </p:ext>
              </p:extLst>
            </p:nvPr>
          </p:nvGraphicFramePr>
          <p:xfrm>
            <a:off x="2867593" y="1606550"/>
            <a:ext cx="3615605" cy="3098800"/>
          </p:xfrm>
          <a:graphic>
            <a:graphicData uri="http://schemas.openxmlformats.org/drawingml/2006/chart">
              <c:chart xmlns:c="http://schemas.openxmlformats.org/drawingml/2006/chart" xmlns:r="http://schemas.openxmlformats.org/officeDocument/2006/relationships" r:id="rId3"/>
            </a:graphicData>
          </a:graphic>
        </p:graphicFrame>
        <p:sp>
          <p:nvSpPr>
            <p:cNvPr id="56" name="Freeform 35"/>
            <p:cNvSpPr>
              <a:spLocks noEditPoints="1"/>
            </p:cNvSpPr>
            <p:nvPr/>
          </p:nvSpPr>
          <p:spPr bwMode="auto">
            <a:xfrm>
              <a:off x="4419600" y="2800350"/>
              <a:ext cx="521619" cy="351906"/>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noFill/>
            <a:ln>
              <a:solidFill>
                <a:srgbClr val="0070C0"/>
              </a:solidFill>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57" name="Text Box 10"/>
            <p:cNvSpPr txBox="1">
              <a:spLocks noChangeArrowheads="1"/>
            </p:cNvSpPr>
            <p:nvPr/>
          </p:nvSpPr>
          <p:spPr bwMode="auto">
            <a:xfrm>
              <a:off x="4092302" y="3254234"/>
              <a:ext cx="1176214" cy="214929"/>
            </a:xfrm>
            <a:prstGeom prst="rect">
              <a:avLst/>
            </a:prstGeom>
            <a:noFill/>
            <a:ln w="9525">
              <a:solidFill>
                <a:srgbClr val="0070C0"/>
              </a:solidFill>
              <a:miter lim="800000"/>
              <a:headEnd/>
              <a:tailEnd/>
            </a:ln>
          </p:spPr>
          <p:txBody>
            <a:bodyPr wrap="square" lIns="45709" tIns="22855" rIns="45709" bIns="22855">
              <a:spAutoFit/>
            </a:bodyPr>
            <a:lstStyle/>
            <a:p>
              <a:pPr algn="ctr" defTabSz="1088014"/>
              <a:r>
                <a:rPr lang="en-US" sz="1600" b="1" dirty="0">
                  <a:latin typeface="Calibri" panose="020F0502020204030204" pitchFamily="34" charset="0"/>
                  <a:cs typeface="+mn-ea"/>
                  <a:sym typeface="+mn-lt"/>
                </a:rPr>
                <a:t>Sales Up</a:t>
              </a:r>
              <a:endParaRPr lang="en-US" sz="1100" b="1" dirty="0">
                <a:latin typeface="Calibri" panose="020F0502020204030204" pitchFamily="34" charset="0"/>
                <a:cs typeface="+mn-ea"/>
                <a:sym typeface="+mn-lt"/>
              </a:endParaRPr>
            </a:p>
          </p:txBody>
        </p:sp>
        <p:sp>
          <p:nvSpPr>
            <p:cNvPr id="58" name="Freeform 34"/>
            <p:cNvSpPr>
              <a:spLocks/>
            </p:cNvSpPr>
            <p:nvPr/>
          </p:nvSpPr>
          <p:spPr bwMode="auto">
            <a:xfrm>
              <a:off x="3646596" y="2265110"/>
              <a:ext cx="451737" cy="399325"/>
            </a:xfrm>
            <a:custGeom>
              <a:avLst/>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solidFill>
              <a:schemeClr val="bg1"/>
            </a:solidFill>
            <a:ln>
              <a:solidFill>
                <a:srgbClr val="0070C0"/>
              </a:solidFill>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59" name="Freeform 64"/>
            <p:cNvSpPr>
              <a:spLocks noEditPoints="1"/>
            </p:cNvSpPr>
            <p:nvPr/>
          </p:nvSpPr>
          <p:spPr bwMode="auto">
            <a:xfrm>
              <a:off x="3707645" y="3767641"/>
              <a:ext cx="407155" cy="388753"/>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1"/>
            </a:solidFill>
            <a:ln>
              <a:solidFill>
                <a:srgbClr val="0070C0"/>
              </a:solidFill>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grpSp>
          <p:nvGrpSpPr>
            <p:cNvPr id="60" name="Group 12"/>
            <p:cNvGrpSpPr/>
            <p:nvPr/>
          </p:nvGrpSpPr>
          <p:grpSpPr>
            <a:xfrm>
              <a:off x="5334000" y="3762110"/>
              <a:ext cx="389342" cy="339426"/>
              <a:chOff x="7540014" y="4306907"/>
              <a:chExt cx="389342" cy="339426"/>
            </a:xfrm>
            <a:solidFill>
              <a:schemeClr val="bg1"/>
            </a:solidFill>
          </p:grpSpPr>
          <p:sp>
            <p:nvSpPr>
              <p:cNvPr id="65"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66"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67"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68"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69"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70"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71"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72" name="Rectangle 117"/>
              <p:cNvSpPr>
                <a:spLocks noChangeArrowheads="1"/>
              </p:cNvSpPr>
              <p:nvPr/>
            </p:nvSpPr>
            <p:spPr bwMode="auto">
              <a:xfrm>
                <a:off x="7589930" y="4421713"/>
                <a:ext cx="109814" cy="17471"/>
              </a:xfrm>
              <a:prstGeom prst="rect">
                <a:avLst/>
              </a:prstGeom>
              <a:grpFill/>
              <a:ln w="9525">
                <a:solidFill>
                  <a:srgbClr val="0070C0"/>
                </a:solidFill>
                <a:miter lim="800000"/>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73" name="Rectangle 118"/>
              <p:cNvSpPr>
                <a:spLocks noChangeArrowheads="1"/>
              </p:cNvSpPr>
              <p:nvPr/>
            </p:nvSpPr>
            <p:spPr bwMode="auto">
              <a:xfrm>
                <a:off x="7589930" y="4461645"/>
                <a:ext cx="109814" cy="17471"/>
              </a:xfrm>
              <a:prstGeom prst="rect">
                <a:avLst/>
              </a:prstGeom>
              <a:grpFill/>
              <a:ln w="9525">
                <a:solidFill>
                  <a:srgbClr val="0070C0"/>
                </a:solidFill>
                <a:miter lim="800000"/>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74" name="Rectangle 119"/>
              <p:cNvSpPr>
                <a:spLocks noChangeArrowheads="1"/>
              </p:cNvSpPr>
              <p:nvPr/>
            </p:nvSpPr>
            <p:spPr bwMode="auto">
              <a:xfrm>
                <a:off x="7589930" y="4506569"/>
                <a:ext cx="109814" cy="14975"/>
              </a:xfrm>
              <a:prstGeom prst="rect">
                <a:avLst/>
              </a:prstGeom>
              <a:grpFill/>
              <a:ln w="9525">
                <a:solidFill>
                  <a:srgbClr val="0070C0"/>
                </a:solidFill>
                <a:miter lim="800000"/>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75" name="Rectangle 120"/>
              <p:cNvSpPr>
                <a:spLocks noChangeArrowheads="1"/>
              </p:cNvSpPr>
              <p:nvPr/>
            </p:nvSpPr>
            <p:spPr bwMode="auto">
              <a:xfrm>
                <a:off x="7589930" y="4548998"/>
                <a:ext cx="109814" cy="17471"/>
              </a:xfrm>
              <a:prstGeom prst="rect">
                <a:avLst/>
              </a:prstGeom>
              <a:grpFill/>
              <a:ln w="9525">
                <a:solidFill>
                  <a:srgbClr val="0070C0"/>
                </a:solidFill>
                <a:miter lim="800000"/>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grpSp>
        <p:grpSp>
          <p:nvGrpSpPr>
            <p:cNvPr id="61" name="Group 24"/>
            <p:cNvGrpSpPr/>
            <p:nvPr/>
          </p:nvGrpSpPr>
          <p:grpSpPr>
            <a:xfrm>
              <a:off x="5257800" y="2235161"/>
              <a:ext cx="431769" cy="429274"/>
              <a:chOff x="6559551" y="1588"/>
              <a:chExt cx="274637" cy="273050"/>
            </a:xfrm>
            <a:solidFill>
              <a:schemeClr val="bg1"/>
            </a:solidFill>
          </p:grpSpPr>
          <p:sp>
            <p:nvSpPr>
              <p:cNvPr id="62" name="Freeform 126"/>
              <p:cNvSpPr>
                <a:spLocks noEditPoints="1"/>
              </p:cNvSpPr>
              <p:nvPr/>
            </p:nvSpPr>
            <p:spPr bwMode="auto">
              <a:xfrm>
                <a:off x="6704013" y="65088"/>
                <a:ext cx="130175" cy="209550"/>
              </a:xfrm>
              <a:custGeom>
                <a:avLst/>
                <a:gdLst>
                  <a:gd name="T0" fmla="*/ 0 w 82"/>
                  <a:gd name="T1" fmla="*/ 34 h 132"/>
                  <a:gd name="T2" fmla="*/ 0 w 82"/>
                  <a:gd name="T3" fmla="*/ 132 h 132"/>
                  <a:gd name="T4" fmla="*/ 82 w 82"/>
                  <a:gd name="T5" fmla="*/ 99 h 132"/>
                  <a:gd name="T6" fmla="*/ 82 w 82"/>
                  <a:gd name="T7" fmla="*/ 0 h 132"/>
                  <a:gd name="T8" fmla="*/ 0 w 82"/>
                  <a:gd name="T9" fmla="*/ 34 h 132"/>
                  <a:gd name="T10" fmla="*/ 76 w 82"/>
                  <a:gd name="T11" fmla="*/ 10 h 132"/>
                  <a:gd name="T12" fmla="*/ 76 w 82"/>
                  <a:gd name="T13" fmla="*/ 94 h 132"/>
                  <a:gd name="T14" fmla="*/ 5 w 82"/>
                  <a:gd name="T15" fmla="*/ 66 h 132"/>
                  <a:gd name="T16" fmla="*/ 5 w 82"/>
                  <a:gd name="T17" fmla="*/ 38 h 132"/>
                  <a:gd name="T18" fmla="*/ 76 w 82"/>
                  <a:gd name="T19" fmla="*/ 10 h 132"/>
                  <a:gd name="T20" fmla="*/ 5 w 82"/>
                  <a:gd name="T21" fmla="*/ 70 h 132"/>
                  <a:gd name="T22" fmla="*/ 73 w 82"/>
                  <a:gd name="T23" fmla="*/ 96 h 132"/>
                  <a:gd name="T24" fmla="*/ 5 w 82"/>
                  <a:gd name="T25" fmla="*/ 124 h 132"/>
                  <a:gd name="T26" fmla="*/ 5 w 82"/>
                  <a:gd name="T27"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2">
                    <a:moveTo>
                      <a:pt x="0" y="34"/>
                    </a:moveTo>
                    <a:lnTo>
                      <a:pt x="0" y="132"/>
                    </a:lnTo>
                    <a:lnTo>
                      <a:pt x="82" y="99"/>
                    </a:lnTo>
                    <a:lnTo>
                      <a:pt x="82" y="0"/>
                    </a:lnTo>
                    <a:lnTo>
                      <a:pt x="0" y="34"/>
                    </a:lnTo>
                    <a:close/>
                    <a:moveTo>
                      <a:pt x="76" y="10"/>
                    </a:moveTo>
                    <a:lnTo>
                      <a:pt x="76" y="94"/>
                    </a:lnTo>
                    <a:lnTo>
                      <a:pt x="5" y="66"/>
                    </a:lnTo>
                    <a:lnTo>
                      <a:pt x="5" y="38"/>
                    </a:lnTo>
                    <a:lnTo>
                      <a:pt x="76" y="10"/>
                    </a:lnTo>
                    <a:close/>
                    <a:moveTo>
                      <a:pt x="5" y="70"/>
                    </a:moveTo>
                    <a:lnTo>
                      <a:pt x="73" y="96"/>
                    </a:lnTo>
                    <a:lnTo>
                      <a:pt x="5" y="124"/>
                    </a:lnTo>
                    <a:lnTo>
                      <a:pt x="5" y="70"/>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63" name="Freeform 127"/>
              <p:cNvSpPr>
                <a:spLocks/>
              </p:cNvSpPr>
              <p:nvPr/>
            </p:nvSpPr>
            <p:spPr bwMode="auto">
              <a:xfrm>
                <a:off x="6559551" y="65088"/>
                <a:ext cx="128588" cy="209550"/>
              </a:xfrm>
              <a:custGeom>
                <a:avLst/>
                <a:gdLst>
                  <a:gd name="T0" fmla="*/ 0 w 81"/>
                  <a:gd name="T1" fmla="*/ 99 h 132"/>
                  <a:gd name="T2" fmla="*/ 81 w 81"/>
                  <a:gd name="T3" fmla="*/ 132 h 132"/>
                  <a:gd name="T4" fmla="*/ 81 w 81"/>
                  <a:gd name="T5" fmla="*/ 34 h 132"/>
                  <a:gd name="T6" fmla="*/ 0 w 81"/>
                  <a:gd name="T7" fmla="*/ 0 h 132"/>
                  <a:gd name="T8" fmla="*/ 0 w 81"/>
                  <a:gd name="T9" fmla="*/ 99 h 132"/>
                </a:gdLst>
                <a:ahLst/>
                <a:cxnLst>
                  <a:cxn ang="0">
                    <a:pos x="T0" y="T1"/>
                  </a:cxn>
                  <a:cxn ang="0">
                    <a:pos x="T2" y="T3"/>
                  </a:cxn>
                  <a:cxn ang="0">
                    <a:pos x="T4" y="T5"/>
                  </a:cxn>
                  <a:cxn ang="0">
                    <a:pos x="T6" y="T7"/>
                  </a:cxn>
                  <a:cxn ang="0">
                    <a:pos x="T8" y="T9"/>
                  </a:cxn>
                </a:cxnLst>
                <a:rect l="0" t="0" r="r" b="b"/>
                <a:pathLst>
                  <a:path w="81" h="132">
                    <a:moveTo>
                      <a:pt x="0" y="99"/>
                    </a:moveTo>
                    <a:lnTo>
                      <a:pt x="81" y="132"/>
                    </a:lnTo>
                    <a:lnTo>
                      <a:pt x="81" y="34"/>
                    </a:lnTo>
                    <a:lnTo>
                      <a:pt x="0" y="0"/>
                    </a:lnTo>
                    <a:lnTo>
                      <a:pt x="0" y="99"/>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sp>
            <p:nvSpPr>
              <p:cNvPr id="64" name="Freeform 128"/>
              <p:cNvSpPr>
                <a:spLocks noEditPoints="1"/>
              </p:cNvSpPr>
              <p:nvPr/>
            </p:nvSpPr>
            <p:spPr bwMode="auto">
              <a:xfrm>
                <a:off x="6567488" y="1588"/>
                <a:ext cx="263525" cy="104775"/>
              </a:xfrm>
              <a:custGeom>
                <a:avLst/>
                <a:gdLst>
                  <a:gd name="T0" fmla="*/ 82 w 166"/>
                  <a:gd name="T1" fmla="*/ 0 h 66"/>
                  <a:gd name="T2" fmla="*/ 0 w 166"/>
                  <a:gd name="T3" fmla="*/ 32 h 66"/>
                  <a:gd name="T4" fmla="*/ 80 w 166"/>
                  <a:gd name="T5" fmla="*/ 66 h 66"/>
                  <a:gd name="T6" fmla="*/ 166 w 166"/>
                  <a:gd name="T7" fmla="*/ 32 h 66"/>
                  <a:gd name="T8" fmla="*/ 82 w 166"/>
                  <a:gd name="T9" fmla="*/ 0 h 66"/>
                  <a:gd name="T10" fmla="*/ 82 w 166"/>
                  <a:gd name="T11" fmla="*/ 6 h 66"/>
                  <a:gd name="T12" fmla="*/ 151 w 166"/>
                  <a:gd name="T13" fmla="*/ 32 h 66"/>
                  <a:gd name="T14" fmla="*/ 82 w 166"/>
                  <a:gd name="T15" fmla="*/ 59 h 66"/>
                  <a:gd name="T16" fmla="*/ 82 w 166"/>
                  <a:gd name="T17" fmla="*/ 6 h 66"/>
                  <a:gd name="T18" fmla="*/ 78 w 166"/>
                  <a:gd name="T19" fmla="*/ 7 h 66"/>
                  <a:gd name="T20" fmla="*/ 78 w 166"/>
                  <a:gd name="T21" fmla="*/ 59 h 66"/>
                  <a:gd name="T22" fmla="*/ 15 w 166"/>
                  <a:gd name="T23" fmla="*/ 32 h 66"/>
                  <a:gd name="T24" fmla="*/ 78 w 166"/>
                  <a:gd name="T2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66">
                    <a:moveTo>
                      <a:pt x="82" y="0"/>
                    </a:moveTo>
                    <a:lnTo>
                      <a:pt x="0" y="32"/>
                    </a:lnTo>
                    <a:lnTo>
                      <a:pt x="80" y="66"/>
                    </a:lnTo>
                    <a:lnTo>
                      <a:pt x="166" y="32"/>
                    </a:lnTo>
                    <a:lnTo>
                      <a:pt x="82" y="0"/>
                    </a:lnTo>
                    <a:close/>
                    <a:moveTo>
                      <a:pt x="82" y="6"/>
                    </a:moveTo>
                    <a:lnTo>
                      <a:pt x="151" y="32"/>
                    </a:lnTo>
                    <a:lnTo>
                      <a:pt x="82" y="59"/>
                    </a:lnTo>
                    <a:lnTo>
                      <a:pt x="82" y="6"/>
                    </a:lnTo>
                    <a:close/>
                    <a:moveTo>
                      <a:pt x="78" y="7"/>
                    </a:moveTo>
                    <a:lnTo>
                      <a:pt x="78" y="59"/>
                    </a:lnTo>
                    <a:lnTo>
                      <a:pt x="15" y="32"/>
                    </a:lnTo>
                    <a:lnTo>
                      <a:pt x="78" y="7"/>
                    </a:lnTo>
                    <a:close/>
                  </a:path>
                </a:pathLst>
              </a:custGeom>
              <a:grpFill/>
              <a:ln w="9525">
                <a:solidFill>
                  <a:srgbClr val="0070C0"/>
                </a:solidFill>
                <a:round/>
                <a:headEnd/>
                <a:tailEnd/>
              </a:ln>
            </p:spPr>
            <p:txBody>
              <a:bodyPr vert="horz" wrap="square" lIns="91419" tIns="45709" rIns="91419" bIns="45709" numCol="1" anchor="t" anchorCtr="0" compatLnSpc="1">
                <a:prstTxWarp prst="textNoShape">
                  <a:avLst/>
                </a:prstTxWarp>
              </a:bodyPr>
              <a:lstStyle/>
              <a:p>
                <a:endParaRPr lang="en-US" sz="2400" dirty="0">
                  <a:latin typeface="Calibri" panose="020F0502020204030204" pitchFamily="34" charset="0"/>
                  <a:cs typeface="+mn-ea"/>
                  <a:sym typeface="+mn-lt"/>
                </a:endParaRPr>
              </a:p>
            </p:txBody>
          </p:sp>
        </p:grpSp>
      </p:grpSp>
      <p:cxnSp>
        <p:nvCxnSpPr>
          <p:cNvPr id="28" name="Straight Connector 27">
            <a:extLst>
              <a:ext uri="{FF2B5EF4-FFF2-40B4-BE49-F238E27FC236}">
                <a16:creationId xmlns:a16="http://schemas.microsoft.com/office/drawing/2014/main" id="{A546A580-681D-40EF-9A0B-1F0AEEDB5CDD}"/>
              </a:ext>
            </a:extLst>
          </p:cNvPr>
          <p:cNvCxnSpPr/>
          <p:nvPr/>
        </p:nvCxnSpPr>
        <p:spPr>
          <a:xfrm>
            <a:off x="0" y="69874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Copyright Notice">
            <a:extLst>
              <a:ext uri="{FF2B5EF4-FFF2-40B4-BE49-F238E27FC236}">
                <a16:creationId xmlns:a16="http://schemas.microsoft.com/office/drawing/2014/main" id="{397731DB-E95A-4DA5-8AB3-B1F2FE1BBE51}"/>
              </a:ext>
            </a:extLst>
          </p:cNvPr>
          <p:cNvSpPr>
            <a:spLocks/>
          </p:cNvSpPr>
          <p:nvPr/>
        </p:nvSpPr>
        <p:spPr bwMode="auto">
          <a:xfrm>
            <a:off x="2321286" y="-13461"/>
            <a:ext cx="7549427" cy="685910"/>
          </a:xfrm>
          <a:prstGeom prst="rect">
            <a:avLst/>
          </a:prstGeom>
          <a:noFill/>
          <a:ln w="6350" cap="flat" cmpd="sng" algn="ctr">
            <a:solidFill>
              <a:srgbClr val="FFFFFF"/>
            </a:solidFill>
            <a:prstDash val="soli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Vòng</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2: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Nhóm</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mảnh</a:t>
            </a: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 </a:t>
            </a:r>
            <a:r>
              <a:rPr lang="en-US" altLang="zh-CN" sz="3600" b="1" dirty="0" err="1">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ghép</a:t>
            </a:r>
            <a:endParaRPr lang="en-US" sz="3600" b="1" cap="small" dirty="0">
              <a:solidFill>
                <a:srgbClr val="23614E"/>
              </a:solidFill>
              <a:latin typeface="Calibri" panose="020F0502020204030204" pitchFamily="34" charset="0"/>
              <a:cs typeface="Calibri" panose="020F0502020204030204" pitchFamily="34" charset="0"/>
              <a:sym typeface="+mn-lt"/>
            </a:endParaRPr>
          </a:p>
        </p:txBody>
      </p:sp>
      <p:sp>
        <p:nvSpPr>
          <p:cNvPr id="30" name="AutoShape 128">
            <a:extLst>
              <a:ext uri="{FF2B5EF4-FFF2-40B4-BE49-F238E27FC236}">
                <a16:creationId xmlns:a16="http://schemas.microsoft.com/office/drawing/2014/main" id="{8BC9EADC-0401-40E1-839D-40E2B8BE0256}"/>
              </a:ext>
            </a:extLst>
          </p:cNvPr>
          <p:cNvSpPr/>
          <p:nvPr/>
        </p:nvSpPr>
        <p:spPr bwMode="auto">
          <a:xfrm>
            <a:off x="1171193" y="81319"/>
            <a:ext cx="510038" cy="5091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solidFill>
            <a:srgbClr val="FFC000"/>
          </a:solidFill>
          <a:ln>
            <a:noFill/>
          </a:ln>
          <a:effectLst/>
        </p:spPr>
        <p:txBody>
          <a:bodyPr lIns="38085" tIns="38085" rIns="38085" bIns="38085" anchor="ctr"/>
          <a:lstStyle/>
          <a:p>
            <a:pPr defTabSz="457063"/>
            <a:endParaRPr lang="en-US" sz="2800" dirty="0">
              <a:solidFill>
                <a:srgbClr val="23614E"/>
              </a:solidFill>
              <a:effectLst>
                <a:outerShdw blurRad="38100" dist="38100" dir="2700000" algn="tl">
                  <a:srgbClr val="000000"/>
                </a:outerShdw>
              </a:effectLst>
              <a:latin typeface="Calibri" panose="020F0502020204030204" pitchFamily="34" charset="0"/>
              <a:ea typeface="Elsie" panose="02000000000000000000" charset="0"/>
              <a:cs typeface="+mn-ea"/>
              <a:sym typeface="字魂36号-正文宋楷" panose="02000000000000000000" pitchFamily="2" charset="-122"/>
            </a:endParaRPr>
          </a:p>
        </p:txBody>
      </p:sp>
    </p:spTree>
    <p:extLst>
      <p:ext uri="{BB962C8B-B14F-4D97-AF65-F5344CB8AC3E}">
        <p14:creationId xmlns:p14="http://schemas.microsoft.com/office/powerpoint/2010/main" val="26439010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1000" fill="hold"/>
                                        <p:tgtEl>
                                          <p:spTgt spid="53"/>
                                        </p:tgtEl>
                                        <p:attrNameLst>
                                          <p:attrName>ppt_w</p:attrName>
                                        </p:attrNameLst>
                                      </p:cBhvr>
                                      <p:tavLst>
                                        <p:tav tm="0">
                                          <p:val>
                                            <p:strVal val="#ppt_w+.3"/>
                                          </p:val>
                                        </p:tav>
                                        <p:tav tm="100000">
                                          <p:val>
                                            <p:strVal val="#ppt_w"/>
                                          </p:val>
                                        </p:tav>
                                      </p:tavLst>
                                    </p:anim>
                                    <p:anim calcmode="lin" valueType="num">
                                      <p:cBhvr>
                                        <p:cTn id="14" dur="1000" fill="hold"/>
                                        <p:tgtEl>
                                          <p:spTgt spid="53"/>
                                        </p:tgtEl>
                                        <p:attrNameLst>
                                          <p:attrName>ppt_h</p:attrName>
                                        </p:attrNameLst>
                                      </p:cBhvr>
                                      <p:tavLst>
                                        <p:tav tm="0">
                                          <p:val>
                                            <p:strVal val="#ppt_h"/>
                                          </p:val>
                                        </p:tav>
                                        <p:tav tm="100000">
                                          <p:val>
                                            <p:strVal val="#ppt_h"/>
                                          </p:val>
                                        </p:tav>
                                      </p:tavLst>
                                    </p:anim>
                                    <p:animEffect transition="in" filter="fade">
                                      <p:cBhvr>
                                        <p:cTn id="15"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Đặc điểm của tế bào thần kinh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513" y="1134348"/>
            <a:ext cx="9608458" cy="4589303"/>
          </a:xfrm>
          <a:prstGeom prst="rect">
            <a:avLst/>
          </a:prstGeom>
          <a:noFill/>
          <a:extLst>
            <a:ext uri="{909E8E84-426E-40DD-AFC4-6F175D3DCCD1}">
              <a14:hiddenFill xmlns:a14="http://schemas.microsoft.com/office/drawing/2010/main">
                <a:solidFill>
                  <a:srgbClr val="FFFFFF"/>
                </a:solidFill>
              </a14:hiddenFill>
            </a:ext>
          </a:extLst>
        </p:spPr>
      </p:pic>
      <p:sp>
        <p:nvSpPr>
          <p:cNvPr id="4" name="Copyright Notice"/>
          <p:cNvSpPr>
            <a:spLocks/>
          </p:cNvSpPr>
          <p:nvPr/>
        </p:nvSpPr>
        <p:spPr bwMode="auto">
          <a:xfrm>
            <a:off x="5362640" y="6041362"/>
            <a:ext cx="7549427" cy="55786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cap="small" dirty="0">
                <a:solidFill>
                  <a:srgbClr val="0070C0"/>
                </a:solidFill>
                <a:latin typeface="Calibri" panose="020F0502020204030204" pitchFamily="34" charset="0"/>
                <a:cs typeface="Calibri" panose="020F0502020204030204" pitchFamily="34" charset="0"/>
                <a:sym typeface="+mn-lt"/>
              </a:rPr>
              <a:t>cấu </a:t>
            </a:r>
            <a:r>
              <a:rPr lang="en-US" sz="3200" b="1" cap="small" dirty="0" err="1">
                <a:solidFill>
                  <a:srgbClr val="0070C0"/>
                </a:solidFill>
                <a:latin typeface="Calibri" panose="020F0502020204030204" pitchFamily="34" charset="0"/>
                <a:cs typeface="Calibri" panose="020F0502020204030204" pitchFamily="34" charset="0"/>
                <a:sym typeface="+mn-lt"/>
              </a:rPr>
              <a:t>tạo</a:t>
            </a:r>
            <a:r>
              <a:rPr lang="en-US" sz="3200" b="1" cap="small" dirty="0">
                <a:solidFill>
                  <a:srgbClr val="0070C0"/>
                </a:solidFill>
                <a:latin typeface="Calibri" panose="020F0502020204030204" pitchFamily="34" charset="0"/>
                <a:cs typeface="Calibri" panose="020F0502020204030204" pitchFamily="34" charset="0"/>
                <a:sym typeface="+mn-lt"/>
              </a:rPr>
              <a:t> </a:t>
            </a:r>
            <a:r>
              <a:rPr lang="en-US" sz="3200" b="1" cap="small" dirty="0" err="1">
                <a:solidFill>
                  <a:srgbClr val="0070C0"/>
                </a:solidFill>
                <a:latin typeface="Calibri" panose="020F0502020204030204" pitchFamily="34" charset="0"/>
                <a:cs typeface="Calibri" panose="020F0502020204030204" pitchFamily="34" charset="0"/>
                <a:sym typeface="+mn-lt"/>
              </a:rPr>
              <a:t>tế</a:t>
            </a:r>
            <a:r>
              <a:rPr lang="en-US" sz="3200" b="1" cap="small" dirty="0">
                <a:solidFill>
                  <a:srgbClr val="0070C0"/>
                </a:solidFill>
                <a:latin typeface="Calibri" panose="020F0502020204030204" pitchFamily="34" charset="0"/>
                <a:cs typeface="Calibri" panose="020F0502020204030204" pitchFamily="34" charset="0"/>
                <a:sym typeface="+mn-lt"/>
              </a:rPr>
              <a:t> </a:t>
            </a:r>
            <a:r>
              <a:rPr lang="en-US" sz="3200" b="1" cap="small" dirty="0" err="1">
                <a:solidFill>
                  <a:srgbClr val="0070C0"/>
                </a:solidFill>
                <a:latin typeface="Calibri" panose="020F0502020204030204" pitchFamily="34" charset="0"/>
                <a:cs typeface="Calibri" panose="020F0502020204030204" pitchFamily="34" charset="0"/>
                <a:sym typeface="+mn-lt"/>
              </a:rPr>
              <a:t>bào</a:t>
            </a:r>
            <a:r>
              <a:rPr lang="en-US" sz="3200" b="1" cap="small" dirty="0">
                <a:solidFill>
                  <a:srgbClr val="0070C0"/>
                </a:solidFill>
                <a:latin typeface="Calibri" panose="020F0502020204030204" pitchFamily="34" charset="0"/>
                <a:cs typeface="Calibri" panose="020F0502020204030204" pitchFamily="34" charset="0"/>
                <a:sym typeface="+mn-lt"/>
              </a:rPr>
              <a:t> </a:t>
            </a:r>
            <a:r>
              <a:rPr lang="en-US" sz="3200" b="1" cap="small" dirty="0" err="1">
                <a:solidFill>
                  <a:srgbClr val="0070C0"/>
                </a:solidFill>
                <a:latin typeface="Calibri" panose="020F0502020204030204" pitchFamily="34" charset="0"/>
                <a:cs typeface="Calibri" panose="020F0502020204030204" pitchFamily="34" charset="0"/>
                <a:sym typeface="+mn-lt"/>
              </a:rPr>
              <a:t>thần</a:t>
            </a:r>
            <a:r>
              <a:rPr lang="en-US" sz="3200" b="1" cap="small" dirty="0">
                <a:solidFill>
                  <a:srgbClr val="0070C0"/>
                </a:solidFill>
                <a:latin typeface="Calibri" panose="020F0502020204030204" pitchFamily="34" charset="0"/>
                <a:cs typeface="Calibri" panose="020F0502020204030204" pitchFamily="34" charset="0"/>
                <a:sym typeface="+mn-lt"/>
              </a:rPr>
              <a:t> </a:t>
            </a:r>
            <a:r>
              <a:rPr lang="en-US" sz="3200" b="1" cap="small" dirty="0" err="1">
                <a:solidFill>
                  <a:srgbClr val="0070C0"/>
                </a:solidFill>
                <a:latin typeface="Calibri" panose="020F0502020204030204" pitchFamily="34" charset="0"/>
                <a:cs typeface="Calibri" panose="020F0502020204030204" pitchFamily="34" charset="0"/>
                <a:sym typeface="+mn-lt"/>
              </a:rPr>
              <a:t>kinh</a:t>
            </a:r>
            <a:endParaRPr lang="en-US" sz="3200" b="1" cap="small" dirty="0">
              <a:solidFill>
                <a:srgbClr val="0070C0"/>
              </a:solidFill>
              <a:latin typeface="Calibri" panose="020F0502020204030204" pitchFamily="34" charset="0"/>
              <a:cs typeface="Calibri" panose="020F0502020204030204" pitchFamily="34" charset="0"/>
              <a:sym typeface="+mn-lt"/>
            </a:endParaRPr>
          </a:p>
        </p:txBody>
      </p:sp>
      <p:sp>
        <p:nvSpPr>
          <p:cNvPr id="2" name="TextBox 1">
            <a:extLst>
              <a:ext uri="{FF2B5EF4-FFF2-40B4-BE49-F238E27FC236}">
                <a16:creationId xmlns:a16="http://schemas.microsoft.com/office/drawing/2014/main" id="{234E82EC-E65B-DFBC-35A3-1B576FAFB900}"/>
              </a:ext>
            </a:extLst>
          </p:cNvPr>
          <p:cNvSpPr txBox="1"/>
          <p:nvPr/>
        </p:nvSpPr>
        <p:spPr>
          <a:xfrm>
            <a:off x="268960" y="87177"/>
            <a:ext cx="10660295" cy="646331"/>
          </a:xfrm>
          <a:prstGeom prst="rect">
            <a:avLst/>
          </a:prstGeom>
          <a:noFill/>
        </p:spPr>
        <p:txBody>
          <a:bodyPr wrap="square">
            <a:spAutoFit/>
          </a:bodyPr>
          <a:lstStyle/>
          <a:p>
            <a:pPr algn="just" defTabSz="457200">
              <a:spcBef>
                <a:spcPct val="0"/>
              </a:spcBef>
              <a:spcAft>
                <a:spcPts val="600"/>
              </a:spcAft>
            </a:pPr>
            <a:r>
              <a:rPr lang="en-US" altLang="zh-CN" sz="3600" b="1" dirty="0">
                <a:solidFill>
                  <a:srgbClr val="FF0000"/>
                </a:solidFill>
                <a:latin typeface="Calibri" panose="020F0502020204030204" pitchFamily="34" charset="0"/>
                <a:ea typeface="+mj-ea"/>
                <a:cs typeface="Calibri" panose="020F0502020204030204" pitchFamily="34" charset="0"/>
                <a:sym typeface="+mn-lt"/>
              </a:rPr>
              <a:t>II. TẾ BÀO THẦN KINH VÀ CÁC DẠNG HỆ THẦN KINH</a:t>
            </a:r>
          </a:p>
        </p:txBody>
      </p:sp>
      <p:sp>
        <p:nvSpPr>
          <p:cNvPr id="3" name="Slide Number Placeholder 2">
            <a:extLst>
              <a:ext uri="{FF2B5EF4-FFF2-40B4-BE49-F238E27FC236}">
                <a16:creationId xmlns:a16="http://schemas.microsoft.com/office/drawing/2014/main" id="{CAD51E09-5F92-4A9F-B9D7-6875659D4AE4}"/>
              </a:ext>
            </a:extLst>
          </p:cNvPr>
          <p:cNvSpPr>
            <a:spLocks noGrp="1"/>
          </p:cNvSpPr>
          <p:nvPr>
            <p:ph type="sldNum" sz="quarter" idx="12"/>
          </p:nvPr>
        </p:nvSpPr>
        <p:spPr/>
        <p:txBody>
          <a:bodyPr/>
          <a:lstStyle/>
          <a:p>
            <a:fld id="{6EEAB70C-E811-4097-A2DC-2C93517BC4C9}" type="slidenum">
              <a:rPr lang="zh-CN" altLang="en-US" smtClean="0"/>
              <a:pPr/>
              <a:t>18</a:t>
            </a:fld>
            <a:endParaRPr lang="zh-CN" altLang="en-US"/>
          </a:p>
        </p:txBody>
      </p:sp>
      <p:pic>
        <p:nvPicPr>
          <p:cNvPr id="5" name="Picture 4">
            <a:extLst>
              <a:ext uri="{FF2B5EF4-FFF2-40B4-BE49-F238E27FC236}">
                <a16:creationId xmlns:a16="http://schemas.microsoft.com/office/drawing/2014/main" id="{E543E27E-B849-433D-B926-37F9BB8E759E}"/>
              </a:ext>
            </a:extLst>
          </p:cNvPr>
          <p:cNvPicPr>
            <a:picLocks noChangeAspect="1"/>
          </p:cNvPicPr>
          <p:nvPr/>
        </p:nvPicPr>
        <p:blipFill>
          <a:blip r:embed="rId3"/>
          <a:stretch>
            <a:fillRect/>
          </a:stretch>
        </p:blipFill>
        <p:spPr>
          <a:xfrm>
            <a:off x="341792" y="3498292"/>
            <a:ext cx="4363374" cy="3272531"/>
          </a:xfrm>
          <a:prstGeom prst="rect">
            <a:avLst/>
          </a:prstGeom>
        </p:spPr>
      </p:pic>
    </p:spTree>
    <p:extLst>
      <p:ext uri="{BB962C8B-B14F-4D97-AF65-F5344CB8AC3E}">
        <p14:creationId xmlns:p14="http://schemas.microsoft.com/office/powerpoint/2010/main" val="92741871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737359-08DC-44B2-90E3-7F974BD52FAC}"/>
              </a:ext>
            </a:extLst>
          </p:cNvPr>
          <p:cNvGraphicFramePr>
            <a:graphicFrameLocks noGrp="1"/>
          </p:cNvGraphicFramePr>
          <p:nvPr/>
        </p:nvGraphicFramePr>
        <p:xfrm>
          <a:off x="462951" y="1105577"/>
          <a:ext cx="11266098" cy="5351020"/>
        </p:xfrm>
        <a:graphic>
          <a:graphicData uri="http://schemas.openxmlformats.org/drawingml/2006/table">
            <a:tbl>
              <a:tblPr firstRow="1" firstCol="1" bandRow="1">
                <a:tableStyleId>{5DA37D80-6434-44D0-A028-1B22A696006F}</a:tableStyleId>
              </a:tblPr>
              <a:tblGrid>
                <a:gridCol w="1609929">
                  <a:extLst>
                    <a:ext uri="{9D8B030D-6E8A-4147-A177-3AD203B41FA5}">
                      <a16:colId xmlns:a16="http://schemas.microsoft.com/office/drawing/2014/main" val="3542766084"/>
                    </a:ext>
                  </a:extLst>
                </a:gridCol>
                <a:gridCol w="4601089">
                  <a:extLst>
                    <a:ext uri="{9D8B030D-6E8A-4147-A177-3AD203B41FA5}">
                      <a16:colId xmlns:a16="http://schemas.microsoft.com/office/drawing/2014/main" val="2676114286"/>
                    </a:ext>
                  </a:extLst>
                </a:gridCol>
                <a:gridCol w="5055080">
                  <a:extLst>
                    <a:ext uri="{9D8B030D-6E8A-4147-A177-3AD203B41FA5}">
                      <a16:colId xmlns:a16="http://schemas.microsoft.com/office/drawing/2014/main" val="1308069502"/>
                    </a:ext>
                  </a:extLst>
                </a:gridCol>
              </a:tblGrid>
              <a:tr h="332011">
                <a:tc>
                  <a:txBody>
                    <a:bodyPr/>
                    <a:lstStyle/>
                    <a:p>
                      <a:pPr marL="0" marR="0">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gn="ctr">
                        <a:lnSpc>
                          <a:spcPct val="125000"/>
                        </a:lnSpc>
                        <a:spcBef>
                          <a:spcPts val="0"/>
                        </a:spcBef>
                        <a:spcAft>
                          <a:spcPts val="0"/>
                        </a:spcAft>
                      </a:pPr>
                      <a:r>
                        <a:rPr lang="en-US" sz="2400" dirty="0" err="1">
                          <a:effectLst/>
                          <a:latin typeface="Calibri" panose="020F0502020204030204" pitchFamily="34" charset="0"/>
                          <a:ea typeface="Calibri" panose="020F0502020204030204" pitchFamily="34" charset="0"/>
                          <a:cs typeface="Calibri" panose="020F0502020204030204" pitchFamily="34" charset="0"/>
                        </a:rPr>
                        <a:t>Cấu</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tạo</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Chức năng</a:t>
                      </a:r>
                    </a:p>
                  </a:txBody>
                  <a:tcPr marL="68580" marR="68580" marT="0" marB="0"/>
                </a:tc>
                <a:extLst>
                  <a:ext uri="{0D108BD9-81ED-4DB2-BD59-A6C34878D82A}">
                    <a16:rowId xmlns:a16="http://schemas.microsoft.com/office/drawing/2014/main" val="1547746409"/>
                  </a:ext>
                </a:extLst>
              </a:tr>
              <a:tr h="1049119">
                <a:tc>
                  <a:txBody>
                    <a:bodyPr/>
                    <a:lstStyle/>
                    <a:p>
                      <a:pPr marL="0" marR="0">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Thân TB thần kinh</a:t>
                      </a:r>
                    </a:p>
                  </a:txBody>
                  <a:tcPr marL="68580" marR="68580" marT="0" marB="0"/>
                </a:tc>
                <a:tc>
                  <a:txBody>
                    <a:bodyPr/>
                    <a:lstStyle/>
                    <a:p>
                      <a:pPr marL="0" marR="0">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Có cấu tạo như một tế bào nhân thực điện hình, các neuron trưởng thành thiếu đi trung thể. </a:t>
                      </a:r>
                    </a:p>
                  </a:txBody>
                  <a:tcPr marL="68580" marR="68580" marT="0" marB="0"/>
                </a:tc>
                <a:tc>
                  <a:txBody>
                    <a:bodyPr/>
                    <a:lstStyle/>
                    <a:p>
                      <a:pPr marL="0" marR="0">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Có chức năng dinh dưỡng, điều khiển hoạt động của neuron </a:t>
                      </a:r>
                    </a:p>
                  </a:txBody>
                  <a:tcPr marL="68580" marR="68580" marT="0" marB="0"/>
                </a:tc>
                <a:extLst>
                  <a:ext uri="{0D108BD9-81ED-4DB2-BD59-A6C34878D82A}">
                    <a16:rowId xmlns:a16="http://schemas.microsoft.com/office/drawing/2014/main" val="2314412807"/>
                  </a:ext>
                </a:extLst>
              </a:tr>
              <a:tr h="1049119">
                <a:tc>
                  <a:txBody>
                    <a:bodyPr/>
                    <a:lstStyle/>
                    <a:p>
                      <a:pPr marL="0" marR="0">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Sợi nhánh </a:t>
                      </a:r>
                    </a:p>
                  </a:txBody>
                  <a:tcPr marL="68580" marR="68580" marT="0" marB="0"/>
                </a:tc>
                <a:tc>
                  <a:txBody>
                    <a:bodyPr/>
                    <a:lstStyle/>
                    <a:p>
                      <a:pPr marL="0" marR="0">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Được cấu tạo từ màng sinh chất và tế bào chất</a:t>
                      </a:r>
                    </a:p>
                  </a:txBody>
                  <a:tcPr marL="68580" marR="68580" marT="0" marB="0"/>
                </a:tc>
                <a:tc>
                  <a:txBody>
                    <a:bodyPr/>
                    <a:lstStyle/>
                    <a:p>
                      <a:pPr marL="0" marR="0">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Nhận tín hiệu từ tế bào khác được chuyển giao qua synapse truyền đến thân neuron.</a:t>
                      </a:r>
                    </a:p>
                  </a:txBody>
                  <a:tcPr marL="68580" marR="68580" marT="0" marB="0"/>
                </a:tc>
                <a:extLst>
                  <a:ext uri="{0D108BD9-81ED-4DB2-BD59-A6C34878D82A}">
                    <a16:rowId xmlns:a16="http://schemas.microsoft.com/office/drawing/2014/main" val="1843893803"/>
                  </a:ext>
                </a:extLst>
              </a:tr>
              <a:tr h="1766227">
                <a:tc>
                  <a:txBody>
                    <a:bodyPr/>
                    <a:lstStyle/>
                    <a:p>
                      <a:pPr marL="0" marR="0">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Sợi trục</a:t>
                      </a:r>
                    </a:p>
                  </a:txBody>
                  <a:tcPr marL="68580" marR="68580" marT="0" marB="0"/>
                </a:tc>
                <a:tc>
                  <a:txBody>
                    <a:bodyPr/>
                    <a:lstStyle/>
                    <a:p>
                      <a:pPr marL="0" marR="0">
                        <a:lnSpc>
                          <a:spcPct val="125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Được cấu tạo từ màng sinh chất và tế bào chất. Có thể có hoặc không được bao bọc bởi bao myelin, khoảng cách giữa các bao myelin gọi là eo ranvier </a:t>
                      </a:r>
                    </a:p>
                  </a:txBody>
                  <a:tcPr marL="68580" marR="68580" marT="0" marB="0"/>
                </a:tc>
                <a:tc>
                  <a:txBody>
                    <a:bodyPr/>
                    <a:lstStyle/>
                    <a:p>
                      <a:pPr marL="0" marR="0">
                        <a:lnSpc>
                          <a:spcPct val="125000"/>
                        </a:lnSpc>
                        <a:spcBef>
                          <a:spcPts val="0"/>
                        </a:spcBef>
                        <a:spcAft>
                          <a:spcPts val="0"/>
                        </a:spcAft>
                      </a:pPr>
                      <a:r>
                        <a:rPr lang="en-US" sz="2400" dirty="0" err="1">
                          <a:effectLst/>
                          <a:latin typeface="Calibri" panose="020F0502020204030204" pitchFamily="34" charset="0"/>
                          <a:ea typeface="Calibri" panose="020F0502020204030204" pitchFamily="34" charset="0"/>
                          <a:cs typeface="Calibri" panose="020F0502020204030204" pitchFamily="34" charset="0"/>
                        </a:rPr>
                        <a:t>Dẫn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truyền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xung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thần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kinh</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từ</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thân</a:t>
                      </a:r>
                      <a:r>
                        <a:rPr lang="en-US" sz="2400" dirty="0">
                          <a:effectLst/>
                          <a:latin typeface="Calibri" panose="020F0502020204030204" pitchFamily="34" charset="0"/>
                          <a:ea typeface="Calibri" panose="020F0502020204030204" pitchFamily="34" charset="0"/>
                          <a:cs typeface="Calibri" panose="020F0502020204030204" pitchFamily="34" charset="0"/>
                        </a:rPr>
                        <a:t> neuron ra </a:t>
                      </a:r>
                      <a:r>
                        <a:rPr lang="en-US" sz="2400" dirty="0" err="1">
                          <a:effectLst/>
                          <a:latin typeface="Calibri" panose="020F0502020204030204" pitchFamily="34" charset="0"/>
                          <a:ea typeface="Calibri" panose="020F0502020204030204" pitchFamily="34" charset="0"/>
                          <a:cs typeface="Calibri" panose="020F0502020204030204" pitchFamily="34" charset="0"/>
                        </a:rPr>
                        <a:t>ngoại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biên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đến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các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cơ</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quan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đáp</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ứng</a:t>
                      </a:r>
                      <a:r>
                        <a:rPr lang="en-US" sz="2400" dirty="0">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tc>
                <a:extLst>
                  <a:ext uri="{0D108BD9-81ED-4DB2-BD59-A6C34878D82A}">
                    <a16:rowId xmlns:a16="http://schemas.microsoft.com/office/drawing/2014/main" val="1633114940"/>
                  </a:ext>
                </a:extLst>
              </a:tr>
            </a:tbl>
          </a:graphicData>
        </a:graphic>
      </p:graphicFrame>
      <p:sp>
        <p:nvSpPr>
          <p:cNvPr id="3" name="Copyright Notice">
            <a:extLst>
              <a:ext uri="{FF2B5EF4-FFF2-40B4-BE49-F238E27FC236}">
                <a16:creationId xmlns:a16="http://schemas.microsoft.com/office/drawing/2014/main" id="{B3EE3267-03EE-4F45-A55D-69A0DC5E36FE}"/>
              </a:ext>
            </a:extLst>
          </p:cNvPr>
          <p:cNvSpPr>
            <a:spLocks/>
          </p:cNvSpPr>
          <p:nvPr/>
        </p:nvSpPr>
        <p:spPr bwMode="auto">
          <a:xfrm>
            <a:off x="-646980" y="-13461"/>
            <a:ext cx="12922370" cy="685910"/>
          </a:xfrm>
          <a:prstGeom prst="rect">
            <a:avLst/>
          </a:prstGeom>
          <a:noFill/>
          <a:ln w="6350" cap="flat" cmpd="sng" algn="ctr">
            <a:solidFill>
              <a:srgbClr val="FFFFFF"/>
            </a:solidFill>
            <a:prstDash val="soli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PHT 1: SO SÁNH CẤU VÀO VÀ CHỨC NĂNG CỦA NEURON</a:t>
            </a:r>
            <a:endParaRPr lang="en-US" sz="3600" b="1" cap="small" dirty="0">
              <a:solidFill>
                <a:srgbClr val="23614E"/>
              </a:solidFill>
              <a:latin typeface="Calibri" panose="020F0502020204030204" pitchFamily="34" charset="0"/>
              <a:cs typeface="Calibri" panose="020F0502020204030204" pitchFamily="34" charset="0"/>
              <a:sym typeface="+mn-lt"/>
            </a:endParaRPr>
          </a:p>
        </p:txBody>
      </p:sp>
      <p:cxnSp>
        <p:nvCxnSpPr>
          <p:cNvPr id="5" name="Straight Connector 4">
            <a:extLst>
              <a:ext uri="{FF2B5EF4-FFF2-40B4-BE49-F238E27FC236}">
                <a16:creationId xmlns:a16="http://schemas.microsoft.com/office/drawing/2014/main" id="{42F7B439-4D08-4514-B583-7613E4255FEE}"/>
              </a:ext>
            </a:extLst>
          </p:cNvPr>
          <p:cNvCxnSpPr/>
          <p:nvPr/>
        </p:nvCxnSpPr>
        <p:spPr>
          <a:xfrm>
            <a:off x="0" y="74187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018572"/>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grpSp>
      <p:sp useBgFill="1">
        <p:nvSpPr>
          <p:cNvPr id="19" name="Rectangle 1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9" name="Isosceles Triangle 2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3" name="Isosceles Triangle 3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5" name="Freeform: Shape 3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419136" y="1020871"/>
            <a:ext cx="6960759" cy="2849671"/>
          </a:xfrm>
          <a:prstGeom prst="rect">
            <a:avLst/>
          </a:prstGeom>
        </p:spPr>
        <p:txBody>
          <a:bodyPr vert="horz" lIns="91440" tIns="45720" rIns="91440" bIns="45720" rtlCol="0" anchor="b">
            <a:prstTxWarp prst="textWave2">
              <a:avLst/>
            </a:prstTxWarp>
            <a:normAutofit/>
            <a:scene3d>
              <a:camera prst="isometricOffAxis1Right"/>
              <a:lightRig rig="threePt" dir="t"/>
            </a:scene3d>
          </a:bodyPr>
          <a:lstStyle/>
          <a:p>
            <a:pPr defTabSz="457200">
              <a:spcBef>
                <a:spcPct val="0"/>
              </a:spcBef>
              <a:spcAft>
                <a:spcPts val="600"/>
              </a:spcAft>
            </a:pPr>
            <a:r>
              <a:rPr lang="en-US" sz="6000" b="1" cap="none" spc="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j-lt"/>
                <a:ea typeface="+mj-ea"/>
                <a:cs typeface="+mj-cs"/>
              </a:rPr>
              <a:t>  KHỞI ĐỘNG </a:t>
            </a:r>
          </a:p>
        </p:txBody>
      </p:sp>
      <p:sp>
        <p:nvSpPr>
          <p:cNvPr id="37" name="Isosceles Triangle 3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5E2365E-05C8-4D5B-BDD3-718774351E3D}"/>
              </a:ext>
            </a:extLst>
          </p:cNvPr>
          <p:cNvSpPr>
            <a:spLocks noGrp="1"/>
          </p:cNvSpPr>
          <p:nvPr>
            <p:ph type="sldNum" sz="quarter" idx="12"/>
          </p:nvPr>
        </p:nvSpPr>
        <p:spPr/>
        <p:txBody>
          <a:bodyPr/>
          <a:lstStyle/>
          <a:p>
            <a:fld id="{6EEAB70C-E811-4097-A2DC-2C93517BC4C9}" type="slidenum">
              <a:rPr lang="zh-CN" altLang="en-US" smtClean="0"/>
              <a:pPr/>
              <a:t>2</a:t>
            </a:fld>
            <a:endParaRPr lang="zh-CN" altLang="en-US"/>
          </a:p>
        </p:txBody>
      </p:sp>
    </p:spTree>
  </p:cSld>
  <p:clrMapOvr>
    <a:overrideClrMapping bg1="dk1" tx1="lt1" bg2="dk2" tx2="lt2" accent1="accent1" accent2="accent2" accent3="accent3" accent4="accent4" accent5="accent5" accent6="accent6" hlink="hlink" folHlink="folHlink"/>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loud Callout 1"/>
          <p:cNvSpPr/>
          <p:nvPr/>
        </p:nvSpPr>
        <p:spPr>
          <a:xfrm>
            <a:off x="457200" y="733508"/>
            <a:ext cx="4002657" cy="3145943"/>
          </a:xfrm>
          <a:prstGeom prst="cloudCallout">
            <a:avLst>
              <a:gd name="adj1" fmla="val 79698"/>
              <a:gd name="adj2" fmla="val 1596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i="1" dirty="0" err="1">
                <a:solidFill>
                  <a:schemeClr val="tx1"/>
                </a:solidFill>
                <a:latin typeface="Calibri" panose="020F0502020204030204" pitchFamily="34" charset="0"/>
                <a:cs typeface="Calibri" panose="020F0502020204030204" pitchFamily="34" charset="0"/>
              </a:rPr>
              <a:t>Tại</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sao</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sợi</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nhánh</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được</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gọi</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là</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sợi</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hướng</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tâm</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sợi</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trục</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được</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gọi</a:t>
            </a:r>
            <a:r>
              <a:rPr lang="en-US" sz="2400" b="1" i="1" dirty="0">
                <a:solidFill>
                  <a:schemeClr val="tx1"/>
                </a:solidFill>
                <a:latin typeface="Calibri" panose="020F0502020204030204" pitchFamily="34" charset="0"/>
                <a:cs typeface="Calibri" panose="020F0502020204030204" pitchFamily="34" charset="0"/>
              </a:rPr>
              <a:t> </a:t>
            </a:r>
            <a:r>
              <a:rPr lang="en-US" sz="2400" b="1" i="1" dirty="0" err="1">
                <a:solidFill>
                  <a:schemeClr val="tx1"/>
                </a:solidFill>
                <a:latin typeface="Calibri" panose="020F0502020204030204" pitchFamily="34" charset="0"/>
                <a:cs typeface="Calibri" panose="020F0502020204030204" pitchFamily="34" charset="0"/>
              </a:rPr>
              <a:t>là</a:t>
            </a:r>
            <a:r>
              <a:rPr lang="en-US" sz="2400" b="1" i="1" dirty="0">
                <a:solidFill>
                  <a:schemeClr val="tx1"/>
                </a:solidFill>
                <a:latin typeface="Calibri" panose="020F0502020204030204" pitchFamily="34" charset="0"/>
                <a:cs typeface="Calibri" panose="020F0502020204030204" pitchFamily="34" charset="0"/>
              </a:rPr>
              <a:t> </a:t>
            </a:r>
          </a:p>
          <a:p>
            <a:pPr algn="ctr"/>
            <a:r>
              <a:rPr lang="en-US" sz="2400" b="1" i="1" dirty="0" err="1">
                <a:solidFill>
                  <a:schemeClr val="tx1"/>
                </a:solidFill>
                <a:latin typeface="Calibri" panose="020F0502020204030204" pitchFamily="34" charset="0"/>
                <a:cs typeface="Calibri" panose="020F0502020204030204" pitchFamily="34" charset="0"/>
              </a:rPr>
              <a:t>sợi</a:t>
            </a:r>
            <a:r>
              <a:rPr lang="en-US" sz="2400" b="1" i="1" dirty="0">
                <a:solidFill>
                  <a:schemeClr val="tx1"/>
                </a:solidFill>
                <a:latin typeface="Calibri" panose="020F0502020204030204" pitchFamily="34" charset="0"/>
                <a:cs typeface="Calibri" panose="020F0502020204030204" pitchFamily="34" charset="0"/>
              </a:rPr>
              <a:t> li </a:t>
            </a:r>
            <a:r>
              <a:rPr lang="en-US" sz="2400" b="1" i="1" dirty="0" err="1">
                <a:solidFill>
                  <a:schemeClr val="tx1"/>
                </a:solidFill>
                <a:latin typeface="Calibri" panose="020F0502020204030204" pitchFamily="34" charset="0"/>
                <a:cs typeface="Calibri" panose="020F0502020204030204" pitchFamily="34" charset="0"/>
              </a:rPr>
              <a:t>tâm</a:t>
            </a:r>
            <a:r>
              <a:rPr lang="en-US" sz="2400" b="1" i="1" dirty="0">
                <a:solidFill>
                  <a:schemeClr val="tx1"/>
                </a:solidFill>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4A75F321-E845-E605-1AF3-991BEF414E1D}"/>
              </a:ext>
            </a:extLst>
          </p:cNvPr>
          <p:cNvSpPr txBox="1"/>
          <p:nvPr/>
        </p:nvSpPr>
        <p:spPr>
          <a:xfrm>
            <a:off x="268960" y="87177"/>
            <a:ext cx="10660295" cy="646331"/>
          </a:xfrm>
          <a:prstGeom prst="rect">
            <a:avLst/>
          </a:prstGeom>
          <a:noFill/>
        </p:spPr>
        <p:txBody>
          <a:bodyPr wrap="square">
            <a:spAutoFit/>
          </a:bodyPr>
          <a:lstStyle/>
          <a:p>
            <a:pPr algn="just" defTabSz="457200">
              <a:spcBef>
                <a:spcPct val="0"/>
              </a:spcBef>
              <a:spcAft>
                <a:spcPts val="600"/>
              </a:spcAft>
            </a:pPr>
            <a:r>
              <a:rPr lang="en-US" altLang="zh-CN" sz="3600" b="1" dirty="0">
                <a:solidFill>
                  <a:srgbClr val="FF0000"/>
                </a:solidFill>
                <a:latin typeface="Calibri" panose="020F0502020204030204" pitchFamily="34" charset="0"/>
                <a:ea typeface="+mj-ea"/>
                <a:cs typeface="Calibri" panose="020F0502020204030204" pitchFamily="34" charset="0"/>
                <a:sym typeface="+mn-lt"/>
              </a:rPr>
              <a:t>II. TẾ BÀO THẦN KINH VÀ CÁC DẠNG HỆ THẦN KINH</a:t>
            </a:r>
          </a:p>
        </p:txBody>
      </p:sp>
      <p:sp>
        <p:nvSpPr>
          <p:cNvPr id="5" name="Slide Number Placeholder 4">
            <a:extLst>
              <a:ext uri="{FF2B5EF4-FFF2-40B4-BE49-F238E27FC236}">
                <a16:creationId xmlns:a16="http://schemas.microsoft.com/office/drawing/2014/main" id="{931A4EEE-3DEF-4B2D-B1C1-E73C1BAF29F5}"/>
              </a:ext>
            </a:extLst>
          </p:cNvPr>
          <p:cNvSpPr>
            <a:spLocks noGrp="1"/>
          </p:cNvSpPr>
          <p:nvPr>
            <p:ph type="sldNum" sz="quarter" idx="12"/>
          </p:nvPr>
        </p:nvSpPr>
        <p:spPr/>
        <p:txBody>
          <a:bodyPr/>
          <a:lstStyle/>
          <a:p>
            <a:fld id="{6EEAB70C-E811-4097-A2DC-2C93517BC4C9}" type="slidenum">
              <a:rPr lang="zh-CN" altLang="en-US" smtClean="0"/>
              <a:pPr/>
              <a:t>20</a:t>
            </a:fld>
            <a:endParaRPr lang="zh-CN" altLang="en-US"/>
          </a:p>
        </p:txBody>
      </p:sp>
      <p:pic>
        <p:nvPicPr>
          <p:cNvPr id="6" name="Picture 5">
            <a:extLst>
              <a:ext uri="{FF2B5EF4-FFF2-40B4-BE49-F238E27FC236}">
                <a16:creationId xmlns:a16="http://schemas.microsoft.com/office/drawing/2014/main" id="{7D9606FE-7FAF-412F-AA72-F7D9DFBF397B}"/>
              </a:ext>
            </a:extLst>
          </p:cNvPr>
          <p:cNvPicPr>
            <a:picLocks noChangeAspect="1"/>
          </p:cNvPicPr>
          <p:nvPr/>
        </p:nvPicPr>
        <p:blipFill>
          <a:blip r:embed="rId2"/>
          <a:stretch>
            <a:fillRect/>
          </a:stretch>
        </p:blipFill>
        <p:spPr>
          <a:xfrm>
            <a:off x="6018363" y="891346"/>
            <a:ext cx="5981070" cy="515001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097" y="2919143"/>
            <a:ext cx="2253903" cy="3658068"/>
          </a:xfrm>
          <a:prstGeom prst="rect">
            <a:avLst/>
          </a:prstGeom>
        </p:spPr>
      </p:pic>
    </p:spTree>
    <p:extLst>
      <p:ext uri="{BB962C8B-B14F-4D97-AF65-F5344CB8AC3E}">
        <p14:creationId xmlns:p14="http://schemas.microsoft.com/office/powerpoint/2010/main" val="343378322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own Arrow Callout 9"/>
          <p:cNvSpPr/>
          <p:nvPr/>
        </p:nvSpPr>
        <p:spPr>
          <a:xfrm>
            <a:off x="2655332" y="860698"/>
            <a:ext cx="6968420" cy="1045028"/>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70C0"/>
                </a:solidFill>
                <a:latin typeface="Calibri" panose="020F0502020204030204" pitchFamily="34" charset="0"/>
                <a:cs typeface="Calibri" panose="020F0502020204030204" pitchFamily="34" charset="0"/>
              </a:rPr>
              <a:t>CÁC DẠNG HỆ THẦN KINH</a:t>
            </a:r>
          </a:p>
        </p:txBody>
      </p:sp>
      <p:graphicFrame>
        <p:nvGraphicFramePr>
          <p:cNvPr id="9" name="Diagram 10"/>
          <p:cNvGraphicFramePr/>
          <p:nvPr>
            <p:extLst>
              <p:ext uri="{D42A27DB-BD31-4B8C-83A1-F6EECF244321}">
                <p14:modId xmlns:p14="http://schemas.microsoft.com/office/powerpoint/2010/main" val="106350699"/>
              </p:ext>
            </p:extLst>
          </p:nvPr>
        </p:nvGraphicFramePr>
        <p:xfrm>
          <a:off x="1031965" y="1685110"/>
          <a:ext cx="10215155" cy="4441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F6FF7CD4-F4F7-B5CB-4B25-E87F12FCF640}"/>
              </a:ext>
            </a:extLst>
          </p:cNvPr>
          <p:cNvSpPr txBox="1"/>
          <p:nvPr/>
        </p:nvSpPr>
        <p:spPr>
          <a:xfrm>
            <a:off x="268960" y="87177"/>
            <a:ext cx="10660295" cy="646331"/>
          </a:xfrm>
          <a:prstGeom prst="rect">
            <a:avLst/>
          </a:prstGeom>
          <a:noFill/>
        </p:spPr>
        <p:txBody>
          <a:bodyPr wrap="square">
            <a:spAutoFit/>
          </a:bodyPr>
          <a:lstStyle/>
          <a:p>
            <a:pPr algn="just" defTabSz="457200">
              <a:spcBef>
                <a:spcPct val="0"/>
              </a:spcBef>
              <a:spcAft>
                <a:spcPts val="600"/>
              </a:spcAft>
            </a:pPr>
            <a:r>
              <a:rPr lang="en-US" altLang="zh-CN" sz="3600" b="1" dirty="0">
                <a:solidFill>
                  <a:srgbClr val="FF0000"/>
                </a:solidFill>
                <a:latin typeface="Calibri" panose="020F0502020204030204" pitchFamily="34" charset="0"/>
                <a:ea typeface="+mj-ea"/>
                <a:cs typeface="Calibri" panose="020F0502020204030204" pitchFamily="34" charset="0"/>
                <a:sym typeface="+mn-lt"/>
              </a:rPr>
              <a:t>II. TẾ BÀO THẦN KINH VÀ CÁC DẠNG HỆ THẦN KINH</a:t>
            </a:r>
          </a:p>
        </p:txBody>
      </p:sp>
      <p:sp>
        <p:nvSpPr>
          <p:cNvPr id="3" name="Slide Number Placeholder 2">
            <a:extLst>
              <a:ext uri="{FF2B5EF4-FFF2-40B4-BE49-F238E27FC236}">
                <a16:creationId xmlns:a16="http://schemas.microsoft.com/office/drawing/2014/main" id="{55B76FA2-5894-4F1C-8163-7E6ACF8B824A}"/>
              </a:ext>
            </a:extLst>
          </p:cNvPr>
          <p:cNvSpPr>
            <a:spLocks noGrp="1"/>
          </p:cNvSpPr>
          <p:nvPr>
            <p:ph type="sldNum" sz="quarter" idx="12"/>
          </p:nvPr>
        </p:nvSpPr>
        <p:spPr/>
        <p:txBody>
          <a:bodyPr/>
          <a:lstStyle/>
          <a:p>
            <a:fld id="{6EEAB70C-E811-4097-A2DC-2C93517BC4C9}" type="slidenum">
              <a:rPr lang="zh-CN" altLang="en-US" smtClean="0"/>
              <a:pPr/>
              <a:t>21</a:t>
            </a:fld>
            <a:endParaRPr lang="zh-CN" altLang="en-US"/>
          </a:p>
        </p:txBody>
      </p:sp>
    </p:spTree>
    <p:custDataLst>
      <p:tags r:id="rId1"/>
    </p:custDataLst>
    <p:extLst>
      <p:ext uri="{BB962C8B-B14F-4D97-AF65-F5344CB8AC3E}">
        <p14:creationId xmlns:p14="http://schemas.microsoft.com/office/powerpoint/2010/main" val="1084348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2" descr="Sinh học 11 Bài 26: Cảm ứng ở động vật"/>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736616"/>
            <a:ext cx="4421432" cy="38036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ại sao hệ thần kinh dạng chuỗi hạch có thể trả lời cục bộ khi bị kích  thích? - Đại Học Kinh Doanh &amp; Công Nghệ Hà N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724" y="1811547"/>
            <a:ext cx="3947129" cy="3546456"/>
          </a:xfrm>
          <a:prstGeom prst="rect">
            <a:avLst/>
          </a:prstGeom>
          <a:noFill/>
          <a:extLst>
            <a:ext uri="{909E8E84-426E-40DD-AFC4-6F175D3DCCD1}">
              <a14:hiddenFill xmlns:a14="http://schemas.microsoft.com/office/drawing/2010/main">
                <a:solidFill>
                  <a:srgbClr val="FFFFFF"/>
                </a:solidFill>
              </a14:hiddenFill>
            </a:ext>
          </a:extLst>
        </p:spPr>
      </p:pic>
      <p:sp>
        <p:nvSpPr>
          <p:cNvPr id="13" name="Copyright Notice"/>
          <p:cNvSpPr>
            <a:spLocks/>
          </p:cNvSpPr>
          <p:nvPr/>
        </p:nvSpPr>
        <p:spPr bwMode="auto">
          <a:xfrm>
            <a:off x="752989" y="5540229"/>
            <a:ext cx="2683591" cy="43475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a:solidFill>
                  <a:srgbClr val="002060"/>
                </a:solidFill>
                <a:latin typeface="Calibri" panose="020F0502020204030204" pitchFamily="34" charset="0"/>
                <a:cs typeface="Calibri" panose="020F0502020204030204" pitchFamily="34" charset="0"/>
                <a:sym typeface="+mn-lt"/>
              </a:rPr>
              <a:t>HTK DẠNG LƯỚI</a:t>
            </a:r>
          </a:p>
        </p:txBody>
      </p:sp>
      <p:sp>
        <p:nvSpPr>
          <p:cNvPr id="14" name="Copyright Notice"/>
          <p:cNvSpPr>
            <a:spLocks/>
          </p:cNvSpPr>
          <p:nvPr/>
        </p:nvSpPr>
        <p:spPr bwMode="auto">
          <a:xfrm>
            <a:off x="8041026" y="5492980"/>
            <a:ext cx="4557042" cy="43475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a:solidFill>
                  <a:srgbClr val="002060"/>
                </a:solidFill>
                <a:latin typeface="Calibri" panose="020F0502020204030204" pitchFamily="34" charset="0"/>
                <a:cs typeface="Calibri" panose="020F0502020204030204" pitchFamily="34" charset="0"/>
                <a:sym typeface="+mn-lt"/>
              </a:rPr>
              <a:t>HTK DẠNG ỐNG</a:t>
            </a:r>
          </a:p>
        </p:txBody>
      </p:sp>
      <p:sp>
        <p:nvSpPr>
          <p:cNvPr id="2" name="TextBox 1">
            <a:extLst>
              <a:ext uri="{FF2B5EF4-FFF2-40B4-BE49-F238E27FC236}">
                <a16:creationId xmlns:a16="http://schemas.microsoft.com/office/drawing/2014/main" id="{850C21FE-DDFF-AAC0-BF6F-E0BBDB53FC03}"/>
              </a:ext>
            </a:extLst>
          </p:cNvPr>
          <p:cNvSpPr txBox="1"/>
          <p:nvPr/>
        </p:nvSpPr>
        <p:spPr>
          <a:xfrm>
            <a:off x="268960" y="87177"/>
            <a:ext cx="10660295" cy="646331"/>
          </a:xfrm>
          <a:prstGeom prst="rect">
            <a:avLst/>
          </a:prstGeom>
          <a:noFill/>
        </p:spPr>
        <p:txBody>
          <a:bodyPr wrap="square">
            <a:spAutoFit/>
          </a:bodyPr>
          <a:lstStyle/>
          <a:p>
            <a:pPr algn="just" defTabSz="457200">
              <a:spcBef>
                <a:spcPct val="0"/>
              </a:spcBef>
              <a:spcAft>
                <a:spcPts val="600"/>
              </a:spcAft>
            </a:pPr>
            <a:r>
              <a:rPr lang="en-US" altLang="zh-CN" sz="3600" b="1" dirty="0">
                <a:solidFill>
                  <a:srgbClr val="FF0000"/>
                </a:solidFill>
                <a:latin typeface="Calibri" panose="020F0502020204030204" pitchFamily="34" charset="0"/>
                <a:ea typeface="+mj-ea"/>
                <a:cs typeface="Calibri" panose="020F0502020204030204" pitchFamily="34" charset="0"/>
                <a:sym typeface="+mn-lt"/>
              </a:rPr>
              <a:t>II. TẾ BÀO THẦN KINH VÀ CÁC DẠNG HỆ THẦN KINH</a:t>
            </a:r>
          </a:p>
        </p:txBody>
      </p:sp>
      <p:sp>
        <p:nvSpPr>
          <p:cNvPr id="3" name="Slide Number Placeholder 2">
            <a:extLst>
              <a:ext uri="{FF2B5EF4-FFF2-40B4-BE49-F238E27FC236}">
                <a16:creationId xmlns:a16="http://schemas.microsoft.com/office/drawing/2014/main" id="{4E846129-422F-4CB9-B7D6-0F7F0F5E42FC}"/>
              </a:ext>
            </a:extLst>
          </p:cNvPr>
          <p:cNvSpPr>
            <a:spLocks noGrp="1"/>
          </p:cNvSpPr>
          <p:nvPr>
            <p:ph type="sldNum" sz="quarter" idx="12"/>
          </p:nvPr>
        </p:nvSpPr>
        <p:spPr>
          <a:xfrm>
            <a:off x="11307984" y="6322634"/>
            <a:ext cx="683339" cy="411658"/>
          </a:xfrm>
        </p:spPr>
        <p:txBody>
          <a:bodyPr/>
          <a:lstStyle/>
          <a:p>
            <a:fld id="{6EEAB70C-E811-4097-A2DC-2C93517BC4C9}" type="slidenum">
              <a:rPr lang="zh-CN" altLang="en-US" smtClean="0"/>
              <a:pPr/>
              <a:t>22</a:t>
            </a:fld>
            <a:endParaRPr lang="zh-CN" altLang="en-US"/>
          </a:p>
        </p:txBody>
      </p:sp>
      <p:pic>
        <p:nvPicPr>
          <p:cNvPr id="8" name="Picture 2" descr="Nghiên cứu hình 27.1, sau đó điền tên các bộ phận của hệ thần kinh dạng ống  vào các ô hình chữ nhật trên sơ đồ">
            <a:extLst>
              <a:ext uri="{FF2B5EF4-FFF2-40B4-BE49-F238E27FC236}">
                <a16:creationId xmlns:a16="http://schemas.microsoft.com/office/drawing/2014/main" id="{311975CB-D288-4348-8B43-1BE747128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2277" y="1554390"/>
            <a:ext cx="4299723" cy="3803614"/>
          </a:xfrm>
          <a:prstGeom prst="rect">
            <a:avLst/>
          </a:prstGeom>
          <a:noFill/>
          <a:extLst>
            <a:ext uri="{909E8E84-426E-40DD-AFC4-6F175D3DCCD1}">
              <a14:hiddenFill xmlns:a14="http://schemas.microsoft.com/office/drawing/2010/main">
                <a:solidFill>
                  <a:srgbClr val="FFFFFF"/>
                </a:solidFill>
              </a14:hiddenFill>
            </a:ext>
          </a:extLst>
        </p:spPr>
      </p:pic>
      <p:sp>
        <p:nvSpPr>
          <p:cNvPr id="9" name="Copyright Notice">
            <a:extLst>
              <a:ext uri="{FF2B5EF4-FFF2-40B4-BE49-F238E27FC236}">
                <a16:creationId xmlns:a16="http://schemas.microsoft.com/office/drawing/2014/main" id="{735ACC89-9F48-41CD-AAC0-D8BFC0101675}"/>
              </a:ext>
            </a:extLst>
          </p:cNvPr>
          <p:cNvSpPr>
            <a:spLocks/>
          </p:cNvSpPr>
          <p:nvPr/>
        </p:nvSpPr>
        <p:spPr bwMode="auto">
          <a:xfrm>
            <a:off x="4055622" y="5503695"/>
            <a:ext cx="4557042" cy="43475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a:solidFill>
                  <a:srgbClr val="002060"/>
                </a:solidFill>
                <a:latin typeface="Calibri" panose="020F0502020204030204" pitchFamily="34" charset="0"/>
                <a:cs typeface="Calibri" panose="020F0502020204030204" pitchFamily="34" charset="0"/>
                <a:sym typeface="+mn-lt"/>
              </a:rPr>
              <a:t>HTK DẠNG CHUỖI HẠCH</a:t>
            </a:r>
          </a:p>
        </p:txBody>
      </p:sp>
      <p:pic>
        <p:nvPicPr>
          <p:cNvPr id="10" name="Picture 9">
            <a:extLst>
              <a:ext uri="{FF2B5EF4-FFF2-40B4-BE49-F238E27FC236}">
                <a16:creationId xmlns:a16="http://schemas.microsoft.com/office/drawing/2014/main" id="{0DF5E3B4-E3B6-4A1F-8877-2D431FCF4520}"/>
              </a:ext>
            </a:extLst>
          </p:cNvPr>
          <p:cNvPicPr>
            <a:picLocks noChangeAspect="1"/>
          </p:cNvPicPr>
          <p:nvPr/>
        </p:nvPicPr>
        <p:blipFill>
          <a:blip r:embed="rId6"/>
          <a:stretch>
            <a:fillRect/>
          </a:stretch>
        </p:blipFill>
        <p:spPr>
          <a:xfrm>
            <a:off x="268960" y="948225"/>
            <a:ext cx="491706" cy="491706"/>
          </a:xfrm>
          <a:prstGeom prst="rect">
            <a:avLst/>
          </a:prstGeom>
        </p:spPr>
      </p:pic>
      <p:sp>
        <p:nvSpPr>
          <p:cNvPr id="15" name="TextBox 14">
            <a:extLst>
              <a:ext uri="{FF2B5EF4-FFF2-40B4-BE49-F238E27FC236}">
                <a16:creationId xmlns:a16="http://schemas.microsoft.com/office/drawing/2014/main" id="{9994C3EA-BF62-4384-B95C-903B26438F17}"/>
              </a:ext>
            </a:extLst>
          </p:cNvPr>
          <p:cNvSpPr txBox="1"/>
          <p:nvPr/>
        </p:nvSpPr>
        <p:spPr>
          <a:xfrm>
            <a:off x="805026" y="738253"/>
            <a:ext cx="11952735" cy="754694"/>
          </a:xfrm>
          <a:prstGeom prst="rect">
            <a:avLst/>
          </a:prstGeom>
          <a:noFill/>
        </p:spPr>
        <p:txBody>
          <a:bodyPr wrap="square" rtlCol="0">
            <a:spAutoFit/>
          </a:bodyPr>
          <a:lstStyle/>
          <a:p>
            <a:pPr>
              <a:lnSpc>
                <a:spcPct val="150000"/>
              </a:lnSpc>
            </a:pP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Quan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sát</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HS so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sánh</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dạng</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thần</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kinh</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ở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động</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52523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7320C8-7813-4C38-83E9-E0D6DFB8B6FC}"/>
              </a:ext>
            </a:extLst>
          </p:cNvPr>
          <p:cNvGraphicFramePr>
            <a:graphicFrameLocks noGrp="1"/>
          </p:cNvGraphicFramePr>
          <p:nvPr/>
        </p:nvGraphicFramePr>
        <p:xfrm>
          <a:off x="534838" y="855095"/>
          <a:ext cx="11395494" cy="5955030"/>
        </p:xfrm>
        <a:graphic>
          <a:graphicData uri="http://schemas.openxmlformats.org/drawingml/2006/table">
            <a:tbl>
              <a:tblPr firstRow="1" firstCol="1" bandRow="1">
                <a:tableStyleId>{5DA37D80-6434-44D0-A028-1B22A696006F}</a:tableStyleId>
              </a:tblPr>
              <a:tblGrid>
                <a:gridCol w="1450336">
                  <a:extLst>
                    <a:ext uri="{9D8B030D-6E8A-4147-A177-3AD203B41FA5}">
                      <a16:colId xmlns:a16="http://schemas.microsoft.com/office/drawing/2014/main" val="682061737"/>
                    </a:ext>
                  </a:extLst>
                </a:gridCol>
                <a:gridCol w="3270704">
                  <a:extLst>
                    <a:ext uri="{9D8B030D-6E8A-4147-A177-3AD203B41FA5}">
                      <a16:colId xmlns:a16="http://schemas.microsoft.com/office/drawing/2014/main" val="2436425798"/>
                    </a:ext>
                  </a:extLst>
                </a:gridCol>
                <a:gridCol w="3255691">
                  <a:extLst>
                    <a:ext uri="{9D8B030D-6E8A-4147-A177-3AD203B41FA5}">
                      <a16:colId xmlns:a16="http://schemas.microsoft.com/office/drawing/2014/main" val="777398055"/>
                    </a:ext>
                  </a:extLst>
                </a:gridCol>
                <a:gridCol w="3418763">
                  <a:extLst>
                    <a:ext uri="{9D8B030D-6E8A-4147-A177-3AD203B41FA5}">
                      <a16:colId xmlns:a16="http://schemas.microsoft.com/office/drawing/2014/main" val="774682098"/>
                    </a:ext>
                  </a:extLst>
                </a:gridCol>
              </a:tblGrid>
              <a:tr h="0">
                <a:tc>
                  <a:txBody>
                    <a:bodyPr/>
                    <a:lstStyle/>
                    <a:p>
                      <a:pPr marL="0" marR="0" algn="ctr">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Tiêu chí</a:t>
                      </a:r>
                    </a:p>
                  </a:txBody>
                  <a:tcPr marL="68580" marR="68580" marT="0" marB="0"/>
                </a:tc>
                <a:tc>
                  <a:txBody>
                    <a:bodyPr/>
                    <a:lstStyle/>
                    <a:p>
                      <a:pPr marL="0" marR="0" algn="ctr">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HTK dạng lưới</a:t>
                      </a:r>
                    </a:p>
                  </a:txBody>
                  <a:tcPr marL="68580" marR="68580" marT="0" marB="0"/>
                </a:tc>
                <a:tc>
                  <a:txBody>
                    <a:bodyPr/>
                    <a:lstStyle/>
                    <a:p>
                      <a:pPr marL="71755" marR="0" algn="ctr">
                        <a:lnSpc>
                          <a:spcPct val="125000"/>
                        </a:lnSpc>
                        <a:spcBef>
                          <a:spcPts val="0"/>
                        </a:spcBef>
                        <a:spcAft>
                          <a:spcPts val="0"/>
                        </a:spcAft>
                        <a:tabLst>
                          <a:tab pos="719455" algn="l"/>
                          <a:tab pos="1350645" algn="l"/>
                        </a:tabLst>
                      </a:pPr>
                      <a:r>
                        <a:rPr lang="en-US" sz="2000">
                          <a:effectLst/>
                          <a:latin typeface="Calibri" panose="020F0502020204030204" pitchFamily="34" charset="0"/>
                          <a:ea typeface="Calibri" panose="020F0502020204030204" pitchFamily="34" charset="0"/>
                          <a:cs typeface="Calibri" panose="020F0502020204030204" pitchFamily="34" charset="0"/>
                        </a:rPr>
                        <a:t>HTK chuỗi hạch</a:t>
                      </a:r>
                    </a:p>
                  </a:txBody>
                  <a:tcPr marL="68580" marR="68580" marT="0" marB="0"/>
                </a:tc>
                <a:tc>
                  <a:txBody>
                    <a:bodyPr/>
                    <a:lstStyle/>
                    <a:p>
                      <a:pPr marL="71755" marR="0" algn="ctr">
                        <a:lnSpc>
                          <a:spcPct val="125000"/>
                        </a:lnSpc>
                        <a:spcBef>
                          <a:spcPts val="0"/>
                        </a:spcBef>
                        <a:spcAft>
                          <a:spcPts val="0"/>
                        </a:spcAft>
                        <a:tabLst>
                          <a:tab pos="719455" algn="l"/>
                          <a:tab pos="1350645" algn="l"/>
                        </a:tabLst>
                      </a:pPr>
                      <a:r>
                        <a:rPr lang="en-US" sz="2000">
                          <a:effectLst/>
                          <a:latin typeface="Calibri" panose="020F0502020204030204" pitchFamily="34" charset="0"/>
                          <a:ea typeface="Calibri" panose="020F0502020204030204" pitchFamily="34" charset="0"/>
                          <a:cs typeface="Calibri" panose="020F0502020204030204" pitchFamily="34" charset="0"/>
                        </a:rPr>
                        <a:t>HTK  dạng ống</a:t>
                      </a:r>
                    </a:p>
                  </a:txBody>
                  <a:tcPr marL="68580" marR="68580" marT="0" marB="0"/>
                </a:tc>
                <a:extLst>
                  <a:ext uri="{0D108BD9-81ED-4DB2-BD59-A6C34878D82A}">
                    <a16:rowId xmlns:a16="http://schemas.microsoft.com/office/drawing/2014/main" val="2012413868"/>
                  </a:ext>
                </a:extLst>
              </a:tr>
              <a:tr h="0">
                <a:tc>
                  <a:txBody>
                    <a:bodyPr/>
                    <a:lstStyle/>
                    <a:p>
                      <a:pPr marL="0" marR="0">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Đối tượng</a:t>
                      </a:r>
                    </a:p>
                  </a:txBody>
                  <a:tcPr marL="68580" marR="68580" marT="0" marB="0"/>
                </a:tc>
                <a:tc>
                  <a:txBody>
                    <a:bodyPr/>
                    <a:lstStyle/>
                    <a:p>
                      <a:pPr marL="0" marR="0">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Các loài thuộc ngành ruột khoang.</a:t>
                      </a:r>
                    </a:p>
                  </a:txBody>
                  <a:tcPr marL="68580" marR="68580" marT="0" marB="0"/>
                </a:tc>
                <a:tc>
                  <a:txBody>
                    <a:bodyPr/>
                    <a:lstStyle/>
                    <a:p>
                      <a:pPr marL="71755" marR="50165">
                        <a:lnSpc>
                          <a:spcPct val="125000"/>
                        </a:lnSpc>
                        <a:spcBef>
                          <a:spcPts val="0"/>
                        </a:spcBef>
                        <a:spcAft>
                          <a:spcPts val="0"/>
                        </a:spcAft>
                        <a:tabLst>
                          <a:tab pos="594360" algn="l"/>
                          <a:tab pos="1657985" algn="l"/>
                        </a:tabLst>
                      </a:pPr>
                      <a:r>
                        <a:rPr lang="en-US" sz="2000">
                          <a:effectLst/>
                          <a:latin typeface="Calibri" panose="020F0502020204030204" pitchFamily="34" charset="0"/>
                          <a:ea typeface="Calibri" panose="020F0502020204030204" pitchFamily="34" charset="0"/>
                          <a:cs typeface="Calibri" panose="020F0502020204030204" pitchFamily="34" charset="0"/>
                        </a:rPr>
                        <a:t>Giun dẹp, Giun tròn, Giun đốt, Thân mềm, Chân khớp.</a:t>
                      </a:r>
                    </a:p>
                  </a:txBody>
                  <a:tcPr marL="68580" marR="68580" marT="0" marB="0"/>
                </a:tc>
                <a:tc>
                  <a:txBody>
                    <a:bodyPr/>
                    <a:lstStyle/>
                    <a:p>
                      <a:pPr marL="0" marR="0">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Các loài động vật có xương sống.</a:t>
                      </a:r>
                    </a:p>
                  </a:txBody>
                  <a:tcPr marL="68580" marR="68580" marT="0" marB="0"/>
                </a:tc>
                <a:extLst>
                  <a:ext uri="{0D108BD9-81ED-4DB2-BD59-A6C34878D82A}">
                    <a16:rowId xmlns:a16="http://schemas.microsoft.com/office/drawing/2014/main" val="2804290710"/>
                  </a:ext>
                </a:extLst>
              </a:tr>
              <a:tr h="0">
                <a:tc>
                  <a:txBody>
                    <a:bodyPr/>
                    <a:lstStyle/>
                    <a:p>
                      <a:pPr marL="0" marR="0">
                        <a:lnSpc>
                          <a:spcPct val="125000"/>
                        </a:lnSpc>
                        <a:spcBef>
                          <a:spcPts val="0"/>
                        </a:spcBef>
                        <a:spcAft>
                          <a:spcPts val="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Cấu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tạo</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 Các tế bào thần kinh nằm rải rác trong cơ thể nối với nhau thông qua các sợi thần kinh tạo thành mạng lưới </a:t>
                      </a:r>
                    </a:p>
                  </a:txBody>
                  <a:tcPr marL="68580" marR="68580" marT="0" marB="0"/>
                </a:tc>
                <a:tc>
                  <a:txBody>
                    <a:bodyPr/>
                    <a:lstStyle/>
                    <a:p>
                      <a:pPr marL="0" marR="0">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Các tế bào TK tập trung lại tạo thành các hạch TK, các hạch được nối với nhau bởi các sợi thần kinh tạo thành chuỗi hạch .</a:t>
                      </a:r>
                    </a:p>
                  </a:txBody>
                  <a:tcPr marL="68580" marR="68580" marT="0" marB="0"/>
                </a:tc>
                <a:tc>
                  <a:txBody>
                    <a:bodyPr/>
                    <a:lstStyle/>
                    <a:p>
                      <a:pPr marL="0" marR="0">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Các TBTK tập trung lại với số lượn rất lớn tạo thành 1 ống nằm ở lưng con vật, phần đầu ống phát triển mạnh thành não bộ, phần sau hình thành tủy sống.  </a:t>
                      </a:r>
                    </a:p>
                  </a:txBody>
                  <a:tcPr marL="68580" marR="68580" marT="0" marB="0"/>
                </a:tc>
                <a:extLst>
                  <a:ext uri="{0D108BD9-81ED-4DB2-BD59-A6C34878D82A}">
                    <a16:rowId xmlns:a16="http://schemas.microsoft.com/office/drawing/2014/main" val="1795477997"/>
                  </a:ext>
                </a:extLst>
              </a:tr>
              <a:tr h="0">
                <a:tc>
                  <a:txBody>
                    <a:bodyPr/>
                    <a:lstStyle/>
                    <a:p>
                      <a:pPr marL="0" marR="0">
                        <a:lnSpc>
                          <a:spcPct val="125000"/>
                        </a:lnSpc>
                        <a:spcBef>
                          <a:spcPts val="0"/>
                        </a:spcBef>
                        <a:spcAft>
                          <a:spcPts val="0"/>
                        </a:spcAft>
                      </a:pPr>
                      <a:r>
                        <a:rPr lang="pt-BR" sz="2000">
                          <a:effectLst/>
                          <a:latin typeface="Calibri" panose="020F0502020204030204" pitchFamily="34" charset="0"/>
                          <a:ea typeface="Calibri" panose="020F0502020204030204" pitchFamily="34" charset="0"/>
                          <a:cs typeface="Calibri" panose="020F0502020204030204" pitchFamily="34" charset="0"/>
                        </a:rPr>
                        <a:t>Hoạt động </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50165">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Xung TK lan tỏa khắp cơ thể thông qua mạng lưới TK làm toàn bộ cơ thể phản ứng với kích thích</a:t>
                      </a:r>
                    </a:p>
                  </a:txBody>
                  <a:tcPr marL="68580" marR="68580" marT="0" marB="0"/>
                </a:tc>
                <a:tc>
                  <a:txBody>
                    <a:bodyPr/>
                    <a:lstStyle/>
                    <a:p>
                      <a:pPr marL="0" marR="50165">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Mỗi hạch TK là trung tâm điều khiển hoạt động  một vùng  cơ thể do vậy động vật có khả năng trả lời cục bộ các kích thích.</a:t>
                      </a:r>
                    </a:p>
                  </a:txBody>
                  <a:tcPr marL="68580" marR="68580" marT="0" marB="0"/>
                </a:tc>
                <a:tc>
                  <a:txBody>
                    <a:bodyPr/>
                    <a:lstStyle/>
                    <a:p>
                      <a:pPr marL="0" marR="0">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Phản ứng lại các kích thích của môi trường thông qua phản xạ</a:t>
                      </a:r>
                    </a:p>
                  </a:txBody>
                  <a:tcPr marL="68580" marR="68580" marT="0" marB="0"/>
                </a:tc>
                <a:extLst>
                  <a:ext uri="{0D108BD9-81ED-4DB2-BD59-A6C34878D82A}">
                    <a16:rowId xmlns:a16="http://schemas.microsoft.com/office/drawing/2014/main" val="204378848"/>
                  </a:ext>
                </a:extLst>
              </a:tr>
              <a:tr h="0">
                <a:tc>
                  <a:txBody>
                    <a:bodyPr/>
                    <a:lstStyle/>
                    <a:p>
                      <a:pPr marL="0" marR="0">
                        <a:lnSpc>
                          <a:spcPct val="125000"/>
                        </a:lnSpc>
                        <a:spcBef>
                          <a:spcPts val="0"/>
                        </a:spcBef>
                        <a:spcAft>
                          <a:spcPts val="0"/>
                        </a:spcAft>
                      </a:pPr>
                      <a:r>
                        <a:rPr lang="pt-BR" sz="2000">
                          <a:effectLst/>
                          <a:latin typeface="Calibri" panose="020F0502020204030204" pitchFamily="34" charset="0"/>
                          <a:ea typeface="Calibri" panose="020F0502020204030204" pitchFamily="34" charset="0"/>
                          <a:cs typeface="Calibri" panose="020F0502020204030204" pitchFamily="34" charset="0"/>
                        </a:rPr>
                        <a:t>Tính hiểu quả của PƯ</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50165">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Kém chính xác và tiêu tốn nhiều NL</a:t>
                      </a:r>
                    </a:p>
                  </a:txBody>
                  <a:tcPr marL="68580" marR="68580" marT="0" marB="0"/>
                </a:tc>
                <a:tc>
                  <a:txBody>
                    <a:bodyPr/>
                    <a:lstStyle/>
                    <a:p>
                      <a:pPr marL="0" marR="50165">
                        <a:lnSpc>
                          <a:spcPct val="125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Chính xác và tiết kiểm được năng lượng</a:t>
                      </a:r>
                    </a:p>
                  </a:txBody>
                  <a:tcPr marL="68580" marR="68580" marT="0" marB="0"/>
                </a:tc>
                <a:tc>
                  <a:txBody>
                    <a:bodyPr/>
                    <a:lstStyle/>
                    <a:p>
                      <a:pPr marL="0" marR="0">
                        <a:lnSpc>
                          <a:spcPct val="125000"/>
                        </a:lnSpc>
                        <a:spcBef>
                          <a:spcPts val="0"/>
                        </a:spcBef>
                        <a:spcAft>
                          <a:spcPts val="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Chính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xác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và</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ít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tiêu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tốn</a:t>
                      </a:r>
                      <a:r>
                        <a:rPr lang="en-US" sz="2000" dirty="0">
                          <a:effectLst/>
                          <a:latin typeface="Calibri" panose="020F0502020204030204" pitchFamily="34" charset="0"/>
                          <a:ea typeface="Calibri" panose="020F0502020204030204" pitchFamily="34" charset="0"/>
                          <a:cs typeface="Calibri" panose="020F0502020204030204" pitchFamily="34" charset="0"/>
                        </a:rPr>
                        <a:t> NL</a:t>
                      </a:r>
                    </a:p>
                  </a:txBody>
                  <a:tcPr marL="68580" marR="68580" marT="0" marB="0"/>
                </a:tc>
                <a:extLst>
                  <a:ext uri="{0D108BD9-81ED-4DB2-BD59-A6C34878D82A}">
                    <a16:rowId xmlns:a16="http://schemas.microsoft.com/office/drawing/2014/main" val="3570759699"/>
                  </a:ext>
                </a:extLst>
              </a:tr>
            </a:tbl>
          </a:graphicData>
        </a:graphic>
      </p:graphicFrame>
      <p:sp>
        <p:nvSpPr>
          <p:cNvPr id="3" name="Copyright Notice">
            <a:extLst>
              <a:ext uri="{FF2B5EF4-FFF2-40B4-BE49-F238E27FC236}">
                <a16:creationId xmlns:a16="http://schemas.microsoft.com/office/drawing/2014/main" id="{7297B694-CB48-4D11-850E-BFE84D47643A}"/>
              </a:ext>
            </a:extLst>
          </p:cNvPr>
          <p:cNvSpPr>
            <a:spLocks/>
          </p:cNvSpPr>
          <p:nvPr/>
        </p:nvSpPr>
        <p:spPr bwMode="auto">
          <a:xfrm>
            <a:off x="313427" y="-652"/>
            <a:ext cx="11878573" cy="685910"/>
          </a:xfrm>
          <a:prstGeom prst="rect">
            <a:avLst/>
          </a:prstGeom>
          <a:noFill/>
          <a:ln w="6350" cap="flat" cmpd="sng" algn="ctr">
            <a:solidFill>
              <a:srgbClr val="FFFFFF"/>
            </a:solidFill>
            <a:prstDash val="soli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CN" sz="3600" b="1" dirty="0">
                <a:solidFill>
                  <a:srgbClr val="FF0000"/>
                </a:solidFill>
                <a:latin typeface="Calibri" panose="020F0502020204030204" pitchFamily="34" charset="0"/>
                <a:ea typeface="Elsie" panose="02000000000000000000" charset="0"/>
                <a:cs typeface="+mn-ea"/>
                <a:sym typeface="字魂36号-正文宋楷" panose="02000000000000000000" pitchFamily="2" charset="-122"/>
              </a:rPr>
              <a:t>ĐÁP ÁN PHT 2: SO SÁNH CÁC DẠNG HỆ THẦN KINH Ở ĐV</a:t>
            </a:r>
            <a:endParaRPr lang="en-US" sz="3600" b="1" cap="small" dirty="0">
              <a:solidFill>
                <a:srgbClr val="23614E"/>
              </a:solidFill>
              <a:latin typeface="Calibri" panose="020F0502020204030204" pitchFamily="34" charset="0"/>
              <a:cs typeface="Calibri" panose="020F0502020204030204" pitchFamily="34" charset="0"/>
              <a:sym typeface="+mn-lt"/>
            </a:endParaRPr>
          </a:p>
        </p:txBody>
      </p:sp>
      <p:cxnSp>
        <p:nvCxnSpPr>
          <p:cNvPr id="5" name="Straight Connector 4">
            <a:extLst>
              <a:ext uri="{FF2B5EF4-FFF2-40B4-BE49-F238E27FC236}">
                <a16:creationId xmlns:a16="http://schemas.microsoft.com/office/drawing/2014/main" id="{F62FE7DF-3B83-46A4-B0F1-8D55C7954C34}"/>
              </a:ext>
            </a:extLst>
          </p:cNvPr>
          <p:cNvCxnSpPr/>
          <p:nvPr/>
        </p:nvCxnSpPr>
        <p:spPr>
          <a:xfrm>
            <a:off x="0" y="74187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135359"/>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loud Callout 1"/>
          <p:cNvSpPr/>
          <p:nvPr/>
        </p:nvSpPr>
        <p:spPr>
          <a:xfrm>
            <a:off x="407053" y="672861"/>
            <a:ext cx="6002373" cy="3045125"/>
          </a:xfrm>
          <a:prstGeom prst="cloudCallout">
            <a:avLst>
              <a:gd name="adj1" fmla="val 79698"/>
              <a:gd name="adj2" fmla="val 1596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i="1" dirty="0" err="1">
                <a:solidFill>
                  <a:schemeClr val="tx1"/>
                </a:solidFill>
                <a:latin typeface="Calibri" panose="020F0502020204030204" pitchFamily="34" charset="0"/>
                <a:cs typeface="Calibri" panose="020F0502020204030204" pitchFamily="34" charset="0"/>
              </a:rPr>
              <a:t>Dự</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đoán</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phản</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ứng</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của</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thủy</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tức</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và</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châu</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chấu</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khi</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bị</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kích</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thích</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bởi</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kim</a:t>
            </a:r>
            <a:r>
              <a:rPr lang="en-US" sz="3200" b="1" i="1" dirty="0">
                <a:solidFill>
                  <a:schemeClr val="tx1"/>
                </a:solidFill>
                <a:latin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cs typeface="Calibri" panose="020F0502020204030204" pitchFamily="34" charset="0"/>
              </a:rPr>
              <a:t>nhọn</a:t>
            </a:r>
            <a:r>
              <a:rPr lang="en-US" sz="3200" b="1" i="1" dirty="0">
                <a:solidFill>
                  <a:schemeClr val="tx1"/>
                </a:solidFill>
                <a:latin typeface="Calibri" panose="020F0502020204030204" pitchFamily="34" charset="0"/>
                <a:cs typeface="Calibri" panose="020F0502020204030204" pitchFamily="34" charset="0"/>
              </a:rPr>
              <a:t> ?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5881" y="733508"/>
            <a:ext cx="1876241" cy="3045125"/>
          </a:xfrm>
          <a:prstGeom prst="rect">
            <a:avLst/>
          </a:prstGeom>
        </p:spPr>
      </p:pic>
      <p:sp>
        <p:nvSpPr>
          <p:cNvPr id="4" name="TextBox 3">
            <a:extLst>
              <a:ext uri="{FF2B5EF4-FFF2-40B4-BE49-F238E27FC236}">
                <a16:creationId xmlns:a16="http://schemas.microsoft.com/office/drawing/2014/main" id="{E8AC0ABB-C3B9-FF45-C64E-0585670C2662}"/>
              </a:ext>
            </a:extLst>
          </p:cNvPr>
          <p:cNvSpPr txBox="1"/>
          <p:nvPr/>
        </p:nvSpPr>
        <p:spPr>
          <a:xfrm>
            <a:off x="268960" y="87177"/>
            <a:ext cx="10660295" cy="646331"/>
          </a:xfrm>
          <a:prstGeom prst="rect">
            <a:avLst/>
          </a:prstGeom>
          <a:noFill/>
        </p:spPr>
        <p:txBody>
          <a:bodyPr wrap="square">
            <a:spAutoFit/>
          </a:bodyPr>
          <a:lstStyle/>
          <a:p>
            <a:pPr algn="just" defTabSz="457200">
              <a:spcBef>
                <a:spcPct val="0"/>
              </a:spcBef>
              <a:spcAft>
                <a:spcPts val="600"/>
              </a:spcAft>
            </a:pPr>
            <a:r>
              <a:rPr lang="en-US" altLang="zh-CN" sz="3600" b="1" dirty="0">
                <a:solidFill>
                  <a:srgbClr val="FF0000"/>
                </a:solidFill>
                <a:latin typeface="Calibri" panose="020F0502020204030204" pitchFamily="34" charset="0"/>
                <a:ea typeface="+mj-ea"/>
                <a:cs typeface="Calibri" panose="020F0502020204030204" pitchFamily="34" charset="0"/>
                <a:sym typeface="+mn-lt"/>
              </a:rPr>
              <a:t>II. TẾ BÀO THẦN KINH VÀ CÁC DẠNG HỆ THẦN KINH</a:t>
            </a:r>
          </a:p>
        </p:txBody>
      </p:sp>
      <p:sp>
        <p:nvSpPr>
          <p:cNvPr id="5" name="Slide Number Placeholder 4">
            <a:extLst>
              <a:ext uri="{FF2B5EF4-FFF2-40B4-BE49-F238E27FC236}">
                <a16:creationId xmlns:a16="http://schemas.microsoft.com/office/drawing/2014/main" id="{CCF72E3D-388F-4BB3-93D0-0EE713EF80AD}"/>
              </a:ext>
            </a:extLst>
          </p:cNvPr>
          <p:cNvSpPr>
            <a:spLocks noGrp="1"/>
          </p:cNvSpPr>
          <p:nvPr>
            <p:ph type="sldNum" sz="quarter" idx="12"/>
          </p:nvPr>
        </p:nvSpPr>
        <p:spPr/>
        <p:txBody>
          <a:bodyPr/>
          <a:lstStyle/>
          <a:p>
            <a:fld id="{6EEAB70C-E811-4097-A2DC-2C93517BC4C9}" type="slidenum">
              <a:rPr lang="zh-CN" altLang="en-US" smtClean="0"/>
              <a:pPr/>
              <a:t>24</a:t>
            </a:fld>
            <a:endParaRPr lang="zh-CN" altLang="en-US"/>
          </a:p>
        </p:txBody>
      </p:sp>
      <p:pic>
        <p:nvPicPr>
          <p:cNvPr id="6" name="Picture 5">
            <a:extLst>
              <a:ext uri="{FF2B5EF4-FFF2-40B4-BE49-F238E27FC236}">
                <a16:creationId xmlns:a16="http://schemas.microsoft.com/office/drawing/2014/main" id="{0BABA4C8-39BF-4D03-94F1-2179383997CC}"/>
              </a:ext>
            </a:extLst>
          </p:cNvPr>
          <p:cNvPicPr>
            <a:picLocks noChangeAspect="1"/>
          </p:cNvPicPr>
          <p:nvPr/>
        </p:nvPicPr>
        <p:blipFill>
          <a:blip r:embed="rId3"/>
          <a:stretch>
            <a:fillRect/>
          </a:stretch>
        </p:blipFill>
        <p:spPr>
          <a:xfrm>
            <a:off x="1063440" y="3938296"/>
            <a:ext cx="3933107" cy="2547510"/>
          </a:xfrm>
          <a:prstGeom prst="rect">
            <a:avLst/>
          </a:prstGeom>
        </p:spPr>
      </p:pic>
      <p:pic>
        <p:nvPicPr>
          <p:cNvPr id="7" name="Picture 6">
            <a:extLst>
              <a:ext uri="{FF2B5EF4-FFF2-40B4-BE49-F238E27FC236}">
                <a16:creationId xmlns:a16="http://schemas.microsoft.com/office/drawing/2014/main" id="{C60BBCC3-AD70-4714-9494-85213BAE6688}"/>
              </a:ext>
            </a:extLst>
          </p:cNvPr>
          <p:cNvPicPr>
            <a:picLocks noChangeAspect="1"/>
          </p:cNvPicPr>
          <p:nvPr/>
        </p:nvPicPr>
        <p:blipFill>
          <a:blip r:embed="rId4"/>
          <a:stretch>
            <a:fillRect/>
          </a:stretch>
        </p:blipFill>
        <p:spPr>
          <a:xfrm>
            <a:off x="5403826" y="3854878"/>
            <a:ext cx="5864110" cy="2915945"/>
          </a:xfrm>
          <a:prstGeom prst="rect">
            <a:avLst/>
          </a:prstGeom>
        </p:spPr>
      </p:pic>
    </p:spTree>
    <p:extLst>
      <p:ext uri="{BB962C8B-B14F-4D97-AF65-F5344CB8AC3E}">
        <p14:creationId xmlns:p14="http://schemas.microsoft.com/office/powerpoint/2010/main" val="186567918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8"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2"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grpSp>
      <p:sp>
        <p:nvSpPr>
          <p:cNvPr id="6" name="文本框 5"/>
          <p:cNvSpPr txBox="1"/>
          <p:nvPr/>
        </p:nvSpPr>
        <p:spPr>
          <a:xfrm>
            <a:off x="4516987" y="1336360"/>
            <a:ext cx="5463625" cy="3249131"/>
          </a:xfrm>
          <a:prstGeom prst="rect">
            <a:avLst/>
          </a:prstGeom>
        </p:spPr>
        <p:txBody>
          <a:bodyPr vert="horz" lIns="91440" tIns="45720" rIns="91440" bIns="45720" rtlCol="0" anchor="b">
            <a:normAutofit/>
            <a:scene3d>
              <a:camera prst="orthographicFront"/>
              <a:lightRig rig="threePt" dir="t"/>
            </a:scene3d>
            <a:sp3d contourW="12700"/>
          </a:bodyPr>
          <a:lstStyle>
            <a:defPPr>
              <a:defRPr lang="zh-CN"/>
            </a:defPPr>
            <a:lvl1pPr marR="0" lvl="0" indent="0" algn="ctr" fontAlgn="auto">
              <a:lnSpc>
                <a:spcPct val="100000"/>
              </a:lnSpc>
              <a:spcBef>
                <a:spcPts val="0"/>
              </a:spcBef>
              <a:spcAft>
                <a:spcPts val="0"/>
              </a:spcAft>
              <a:buClrTx/>
              <a:buSzTx/>
              <a:buFontTx/>
              <a:buNone/>
              <a:defRPr kumimoji="0" sz="6000" b="1" i="0" u="none" strike="noStrike" cap="none" spc="0" normalizeH="0" baseline="0">
                <a:ln>
                  <a:noFill/>
                </a:ln>
                <a:solidFill>
                  <a:prstClr val="white"/>
                </a:solidFill>
                <a:uLnTx/>
                <a:uFillTx/>
                <a:latin typeface="+mn-ea"/>
                <a:cs typeface="经典综艺体简" panose="02010609000101010101" pitchFamily="49" charset="-122"/>
              </a:defRPr>
            </a:lvl1pPr>
          </a:lstStyle>
          <a:p>
            <a:pPr algn="l" defTabSz="457200">
              <a:spcBef>
                <a:spcPct val="0"/>
              </a:spcBef>
              <a:spcAft>
                <a:spcPts val="600"/>
              </a:spcAft>
            </a:pPr>
            <a:r>
              <a:rPr lang="en-US" altLang="zh-CN" sz="5400" kern="1200" dirty="0">
                <a:solidFill>
                  <a:schemeClr val="accent1"/>
                </a:solidFill>
                <a:latin typeface="+mj-lt"/>
                <a:ea typeface="+mj-ea"/>
                <a:cs typeface="+mj-cs"/>
                <a:sym typeface="+mn-lt"/>
              </a:rPr>
              <a:t>III. TRUYỀN TIN QUA SYNAPSE</a:t>
            </a:r>
          </a:p>
        </p:txBody>
      </p:sp>
      <p:sp>
        <p:nvSpPr>
          <p:cNvPr id="25" name="Isosceles Triangle 24">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pic>
        <p:nvPicPr>
          <p:cNvPr id="10" name="Graphic 9" descr="Fabric Report Library">
            <a:extLst>
              <a:ext uri="{FF2B5EF4-FFF2-40B4-BE49-F238E27FC236}">
                <a16:creationId xmlns:a16="http://schemas.microsoft.com/office/drawing/2014/main" id="{128AE5AD-0EE1-5D6C-EEE1-3FFFA61404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04" y="1550139"/>
            <a:ext cx="3765692" cy="3765692"/>
          </a:xfrm>
          <a:prstGeom prst="rect">
            <a:avLst/>
          </a:prstGeom>
        </p:spPr>
      </p:pic>
      <p:sp>
        <p:nvSpPr>
          <p:cNvPr id="2" name="Slide Number Placeholder 1">
            <a:extLst>
              <a:ext uri="{FF2B5EF4-FFF2-40B4-BE49-F238E27FC236}">
                <a16:creationId xmlns:a16="http://schemas.microsoft.com/office/drawing/2014/main" id="{FD52198C-7C09-421D-855B-DCFB4A47EC65}"/>
              </a:ext>
            </a:extLst>
          </p:cNvPr>
          <p:cNvSpPr>
            <a:spLocks noGrp="1"/>
          </p:cNvSpPr>
          <p:nvPr>
            <p:ph type="sldNum" sz="quarter" idx="12"/>
          </p:nvPr>
        </p:nvSpPr>
        <p:spPr/>
        <p:txBody>
          <a:bodyPr/>
          <a:lstStyle/>
          <a:p>
            <a:fld id="{6EEAB70C-E811-4097-A2DC-2C93517BC4C9}" type="slidenum">
              <a:rPr lang="zh-CN" altLang="en-US" smtClean="0"/>
              <a:pPr/>
              <a:t>25</a:t>
            </a:fld>
            <a:endParaRPr lang="zh-CN" altLang="en-US"/>
          </a:p>
        </p:txBody>
      </p:sp>
    </p:spTree>
    <p:custDataLst>
      <p:tags r:id="rId1"/>
    </p:custDataLst>
    <p:extLst>
      <p:ext uri="{BB962C8B-B14F-4D97-AF65-F5344CB8AC3E}">
        <p14:creationId xmlns:p14="http://schemas.microsoft.com/office/powerpoint/2010/main" val="5364000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7"/>
          <p:cNvGrpSpPr/>
          <p:nvPr/>
        </p:nvGrpSpPr>
        <p:grpSpPr>
          <a:xfrm>
            <a:off x="-328718" y="48393"/>
            <a:ext cx="12187592" cy="754498"/>
            <a:chOff x="0" y="357296"/>
            <a:chExt cx="12190413" cy="754673"/>
          </a:xfrm>
        </p:grpSpPr>
        <p:sp>
          <p:nvSpPr>
            <p:cNvPr id="11" name="Copyright Notice"/>
            <p:cNvSpPr>
              <a:spLocks/>
            </p:cNvSpPr>
            <p:nvPr/>
          </p:nvSpPr>
          <p:spPr bwMode="auto">
            <a:xfrm>
              <a:off x="2664542" y="357296"/>
              <a:ext cx="7551174" cy="61956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cap="small" dirty="0">
                  <a:solidFill>
                    <a:srgbClr val="C00000"/>
                  </a:solidFill>
                  <a:latin typeface="Calibri" panose="020F0502020204030204" pitchFamily="34" charset="0"/>
                  <a:cs typeface="Calibri" panose="020F0502020204030204" pitchFamily="34" charset="0"/>
                  <a:sym typeface="+mn-lt"/>
                </a:rPr>
                <a:t>THẢO LUẬN NHÓM </a:t>
              </a:r>
              <a:endParaRPr lang="en-US" sz="3600" b="1" cap="small" dirty="0">
                <a:solidFill>
                  <a:srgbClr val="C00000"/>
                </a:solidFill>
                <a:latin typeface="Calibri" panose="020F0502020204030204" pitchFamily="34" charset="0"/>
                <a:cs typeface="Calibri" panose="020F0502020204030204" pitchFamily="34" charset="0"/>
                <a:sym typeface="+mn-lt"/>
              </a:endParaRPr>
            </a:p>
          </p:txBody>
        </p:sp>
        <p:cxnSp>
          <p:nvCxnSpPr>
            <p:cNvPr id="5" name="直接连接符 4"/>
            <p:cNvCxnSpPr>
              <a:cxnSpLocks/>
            </p:cNvCxnSpPr>
            <p:nvPr/>
          </p:nvCxnSpPr>
          <p:spPr>
            <a:xfrm>
              <a:off x="0" y="1111969"/>
              <a:ext cx="12190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6741956" y="937973"/>
            <a:ext cx="5015543" cy="1477328"/>
          </a:xfrm>
          <a:prstGeom prst="rect">
            <a:avLst/>
          </a:prstGeom>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000" b="1" dirty="0" err="1">
                <a:latin typeface="Calibri" panose="020F0502020204030204" pitchFamily="34" charset="0"/>
                <a:cs typeface="Calibri" panose="020F0502020204030204" pitchFamily="34" charset="0"/>
              </a:rPr>
              <a:t>Nhóm</a:t>
            </a:r>
            <a:r>
              <a:rPr lang="en-US" sz="3000" b="1" dirty="0">
                <a:latin typeface="Calibri" panose="020F0502020204030204" pitchFamily="34" charset="0"/>
                <a:cs typeface="Calibri" panose="020F0502020204030204" pitchFamily="34" charset="0"/>
              </a:rPr>
              <a:t> 2 </a:t>
            </a:r>
            <a:r>
              <a:rPr lang="en-US" sz="3000" b="1" dirty="0" err="1">
                <a:latin typeface="Calibri" panose="020F0502020204030204" pitchFamily="34" charset="0"/>
                <a:cs typeface="Calibri" panose="020F0502020204030204" pitchFamily="34" charset="0"/>
              </a:rPr>
              <a:t>và</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nhóm</a:t>
            </a:r>
            <a:r>
              <a:rPr lang="en-US" sz="3000" b="1" dirty="0">
                <a:latin typeface="Calibri" panose="020F0502020204030204" pitchFamily="34" charset="0"/>
                <a:cs typeface="Calibri" panose="020F0502020204030204" pitchFamily="34" charset="0"/>
              </a:rPr>
              <a:t> 4:</a:t>
            </a:r>
          </a:p>
          <a:p>
            <a:pPr algn="just"/>
            <a:r>
              <a:rPr lang="en-US" sz="3000" dirty="0" err="1">
                <a:latin typeface="Calibri" panose="020F0502020204030204" pitchFamily="34" charset="0"/>
                <a:cs typeface="Calibri" panose="020F0502020204030204" pitchFamily="34" charset="0"/>
              </a:rPr>
              <a:t>Vẽ</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sơ</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đồ</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tu</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duy</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về</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cơ</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chế</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truyền</a:t>
            </a:r>
            <a:r>
              <a:rPr lang="en-US" sz="3000" dirty="0">
                <a:latin typeface="Calibri" panose="020F0502020204030204" pitchFamily="34" charset="0"/>
                <a:cs typeface="Calibri" panose="020F0502020204030204" pitchFamily="34" charset="0"/>
              </a:rPr>
              <a:t> tin qua synapse </a:t>
            </a:r>
            <a:r>
              <a:rPr lang="en-US" sz="3000" dirty="0" err="1">
                <a:latin typeface="Calibri" panose="020F0502020204030204" pitchFamily="34" charset="0"/>
                <a:cs typeface="Calibri" panose="020F0502020204030204" pitchFamily="34" charset="0"/>
              </a:rPr>
              <a:t>hóa</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học</a:t>
            </a:r>
            <a:r>
              <a:rPr lang="en-US" sz="3000" dirty="0">
                <a:latin typeface="Calibri" panose="020F0502020204030204" pitchFamily="34" charset="0"/>
                <a:cs typeface="Calibri" panose="020F0502020204030204" pitchFamily="34" charset="0"/>
              </a:rPr>
              <a:t> </a:t>
            </a:r>
          </a:p>
        </p:txBody>
      </p:sp>
      <p:sp>
        <p:nvSpPr>
          <p:cNvPr id="18" name="矩形 17"/>
          <p:cNvSpPr/>
          <p:nvPr/>
        </p:nvSpPr>
        <p:spPr>
          <a:xfrm>
            <a:off x="382656" y="969630"/>
            <a:ext cx="4791345" cy="1477328"/>
          </a:xfrm>
          <a:prstGeom prst="rect">
            <a:avLst/>
          </a:prstGeom>
          <a:effectLst>
            <a:glow rad="139700">
              <a:schemeClr val="accent5">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altLang="zh-CN" sz="3000" b="1" dirty="0">
                <a:latin typeface="Calibri" panose="020F0502020204030204" pitchFamily="34" charset="0"/>
                <a:cs typeface="Calibri" panose="020F0502020204030204" pitchFamily="34" charset="0"/>
                <a:sym typeface="+mn-lt"/>
              </a:rPr>
              <a:t>Nhóm 1 </a:t>
            </a:r>
            <a:r>
              <a:rPr lang="en-US" altLang="zh-CN" sz="3000" b="1" dirty="0" err="1">
                <a:latin typeface="Calibri" panose="020F0502020204030204" pitchFamily="34" charset="0"/>
                <a:cs typeface="Calibri" panose="020F0502020204030204" pitchFamily="34" charset="0"/>
                <a:sym typeface="+mn-lt"/>
              </a:rPr>
              <a:t>và</a:t>
            </a:r>
            <a:r>
              <a:rPr lang="en-US" altLang="zh-CN" sz="3000" b="1" dirty="0">
                <a:latin typeface="Calibri" panose="020F0502020204030204" pitchFamily="34" charset="0"/>
                <a:cs typeface="Calibri" panose="020F0502020204030204" pitchFamily="34" charset="0"/>
                <a:sym typeface="+mn-lt"/>
              </a:rPr>
              <a:t> </a:t>
            </a:r>
            <a:r>
              <a:rPr lang="en-US" altLang="zh-CN" sz="3000" b="1" dirty="0" err="1">
                <a:latin typeface="Calibri" panose="020F0502020204030204" pitchFamily="34" charset="0"/>
                <a:cs typeface="Calibri" panose="020F0502020204030204" pitchFamily="34" charset="0"/>
                <a:sym typeface="+mn-lt"/>
              </a:rPr>
              <a:t>nhóm</a:t>
            </a:r>
            <a:r>
              <a:rPr lang="en-US" altLang="zh-CN" sz="3000" b="1" dirty="0">
                <a:latin typeface="Calibri" panose="020F0502020204030204" pitchFamily="34" charset="0"/>
                <a:cs typeface="Calibri" panose="020F0502020204030204" pitchFamily="34" charset="0"/>
                <a:sym typeface="+mn-lt"/>
              </a:rPr>
              <a:t> 3: </a:t>
            </a:r>
          </a:p>
          <a:p>
            <a:pPr algn="just"/>
            <a:r>
              <a:rPr lang="en-US" altLang="zh-CN" sz="3000" dirty="0" err="1">
                <a:latin typeface="Calibri" panose="020F0502020204030204" pitchFamily="34" charset="0"/>
                <a:cs typeface="Calibri" panose="020F0502020204030204" pitchFamily="34" charset="0"/>
                <a:sym typeface="+mn-lt"/>
              </a:rPr>
              <a:t>Vẽ</a:t>
            </a:r>
            <a:r>
              <a:rPr lang="en-US" altLang="zh-CN" sz="3000" dirty="0">
                <a:latin typeface="Calibri" panose="020F0502020204030204" pitchFamily="34" charset="0"/>
                <a:cs typeface="Calibri" panose="020F0502020204030204" pitchFamily="34" charset="0"/>
                <a:sym typeface="+mn-lt"/>
              </a:rPr>
              <a:t> </a:t>
            </a:r>
            <a:r>
              <a:rPr lang="en-US" altLang="zh-CN" sz="3000" dirty="0" err="1">
                <a:latin typeface="Calibri" panose="020F0502020204030204" pitchFamily="34" charset="0"/>
                <a:cs typeface="Calibri" panose="020F0502020204030204" pitchFamily="34" charset="0"/>
                <a:sym typeface="+mn-lt"/>
              </a:rPr>
              <a:t>sơ</a:t>
            </a:r>
            <a:r>
              <a:rPr lang="en-US" altLang="zh-CN" sz="3000" dirty="0">
                <a:latin typeface="Calibri" panose="020F0502020204030204" pitchFamily="34" charset="0"/>
                <a:cs typeface="Calibri" panose="020F0502020204030204" pitchFamily="34" charset="0"/>
                <a:sym typeface="+mn-lt"/>
              </a:rPr>
              <a:t> </a:t>
            </a:r>
            <a:r>
              <a:rPr lang="en-US" altLang="zh-CN" sz="3000" dirty="0" err="1">
                <a:latin typeface="Calibri" panose="020F0502020204030204" pitchFamily="34" charset="0"/>
                <a:cs typeface="Calibri" panose="020F0502020204030204" pitchFamily="34" charset="0"/>
                <a:sym typeface="+mn-lt"/>
              </a:rPr>
              <a:t>đồ</a:t>
            </a:r>
            <a:r>
              <a:rPr lang="en-US" altLang="zh-CN" sz="3000" dirty="0">
                <a:latin typeface="Calibri" panose="020F0502020204030204" pitchFamily="34" charset="0"/>
                <a:cs typeface="Calibri" panose="020F0502020204030204" pitchFamily="34" charset="0"/>
                <a:sym typeface="+mn-lt"/>
              </a:rPr>
              <a:t> </a:t>
            </a:r>
            <a:r>
              <a:rPr lang="en-US" altLang="zh-CN" sz="3000" dirty="0" err="1">
                <a:latin typeface="Calibri" panose="020F0502020204030204" pitchFamily="34" charset="0"/>
                <a:cs typeface="Calibri" panose="020F0502020204030204" pitchFamily="34" charset="0"/>
                <a:sym typeface="+mn-lt"/>
              </a:rPr>
              <a:t>tư</a:t>
            </a:r>
            <a:r>
              <a:rPr lang="en-US" altLang="zh-CN" sz="3000" dirty="0">
                <a:latin typeface="Calibri" panose="020F0502020204030204" pitchFamily="34" charset="0"/>
                <a:cs typeface="Calibri" panose="020F0502020204030204" pitchFamily="34" charset="0"/>
                <a:sym typeface="+mn-lt"/>
              </a:rPr>
              <a:t> </a:t>
            </a:r>
            <a:r>
              <a:rPr lang="en-US" altLang="zh-CN" sz="3000" dirty="0" err="1">
                <a:latin typeface="Calibri" panose="020F0502020204030204" pitchFamily="34" charset="0"/>
                <a:cs typeface="Calibri" panose="020F0502020204030204" pitchFamily="34" charset="0"/>
                <a:sym typeface="+mn-lt"/>
              </a:rPr>
              <a:t>duy</a:t>
            </a:r>
            <a:r>
              <a:rPr lang="en-US" altLang="zh-CN" sz="3000" dirty="0">
                <a:latin typeface="Calibri" panose="020F0502020204030204" pitchFamily="34" charset="0"/>
                <a:cs typeface="Calibri" panose="020F0502020204030204" pitchFamily="34" charset="0"/>
                <a:sym typeface="+mn-lt"/>
              </a:rPr>
              <a:t> </a:t>
            </a:r>
            <a:r>
              <a:rPr lang="en-US" altLang="zh-CN" sz="3000" dirty="0" err="1">
                <a:latin typeface="Calibri" panose="020F0502020204030204" pitchFamily="34" charset="0"/>
                <a:cs typeface="Calibri" panose="020F0502020204030204" pitchFamily="34" charset="0"/>
                <a:sym typeface="+mn-lt"/>
              </a:rPr>
              <a:t>về</a:t>
            </a:r>
            <a:r>
              <a:rPr lang="en-US" altLang="zh-CN" sz="3000" dirty="0">
                <a:latin typeface="Calibri" panose="020F0502020204030204" pitchFamily="34" charset="0"/>
                <a:cs typeface="Calibri" panose="020F0502020204030204" pitchFamily="34" charset="0"/>
                <a:sym typeface="+mn-lt"/>
              </a:rPr>
              <a:t> </a:t>
            </a:r>
            <a:r>
              <a:rPr lang="en-US" altLang="zh-CN" sz="3000" dirty="0" err="1">
                <a:latin typeface="Calibri" panose="020F0502020204030204" pitchFamily="34" charset="0"/>
                <a:cs typeface="Calibri" panose="020F0502020204030204" pitchFamily="34" charset="0"/>
                <a:sym typeface="+mn-lt"/>
              </a:rPr>
              <a:t>khái</a:t>
            </a:r>
            <a:r>
              <a:rPr lang="en-US" altLang="zh-CN" sz="3000" dirty="0">
                <a:latin typeface="Calibri" panose="020F0502020204030204" pitchFamily="34" charset="0"/>
                <a:cs typeface="Calibri" panose="020F0502020204030204" pitchFamily="34" charset="0"/>
                <a:sym typeface="+mn-lt"/>
              </a:rPr>
              <a:t> </a:t>
            </a:r>
            <a:r>
              <a:rPr lang="en-US" altLang="zh-CN" sz="3000" dirty="0" err="1">
                <a:latin typeface="Calibri" panose="020F0502020204030204" pitchFamily="34" charset="0"/>
                <a:cs typeface="Calibri" panose="020F0502020204030204" pitchFamily="34" charset="0"/>
                <a:sym typeface="+mn-lt"/>
              </a:rPr>
              <a:t>niệm</a:t>
            </a:r>
            <a:r>
              <a:rPr lang="en-US" altLang="zh-CN" sz="3000" dirty="0">
                <a:latin typeface="Calibri" panose="020F0502020204030204" pitchFamily="34" charset="0"/>
                <a:cs typeface="Calibri" panose="020F0502020204030204" pitchFamily="34" charset="0"/>
                <a:sym typeface="+mn-lt"/>
              </a:rPr>
              <a:t> </a:t>
            </a:r>
            <a:r>
              <a:rPr lang="en-US" altLang="zh-CN" sz="3000" dirty="0" err="1">
                <a:latin typeface="Calibri" panose="020F0502020204030204" pitchFamily="34" charset="0"/>
                <a:cs typeface="Calibri" panose="020F0502020204030204" pitchFamily="34" charset="0"/>
                <a:sym typeface="+mn-lt"/>
              </a:rPr>
              <a:t>và</a:t>
            </a:r>
            <a:r>
              <a:rPr lang="en-US" altLang="zh-CN" sz="3000" dirty="0">
                <a:latin typeface="Calibri" panose="020F0502020204030204" pitchFamily="34" charset="0"/>
                <a:cs typeface="Calibri" panose="020F0502020204030204" pitchFamily="34" charset="0"/>
                <a:sym typeface="+mn-lt"/>
              </a:rPr>
              <a:t> cấu </a:t>
            </a:r>
            <a:r>
              <a:rPr lang="en-US" altLang="zh-CN" sz="3000" dirty="0" err="1">
                <a:latin typeface="Calibri" panose="020F0502020204030204" pitchFamily="34" charset="0"/>
                <a:cs typeface="Calibri" panose="020F0502020204030204" pitchFamily="34" charset="0"/>
                <a:sym typeface="+mn-lt"/>
              </a:rPr>
              <a:t>tạo</a:t>
            </a:r>
            <a:r>
              <a:rPr lang="en-US" altLang="zh-CN" sz="3000" dirty="0">
                <a:latin typeface="Calibri" panose="020F0502020204030204" pitchFamily="34" charset="0"/>
                <a:cs typeface="Calibri" panose="020F0502020204030204" pitchFamily="34" charset="0"/>
                <a:sym typeface="+mn-lt"/>
              </a:rPr>
              <a:t> synapse</a:t>
            </a:r>
            <a:endParaRPr lang="zh-CN" altLang="en-US" sz="3000" dirty="0">
              <a:latin typeface="Calibri" panose="020F0502020204030204" pitchFamily="34" charset="0"/>
              <a:cs typeface="Calibri" panose="020F0502020204030204" pitchFamily="34" charset="0"/>
              <a:sym typeface="+mn-lt"/>
            </a:endParaRPr>
          </a:p>
        </p:txBody>
      </p:sp>
      <p:pic>
        <p:nvPicPr>
          <p:cNvPr id="3" name="Picture 2">
            <a:extLst>
              <a:ext uri="{FF2B5EF4-FFF2-40B4-BE49-F238E27FC236}">
                <a16:creationId xmlns:a16="http://schemas.microsoft.com/office/drawing/2014/main" id="{E636A963-D177-4D64-94AF-AA736F2305EA}"/>
              </a:ext>
            </a:extLst>
          </p:cNvPr>
          <p:cNvPicPr>
            <a:picLocks noChangeAspect="1"/>
          </p:cNvPicPr>
          <p:nvPr/>
        </p:nvPicPr>
        <p:blipFill>
          <a:blip r:embed="rId3"/>
          <a:stretch>
            <a:fillRect/>
          </a:stretch>
        </p:blipFill>
        <p:spPr>
          <a:xfrm>
            <a:off x="101309" y="2674190"/>
            <a:ext cx="2901707" cy="1940937"/>
          </a:xfrm>
          <a:prstGeom prst="rect">
            <a:avLst/>
          </a:prstGeom>
        </p:spPr>
      </p:pic>
      <p:cxnSp>
        <p:nvCxnSpPr>
          <p:cNvPr id="29" name="Straight Connector 28">
            <a:extLst>
              <a:ext uri="{FF2B5EF4-FFF2-40B4-BE49-F238E27FC236}">
                <a16:creationId xmlns:a16="http://schemas.microsoft.com/office/drawing/2014/main" id="{DD909124-6135-4BF6-A948-3869ED43DCCA}"/>
              </a:ext>
            </a:extLst>
          </p:cNvPr>
          <p:cNvCxnSpPr/>
          <p:nvPr/>
        </p:nvCxnSpPr>
        <p:spPr>
          <a:xfrm>
            <a:off x="0" y="66780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146493A-C206-4B5F-82FC-E0AC8A57A779}"/>
              </a:ext>
            </a:extLst>
          </p:cNvPr>
          <p:cNvPicPr>
            <a:picLocks noChangeAspect="1"/>
          </p:cNvPicPr>
          <p:nvPr/>
        </p:nvPicPr>
        <p:blipFill>
          <a:blip r:embed="rId4"/>
          <a:stretch>
            <a:fillRect/>
          </a:stretch>
        </p:blipFill>
        <p:spPr>
          <a:xfrm>
            <a:off x="101309" y="4688145"/>
            <a:ext cx="2990850" cy="2121462"/>
          </a:xfrm>
          <a:prstGeom prst="rect">
            <a:avLst/>
          </a:prstGeom>
        </p:spPr>
      </p:pic>
      <p:pic>
        <p:nvPicPr>
          <p:cNvPr id="10" name="Picture 9">
            <a:extLst>
              <a:ext uri="{FF2B5EF4-FFF2-40B4-BE49-F238E27FC236}">
                <a16:creationId xmlns:a16="http://schemas.microsoft.com/office/drawing/2014/main" id="{B5EE2B77-EC9F-4116-8C7B-283F7E50EB67}"/>
              </a:ext>
            </a:extLst>
          </p:cNvPr>
          <p:cNvPicPr>
            <a:picLocks noChangeAspect="1"/>
          </p:cNvPicPr>
          <p:nvPr/>
        </p:nvPicPr>
        <p:blipFill rotWithShape="1">
          <a:blip r:embed="rId5"/>
          <a:srcRect l="1290"/>
          <a:stretch/>
        </p:blipFill>
        <p:spPr>
          <a:xfrm>
            <a:off x="7651420" y="2846330"/>
            <a:ext cx="4391457" cy="3343855"/>
          </a:xfrm>
          <a:prstGeom prst="rect">
            <a:avLst/>
          </a:prstGeom>
        </p:spPr>
      </p:pic>
      <p:pic>
        <p:nvPicPr>
          <p:cNvPr id="12" name="Picture 11">
            <a:extLst>
              <a:ext uri="{FF2B5EF4-FFF2-40B4-BE49-F238E27FC236}">
                <a16:creationId xmlns:a16="http://schemas.microsoft.com/office/drawing/2014/main" id="{8D4EE637-23EB-42EB-8DED-EF53DD6A2634}"/>
              </a:ext>
            </a:extLst>
          </p:cNvPr>
          <p:cNvPicPr>
            <a:picLocks noChangeAspect="1"/>
          </p:cNvPicPr>
          <p:nvPr/>
        </p:nvPicPr>
        <p:blipFill rotWithShape="1">
          <a:blip r:embed="rId6"/>
          <a:srcRect l="30055"/>
          <a:stretch/>
        </p:blipFill>
        <p:spPr>
          <a:xfrm>
            <a:off x="3167945" y="2770716"/>
            <a:ext cx="4517007" cy="3419475"/>
          </a:xfrm>
          <a:prstGeom prst="rect">
            <a:avLst/>
          </a:prstGeom>
        </p:spPr>
      </p:pic>
    </p:spTree>
    <p:extLst>
      <p:ext uri="{BB962C8B-B14F-4D97-AF65-F5344CB8AC3E}">
        <p14:creationId xmlns:p14="http://schemas.microsoft.com/office/powerpoint/2010/main" val="3371636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1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Cấu tạo xinap sinh 11"/>
          <p:cNvPicPr>
            <a:picLocks noChangeAspect="1" noChangeArrowheads="1"/>
          </p:cNvPicPr>
          <p:nvPr/>
        </p:nvPicPr>
        <p:blipFill rotWithShape="1">
          <a:blip r:embed="rId3">
            <a:extLst>
              <a:ext uri="{28A0092B-C50C-407E-A947-70E740481C1C}">
                <a14:useLocalDpi xmlns:a14="http://schemas.microsoft.com/office/drawing/2010/main" val="0"/>
              </a:ext>
            </a:extLst>
          </a:blip>
          <a:srcRect l="53360" t="21103" r="9339" b="4193"/>
          <a:stretch/>
        </p:blipFill>
        <p:spPr bwMode="auto">
          <a:xfrm>
            <a:off x="4125401" y="1020434"/>
            <a:ext cx="3407434" cy="36175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00C203-4E41-AF19-DBEF-B2E02E8E0DEA}"/>
              </a:ext>
            </a:extLst>
          </p:cNvPr>
          <p:cNvSpPr txBox="1"/>
          <p:nvPr/>
        </p:nvSpPr>
        <p:spPr>
          <a:xfrm>
            <a:off x="4421232" y="4613960"/>
            <a:ext cx="2815772" cy="461665"/>
          </a:xfrm>
          <a:prstGeom prst="rect">
            <a:avLst/>
          </a:prstGeom>
          <a:noFill/>
        </p:spPr>
        <p:txBody>
          <a:bodyPr wrap="square" rtlCol="0">
            <a:spAutoFit/>
          </a:bodyPr>
          <a:lstStyle/>
          <a:p>
            <a:r>
              <a:rPr lang="en-US" altLang="zh-CN" sz="2400" b="1" dirty="0">
                <a:solidFill>
                  <a:srgbClr val="0070C0"/>
                </a:solidFill>
                <a:latin typeface="Calibri" panose="020F0502020204030204" pitchFamily="34" charset="0"/>
                <a:cs typeface="Calibri" panose="020F0502020204030204" pitchFamily="34" charset="0"/>
                <a:sym typeface="+mn-lt"/>
              </a:rPr>
              <a:t>CẤU TẠO SYNAPSE</a:t>
            </a:r>
            <a:endParaRPr lang="vi-VN" sz="2400" b="1" dirty="0">
              <a:solidFill>
                <a:srgbClr val="0070C0"/>
              </a:solidFill>
            </a:endParaRPr>
          </a:p>
        </p:txBody>
      </p:sp>
      <p:sp>
        <p:nvSpPr>
          <p:cNvPr id="4" name="TextBox 3">
            <a:extLst>
              <a:ext uri="{FF2B5EF4-FFF2-40B4-BE49-F238E27FC236}">
                <a16:creationId xmlns:a16="http://schemas.microsoft.com/office/drawing/2014/main" id="{75FBB8A2-D1DD-4961-4688-F19149EA24AB}"/>
              </a:ext>
            </a:extLst>
          </p:cNvPr>
          <p:cNvSpPr txBox="1"/>
          <p:nvPr/>
        </p:nvSpPr>
        <p:spPr>
          <a:xfrm>
            <a:off x="138450" y="0"/>
            <a:ext cx="8418888" cy="707886"/>
          </a:xfrm>
          <a:prstGeom prst="rect">
            <a:avLst/>
          </a:prstGeom>
          <a:noFill/>
        </p:spPr>
        <p:txBody>
          <a:bodyPr wrap="square">
            <a:spAutoFit/>
          </a:bodyPr>
          <a:lstStyle/>
          <a:p>
            <a:pPr algn="l" defTabSz="457200">
              <a:spcBef>
                <a:spcPct val="0"/>
              </a:spcBef>
              <a:spcAft>
                <a:spcPts val="600"/>
              </a:spcAft>
            </a:pPr>
            <a:r>
              <a:rPr lang="en-US" altLang="zh-CN" sz="4000" b="1" kern="1200" dirty="0">
                <a:solidFill>
                  <a:schemeClr val="accent1"/>
                </a:solidFill>
                <a:latin typeface="Calibri" panose="020F0502020204030204" pitchFamily="34" charset="0"/>
                <a:ea typeface="+mj-ea"/>
                <a:cs typeface="Calibri" panose="020F0502020204030204" pitchFamily="34" charset="0"/>
                <a:sym typeface="+mn-lt"/>
              </a:rPr>
              <a:t>III. TRUYỀN TIN QUA SYNAPSE</a:t>
            </a:r>
          </a:p>
        </p:txBody>
      </p:sp>
      <p:sp>
        <p:nvSpPr>
          <p:cNvPr id="3" name="Slide Number Placeholder 2">
            <a:extLst>
              <a:ext uri="{FF2B5EF4-FFF2-40B4-BE49-F238E27FC236}">
                <a16:creationId xmlns:a16="http://schemas.microsoft.com/office/drawing/2014/main" id="{A7369C73-F6B9-4C45-BCB0-C03D1DB5D5BE}"/>
              </a:ext>
            </a:extLst>
          </p:cNvPr>
          <p:cNvSpPr>
            <a:spLocks noGrp="1"/>
          </p:cNvSpPr>
          <p:nvPr>
            <p:ph type="sldNum" sz="quarter" idx="12"/>
          </p:nvPr>
        </p:nvSpPr>
        <p:spPr/>
        <p:txBody>
          <a:bodyPr/>
          <a:lstStyle/>
          <a:p>
            <a:fld id="{6EEAB70C-E811-4097-A2DC-2C93517BC4C9}" type="slidenum">
              <a:rPr lang="zh-CN" altLang="en-US" smtClean="0"/>
              <a:pPr/>
              <a:t>27</a:t>
            </a:fld>
            <a:endParaRPr lang="zh-CN" altLang="en-US"/>
          </a:p>
        </p:txBody>
      </p:sp>
      <p:pic>
        <p:nvPicPr>
          <p:cNvPr id="6" name="Picture 5">
            <a:extLst>
              <a:ext uri="{FF2B5EF4-FFF2-40B4-BE49-F238E27FC236}">
                <a16:creationId xmlns:a16="http://schemas.microsoft.com/office/drawing/2014/main" id="{4F5BEE78-4841-421F-899F-778A00093BBD}"/>
              </a:ext>
            </a:extLst>
          </p:cNvPr>
          <p:cNvPicPr>
            <a:picLocks noChangeAspect="1"/>
          </p:cNvPicPr>
          <p:nvPr/>
        </p:nvPicPr>
        <p:blipFill>
          <a:blip r:embed="rId4"/>
          <a:stretch>
            <a:fillRect/>
          </a:stretch>
        </p:blipFill>
        <p:spPr>
          <a:xfrm>
            <a:off x="175317" y="1324494"/>
            <a:ext cx="3813074" cy="3009387"/>
          </a:xfrm>
          <a:prstGeom prst="rect">
            <a:avLst/>
          </a:prstGeom>
        </p:spPr>
      </p:pic>
      <p:pic>
        <p:nvPicPr>
          <p:cNvPr id="5" name="Picture 4">
            <a:extLst>
              <a:ext uri="{FF2B5EF4-FFF2-40B4-BE49-F238E27FC236}">
                <a16:creationId xmlns:a16="http://schemas.microsoft.com/office/drawing/2014/main" id="{B90654CE-81F3-4342-AC4B-6F55B091627E}"/>
              </a:ext>
            </a:extLst>
          </p:cNvPr>
          <p:cNvPicPr>
            <a:picLocks noChangeAspect="1"/>
          </p:cNvPicPr>
          <p:nvPr/>
        </p:nvPicPr>
        <p:blipFill>
          <a:blip r:embed="rId5"/>
          <a:stretch>
            <a:fillRect/>
          </a:stretch>
        </p:blipFill>
        <p:spPr>
          <a:xfrm>
            <a:off x="7532835" y="583339"/>
            <a:ext cx="4429125" cy="4133850"/>
          </a:xfrm>
          <a:prstGeom prst="rect">
            <a:avLst/>
          </a:prstGeom>
        </p:spPr>
      </p:pic>
      <p:sp>
        <p:nvSpPr>
          <p:cNvPr id="7" name="TextBox 6">
            <a:extLst>
              <a:ext uri="{FF2B5EF4-FFF2-40B4-BE49-F238E27FC236}">
                <a16:creationId xmlns:a16="http://schemas.microsoft.com/office/drawing/2014/main" id="{EBE88A8D-14D2-49A6-84F6-F371B4C8DDDD}"/>
              </a:ext>
            </a:extLst>
          </p:cNvPr>
          <p:cNvSpPr txBox="1"/>
          <p:nvPr/>
        </p:nvSpPr>
        <p:spPr>
          <a:xfrm>
            <a:off x="1170537" y="555539"/>
            <a:ext cx="5763051" cy="523220"/>
          </a:xfrm>
          <a:prstGeom prst="rect">
            <a:avLst/>
          </a:prstGeom>
          <a:noFill/>
        </p:spPr>
        <p:txBody>
          <a:bodyPr wrap="square" rtlCol="0">
            <a:spAutoFit/>
          </a:bodyPr>
          <a:lstStyle/>
          <a:p>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1.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Khái</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niệm</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synapse</a:t>
            </a:r>
          </a:p>
        </p:txBody>
      </p:sp>
      <p:sp>
        <p:nvSpPr>
          <p:cNvPr id="10" name="Rounded Rectangle 1">
            <a:extLst>
              <a:ext uri="{FF2B5EF4-FFF2-40B4-BE49-F238E27FC236}">
                <a16:creationId xmlns:a16="http://schemas.microsoft.com/office/drawing/2014/main" id="{26FE55A5-2D50-42B7-8242-D2E49C2AAEA8}"/>
              </a:ext>
            </a:extLst>
          </p:cNvPr>
          <p:cNvSpPr/>
          <p:nvPr/>
        </p:nvSpPr>
        <p:spPr>
          <a:xfrm>
            <a:off x="516346" y="5154875"/>
            <a:ext cx="11370854" cy="1326632"/>
          </a:xfrm>
          <a:prstGeom prst="roundRect">
            <a:avLst>
              <a:gd name="adj" fmla="val 5256"/>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p>
            <a:pPr lvl="0">
              <a:lnSpc>
                <a:spcPct val="150000"/>
              </a:lnSpc>
              <a:defRPr/>
            </a:pPr>
            <a:r>
              <a:rPr lang="nb-NO" sz="3200" dirty="0">
                <a:solidFill>
                  <a:schemeClr val="tx1"/>
                </a:solidFill>
                <a:latin typeface="Calibri" panose="020F0502020204030204" pitchFamily="34" charset="0"/>
                <a:cs typeface="Calibri" panose="020F0502020204030204" pitchFamily="34" charset="0"/>
              </a:rPr>
              <a:t>Synapse là vị trí tiếp nối giữa tế bào thần kinh với tế bào thần kinh hay giữa tế bào thần kinh với tế bào khác.</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197174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99F5A-DB82-47B2-8410-E198661B6741}"/>
              </a:ext>
            </a:extLst>
          </p:cNvPr>
          <p:cNvPicPr>
            <a:picLocks noChangeAspect="1"/>
          </p:cNvPicPr>
          <p:nvPr/>
        </p:nvPicPr>
        <p:blipFill>
          <a:blip r:embed="rId3"/>
          <a:stretch>
            <a:fillRect/>
          </a:stretch>
        </p:blipFill>
        <p:spPr>
          <a:xfrm>
            <a:off x="490687" y="769345"/>
            <a:ext cx="4796945" cy="2993132"/>
          </a:xfrm>
          <a:prstGeom prst="rect">
            <a:avLst/>
          </a:prstGeom>
        </p:spPr>
      </p:pic>
      <p:sp>
        <p:nvSpPr>
          <p:cNvPr id="2" name="Slide Number Placeholder 1">
            <a:extLst>
              <a:ext uri="{FF2B5EF4-FFF2-40B4-BE49-F238E27FC236}">
                <a16:creationId xmlns:a16="http://schemas.microsoft.com/office/drawing/2014/main" id="{83F00BF0-714F-4151-AFCE-3A30D916E2E5}"/>
              </a:ext>
            </a:extLst>
          </p:cNvPr>
          <p:cNvSpPr>
            <a:spLocks noGrp="1"/>
          </p:cNvSpPr>
          <p:nvPr>
            <p:ph type="sldNum" sz="quarter" idx="12"/>
          </p:nvPr>
        </p:nvSpPr>
        <p:spPr/>
        <p:txBody>
          <a:bodyPr/>
          <a:lstStyle/>
          <a:p>
            <a:fld id="{6EEAB70C-E811-4097-A2DC-2C93517BC4C9}" type="slidenum">
              <a:rPr lang="zh-CN" altLang="en-US" smtClean="0"/>
              <a:pPr/>
              <a:t>28</a:t>
            </a:fld>
            <a:endParaRPr lang="zh-CN" altLang="en-US"/>
          </a:p>
        </p:txBody>
      </p:sp>
      <p:sp>
        <p:nvSpPr>
          <p:cNvPr id="4" name="TextBox 3">
            <a:extLst>
              <a:ext uri="{FF2B5EF4-FFF2-40B4-BE49-F238E27FC236}">
                <a16:creationId xmlns:a16="http://schemas.microsoft.com/office/drawing/2014/main" id="{071ED1F5-E2D9-4A12-BFF1-CC21CE54C8B2}"/>
              </a:ext>
            </a:extLst>
          </p:cNvPr>
          <p:cNvSpPr txBox="1"/>
          <p:nvPr/>
        </p:nvSpPr>
        <p:spPr>
          <a:xfrm>
            <a:off x="138450" y="0"/>
            <a:ext cx="8418888" cy="707886"/>
          </a:xfrm>
          <a:prstGeom prst="rect">
            <a:avLst/>
          </a:prstGeom>
          <a:noFill/>
        </p:spPr>
        <p:txBody>
          <a:bodyPr wrap="square">
            <a:spAutoFit/>
          </a:bodyPr>
          <a:lstStyle/>
          <a:p>
            <a:pPr algn="l" defTabSz="457200">
              <a:spcBef>
                <a:spcPct val="0"/>
              </a:spcBef>
              <a:spcAft>
                <a:spcPts val="600"/>
              </a:spcAft>
            </a:pPr>
            <a:r>
              <a:rPr lang="en-US" altLang="zh-CN" sz="4000" b="1" kern="1200" dirty="0">
                <a:solidFill>
                  <a:schemeClr val="accent1"/>
                </a:solidFill>
                <a:latin typeface="Calibri" panose="020F0502020204030204" pitchFamily="34" charset="0"/>
                <a:ea typeface="+mj-ea"/>
                <a:cs typeface="Calibri" panose="020F0502020204030204" pitchFamily="34" charset="0"/>
                <a:sym typeface="+mn-lt"/>
              </a:rPr>
              <a:t>III. TRUYỀN TIN QUA SYNAPSE</a:t>
            </a:r>
          </a:p>
        </p:txBody>
      </p:sp>
      <p:sp>
        <p:nvSpPr>
          <p:cNvPr id="5" name="TextBox 4">
            <a:extLst>
              <a:ext uri="{FF2B5EF4-FFF2-40B4-BE49-F238E27FC236}">
                <a16:creationId xmlns:a16="http://schemas.microsoft.com/office/drawing/2014/main" id="{8BF4D099-181D-4B41-B0D1-AA74D44CB47D}"/>
              </a:ext>
            </a:extLst>
          </p:cNvPr>
          <p:cNvSpPr txBox="1"/>
          <p:nvPr/>
        </p:nvSpPr>
        <p:spPr>
          <a:xfrm>
            <a:off x="304800" y="585440"/>
            <a:ext cx="5763051" cy="523220"/>
          </a:xfrm>
          <a:prstGeom prst="rect">
            <a:avLst/>
          </a:prstGeom>
          <a:noFill/>
        </p:spPr>
        <p:txBody>
          <a:bodyPr wrap="square" rtlCol="0">
            <a:spAutoFit/>
          </a:bodyPr>
          <a:lstStyle/>
          <a:p>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Cấu</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tạo</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synapse</a:t>
            </a:r>
          </a:p>
        </p:txBody>
      </p:sp>
      <p:sp>
        <p:nvSpPr>
          <p:cNvPr id="6" name="Rounded Rectangle 1">
            <a:extLst>
              <a:ext uri="{FF2B5EF4-FFF2-40B4-BE49-F238E27FC236}">
                <a16:creationId xmlns:a16="http://schemas.microsoft.com/office/drawing/2014/main" id="{C2C487D6-3F82-4766-AC2D-04661DDE2EB8}"/>
              </a:ext>
            </a:extLst>
          </p:cNvPr>
          <p:cNvSpPr/>
          <p:nvPr/>
        </p:nvSpPr>
        <p:spPr>
          <a:xfrm>
            <a:off x="516346" y="3762477"/>
            <a:ext cx="11370854" cy="2897972"/>
          </a:xfrm>
          <a:prstGeom prst="roundRect">
            <a:avLst>
              <a:gd name="adj" fmla="val 5256"/>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0000"/>
              </a:lnSpc>
            </a:pPr>
            <a:r>
              <a:rPr lang="nb-NO" sz="2800" dirty="0">
                <a:solidFill>
                  <a:schemeClr val="tx1"/>
                </a:solidFill>
                <a:latin typeface="Calibri" panose="020F0502020204030204" pitchFamily="34" charset="0"/>
                <a:cs typeface="Calibri" panose="020F0502020204030204" pitchFamily="34" charset="0"/>
              </a:rPr>
              <a:t>+ Phần trước synapse( chùy synapse): </a:t>
            </a:r>
            <a:r>
              <a:rPr lang="en-US" sz="2800" dirty="0" err="1">
                <a:solidFill>
                  <a:schemeClr val="tx1"/>
                </a:solidFill>
                <a:latin typeface="Calibri" panose="020F0502020204030204" pitchFamily="34" charset="0"/>
                <a:cs typeface="Calibri" panose="020F0502020204030204" pitchFamily="34" charset="0"/>
              </a:rPr>
              <a:t>Ngoài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màng</a:t>
            </a:r>
            <a:r>
              <a:rPr lang="en-US" sz="2800" dirty="0">
                <a:solidFill>
                  <a:schemeClr val="tx1"/>
                </a:solidFill>
                <a:latin typeface="Calibri" panose="020F0502020204030204" pitchFamily="34" charset="0"/>
                <a:cs typeface="Calibri" panose="020F0502020204030204" pitchFamily="34" charset="0"/>
              </a:rPr>
              <a:t> bao </a:t>
            </a:r>
            <a:r>
              <a:rPr lang="en-US" sz="2800" dirty="0" err="1">
                <a:solidFill>
                  <a:schemeClr val="tx1"/>
                </a:solidFill>
                <a:latin typeface="Calibri" panose="020F0502020204030204" pitchFamily="34" charset="0"/>
                <a:cs typeface="Calibri" panose="020F0502020204030204" pitchFamily="34" charset="0"/>
              </a:rPr>
              <a:t>bọc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gọi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màng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trước</a:t>
            </a:r>
            <a:r>
              <a:rPr lang="en-US" sz="2800" dirty="0">
                <a:solidFill>
                  <a:schemeClr val="tx1"/>
                </a:solidFill>
                <a:latin typeface="Calibri" panose="020F0502020204030204" pitchFamily="34" charset="0"/>
                <a:cs typeface="Calibri" panose="020F0502020204030204" pitchFamily="34" charset="0"/>
              </a:rPr>
              <a:t> synapse,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chùy</a:t>
            </a:r>
            <a:r>
              <a:rPr lang="en-US" sz="2800" dirty="0">
                <a:solidFill>
                  <a:schemeClr val="tx1"/>
                </a:solidFill>
                <a:latin typeface="Calibri" panose="020F0502020204030204" pitchFamily="34" charset="0"/>
                <a:cs typeface="Calibri" panose="020F0502020204030204" pitchFamily="34" charset="0"/>
              </a:rPr>
              <a:t> synapse </a:t>
            </a:r>
            <a:r>
              <a:rPr lang="en-US" sz="2800" dirty="0" err="1">
                <a:solidFill>
                  <a:schemeClr val="tx1"/>
                </a:solidFill>
                <a:latin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chứa</a:t>
            </a:r>
            <a:r>
              <a:rPr lang="en-US" sz="2800" dirty="0">
                <a:solidFill>
                  <a:schemeClr val="tx1"/>
                </a:solidFill>
                <a:latin typeface="Calibri" panose="020F0502020204030204" pitchFamily="34" charset="0"/>
                <a:cs typeface="Calibri" panose="020F0502020204030204" pitchFamily="34" charset="0"/>
              </a:rPr>
              <a:t> ty </a:t>
            </a:r>
            <a:r>
              <a:rPr lang="en-US" sz="2800" dirty="0" err="1">
                <a:solidFill>
                  <a:schemeClr val="tx1"/>
                </a:solidFill>
                <a:latin typeface="Calibri" panose="020F0502020204030204" pitchFamily="34" charset="0"/>
                <a:cs typeface="Calibri" panose="020F0502020204030204" pitchFamily="34" charset="0"/>
              </a:rPr>
              <a:t>thể</a:t>
            </a:r>
            <a:r>
              <a:rPr lang="en-US" sz="2800" dirty="0">
                <a:solidFill>
                  <a:schemeClr val="tx1"/>
                </a:solidFill>
                <a:latin typeface="Calibri" panose="020F0502020204030204" pitchFamily="34" charset="0"/>
                <a:cs typeface="Calibri" panose="020F0502020204030204" pitchFamily="34" charset="0"/>
              </a:rPr>
              <a:t>,</a:t>
            </a:r>
            <a:r>
              <a:rPr lang="nb-NO" sz="2800" dirty="0">
                <a:solidFill>
                  <a:schemeClr val="tx1"/>
                </a:solidFill>
                <a:latin typeface="Calibri" panose="020F0502020204030204" pitchFamily="34" charset="0"/>
                <a:cs typeface="Calibri" panose="020F0502020204030204" pitchFamily="34" charset="0"/>
              </a:rPr>
              <a:t> các bóng synapse chứa các chất trung gian hóa học và kênh Ca</a:t>
            </a:r>
            <a:r>
              <a:rPr lang="nb-NO" sz="2800" baseline="30000" dirty="0">
                <a:solidFill>
                  <a:schemeClr val="tx1"/>
                </a:solidFill>
                <a:latin typeface="Calibri" panose="020F0502020204030204" pitchFamily="34" charset="0"/>
                <a:cs typeface="Calibri" panose="020F0502020204030204" pitchFamily="34" charset="0"/>
              </a:rPr>
              <a:t>2+</a:t>
            </a:r>
            <a:r>
              <a:rPr lang="nb-NO" sz="2800" dirty="0">
                <a:solidFill>
                  <a:schemeClr val="tx1"/>
                </a:solidFill>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a:p>
            <a:pPr algn="just">
              <a:lnSpc>
                <a:spcPct val="110000"/>
              </a:lnSpc>
            </a:pPr>
            <a:r>
              <a:rPr lang="nb-NO" sz="2800" dirty="0">
                <a:solidFill>
                  <a:schemeClr val="tx1"/>
                </a:solidFill>
                <a:latin typeface="Calibri" panose="020F0502020204030204" pitchFamily="34" charset="0"/>
                <a:cs typeface="Calibri" panose="020F0502020204030204" pitchFamily="34" charset="0"/>
              </a:rPr>
              <a:t>+ Khe synapse: Là khoảng hở giữa màng trước và màng sau synapse</a:t>
            </a:r>
            <a:endParaRPr lang="en-US" sz="2800" dirty="0">
              <a:solidFill>
                <a:schemeClr val="tx1"/>
              </a:solidFill>
              <a:latin typeface="Calibri" panose="020F0502020204030204" pitchFamily="34" charset="0"/>
              <a:cs typeface="Calibri" panose="020F0502020204030204" pitchFamily="34" charset="0"/>
            </a:endParaRPr>
          </a:p>
          <a:p>
            <a:pPr algn="just">
              <a:lnSpc>
                <a:spcPct val="110000"/>
              </a:lnSpc>
            </a:pPr>
            <a:r>
              <a:rPr lang="nb-NO" sz="2800" dirty="0">
                <a:solidFill>
                  <a:schemeClr val="tx1"/>
                </a:solidFill>
                <a:latin typeface="Calibri" panose="020F0502020204030204" pitchFamily="34" charset="0"/>
                <a:cs typeface="Calibri" panose="020F0502020204030204" pitchFamily="34" charset="0"/>
              </a:rPr>
              <a:t>+ Phần sau synapse: </a:t>
            </a:r>
            <a:r>
              <a:rPr lang="en-US" sz="2800" dirty="0" err="1">
                <a:solidFill>
                  <a:schemeClr val="tx1"/>
                </a:solidFill>
                <a:latin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cs typeface="Calibri" panose="020F0502020204030204" pitchFamily="34" charset="0"/>
              </a:rPr>
              <a:t> </a:t>
            </a:r>
            <a:r>
              <a:rPr lang="nb-NO" sz="2800" dirty="0">
                <a:solidFill>
                  <a:schemeClr val="tx1"/>
                </a:solidFill>
                <a:latin typeface="Calibri" panose="020F0502020204030204" pitchFamily="34" charset="0"/>
                <a:cs typeface="Calibri" panose="020F0502020204030204" pitchFamily="34" charset="0"/>
              </a:rPr>
              <a:t>các thụ thể tiếp nhận chất trung gian hóa học và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enzim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đặc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hiệu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dụng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giải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chất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trung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gian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hóa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học</a:t>
            </a:r>
            <a:r>
              <a:rPr lang="en-US" sz="2800" dirty="0">
                <a:solidFill>
                  <a:schemeClr val="tx1"/>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C034C837-6500-4806-B48C-A90F8A32F120}"/>
              </a:ext>
            </a:extLst>
          </p:cNvPr>
          <p:cNvPicPr>
            <a:picLocks noChangeAspect="1"/>
          </p:cNvPicPr>
          <p:nvPr/>
        </p:nvPicPr>
        <p:blipFill>
          <a:blip r:embed="rId4"/>
          <a:stretch>
            <a:fillRect/>
          </a:stretch>
        </p:blipFill>
        <p:spPr>
          <a:xfrm>
            <a:off x="5118136" y="707886"/>
            <a:ext cx="6769064" cy="2993132"/>
          </a:xfrm>
          <a:prstGeom prst="rect">
            <a:avLst/>
          </a:prstGeom>
        </p:spPr>
      </p:pic>
    </p:spTree>
    <p:extLst>
      <p:ext uri="{BB962C8B-B14F-4D97-AF65-F5344CB8AC3E}">
        <p14:creationId xmlns:p14="http://schemas.microsoft.com/office/powerpoint/2010/main" val="3851453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Đặc điểm của quá trình truyền tin qua xinap sinh 1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444" t="29462" r="31716" b="6965"/>
          <a:stretch/>
        </p:blipFill>
        <p:spPr bwMode="auto">
          <a:xfrm>
            <a:off x="780163" y="899886"/>
            <a:ext cx="10555474" cy="5678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94D2C7-CAA6-DFFA-3A0E-BEEA026F80C8}"/>
              </a:ext>
            </a:extLst>
          </p:cNvPr>
          <p:cNvSpPr txBox="1"/>
          <p:nvPr/>
        </p:nvSpPr>
        <p:spPr>
          <a:xfrm>
            <a:off x="478670" y="86976"/>
            <a:ext cx="8418888" cy="707886"/>
          </a:xfrm>
          <a:prstGeom prst="rect">
            <a:avLst/>
          </a:prstGeom>
          <a:noFill/>
        </p:spPr>
        <p:txBody>
          <a:bodyPr wrap="square">
            <a:spAutoFit/>
          </a:bodyPr>
          <a:lstStyle/>
          <a:p>
            <a:pPr algn="l" defTabSz="457200">
              <a:spcBef>
                <a:spcPct val="0"/>
              </a:spcBef>
              <a:spcAft>
                <a:spcPts val="600"/>
              </a:spcAft>
            </a:pPr>
            <a:r>
              <a:rPr lang="en-US" altLang="zh-CN" sz="4000" b="1" kern="1200" dirty="0">
                <a:solidFill>
                  <a:schemeClr val="accent1"/>
                </a:solidFill>
                <a:latin typeface="Calibri" panose="020F0502020204030204" pitchFamily="34" charset="0"/>
                <a:ea typeface="+mj-ea"/>
                <a:cs typeface="Calibri" panose="020F0502020204030204" pitchFamily="34" charset="0"/>
                <a:sym typeface="+mn-lt"/>
              </a:rPr>
              <a:t>III. TRUYỀN TIN QUA SYNAPSE</a:t>
            </a:r>
          </a:p>
        </p:txBody>
      </p:sp>
      <p:sp>
        <p:nvSpPr>
          <p:cNvPr id="3" name="Slide Number Placeholder 2">
            <a:extLst>
              <a:ext uri="{FF2B5EF4-FFF2-40B4-BE49-F238E27FC236}">
                <a16:creationId xmlns:a16="http://schemas.microsoft.com/office/drawing/2014/main" id="{3E88E9EF-D8E7-4E2F-8369-43FAF879E95F}"/>
              </a:ext>
            </a:extLst>
          </p:cNvPr>
          <p:cNvSpPr>
            <a:spLocks noGrp="1"/>
          </p:cNvSpPr>
          <p:nvPr>
            <p:ph type="sldNum" sz="quarter" idx="12"/>
          </p:nvPr>
        </p:nvSpPr>
        <p:spPr/>
        <p:txBody>
          <a:bodyPr/>
          <a:lstStyle/>
          <a:p>
            <a:fld id="{6EEAB70C-E811-4097-A2DC-2C93517BC4C9}" type="slidenum">
              <a:rPr lang="zh-CN" altLang="en-US" smtClean="0"/>
              <a:pPr/>
              <a:t>29</a:t>
            </a:fld>
            <a:endParaRPr lang="zh-CN" altLang="en-US"/>
          </a:p>
        </p:txBody>
      </p:sp>
    </p:spTree>
    <p:extLst>
      <p:ext uri="{BB962C8B-B14F-4D97-AF65-F5344CB8AC3E}">
        <p14:creationId xmlns:p14="http://schemas.microsoft.com/office/powerpoint/2010/main" val="57616501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2" descr="Phản xạ xương bánh chè - video - Giáo dục và học tập kỹ thuật số Mozai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p:sp>
        <p:nvSpPr>
          <p:cNvPr id="7" name="Cloud Callout 6"/>
          <p:cNvSpPr/>
          <p:nvPr/>
        </p:nvSpPr>
        <p:spPr>
          <a:xfrm>
            <a:off x="7324079" y="482101"/>
            <a:ext cx="4407546" cy="3658069"/>
          </a:xfrm>
          <a:prstGeom prst="cloudCallout">
            <a:avLst>
              <a:gd name="adj1" fmla="val -61769"/>
              <a:gd name="adj2" fmla="val -1206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tx1"/>
                </a:solidFill>
                <a:latin typeface="Calibri" panose="020F0502020204030204" pitchFamily="34" charset="0"/>
                <a:cs typeface="Calibri" panose="020F0502020204030204" pitchFamily="34" charset="0"/>
              </a:rPr>
              <a:t>Tại</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sao</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việc</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kích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thích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phản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giật</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đầu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gối</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có</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kiểm</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tra</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được</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chức</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năng</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của</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hệ</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thần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kinh</a:t>
            </a:r>
            <a:r>
              <a:rPr lang="en-US" sz="2800" b="1" dirty="0">
                <a:solidFill>
                  <a:schemeClr val="tx1"/>
                </a:solidFill>
                <a:latin typeface="Calibri" panose="020F0502020204030204" pitchFamily="34" charset="0"/>
                <a:cs typeface="Calibri" panose="020F0502020204030204" pitchFamily="34" charset="0"/>
              </a:rPr>
              <a:t> ?</a:t>
            </a:r>
          </a:p>
        </p:txBody>
      </p:sp>
      <p:sp>
        <p:nvSpPr>
          <p:cNvPr id="2" name="Slide Number Placeholder 1">
            <a:extLst>
              <a:ext uri="{FF2B5EF4-FFF2-40B4-BE49-F238E27FC236}">
                <a16:creationId xmlns:a16="http://schemas.microsoft.com/office/drawing/2014/main" id="{ABCCE9E2-1B67-490B-B629-1FBC87A5BFFF}"/>
              </a:ext>
            </a:extLst>
          </p:cNvPr>
          <p:cNvSpPr>
            <a:spLocks noGrp="1"/>
          </p:cNvSpPr>
          <p:nvPr>
            <p:ph type="sldNum" sz="quarter" idx="12"/>
          </p:nvPr>
        </p:nvSpPr>
        <p:spPr/>
        <p:txBody>
          <a:bodyPr/>
          <a:lstStyle/>
          <a:p>
            <a:fld id="{6EEAB70C-E811-4097-A2DC-2C93517BC4C9}" type="slidenum">
              <a:rPr lang="zh-CN" altLang="en-US" smtClean="0"/>
              <a:pPr/>
              <a:t>3</a:t>
            </a:fld>
            <a:endParaRPr lang="zh-CN" altLang="en-US"/>
          </a:p>
        </p:txBody>
      </p:sp>
      <p:pic>
        <p:nvPicPr>
          <p:cNvPr id="6" name="Picture 5">
            <a:extLst>
              <a:ext uri="{FF2B5EF4-FFF2-40B4-BE49-F238E27FC236}">
                <a16:creationId xmlns:a16="http://schemas.microsoft.com/office/drawing/2014/main" id="{EC7F9BF5-6728-4F44-939A-11879EC780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2005" y="2311135"/>
            <a:ext cx="2253903" cy="3658068"/>
          </a:xfrm>
          <a:prstGeom prst="rect">
            <a:avLst/>
          </a:prstGeom>
        </p:spPr>
      </p:pic>
      <p:pic>
        <p:nvPicPr>
          <p:cNvPr id="4" name="Picture 3">
            <a:extLst>
              <a:ext uri="{FF2B5EF4-FFF2-40B4-BE49-F238E27FC236}">
                <a16:creationId xmlns:a16="http://schemas.microsoft.com/office/drawing/2014/main" id="{04D3081E-DFD4-4313-9090-225F876B814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460375" y="3429000"/>
            <a:ext cx="4427462" cy="3326332"/>
          </a:xfrm>
          <a:prstGeom prst="rect">
            <a:avLst/>
          </a:prstGeom>
        </p:spPr>
      </p:pic>
      <p:pic>
        <p:nvPicPr>
          <p:cNvPr id="8" name="Picture 7">
            <a:extLst>
              <a:ext uri="{FF2B5EF4-FFF2-40B4-BE49-F238E27FC236}">
                <a16:creationId xmlns:a16="http://schemas.microsoft.com/office/drawing/2014/main" id="{BC65B324-0DA3-4295-8AE0-113F3B333EED}"/>
              </a:ext>
            </a:extLst>
          </p:cNvPr>
          <p:cNvPicPr>
            <a:picLocks noChangeAspect="1"/>
          </p:cNvPicPr>
          <p:nvPr/>
        </p:nvPicPr>
        <p:blipFill rotWithShape="1">
          <a:blip r:embed="rId5"/>
          <a:srcRect r="32105"/>
          <a:stretch/>
        </p:blipFill>
        <p:spPr>
          <a:xfrm>
            <a:off x="1098558" y="231007"/>
            <a:ext cx="3613447" cy="3326332"/>
          </a:xfrm>
          <a:prstGeom prst="rect">
            <a:avLst/>
          </a:prstGeom>
        </p:spPr>
      </p:pic>
    </p:spTree>
    <p:extLst>
      <p:ext uri="{BB962C8B-B14F-4D97-AF65-F5344CB8AC3E}">
        <p14:creationId xmlns:p14="http://schemas.microsoft.com/office/powerpoint/2010/main" val="380652923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381C6-4160-4EE6-A418-A3E07E857D06}"/>
              </a:ext>
            </a:extLst>
          </p:cNvPr>
          <p:cNvSpPr>
            <a:spLocks noGrp="1"/>
          </p:cNvSpPr>
          <p:nvPr>
            <p:ph type="sldNum" sz="quarter" idx="12"/>
          </p:nvPr>
        </p:nvSpPr>
        <p:spPr/>
        <p:txBody>
          <a:bodyPr/>
          <a:lstStyle/>
          <a:p>
            <a:fld id="{6EEAB70C-E811-4097-A2DC-2C93517BC4C9}" type="slidenum">
              <a:rPr lang="zh-CN" altLang="en-US" smtClean="0"/>
              <a:pPr/>
              <a:t>30</a:t>
            </a:fld>
            <a:endParaRPr lang="zh-CN" altLang="en-US"/>
          </a:p>
        </p:txBody>
      </p:sp>
      <p:sp>
        <p:nvSpPr>
          <p:cNvPr id="3" name="TextBox 2">
            <a:extLst>
              <a:ext uri="{FF2B5EF4-FFF2-40B4-BE49-F238E27FC236}">
                <a16:creationId xmlns:a16="http://schemas.microsoft.com/office/drawing/2014/main" id="{04D4E7A9-1550-41B8-807F-8B68284459AD}"/>
              </a:ext>
            </a:extLst>
          </p:cNvPr>
          <p:cNvSpPr txBox="1"/>
          <p:nvPr/>
        </p:nvSpPr>
        <p:spPr>
          <a:xfrm>
            <a:off x="138450" y="0"/>
            <a:ext cx="8418888" cy="707886"/>
          </a:xfrm>
          <a:prstGeom prst="rect">
            <a:avLst/>
          </a:prstGeom>
          <a:noFill/>
        </p:spPr>
        <p:txBody>
          <a:bodyPr wrap="square">
            <a:spAutoFit/>
          </a:bodyPr>
          <a:lstStyle/>
          <a:p>
            <a:pPr algn="l" defTabSz="457200">
              <a:spcBef>
                <a:spcPct val="0"/>
              </a:spcBef>
              <a:spcAft>
                <a:spcPts val="600"/>
              </a:spcAft>
            </a:pPr>
            <a:r>
              <a:rPr lang="en-US" altLang="zh-CN" sz="4000" b="1" kern="1200" dirty="0">
                <a:solidFill>
                  <a:schemeClr val="accent1"/>
                </a:solidFill>
                <a:latin typeface="Calibri" panose="020F0502020204030204" pitchFamily="34" charset="0"/>
                <a:ea typeface="+mj-ea"/>
                <a:cs typeface="Calibri" panose="020F0502020204030204" pitchFamily="34" charset="0"/>
                <a:sym typeface="+mn-lt"/>
              </a:rPr>
              <a:t>III. TRUYỀN TIN QUA SYNAPSE</a:t>
            </a:r>
          </a:p>
        </p:txBody>
      </p:sp>
      <p:sp>
        <p:nvSpPr>
          <p:cNvPr id="4" name="TextBox 3">
            <a:extLst>
              <a:ext uri="{FF2B5EF4-FFF2-40B4-BE49-F238E27FC236}">
                <a16:creationId xmlns:a16="http://schemas.microsoft.com/office/drawing/2014/main" id="{736F7D06-FBCF-48F5-BA47-5B2611091C10}"/>
              </a:ext>
            </a:extLst>
          </p:cNvPr>
          <p:cNvSpPr txBox="1"/>
          <p:nvPr/>
        </p:nvSpPr>
        <p:spPr>
          <a:xfrm>
            <a:off x="304800" y="585440"/>
            <a:ext cx="5763051" cy="523220"/>
          </a:xfrm>
          <a:prstGeom prst="rect">
            <a:avLst/>
          </a:prstGeom>
          <a:noFill/>
        </p:spPr>
        <p:txBody>
          <a:bodyPr wrap="square" rtlCol="0">
            <a:spAutoFit/>
          </a:bodyPr>
          <a:lstStyle/>
          <a:p>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chế</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truyền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tin qua synapse</a:t>
            </a:r>
          </a:p>
        </p:txBody>
      </p:sp>
      <p:pic>
        <p:nvPicPr>
          <p:cNvPr id="5" name="Picture 4">
            <a:extLst>
              <a:ext uri="{FF2B5EF4-FFF2-40B4-BE49-F238E27FC236}">
                <a16:creationId xmlns:a16="http://schemas.microsoft.com/office/drawing/2014/main" id="{A5D682DE-DDFC-4B28-8280-C89F0753F901}"/>
              </a:ext>
            </a:extLst>
          </p:cNvPr>
          <p:cNvPicPr>
            <a:picLocks noChangeAspect="1"/>
          </p:cNvPicPr>
          <p:nvPr/>
        </p:nvPicPr>
        <p:blipFill rotWithShape="1">
          <a:blip r:embed="rId2"/>
          <a:srcRect l="30055"/>
          <a:stretch/>
        </p:blipFill>
        <p:spPr>
          <a:xfrm>
            <a:off x="8723687" y="162271"/>
            <a:ext cx="3336897" cy="2526106"/>
          </a:xfrm>
          <a:prstGeom prst="rect">
            <a:avLst/>
          </a:prstGeom>
        </p:spPr>
      </p:pic>
      <p:sp>
        <p:nvSpPr>
          <p:cNvPr id="6" name="Rounded Rectangle 1">
            <a:extLst>
              <a:ext uri="{FF2B5EF4-FFF2-40B4-BE49-F238E27FC236}">
                <a16:creationId xmlns:a16="http://schemas.microsoft.com/office/drawing/2014/main" id="{045A0513-AE9F-4B67-849E-68C985A754ED}"/>
              </a:ext>
            </a:extLst>
          </p:cNvPr>
          <p:cNvSpPr/>
          <p:nvPr/>
        </p:nvSpPr>
        <p:spPr>
          <a:xfrm>
            <a:off x="410573" y="2762451"/>
            <a:ext cx="11486252" cy="3971780"/>
          </a:xfrm>
          <a:prstGeom prst="roundRect">
            <a:avLst>
              <a:gd name="adj" fmla="val 5256"/>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0000"/>
              </a:lnSpc>
            </a:pPr>
            <a:r>
              <a:rPr lang="en-US" sz="2800">
                <a:solidFill>
                  <a:schemeClr val="tx1"/>
                </a:solidFill>
                <a:latin typeface="Calibri" panose="020F0502020204030204" pitchFamily="34" charset="0"/>
                <a:cs typeface="Calibri" panose="020F0502020204030204" pitchFamily="34" charset="0"/>
              </a:rPr>
              <a:t>+ Xung thần kinh truyền đến chùy xináp và làm Ca</a:t>
            </a:r>
            <a:r>
              <a:rPr lang="en-US" sz="2800" baseline="30000">
                <a:solidFill>
                  <a:schemeClr val="tx1"/>
                </a:solidFill>
                <a:latin typeface="Calibri" panose="020F0502020204030204" pitchFamily="34" charset="0"/>
                <a:cs typeface="Calibri" panose="020F0502020204030204" pitchFamily="34" charset="0"/>
              </a:rPr>
              <a:t>2+</a:t>
            </a:r>
            <a:r>
              <a:rPr lang="en-US" sz="2800">
                <a:solidFill>
                  <a:schemeClr val="tx1"/>
                </a:solidFill>
                <a:latin typeface="Calibri" panose="020F0502020204030204" pitchFamily="34" charset="0"/>
                <a:cs typeface="Calibri" panose="020F0502020204030204" pitchFamily="34" charset="0"/>
              </a:rPr>
              <a:t>  đi vào trong tế bào</a:t>
            </a:r>
          </a:p>
          <a:p>
            <a:pPr algn="just">
              <a:lnSpc>
                <a:spcPct val="110000"/>
              </a:lnSpc>
            </a:pPr>
            <a:r>
              <a:rPr lang="en-US" sz="2800">
                <a:solidFill>
                  <a:schemeClr val="tx1"/>
                </a:solidFill>
                <a:latin typeface="Calibri" panose="020F0502020204030204" pitchFamily="34" charset="0"/>
                <a:cs typeface="Calibri" panose="020F0502020204030204" pitchFamily="34" charset="0"/>
              </a:rPr>
              <a:t>+ Ca</a:t>
            </a:r>
            <a:r>
              <a:rPr lang="en-US" sz="2800" baseline="30000">
                <a:solidFill>
                  <a:schemeClr val="tx1"/>
                </a:solidFill>
                <a:latin typeface="Calibri" panose="020F0502020204030204" pitchFamily="34" charset="0"/>
                <a:cs typeface="Calibri" panose="020F0502020204030204" pitchFamily="34" charset="0"/>
              </a:rPr>
              <a:t>2+</a:t>
            </a:r>
            <a:r>
              <a:rPr lang="en-US" sz="2800">
                <a:solidFill>
                  <a:schemeClr val="tx1"/>
                </a:solidFill>
                <a:latin typeface="Calibri" panose="020F0502020204030204" pitchFamily="34" charset="0"/>
                <a:cs typeface="Calibri" panose="020F0502020204030204" pitchFamily="34" charset="0"/>
              </a:rPr>
              <a:t> làm cho các bóng synapse dung hợp với màng trước và giải phóng chất trung gian hóa học vào khe synapse.</a:t>
            </a:r>
          </a:p>
          <a:p>
            <a:pPr algn="just">
              <a:lnSpc>
                <a:spcPct val="110000"/>
              </a:lnSpc>
            </a:pPr>
            <a:r>
              <a:rPr lang="en-US" sz="2800">
                <a:solidFill>
                  <a:schemeClr val="tx1"/>
                </a:solidFill>
                <a:latin typeface="Calibri" panose="020F0502020204030204" pitchFamily="34" charset="0"/>
                <a:cs typeface="Calibri" panose="020F0502020204030204" pitchFamily="34" charset="0"/>
              </a:rPr>
              <a:t>+ Chất trung gian hóa học gắn vào thụ thể ở màng sau gây xuất xung thần kinh ở màng sau. Và tiếp tục lan truyền đi tiếp. Sau khi xung thần kinh được hình thành và truyền đi chất trung gian hóa học bị enzim ở khe synapse phân giải và mất tác dụng. Các sản phẩm này quay lại màng trước synapse và được tái tổng hợp thành chất trung gian hóa học.  </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4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8"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9" name="Isosceles Triangle 8">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7"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8"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9"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0" name="Isosceles Triangle 19">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1" name="Isosceles Triangle 20">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grpSp>
      <p:sp useBgFill="1">
        <p:nvSpPr>
          <p:cNvPr id="23" name="Rectangle 22">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1"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3" name="Isosceles Triangle 32">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5"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7" name="Isosceles Triangle 36">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9" name="Freeform: Shape 38">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p:cNvSpPr txBox="1"/>
          <p:nvPr/>
        </p:nvSpPr>
        <p:spPr>
          <a:xfrm>
            <a:off x="4419136" y="1020871"/>
            <a:ext cx="6960759" cy="2849671"/>
          </a:xfrm>
          <a:prstGeom prst="rect">
            <a:avLst/>
          </a:prstGeom>
        </p:spPr>
        <p:txBody>
          <a:bodyPr vert="horz" lIns="91440" tIns="45720" rIns="91440" bIns="45720" rtlCol="0" anchor="b">
            <a:normAutofit/>
            <a:scene3d>
              <a:camera prst="orthographicFront"/>
              <a:lightRig rig="threePt" dir="t"/>
            </a:scene3d>
            <a:sp3d contourW="12700"/>
          </a:bodyPr>
          <a:lstStyle>
            <a:defPPr>
              <a:defRPr lang="zh-CN"/>
            </a:defPPr>
            <a:lvl1pPr marR="0" lvl="0" indent="0" algn="ctr" fontAlgn="auto">
              <a:lnSpc>
                <a:spcPct val="100000"/>
              </a:lnSpc>
              <a:spcBef>
                <a:spcPts val="0"/>
              </a:spcBef>
              <a:spcAft>
                <a:spcPts val="0"/>
              </a:spcAft>
              <a:buClrTx/>
              <a:buSzTx/>
              <a:buFontTx/>
              <a:buNone/>
              <a:defRPr kumimoji="0" sz="6000" b="1" i="0" u="none" strike="noStrike" cap="none" spc="0" normalizeH="0" baseline="0">
                <a:ln>
                  <a:noFill/>
                </a:ln>
                <a:solidFill>
                  <a:prstClr val="white"/>
                </a:solidFill>
                <a:uLnTx/>
                <a:uFillTx/>
                <a:latin typeface="+mn-ea"/>
                <a:cs typeface="经典综艺体简" panose="02010609000101010101" pitchFamily="49" charset="-122"/>
              </a:defRPr>
            </a:lvl1pPr>
          </a:lstStyle>
          <a:p>
            <a:pPr algn="l" defTabSz="457200">
              <a:spcBef>
                <a:spcPct val="0"/>
              </a:spcBef>
              <a:spcAft>
                <a:spcPts val="600"/>
              </a:spcAft>
            </a:pPr>
            <a:r>
              <a:rPr lang="en-US" altLang="zh-CN" dirty="0">
                <a:solidFill>
                  <a:srgbClr val="FFFFFF"/>
                </a:solidFill>
                <a:latin typeface="Calibri" panose="020F0502020204030204" pitchFamily="34" charset="0"/>
                <a:ea typeface="+mj-ea"/>
                <a:cs typeface="Calibri" panose="020F0502020204030204" pitchFamily="34" charset="0"/>
                <a:sym typeface="+mn-lt"/>
              </a:rPr>
              <a:t>IV. CUNG PHẢN XẠ</a:t>
            </a:r>
          </a:p>
        </p:txBody>
      </p:sp>
      <p:sp>
        <p:nvSpPr>
          <p:cNvPr id="41" name="Isosceles Triangle 40">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9774CCF-3A12-456D-B318-E32545F4F00E}"/>
              </a:ext>
            </a:extLst>
          </p:cNvPr>
          <p:cNvSpPr>
            <a:spLocks noGrp="1"/>
          </p:cNvSpPr>
          <p:nvPr>
            <p:ph type="sldNum" sz="quarter" idx="12"/>
          </p:nvPr>
        </p:nvSpPr>
        <p:spPr/>
        <p:txBody>
          <a:bodyPr/>
          <a:lstStyle/>
          <a:p>
            <a:fld id="{6EEAB70C-E811-4097-A2DC-2C93517BC4C9}" type="slidenum">
              <a:rPr lang="zh-CN" altLang="en-US" smtClean="0"/>
              <a:pPr/>
              <a:t>31</a:t>
            </a:fld>
            <a:endParaRPr lang="zh-CN" altLang="en-US"/>
          </a:p>
        </p:txBody>
      </p:sp>
    </p:spTree>
    <p:custDataLst>
      <p:tags r:id="rId1"/>
    </p:custDataLst>
    <p:extLst>
      <p:ext uri="{BB962C8B-B14F-4D97-AF65-F5344CB8AC3E}">
        <p14:creationId xmlns:p14="http://schemas.microsoft.com/office/powerpoint/2010/main" val="2528773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28718" y="48393"/>
            <a:ext cx="12187592" cy="754498"/>
            <a:chOff x="0" y="357296"/>
            <a:chExt cx="12190413" cy="754673"/>
          </a:xfrm>
        </p:grpSpPr>
        <p:sp>
          <p:nvSpPr>
            <p:cNvPr id="11" name="Copyright Notice"/>
            <p:cNvSpPr>
              <a:spLocks/>
            </p:cNvSpPr>
            <p:nvPr/>
          </p:nvSpPr>
          <p:spPr bwMode="auto">
            <a:xfrm>
              <a:off x="2664542" y="357296"/>
              <a:ext cx="7551174" cy="61956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cap="small" dirty="0">
                  <a:solidFill>
                    <a:srgbClr val="C00000"/>
                  </a:solidFill>
                  <a:latin typeface="Calibri" panose="020F0502020204030204" pitchFamily="34" charset="0"/>
                  <a:cs typeface="Calibri" panose="020F0502020204030204" pitchFamily="34" charset="0"/>
                  <a:sym typeface="+mn-lt"/>
                </a:rPr>
                <a:t>THẢO LUẬN NHÓM </a:t>
              </a:r>
              <a:endParaRPr lang="en-US" sz="3600" b="1" cap="small" dirty="0">
                <a:solidFill>
                  <a:srgbClr val="C00000"/>
                </a:solidFill>
                <a:latin typeface="Calibri" panose="020F0502020204030204" pitchFamily="34" charset="0"/>
                <a:cs typeface="Calibri" panose="020F0502020204030204" pitchFamily="34" charset="0"/>
                <a:sym typeface="+mn-lt"/>
              </a:endParaRPr>
            </a:p>
          </p:txBody>
        </p:sp>
        <p:cxnSp>
          <p:nvCxnSpPr>
            <p:cNvPr id="5" name="直接连接符 4"/>
            <p:cNvCxnSpPr>
              <a:cxnSpLocks/>
            </p:cNvCxnSpPr>
            <p:nvPr/>
          </p:nvCxnSpPr>
          <p:spPr>
            <a:xfrm>
              <a:off x="0" y="1111969"/>
              <a:ext cx="12190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5780280" y="910960"/>
            <a:ext cx="6078594" cy="1384995"/>
          </a:xfrm>
          <a:prstGeom prst="rect">
            <a:avLst/>
          </a:prstGeom>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pPr defTabSz="457200">
              <a:spcBef>
                <a:spcPts val="1000"/>
              </a:spcBef>
              <a:buClr>
                <a:schemeClr val="accent1"/>
              </a:buClr>
              <a:buSzPct val="80000"/>
              <a:buFont typeface="Wingdings 3" charset="2"/>
              <a:buChar char=""/>
            </a:pPr>
            <a:r>
              <a:rPr lang="en-US" sz="28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2800" b="1" dirty="0">
                <a:solidFill>
                  <a:schemeClr val="tx1">
                    <a:lumMod val="75000"/>
                    <a:lumOff val="25000"/>
                  </a:schemeClr>
                </a:solidFill>
                <a:latin typeface="Calibri" panose="020F0502020204030204" pitchFamily="34" charset="0"/>
                <a:cs typeface="Calibri" panose="020F0502020204030204" pitchFamily="34" charset="0"/>
              </a:rPr>
              <a:t> 3 </a:t>
            </a:r>
            <a:r>
              <a:rPr lang="en-US" sz="2800" b="1" dirty="0" err="1">
                <a:solidFill>
                  <a:schemeClr val="tx1">
                    <a:lumMod val="75000"/>
                    <a:lumOff val="25000"/>
                  </a:schemeClr>
                </a:solidFill>
                <a:latin typeface="Calibri" panose="020F0502020204030204" pitchFamily="34" charset="0"/>
                <a:cs typeface="Calibri" panose="020F0502020204030204" pitchFamily="34" charset="0"/>
              </a:rPr>
              <a:t>và</a:t>
            </a:r>
            <a:r>
              <a:rPr lang="en-US" sz="2800" b="1" dirty="0">
                <a:solidFill>
                  <a:schemeClr val="tx1">
                    <a:lumMod val="75000"/>
                    <a:lumOff val="25000"/>
                  </a:schemeClr>
                </a:solidFill>
                <a:latin typeface="Calibri" panose="020F0502020204030204" pitchFamily="34" charset="0"/>
                <a:cs typeface="Calibri" panose="020F0502020204030204" pitchFamily="34" charset="0"/>
              </a:rPr>
              <a:t> </a:t>
            </a:r>
            <a:r>
              <a:rPr lang="en-US" sz="28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2800" b="1" dirty="0">
                <a:solidFill>
                  <a:schemeClr val="tx1">
                    <a:lumMod val="75000"/>
                    <a:lumOff val="25000"/>
                  </a:schemeClr>
                </a:solidFill>
                <a:latin typeface="Calibri" panose="020F0502020204030204" pitchFamily="34" charset="0"/>
                <a:cs typeface="Calibri" panose="020F0502020204030204" pitchFamily="34" charset="0"/>
              </a:rPr>
              <a:t> 4: </a:t>
            </a:r>
            <a:r>
              <a:rPr lang="en-US" sz="2800" dirty="0" err="1">
                <a:solidFill>
                  <a:schemeClr val="tx1">
                    <a:lumMod val="75000"/>
                    <a:lumOff val="25000"/>
                  </a:schemeClr>
                </a:solidFill>
                <a:latin typeface="Calibri" panose="020F0502020204030204" pitchFamily="34" charset="0"/>
                <a:cs typeface="Calibri" panose="020F0502020204030204" pitchFamily="34" charset="0"/>
              </a:rPr>
              <a:t>nghiên</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cứu</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mục</a:t>
            </a:r>
            <a:r>
              <a:rPr lang="en-US" sz="2800" dirty="0">
                <a:solidFill>
                  <a:schemeClr val="tx1">
                    <a:lumMod val="75000"/>
                    <a:lumOff val="25000"/>
                  </a:schemeClr>
                </a:solidFill>
                <a:latin typeface="Calibri" panose="020F0502020204030204" pitchFamily="34" charset="0"/>
                <a:cs typeface="Calibri" panose="020F0502020204030204" pitchFamily="34" charset="0"/>
              </a:rPr>
              <a:t> 3,4 SGK </a:t>
            </a:r>
            <a:r>
              <a:rPr lang="en-US" sz="2800" dirty="0" err="1">
                <a:solidFill>
                  <a:schemeClr val="tx1">
                    <a:lumMod val="75000"/>
                    <a:lumOff val="25000"/>
                  </a:schemeClr>
                </a:solidFill>
                <a:latin typeface="Calibri" panose="020F0502020204030204" pitchFamily="34" charset="0"/>
                <a:cs typeface="Calibri" panose="020F0502020204030204" pitchFamily="34" charset="0"/>
              </a:rPr>
              <a:t>trang</a:t>
            </a:r>
            <a:r>
              <a:rPr lang="en-US" sz="2800" dirty="0">
                <a:solidFill>
                  <a:schemeClr val="tx1">
                    <a:lumMod val="75000"/>
                    <a:lumOff val="25000"/>
                  </a:schemeClr>
                </a:solidFill>
                <a:latin typeface="Calibri" panose="020F0502020204030204" pitchFamily="34" charset="0"/>
                <a:cs typeface="Calibri" panose="020F0502020204030204" pitchFamily="34" charset="0"/>
              </a:rPr>
              <a:t> 108-111, </a:t>
            </a:r>
            <a:r>
              <a:rPr lang="en-US" sz="2800" dirty="0" err="1">
                <a:solidFill>
                  <a:schemeClr val="tx1">
                    <a:lumMod val="75000"/>
                    <a:lumOff val="25000"/>
                  </a:schemeClr>
                </a:solidFill>
                <a:latin typeface="Calibri" panose="020F0502020204030204" pitchFamily="34" charset="0"/>
                <a:cs typeface="Calibri" panose="020F0502020204030204" pitchFamily="34" charset="0"/>
              </a:rPr>
              <a:t>vai</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trò</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của</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các</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giác</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quan</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và</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trả</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lời</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câu</a:t>
            </a:r>
            <a:r>
              <a:rPr lang="en-US" sz="2800" dirty="0">
                <a:solidFill>
                  <a:schemeClr val="tx1">
                    <a:lumMod val="75000"/>
                    <a:lumOff val="25000"/>
                  </a:schemeClr>
                </a:solidFill>
                <a:latin typeface="Calibri" panose="020F0502020204030204" pitchFamily="34" charset="0"/>
                <a:cs typeface="Calibri" panose="020F0502020204030204" pitchFamily="34" charset="0"/>
              </a:rPr>
              <a:t> </a:t>
            </a:r>
            <a:r>
              <a:rPr lang="en-US" sz="2800" dirty="0" err="1">
                <a:solidFill>
                  <a:schemeClr val="tx1">
                    <a:lumMod val="75000"/>
                    <a:lumOff val="25000"/>
                  </a:schemeClr>
                </a:solidFill>
                <a:latin typeface="Calibri" panose="020F0502020204030204" pitchFamily="34" charset="0"/>
                <a:cs typeface="Calibri" panose="020F0502020204030204" pitchFamily="34" charset="0"/>
              </a:rPr>
              <a:t>hỏi</a:t>
            </a:r>
            <a:r>
              <a:rPr lang="en-US" sz="2800" dirty="0">
                <a:solidFill>
                  <a:schemeClr val="tx1">
                    <a:lumMod val="75000"/>
                    <a:lumOff val="25000"/>
                  </a:schemeClr>
                </a:solidFill>
                <a:latin typeface="Calibri" panose="020F0502020204030204" pitchFamily="34" charset="0"/>
                <a:cs typeface="Calibri" panose="020F0502020204030204" pitchFamily="34" charset="0"/>
              </a:rPr>
              <a:t> 10,11,12,13.</a:t>
            </a:r>
          </a:p>
        </p:txBody>
      </p:sp>
      <p:sp>
        <p:nvSpPr>
          <p:cNvPr id="18" name="矩形 17"/>
          <p:cNvSpPr/>
          <p:nvPr/>
        </p:nvSpPr>
        <p:spPr>
          <a:xfrm>
            <a:off x="382656" y="969630"/>
            <a:ext cx="4791345" cy="553998"/>
          </a:xfrm>
          <a:prstGeom prst="rect">
            <a:avLst/>
          </a:prstGeom>
          <a:effectLst>
            <a:glow rad="139700">
              <a:schemeClr val="accent5">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
            <a:endParaRPr lang="zh-CN" altLang="en-US" sz="3000" dirty="0">
              <a:latin typeface="Calibri" panose="020F0502020204030204" pitchFamily="34" charset="0"/>
              <a:cs typeface="Calibri" panose="020F0502020204030204" pitchFamily="34" charset="0"/>
              <a:sym typeface="+mn-lt"/>
            </a:endParaRPr>
          </a:p>
        </p:txBody>
      </p:sp>
      <p:pic>
        <p:nvPicPr>
          <p:cNvPr id="3" name="Picture 2">
            <a:extLst>
              <a:ext uri="{FF2B5EF4-FFF2-40B4-BE49-F238E27FC236}">
                <a16:creationId xmlns:a16="http://schemas.microsoft.com/office/drawing/2014/main" id="{E636A963-D177-4D64-94AF-AA736F2305EA}"/>
              </a:ext>
            </a:extLst>
          </p:cNvPr>
          <p:cNvPicPr>
            <a:picLocks noChangeAspect="1"/>
          </p:cNvPicPr>
          <p:nvPr/>
        </p:nvPicPr>
        <p:blipFill>
          <a:blip r:embed="rId3"/>
          <a:stretch>
            <a:fillRect/>
          </a:stretch>
        </p:blipFill>
        <p:spPr>
          <a:xfrm>
            <a:off x="101309" y="2674190"/>
            <a:ext cx="2901707" cy="1940937"/>
          </a:xfrm>
          <a:prstGeom prst="rect">
            <a:avLst/>
          </a:prstGeom>
        </p:spPr>
      </p:pic>
      <p:cxnSp>
        <p:nvCxnSpPr>
          <p:cNvPr id="29" name="Straight Connector 28">
            <a:extLst>
              <a:ext uri="{FF2B5EF4-FFF2-40B4-BE49-F238E27FC236}">
                <a16:creationId xmlns:a16="http://schemas.microsoft.com/office/drawing/2014/main" id="{DD909124-6135-4BF6-A948-3869ED43DCCA}"/>
              </a:ext>
            </a:extLst>
          </p:cNvPr>
          <p:cNvCxnSpPr/>
          <p:nvPr/>
        </p:nvCxnSpPr>
        <p:spPr>
          <a:xfrm>
            <a:off x="0" y="66780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146493A-C206-4B5F-82FC-E0AC8A57A779}"/>
              </a:ext>
            </a:extLst>
          </p:cNvPr>
          <p:cNvPicPr>
            <a:picLocks noChangeAspect="1"/>
          </p:cNvPicPr>
          <p:nvPr/>
        </p:nvPicPr>
        <p:blipFill>
          <a:blip r:embed="rId4"/>
          <a:stretch>
            <a:fillRect/>
          </a:stretch>
        </p:blipFill>
        <p:spPr>
          <a:xfrm>
            <a:off x="101309" y="4688145"/>
            <a:ext cx="2990850" cy="2121462"/>
          </a:xfrm>
          <a:prstGeom prst="rect">
            <a:avLst/>
          </a:prstGeom>
        </p:spPr>
      </p:pic>
      <p:pic>
        <p:nvPicPr>
          <p:cNvPr id="10" name="Picture 9">
            <a:extLst>
              <a:ext uri="{FF2B5EF4-FFF2-40B4-BE49-F238E27FC236}">
                <a16:creationId xmlns:a16="http://schemas.microsoft.com/office/drawing/2014/main" id="{B5EE2B77-EC9F-4116-8C7B-283F7E50EB67}"/>
              </a:ext>
            </a:extLst>
          </p:cNvPr>
          <p:cNvPicPr>
            <a:picLocks noChangeAspect="1"/>
          </p:cNvPicPr>
          <p:nvPr/>
        </p:nvPicPr>
        <p:blipFill rotWithShape="1">
          <a:blip r:embed="rId5"/>
          <a:srcRect l="1290"/>
          <a:stretch/>
        </p:blipFill>
        <p:spPr>
          <a:xfrm>
            <a:off x="7651420" y="2846330"/>
            <a:ext cx="4391457" cy="3343855"/>
          </a:xfrm>
          <a:prstGeom prst="rect">
            <a:avLst/>
          </a:prstGeom>
        </p:spPr>
      </p:pic>
      <p:pic>
        <p:nvPicPr>
          <p:cNvPr id="12" name="Picture 11">
            <a:extLst>
              <a:ext uri="{FF2B5EF4-FFF2-40B4-BE49-F238E27FC236}">
                <a16:creationId xmlns:a16="http://schemas.microsoft.com/office/drawing/2014/main" id="{8D4EE637-23EB-42EB-8DED-EF53DD6A2634}"/>
              </a:ext>
            </a:extLst>
          </p:cNvPr>
          <p:cNvPicPr>
            <a:picLocks noChangeAspect="1"/>
          </p:cNvPicPr>
          <p:nvPr/>
        </p:nvPicPr>
        <p:blipFill rotWithShape="1">
          <a:blip r:embed="rId6"/>
          <a:srcRect l="30055"/>
          <a:stretch/>
        </p:blipFill>
        <p:spPr>
          <a:xfrm>
            <a:off x="3167945" y="2770716"/>
            <a:ext cx="4517007" cy="3419475"/>
          </a:xfrm>
          <a:prstGeom prst="rect">
            <a:avLst/>
          </a:prstGeom>
        </p:spPr>
      </p:pic>
      <p:sp>
        <p:nvSpPr>
          <p:cNvPr id="13" name="矩形 17">
            <a:extLst>
              <a:ext uri="{FF2B5EF4-FFF2-40B4-BE49-F238E27FC236}">
                <a16:creationId xmlns:a16="http://schemas.microsoft.com/office/drawing/2014/main" id="{29A6DF2C-7975-45A4-B592-A3727BD2FB80}"/>
              </a:ext>
            </a:extLst>
          </p:cNvPr>
          <p:cNvSpPr/>
          <p:nvPr/>
        </p:nvSpPr>
        <p:spPr>
          <a:xfrm>
            <a:off x="434501" y="937973"/>
            <a:ext cx="4791345" cy="1384995"/>
          </a:xfrm>
          <a:prstGeom prst="rect">
            <a:avLst/>
          </a:prstGeom>
          <a:effectLst>
            <a:glow rad="139700">
              <a:schemeClr val="accent5">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defTabSz="457200">
              <a:spcBef>
                <a:spcPts val="1000"/>
              </a:spcBef>
              <a:buClr>
                <a:schemeClr val="accent1"/>
              </a:buClr>
              <a:buSzPct val="80000"/>
              <a:buFont typeface="Wingdings 3" charset="2"/>
              <a:buChar char=""/>
              <a:tabLst>
                <a:tab pos="581025" algn="l"/>
              </a:tabLst>
            </a:pPr>
            <a:r>
              <a:rPr lang="en-US" sz="2800" b="1">
                <a:solidFill>
                  <a:schemeClr val="tx1">
                    <a:lumMod val="75000"/>
                    <a:lumOff val="25000"/>
                  </a:schemeClr>
                </a:solidFill>
                <a:latin typeface="Calibri" panose="020F0502020204030204" pitchFamily="34" charset="0"/>
                <a:cs typeface="Calibri" panose="020F0502020204030204" pitchFamily="34" charset="0"/>
              </a:rPr>
              <a:t>Nhóm 1 và nhóm 2</a:t>
            </a:r>
            <a:r>
              <a:rPr lang="en-US" sz="2800">
                <a:solidFill>
                  <a:schemeClr val="tx1">
                    <a:lumMod val="75000"/>
                    <a:lumOff val="25000"/>
                  </a:schemeClr>
                </a:solidFill>
                <a:latin typeface="Calibri" panose="020F0502020204030204" pitchFamily="34" charset="0"/>
                <a:cs typeface="Calibri" panose="020F0502020204030204" pitchFamily="34" charset="0"/>
              </a:rPr>
              <a:t>: Nghiên cứu mục 1, 2  SGK trang 107, trả lời câu hỏi số 8, 9.</a:t>
            </a:r>
            <a:endParaRPr lang="en-US" sz="28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35096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6"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1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1000"/>
                                        <p:tgtEl>
                                          <p:spTgt spid="15"/>
                                        </p:tgtEl>
                                      </p:cBhvr>
                                    </p:animEffect>
                                  </p:childTnLst>
                                </p:cTn>
                              </p:par>
                            </p:childTnLst>
                          </p:cTn>
                        </p:par>
                        <p:par>
                          <p:cTn id="17" fill="hold">
                            <p:stCondLst>
                              <p:cond delay="1750"/>
                            </p:stCondLst>
                            <p:childTnLst>
                              <p:par>
                                <p:cTn id="18" presetID="6"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04497" y="30455"/>
            <a:ext cx="7267903" cy="1234825"/>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IV. CUNG PHẢN XẠ</a:t>
            </a:r>
          </a:p>
          <a:p>
            <a:pPr>
              <a:lnSpc>
                <a:spcPct val="120000"/>
              </a:lnSpc>
              <a:spcAft>
                <a:spcPts val="0"/>
              </a:spcAft>
              <a:tabLst>
                <a:tab pos="581025" algn="l"/>
              </a:tabLst>
            </a:pPr>
            <a:r>
              <a:rPr lang="en-US" sz="3200" b="1" dirty="0">
                <a:solidFill>
                  <a:srgbClr val="0070C0"/>
                </a:solidFill>
                <a:latin typeface="Calibri" panose="020F0502020204030204" pitchFamily="34" charset="0"/>
                <a:cs typeface="Calibri" panose="020F0502020204030204" pitchFamily="34" charset="0"/>
              </a:rPr>
              <a:t>1. </a:t>
            </a:r>
            <a:r>
              <a:rPr lang="en-US" sz="3200" b="1" dirty="0" err="1">
                <a:solidFill>
                  <a:srgbClr val="0070C0"/>
                </a:solidFill>
                <a:latin typeface="Calibri" panose="020F0502020204030204" pitchFamily="34" charset="0"/>
                <a:cs typeface="Calibri" panose="020F0502020204030204" pitchFamily="34" charset="0"/>
              </a:rPr>
              <a:t>Các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thành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phần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của</a:t>
            </a:r>
            <a:r>
              <a:rPr lang="en-US" sz="3200" b="1" dirty="0">
                <a:solidFill>
                  <a:srgbClr val="0070C0"/>
                </a:solidFill>
                <a:latin typeface="Calibri" panose="020F0502020204030204" pitchFamily="34" charset="0"/>
                <a:cs typeface="Calibri" panose="020F0502020204030204" pitchFamily="34" charset="0"/>
              </a:rPr>
              <a:t> 1 </a:t>
            </a:r>
            <a:r>
              <a:rPr lang="en-US" sz="3200" b="1" dirty="0" err="1">
                <a:solidFill>
                  <a:srgbClr val="0070C0"/>
                </a:solidFill>
                <a:latin typeface="Calibri" panose="020F0502020204030204" pitchFamily="34" charset="0"/>
                <a:cs typeface="Calibri" panose="020F0502020204030204" pitchFamily="34" charset="0"/>
              </a:rPr>
              <a:t>cung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phản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xạ</a:t>
            </a:r>
            <a:endParaRPr lang="en-US" sz="3200" b="1" dirty="0">
              <a:solidFill>
                <a:srgbClr val="0070C0"/>
              </a:solidFill>
              <a:latin typeface="Calibri" panose="020F0502020204030204" pitchFamily="34" charset="0"/>
            </a:endParaRPr>
          </a:p>
        </p:txBody>
      </p:sp>
      <p:pic>
        <p:nvPicPr>
          <p:cNvPr id="3" name="Picture 2" descr="D:\NAM HOC 2022 - 2023\GIAO AN SINH 11\HINH\z4463686975032_f16924adcb0bcd5545785e579f298dc9.jpg"/>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610" t="18387" r="30113" b="57247"/>
          <a:stretch/>
        </p:blipFill>
        <p:spPr bwMode="auto">
          <a:xfrm>
            <a:off x="4671702" y="1452165"/>
            <a:ext cx="7267902" cy="4677505"/>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8A3000CD-E47D-CD95-5CB9-A5BF58F50A83}"/>
              </a:ext>
            </a:extLst>
          </p:cNvPr>
          <p:cNvSpPr/>
          <p:nvPr/>
        </p:nvSpPr>
        <p:spPr>
          <a:xfrm>
            <a:off x="406401" y="1831639"/>
            <a:ext cx="3976852" cy="3194721"/>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just">
              <a:lnSpc>
                <a:spcPct val="120000"/>
              </a:lnSpc>
              <a:spcAft>
                <a:spcPts val="0"/>
              </a:spcAft>
              <a:buFontTx/>
              <a:buChar char="-"/>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thụ</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457200" indent="-457200" algn="just">
              <a:lnSpc>
                <a:spcPct val="120000"/>
              </a:lnSpc>
              <a:spcAft>
                <a:spcPts val="0"/>
              </a:spcAft>
              <a:buFontTx/>
              <a:buChar char="-"/>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Neuron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457200" indent="-457200" algn="just">
              <a:lnSpc>
                <a:spcPct val="120000"/>
              </a:lnSpc>
              <a:spcAft>
                <a:spcPts val="0"/>
              </a:spcAft>
              <a:buFontTx/>
              <a:buChar char="-"/>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ương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457200" indent="-457200" algn="just">
              <a:lnSpc>
                <a:spcPct val="120000"/>
              </a:lnSpc>
              <a:spcAft>
                <a:spcPts val="0"/>
              </a:spcAft>
              <a:buFontTx/>
              <a:buChar char="-"/>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Neuron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gian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457200" indent="-457200" algn="just">
              <a:lnSpc>
                <a:spcPct val="120000"/>
              </a:lnSpc>
              <a:spcAft>
                <a:spcPts val="0"/>
              </a:spcAft>
              <a:buFontTx/>
              <a:buChar char="-"/>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Neuron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457200" indent="-457200" algn="just">
              <a:lnSpc>
                <a:spcPct val="120000"/>
              </a:lnSpc>
              <a:spcAft>
                <a:spcPts val="0"/>
              </a:spcAft>
              <a:buFontTx/>
              <a:buChar char="-"/>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đáp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ứng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F36AA8B9-66B9-4636-890A-F72F68800D20}"/>
              </a:ext>
            </a:extLst>
          </p:cNvPr>
          <p:cNvSpPr>
            <a:spLocks noGrp="1"/>
          </p:cNvSpPr>
          <p:nvPr>
            <p:ph type="sldNum" sz="quarter" idx="12"/>
          </p:nvPr>
        </p:nvSpPr>
        <p:spPr/>
        <p:txBody>
          <a:bodyPr/>
          <a:lstStyle/>
          <a:p>
            <a:fld id="{6EEAB70C-E811-4097-A2DC-2C93517BC4C9}" type="slidenum">
              <a:rPr lang="zh-CN" altLang="en-US" smtClean="0"/>
              <a:pPr/>
              <a:t>33</a:t>
            </a:fld>
            <a:endParaRPr lang="zh-CN" altLang="en-US"/>
          </a:p>
        </p:txBody>
      </p:sp>
    </p:spTree>
    <p:extLst>
      <p:ext uri="{BB962C8B-B14F-4D97-AF65-F5344CB8AC3E}">
        <p14:creationId xmlns:p14="http://schemas.microsoft.com/office/powerpoint/2010/main" val="375340839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56524" y="-40417"/>
            <a:ext cx="7267903" cy="1308692"/>
          </a:xfrm>
          <a:prstGeom prst="rect">
            <a:avLst/>
          </a:prstGeom>
        </p:spPr>
        <p:txBody>
          <a:bodyPr wrap="square">
            <a:spAutoFit/>
          </a:bodyPr>
          <a:lstStyle/>
          <a:p>
            <a:pPr>
              <a:lnSpc>
                <a:spcPct val="120000"/>
              </a:lnSpc>
              <a:spcAft>
                <a:spcPts val="0"/>
              </a:spcAft>
              <a:tabLst>
                <a:tab pos="581025" algn="l"/>
              </a:tabLst>
            </a:pP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IV. CUNG PHẢN XẠ</a:t>
            </a:r>
          </a:p>
          <a:p>
            <a:pPr>
              <a:lnSpc>
                <a:spcPct val="120000"/>
              </a:lnSpc>
              <a:spcAft>
                <a:spcPts val="0"/>
              </a:spcAft>
              <a:tabLst>
                <a:tab pos="581025" algn="l"/>
              </a:tabLst>
            </a:pPr>
            <a:r>
              <a:rPr lang="en-US" sz="3200" b="1" dirty="0">
                <a:solidFill>
                  <a:srgbClr val="0070C0"/>
                </a:solidFill>
                <a:latin typeface="Calibri" panose="020F0502020204030204" pitchFamily="34" charset="0"/>
                <a:cs typeface="Calibri" panose="020F0502020204030204" pitchFamily="34" charset="0"/>
              </a:rPr>
              <a:t>2. </a:t>
            </a:r>
            <a:r>
              <a:rPr lang="en-US" sz="3200" b="1" dirty="0" err="1">
                <a:solidFill>
                  <a:srgbClr val="0070C0"/>
                </a:solidFill>
                <a:latin typeface="Calibri" panose="020F0502020204030204" pitchFamily="34" charset="0"/>
                <a:cs typeface="Calibri" panose="020F0502020204030204" pitchFamily="34" charset="0"/>
              </a:rPr>
              <a:t>Các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dạng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thụ</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thể</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và</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vai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trò</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của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thụ</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thể</a:t>
            </a:r>
            <a:endParaRPr lang="en-US" sz="3200" b="1" dirty="0">
              <a:solidFill>
                <a:srgbClr val="0070C0"/>
              </a:solidFill>
              <a:latin typeface="Calibri" panose="020F0502020204030204" pitchFamily="34" charset="0"/>
            </a:endParaRPr>
          </a:p>
        </p:txBody>
      </p:sp>
      <p:pic>
        <p:nvPicPr>
          <p:cNvPr id="3" name="Picture 2" descr="D:\NAM HOC 2022 - 2023\GIAO AN SINH 11\HINH\z4463686975032_f16924adcb0bcd5545785e579f298dc9.jpg"/>
          <p:cNvPicPr/>
          <p:nvPr/>
        </p:nvPicPr>
        <p:blipFill rotWithShape="1">
          <a:blip r:embed="rId2">
            <a:extLst>
              <a:ext uri="{28A0092B-C50C-407E-A947-70E740481C1C}">
                <a14:useLocalDpi xmlns:a14="http://schemas.microsoft.com/office/drawing/2010/main" val="0"/>
              </a:ext>
            </a:extLst>
          </a:blip>
          <a:srcRect l="18518" t="70833" r="21578" b="8334"/>
          <a:stretch/>
        </p:blipFill>
        <p:spPr bwMode="auto">
          <a:xfrm>
            <a:off x="533526" y="1432883"/>
            <a:ext cx="4048089" cy="3794437"/>
          </a:xfrm>
          <a:prstGeom prst="rect">
            <a:avLst/>
          </a:prstGeom>
          <a:noFill/>
          <a:ln>
            <a:noFill/>
          </a:ln>
          <a:extLst>
            <a:ext uri="{53640926-AAD7-44D8-BBD7-CCE9431645EC}">
              <a14:shadowObscured xmlns:a14="http://schemas.microsoft.com/office/drawing/2010/main"/>
            </a:ext>
          </a:extLst>
        </p:spPr>
      </p:pic>
      <p:pic>
        <p:nvPicPr>
          <p:cNvPr id="4" name="Picture 3" descr="D:\NAM HOC 2022 - 2023\GIAO AN SINH 11\HINH\z4463687010006_75e45426dcaa1b4d52db3f6ee42b17bb.jpg"/>
          <p:cNvPicPr/>
          <p:nvPr/>
        </p:nvPicPr>
        <p:blipFill rotWithShape="1">
          <a:blip r:embed="rId3">
            <a:extLst>
              <a:ext uri="{28A0092B-C50C-407E-A947-70E740481C1C}">
                <a14:useLocalDpi xmlns:a14="http://schemas.microsoft.com/office/drawing/2010/main" val="0"/>
              </a:ext>
            </a:extLst>
          </a:blip>
          <a:srcRect t="68974" r="5636" b="10508"/>
          <a:stretch/>
        </p:blipFill>
        <p:spPr bwMode="auto">
          <a:xfrm>
            <a:off x="5143833" y="1126156"/>
            <a:ext cx="6720365" cy="4314590"/>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9643BF8E-0866-B339-937C-2614A4805B0C}"/>
              </a:ext>
            </a:extLst>
          </p:cNvPr>
          <p:cNvSpPr/>
          <p:nvPr/>
        </p:nvSpPr>
        <p:spPr>
          <a:xfrm>
            <a:off x="533526" y="5440746"/>
            <a:ext cx="4048089" cy="1028336"/>
          </a:xfrm>
          <a:prstGeom prst="rect">
            <a:avLst/>
          </a:prstGeom>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Calibri" panose="020F0502020204030204" pitchFamily="34" charset="0"/>
                <a:ea typeface="Calibri" panose="020F0502020204030204" pitchFamily="34" charset="0"/>
                <a:cs typeface="Calibri" panose="020F0502020204030204" pitchFamily="34" charset="0"/>
              </a:rPr>
              <a:t>Thụ</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hồng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ngoại</a:t>
            </a:r>
            <a:r>
              <a:rPr lang="en-US" sz="2800" dirty="0">
                <a:latin typeface="Calibri" panose="020F0502020204030204" pitchFamily="34" charset="0"/>
                <a:ea typeface="Calibri" panose="020F0502020204030204" pitchFamily="34" charset="0"/>
                <a:cs typeface="Calibri" panose="020F0502020204030204" pitchFamily="34" charset="0"/>
              </a:rPr>
              <a:t> ở </a:t>
            </a:r>
            <a:r>
              <a:rPr lang="en-US" sz="2800" dirty="0" err="1">
                <a:latin typeface="Calibri" panose="020F0502020204030204" pitchFamily="34" charset="0"/>
                <a:ea typeface="Calibri" panose="020F0502020204030204" pitchFamily="34" charset="0"/>
                <a:cs typeface="Calibri" panose="020F0502020204030204" pitchFamily="34" charset="0"/>
              </a:rPr>
              <a:t>rắn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đuôi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chuông</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FB16B769-1493-559B-39FC-D48DC75F9A57}"/>
              </a:ext>
            </a:extLst>
          </p:cNvPr>
          <p:cNvSpPr/>
          <p:nvPr/>
        </p:nvSpPr>
        <p:spPr>
          <a:xfrm>
            <a:off x="6274009" y="5414549"/>
            <a:ext cx="4325257" cy="1028336"/>
          </a:xfrm>
          <a:prstGeom prst="rect">
            <a:avLst/>
          </a:prstGeom>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Calibri" panose="020F0502020204030204" pitchFamily="34" charset="0"/>
                <a:ea typeface="Calibri" panose="020F0502020204030204" pitchFamily="34" charset="0"/>
                <a:cs typeface="Calibri" panose="020F0502020204030204" pitchFamily="34" charset="0"/>
              </a:rPr>
              <a:t>Lông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chứa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thụ</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hoá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học</a:t>
            </a:r>
            <a:r>
              <a:rPr lang="en-US" sz="2800" dirty="0">
                <a:latin typeface="Calibri" panose="020F0502020204030204" pitchFamily="34" charset="0"/>
                <a:ea typeface="Calibri" panose="020F0502020204030204" pitchFamily="34" charset="0"/>
                <a:cs typeface="Calibri" panose="020F0502020204030204" pitchFamily="34" charset="0"/>
              </a:rPr>
              <a:t> ở </a:t>
            </a:r>
            <a:r>
              <a:rPr lang="en-US" sz="2800" dirty="0" err="1">
                <a:latin typeface="Calibri" panose="020F0502020204030204" pitchFamily="34" charset="0"/>
                <a:ea typeface="Calibri" panose="020F0502020204030204" pitchFamily="34" charset="0"/>
                <a:cs typeface="Calibri" panose="020F0502020204030204" pitchFamily="34" charset="0"/>
              </a:rPr>
              <a:t>ngài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đực</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56F8050C-2AB7-4947-B68D-E6FD35D743B3}"/>
              </a:ext>
            </a:extLst>
          </p:cNvPr>
          <p:cNvSpPr>
            <a:spLocks noGrp="1"/>
          </p:cNvSpPr>
          <p:nvPr>
            <p:ph type="sldNum" sz="quarter" idx="12"/>
          </p:nvPr>
        </p:nvSpPr>
        <p:spPr/>
        <p:txBody>
          <a:bodyPr/>
          <a:lstStyle/>
          <a:p>
            <a:fld id="{6EEAB70C-E811-4097-A2DC-2C93517BC4C9}" type="slidenum">
              <a:rPr lang="zh-CN" altLang="en-US" smtClean="0"/>
              <a:pPr/>
              <a:t>34</a:t>
            </a:fld>
            <a:endParaRPr lang="zh-CN" altLang="en-US"/>
          </a:p>
        </p:txBody>
      </p:sp>
    </p:spTree>
    <p:extLst>
      <p:ext uri="{BB962C8B-B14F-4D97-AF65-F5344CB8AC3E}">
        <p14:creationId xmlns:p14="http://schemas.microsoft.com/office/powerpoint/2010/main" val="373328409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04497" y="118116"/>
            <a:ext cx="7267903" cy="1234825"/>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IV. CUNG PHẢN XẠ</a:t>
            </a:r>
          </a:p>
          <a:p>
            <a:pPr>
              <a:lnSpc>
                <a:spcPct val="120000"/>
              </a:lnSpc>
              <a:spcAft>
                <a:spcPts val="0"/>
              </a:spcAft>
              <a:tabLst>
                <a:tab pos="581025" algn="l"/>
              </a:tabLst>
            </a:pPr>
            <a:r>
              <a:rPr lang="en-US" sz="3200" b="1" dirty="0">
                <a:solidFill>
                  <a:srgbClr val="0070C0"/>
                </a:solidFill>
                <a:latin typeface="Calibri" panose="020F0502020204030204" pitchFamily="34" charset="0"/>
                <a:cs typeface="Calibri" panose="020F0502020204030204" pitchFamily="34" charset="0"/>
              </a:rPr>
              <a:t>2. </a:t>
            </a:r>
            <a:r>
              <a:rPr lang="en-US" sz="3200" b="1" dirty="0" err="1">
                <a:solidFill>
                  <a:srgbClr val="0070C0"/>
                </a:solidFill>
                <a:latin typeface="Calibri" panose="020F0502020204030204" pitchFamily="34" charset="0"/>
                <a:cs typeface="Calibri" panose="020F0502020204030204" pitchFamily="34" charset="0"/>
              </a:rPr>
              <a:t>Các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dạng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thụ</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thể</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và</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vai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trò</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của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thụ</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thể</a:t>
            </a:r>
            <a:endParaRPr lang="en-US" sz="3200" b="1" dirty="0">
              <a:solidFill>
                <a:srgbClr val="0070C0"/>
              </a:solidFill>
              <a:latin typeface="Calibri" panose="020F0502020204030204" pitchFamily="34" charset="0"/>
            </a:endParaRPr>
          </a:p>
        </p:txBody>
      </p:sp>
      <p:sp>
        <p:nvSpPr>
          <p:cNvPr id="3" name="Rectangle 2"/>
          <p:cNvSpPr/>
          <p:nvPr/>
        </p:nvSpPr>
        <p:spPr>
          <a:xfrm>
            <a:off x="297366" y="1518462"/>
            <a:ext cx="11597268" cy="470911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Thụ</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những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như</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áp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lực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chạm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cúc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căng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dãn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âm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thanh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chuyển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Thụ</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thông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tin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về</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sự</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mặt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hoặc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nồng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1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chất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Thụ</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tử</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dạng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năng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lượng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từ</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như</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ánh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sáng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dòng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từ</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trường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Thụ</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nhiệt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Phát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nhiệt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nóng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lạnh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Thụ</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đau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Phát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đau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thông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báo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não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biết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về</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hại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gây</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bởi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nhiệt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áp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lực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chạm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hoặc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chất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CF0B667-A788-4783-9E8B-EA3BE8F24C76}"/>
              </a:ext>
            </a:extLst>
          </p:cNvPr>
          <p:cNvSpPr>
            <a:spLocks noGrp="1"/>
          </p:cNvSpPr>
          <p:nvPr>
            <p:ph type="sldNum" sz="quarter" idx="12"/>
          </p:nvPr>
        </p:nvSpPr>
        <p:spPr/>
        <p:txBody>
          <a:bodyPr/>
          <a:lstStyle/>
          <a:p>
            <a:fld id="{6EEAB70C-E811-4097-A2DC-2C93517BC4C9}" type="slidenum">
              <a:rPr lang="zh-CN" altLang="en-US" smtClean="0"/>
              <a:pPr/>
              <a:t>35</a:t>
            </a:fld>
            <a:endParaRPr lang="zh-CN" altLang="en-US"/>
          </a:p>
        </p:txBody>
      </p:sp>
    </p:spTree>
    <p:extLst>
      <p:ext uri="{BB962C8B-B14F-4D97-AF65-F5344CB8AC3E}">
        <p14:creationId xmlns:p14="http://schemas.microsoft.com/office/powerpoint/2010/main" val="381288064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49488" y="229492"/>
            <a:ext cx="8524513" cy="1234825"/>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IV. CUNG PHẢN XẠ</a:t>
            </a:r>
          </a:p>
          <a:p>
            <a:pPr>
              <a:lnSpc>
                <a:spcPct val="120000"/>
              </a:lnSpc>
              <a:spcAft>
                <a:spcPts val="0"/>
              </a:spcAft>
              <a:tabLst>
                <a:tab pos="581025" algn="l"/>
              </a:tabLst>
            </a:pPr>
            <a:r>
              <a:rPr lang="en-US" sz="3200" b="1" dirty="0">
                <a:solidFill>
                  <a:srgbClr val="0070C0"/>
                </a:solidFill>
                <a:latin typeface="Calibri" panose="020F0502020204030204" pitchFamily="34" charset="0"/>
                <a:cs typeface="Calibri" panose="020F0502020204030204" pitchFamily="34" charset="0"/>
              </a:rPr>
              <a:t>3. </a:t>
            </a:r>
            <a:r>
              <a:rPr lang="en-US" sz="3200" b="1" dirty="0" err="1">
                <a:solidFill>
                  <a:srgbClr val="0070C0"/>
                </a:solidFill>
                <a:latin typeface="Calibri" panose="020F0502020204030204" pitchFamily="34" charset="0"/>
                <a:cs typeface="Calibri" panose="020F0502020204030204" pitchFamily="34" charset="0"/>
              </a:rPr>
              <a:t>Vai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trò</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của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các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giác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quan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trong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cung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phản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xạ</a:t>
            </a:r>
            <a:endParaRPr lang="en-US" sz="3200" b="1" dirty="0">
              <a:solidFill>
                <a:srgbClr val="0070C0"/>
              </a:solidFill>
              <a:latin typeface="Calibri" panose="020F0502020204030204" pitchFamily="34" charset="0"/>
            </a:endParaRPr>
          </a:p>
        </p:txBody>
      </p:sp>
      <p:pic>
        <p:nvPicPr>
          <p:cNvPr id="5" name="Picture 4" descr="D:\NAM HOC 2022 - 2023\GIAO AN SINH 11\HINH\z4463687072480_2d93bef230097f3f8c42ff75efeda9b7.jpg"/>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2980" t="72917" r="4025" b="12047"/>
          <a:stretch/>
        </p:blipFill>
        <p:spPr bwMode="auto">
          <a:xfrm>
            <a:off x="2557352" y="1956737"/>
            <a:ext cx="6319886" cy="3783187"/>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2748624" y="5305061"/>
            <a:ext cx="5937342" cy="5722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0000"/>
              </a:lnSpc>
              <a:spcAft>
                <a:spcPts val="0"/>
              </a:spcAft>
              <a:tabLst>
                <a:tab pos="581025" algn="l"/>
              </a:tabLst>
            </a:pPr>
            <a:r>
              <a:rPr lang="en-US" sz="2800" b="1" dirty="0" err="1">
                <a:latin typeface="Calibri" panose="020F0502020204030204" pitchFamily="34" charset="0"/>
                <a:ea typeface="Calibri" panose="020F0502020204030204" pitchFamily="34" charset="0"/>
                <a:cs typeface="Calibri" panose="020F0502020204030204" pitchFamily="34" charset="0"/>
              </a:rPr>
              <a:t>Thụ</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thể</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cảm</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nhận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vị</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giác</a:t>
            </a:r>
            <a:r>
              <a:rPr lang="en-US" sz="2800" b="1" dirty="0">
                <a:latin typeface="Calibri" panose="020F0502020204030204" pitchFamily="34" charset="0"/>
                <a:ea typeface="Calibri" panose="020F0502020204030204" pitchFamily="34" charset="0"/>
                <a:cs typeface="Calibri" panose="020F0502020204030204" pitchFamily="34" charset="0"/>
              </a:rPr>
              <a:t> ở </a:t>
            </a:r>
            <a:r>
              <a:rPr lang="en-US" sz="2800" b="1" dirty="0" err="1">
                <a:latin typeface="Calibri" panose="020F0502020204030204" pitchFamily="34" charset="0"/>
                <a:ea typeface="Calibri" panose="020F0502020204030204" pitchFamily="34" charset="0"/>
                <a:cs typeface="Calibri" panose="020F0502020204030204" pitchFamily="34" charset="0"/>
              </a:rPr>
              <a:t>chân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ruồi</a:t>
            </a:r>
            <a:endParaRPr lang="en-US" sz="2800" b="1"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CFE5648E-435B-445A-BEBD-8DFF1375BD46}"/>
              </a:ext>
            </a:extLst>
          </p:cNvPr>
          <p:cNvSpPr>
            <a:spLocks noGrp="1"/>
          </p:cNvSpPr>
          <p:nvPr>
            <p:ph type="sldNum" sz="quarter" idx="12"/>
          </p:nvPr>
        </p:nvSpPr>
        <p:spPr/>
        <p:txBody>
          <a:bodyPr/>
          <a:lstStyle/>
          <a:p>
            <a:fld id="{6EEAB70C-E811-4097-A2DC-2C93517BC4C9}" type="slidenum">
              <a:rPr lang="zh-CN" altLang="en-US" smtClean="0"/>
              <a:pPr/>
              <a:t>36</a:t>
            </a:fld>
            <a:endParaRPr lang="zh-CN" altLang="en-US"/>
          </a:p>
        </p:txBody>
      </p:sp>
      <p:sp>
        <p:nvSpPr>
          <p:cNvPr id="4" name="TextBox 1">
            <a:extLst>
              <a:ext uri="{FF2B5EF4-FFF2-40B4-BE49-F238E27FC236}">
                <a16:creationId xmlns:a16="http://schemas.microsoft.com/office/drawing/2014/main" id="{0A6618A7-AEA0-64D0-BE15-18D1783A6048}"/>
              </a:ext>
            </a:extLst>
          </p:cNvPr>
          <p:cNvSpPr txBox="1"/>
          <p:nvPr/>
        </p:nvSpPr>
        <p:spPr>
          <a:xfrm>
            <a:off x="305342" y="5847623"/>
            <a:ext cx="3189791" cy="76944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r>
              <a:rPr lang="en-US" sz="1100" b="0" i="1">
                <a:effectLst/>
                <a:latin typeface="Times New Roman" panose="02020603050405020304" pitchFamily="18" charset="0"/>
                <a:ea typeface="Times New Roman" panose="02020603050405020304" pitchFamily="18" charset="0"/>
              </a:rPr>
              <a:t>Tài liệu được chia sẻ bởi Website VnTeach.Com</a:t>
            </a:r>
            <a:endParaRPr lang="en-US" sz="1100" b="1">
              <a:effectLst/>
              <a:latin typeface="Times New Roman" panose="02020603050405020304" pitchFamily="18" charset="0"/>
              <a:ea typeface="Times New Roman" panose="02020603050405020304" pitchFamily="18" charset="0"/>
            </a:endParaRPr>
          </a:p>
          <a:p>
            <a:pPr marL="0" marR="0"/>
            <a:r>
              <a:rPr lang="en-US" sz="1100" b="0" i="1" u="sng">
                <a:solidFill>
                  <a:srgbClr val="0563C1"/>
                </a:solidFill>
                <a:effectLst/>
                <a:latin typeface="Times New Roman" panose="02020603050405020304" pitchFamily="18" charset="0"/>
                <a:ea typeface="Times New Roman" panose="02020603050405020304" pitchFamily="18" charset="0"/>
                <a:hlinkClick r:id="rId4"/>
              </a:rPr>
              <a:t>https://www.vnteach.com</a:t>
            </a:r>
            <a:endParaRPr lang="en-US" sz="1100" b="1">
              <a:effectLst/>
              <a:latin typeface="Times New Roman" panose="02020603050405020304" pitchFamily="18" charset="0"/>
              <a:ea typeface="Times New Roman" panose="02020603050405020304" pitchFamily="18" charset="0"/>
            </a:endParaRPr>
          </a:p>
          <a:p>
            <a:pPr marL="0" marR="0"/>
            <a:r>
              <a:rPr lang="en-US" sz="1100" b="0" i="1">
                <a:effectLst/>
                <a:latin typeface="Times New Roman" panose="02020603050405020304" pitchFamily="18" charset="0"/>
                <a:ea typeface="Times New Roman" panose="02020603050405020304" pitchFamily="18" charset="0"/>
              </a:rPr>
              <a:t>Hướng dẫn tìm và tải các tài liệu ở đây</a:t>
            </a:r>
            <a:endParaRPr lang="en-US" sz="1100" b="1">
              <a:effectLst/>
              <a:latin typeface="Times New Roman" panose="02020603050405020304" pitchFamily="18" charset="0"/>
              <a:ea typeface="Times New Roman" panose="02020603050405020304" pitchFamily="18" charset="0"/>
            </a:endParaRPr>
          </a:p>
          <a:p>
            <a:pPr marL="0" marR="0"/>
            <a:r>
              <a:rPr lang="en-US" sz="1100" b="0" i="1" u="sng">
                <a:solidFill>
                  <a:srgbClr val="0563C1"/>
                </a:solidFill>
                <a:effectLst/>
                <a:latin typeface="Times New Roman" panose="02020603050405020304" pitchFamily="18" charset="0"/>
                <a:ea typeface="Times New Roman" panose="02020603050405020304" pitchFamily="18" charset="0"/>
                <a:hlinkClick r:id="rId5"/>
              </a:rPr>
              <a:t>https://forms.gle/LzVNwfMpYB9qH4JU6</a:t>
            </a:r>
            <a:endParaRPr lang="en-US" sz="11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290243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20461" y="0"/>
            <a:ext cx="7677806" cy="1200329"/>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IV. CUNG PHẢN XẠ</a:t>
            </a:r>
          </a:p>
          <a:p>
            <a:pPr>
              <a:lnSpc>
                <a:spcPct val="120000"/>
              </a:lnSpc>
              <a:spcAft>
                <a:spcPts val="0"/>
              </a:spcAft>
              <a:tabLst>
                <a:tab pos="581025" algn="l"/>
              </a:tabLst>
            </a:pPr>
            <a:r>
              <a:rPr lang="en-US" sz="2800" b="1" dirty="0">
                <a:solidFill>
                  <a:schemeClr val="accent1"/>
                </a:solidFill>
                <a:latin typeface="Calibri" panose="020F0502020204030204" pitchFamily="34" charset="0"/>
                <a:cs typeface="Calibri" panose="020F0502020204030204" pitchFamily="34" charset="0"/>
              </a:rPr>
              <a:t>3. </a:t>
            </a:r>
            <a:r>
              <a:rPr lang="en-US" sz="2800" b="1" dirty="0" err="1">
                <a:solidFill>
                  <a:schemeClr val="accent1"/>
                </a:solidFill>
                <a:latin typeface="Calibri" panose="020F0502020204030204" pitchFamily="34" charset="0"/>
                <a:cs typeface="Calibri" panose="020F0502020204030204" pitchFamily="34" charset="0"/>
              </a:rPr>
              <a:t>Vai</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trò</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của</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các</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giác</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quan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trong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cung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phản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xạ</a:t>
            </a:r>
            <a:endParaRPr lang="en-US" sz="2800" b="1" dirty="0">
              <a:solidFill>
                <a:schemeClr val="accent1"/>
              </a:solidFill>
              <a:latin typeface="Calibri" panose="020F0502020204030204" pitchFamily="34" charset="0"/>
            </a:endParaRPr>
          </a:p>
        </p:txBody>
      </p:sp>
      <p:sp>
        <p:nvSpPr>
          <p:cNvPr id="7" name="Rectangle 6"/>
          <p:cNvSpPr/>
          <p:nvPr/>
        </p:nvSpPr>
        <p:spPr>
          <a:xfrm>
            <a:off x="2089057" y="6285727"/>
            <a:ext cx="7677806" cy="572273"/>
          </a:xfrm>
          <a:prstGeom prst="rect">
            <a:avLst/>
          </a:prstGeom>
        </p:spPr>
        <p:txBody>
          <a:bodyPr wrap="square">
            <a:spAutoFit/>
          </a:bodyPr>
          <a:lstStyle/>
          <a:p>
            <a:pPr algn="ctr">
              <a:lnSpc>
                <a:spcPct val="120000"/>
              </a:lnSpc>
              <a:spcAft>
                <a:spcPts val="0"/>
              </a:spcAft>
              <a:tabLst>
                <a:tab pos="581025" algn="l"/>
              </a:tabLst>
            </a:pPr>
            <a:r>
              <a:rPr lang="en-US" sz="2800" b="1" dirty="0" err="1">
                <a:latin typeface="Calibri" panose="020F0502020204030204" pitchFamily="34" charset="0"/>
                <a:ea typeface="Calibri" panose="020F0502020204030204" pitchFamily="34" charset="0"/>
                <a:cs typeface="Calibri" panose="020F0502020204030204" pitchFamily="34" charset="0"/>
              </a:rPr>
              <a:t>Khứu</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giác</a:t>
            </a:r>
            <a:endParaRPr lang="en-US" sz="2800" b="1" dirty="0">
              <a:latin typeface="Calibri" panose="020F0502020204030204" pitchFamily="34" charset="0"/>
            </a:endParaRPr>
          </a:p>
        </p:txBody>
      </p:sp>
      <p:pic>
        <p:nvPicPr>
          <p:cNvPr id="2052" name="Picture 4" descr="https://suckhoedoisong.qltns.mediacdn.vn/324455921873985536/2021/10/21/benh-nhan-covid-19-163480805474613560767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93" t="4903" r="293" b="28490"/>
          <a:stretch/>
        </p:blipFill>
        <p:spPr bwMode="auto">
          <a:xfrm>
            <a:off x="720461" y="1153414"/>
            <a:ext cx="10631130" cy="507182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4C78EC9-9A80-484B-8BDD-6E3991622E25}"/>
              </a:ext>
            </a:extLst>
          </p:cNvPr>
          <p:cNvSpPr>
            <a:spLocks noGrp="1"/>
          </p:cNvSpPr>
          <p:nvPr>
            <p:ph type="sldNum" sz="quarter" idx="12"/>
          </p:nvPr>
        </p:nvSpPr>
        <p:spPr/>
        <p:txBody>
          <a:bodyPr/>
          <a:lstStyle/>
          <a:p>
            <a:fld id="{6EEAB70C-E811-4097-A2DC-2C93517BC4C9}" type="slidenum">
              <a:rPr lang="zh-CN" altLang="en-US" smtClean="0"/>
              <a:pPr/>
              <a:t>37</a:t>
            </a:fld>
            <a:endParaRPr lang="zh-CN" altLang="en-US"/>
          </a:p>
        </p:txBody>
      </p:sp>
    </p:spTree>
    <p:extLst>
      <p:ext uri="{BB962C8B-B14F-4D97-AF65-F5344CB8AC3E}">
        <p14:creationId xmlns:p14="http://schemas.microsoft.com/office/powerpoint/2010/main" val="170699657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59203" y="168706"/>
            <a:ext cx="7677806" cy="1200329"/>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IV. CUNG PHẢN XẠ</a:t>
            </a:r>
          </a:p>
          <a:p>
            <a:pPr>
              <a:lnSpc>
                <a:spcPct val="120000"/>
              </a:lnSpc>
              <a:spcAft>
                <a:spcPts val="0"/>
              </a:spcAft>
              <a:tabLst>
                <a:tab pos="581025" algn="l"/>
              </a:tabLst>
            </a:pPr>
            <a:r>
              <a:rPr lang="en-US" sz="2800" b="1" dirty="0">
                <a:solidFill>
                  <a:schemeClr val="accent1"/>
                </a:solidFill>
                <a:latin typeface="Calibri" panose="020F0502020204030204" pitchFamily="34" charset="0"/>
                <a:cs typeface="Calibri" panose="020F0502020204030204" pitchFamily="34" charset="0"/>
              </a:rPr>
              <a:t>3. </a:t>
            </a:r>
            <a:r>
              <a:rPr lang="en-US" sz="2800" b="1" dirty="0" err="1">
                <a:solidFill>
                  <a:schemeClr val="accent1"/>
                </a:solidFill>
                <a:latin typeface="Calibri" panose="020F0502020204030204" pitchFamily="34" charset="0"/>
                <a:cs typeface="Calibri" panose="020F0502020204030204" pitchFamily="34" charset="0"/>
              </a:rPr>
              <a:t>Vai</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trò</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của</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các</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giác</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quan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trong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cung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phản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xạ</a:t>
            </a:r>
            <a:endParaRPr lang="en-US" sz="2800" b="1" dirty="0">
              <a:solidFill>
                <a:schemeClr val="accent1"/>
              </a:solidFill>
              <a:latin typeface="Calibri" panose="020F0502020204030204" pitchFamily="34" charset="0"/>
            </a:endParaRPr>
          </a:p>
        </p:txBody>
      </p:sp>
      <p:pic>
        <p:nvPicPr>
          <p:cNvPr id="6" name="Picture 5" descr="D:\NAM HOC 2022 - 2023\GIAO AN SINH 11\HINH\z4463687028782_162c4996e5f7944ee53f6e82bce94956.jpg"/>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932" t="18840" r="7086" b="47826"/>
          <a:stretch/>
        </p:blipFill>
        <p:spPr bwMode="auto">
          <a:xfrm>
            <a:off x="1493847" y="1438024"/>
            <a:ext cx="9204305" cy="4810667"/>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2218997" y="6248691"/>
            <a:ext cx="7677806" cy="572273"/>
          </a:xfrm>
          <a:prstGeom prst="rect">
            <a:avLst/>
          </a:prstGeom>
        </p:spPr>
        <p:txBody>
          <a:bodyPr wrap="square">
            <a:spAutoFit/>
          </a:bodyPr>
          <a:lstStyle/>
          <a:p>
            <a:pPr algn="ctr">
              <a:lnSpc>
                <a:spcPct val="120000"/>
              </a:lnSpc>
              <a:spcAft>
                <a:spcPts val="0"/>
              </a:spcAft>
              <a:tabLst>
                <a:tab pos="581025" algn="l"/>
              </a:tabLst>
            </a:pPr>
            <a:r>
              <a:rPr lang="en-US" sz="2800" b="1" dirty="0" err="1">
                <a:latin typeface="Calibri" panose="020F0502020204030204" pitchFamily="34" charset="0"/>
                <a:ea typeface="Calibri" panose="020F0502020204030204" pitchFamily="34" charset="0"/>
                <a:cs typeface="Calibri" panose="020F0502020204030204" pitchFamily="34" charset="0"/>
              </a:rPr>
              <a:t>Thính</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giác</a:t>
            </a:r>
            <a:endParaRPr lang="en-US" sz="2800" b="1"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ECCCB00B-1249-4686-9B5E-F7AFCF43F3CC}"/>
              </a:ext>
            </a:extLst>
          </p:cNvPr>
          <p:cNvSpPr>
            <a:spLocks noGrp="1"/>
          </p:cNvSpPr>
          <p:nvPr>
            <p:ph type="sldNum" sz="quarter" idx="12"/>
          </p:nvPr>
        </p:nvSpPr>
        <p:spPr/>
        <p:txBody>
          <a:bodyPr/>
          <a:lstStyle/>
          <a:p>
            <a:fld id="{6EEAB70C-E811-4097-A2DC-2C93517BC4C9}" type="slidenum">
              <a:rPr lang="zh-CN" altLang="en-US" smtClean="0"/>
              <a:pPr/>
              <a:t>38</a:t>
            </a:fld>
            <a:endParaRPr lang="zh-CN" altLang="en-US"/>
          </a:p>
        </p:txBody>
      </p:sp>
    </p:spTree>
    <p:extLst>
      <p:ext uri="{BB962C8B-B14F-4D97-AF65-F5344CB8AC3E}">
        <p14:creationId xmlns:p14="http://schemas.microsoft.com/office/powerpoint/2010/main" val="379892959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17260" y="116865"/>
            <a:ext cx="7677806" cy="1200329"/>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IV. CUNG PHẢN XẠ</a:t>
            </a:r>
          </a:p>
          <a:p>
            <a:pPr>
              <a:lnSpc>
                <a:spcPct val="120000"/>
              </a:lnSpc>
              <a:spcAft>
                <a:spcPts val="0"/>
              </a:spcAft>
              <a:tabLst>
                <a:tab pos="581025" algn="l"/>
              </a:tabLst>
            </a:pPr>
            <a:r>
              <a:rPr lang="en-US" sz="2800" b="1" dirty="0">
                <a:solidFill>
                  <a:schemeClr val="accent1"/>
                </a:solidFill>
                <a:latin typeface="Calibri" panose="020F0502020204030204" pitchFamily="34" charset="0"/>
                <a:cs typeface="Calibri" panose="020F0502020204030204" pitchFamily="34" charset="0"/>
              </a:rPr>
              <a:t>3. </a:t>
            </a:r>
            <a:r>
              <a:rPr lang="en-US" sz="2800" b="1" dirty="0" err="1">
                <a:solidFill>
                  <a:schemeClr val="accent1"/>
                </a:solidFill>
                <a:latin typeface="Calibri" panose="020F0502020204030204" pitchFamily="34" charset="0"/>
                <a:cs typeface="Calibri" panose="020F0502020204030204" pitchFamily="34" charset="0"/>
              </a:rPr>
              <a:t>Vai</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trò</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của</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các</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giác</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quan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trong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cung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phản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xạ</a:t>
            </a:r>
            <a:endParaRPr lang="en-US" sz="2800" b="1" dirty="0">
              <a:solidFill>
                <a:schemeClr val="accent1"/>
              </a:solidFill>
              <a:latin typeface="Calibri" panose="020F0502020204030204" pitchFamily="34" charset="0"/>
            </a:endParaRPr>
          </a:p>
        </p:txBody>
      </p:sp>
      <p:pic>
        <p:nvPicPr>
          <p:cNvPr id="5" name="Picture 4" descr="D:\NAM HOC 2022 - 2023\GIAO AN SINH 11\HINH\z4463687028782_162c4996e5f7944ee53f6e82bce94956.jpg"/>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32" t="62499" r="7086" b="14131"/>
          <a:stretch/>
        </p:blipFill>
        <p:spPr bwMode="auto">
          <a:xfrm>
            <a:off x="1410638" y="1420458"/>
            <a:ext cx="9228333" cy="4748403"/>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2218997" y="6168862"/>
            <a:ext cx="7677806" cy="572273"/>
          </a:xfrm>
          <a:prstGeom prst="rect">
            <a:avLst/>
          </a:prstGeom>
        </p:spPr>
        <p:txBody>
          <a:bodyPr wrap="square">
            <a:spAutoFit/>
          </a:bodyPr>
          <a:lstStyle/>
          <a:p>
            <a:pPr algn="ctr">
              <a:lnSpc>
                <a:spcPct val="120000"/>
              </a:lnSpc>
              <a:spcAft>
                <a:spcPts val="0"/>
              </a:spcAft>
              <a:tabLst>
                <a:tab pos="581025" algn="l"/>
              </a:tabLst>
            </a:pPr>
            <a:r>
              <a:rPr lang="en-US" sz="2800" b="1" dirty="0" err="1">
                <a:latin typeface="Calibri" panose="020F0502020204030204" pitchFamily="34" charset="0"/>
                <a:ea typeface="Calibri" panose="020F0502020204030204" pitchFamily="34" charset="0"/>
                <a:cs typeface="Calibri" panose="020F0502020204030204" pitchFamily="34" charset="0"/>
              </a:rPr>
              <a:t>Thị</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giác</a:t>
            </a:r>
            <a:endParaRPr lang="en-US" sz="2800" b="1"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B0870597-09A9-47A9-9537-449B21F93FB3}"/>
              </a:ext>
            </a:extLst>
          </p:cNvPr>
          <p:cNvSpPr>
            <a:spLocks noGrp="1"/>
          </p:cNvSpPr>
          <p:nvPr>
            <p:ph type="sldNum" sz="quarter" idx="12"/>
          </p:nvPr>
        </p:nvSpPr>
        <p:spPr/>
        <p:txBody>
          <a:bodyPr/>
          <a:lstStyle/>
          <a:p>
            <a:fld id="{6EEAB70C-E811-4097-A2DC-2C93517BC4C9}" type="slidenum">
              <a:rPr lang="zh-CN" altLang="en-US" smtClean="0"/>
              <a:pPr/>
              <a:t>39</a:t>
            </a:fld>
            <a:endParaRPr lang="zh-CN" altLang="en-US"/>
          </a:p>
        </p:txBody>
      </p:sp>
    </p:spTree>
    <p:extLst>
      <p:ext uri="{BB962C8B-B14F-4D97-AF65-F5344CB8AC3E}">
        <p14:creationId xmlns:p14="http://schemas.microsoft.com/office/powerpoint/2010/main" val="420895926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grpSp>
      <p:pic>
        <p:nvPicPr>
          <p:cNvPr id="7" name="Picture 6" descr="Atlantic Puffins on rock">
            <a:extLst>
              <a:ext uri="{FF2B5EF4-FFF2-40B4-BE49-F238E27FC236}">
                <a16:creationId xmlns:a16="http://schemas.microsoft.com/office/drawing/2014/main" id="{C4091B4C-069B-5719-571D-3F807EC3ABD3}"/>
              </a:ext>
            </a:extLst>
          </p:cNvPr>
          <p:cNvPicPr>
            <a:picLocks noChangeAspect="1"/>
          </p:cNvPicPr>
          <p:nvPr/>
        </p:nvPicPr>
        <p:blipFill>
          <a:blip r:embed="rId3">
            <a:duotone>
              <a:prstClr val="black"/>
              <a:prstClr val="white"/>
            </a:duotone>
          </a:blip>
          <a:srcRect l="31233" r="-2" b="-2"/>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5" name="TextBox 4">
            <a:extLst>
              <a:ext uri="{FF2B5EF4-FFF2-40B4-BE49-F238E27FC236}">
                <a16:creationId xmlns:a16="http://schemas.microsoft.com/office/drawing/2014/main" id="{96BFAC6F-D5C2-67E4-DB0A-A1789D0C90D1}"/>
              </a:ext>
            </a:extLst>
          </p:cNvPr>
          <p:cNvSpPr txBox="1"/>
          <p:nvPr/>
        </p:nvSpPr>
        <p:spPr>
          <a:xfrm>
            <a:off x="582563" y="1392024"/>
            <a:ext cx="5123515" cy="2369093"/>
          </a:xfrm>
          <a:prstGeom prst="rect">
            <a:avLst/>
          </a:prstGeom>
        </p:spPr>
        <p:txBody>
          <a:bodyPr vert="horz" lIns="91440" tIns="45720" rIns="91440" bIns="45720" rtlCol="0" anchor="b">
            <a:normAutofit/>
          </a:bodyPr>
          <a:lstStyle/>
          <a:p>
            <a:pPr algn="r" defTabSz="457200">
              <a:spcBef>
                <a:spcPct val="0"/>
              </a:spcBef>
              <a:spcAft>
                <a:spcPts val="600"/>
              </a:spcAft>
            </a:pPr>
            <a:r>
              <a:rPr lang="en-US" altLang="zh-CN" sz="4800" b="1" dirty="0">
                <a:solidFill>
                  <a:schemeClr val="accent1"/>
                </a:solidFill>
                <a:latin typeface="Calibri" panose="020F0502020204030204" pitchFamily="34" charset="0"/>
                <a:ea typeface="+mj-ea"/>
                <a:cs typeface="Calibri" panose="020F0502020204030204" pitchFamily="34" charset="0"/>
                <a:sym typeface="+mn-lt"/>
              </a:rPr>
              <a:t>BÀI 17: CẢM ỨNG Ở ĐỘNG VẬT</a:t>
            </a:r>
            <a:endParaRPr lang="en-US" sz="4800" b="1" dirty="0">
              <a:solidFill>
                <a:schemeClr val="accent1"/>
              </a:solidFill>
              <a:latin typeface="Calibri" panose="020F0502020204030204" pitchFamily="34" charset="0"/>
              <a:ea typeface="+mj-ea"/>
              <a:cs typeface="Calibri" panose="020F0502020204030204" pitchFamily="34" charset="0"/>
            </a:endParaRPr>
          </a:p>
        </p:txBody>
      </p:sp>
      <p:sp>
        <p:nvSpPr>
          <p:cNvPr id="2" name="Rectangle 1"/>
          <p:cNvSpPr/>
          <p:nvPr/>
        </p:nvSpPr>
        <p:spPr>
          <a:xfrm>
            <a:off x="842597" y="3938687"/>
            <a:ext cx="5113217" cy="1096901"/>
          </a:xfrm>
          <a:prstGeom prst="rect">
            <a:avLst/>
          </a:prstGeom>
        </p:spPr>
        <p:txBody>
          <a:bodyPr vert="horz" lIns="91440" tIns="45720" rIns="91440" bIns="45720" rtlCol="0" anchor="t">
            <a:normAutofit/>
          </a:bodyPr>
          <a:lstStyle/>
          <a:p>
            <a:pPr algn="r" defTabSz="457200">
              <a:spcBef>
                <a:spcPts val="1000"/>
              </a:spcBef>
              <a:buClr>
                <a:schemeClr val="accent1"/>
              </a:buClr>
              <a:buSzPct val="80000"/>
            </a:pPr>
            <a:r>
              <a:rPr lang="en-US" sz="3200" dirty="0" err="1">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Thời</a:t>
            </a:r>
            <a:r>
              <a:rPr lang="en-US" sz="3200" dirty="0">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3200" dirty="0" err="1">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gian</a:t>
            </a:r>
            <a:r>
              <a:rPr lang="en-US" sz="3200" dirty="0">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3200" dirty="0" err="1">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thực</a:t>
            </a:r>
            <a:r>
              <a:rPr lang="en-US" sz="3200" dirty="0">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3200" dirty="0" err="1">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hiện</a:t>
            </a:r>
            <a:r>
              <a:rPr lang="en-US" sz="3200" dirty="0">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05 </a:t>
            </a:r>
            <a:r>
              <a:rPr lang="en-US" sz="3200" dirty="0" err="1">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tiết</a:t>
            </a:r>
            <a:endParaRPr lang="en-US" sz="3200" dirty="0">
              <a:ln w="0"/>
              <a:solidFill>
                <a:schemeClr val="tx1">
                  <a:lumMod val="50000"/>
                  <a:lumOff val="50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 name="Slide Number Placeholder 2">
            <a:extLst>
              <a:ext uri="{FF2B5EF4-FFF2-40B4-BE49-F238E27FC236}">
                <a16:creationId xmlns:a16="http://schemas.microsoft.com/office/drawing/2014/main" id="{97B45C37-C36F-4E9E-9796-4F899BCFB232}"/>
              </a:ext>
            </a:extLst>
          </p:cNvPr>
          <p:cNvSpPr>
            <a:spLocks noGrp="1"/>
          </p:cNvSpPr>
          <p:nvPr>
            <p:ph type="sldNum" sz="quarter" idx="12"/>
          </p:nvPr>
        </p:nvSpPr>
        <p:spPr/>
        <p:txBody>
          <a:bodyPr/>
          <a:lstStyle/>
          <a:p>
            <a:fld id="{6EEAB70C-E811-4097-A2DC-2C93517BC4C9}" type="slidenum">
              <a:rPr lang="zh-CN" altLang="en-US" smtClean="0"/>
              <a:pPr/>
              <a:t>4</a:t>
            </a:fld>
            <a:endParaRPr lang="zh-CN" altLang="en-US"/>
          </a:p>
        </p:txBody>
      </p:sp>
    </p:spTree>
    <p:extLst>
      <p:ext uri="{BB962C8B-B14F-4D97-AF65-F5344CB8AC3E}">
        <p14:creationId xmlns:p14="http://schemas.microsoft.com/office/powerpoint/2010/main" val="27671549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33912" y="0"/>
            <a:ext cx="7677806" cy="1200329"/>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IV. CUNG PHẢN XẠ</a:t>
            </a:r>
          </a:p>
          <a:p>
            <a:pPr>
              <a:lnSpc>
                <a:spcPct val="120000"/>
              </a:lnSpc>
              <a:spcAft>
                <a:spcPts val="0"/>
              </a:spcAft>
              <a:tabLst>
                <a:tab pos="581025" algn="l"/>
              </a:tabLst>
            </a:pPr>
            <a:r>
              <a:rPr lang="en-US" sz="2800" b="1" dirty="0">
                <a:solidFill>
                  <a:schemeClr val="accent1"/>
                </a:solidFill>
                <a:latin typeface="Calibri" panose="020F0502020204030204" pitchFamily="34" charset="0"/>
                <a:cs typeface="Calibri" panose="020F0502020204030204" pitchFamily="34" charset="0"/>
              </a:rPr>
              <a:t>3. </a:t>
            </a:r>
            <a:r>
              <a:rPr lang="en-US" sz="2800" b="1" dirty="0" err="1">
                <a:solidFill>
                  <a:schemeClr val="accent1"/>
                </a:solidFill>
                <a:latin typeface="Calibri" panose="020F0502020204030204" pitchFamily="34" charset="0"/>
                <a:cs typeface="Calibri" panose="020F0502020204030204" pitchFamily="34" charset="0"/>
              </a:rPr>
              <a:t>Vai</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trò</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của</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các</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giác</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quan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trong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cung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phản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xạ</a:t>
            </a:r>
            <a:endParaRPr lang="en-US" sz="2800" b="1" dirty="0">
              <a:solidFill>
                <a:schemeClr val="accent1"/>
              </a:solidFill>
              <a:latin typeface="Calibri" panose="020F0502020204030204" pitchFamily="34" charset="0"/>
            </a:endParaRPr>
          </a:p>
        </p:txBody>
      </p:sp>
      <p:sp>
        <p:nvSpPr>
          <p:cNvPr id="3" name="Rectangle 2"/>
          <p:cNvSpPr/>
          <p:nvPr/>
        </p:nvSpPr>
        <p:spPr>
          <a:xfrm>
            <a:off x="375425" y="1345093"/>
            <a:ext cx="11441150" cy="5262979"/>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Vị</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biết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loại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thức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ăn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không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ăn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vị</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ngọt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mặn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chua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đắng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ngọt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thịt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Khứu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biết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về</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mùi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phân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tử</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tồn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tại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không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khí</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thăm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dò</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môi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trường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như</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phát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con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mồi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kẻ</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thù</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loại</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Xúc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sự</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chạm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áp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suất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rung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chuyển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bởi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thụ</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xúc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truyền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đạt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đến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não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thông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tin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về</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dung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lượng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âm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thanh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Thị</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ánh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sáng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nhờ</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đó</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biết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hình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dạng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màu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sắc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AE19BF9-3374-427E-B3E5-F0AE05EFA1A4}"/>
              </a:ext>
            </a:extLst>
          </p:cNvPr>
          <p:cNvSpPr>
            <a:spLocks noGrp="1"/>
          </p:cNvSpPr>
          <p:nvPr>
            <p:ph type="sldNum" sz="quarter" idx="12"/>
          </p:nvPr>
        </p:nvSpPr>
        <p:spPr/>
        <p:txBody>
          <a:bodyPr/>
          <a:lstStyle/>
          <a:p>
            <a:fld id="{6EEAB70C-E811-4097-A2DC-2C93517BC4C9}" type="slidenum">
              <a:rPr lang="zh-CN" altLang="en-US" smtClean="0"/>
              <a:pPr/>
              <a:t>40</a:t>
            </a:fld>
            <a:endParaRPr lang="zh-CN" altLang="en-US"/>
          </a:p>
        </p:txBody>
      </p:sp>
    </p:spTree>
    <p:extLst>
      <p:ext uri="{BB962C8B-B14F-4D97-AF65-F5344CB8AC3E}">
        <p14:creationId xmlns:p14="http://schemas.microsoft.com/office/powerpoint/2010/main" val="205373506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82011" y="0"/>
            <a:ext cx="8994218" cy="1165832"/>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IV. CUNG PHẢN XẠ</a:t>
            </a:r>
          </a:p>
          <a:p>
            <a:pPr>
              <a:lnSpc>
                <a:spcPct val="120000"/>
              </a:lnSpc>
              <a:spcAft>
                <a:spcPts val="0"/>
              </a:spcAft>
              <a:tabLst>
                <a:tab pos="581025" algn="l"/>
              </a:tabLst>
            </a:pPr>
            <a:r>
              <a:rPr lang="en-US" sz="2800" b="1" dirty="0">
                <a:solidFill>
                  <a:schemeClr val="accent1"/>
                </a:solidFill>
                <a:latin typeface="Calibri" panose="020F0502020204030204" pitchFamily="34" charset="0"/>
                <a:cs typeface="Calibri" panose="020F0502020204030204" pitchFamily="34" charset="0"/>
              </a:rPr>
              <a:t>4. </a:t>
            </a:r>
            <a:r>
              <a:rPr lang="en-US" sz="2800" b="1" dirty="0" err="1">
                <a:solidFill>
                  <a:schemeClr val="accent1"/>
                </a:solidFill>
                <a:latin typeface="Calibri" panose="020F0502020204030204" pitchFamily="34" charset="0"/>
                <a:cs typeface="Calibri" panose="020F0502020204030204" pitchFamily="34" charset="0"/>
              </a:rPr>
              <a:t>Đáp</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ứng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cơ</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xương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trong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cung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phản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xạ</a:t>
            </a:r>
            <a:endParaRPr lang="en-US" sz="2800" b="1" dirty="0">
              <a:solidFill>
                <a:schemeClr val="accent1"/>
              </a:solidFill>
              <a:latin typeface="Calibri" panose="020F0502020204030204" pitchFamily="34" charset="0"/>
            </a:endParaRPr>
          </a:p>
        </p:txBody>
      </p:sp>
      <p:pic>
        <p:nvPicPr>
          <p:cNvPr id="3" name="Picture 2" descr="D:\NAM HOC 2022 - 2023\GIAO AN SINH 11\HINH\z4463686994140_fe495902b33a8c7230995597973f4809.jpg"/>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246" t="20290" r="15942" b="23913"/>
          <a:stretch/>
        </p:blipFill>
        <p:spPr bwMode="auto">
          <a:xfrm>
            <a:off x="7102746" y="450695"/>
            <a:ext cx="4543425" cy="5867400"/>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545829" y="1629610"/>
            <a:ext cx="6096000" cy="367498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a:spAutoFit/>
          </a:bodyPr>
          <a:lstStyle/>
          <a:p>
            <a:pPr algn="just">
              <a:lnSpc>
                <a:spcPct val="120000"/>
              </a:lnSpc>
              <a:spcAft>
                <a:spcPts val="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Ở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xương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sống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mỗi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sợi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khiển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duy</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nhất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bởi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1 neuron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Mỗi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neuron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phân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nhánh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tạo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nhiều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synapse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nhiều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sợi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nhau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1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đơn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vị</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neuron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chỉ</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khiển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sợi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thuộc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đơn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vị</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đó</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480E5D4-E960-4445-8B3F-A315AFC2EDBE}"/>
              </a:ext>
            </a:extLst>
          </p:cNvPr>
          <p:cNvSpPr>
            <a:spLocks noGrp="1"/>
          </p:cNvSpPr>
          <p:nvPr>
            <p:ph type="sldNum" sz="quarter" idx="12"/>
          </p:nvPr>
        </p:nvSpPr>
        <p:spPr/>
        <p:txBody>
          <a:bodyPr/>
          <a:lstStyle/>
          <a:p>
            <a:fld id="{6EEAB70C-E811-4097-A2DC-2C93517BC4C9}" type="slidenum">
              <a:rPr lang="zh-CN" altLang="en-US" smtClean="0"/>
              <a:pPr/>
              <a:t>41</a:t>
            </a:fld>
            <a:endParaRPr lang="zh-CN" altLang="en-US"/>
          </a:p>
        </p:txBody>
      </p:sp>
    </p:spTree>
    <p:extLst>
      <p:ext uri="{BB962C8B-B14F-4D97-AF65-F5344CB8AC3E}">
        <p14:creationId xmlns:p14="http://schemas.microsoft.com/office/powerpoint/2010/main" val="10200863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grpSp>
      <p:sp useBgFill="1">
        <p:nvSpPr>
          <p:cNvPr id="21" name="Rectangle 20">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5" name="Isosceles Triangle 24">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cxnSp>
        <p:nvCxnSpPr>
          <p:cNvPr id="27" name="Straight Connector 26">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84264" y="1333370"/>
            <a:ext cx="10064737" cy="3429260"/>
          </a:xfrm>
          <a:prstGeom prst="rect">
            <a:avLst/>
          </a:prstGeom>
        </p:spPr>
        <p:txBody>
          <a:bodyPr vert="horz" lIns="91440" tIns="45720" rIns="91440" bIns="45720" rtlCol="0">
            <a:noAutofit/>
          </a:bodyPr>
          <a:lstStyle/>
          <a:p>
            <a:pPr defTabSz="457200">
              <a:spcBef>
                <a:spcPts val="1000"/>
              </a:spcBef>
              <a:buClr>
                <a:schemeClr val="accent1"/>
              </a:buClr>
              <a:buSzPct val="80000"/>
              <a:buFont typeface="Wingdings 3" charset="2"/>
              <a:buChar char=""/>
              <a:tabLst>
                <a:tab pos="581025" algn="l"/>
              </a:tabLst>
            </a:pP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3200" b="1" dirty="0">
                <a:solidFill>
                  <a:schemeClr val="tx1">
                    <a:lumMod val="75000"/>
                    <a:lumOff val="25000"/>
                  </a:schemeClr>
                </a:solidFill>
                <a:latin typeface="Calibri" panose="020F0502020204030204" pitchFamily="34" charset="0"/>
                <a:cs typeface="Calibri" panose="020F0502020204030204" pitchFamily="34" charset="0"/>
              </a:rPr>
              <a:t> 1</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Phân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biệt</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sự</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khác</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nhau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của</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phản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xạ</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không</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điều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kiện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và</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có</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điều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kiện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Trả</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lời</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câu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hỏi</a:t>
            </a:r>
            <a:r>
              <a:rPr lang="en-US" sz="3200" dirty="0">
                <a:solidFill>
                  <a:schemeClr val="tx1">
                    <a:lumMod val="75000"/>
                    <a:lumOff val="25000"/>
                  </a:schemeClr>
                </a:solidFill>
                <a:latin typeface="Calibri" panose="020F0502020204030204" pitchFamily="34" charset="0"/>
                <a:cs typeface="Calibri" panose="020F0502020204030204" pitchFamily="34" charset="0"/>
              </a:rPr>
              <a:t> 14/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trang</a:t>
            </a:r>
            <a:r>
              <a:rPr lang="en-US" sz="3200" dirty="0">
                <a:solidFill>
                  <a:schemeClr val="tx1">
                    <a:lumMod val="75000"/>
                    <a:lumOff val="25000"/>
                  </a:schemeClr>
                </a:solidFill>
                <a:latin typeface="Calibri" panose="020F0502020204030204" pitchFamily="34" charset="0"/>
                <a:cs typeface="Calibri" panose="020F0502020204030204" pitchFamily="34" charset="0"/>
              </a:rPr>
              <a:t> 111 SGK.</a:t>
            </a:r>
          </a:p>
          <a:p>
            <a:pPr defTabSz="457200">
              <a:spcBef>
                <a:spcPts val="1000"/>
              </a:spcBef>
              <a:buClr>
                <a:schemeClr val="accent1"/>
              </a:buClr>
              <a:buSzPct val="80000"/>
              <a:buFont typeface="Wingdings 3" charset="2"/>
              <a:buChar char=""/>
            </a:pP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3200" b="1" dirty="0">
                <a:solidFill>
                  <a:schemeClr val="tx1">
                    <a:lumMod val="75000"/>
                    <a:lumOff val="25000"/>
                  </a:schemeClr>
                </a:solidFill>
                <a:latin typeface="Calibri" panose="020F0502020204030204" pitchFamily="34" charset="0"/>
                <a:cs typeface="Calibri" panose="020F0502020204030204" pitchFamily="34" charset="0"/>
              </a:rPr>
              <a:t> 2</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Trình</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bày</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đặc</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điểm</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và</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phân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loại</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phản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xạ</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không</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điều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kiện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Ví</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dụ</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minh</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hoạ</a:t>
            </a:r>
            <a:r>
              <a:rPr lang="en-US" sz="3200" dirty="0">
                <a:solidFill>
                  <a:schemeClr val="tx1">
                    <a:lumMod val="75000"/>
                    <a:lumOff val="25000"/>
                  </a:schemeClr>
                </a:solidFill>
                <a:latin typeface="Calibri" panose="020F0502020204030204" pitchFamily="34" charset="0"/>
                <a:cs typeface="Calibri" panose="020F0502020204030204" pitchFamily="34" charset="0"/>
              </a:rPr>
              <a:t>.</a:t>
            </a:r>
          </a:p>
          <a:p>
            <a:pPr defTabSz="457200">
              <a:spcBef>
                <a:spcPts val="1000"/>
              </a:spcBef>
              <a:buClr>
                <a:schemeClr val="accent1"/>
              </a:buClr>
              <a:buSzPct val="80000"/>
              <a:buFont typeface="Wingdings 3" charset="2"/>
              <a:buChar char=""/>
            </a:pPr>
            <a:r>
              <a:rPr lang="en-US" sz="3200" b="1" dirty="0">
                <a:solidFill>
                  <a:schemeClr val="tx1">
                    <a:lumMod val="75000"/>
                    <a:lumOff val="25000"/>
                  </a:schemeClr>
                </a:solidFill>
                <a:latin typeface="Calibri" panose="020F0502020204030204" pitchFamily="34" charset="0"/>
                <a:cs typeface="Calibri" panose="020F0502020204030204" pitchFamily="34" charset="0"/>
              </a:rPr>
              <a:t>+ </a:t>
            </a:r>
            <a:r>
              <a:rPr lang="en-US" sz="32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3200" b="1" dirty="0">
                <a:solidFill>
                  <a:schemeClr val="tx1">
                    <a:lumMod val="75000"/>
                    <a:lumOff val="25000"/>
                  </a:schemeClr>
                </a:solidFill>
                <a:latin typeface="Calibri" panose="020F0502020204030204" pitchFamily="34" charset="0"/>
                <a:cs typeface="Calibri" panose="020F0502020204030204" pitchFamily="34" charset="0"/>
              </a:rPr>
              <a:t> 3</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Trình</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bày</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đặc</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điểm</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điều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kiện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và</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cơ</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chế</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hình</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thành</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phản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xạ</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có</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điều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kiện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p>
          <a:p>
            <a:pPr defTabSz="457200">
              <a:spcBef>
                <a:spcPts val="1000"/>
              </a:spcBef>
              <a:buClr>
                <a:schemeClr val="accent1"/>
              </a:buClr>
              <a:buSzPct val="80000"/>
              <a:buFont typeface="Wingdings 3" charset="2"/>
              <a:buChar char=""/>
            </a:pPr>
            <a:r>
              <a:rPr lang="en-US" sz="3200" b="1" dirty="0">
                <a:solidFill>
                  <a:schemeClr val="tx1">
                    <a:lumMod val="75000"/>
                    <a:lumOff val="25000"/>
                  </a:schemeClr>
                </a:solidFill>
                <a:latin typeface="Calibri" panose="020F0502020204030204" pitchFamily="34" charset="0"/>
                <a:cs typeface="Calibri" panose="020F0502020204030204" pitchFamily="34" charset="0"/>
              </a:rPr>
              <a:t>+ </a:t>
            </a:r>
            <a:r>
              <a:rPr lang="en-US" sz="32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3200" b="1" dirty="0">
                <a:solidFill>
                  <a:schemeClr val="tx1">
                    <a:lumMod val="75000"/>
                    <a:lumOff val="25000"/>
                  </a:schemeClr>
                </a:solidFill>
                <a:latin typeface="Calibri" panose="020F0502020204030204" pitchFamily="34" charset="0"/>
                <a:cs typeface="Calibri" panose="020F0502020204030204" pitchFamily="34" charset="0"/>
              </a:rPr>
              <a:t> 4</a:t>
            </a:r>
            <a:r>
              <a:rPr lang="en-US" sz="3200" dirty="0">
                <a:solidFill>
                  <a:schemeClr val="tx1">
                    <a:lumMod val="75000"/>
                    <a:lumOff val="25000"/>
                  </a:schemeClr>
                </a:solidFill>
                <a:latin typeface="Calibri" panose="020F0502020204030204" pitchFamily="34" charset="0"/>
                <a:cs typeface="Calibri" panose="020F0502020204030204" pitchFamily="34" charset="0"/>
              </a:rPr>
              <a:t>: Quan </a:t>
            </a:r>
            <a:r>
              <a:rPr lang="en-US" sz="3200" dirty="0" err="1">
                <a:solidFill>
                  <a:schemeClr val="tx1">
                    <a:lumMod val="75000"/>
                    <a:lumOff val="25000"/>
                  </a:schemeClr>
                </a:solidFill>
                <a:latin typeface="Calibri" panose="020F0502020204030204" pitchFamily="34" charset="0"/>
                <a:cs typeface="Calibri" panose="020F0502020204030204" pitchFamily="34" charset="0"/>
              </a:rPr>
              <a:t>sát</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hình</a:t>
            </a:r>
            <a:r>
              <a:rPr lang="en-US" sz="3200" dirty="0">
                <a:solidFill>
                  <a:schemeClr val="tx1">
                    <a:lumMod val="75000"/>
                    <a:lumOff val="25000"/>
                  </a:schemeClr>
                </a:solidFill>
                <a:latin typeface="Calibri" panose="020F0502020204030204" pitchFamily="34" charset="0"/>
                <a:cs typeface="Calibri" panose="020F0502020204030204" pitchFamily="34" charset="0"/>
              </a:rPr>
              <a:t> 17.15/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trang</a:t>
            </a:r>
            <a:r>
              <a:rPr lang="en-US" sz="3200" dirty="0">
                <a:solidFill>
                  <a:schemeClr val="tx1">
                    <a:lumMod val="75000"/>
                    <a:lumOff val="25000"/>
                  </a:schemeClr>
                </a:solidFill>
                <a:latin typeface="Calibri" panose="020F0502020204030204" pitchFamily="34" charset="0"/>
                <a:cs typeface="Calibri" panose="020F0502020204030204" pitchFamily="34" charset="0"/>
              </a:rPr>
              <a:t> 113,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trả</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lời</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câu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hỏi</a:t>
            </a:r>
            <a:r>
              <a:rPr lang="en-US" sz="3200" dirty="0">
                <a:solidFill>
                  <a:schemeClr val="tx1">
                    <a:lumMod val="75000"/>
                    <a:lumOff val="25000"/>
                  </a:schemeClr>
                </a:solidFill>
                <a:latin typeface="Calibri" panose="020F0502020204030204" pitchFamily="34" charset="0"/>
                <a:cs typeface="Calibri" panose="020F0502020204030204" pitchFamily="34" charset="0"/>
              </a:rPr>
              <a:t> 15/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trang</a:t>
            </a:r>
            <a:r>
              <a:rPr lang="en-US" sz="3200" dirty="0">
                <a:solidFill>
                  <a:schemeClr val="tx1">
                    <a:lumMod val="75000"/>
                    <a:lumOff val="25000"/>
                  </a:schemeClr>
                </a:solidFill>
                <a:latin typeface="Calibri" panose="020F0502020204030204" pitchFamily="34" charset="0"/>
                <a:cs typeface="Calibri" panose="020F0502020204030204" pitchFamily="34" charset="0"/>
              </a:rPr>
              <a:t> 112 </a:t>
            </a:r>
            <a:r>
              <a:rPr lang="en-US" sz="3200" dirty="0" err="1">
                <a:solidFill>
                  <a:schemeClr val="tx1">
                    <a:lumMod val="75000"/>
                    <a:lumOff val="25000"/>
                  </a:schemeClr>
                </a:solidFill>
                <a:latin typeface="Calibri" panose="020F0502020204030204" pitchFamily="34" charset="0"/>
                <a:cs typeface="Calibri" panose="020F0502020204030204" pitchFamily="34" charset="0"/>
              </a:rPr>
              <a:t>và</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câu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hỏi</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luyện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tập</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trang</a:t>
            </a:r>
            <a:r>
              <a:rPr lang="en-US" sz="3200" dirty="0">
                <a:solidFill>
                  <a:schemeClr val="tx1">
                    <a:lumMod val="75000"/>
                    <a:lumOff val="25000"/>
                  </a:schemeClr>
                </a:solidFill>
                <a:latin typeface="Calibri" panose="020F0502020204030204" pitchFamily="34" charset="0"/>
                <a:cs typeface="Calibri" panose="020F0502020204030204" pitchFamily="34" charset="0"/>
              </a:rPr>
              <a:t> 113</a:t>
            </a:r>
          </a:p>
        </p:txBody>
      </p:sp>
      <p:sp>
        <p:nvSpPr>
          <p:cNvPr id="31"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 name="Rectangle 2"/>
          <p:cNvSpPr/>
          <p:nvPr/>
        </p:nvSpPr>
        <p:spPr>
          <a:xfrm>
            <a:off x="402897" y="179071"/>
            <a:ext cx="7267903" cy="643894"/>
          </a:xfrm>
          <a:prstGeom prst="rect">
            <a:avLst/>
          </a:prstGeom>
        </p:spPr>
        <p:txBody>
          <a:bodyPr wrap="square">
            <a:spAutoFit/>
          </a:bodyPr>
          <a:lstStyle/>
          <a:p>
            <a:pPr>
              <a:lnSpc>
                <a:spcPct val="120000"/>
              </a:lnSpc>
              <a:spcAft>
                <a:spcPts val="60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 CÁC LOẠI PHẢN XẠ</a:t>
            </a:r>
            <a:endParaRPr lang="en-US" sz="32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p:cNvSpPr/>
          <p:nvPr/>
        </p:nvSpPr>
        <p:spPr>
          <a:xfrm>
            <a:off x="2992638" y="729618"/>
            <a:ext cx="7267903" cy="643894"/>
          </a:xfrm>
          <a:prstGeom prst="rect">
            <a:avLst/>
          </a:prstGeom>
        </p:spPr>
        <p:txBody>
          <a:bodyPr wrap="square">
            <a:spAutoFit/>
          </a:bodyPr>
          <a:lstStyle/>
          <a:p>
            <a:pPr>
              <a:lnSpc>
                <a:spcPct val="120000"/>
              </a:lnSpc>
              <a:spcAft>
                <a:spcPts val="600"/>
              </a:spcAft>
              <a:tabLst>
                <a:tab pos="581025" algn="l"/>
              </a:tabLst>
            </a:pP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THẢO LUẬN NHÓM (5 PHÚT)</a:t>
            </a:r>
            <a:r>
              <a:rPr lang="da-DK" sz="3200" b="1" dirty="0">
                <a:solidFill>
                  <a:schemeClr val="accent1"/>
                </a:solidFill>
                <a:latin typeface="Calibri" panose="020F0502020204030204" pitchFamily="34" charset="0"/>
                <a:ea typeface="Calibri" panose="020F0502020204030204" pitchFamily="34" charset="0"/>
              </a:rPr>
              <a:t>.</a:t>
            </a:r>
            <a:endParaRPr lang="en-US" sz="3200" b="1" dirty="0">
              <a:solidFill>
                <a:schemeClr val="accent1"/>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12EAC212-34E5-42B2-87E2-E8F60DABD4B1}"/>
              </a:ext>
            </a:extLst>
          </p:cNvPr>
          <p:cNvSpPr>
            <a:spLocks noGrp="1"/>
          </p:cNvSpPr>
          <p:nvPr>
            <p:ph type="sldNum" sz="quarter" idx="12"/>
          </p:nvPr>
        </p:nvSpPr>
        <p:spPr/>
        <p:txBody>
          <a:bodyPr/>
          <a:lstStyle/>
          <a:p>
            <a:fld id="{6EEAB70C-E811-4097-A2DC-2C93517BC4C9}" type="slidenum">
              <a:rPr lang="zh-CN" altLang="en-US" smtClean="0"/>
              <a:pPr/>
              <a:t>42</a:t>
            </a:fld>
            <a:endParaRPr lang="zh-CN" altLang="en-US"/>
          </a:p>
        </p:txBody>
      </p:sp>
    </p:spTree>
    <p:extLst>
      <p:ext uri="{BB962C8B-B14F-4D97-AF65-F5344CB8AC3E}">
        <p14:creationId xmlns:p14="http://schemas.microsoft.com/office/powerpoint/2010/main" val="376724062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86783" y="0"/>
            <a:ext cx="7267903" cy="643894"/>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 CÁC LOẠI PHẢN XẠ</a:t>
            </a:r>
          </a:p>
        </p:txBody>
      </p:sp>
      <p:graphicFrame>
        <p:nvGraphicFramePr>
          <p:cNvPr id="4" name="Table 3">
            <a:extLst>
              <a:ext uri="{FF2B5EF4-FFF2-40B4-BE49-F238E27FC236}">
                <a16:creationId xmlns:a16="http://schemas.microsoft.com/office/drawing/2014/main" id="{FCD96169-2095-1EBD-4122-5CED0AEFBFCE}"/>
              </a:ext>
            </a:extLst>
          </p:cNvPr>
          <p:cNvGraphicFramePr>
            <a:graphicFrameLocks noGrp="1"/>
          </p:cNvGraphicFramePr>
          <p:nvPr>
            <p:extLst>
              <p:ext uri="{D42A27DB-BD31-4B8C-83A1-F6EECF244321}">
                <p14:modId xmlns:p14="http://schemas.microsoft.com/office/powerpoint/2010/main" val="3192286654"/>
              </p:ext>
            </p:extLst>
          </p:nvPr>
        </p:nvGraphicFramePr>
        <p:xfrm>
          <a:off x="286784" y="634645"/>
          <a:ext cx="11618434" cy="5723734"/>
        </p:xfrm>
        <a:graphic>
          <a:graphicData uri="http://schemas.openxmlformats.org/drawingml/2006/table">
            <a:tbl>
              <a:tblPr/>
              <a:tblGrid>
                <a:gridCol w="2207416">
                  <a:extLst>
                    <a:ext uri="{9D8B030D-6E8A-4147-A177-3AD203B41FA5}">
                      <a16:colId xmlns:a16="http://schemas.microsoft.com/office/drawing/2014/main" val="1206142851"/>
                    </a:ext>
                  </a:extLst>
                </a:gridCol>
                <a:gridCol w="4251868">
                  <a:extLst>
                    <a:ext uri="{9D8B030D-6E8A-4147-A177-3AD203B41FA5}">
                      <a16:colId xmlns:a16="http://schemas.microsoft.com/office/drawing/2014/main" val="1839861352"/>
                    </a:ext>
                  </a:extLst>
                </a:gridCol>
                <a:gridCol w="5159150">
                  <a:extLst>
                    <a:ext uri="{9D8B030D-6E8A-4147-A177-3AD203B41FA5}">
                      <a16:colId xmlns:a16="http://schemas.microsoft.com/office/drawing/2014/main" val="3422443137"/>
                    </a:ext>
                  </a:extLst>
                </a:gridCol>
              </a:tblGrid>
              <a:tr h="609783">
                <a:tc>
                  <a:txBody>
                    <a:bodyPr/>
                    <a:lstStyle/>
                    <a:p>
                      <a:pPr algn="ctr" fontAlgn="t"/>
                      <a:r>
                        <a:rPr lang="vi-VN" sz="2400" b="1" dirty="0">
                          <a:effectLst/>
                          <a:latin typeface="Calibri" panose="020F0502020204030204" pitchFamily="34" charset="0"/>
                          <a:cs typeface="Calibri" panose="020F0502020204030204" pitchFamily="34" charset="0"/>
                        </a:rPr>
                        <a:t>Tiêu chí</a:t>
                      </a:r>
                      <a:endParaRPr lang="vi-VN" sz="2400" dirty="0">
                        <a:effectLst/>
                        <a:latin typeface="Calibri" panose="020F0502020204030204" pitchFamily="34" charset="0"/>
                        <a:cs typeface="Calibri" panose="020F0502020204030204" pitchFamily="34" charset="0"/>
                      </a:endParaRPr>
                    </a:p>
                  </a:txBody>
                  <a:tcPr marL="59410"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b="1" dirty="0">
                          <a:effectLst/>
                          <a:latin typeface="Calibri" panose="020F0502020204030204" pitchFamily="34" charset="0"/>
                          <a:cs typeface="Calibri" panose="020F0502020204030204" pitchFamily="34" charset="0"/>
                        </a:rPr>
                        <a:t>Phản xạ không điều kiện</a:t>
                      </a:r>
                      <a:endParaRPr lang="vi-VN" sz="2400" dirty="0">
                        <a:effectLst/>
                        <a:latin typeface="Calibri" panose="020F0502020204030204" pitchFamily="34" charset="0"/>
                        <a:cs typeface="Calibri" panose="020F0502020204030204" pitchFamily="34" charset="0"/>
                      </a:endParaRPr>
                    </a:p>
                  </a:txBody>
                  <a:tcPr marL="30943"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b="1" dirty="0">
                          <a:effectLst/>
                          <a:latin typeface="Calibri" panose="020F0502020204030204" pitchFamily="34" charset="0"/>
                          <a:cs typeface="Calibri" panose="020F0502020204030204" pitchFamily="34" charset="0"/>
                        </a:rPr>
                        <a:t>Phản xạ có điều kiện</a:t>
                      </a:r>
                      <a:endParaRPr lang="vi-VN" sz="2400" dirty="0">
                        <a:effectLst/>
                        <a:latin typeface="Calibri" panose="020F0502020204030204" pitchFamily="34" charset="0"/>
                        <a:cs typeface="Calibri" panose="020F0502020204030204" pitchFamily="34" charset="0"/>
                      </a:endParaRPr>
                    </a:p>
                  </a:txBody>
                  <a:tcPr marL="30943" marR="59410"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72693734"/>
                  </a:ext>
                </a:extLst>
              </a:tr>
              <a:tr h="671458">
                <a:tc>
                  <a:txBody>
                    <a:bodyPr/>
                    <a:lstStyle/>
                    <a:p>
                      <a:pPr algn="ctr" fontAlgn="t"/>
                      <a:r>
                        <a:rPr lang="vi-VN" sz="2400" b="1">
                          <a:effectLst/>
                          <a:latin typeface="Calibri" panose="020F0502020204030204" pitchFamily="34" charset="0"/>
                          <a:cs typeface="Calibri" panose="020F0502020204030204" pitchFamily="34" charset="0"/>
                        </a:rPr>
                        <a:t>Nguồn gốc</a:t>
                      </a:r>
                      <a:endParaRPr lang="vi-VN" sz="2400">
                        <a:effectLst/>
                        <a:latin typeface="Calibri" panose="020F0502020204030204" pitchFamily="34" charset="0"/>
                        <a:cs typeface="Calibri" panose="020F0502020204030204" pitchFamily="34" charset="0"/>
                      </a:endParaRPr>
                    </a:p>
                  </a:txBody>
                  <a:tcPr marL="59410"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dirty="0">
                          <a:effectLst/>
                          <a:latin typeface="Calibri" panose="020F0502020204030204" pitchFamily="34" charset="0"/>
                          <a:cs typeface="Calibri" panose="020F0502020204030204" pitchFamily="34" charset="0"/>
                        </a:rPr>
                        <a:t>Có tính bẩm sinh</a:t>
                      </a:r>
                    </a:p>
                  </a:txBody>
                  <a:tcPr marL="30943"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dirty="0">
                          <a:effectLst/>
                          <a:latin typeface="Calibri" panose="020F0502020204030204" pitchFamily="34" charset="0"/>
                          <a:cs typeface="Calibri" panose="020F0502020204030204" pitchFamily="34" charset="0"/>
                        </a:rPr>
                        <a:t>Được hình thành trong quá trình sống</a:t>
                      </a:r>
                    </a:p>
                  </a:txBody>
                  <a:tcPr marL="30943" marR="59410"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87853992"/>
                  </a:ext>
                </a:extLst>
              </a:tr>
              <a:tr h="349013">
                <a:tc rowSpan="3">
                  <a:txBody>
                    <a:bodyPr/>
                    <a:lstStyle/>
                    <a:p>
                      <a:pPr algn="ctr" fontAlgn="t"/>
                      <a:r>
                        <a:rPr lang="vi-VN" sz="2400" b="1">
                          <a:effectLst/>
                          <a:latin typeface="Calibri" panose="020F0502020204030204" pitchFamily="34" charset="0"/>
                          <a:cs typeface="Calibri" panose="020F0502020204030204" pitchFamily="34" charset="0"/>
                        </a:rPr>
                        <a:t>Tính chất</a:t>
                      </a:r>
                      <a:endParaRPr lang="vi-VN" sz="2400">
                        <a:effectLst/>
                        <a:latin typeface="Calibri" panose="020F0502020204030204" pitchFamily="34" charset="0"/>
                        <a:cs typeface="Calibri" panose="020F0502020204030204" pitchFamily="34" charset="0"/>
                      </a:endParaRPr>
                    </a:p>
                  </a:txBody>
                  <a:tcPr marL="59410"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a:effectLst/>
                          <a:latin typeface="Calibri" panose="020F0502020204030204" pitchFamily="34" charset="0"/>
                          <a:cs typeface="Calibri" panose="020F0502020204030204" pitchFamily="34" charset="0"/>
                        </a:rPr>
                        <a:t>Di truyền</a:t>
                      </a:r>
                    </a:p>
                  </a:txBody>
                  <a:tcPr marL="30943"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a:effectLst/>
                          <a:latin typeface="Calibri" panose="020F0502020204030204" pitchFamily="34" charset="0"/>
                          <a:cs typeface="Calibri" panose="020F0502020204030204" pitchFamily="34" charset="0"/>
                        </a:rPr>
                        <a:t>Không di truyền</a:t>
                      </a:r>
                    </a:p>
                  </a:txBody>
                  <a:tcPr marL="30943" marR="59410"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66279541"/>
                  </a:ext>
                </a:extLst>
              </a:tr>
              <a:tr h="609783">
                <a:tc vMerge="1">
                  <a:txBody>
                    <a:bodyPr/>
                    <a:lstStyle/>
                    <a:p>
                      <a:endParaRPr lang="vi-VN"/>
                    </a:p>
                  </a:txBody>
                  <a:tcPr/>
                </a:tc>
                <a:tc>
                  <a:txBody>
                    <a:bodyPr/>
                    <a:lstStyle/>
                    <a:p>
                      <a:pPr fontAlgn="t"/>
                      <a:r>
                        <a:rPr lang="vi-VN" sz="2400">
                          <a:effectLst/>
                          <a:latin typeface="Calibri" panose="020F0502020204030204" pitchFamily="34" charset="0"/>
                          <a:cs typeface="Calibri" panose="020F0502020204030204" pitchFamily="34" charset="0"/>
                        </a:rPr>
                        <a:t>Đặc trưng cho loài</a:t>
                      </a:r>
                    </a:p>
                  </a:txBody>
                  <a:tcPr marL="59410"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pt-BR" sz="2400" dirty="0">
                          <a:effectLst/>
                          <a:latin typeface="Calibri" panose="020F0502020204030204" pitchFamily="34" charset="0"/>
                          <a:cs typeface="Calibri" panose="020F0502020204030204" pitchFamily="34" charset="0"/>
                        </a:rPr>
                        <a:t>Đặc trưng cho cá thể</a:t>
                      </a:r>
                    </a:p>
                  </a:txBody>
                  <a:tcPr marL="30943" marR="59410"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35127041"/>
                  </a:ext>
                </a:extLst>
              </a:tr>
              <a:tr h="870553">
                <a:tc vMerge="1">
                  <a:txBody>
                    <a:bodyPr/>
                    <a:lstStyle/>
                    <a:p>
                      <a:endParaRPr lang="vi-VN"/>
                    </a:p>
                  </a:txBody>
                  <a:tcPr/>
                </a:tc>
                <a:tc>
                  <a:txBody>
                    <a:bodyPr/>
                    <a:lstStyle/>
                    <a:p>
                      <a:pPr fontAlgn="t"/>
                      <a:r>
                        <a:rPr lang="vi-VN" sz="2400">
                          <a:effectLst/>
                          <a:latin typeface="Calibri" panose="020F0502020204030204" pitchFamily="34" charset="0"/>
                          <a:cs typeface="Calibri" panose="020F0502020204030204" pitchFamily="34" charset="0"/>
                        </a:rPr>
                        <a:t>Có tính ổn định, không cần luyện tập</a:t>
                      </a:r>
                    </a:p>
                  </a:txBody>
                  <a:tcPr marL="59410"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dirty="0">
                          <a:effectLst/>
                          <a:latin typeface="Calibri" panose="020F0502020204030204" pitchFamily="34" charset="0"/>
                          <a:cs typeface="Calibri" panose="020F0502020204030204" pitchFamily="34" charset="0"/>
                        </a:rPr>
                        <a:t>Không ổn định, phải thường xuyên luyện tập</a:t>
                      </a:r>
                    </a:p>
                  </a:txBody>
                  <a:tcPr marL="30943" marR="59410"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80467383"/>
                  </a:ext>
                </a:extLst>
              </a:tr>
              <a:tr h="1131322">
                <a:tc>
                  <a:txBody>
                    <a:bodyPr/>
                    <a:lstStyle/>
                    <a:p>
                      <a:pPr algn="ctr" fontAlgn="t"/>
                      <a:r>
                        <a:rPr lang="vi-VN" sz="2400" b="1">
                          <a:effectLst/>
                          <a:latin typeface="Calibri" panose="020F0502020204030204" pitchFamily="34" charset="0"/>
                          <a:cs typeface="Calibri" panose="020F0502020204030204" pitchFamily="34" charset="0"/>
                        </a:rPr>
                        <a:t>Thụ thể tiếp nhận</a:t>
                      </a:r>
                      <a:endParaRPr lang="vi-VN" sz="2400">
                        <a:effectLst/>
                        <a:latin typeface="Calibri" panose="020F0502020204030204" pitchFamily="34" charset="0"/>
                        <a:cs typeface="Calibri" panose="020F0502020204030204" pitchFamily="34" charset="0"/>
                      </a:endParaRPr>
                    </a:p>
                  </a:txBody>
                  <a:tcPr marL="59410"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a:effectLst/>
                          <a:latin typeface="Calibri" panose="020F0502020204030204" pitchFamily="34" charset="0"/>
                          <a:cs typeface="Calibri" panose="020F0502020204030204" pitchFamily="34" charset="0"/>
                        </a:rPr>
                        <a:t>Mỗi loại thụ thể tiếp nhận kích thích của các tác nhân tướng ứng</a:t>
                      </a:r>
                    </a:p>
                  </a:txBody>
                  <a:tcPr marL="30943"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dirty="0">
                          <a:effectLst/>
                          <a:latin typeface="Calibri" panose="020F0502020204030204" pitchFamily="34" charset="0"/>
                          <a:cs typeface="Calibri" panose="020F0502020204030204" pitchFamily="34" charset="0"/>
                        </a:rPr>
                        <a:t>Không có vùng thụ cảm riêng biệt (tác nhân kích thích bất kì lên thụ thể)</a:t>
                      </a:r>
                    </a:p>
                  </a:txBody>
                  <a:tcPr marL="30943" marR="59410"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1426558"/>
                  </a:ext>
                </a:extLst>
              </a:tr>
              <a:tr h="609783">
                <a:tc>
                  <a:txBody>
                    <a:bodyPr/>
                    <a:lstStyle/>
                    <a:p>
                      <a:pPr algn="ctr" fontAlgn="t"/>
                      <a:r>
                        <a:rPr lang="vi-VN" sz="2400" b="1">
                          <a:effectLst/>
                          <a:latin typeface="Calibri" panose="020F0502020204030204" pitchFamily="34" charset="0"/>
                          <a:cs typeface="Calibri" panose="020F0502020204030204" pitchFamily="34" charset="0"/>
                        </a:rPr>
                        <a:t>Số lượng</a:t>
                      </a:r>
                      <a:endParaRPr lang="vi-VN" sz="2400">
                        <a:effectLst/>
                        <a:latin typeface="Calibri" panose="020F0502020204030204" pitchFamily="34" charset="0"/>
                        <a:cs typeface="Calibri" panose="020F0502020204030204" pitchFamily="34" charset="0"/>
                      </a:endParaRPr>
                    </a:p>
                  </a:txBody>
                  <a:tcPr marL="59410"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a:effectLst/>
                          <a:latin typeface="Calibri" panose="020F0502020204030204" pitchFamily="34" charset="0"/>
                          <a:cs typeface="Calibri" panose="020F0502020204030204" pitchFamily="34" charset="0"/>
                        </a:rPr>
                        <a:t>Hạn chế về mặt số lượng</a:t>
                      </a:r>
                    </a:p>
                  </a:txBody>
                  <a:tcPr marL="30943"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dirty="0">
                          <a:effectLst/>
                          <a:latin typeface="Calibri" panose="020F0502020204030204" pitchFamily="34" charset="0"/>
                          <a:cs typeface="Calibri" panose="020F0502020204030204" pitchFamily="34" charset="0"/>
                        </a:rPr>
                        <a:t>Không hạn chế về mặt số lượng</a:t>
                      </a:r>
                    </a:p>
                  </a:txBody>
                  <a:tcPr marL="30943" marR="59410"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9035723"/>
                  </a:ext>
                </a:extLst>
              </a:tr>
              <a:tr h="609783">
                <a:tc>
                  <a:txBody>
                    <a:bodyPr/>
                    <a:lstStyle/>
                    <a:p>
                      <a:pPr algn="ctr" fontAlgn="t"/>
                      <a:r>
                        <a:rPr lang="vi-VN" sz="2400" b="1" dirty="0">
                          <a:effectLst/>
                          <a:latin typeface="Calibri" panose="020F0502020204030204" pitchFamily="34" charset="0"/>
                          <a:cs typeface="Calibri" panose="020F0502020204030204" pitchFamily="34" charset="0"/>
                        </a:rPr>
                        <a:t>Trung tâm phản xạ</a:t>
                      </a:r>
                      <a:endParaRPr lang="vi-VN" sz="2400" dirty="0">
                        <a:effectLst/>
                        <a:latin typeface="Calibri" panose="020F0502020204030204" pitchFamily="34" charset="0"/>
                        <a:cs typeface="Calibri" panose="020F0502020204030204" pitchFamily="34" charset="0"/>
                      </a:endParaRPr>
                    </a:p>
                  </a:txBody>
                  <a:tcPr marL="59410"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a:effectLst/>
                          <a:latin typeface="Calibri" panose="020F0502020204030204" pitchFamily="34" charset="0"/>
                          <a:cs typeface="Calibri" panose="020F0502020204030204" pitchFamily="34" charset="0"/>
                        </a:rPr>
                        <a:t>Các trung tâm thần kinh dưới vỏ não</a:t>
                      </a:r>
                    </a:p>
                  </a:txBody>
                  <a:tcPr marL="30943" marR="30943"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t"/>
                      <a:r>
                        <a:rPr lang="vi-VN" sz="2400" dirty="0">
                          <a:effectLst/>
                          <a:latin typeface="Calibri" panose="020F0502020204030204" pitchFamily="34" charset="0"/>
                          <a:cs typeface="Calibri" panose="020F0502020204030204" pitchFamily="34" charset="0"/>
                        </a:rPr>
                        <a:t>Thần kinh trung ương</a:t>
                      </a:r>
                    </a:p>
                  </a:txBody>
                  <a:tcPr marL="30943" marR="59410" marT="30943" marB="309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48998614"/>
                  </a:ext>
                </a:extLst>
              </a:tr>
            </a:tbl>
          </a:graphicData>
        </a:graphic>
      </p:graphicFrame>
      <p:sp>
        <p:nvSpPr>
          <p:cNvPr id="3" name="Slide Number Placeholder 2">
            <a:extLst>
              <a:ext uri="{FF2B5EF4-FFF2-40B4-BE49-F238E27FC236}">
                <a16:creationId xmlns:a16="http://schemas.microsoft.com/office/drawing/2014/main" id="{270B4512-049A-42EE-9CD0-CAED634670D5}"/>
              </a:ext>
            </a:extLst>
          </p:cNvPr>
          <p:cNvSpPr>
            <a:spLocks noGrp="1"/>
          </p:cNvSpPr>
          <p:nvPr>
            <p:ph type="sldNum" sz="quarter" idx="12"/>
          </p:nvPr>
        </p:nvSpPr>
        <p:spPr/>
        <p:txBody>
          <a:bodyPr/>
          <a:lstStyle/>
          <a:p>
            <a:fld id="{6EEAB70C-E811-4097-A2DC-2C93517BC4C9}" type="slidenum">
              <a:rPr lang="zh-CN" altLang="en-US" smtClean="0"/>
              <a:pPr/>
              <a:t>43</a:t>
            </a:fld>
            <a:endParaRPr lang="zh-CN" altLang="en-US"/>
          </a:p>
        </p:txBody>
      </p:sp>
    </p:spTree>
    <p:extLst>
      <p:ext uri="{BB962C8B-B14F-4D97-AF65-F5344CB8AC3E}">
        <p14:creationId xmlns:p14="http://schemas.microsoft.com/office/powerpoint/2010/main" val="71550094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75469" y="103603"/>
            <a:ext cx="7267903" cy="1200329"/>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 CÁC LOẠI PHẢN XẠ</a:t>
            </a:r>
          </a:p>
          <a:p>
            <a:pPr>
              <a:lnSpc>
                <a:spcPct val="120000"/>
              </a:lnSpc>
              <a:spcAft>
                <a:spcPts val="0"/>
              </a:spcAft>
              <a:tabLst>
                <a:tab pos="581025" algn="l"/>
              </a:tabLst>
            </a:pPr>
            <a:r>
              <a:rPr lang="en-US" sz="2800" b="1" dirty="0">
                <a:solidFill>
                  <a:schemeClr val="accent1"/>
                </a:solidFill>
                <a:latin typeface="Calibri" panose="020F0502020204030204" pitchFamily="34" charset="0"/>
                <a:cs typeface="Calibri" panose="020F0502020204030204" pitchFamily="34" charset="0"/>
              </a:rPr>
              <a:t>1. </a:t>
            </a:r>
            <a:r>
              <a:rPr lang="en-US" sz="2800" b="1" dirty="0" err="1">
                <a:solidFill>
                  <a:schemeClr val="accent1"/>
                </a:solidFill>
                <a:latin typeface="Calibri" panose="020F0502020204030204" pitchFamily="34" charset="0"/>
                <a:cs typeface="Calibri" panose="020F0502020204030204" pitchFamily="34" charset="0"/>
              </a:rPr>
              <a:t>Phản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xạ</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không</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điều</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kiện</a:t>
            </a:r>
            <a:endParaRPr lang="en-US" sz="2800" b="1" dirty="0">
              <a:solidFill>
                <a:schemeClr val="accent1"/>
              </a:solidFill>
              <a:latin typeface="Calibri" panose="020F0502020204030204" pitchFamily="34" charset="0"/>
            </a:endParaRPr>
          </a:p>
        </p:txBody>
      </p:sp>
      <p:sp>
        <p:nvSpPr>
          <p:cNvPr id="3" name="Rectangle 2"/>
          <p:cNvSpPr/>
          <p:nvPr/>
        </p:nvSpPr>
        <p:spPr>
          <a:xfrm>
            <a:off x="638408" y="1831639"/>
            <a:ext cx="10838984" cy="3194721"/>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0000"/>
              </a:lnSpc>
              <a:spcAft>
                <a:spcPts val="0"/>
              </a:spcAft>
            </a:pPr>
            <a:r>
              <a:rPr lang="nb-NO" sz="2800" b="1" dirty="0">
                <a:latin typeface="Calibri" panose="020F0502020204030204" pitchFamily="34" charset="0"/>
                <a:ea typeface="Calibri" panose="020F0502020204030204" pitchFamily="34" charset="0"/>
                <a:cs typeface="Calibri" panose="020F0502020204030204" pitchFamily="34" charset="0"/>
              </a:rPr>
              <a:t>- </a:t>
            </a:r>
            <a:r>
              <a:rPr lang="nb-NO" sz="2800" dirty="0">
                <a:latin typeface="Calibri" panose="020F0502020204030204" pitchFamily="34" charset="0"/>
                <a:ea typeface="Calibri" panose="020F0502020204030204" pitchFamily="34" charset="0"/>
                <a:cs typeface="Calibri" panose="020F0502020204030204" pitchFamily="34" charset="0"/>
              </a:rPr>
              <a:t>Phản xạ không điều kiện là các phản xạ bẩm sinh, không cần phải thông qua học tập.</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pPr>
            <a:r>
              <a:rPr lang="nb-NO" sz="2800" dirty="0">
                <a:latin typeface="Calibri" panose="020F0502020204030204" pitchFamily="34" charset="0"/>
                <a:ea typeface="Calibri" panose="020F0502020204030204" pitchFamily="34" charset="0"/>
                <a:cs typeface="Calibri" panose="020F0502020204030204" pitchFamily="34" charset="0"/>
              </a:rPr>
              <a:t>- Phản xạ không điều kiện thường được phân loại dựa vào chức năng: Phản xạ sinh dưỡng, phản xạ tự vệ, phản xạ sinh dục, phản xạ vận động, phản xạ định hướng, .... Mỗi loại phản xạ này lại gồm nhiều phản xạ khác nhau.</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0AA58F9-AD03-46D7-9342-91EB29E43C53}"/>
              </a:ext>
            </a:extLst>
          </p:cNvPr>
          <p:cNvSpPr>
            <a:spLocks noGrp="1"/>
          </p:cNvSpPr>
          <p:nvPr>
            <p:ph type="sldNum" sz="quarter" idx="12"/>
          </p:nvPr>
        </p:nvSpPr>
        <p:spPr/>
        <p:txBody>
          <a:bodyPr/>
          <a:lstStyle/>
          <a:p>
            <a:fld id="{6EEAB70C-E811-4097-A2DC-2C93517BC4C9}" type="slidenum">
              <a:rPr lang="zh-CN" altLang="en-US" smtClean="0"/>
              <a:pPr/>
              <a:t>44</a:t>
            </a:fld>
            <a:endParaRPr lang="zh-CN" altLang="en-US"/>
          </a:p>
        </p:txBody>
      </p:sp>
    </p:spTree>
    <p:extLst>
      <p:ext uri="{BB962C8B-B14F-4D97-AF65-F5344CB8AC3E}">
        <p14:creationId xmlns:p14="http://schemas.microsoft.com/office/powerpoint/2010/main" val="91448858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91377" y="161167"/>
            <a:ext cx="7267903" cy="1200329"/>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 CÁC LOẠI PHẢN XẠ</a:t>
            </a:r>
          </a:p>
          <a:p>
            <a:pPr>
              <a:lnSpc>
                <a:spcPct val="120000"/>
              </a:lnSpc>
              <a:spcAft>
                <a:spcPts val="0"/>
              </a:spcAft>
              <a:tabLst>
                <a:tab pos="581025" algn="l"/>
              </a:tabLst>
            </a:pPr>
            <a:r>
              <a:rPr lang="en-US" sz="2800" b="1" dirty="0">
                <a:solidFill>
                  <a:schemeClr val="accent1"/>
                </a:solidFill>
                <a:latin typeface="Calibri" panose="020F0502020204030204" pitchFamily="34" charset="0"/>
                <a:cs typeface="Calibri" panose="020F0502020204030204" pitchFamily="34" charset="0"/>
              </a:rPr>
              <a:t>2. </a:t>
            </a:r>
            <a:r>
              <a:rPr lang="en-US" sz="2800" b="1" dirty="0" err="1">
                <a:solidFill>
                  <a:schemeClr val="accent1"/>
                </a:solidFill>
                <a:latin typeface="Calibri" panose="020F0502020204030204" pitchFamily="34" charset="0"/>
                <a:cs typeface="Calibri" panose="020F0502020204030204" pitchFamily="34" charset="0"/>
              </a:rPr>
              <a:t>Phản</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xạ</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có</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điều</a:t>
            </a:r>
            <a:r>
              <a:rPr lang="en-US" sz="2800" b="1" dirty="0">
                <a:solidFill>
                  <a:schemeClr val="accent1"/>
                </a:solidFill>
                <a:latin typeface="Calibri" panose="020F0502020204030204" pitchFamily="34" charset="0"/>
                <a:cs typeface="Calibri" panose="020F0502020204030204" pitchFamily="34" charset="0"/>
              </a:rPr>
              <a:t> </a:t>
            </a:r>
            <a:r>
              <a:rPr lang="en-US" sz="2800" b="1" dirty="0" err="1">
                <a:solidFill>
                  <a:schemeClr val="accent1"/>
                </a:solidFill>
                <a:latin typeface="Calibri" panose="020F0502020204030204" pitchFamily="34" charset="0"/>
                <a:cs typeface="Calibri" panose="020F0502020204030204" pitchFamily="34" charset="0"/>
              </a:rPr>
              <a:t>kiện</a:t>
            </a:r>
            <a:endParaRPr lang="en-US" sz="2800" b="1" dirty="0">
              <a:solidFill>
                <a:schemeClr val="accent1"/>
              </a:solidFill>
              <a:latin typeface="Calibri" panose="020F0502020204030204" pitchFamily="34" charset="0"/>
            </a:endParaRPr>
          </a:p>
        </p:txBody>
      </p:sp>
      <p:sp>
        <p:nvSpPr>
          <p:cNvPr id="3" name="Rectangle 2"/>
          <p:cNvSpPr/>
          <p:nvPr/>
        </p:nvSpPr>
        <p:spPr>
          <a:xfrm>
            <a:off x="489246" y="1500667"/>
            <a:ext cx="11551957" cy="5196166"/>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nb-NO" sz="2800" dirty="0">
                <a:latin typeface="Calibri" panose="020F0502020204030204" pitchFamily="34" charset="0"/>
                <a:cs typeface="Calibri" panose="020F0502020204030204" pitchFamily="34" charset="0"/>
              </a:rPr>
              <a:t>- Phản xạ có điều kiện là các phản xạ được hình thành trong đời sống của cá thể là kết quả của quá trình học tập, rèn luyện và rút kinh nghiệm, dể thay đổi và có thể mất đi nếu như không được củng cố.</a:t>
            </a:r>
            <a:endParaRPr lang="en-US" sz="2800" dirty="0">
              <a:latin typeface="Calibri" panose="020F0502020204030204" pitchFamily="34" charset="0"/>
              <a:cs typeface="Calibri" panose="020F0502020204030204" pitchFamily="34" charset="0"/>
            </a:endParaRPr>
          </a:p>
          <a:p>
            <a:pPr algn="just">
              <a:lnSpc>
                <a:spcPct val="150000"/>
              </a:lnSpc>
            </a:pPr>
            <a:r>
              <a:rPr lang="nb-NO" sz="2800" dirty="0">
                <a:latin typeface="Calibri" panose="020F0502020204030204" pitchFamily="34" charset="0"/>
                <a:cs typeface="Calibri" panose="020F0502020204030204" pitchFamily="34" charset="0"/>
              </a:rPr>
              <a:t>- Phản xạ có điều kiện được hình thành do sự dẫn truyền xung thần kinh theo nguyên tắc ưu thế, từ trung khu tiếp nhận kích thích có điều kiện sang trung khu tiếp nhận kích thích không điều kiện khi hai trung khu này hưng phấn cùng lúc. Kết quả là sự hình thành đường liên hệ thần kinh tạm thời giữa hai trung khu thần kinh khác nhau trên vỏ não</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1A9834F-31B6-46B7-9B2F-635AC8CB30A3}"/>
              </a:ext>
            </a:extLst>
          </p:cNvPr>
          <p:cNvSpPr>
            <a:spLocks noGrp="1"/>
          </p:cNvSpPr>
          <p:nvPr>
            <p:ph type="sldNum" sz="quarter" idx="12"/>
          </p:nvPr>
        </p:nvSpPr>
        <p:spPr/>
        <p:txBody>
          <a:bodyPr/>
          <a:lstStyle/>
          <a:p>
            <a:fld id="{6EEAB70C-E811-4097-A2DC-2C93517BC4C9}" type="slidenum">
              <a:rPr lang="zh-CN" altLang="en-US" smtClean="0"/>
              <a:pPr/>
              <a:t>45</a:t>
            </a:fld>
            <a:endParaRPr lang="zh-CN" altLang="en-US"/>
          </a:p>
        </p:txBody>
      </p:sp>
    </p:spTree>
    <p:extLst>
      <p:ext uri="{BB962C8B-B14F-4D97-AF65-F5344CB8AC3E}">
        <p14:creationId xmlns:p14="http://schemas.microsoft.com/office/powerpoint/2010/main" val="189284833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grpSp>
      <p:sp useBgFill="1">
        <p:nvSpPr>
          <p:cNvPr id="21" name="Rectangle 20">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7161" y="1179151"/>
            <a:ext cx="4207435" cy="4463889"/>
          </a:xfrm>
          <a:prstGeom prst="rect">
            <a:avLst/>
          </a:prstGeom>
        </p:spPr>
        <p:txBody>
          <a:bodyPr vert="horz" lIns="91440" tIns="45720" rIns="91440" bIns="45720" rtlCol="0" anchor="ctr">
            <a:normAutofit/>
          </a:bodyPr>
          <a:lstStyle/>
          <a:p>
            <a:pPr algn="ctr" defTabSz="457200">
              <a:spcBef>
                <a:spcPct val="0"/>
              </a:spcBef>
              <a:spcAft>
                <a:spcPts val="600"/>
              </a:spcAft>
              <a:tabLst>
                <a:tab pos="581025" algn="l"/>
              </a:tabLst>
            </a:pPr>
            <a:r>
              <a:rPr lang="en-US" sz="3600" b="1" dirty="0">
                <a:solidFill>
                  <a:schemeClr val="accent1"/>
                </a:solidFill>
                <a:latin typeface="Calibri" panose="020F0502020204030204" pitchFamily="34" charset="0"/>
                <a:ea typeface="+mj-ea"/>
                <a:cs typeface="Calibri" panose="020F0502020204030204" pitchFamily="34" charset="0"/>
              </a:rPr>
              <a:t>VI. BẢO VỆ SỨC KHOẺ HỆ THẦN KINH</a:t>
            </a:r>
          </a:p>
        </p:txBody>
      </p:sp>
      <p:sp>
        <p:nvSpPr>
          <p:cNvPr id="23" name="Isosceles Triangle 22">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cxnSp>
        <p:nvCxnSpPr>
          <p:cNvPr id="25" name="Straight Connector 24">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613538" y="1711250"/>
            <a:ext cx="7116378" cy="4603900"/>
          </a:xfrm>
          <a:prstGeom prst="rect">
            <a:avLst/>
          </a:prstGeom>
        </p:spPr>
        <p:txBody>
          <a:bodyPr vert="horz" lIns="91440" tIns="45720" rIns="91440" bIns="45720" rtlCol="0" anchor="ctr">
            <a:noAutofit/>
          </a:bodyPr>
          <a:lstStyle/>
          <a:p>
            <a:pPr defTabSz="457200">
              <a:spcBef>
                <a:spcPts val="1000"/>
              </a:spcBef>
              <a:buClr>
                <a:schemeClr val="accent1"/>
              </a:buClr>
              <a:buSzPct val="80000"/>
              <a:buFont typeface="Wingdings 3" charset="2"/>
              <a:buChar char=""/>
            </a:pP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3200" b="1" dirty="0">
                <a:solidFill>
                  <a:schemeClr val="tx1">
                    <a:lumMod val="75000"/>
                    <a:lumOff val="25000"/>
                  </a:schemeClr>
                </a:solidFill>
                <a:latin typeface="Calibri" panose="020F0502020204030204" pitchFamily="34" charset="0"/>
                <a:cs typeface="Calibri" panose="020F0502020204030204" pitchFamily="34" charset="0"/>
              </a:rPr>
              <a:t> 1</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Tìm</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hiểu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một</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số</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bệnh</a:t>
            </a:r>
            <a:r>
              <a:rPr lang="en-US" sz="3200" dirty="0">
                <a:solidFill>
                  <a:schemeClr val="tx1">
                    <a:lumMod val="75000"/>
                    <a:lumOff val="25000"/>
                  </a:schemeClr>
                </a:solidFill>
                <a:latin typeface="Calibri" panose="020F0502020204030204" pitchFamily="34" charset="0"/>
                <a:cs typeface="Calibri" panose="020F0502020204030204" pitchFamily="34" charset="0"/>
              </a:rPr>
              <a:t> do </a:t>
            </a:r>
            <a:r>
              <a:rPr lang="en-US" sz="3200" dirty="0" err="1">
                <a:solidFill>
                  <a:schemeClr val="tx1">
                    <a:lumMod val="75000"/>
                    <a:lumOff val="25000"/>
                  </a:schemeClr>
                </a:solidFill>
                <a:latin typeface="Calibri" panose="020F0502020204030204" pitchFamily="34" charset="0"/>
                <a:cs typeface="Calibri" panose="020F0502020204030204" pitchFamily="34" charset="0"/>
              </a:rPr>
              <a:t>tổn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thương</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hệ</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thần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kinh</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và</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biện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pháp</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phòng</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ngừa</a:t>
            </a:r>
            <a:r>
              <a:rPr lang="en-US" sz="3200" dirty="0">
                <a:solidFill>
                  <a:schemeClr val="tx1">
                    <a:lumMod val="75000"/>
                    <a:lumOff val="25000"/>
                  </a:schemeClr>
                </a:solidFill>
                <a:latin typeface="Calibri" panose="020F0502020204030204" pitchFamily="34" charset="0"/>
                <a:cs typeface="Calibri" panose="020F0502020204030204" pitchFamily="34" charset="0"/>
              </a:rPr>
              <a:t>.</a:t>
            </a:r>
          </a:p>
          <a:p>
            <a:pPr defTabSz="457200">
              <a:spcBef>
                <a:spcPts val="1000"/>
              </a:spcBef>
              <a:buClr>
                <a:schemeClr val="accent1"/>
              </a:buClr>
              <a:buSzPct val="80000"/>
              <a:buFont typeface="Wingdings 3" charset="2"/>
              <a:buChar char=""/>
            </a:pP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3200" b="1" dirty="0">
                <a:solidFill>
                  <a:schemeClr val="tx1">
                    <a:lumMod val="75000"/>
                    <a:lumOff val="25000"/>
                  </a:schemeClr>
                </a:solidFill>
                <a:latin typeface="Calibri" panose="020F0502020204030204" pitchFamily="34" charset="0"/>
                <a:cs typeface="Calibri" panose="020F0502020204030204" pitchFamily="34" charset="0"/>
              </a:rPr>
              <a:t> 2</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kể</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tên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một</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số</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loại</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thuốc</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giảm</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đau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và</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cơ</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chế</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tác</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dụng</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p>
          <a:p>
            <a:pPr defTabSz="457200">
              <a:spcBef>
                <a:spcPts val="1000"/>
              </a:spcBef>
              <a:buClr>
                <a:schemeClr val="accent1"/>
              </a:buClr>
              <a:buSzPct val="80000"/>
              <a:buFont typeface="Wingdings 3" charset="2"/>
              <a:buChar char=""/>
            </a:pP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3200" b="1" dirty="0">
                <a:solidFill>
                  <a:schemeClr val="tx1">
                    <a:lumMod val="75000"/>
                    <a:lumOff val="25000"/>
                  </a:schemeClr>
                </a:solidFill>
                <a:latin typeface="Calibri" panose="020F0502020204030204" pitchFamily="34" charset="0"/>
                <a:cs typeface="Calibri" panose="020F0502020204030204" pitchFamily="34" charset="0"/>
              </a:rPr>
              <a:t> 3</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trình</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bày</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được</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một</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số</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biện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pháp</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bảo</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vệ</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hệ</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thần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kinh</a:t>
            </a:r>
            <a:r>
              <a:rPr lang="en-US" sz="3200" dirty="0">
                <a:solidFill>
                  <a:schemeClr val="tx1">
                    <a:lumMod val="75000"/>
                    <a:lumOff val="25000"/>
                  </a:schemeClr>
                </a:solidFill>
                <a:latin typeface="Calibri" panose="020F0502020204030204" pitchFamily="34" charset="0"/>
                <a:cs typeface="Calibri" panose="020F0502020204030204" pitchFamily="34" charset="0"/>
              </a:rPr>
              <a:t>.</a:t>
            </a:r>
          </a:p>
          <a:p>
            <a:pPr defTabSz="457200">
              <a:spcBef>
                <a:spcPts val="1000"/>
              </a:spcBef>
              <a:buClr>
                <a:schemeClr val="accent1"/>
              </a:buClr>
              <a:buSzPct val="80000"/>
              <a:buFont typeface="Wingdings 3" charset="2"/>
              <a:buChar char=""/>
            </a:pP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b="1" dirty="0" err="1">
                <a:solidFill>
                  <a:schemeClr val="tx1">
                    <a:lumMod val="75000"/>
                    <a:lumOff val="25000"/>
                  </a:schemeClr>
                </a:solidFill>
                <a:latin typeface="Calibri" panose="020F0502020204030204" pitchFamily="34" charset="0"/>
                <a:cs typeface="Calibri" panose="020F0502020204030204" pitchFamily="34" charset="0"/>
              </a:rPr>
              <a:t>Nhóm</a:t>
            </a:r>
            <a:r>
              <a:rPr lang="en-US" sz="3200" b="1" dirty="0">
                <a:solidFill>
                  <a:schemeClr val="tx1">
                    <a:lumMod val="75000"/>
                    <a:lumOff val="25000"/>
                  </a:schemeClr>
                </a:solidFill>
                <a:latin typeface="Calibri" panose="020F0502020204030204" pitchFamily="34" charset="0"/>
                <a:cs typeface="Calibri" panose="020F0502020204030204" pitchFamily="34" charset="0"/>
              </a:rPr>
              <a:t> 4</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Nghiên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cứu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và</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trả</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lời</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câu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hỏi</a:t>
            </a:r>
            <a:r>
              <a:rPr lang="en-US" sz="3200" dirty="0">
                <a:solidFill>
                  <a:schemeClr val="tx1">
                    <a:lumMod val="75000"/>
                    <a:lumOff val="25000"/>
                  </a:schemeClr>
                </a:solidFill>
                <a:latin typeface="Calibri" panose="020F0502020204030204" pitchFamily="34" charset="0"/>
                <a:cs typeface="Calibri" panose="020F0502020204030204" pitchFamily="34" charset="0"/>
              </a:rPr>
              <a:t> 18,19 SGK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trang</a:t>
            </a:r>
            <a:r>
              <a:rPr lang="en-US" sz="3200" dirty="0">
                <a:solidFill>
                  <a:schemeClr val="tx1">
                    <a:lumMod val="75000"/>
                    <a:lumOff val="25000"/>
                  </a:schemeClr>
                </a:solidFill>
                <a:latin typeface="Calibri" panose="020F0502020204030204" pitchFamily="34" charset="0"/>
                <a:cs typeface="Calibri" panose="020F0502020204030204" pitchFamily="34" charset="0"/>
              </a:rPr>
              <a:t> 114 </a:t>
            </a:r>
            <a:r>
              <a:rPr lang="en-US" sz="3200" dirty="0" err="1">
                <a:solidFill>
                  <a:schemeClr val="tx1">
                    <a:lumMod val="75000"/>
                    <a:lumOff val="25000"/>
                  </a:schemeClr>
                </a:solidFill>
                <a:latin typeface="Calibri" panose="020F0502020204030204" pitchFamily="34" charset="0"/>
                <a:cs typeface="Calibri" panose="020F0502020204030204" pitchFamily="34" charset="0"/>
              </a:rPr>
              <a:t>và</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câu</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hỏi</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luyện</a:t>
            </a: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err="1">
                <a:solidFill>
                  <a:schemeClr val="tx1">
                    <a:lumMod val="75000"/>
                    <a:lumOff val="25000"/>
                  </a:schemeClr>
                </a:solidFill>
                <a:latin typeface="Calibri" panose="020F0502020204030204" pitchFamily="34" charset="0"/>
                <a:cs typeface="Calibri" panose="020F0502020204030204" pitchFamily="34" charset="0"/>
              </a:rPr>
              <a:t>tập</a:t>
            </a:r>
            <a:r>
              <a:rPr lang="en-US" sz="3200" dirty="0">
                <a:solidFill>
                  <a:schemeClr val="tx1">
                    <a:lumMod val="75000"/>
                    <a:lumOff val="25000"/>
                  </a:schemeClr>
                </a:solidFill>
                <a:latin typeface="Calibri" panose="020F0502020204030204" pitchFamily="34" charset="0"/>
                <a:cs typeface="Calibri" panose="020F0502020204030204" pitchFamily="34" charset="0"/>
              </a:rPr>
              <a:t> SGK </a:t>
            </a:r>
            <a:r>
              <a:rPr lang="en-US" sz="3200" dirty="0" err="1">
                <a:solidFill>
                  <a:schemeClr val="tx1">
                    <a:lumMod val="75000"/>
                    <a:lumOff val="25000"/>
                  </a:schemeClr>
                </a:solidFill>
                <a:latin typeface="Calibri" panose="020F0502020204030204" pitchFamily="34" charset="0"/>
                <a:cs typeface="Calibri" panose="020F0502020204030204" pitchFamily="34" charset="0"/>
              </a:rPr>
              <a:t>trang</a:t>
            </a:r>
            <a:r>
              <a:rPr lang="en-US" sz="3200" dirty="0">
                <a:solidFill>
                  <a:schemeClr val="tx1">
                    <a:lumMod val="75000"/>
                    <a:lumOff val="25000"/>
                  </a:schemeClr>
                </a:solidFill>
                <a:latin typeface="Calibri" panose="020F0502020204030204" pitchFamily="34" charset="0"/>
                <a:cs typeface="Calibri" panose="020F0502020204030204" pitchFamily="34" charset="0"/>
              </a:rPr>
              <a:t> 115.</a:t>
            </a:r>
          </a:p>
        </p:txBody>
      </p:sp>
      <p:sp>
        <p:nvSpPr>
          <p:cNvPr id="27" name="Isosceles Triangle 26">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4" name="Rectangle 3"/>
          <p:cNvSpPr/>
          <p:nvPr/>
        </p:nvSpPr>
        <p:spPr>
          <a:xfrm>
            <a:off x="3103763" y="184732"/>
            <a:ext cx="7267903" cy="643894"/>
          </a:xfrm>
          <a:prstGeom prst="rect">
            <a:avLst/>
          </a:prstGeom>
        </p:spPr>
        <p:txBody>
          <a:bodyPr wrap="square">
            <a:spAutoFit/>
          </a:bodyPr>
          <a:lstStyle/>
          <a:p>
            <a:pPr>
              <a:lnSpc>
                <a:spcPct val="120000"/>
              </a:lnSpc>
              <a:spcAft>
                <a:spcPts val="600"/>
              </a:spcAft>
              <a:tabLst>
                <a:tab pos="581025" algn="l"/>
              </a:tabLst>
            </a:pP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THẢO LUẬN NHÓM (5 PHÚT)</a:t>
            </a:r>
            <a:r>
              <a:rPr lang="da-DK" sz="3200" b="1" dirty="0">
                <a:solidFill>
                  <a:schemeClr val="accent1"/>
                </a:solidFill>
                <a:latin typeface="Calibri" panose="020F0502020204030204" pitchFamily="34" charset="0"/>
                <a:ea typeface="Calibri" panose="020F0502020204030204" pitchFamily="34" charset="0"/>
              </a:rPr>
              <a:t>.</a:t>
            </a:r>
            <a:endParaRPr lang="en-US" sz="3200" b="1" dirty="0">
              <a:solidFill>
                <a:schemeClr val="accent1"/>
              </a:solidFill>
              <a:latin typeface="Calibri" panose="020F0502020204030204" pitchFamily="34" charset="0"/>
            </a:endParaRPr>
          </a:p>
        </p:txBody>
      </p:sp>
      <p:sp>
        <p:nvSpPr>
          <p:cNvPr id="6" name="TextBox 5">
            <a:extLst>
              <a:ext uri="{FF2B5EF4-FFF2-40B4-BE49-F238E27FC236}">
                <a16:creationId xmlns:a16="http://schemas.microsoft.com/office/drawing/2014/main" id="{BEB03610-D310-0348-7B0A-36E463E140A3}"/>
              </a:ext>
            </a:extLst>
          </p:cNvPr>
          <p:cNvSpPr txBox="1"/>
          <p:nvPr/>
        </p:nvSpPr>
        <p:spPr>
          <a:xfrm>
            <a:off x="2836622" y="691740"/>
            <a:ext cx="6132284" cy="523220"/>
          </a:xfrm>
          <a:prstGeom prst="rect">
            <a:avLst/>
          </a:prstGeom>
          <a:noFill/>
        </p:spPr>
        <p:txBody>
          <a:bodyPr wrap="square">
            <a:spAutoFit/>
          </a:bodyPr>
          <a:lstStyle/>
          <a:p>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nhóm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viết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phụ</a:t>
            </a:r>
            <a:endParaRPr lang="vi-VN" sz="2800" dirty="0"/>
          </a:p>
        </p:txBody>
      </p:sp>
      <p:sp>
        <p:nvSpPr>
          <p:cNvPr id="5" name="Slide Number Placeholder 4">
            <a:extLst>
              <a:ext uri="{FF2B5EF4-FFF2-40B4-BE49-F238E27FC236}">
                <a16:creationId xmlns:a16="http://schemas.microsoft.com/office/drawing/2014/main" id="{F8653CE3-AB52-4662-9C43-3F866BBFD39A}"/>
              </a:ext>
            </a:extLst>
          </p:cNvPr>
          <p:cNvSpPr>
            <a:spLocks noGrp="1"/>
          </p:cNvSpPr>
          <p:nvPr>
            <p:ph type="sldNum" sz="quarter" idx="12"/>
          </p:nvPr>
        </p:nvSpPr>
        <p:spPr/>
        <p:txBody>
          <a:bodyPr/>
          <a:lstStyle/>
          <a:p>
            <a:fld id="{6EEAB70C-E811-4097-A2DC-2C93517BC4C9}" type="slidenum">
              <a:rPr lang="zh-CN" altLang="en-US" smtClean="0"/>
              <a:pPr/>
              <a:t>46</a:t>
            </a:fld>
            <a:endParaRPr lang="zh-CN" altLang="en-US"/>
          </a:p>
        </p:txBody>
      </p:sp>
    </p:spTree>
    <p:extLst>
      <p:ext uri="{BB962C8B-B14F-4D97-AF65-F5344CB8AC3E}">
        <p14:creationId xmlns:p14="http://schemas.microsoft.com/office/powerpoint/2010/main" val="152694455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0954" y="0"/>
            <a:ext cx="10111464" cy="643894"/>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VI. BẢO VỆ SỨC KHOẺ HỆ THẦN KINH</a:t>
            </a:r>
          </a:p>
        </p:txBody>
      </p:sp>
      <p:sp>
        <p:nvSpPr>
          <p:cNvPr id="4" name="Rectangle 3"/>
          <p:cNvSpPr/>
          <p:nvPr/>
        </p:nvSpPr>
        <p:spPr>
          <a:xfrm>
            <a:off x="1001486" y="549590"/>
            <a:ext cx="8534399" cy="64389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lnSpc>
                <a:spcPct val="120000"/>
              </a:lnSpc>
              <a:spcAft>
                <a:spcPts val="0"/>
              </a:spcAft>
              <a:tabLst>
                <a:tab pos="581025" algn="l"/>
              </a:tabLst>
            </a:pPr>
            <a:r>
              <a:rPr lang="nb-NO" sz="3200" b="1" i="1" dirty="0">
                <a:latin typeface="Calibri" panose="020F0502020204030204" pitchFamily="34" charset="0"/>
                <a:ea typeface="Calibri" panose="020F0502020204030204" pitchFamily="34" charset="0"/>
                <a:cs typeface="Calibri" panose="020F0502020204030204" pitchFamily="34" charset="0"/>
              </a:rPr>
              <a:t>  </a:t>
            </a:r>
            <a:r>
              <a:rPr lang="nb-NO"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1. Một số bệnh do tổn thương hệ thần kinh</a:t>
            </a:r>
            <a:endParaRPr lang="en-US" sz="32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white and blue rectangular box with black text&#10;&#10;Description automatically generated">
            <a:extLst>
              <a:ext uri="{FF2B5EF4-FFF2-40B4-BE49-F238E27FC236}">
                <a16:creationId xmlns:a16="http://schemas.microsoft.com/office/drawing/2014/main" id="{6602EC68-6E14-06B2-18C2-AE0DF65DC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04" y="1539872"/>
            <a:ext cx="11672835" cy="4381955"/>
          </a:xfrm>
          <a:prstGeom prst="rect">
            <a:avLst/>
          </a:prstGeom>
        </p:spPr>
      </p:pic>
      <p:sp>
        <p:nvSpPr>
          <p:cNvPr id="3" name="Slide Number Placeholder 2">
            <a:extLst>
              <a:ext uri="{FF2B5EF4-FFF2-40B4-BE49-F238E27FC236}">
                <a16:creationId xmlns:a16="http://schemas.microsoft.com/office/drawing/2014/main" id="{8D81B664-C7D3-4C53-AA03-0BE9D8E63047}"/>
              </a:ext>
            </a:extLst>
          </p:cNvPr>
          <p:cNvSpPr>
            <a:spLocks noGrp="1"/>
          </p:cNvSpPr>
          <p:nvPr>
            <p:ph type="sldNum" sz="quarter" idx="12"/>
          </p:nvPr>
        </p:nvSpPr>
        <p:spPr/>
        <p:txBody>
          <a:bodyPr/>
          <a:lstStyle/>
          <a:p>
            <a:fld id="{6EEAB70C-E811-4097-A2DC-2C93517BC4C9}" type="slidenum">
              <a:rPr lang="zh-CN" altLang="en-US" smtClean="0"/>
              <a:pPr/>
              <a:t>47</a:t>
            </a:fld>
            <a:endParaRPr lang="zh-CN" altLang="en-US"/>
          </a:p>
        </p:txBody>
      </p:sp>
    </p:spTree>
    <p:extLst>
      <p:ext uri="{BB962C8B-B14F-4D97-AF65-F5344CB8AC3E}">
        <p14:creationId xmlns:p14="http://schemas.microsoft.com/office/powerpoint/2010/main" val="197828648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0954" y="0"/>
            <a:ext cx="10111464" cy="643894"/>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VI. BẢO VỆ SỨC KHOẺ HỆ THẦN KINH</a:t>
            </a:r>
          </a:p>
        </p:txBody>
      </p:sp>
      <p:sp>
        <p:nvSpPr>
          <p:cNvPr id="4" name="Rectangle 3"/>
          <p:cNvSpPr/>
          <p:nvPr/>
        </p:nvSpPr>
        <p:spPr>
          <a:xfrm>
            <a:off x="1001486" y="549590"/>
            <a:ext cx="8534399" cy="64389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lnSpc>
                <a:spcPct val="120000"/>
              </a:lnSpc>
              <a:spcAft>
                <a:spcPts val="0"/>
              </a:spcAft>
              <a:tabLst>
                <a:tab pos="581025" algn="l"/>
              </a:tabLst>
            </a:pPr>
            <a:r>
              <a:rPr lang="nb-NO" sz="3200" b="1" i="1" dirty="0">
                <a:latin typeface="Calibri" panose="020F0502020204030204" pitchFamily="34" charset="0"/>
                <a:ea typeface="Calibri" panose="020F0502020204030204" pitchFamily="34" charset="0"/>
                <a:cs typeface="Calibri" panose="020F0502020204030204" pitchFamily="34" charset="0"/>
              </a:rPr>
              <a:t>  </a:t>
            </a:r>
            <a:r>
              <a:rPr lang="nb-NO"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1. Một số bệnh do tổn thương hệ thần kinh</a:t>
            </a:r>
            <a:endParaRPr lang="en-US" sz="32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screenshot of a computer&#10;&#10;Description automatically generated">
            <a:extLst>
              <a:ext uri="{FF2B5EF4-FFF2-40B4-BE49-F238E27FC236}">
                <a16:creationId xmlns:a16="http://schemas.microsoft.com/office/drawing/2014/main" id="{02645D30-6168-E928-0540-FB3DE0436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72" y="1193484"/>
            <a:ext cx="11115661" cy="4689156"/>
          </a:xfrm>
          <a:prstGeom prst="rect">
            <a:avLst/>
          </a:prstGeom>
        </p:spPr>
      </p:pic>
      <p:sp>
        <p:nvSpPr>
          <p:cNvPr id="3" name="Slide Number Placeholder 2">
            <a:extLst>
              <a:ext uri="{FF2B5EF4-FFF2-40B4-BE49-F238E27FC236}">
                <a16:creationId xmlns:a16="http://schemas.microsoft.com/office/drawing/2014/main" id="{80E910EE-2F57-4A0D-B290-FB3265822558}"/>
              </a:ext>
            </a:extLst>
          </p:cNvPr>
          <p:cNvSpPr>
            <a:spLocks noGrp="1"/>
          </p:cNvSpPr>
          <p:nvPr>
            <p:ph type="sldNum" sz="quarter" idx="12"/>
          </p:nvPr>
        </p:nvSpPr>
        <p:spPr/>
        <p:txBody>
          <a:bodyPr/>
          <a:lstStyle/>
          <a:p>
            <a:fld id="{6EEAB70C-E811-4097-A2DC-2C93517BC4C9}" type="slidenum">
              <a:rPr lang="zh-CN" altLang="en-US" smtClean="0"/>
              <a:pPr/>
              <a:t>48</a:t>
            </a:fld>
            <a:endParaRPr lang="zh-CN" altLang="en-US"/>
          </a:p>
        </p:txBody>
      </p:sp>
    </p:spTree>
    <p:extLst>
      <p:ext uri="{BB962C8B-B14F-4D97-AF65-F5344CB8AC3E}">
        <p14:creationId xmlns:p14="http://schemas.microsoft.com/office/powerpoint/2010/main" val="26279102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0954" y="0"/>
            <a:ext cx="10111464" cy="643894"/>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VI. BẢO VỆ SỨC KHOẺ HỆ THẦN KINH</a:t>
            </a:r>
          </a:p>
        </p:txBody>
      </p:sp>
      <p:sp>
        <p:nvSpPr>
          <p:cNvPr id="4" name="Rectangle 3"/>
          <p:cNvSpPr/>
          <p:nvPr/>
        </p:nvSpPr>
        <p:spPr>
          <a:xfrm>
            <a:off x="1624072" y="1421759"/>
            <a:ext cx="9237104" cy="2970685"/>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0"/>
              </a:spcAft>
              <a:tabLst>
                <a:tab pos="581025" algn="l"/>
              </a:tabLst>
            </a:pPr>
            <a:r>
              <a:rPr lang="nb-NO" sz="3200" b="1" i="1" dirty="0">
                <a:latin typeface="Calibri" panose="020F0502020204030204" pitchFamily="34" charset="0"/>
                <a:ea typeface="Calibri" panose="020F0502020204030204" pitchFamily="34" charset="0"/>
                <a:cs typeface="Calibri" panose="020F0502020204030204" pitchFamily="34" charset="0"/>
              </a:rPr>
              <a:t>              </a:t>
            </a:r>
            <a:r>
              <a:rPr lang="nb-NO"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1. Một số bệnh do tổn thương hệ thần kinh</a:t>
            </a:r>
            <a:endParaRPr lang="en-US" sz="32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0"/>
              </a:spcAft>
              <a:tabLst>
                <a:tab pos="581025" algn="l"/>
              </a:tabLst>
            </a:pPr>
            <a:r>
              <a:rPr lang="nb-NO" sz="3200" dirty="0">
                <a:latin typeface="Calibri" panose="020F0502020204030204" pitchFamily="34" charset="0"/>
                <a:ea typeface="Calibri" panose="020F0502020204030204" pitchFamily="34" charset="0"/>
                <a:cs typeface="Calibri" panose="020F0502020204030204" pitchFamily="34" charset="0"/>
              </a:rPr>
              <a:t>- Khi hệ thần kinh bị tổn thương sẽ ảnh hưởng đến các hoạt động sống như mất khả năng nhận thức, khả năng vận động, khả năng cảm giác, giảm thị lực,...</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D0D8A4D1-34F1-4A6C-9EF1-BCB5B915409A}"/>
              </a:ext>
            </a:extLst>
          </p:cNvPr>
          <p:cNvSpPr>
            <a:spLocks noGrp="1"/>
          </p:cNvSpPr>
          <p:nvPr>
            <p:ph type="sldNum" sz="quarter" idx="12"/>
          </p:nvPr>
        </p:nvSpPr>
        <p:spPr/>
        <p:txBody>
          <a:bodyPr/>
          <a:lstStyle/>
          <a:p>
            <a:fld id="{6EEAB70C-E811-4097-A2DC-2C93517BC4C9}" type="slidenum">
              <a:rPr lang="zh-CN" altLang="en-US" smtClean="0"/>
              <a:pPr/>
              <a:t>49</a:t>
            </a:fld>
            <a:endParaRPr lang="zh-CN" altLang="en-US"/>
          </a:p>
        </p:txBody>
      </p:sp>
    </p:spTree>
    <p:extLst>
      <p:ext uri="{BB962C8B-B14F-4D97-AF65-F5344CB8AC3E}">
        <p14:creationId xmlns:p14="http://schemas.microsoft.com/office/powerpoint/2010/main" val="99709176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DCE77BC-325C-4318-9203-D540AFA6E87E}"/>
              </a:ext>
            </a:extLst>
          </p:cNvPr>
          <p:cNvGrpSpPr/>
          <p:nvPr/>
        </p:nvGrpSpPr>
        <p:grpSpPr>
          <a:xfrm>
            <a:off x="75938" y="1732462"/>
            <a:ext cx="2235473" cy="2261112"/>
            <a:chOff x="1712912" y="1835716"/>
            <a:chExt cx="3009845" cy="3006843"/>
          </a:xfrm>
          <a:solidFill>
            <a:srgbClr val="F17F99"/>
          </a:solidFill>
        </p:grpSpPr>
        <p:grpSp>
          <p:nvGrpSpPr>
            <p:cNvPr id="23" name="组合 22">
              <a:extLst>
                <a:ext uri="{FF2B5EF4-FFF2-40B4-BE49-F238E27FC236}">
                  <a16:creationId xmlns:a16="http://schemas.microsoft.com/office/drawing/2014/main" id="{A9967FC2-34B5-48BB-B137-974AE9DB42FE}"/>
                </a:ext>
              </a:extLst>
            </p:cNvPr>
            <p:cNvGrpSpPr/>
            <p:nvPr/>
          </p:nvGrpSpPr>
          <p:grpSpPr>
            <a:xfrm>
              <a:off x="2288284" y="2411088"/>
              <a:ext cx="2034985" cy="2034985"/>
              <a:chOff x="2340246" y="2388357"/>
              <a:chExt cx="2034985" cy="2034985"/>
            </a:xfrm>
            <a:grpFill/>
            <a:effectLst>
              <a:outerShdw blurRad="50800" dist="38100" dir="5400000" algn="t" rotWithShape="0">
                <a:prstClr val="black">
                  <a:alpha val="40000"/>
                </a:prstClr>
              </a:outerShdw>
            </a:effectLst>
          </p:grpSpPr>
          <p:sp>
            <p:nvSpPr>
              <p:cNvPr id="24" name="椭圆 23">
                <a:extLst>
                  <a:ext uri="{FF2B5EF4-FFF2-40B4-BE49-F238E27FC236}">
                    <a16:creationId xmlns:a16="http://schemas.microsoft.com/office/drawing/2014/main" id="{6E568D87-4412-4E58-93D7-817AB6A1D8C4}"/>
                  </a:ext>
                </a:extLst>
              </p:cNvPr>
              <p:cNvSpPr/>
              <p:nvPr/>
            </p:nvSpPr>
            <p:spPr>
              <a:xfrm>
                <a:off x="2340246" y="2388357"/>
                <a:ext cx="2034985" cy="2034985"/>
              </a:xfrm>
              <a:prstGeom prst="ellipse">
                <a:avLst/>
              </a:prstGeom>
              <a:grpFill/>
              <a:ln>
                <a:noFill/>
              </a:ln>
              <a:effectLst>
                <a:innerShdw blurRad="203200" dist="762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Calibri" panose="020F0502020204030204" pitchFamily="34" charset="0"/>
                  <a:cs typeface="+mn-ea"/>
                  <a:sym typeface="+mn-lt"/>
                </a:endParaRPr>
              </a:p>
            </p:txBody>
          </p:sp>
          <p:sp>
            <p:nvSpPr>
              <p:cNvPr id="25" name="文本框 24">
                <a:extLst>
                  <a:ext uri="{FF2B5EF4-FFF2-40B4-BE49-F238E27FC236}">
                    <a16:creationId xmlns:a16="http://schemas.microsoft.com/office/drawing/2014/main" id="{031DBFE6-77E0-4044-ACF0-F4C4B2051B1A}"/>
                  </a:ext>
                </a:extLst>
              </p:cNvPr>
              <p:cNvSpPr txBox="1"/>
              <p:nvPr/>
            </p:nvSpPr>
            <p:spPr>
              <a:xfrm>
                <a:off x="2360771" y="3033629"/>
                <a:ext cx="1984518" cy="743602"/>
              </a:xfrm>
              <a:prstGeom prst="rect">
                <a:avLst/>
              </a:prstGeom>
              <a:grpFill/>
              <a:ln>
                <a:noFill/>
              </a:ln>
              <a:effectLst>
                <a:innerShdw blurRad="203200" dist="762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200" dirty="0">
                    <a:solidFill>
                      <a:schemeClr val="bg1"/>
                    </a:solidFill>
                    <a:latin typeface="Calibri" panose="020F0502020204030204" pitchFamily="34" charset="0"/>
                    <a:sym typeface="+mn-lt"/>
                  </a:rPr>
                  <a:t>CONTNET</a:t>
                </a:r>
                <a:endParaRPr lang="zh-CN" altLang="en-US" sz="3200" dirty="0">
                  <a:solidFill>
                    <a:schemeClr val="bg1"/>
                  </a:solidFill>
                  <a:latin typeface="Calibri" panose="020F0502020204030204" pitchFamily="34" charset="0"/>
                  <a:sym typeface="+mn-lt"/>
                </a:endParaRPr>
              </a:p>
            </p:txBody>
          </p:sp>
        </p:grpSp>
        <p:sp>
          <p:nvSpPr>
            <p:cNvPr id="27" name="椭圆 26">
              <a:extLst>
                <a:ext uri="{FF2B5EF4-FFF2-40B4-BE49-F238E27FC236}">
                  <a16:creationId xmlns:a16="http://schemas.microsoft.com/office/drawing/2014/main" id="{AC3B4341-4BD8-479E-9316-B8611CAF25F8}"/>
                </a:ext>
              </a:extLst>
            </p:cNvPr>
            <p:cNvSpPr/>
            <p:nvPr/>
          </p:nvSpPr>
          <p:spPr>
            <a:xfrm>
              <a:off x="1712912" y="1835716"/>
              <a:ext cx="3009845" cy="30068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Calibri" panose="020F0502020204030204" pitchFamily="34" charset="0"/>
                  <a:cs typeface="Calibri" panose="020F0502020204030204" pitchFamily="34" charset="0"/>
                  <a:sym typeface="+mn-lt"/>
                </a:rPr>
                <a:t>NỘI DUNG</a:t>
              </a:r>
              <a:endParaRPr lang="zh-CN" altLang="en-US" sz="3200" b="1" dirty="0">
                <a:solidFill>
                  <a:schemeClr val="bg1"/>
                </a:solidFill>
                <a:latin typeface="Calibri" panose="020F0502020204030204" pitchFamily="34" charset="0"/>
                <a:cs typeface="Calibri" panose="020F0502020204030204" pitchFamily="34" charset="0"/>
                <a:sym typeface="+mn-lt"/>
              </a:endParaRPr>
            </a:p>
          </p:txBody>
        </p:sp>
      </p:grpSp>
      <p:grpSp>
        <p:nvGrpSpPr>
          <p:cNvPr id="10" name="Group 43"/>
          <p:cNvGrpSpPr>
            <a:grpSpLocks/>
          </p:cNvGrpSpPr>
          <p:nvPr>
            <p:custDataLst>
              <p:tags r:id="rId2"/>
            </p:custDataLst>
          </p:nvPr>
        </p:nvGrpSpPr>
        <p:grpSpPr bwMode="auto">
          <a:xfrm>
            <a:off x="2311411" y="441874"/>
            <a:ext cx="9141131" cy="866366"/>
            <a:chOff x="628" y="2976"/>
            <a:chExt cx="4460" cy="828"/>
          </a:xfrm>
          <a:solidFill>
            <a:schemeClr val="accent6">
              <a:lumMod val="40000"/>
              <a:lumOff val="60000"/>
            </a:schemeClr>
          </a:solidFill>
        </p:grpSpPr>
        <p:sp>
          <p:nvSpPr>
            <p:cNvPr id="11" name="AutoShape 77"/>
            <p:cNvSpPr>
              <a:spLocks noChangeArrowheads="1"/>
            </p:cNvSpPr>
            <p:nvPr>
              <p:custDataLst>
                <p:tags r:id="rId28"/>
              </p:custDataLst>
            </p:nvPr>
          </p:nvSpPr>
          <p:spPr bwMode="gray">
            <a:xfrm>
              <a:off x="1033" y="3053"/>
              <a:ext cx="4055" cy="547"/>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12" name="AutoShape 78"/>
            <p:cNvSpPr>
              <a:spLocks noChangeArrowheads="1"/>
            </p:cNvSpPr>
            <p:nvPr>
              <p:custDataLst>
                <p:tags r:id="rId29"/>
              </p:custDataLst>
            </p:nvPr>
          </p:nvSpPr>
          <p:spPr bwMode="gray">
            <a:xfrm>
              <a:off x="628" y="2976"/>
              <a:ext cx="718" cy="720"/>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13" name="Text Box 79"/>
            <p:cNvSpPr txBox="1">
              <a:spLocks noChangeArrowheads="1"/>
            </p:cNvSpPr>
            <p:nvPr>
              <p:custDataLst>
                <p:tags r:id="rId30"/>
              </p:custDataLst>
            </p:nvPr>
          </p:nvSpPr>
          <p:spPr bwMode="gray">
            <a:xfrm>
              <a:off x="1386" y="3067"/>
              <a:ext cx="3633" cy="537"/>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pPr algn="just"/>
              <a:r>
                <a:rPr lang="en-US" b="1" dirty="0" err="1">
                  <a:latin typeface="Calibri" panose="020F0502020204030204" pitchFamily="34" charset="0"/>
                  <a:cs typeface="Calibri" panose="020F0502020204030204" pitchFamily="34" charset="0"/>
                </a:rPr>
                <a:t>Hình</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thức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cảm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ứng</a:t>
              </a:r>
              <a:r>
                <a:rPr lang="en-US" b="1" dirty="0">
                  <a:latin typeface="Calibri" panose="020F0502020204030204" pitchFamily="34" charset="0"/>
                  <a:cs typeface="Calibri" panose="020F0502020204030204" pitchFamily="34" charset="0"/>
                </a:rPr>
                <a:t> ở </a:t>
              </a:r>
              <a:r>
                <a:rPr lang="en-US" b="1" dirty="0" err="1">
                  <a:latin typeface="Calibri" panose="020F0502020204030204" pitchFamily="34" charset="0"/>
                  <a:cs typeface="Calibri" panose="020F0502020204030204" pitchFamily="34" charset="0"/>
                </a:rPr>
                <a:t>các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nhóm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động</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vật</a:t>
              </a:r>
              <a:endParaRPr lang="en-US" b="1" dirty="0">
                <a:latin typeface="Calibri" panose="020F0502020204030204" pitchFamily="34" charset="0"/>
                <a:cs typeface="Calibri" panose="020F0502020204030204" pitchFamily="34" charset="0"/>
              </a:endParaRPr>
            </a:p>
          </p:txBody>
        </p:sp>
        <p:sp>
          <p:nvSpPr>
            <p:cNvPr id="14" name="Text Box 84"/>
            <p:cNvSpPr txBox="1">
              <a:spLocks noChangeArrowheads="1"/>
            </p:cNvSpPr>
            <p:nvPr>
              <p:custDataLst>
                <p:tags r:id="rId31"/>
              </p:custDataLst>
            </p:nvPr>
          </p:nvSpPr>
          <p:spPr bwMode="gray">
            <a:xfrm>
              <a:off x="910" y="3212"/>
              <a:ext cx="230" cy="592"/>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r>
                <a:rPr lang="en-US" dirty="0">
                  <a:solidFill>
                    <a:srgbClr val="FFFFFF"/>
                  </a:solidFill>
                  <a:latin typeface="Calibri" panose="020F0502020204030204" pitchFamily="34" charset="0"/>
                  <a:cs typeface="Calibri" panose="020F0502020204030204" pitchFamily="34" charset="0"/>
                </a:rPr>
                <a:t>I</a:t>
              </a:r>
            </a:p>
          </p:txBody>
        </p:sp>
      </p:grpSp>
      <p:grpSp>
        <p:nvGrpSpPr>
          <p:cNvPr id="15" name="Group 43"/>
          <p:cNvGrpSpPr>
            <a:grpSpLocks/>
          </p:cNvGrpSpPr>
          <p:nvPr>
            <p:custDataLst>
              <p:tags r:id="rId3"/>
            </p:custDataLst>
          </p:nvPr>
        </p:nvGrpSpPr>
        <p:grpSpPr bwMode="auto">
          <a:xfrm>
            <a:off x="2377325" y="1295786"/>
            <a:ext cx="9153437" cy="1495902"/>
            <a:chOff x="672" y="2976"/>
            <a:chExt cx="4416" cy="1286"/>
          </a:xfrm>
          <a:solidFill>
            <a:srgbClr val="99FF66"/>
          </a:solidFill>
        </p:grpSpPr>
        <p:sp>
          <p:nvSpPr>
            <p:cNvPr id="17" name="AutoShape 77"/>
            <p:cNvSpPr>
              <a:spLocks noChangeArrowheads="1"/>
            </p:cNvSpPr>
            <p:nvPr>
              <p:custDataLst>
                <p:tags r:id="rId24"/>
              </p:custDataLst>
            </p:nvPr>
          </p:nvSpPr>
          <p:spPr bwMode="gray">
            <a:xfrm>
              <a:off x="1033" y="3078"/>
              <a:ext cx="4055" cy="52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18" name="AutoShape 78"/>
            <p:cNvSpPr>
              <a:spLocks noChangeArrowheads="1"/>
            </p:cNvSpPr>
            <p:nvPr>
              <p:custDataLst>
                <p:tags r:id="rId25"/>
              </p:custDataLst>
            </p:nvPr>
          </p:nvSpPr>
          <p:spPr bwMode="gray">
            <a:xfrm>
              <a:off x="672" y="2976"/>
              <a:ext cx="707" cy="720"/>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19" name="Text Box 79"/>
            <p:cNvSpPr txBox="1">
              <a:spLocks noChangeArrowheads="1"/>
            </p:cNvSpPr>
            <p:nvPr>
              <p:custDataLst>
                <p:tags r:id="rId26"/>
              </p:custDataLst>
            </p:nvPr>
          </p:nvSpPr>
          <p:spPr bwMode="gray">
            <a:xfrm>
              <a:off x="1347" y="3118"/>
              <a:ext cx="3633" cy="1144"/>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pPr algn="just"/>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Tế</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bào</a:t>
              </a:r>
              <a:r>
                <a:rPr lang="en-US" b="1" dirty="0">
                  <a:latin typeface="Calibri" panose="020F0502020204030204" pitchFamily="34" charset="0"/>
                  <a:cs typeface="Calibri" panose="020F0502020204030204" pitchFamily="34" charset="0"/>
                </a:rPr>
                <a:t> TK </a:t>
              </a:r>
              <a:r>
                <a:rPr lang="en-US" b="1" dirty="0" err="1">
                  <a:latin typeface="Calibri" panose="020F0502020204030204" pitchFamily="34" charset="0"/>
                  <a:cs typeface="Calibri" panose="020F0502020204030204" pitchFamily="34" charset="0"/>
                </a:rPr>
                <a:t>và</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các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dạng</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hệ</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thần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kinh</a:t>
              </a:r>
              <a:endParaRPr lang="en-US" b="1" dirty="0">
                <a:solidFill>
                  <a:srgbClr val="FFFFFF"/>
                </a:solidFill>
                <a:latin typeface="Calibri" panose="020F0502020204030204" pitchFamily="34" charset="0"/>
                <a:cs typeface="Calibri" panose="020F0502020204030204" pitchFamily="34" charset="0"/>
              </a:endParaRPr>
            </a:p>
          </p:txBody>
        </p:sp>
        <p:sp>
          <p:nvSpPr>
            <p:cNvPr id="20" name="Text Box 84"/>
            <p:cNvSpPr txBox="1">
              <a:spLocks noChangeArrowheads="1"/>
            </p:cNvSpPr>
            <p:nvPr>
              <p:custDataLst>
                <p:tags r:id="rId27"/>
              </p:custDataLst>
            </p:nvPr>
          </p:nvSpPr>
          <p:spPr bwMode="gray">
            <a:xfrm>
              <a:off x="807" y="3146"/>
              <a:ext cx="395" cy="61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pPr algn="ctr"/>
              <a:r>
                <a:rPr lang="en-US" dirty="0">
                  <a:solidFill>
                    <a:srgbClr val="FFFFFF"/>
                  </a:solidFill>
                  <a:latin typeface="Calibri" panose="020F0502020204030204" pitchFamily="34" charset="0"/>
                  <a:cs typeface="Calibri" panose="020F0502020204030204" pitchFamily="34" charset="0"/>
                </a:rPr>
                <a:t>II</a:t>
              </a:r>
            </a:p>
          </p:txBody>
        </p:sp>
      </p:grpSp>
      <p:grpSp>
        <p:nvGrpSpPr>
          <p:cNvPr id="21" name="Group 43"/>
          <p:cNvGrpSpPr>
            <a:grpSpLocks/>
          </p:cNvGrpSpPr>
          <p:nvPr>
            <p:custDataLst>
              <p:tags r:id="rId4"/>
            </p:custDataLst>
          </p:nvPr>
        </p:nvGrpSpPr>
        <p:grpSpPr bwMode="auto">
          <a:xfrm>
            <a:off x="2338372" y="2157778"/>
            <a:ext cx="9225619" cy="922097"/>
            <a:chOff x="566" y="2976"/>
            <a:chExt cx="4522" cy="770"/>
          </a:xfrm>
          <a:solidFill>
            <a:srgbClr val="F497A2"/>
          </a:solidFill>
        </p:grpSpPr>
        <p:sp>
          <p:nvSpPr>
            <p:cNvPr id="22" name="AutoShape 77"/>
            <p:cNvSpPr>
              <a:spLocks noChangeArrowheads="1"/>
            </p:cNvSpPr>
            <p:nvPr>
              <p:custDataLst>
                <p:tags r:id="rId20"/>
              </p:custDataLst>
            </p:nvPr>
          </p:nvSpPr>
          <p:spPr bwMode="gray">
            <a:xfrm>
              <a:off x="1033" y="3053"/>
              <a:ext cx="4055" cy="547"/>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26" name="AutoShape 78"/>
            <p:cNvSpPr>
              <a:spLocks noChangeArrowheads="1"/>
            </p:cNvSpPr>
            <p:nvPr>
              <p:custDataLst>
                <p:tags r:id="rId21"/>
              </p:custDataLst>
            </p:nvPr>
          </p:nvSpPr>
          <p:spPr bwMode="gray">
            <a:xfrm>
              <a:off x="566" y="2976"/>
              <a:ext cx="780" cy="770"/>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28" name="Text Box 79"/>
            <p:cNvSpPr txBox="1">
              <a:spLocks noChangeArrowheads="1"/>
            </p:cNvSpPr>
            <p:nvPr>
              <p:custDataLst>
                <p:tags r:id="rId22"/>
              </p:custDataLst>
            </p:nvPr>
          </p:nvSpPr>
          <p:spPr bwMode="gray">
            <a:xfrm>
              <a:off x="1378" y="3152"/>
              <a:ext cx="3633" cy="46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pPr algn="just"/>
              <a:r>
                <a:rPr lang="en-US" b="1" dirty="0" err="1">
                  <a:latin typeface="Calibri" panose="020F0502020204030204" pitchFamily="34" charset="0"/>
                  <a:cs typeface="Calibri" panose="020F0502020204030204" pitchFamily="34" charset="0"/>
                </a:rPr>
                <a:t>Truyền</a:t>
              </a:r>
              <a:r>
                <a:rPr lang="en-US" b="1" dirty="0">
                  <a:latin typeface="Calibri" panose="020F0502020204030204" pitchFamily="34" charset="0"/>
                  <a:cs typeface="Calibri" panose="020F0502020204030204" pitchFamily="34" charset="0"/>
                </a:rPr>
                <a:t> tin qua synapse</a:t>
              </a:r>
            </a:p>
          </p:txBody>
        </p:sp>
        <p:sp>
          <p:nvSpPr>
            <p:cNvPr id="29" name="Text Box 84"/>
            <p:cNvSpPr txBox="1">
              <a:spLocks noChangeArrowheads="1"/>
            </p:cNvSpPr>
            <p:nvPr>
              <p:custDataLst>
                <p:tags r:id="rId23"/>
              </p:custDataLst>
            </p:nvPr>
          </p:nvSpPr>
          <p:spPr bwMode="gray">
            <a:xfrm>
              <a:off x="792" y="3146"/>
              <a:ext cx="288" cy="46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r>
                <a:rPr lang="en-US" dirty="0">
                  <a:solidFill>
                    <a:srgbClr val="FFFFFF"/>
                  </a:solidFill>
                  <a:latin typeface="Calibri" panose="020F0502020204030204" pitchFamily="34" charset="0"/>
                  <a:cs typeface="Calibri" panose="020F0502020204030204" pitchFamily="34" charset="0"/>
                </a:rPr>
                <a:t>III</a:t>
              </a:r>
            </a:p>
          </p:txBody>
        </p:sp>
      </p:grpSp>
      <p:grpSp>
        <p:nvGrpSpPr>
          <p:cNvPr id="30" name="Group 43"/>
          <p:cNvGrpSpPr>
            <a:grpSpLocks/>
          </p:cNvGrpSpPr>
          <p:nvPr>
            <p:custDataLst>
              <p:tags r:id="rId5"/>
            </p:custDataLst>
          </p:nvPr>
        </p:nvGrpSpPr>
        <p:grpSpPr bwMode="auto">
          <a:xfrm>
            <a:off x="2250885" y="3174760"/>
            <a:ext cx="9279877" cy="944536"/>
            <a:chOff x="611" y="2976"/>
            <a:chExt cx="4477" cy="812"/>
          </a:xfrm>
          <a:solidFill>
            <a:schemeClr val="accent6">
              <a:lumMod val="60000"/>
              <a:lumOff val="40000"/>
            </a:schemeClr>
          </a:solidFill>
        </p:grpSpPr>
        <p:sp>
          <p:nvSpPr>
            <p:cNvPr id="31" name="AutoShape 77"/>
            <p:cNvSpPr>
              <a:spLocks noChangeArrowheads="1"/>
            </p:cNvSpPr>
            <p:nvPr>
              <p:custDataLst>
                <p:tags r:id="rId16"/>
              </p:custDataLst>
            </p:nvPr>
          </p:nvSpPr>
          <p:spPr bwMode="gray">
            <a:xfrm>
              <a:off x="1033" y="3040"/>
              <a:ext cx="4055" cy="624"/>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32" name="AutoShape 78"/>
            <p:cNvSpPr>
              <a:spLocks noChangeArrowheads="1"/>
            </p:cNvSpPr>
            <p:nvPr>
              <p:custDataLst>
                <p:tags r:id="rId17"/>
              </p:custDataLst>
            </p:nvPr>
          </p:nvSpPr>
          <p:spPr bwMode="gray">
            <a:xfrm>
              <a:off x="611" y="2976"/>
              <a:ext cx="768" cy="81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33" name="Text Box 79">
              <a:hlinkClick r:id="rId34" action="ppaction://hlinkpres?slideindex=1&amp;slidetitle="/>
            </p:cNvPr>
            <p:cNvSpPr txBox="1">
              <a:spLocks noChangeArrowheads="1"/>
            </p:cNvSpPr>
            <p:nvPr>
              <p:custDataLst>
                <p:tags r:id="rId18"/>
              </p:custDataLst>
            </p:nvPr>
          </p:nvSpPr>
          <p:spPr bwMode="gray">
            <a:xfrm>
              <a:off x="1383" y="3079"/>
              <a:ext cx="3633" cy="610"/>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pPr algn="just"/>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Cung</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phản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xạ</a:t>
              </a:r>
              <a:endParaRPr lang="en-US" b="1" dirty="0">
                <a:solidFill>
                  <a:srgbClr val="FFFFFF"/>
                </a:solidFill>
                <a:latin typeface="Calibri" panose="020F0502020204030204" pitchFamily="34" charset="0"/>
                <a:cs typeface="Calibri" panose="020F0502020204030204" pitchFamily="34" charset="0"/>
              </a:endParaRPr>
            </a:p>
          </p:txBody>
        </p:sp>
        <p:sp>
          <p:nvSpPr>
            <p:cNvPr id="34" name="Text Box 84"/>
            <p:cNvSpPr txBox="1">
              <a:spLocks noChangeArrowheads="1"/>
            </p:cNvSpPr>
            <p:nvPr>
              <p:custDataLst>
                <p:tags r:id="rId19"/>
              </p:custDataLst>
            </p:nvPr>
          </p:nvSpPr>
          <p:spPr bwMode="gray">
            <a:xfrm>
              <a:off x="857" y="3171"/>
              <a:ext cx="287" cy="48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pPr algn="ctr"/>
              <a:r>
                <a:rPr lang="en-US" dirty="0">
                  <a:solidFill>
                    <a:srgbClr val="FFFFFF"/>
                  </a:solidFill>
                  <a:latin typeface="Calibri" panose="020F0502020204030204" pitchFamily="34" charset="0"/>
                  <a:cs typeface="Calibri" panose="020F0502020204030204" pitchFamily="34" charset="0"/>
                </a:rPr>
                <a:t>IV</a:t>
              </a:r>
            </a:p>
          </p:txBody>
        </p:sp>
      </p:grpSp>
      <p:grpSp>
        <p:nvGrpSpPr>
          <p:cNvPr id="36" name="Group 43"/>
          <p:cNvGrpSpPr>
            <a:grpSpLocks/>
          </p:cNvGrpSpPr>
          <p:nvPr>
            <p:custDataLst>
              <p:tags r:id="rId6"/>
            </p:custDataLst>
          </p:nvPr>
        </p:nvGrpSpPr>
        <p:grpSpPr bwMode="auto">
          <a:xfrm>
            <a:off x="2299105" y="4346557"/>
            <a:ext cx="9153437" cy="907313"/>
            <a:chOff x="672" y="2976"/>
            <a:chExt cx="4416" cy="780"/>
          </a:xfrm>
          <a:solidFill>
            <a:srgbClr val="99FF66"/>
          </a:solidFill>
        </p:grpSpPr>
        <p:sp>
          <p:nvSpPr>
            <p:cNvPr id="37" name="AutoShape 77"/>
            <p:cNvSpPr>
              <a:spLocks noChangeArrowheads="1"/>
            </p:cNvSpPr>
            <p:nvPr>
              <p:custDataLst>
                <p:tags r:id="rId12"/>
              </p:custDataLst>
            </p:nvPr>
          </p:nvSpPr>
          <p:spPr bwMode="gray">
            <a:xfrm>
              <a:off x="1033" y="2976"/>
              <a:ext cx="4055" cy="624"/>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38" name="AutoShape 78"/>
            <p:cNvSpPr>
              <a:spLocks noChangeArrowheads="1"/>
            </p:cNvSpPr>
            <p:nvPr>
              <p:custDataLst>
                <p:tags r:id="rId13"/>
              </p:custDataLst>
            </p:nvPr>
          </p:nvSpPr>
          <p:spPr bwMode="gray">
            <a:xfrm>
              <a:off x="672" y="2976"/>
              <a:ext cx="707" cy="720"/>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39" name="Text Box 79"/>
            <p:cNvSpPr txBox="1">
              <a:spLocks noChangeArrowheads="1"/>
            </p:cNvSpPr>
            <p:nvPr>
              <p:custDataLst>
                <p:tags r:id="rId14"/>
              </p:custDataLst>
            </p:nvPr>
          </p:nvSpPr>
          <p:spPr bwMode="gray">
            <a:xfrm>
              <a:off x="1347" y="3118"/>
              <a:ext cx="3633" cy="61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pPr algn="just"/>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Các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loại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phản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xạ</a:t>
              </a:r>
              <a:endParaRPr lang="en-US" b="1" dirty="0">
                <a:solidFill>
                  <a:srgbClr val="FFFFFF"/>
                </a:solidFill>
                <a:latin typeface="Calibri" panose="020F0502020204030204" pitchFamily="34" charset="0"/>
                <a:cs typeface="Calibri" panose="020F0502020204030204" pitchFamily="34" charset="0"/>
              </a:endParaRPr>
            </a:p>
          </p:txBody>
        </p:sp>
        <p:sp>
          <p:nvSpPr>
            <p:cNvPr id="40" name="Text Box 84"/>
            <p:cNvSpPr txBox="1">
              <a:spLocks noChangeArrowheads="1"/>
            </p:cNvSpPr>
            <p:nvPr>
              <p:custDataLst>
                <p:tags r:id="rId15"/>
              </p:custDataLst>
            </p:nvPr>
          </p:nvSpPr>
          <p:spPr bwMode="gray">
            <a:xfrm>
              <a:off x="807" y="3146"/>
              <a:ext cx="395" cy="61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pPr algn="ctr"/>
              <a:r>
                <a:rPr lang="en-US" dirty="0">
                  <a:solidFill>
                    <a:srgbClr val="FFFFFF"/>
                  </a:solidFill>
                  <a:latin typeface="Calibri" panose="020F0502020204030204" pitchFamily="34" charset="0"/>
                  <a:cs typeface="Calibri" panose="020F0502020204030204" pitchFamily="34" charset="0"/>
                </a:rPr>
                <a:t>V</a:t>
              </a:r>
            </a:p>
          </p:txBody>
        </p:sp>
      </p:grpSp>
      <p:grpSp>
        <p:nvGrpSpPr>
          <p:cNvPr id="41" name="Group 43"/>
          <p:cNvGrpSpPr>
            <a:grpSpLocks/>
          </p:cNvGrpSpPr>
          <p:nvPr>
            <p:custDataLst>
              <p:tags r:id="rId7"/>
            </p:custDataLst>
          </p:nvPr>
        </p:nvGrpSpPr>
        <p:grpSpPr bwMode="auto">
          <a:xfrm>
            <a:off x="2199055" y="5299253"/>
            <a:ext cx="9331707" cy="1041850"/>
            <a:chOff x="514" y="2912"/>
            <a:chExt cx="4574" cy="870"/>
          </a:xfrm>
          <a:solidFill>
            <a:srgbClr val="F497A2"/>
          </a:solidFill>
        </p:grpSpPr>
        <p:sp>
          <p:nvSpPr>
            <p:cNvPr id="42" name="AutoShape 77"/>
            <p:cNvSpPr>
              <a:spLocks noChangeArrowheads="1"/>
            </p:cNvSpPr>
            <p:nvPr>
              <p:custDataLst>
                <p:tags r:id="rId8"/>
              </p:custDataLst>
            </p:nvPr>
          </p:nvSpPr>
          <p:spPr bwMode="gray">
            <a:xfrm>
              <a:off x="1033" y="3053"/>
              <a:ext cx="4055" cy="547"/>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43" name="AutoShape 78"/>
            <p:cNvSpPr>
              <a:spLocks noChangeArrowheads="1"/>
            </p:cNvSpPr>
            <p:nvPr>
              <p:custDataLst>
                <p:tags r:id="rId9"/>
              </p:custDataLst>
            </p:nvPr>
          </p:nvSpPr>
          <p:spPr bwMode="gray">
            <a:xfrm>
              <a:off x="514" y="2912"/>
              <a:ext cx="832" cy="870"/>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0" hangingPunct="0">
                <a:defRPr/>
              </a:pPr>
              <a:endParaRPr lang="en-US" sz="3200" dirty="0">
                <a:solidFill>
                  <a:srgbClr val="000066"/>
                </a:solidFill>
                <a:latin typeface="Calibri" panose="020F0502020204030204" pitchFamily="34" charset="0"/>
                <a:cs typeface="Calibri" panose="020F0502020204030204" pitchFamily="34" charset="0"/>
              </a:endParaRPr>
            </a:p>
          </p:txBody>
        </p:sp>
        <p:sp>
          <p:nvSpPr>
            <p:cNvPr id="44" name="Text Box 79"/>
            <p:cNvSpPr txBox="1">
              <a:spLocks noChangeArrowheads="1"/>
            </p:cNvSpPr>
            <p:nvPr>
              <p:custDataLst>
                <p:tags r:id="rId10"/>
              </p:custDataLst>
            </p:nvPr>
          </p:nvSpPr>
          <p:spPr bwMode="gray">
            <a:xfrm>
              <a:off x="1417" y="3079"/>
              <a:ext cx="3633" cy="59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pPr algn="just"/>
              <a:r>
                <a:rPr lang="en-US" b="1" dirty="0" err="1">
                  <a:latin typeface="Calibri" panose="020F0502020204030204" pitchFamily="34" charset="0"/>
                  <a:cs typeface="Calibri" panose="020F0502020204030204" pitchFamily="34" charset="0"/>
                </a:rPr>
                <a:t>Bảo</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vệ</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sức</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khỏe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hệ</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thần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kinh</a:t>
              </a:r>
              <a:endParaRPr lang="en-US" b="1" dirty="0">
                <a:solidFill>
                  <a:srgbClr val="FFFFFF"/>
                </a:solidFill>
                <a:latin typeface="Calibri" panose="020F0502020204030204" pitchFamily="34" charset="0"/>
                <a:cs typeface="Calibri" panose="020F0502020204030204" pitchFamily="34" charset="0"/>
              </a:endParaRPr>
            </a:p>
          </p:txBody>
        </p:sp>
        <p:sp>
          <p:nvSpPr>
            <p:cNvPr id="45" name="Text Box 84"/>
            <p:cNvSpPr txBox="1">
              <a:spLocks noChangeArrowheads="1"/>
            </p:cNvSpPr>
            <p:nvPr>
              <p:custDataLst>
                <p:tags r:id="rId11"/>
              </p:custDataLst>
            </p:nvPr>
          </p:nvSpPr>
          <p:spPr bwMode="gray">
            <a:xfrm>
              <a:off x="747" y="3118"/>
              <a:ext cx="310" cy="46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68415" tIns="34208" rIns="68415" bIns="34208">
              <a:spAutoFit/>
            </a:bodyPr>
            <a:lstStyle>
              <a:lvl1pPr defTabSz="684213" eaLnBrk="0" hangingPunct="0">
                <a:defRPr sz="3200">
                  <a:solidFill>
                    <a:schemeClr val="tx1"/>
                  </a:solidFill>
                  <a:latin typeface="Arial" charset="0"/>
                  <a:cs typeface="Arial" charset="0"/>
                </a:defRPr>
              </a:lvl1pPr>
              <a:lvl2pPr marL="742950" indent="-285750" defTabSz="684213" eaLnBrk="0" hangingPunct="0">
                <a:defRPr sz="3200">
                  <a:solidFill>
                    <a:schemeClr val="tx1"/>
                  </a:solidFill>
                  <a:latin typeface="Arial" charset="0"/>
                  <a:cs typeface="Arial" charset="0"/>
                </a:defRPr>
              </a:lvl2pPr>
              <a:lvl3pPr marL="1143000" indent="-228600" defTabSz="684213" eaLnBrk="0" hangingPunct="0">
                <a:defRPr sz="3200">
                  <a:solidFill>
                    <a:schemeClr val="tx1"/>
                  </a:solidFill>
                  <a:latin typeface="Arial" charset="0"/>
                  <a:cs typeface="Arial" charset="0"/>
                </a:defRPr>
              </a:lvl3pPr>
              <a:lvl4pPr marL="1600200" indent="-228600" defTabSz="684213" eaLnBrk="0" hangingPunct="0">
                <a:defRPr sz="3200">
                  <a:solidFill>
                    <a:schemeClr val="tx1"/>
                  </a:solidFill>
                  <a:latin typeface="Arial" charset="0"/>
                  <a:cs typeface="Arial" charset="0"/>
                </a:defRPr>
              </a:lvl4pPr>
              <a:lvl5pPr marL="2057400" indent="-228600" defTabSz="684213" eaLnBrk="0" hangingPunct="0">
                <a:defRPr sz="3200">
                  <a:solidFill>
                    <a:schemeClr val="tx1"/>
                  </a:solidFill>
                  <a:latin typeface="Arial" charset="0"/>
                  <a:cs typeface="Arial" charset="0"/>
                </a:defRPr>
              </a:lvl5pPr>
              <a:lvl6pPr marL="2514600" indent="-228600" defTabSz="684213" eaLnBrk="0" fontAlgn="base" hangingPunct="0">
                <a:spcBef>
                  <a:spcPct val="0"/>
                </a:spcBef>
                <a:spcAft>
                  <a:spcPct val="0"/>
                </a:spcAft>
                <a:defRPr sz="3200">
                  <a:solidFill>
                    <a:schemeClr val="tx1"/>
                  </a:solidFill>
                  <a:latin typeface="Arial" charset="0"/>
                  <a:cs typeface="Arial" charset="0"/>
                </a:defRPr>
              </a:lvl6pPr>
              <a:lvl7pPr marL="2971800" indent="-228600" defTabSz="684213" eaLnBrk="0" fontAlgn="base" hangingPunct="0">
                <a:spcBef>
                  <a:spcPct val="0"/>
                </a:spcBef>
                <a:spcAft>
                  <a:spcPct val="0"/>
                </a:spcAft>
                <a:defRPr sz="3200">
                  <a:solidFill>
                    <a:schemeClr val="tx1"/>
                  </a:solidFill>
                  <a:latin typeface="Arial" charset="0"/>
                  <a:cs typeface="Arial" charset="0"/>
                </a:defRPr>
              </a:lvl7pPr>
              <a:lvl8pPr marL="3429000" indent="-228600" defTabSz="684213" eaLnBrk="0" fontAlgn="base" hangingPunct="0">
                <a:spcBef>
                  <a:spcPct val="0"/>
                </a:spcBef>
                <a:spcAft>
                  <a:spcPct val="0"/>
                </a:spcAft>
                <a:defRPr sz="3200">
                  <a:solidFill>
                    <a:schemeClr val="tx1"/>
                  </a:solidFill>
                  <a:latin typeface="Arial" charset="0"/>
                  <a:cs typeface="Arial" charset="0"/>
                </a:defRPr>
              </a:lvl8pPr>
              <a:lvl9pPr marL="3886200" indent="-228600" defTabSz="684213" eaLnBrk="0" fontAlgn="base" hangingPunct="0">
                <a:spcBef>
                  <a:spcPct val="0"/>
                </a:spcBef>
                <a:spcAft>
                  <a:spcPct val="0"/>
                </a:spcAft>
                <a:defRPr sz="3200">
                  <a:solidFill>
                    <a:schemeClr val="tx1"/>
                  </a:solidFill>
                  <a:latin typeface="Arial" charset="0"/>
                  <a:cs typeface="Arial" charset="0"/>
                </a:defRPr>
              </a:lvl9pPr>
            </a:lstStyle>
            <a:p>
              <a:r>
                <a:rPr lang="en-US" dirty="0">
                  <a:solidFill>
                    <a:srgbClr val="FFFFFF"/>
                  </a:solidFill>
                  <a:latin typeface="Calibri" panose="020F0502020204030204" pitchFamily="34" charset="0"/>
                  <a:cs typeface="Calibri" panose="020F0502020204030204" pitchFamily="34" charset="0"/>
                </a:rPr>
                <a:t>VI</a:t>
              </a:r>
            </a:p>
          </p:txBody>
        </p:sp>
      </p:grpSp>
      <p:sp>
        <p:nvSpPr>
          <p:cNvPr id="3" name="Slide Number Placeholder 2">
            <a:extLst>
              <a:ext uri="{FF2B5EF4-FFF2-40B4-BE49-F238E27FC236}">
                <a16:creationId xmlns:a16="http://schemas.microsoft.com/office/drawing/2014/main" id="{C5897765-DD10-4FA9-B016-A28CFB5ECFD1}"/>
              </a:ext>
            </a:extLst>
          </p:cNvPr>
          <p:cNvSpPr>
            <a:spLocks noGrp="1"/>
          </p:cNvSpPr>
          <p:nvPr>
            <p:ph type="sldNum" sz="quarter" idx="12"/>
          </p:nvPr>
        </p:nvSpPr>
        <p:spPr/>
        <p:txBody>
          <a:bodyPr/>
          <a:lstStyle/>
          <a:p>
            <a:fld id="{6EEAB70C-E811-4097-A2DC-2C93517BC4C9}" type="slidenum">
              <a:rPr lang="zh-CN" altLang="en-US" smtClean="0"/>
              <a:pPr/>
              <a:t>5</a:t>
            </a:fld>
            <a:endParaRPr lang="zh-CN" altLang="en-US"/>
          </a:p>
        </p:txBody>
      </p:sp>
    </p:spTree>
    <p:custDataLst>
      <p:tags r:id="rId1"/>
    </p:custDataLst>
    <p:extLst>
      <p:ext uri="{BB962C8B-B14F-4D97-AF65-F5344CB8AC3E}">
        <p14:creationId xmlns:p14="http://schemas.microsoft.com/office/powerpoint/2010/main" val="8345825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0954" y="0"/>
            <a:ext cx="10111464" cy="643894"/>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VI. BẢO VỆ SỨC KHOẺ HỆ THẦN KINH</a:t>
            </a:r>
          </a:p>
        </p:txBody>
      </p:sp>
      <p:sp>
        <p:nvSpPr>
          <p:cNvPr id="4" name="Rectangle 3"/>
          <p:cNvSpPr/>
          <p:nvPr/>
        </p:nvSpPr>
        <p:spPr>
          <a:xfrm>
            <a:off x="460954" y="755046"/>
            <a:ext cx="8523389" cy="57490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lnSpc>
                <a:spcPct val="120000"/>
              </a:lnSpc>
              <a:spcAft>
                <a:spcPts val="0"/>
              </a:spcAft>
              <a:tabLst>
                <a:tab pos="581025" algn="l"/>
              </a:tabLst>
            </a:pPr>
            <a:r>
              <a:rPr lang="nb-NO"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2. Thuốc giảm đau và cơ chế tác dụng</a:t>
            </a:r>
            <a:endParaRPr lang="en-US" sz="28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663676-2089-1179-5485-76D81382536D}"/>
              </a:ext>
            </a:extLst>
          </p:cNvPr>
          <p:cNvSpPr txBox="1"/>
          <p:nvPr/>
        </p:nvSpPr>
        <p:spPr>
          <a:xfrm>
            <a:off x="460954" y="1676054"/>
            <a:ext cx="5892799" cy="3709349"/>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3200" dirty="0">
                <a:latin typeface="Calibri" panose="020F0502020204030204" pitchFamily="34" charset="0"/>
                <a:cs typeface="Calibri" panose="020F0502020204030204" pitchFamily="34" charset="0"/>
              </a:rPr>
              <a:t>- paracetamol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aspirin: </a:t>
            </a:r>
            <a:r>
              <a:rPr lang="en-US" sz="3200" dirty="0" err="1">
                <a:latin typeface="Calibri" panose="020F0502020204030204" pitchFamily="34" charset="0"/>
                <a:cs typeface="Calibri" panose="020F0502020204030204" pitchFamily="34" charset="0"/>
              </a:rPr>
              <a:t>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tổng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hợp</a:t>
            </a:r>
            <a:r>
              <a:rPr lang="en-US" sz="3200" dirty="0">
                <a:latin typeface="Calibri" panose="020F0502020204030204" pitchFamily="34" charset="0"/>
                <a:cs typeface="Calibri" panose="020F0502020204030204" pitchFamily="34" charset="0"/>
              </a:rPr>
              <a:t> prostaglandin</a:t>
            </a:r>
          </a:p>
          <a:p>
            <a:pPr>
              <a:lnSpc>
                <a:spcPct val="150000"/>
              </a:lnSpc>
            </a:pPr>
            <a:r>
              <a:rPr lang="en-US" sz="3200" dirty="0">
                <a:latin typeface="Calibri" panose="020F0502020204030204" pitchFamily="34" charset="0"/>
                <a:cs typeface="Calibri" panose="020F0502020204030204" pitchFamily="34" charset="0"/>
              </a:rPr>
              <a:t>- morphine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oxycodone: </a:t>
            </a:r>
            <a:r>
              <a:rPr lang="en-US" sz="3200" dirty="0" err="1">
                <a:latin typeface="Calibri" panose="020F0502020204030204" pitchFamily="34" charset="0"/>
                <a:cs typeface="Calibri" panose="020F0502020204030204" pitchFamily="34" charset="0"/>
              </a:rPr>
              <a:t>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thụ</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thể</a:t>
            </a:r>
            <a:r>
              <a:rPr lang="en-US" sz="3200" dirty="0">
                <a:latin typeface="Calibri" panose="020F0502020204030204" pitchFamily="34" charset="0"/>
                <a:cs typeface="Calibri" panose="020F0502020204030204" pitchFamily="34" charset="0"/>
              </a:rPr>
              <a:t> ở </a:t>
            </a:r>
            <a:r>
              <a:rPr lang="en-US" sz="3200" dirty="0" err="1">
                <a:latin typeface="Calibri" panose="020F0502020204030204" pitchFamily="34" charset="0"/>
                <a:cs typeface="Calibri" panose="020F0502020204030204" pitchFamily="34" charset="0"/>
              </a:rPr>
              <a:t>màng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truyền</a:t>
            </a:r>
            <a:r>
              <a:rPr lang="en-US" sz="3200" dirty="0">
                <a:latin typeface="Calibri" panose="020F0502020204030204" pitchFamily="34" charset="0"/>
                <a:cs typeface="Calibri" panose="020F0502020204030204" pitchFamily="34" charset="0"/>
              </a:rPr>
              <a:t> tin qua synapse</a:t>
            </a:r>
            <a:endParaRPr lang="vi-VN" sz="3200" dirty="0">
              <a:latin typeface="Calibri" panose="020F0502020204030204" pitchFamily="34" charset="0"/>
              <a:cs typeface="Calibri" panose="020F0502020204030204" pitchFamily="34" charset="0"/>
            </a:endParaRPr>
          </a:p>
        </p:txBody>
      </p:sp>
      <p:pic>
        <p:nvPicPr>
          <p:cNvPr id="6" name="Picture 5" descr="A box of white pills&#10;&#10;Description automatically generated">
            <a:extLst>
              <a:ext uri="{FF2B5EF4-FFF2-40B4-BE49-F238E27FC236}">
                <a16:creationId xmlns:a16="http://schemas.microsoft.com/office/drawing/2014/main" id="{5C0031C3-24BD-FD58-AFDB-DB1F1EFDA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514" y="1875576"/>
            <a:ext cx="5178080" cy="3106848"/>
          </a:xfrm>
          <a:prstGeom prst="rect">
            <a:avLst/>
          </a:prstGeom>
        </p:spPr>
      </p:pic>
      <p:sp>
        <p:nvSpPr>
          <p:cNvPr id="5" name="Slide Number Placeholder 4">
            <a:extLst>
              <a:ext uri="{FF2B5EF4-FFF2-40B4-BE49-F238E27FC236}">
                <a16:creationId xmlns:a16="http://schemas.microsoft.com/office/drawing/2014/main" id="{E0782A49-929A-4E16-8837-FD2822B4556F}"/>
              </a:ext>
            </a:extLst>
          </p:cNvPr>
          <p:cNvSpPr>
            <a:spLocks noGrp="1"/>
          </p:cNvSpPr>
          <p:nvPr>
            <p:ph type="sldNum" sz="quarter" idx="12"/>
          </p:nvPr>
        </p:nvSpPr>
        <p:spPr/>
        <p:txBody>
          <a:bodyPr/>
          <a:lstStyle/>
          <a:p>
            <a:fld id="{6EEAB70C-E811-4097-A2DC-2C93517BC4C9}" type="slidenum">
              <a:rPr lang="zh-CN" altLang="en-US" smtClean="0"/>
              <a:pPr/>
              <a:t>50</a:t>
            </a:fld>
            <a:endParaRPr lang="zh-CN" altLang="en-US"/>
          </a:p>
        </p:txBody>
      </p:sp>
    </p:spTree>
    <p:extLst>
      <p:ext uri="{BB962C8B-B14F-4D97-AF65-F5344CB8AC3E}">
        <p14:creationId xmlns:p14="http://schemas.microsoft.com/office/powerpoint/2010/main" val="358697805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0954" y="0"/>
            <a:ext cx="10111464" cy="643894"/>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VI. BẢO VỆ SỨC KHOẺ HỆ THẦN KINH</a:t>
            </a:r>
          </a:p>
        </p:txBody>
      </p:sp>
      <p:sp>
        <p:nvSpPr>
          <p:cNvPr id="4" name="Rectangle 3"/>
          <p:cNvSpPr/>
          <p:nvPr/>
        </p:nvSpPr>
        <p:spPr>
          <a:xfrm>
            <a:off x="1462440" y="2119389"/>
            <a:ext cx="8523389" cy="26108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0"/>
              </a:spcAft>
              <a:tabLst>
                <a:tab pos="581025" algn="l"/>
              </a:tabLst>
            </a:pPr>
            <a:r>
              <a:rPr lang="nb-NO"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2. Thuốc giảm đau và cơ chế tác dụng</a:t>
            </a:r>
            <a:endParaRPr lang="en-US" sz="28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0"/>
              </a:spcAft>
              <a:tabLst>
                <a:tab pos="581025" algn="l"/>
              </a:tabLst>
            </a:pPr>
            <a:r>
              <a:rPr lang="nb-NO" sz="2800" dirty="0">
                <a:latin typeface="Calibri" panose="020F0502020204030204" pitchFamily="34" charset="0"/>
                <a:ea typeface="Calibri" panose="020F0502020204030204" pitchFamily="34" charset="0"/>
                <a:cs typeface="Calibri" panose="020F0502020204030204" pitchFamily="34" charset="0"/>
              </a:rPr>
              <a:t>- Cơ chế tác dụng của thuuốc giảm đau: ức chế sự tổng hợp chất gây cảm giác đau, ức chế thụ thể ở màng sau synapse, ngăn chặn quá trình truyền tin qua synapse.</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544074F-54ED-4D64-9EAA-F3CD8DF64A92}"/>
              </a:ext>
            </a:extLst>
          </p:cNvPr>
          <p:cNvSpPr>
            <a:spLocks noGrp="1"/>
          </p:cNvSpPr>
          <p:nvPr>
            <p:ph type="sldNum" sz="quarter" idx="12"/>
          </p:nvPr>
        </p:nvSpPr>
        <p:spPr/>
        <p:txBody>
          <a:bodyPr/>
          <a:lstStyle/>
          <a:p>
            <a:fld id="{6EEAB70C-E811-4097-A2DC-2C93517BC4C9}" type="slidenum">
              <a:rPr lang="zh-CN" altLang="en-US" smtClean="0"/>
              <a:pPr/>
              <a:t>51</a:t>
            </a:fld>
            <a:endParaRPr lang="zh-CN" altLang="en-US"/>
          </a:p>
        </p:txBody>
      </p:sp>
    </p:spTree>
    <p:extLst>
      <p:ext uri="{BB962C8B-B14F-4D97-AF65-F5344CB8AC3E}">
        <p14:creationId xmlns:p14="http://schemas.microsoft.com/office/powerpoint/2010/main" val="88700446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0A095E-DACC-EE47-5274-6FE3CCFED16E}"/>
              </a:ext>
            </a:extLst>
          </p:cNvPr>
          <p:cNvSpPr/>
          <p:nvPr/>
        </p:nvSpPr>
        <p:spPr>
          <a:xfrm>
            <a:off x="460954" y="0"/>
            <a:ext cx="10111464" cy="643894"/>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VI. BẢO VỆ SỨC KHOẺ HỆ THẦN KINH</a:t>
            </a:r>
          </a:p>
        </p:txBody>
      </p:sp>
      <p:sp>
        <p:nvSpPr>
          <p:cNvPr id="4" name="Thought Bubble: Cloud 3">
            <a:extLst>
              <a:ext uri="{FF2B5EF4-FFF2-40B4-BE49-F238E27FC236}">
                <a16:creationId xmlns:a16="http://schemas.microsoft.com/office/drawing/2014/main" id="{9E3E2EFC-3F05-1366-803B-8ED889C11B67}"/>
              </a:ext>
            </a:extLst>
          </p:cNvPr>
          <p:cNvSpPr/>
          <p:nvPr/>
        </p:nvSpPr>
        <p:spPr>
          <a:xfrm>
            <a:off x="385867" y="827314"/>
            <a:ext cx="5820229" cy="3164113"/>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alibri" panose="020F0502020204030204" pitchFamily="34" charset="0"/>
                <a:cs typeface="Calibri" panose="020F0502020204030204" pitchFamily="34" charset="0"/>
              </a:rPr>
              <a:t>Cho </a:t>
            </a:r>
            <a:r>
              <a:rPr lang="en-US" sz="3200" dirty="0" err="1">
                <a:latin typeface="Calibri" panose="020F0502020204030204" pitchFamily="34" charset="0"/>
                <a:cs typeface="Calibri" panose="020F0502020204030204" pitchFamily="34" charset="0"/>
              </a:rPr>
              <a:t>biết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vai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trò</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ngủ</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thể</a:t>
            </a:r>
            <a:endParaRPr lang="vi-VN" sz="3200" dirty="0">
              <a:latin typeface="Calibri" panose="020F0502020204030204" pitchFamily="34" charset="0"/>
              <a:cs typeface="Calibri" panose="020F0502020204030204" pitchFamily="34" charset="0"/>
            </a:endParaRPr>
          </a:p>
        </p:txBody>
      </p:sp>
      <p:sp>
        <p:nvSpPr>
          <p:cNvPr id="5" name="Thought Bubble: Cloud 4">
            <a:extLst>
              <a:ext uri="{FF2B5EF4-FFF2-40B4-BE49-F238E27FC236}">
                <a16:creationId xmlns:a16="http://schemas.microsoft.com/office/drawing/2014/main" id="{EE2BABB1-95D2-E939-B098-0C2D58C4FD93}"/>
              </a:ext>
            </a:extLst>
          </p:cNvPr>
          <p:cNvSpPr/>
          <p:nvPr/>
        </p:nvSpPr>
        <p:spPr>
          <a:xfrm>
            <a:off x="6357257" y="1587500"/>
            <a:ext cx="5173104" cy="3759200"/>
          </a:xfrm>
          <a:prstGeom prst="cloudCallout">
            <a:avLst>
              <a:gd name="adj1" fmla="val -40754"/>
              <a:gd name="adj2" fmla="val 462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Kể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một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số</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đó</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7046091-3BBA-45AA-933D-4D281A4A95B3}"/>
              </a:ext>
            </a:extLst>
          </p:cNvPr>
          <p:cNvSpPr>
            <a:spLocks noGrp="1"/>
          </p:cNvSpPr>
          <p:nvPr>
            <p:ph type="sldNum" sz="quarter" idx="12"/>
          </p:nvPr>
        </p:nvSpPr>
        <p:spPr/>
        <p:txBody>
          <a:bodyPr/>
          <a:lstStyle/>
          <a:p>
            <a:fld id="{6EEAB70C-E811-4097-A2DC-2C93517BC4C9}" type="slidenum">
              <a:rPr lang="zh-CN" altLang="en-US" smtClean="0"/>
              <a:pPr/>
              <a:t>52</a:t>
            </a:fld>
            <a:endParaRPr lang="zh-CN" altLang="en-US"/>
          </a:p>
        </p:txBody>
      </p:sp>
      <p:pic>
        <p:nvPicPr>
          <p:cNvPr id="6" name="Picture 5">
            <a:extLst>
              <a:ext uri="{FF2B5EF4-FFF2-40B4-BE49-F238E27FC236}">
                <a16:creationId xmlns:a16="http://schemas.microsoft.com/office/drawing/2014/main" id="{CE7DB0B1-7BEE-440B-9D3A-C6259FC4A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9855" y="3361362"/>
            <a:ext cx="1876241" cy="3045125"/>
          </a:xfrm>
          <a:prstGeom prst="rect">
            <a:avLst/>
          </a:prstGeom>
        </p:spPr>
      </p:pic>
    </p:spTree>
    <p:extLst>
      <p:ext uri="{BB962C8B-B14F-4D97-AF65-F5344CB8AC3E}">
        <p14:creationId xmlns:p14="http://schemas.microsoft.com/office/powerpoint/2010/main" val="3205814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0954" y="0"/>
            <a:ext cx="10111464" cy="643894"/>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VI. BẢO VỆ SỨC KHOẺ HỆ THẦN KINH</a:t>
            </a:r>
          </a:p>
        </p:txBody>
      </p:sp>
      <p:sp>
        <p:nvSpPr>
          <p:cNvPr id="4" name="Rectangle 3"/>
          <p:cNvSpPr/>
          <p:nvPr/>
        </p:nvSpPr>
        <p:spPr>
          <a:xfrm>
            <a:off x="267904" y="1857285"/>
            <a:ext cx="11656192" cy="2970685"/>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0"/>
              </a:spcAft>
              <a:tabLst>
                <a:tab pos="581025" algn="l"/>
              </a:tabLst>
            </a:pPr>
            <a:r>
              <a:rPr lang="nb-NO"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3. Các biện pháp bảo vệ hệ thần kinh</a:t>
            </a:r>
            <a:endParaRPr lang="en-US" sz="32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0"/>
              </a:spcAft>
              <a:tabLst>
                <a:tab pos="581025" algn="l"/>
              </a:tabLst>
            </a:pPr>
            <a:r>
              <a:rPr lang="nb-NO" sz="3200" dirty="0">
                <a:latin typeface="Calibri" panose="020F0502020204030204" pitchFamily="34" charset="0"/>
                <a:ea typeface="Calibri" panose="020F0502020204030204" pitchFamily="34" charset="0"/>
                <a:cs typeface="Calibri" panose="020F0502020204030204" pitchFamily="34" charset="0"/>
              </a:rPr>
              <a:t>- Để bảo vệ sức khoẻ hệ thần kinh, cần phải ngủ đủ giấc, có chế độ lao động, nghỉ ngơi và dinh dưỡng hợp lí, luyện tập thể dục thể thao, không lạm dụng các chất kích thích và không sử dụng ma tuý,...</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1EE403B-1C29-4958-AAC4-BA140BB79CE4}"/>
              </a:ext>
            </a:extLst>
          </p:cNvPr>
          <p:cNvSpPr>
            <a:spLocks noGrp="1"/>
          </p:cNvSpPr>
          <p:nvPr>
            <p:ph type="sldNum" sz="quarter" idx="12"/>
          </p:nvPr>
        </p:nvSpPr>
        <p:spPr/>
        <p:txBody>
          <a:bodyPr/>
          <a:lstStyle/>
          <a:p>
            <a:fld id="{6EEAB70C-E811-4097-A2DC-2C93517BC4C9}" type="slidenum">
              <a:rPr lang="zh-CN" altLang="en-US" smtClean="0"/>
              <a:pPr/>
              <a:t>53</a:t>
            </a:fld>
            <a:endParaRPr lang="zh-CN" altLang="en-US"/>
          </a:p>
        </p:txBody>
      </p:sp>
    </p:spTree>
    <p:extLst>
      <p:ext uri="{BB962C8B-B14F-4D97-AF65-F5344CB8AC3E}">
        <p14:creationId xmlns:p14="http://schemas.microsoft.com/office/powerpoint/2010/main" val="62732980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0A095E-DACC-EE47-5274-6FE3CCFED16E}"/>
              </a:ext>
            </a:extLst>
          </p:cNvPr>
          <p:cNvSpPr/>
          <p:nvPr/>
        </p:nvSpPr>
        <p:spPr>
          <a:xfrm>
            <a:off x="460954" y="0"/>
            <a:ext cx="10111464" cy="643894"/>
          </a:xfrm>
          <a:prstGeom prst="rect">
            <a:avLst/>
          </a:prstGeom>
        </p:spPr>
        <p:txBody>
          <a:bodyPr wrap="square">
            <a:spAutoFit/>
          </a:bodyPr>
          <a:lstStyle/>
          <a:p>
            <a:pPr>
              <a:lnSpc>
                <a:spcPct val="120000"/>
              </a:lnSpc>
              <a:spcAft>
                <a:spcPts val="0"/>
              </a:spcAft>
              <a:tabLst>
                <a:tab pos="581025" algn="l"/>
              </a:tabLst>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VI. BẢO VỆ SỨC KHOẺ HỆ THẦN KINH</a:t>
            </a:r>
          </a:p>
        </p:txBody>
      </p:sp>
      <p:sp>
        <p:nvSpPr>
          <p:cNvPr id="4" name="TextBox 3">
            <a:extLst>
              <a:ext uri="{FF2B5EF4-FFF2-40B4-BE49-F238E27FC236}">
                <a16:creationId xmlns:a16="http://schemas.microsoft.com/office/drawing/2014/main" id="{939DF2B7-47B1-8D2B-DC04-E4311F3D6177}"/>
              </a:ext>
            </a:extLst>
          </p:cNvPr>
          <p:cNvSpPr txBox="1"/>
          <p:nvPr/>
        </p:nvSpPr>
        <p:spPr>
          <a:xfrm>
            <a:off x="1001485" y="1026049"/>
            <a:ext cx="10276241" cy="2062103"/>
          </a:xfrm>
          <a:prstGeom prst="rect">
            <a:avLst/>
          </a:prstGeom>
          <a:noFill/>
        </p:spPr>
        <p:txBody>
          <a:bodyPr wrap="square">
            <a:spAutoFit/>
          </a:bodyPr>
          <a:lstStyle/>
          <a:p>
            <a:pPr lvl="0" algn="just"/>
            <a:r>
              <a:rPr lang="pt-BR" sz="3200" i="1" dirty="0">
                <a:latin typeface="Calibri" panose="020F0502020204030204" pitchFamily="34" charset="0"/>
                <a:cs typeface="Calibri" panose="020F0502020204030204" pitchFamily="34" charset="0"/>
              </a:rPr>
              <a:t>1. </a:t>
            </a:r>
            <a:r>
              <a:rPr lang="en-US" sz="3200" i="1" dirty="0" err="1">
                <a:latin typeface="Calibri" panose="020F0502020204030204" pitchFamily="34" charset="0"/>
                <a:cs typeface="Calibri" panose="020F0502020204030204" pitchFamily="34" charset="0"/>
              </a:rPr>
              <a:t>Tại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sao</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hệ</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kinh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bị</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tổn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thương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có</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thể</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ảnh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hưởng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đến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hoạt</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động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các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cơ</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quan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khác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trong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cơ</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thể</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Từ</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đó</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hãy</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cho</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biết</a:t>
            </a:r>
            <a:r>
              <a:rPr lang="en-US" sz="3200" i="1" dirty="0">
                <a:latin typeface="Calibri" panose="020F0502020204030204" pitchFamily="34" charset="0"/>
                <a:cs typeface="Calibri" panose="020F0502020204030204" pitchFamily="34" charset="0"/>
              </a:rPr>
              <a:t> ý </a:t>
            </a:r>
            <a:r>
              <a:rPr lang="en-US" sz="3200" i="1" dirty="0" err="1">
                <a:latin typeface="Calibri" panose="020F0502020204030204" pitchFamily="34" charset="0"/>
                <a:cs typeface="Calibri" panose="020F0502020204030204" pitchFamily="34" charset="0"/>
              </a:rPr>
              <a:t>nghĩa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quan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trọng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việc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bảo</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vệ</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sức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khoẻ</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hệ</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kinh</a:t>
            </a:r>
            <a:r>
              <a:rPr lang="en-US" sz="3200"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8979236-9A43-8A28-8B9C-8BB638CF99A6}"/>
              </a:ext>
            </a:extLst>
          </p:cNvPr>
          <p:cNvSpPr txBox="1"/>
          <p:nvPr/>
        </p:nvSpPr>
        <p:spPr>
          <a:xfrm>
            <a:off x="1001484" y="3622879"/>
            <a:ext cx="10276241" cy="2554545"/>
          </a:xfrm>
          <a:prstGeom prst="rect">
            <a:avLst/>
          </a:prstGeom>
          <a:noFill/>
        </p:spPr>
        <p:txBody>
          <a:bodyPr wrap="square">
            <a:spAutoFit/>
          </a:bodyPr>
          <a:lstStyle/>
          <a:p>
            <a:pPr lvl="0" algn="just"/>
            <a:r>
              <a:rPr lang="en-US" sz="3200" i="1" dirty="0">
                <a:latin typeface="Calibri" panose="020F0502020204030204" pitchFamily="34" charset="0"/>
                <a:cs typeface="Calibri" panose="020F0502020204030204" pitchFamily="34" charset="0"/>
              </a:rPr>
              <a:t>2. </a:t>
            </a:r>
            <a:r>
              <a:rPr lang="en-US" sz="3200" i="1" dirty="0" err="1">
                <a:latin typeface="Calibri" panose="020F0502020204030204" pitchFamily="34" charset="0"/>
                <a:cs typeface="Calibri" panose="020F0502020204030204" pitchFamily="34" charset="0"/>
              </a:rPr>
              <a:t>Piperazin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và</a:t>
            </a:r>
            <a:r>
              <a:rPr lang="en-US" sz="3200" i="1" dirty="0">
                <a:latin typeface="Calibri" panose="020F0502020204030204" pitchFamily="34" charset="0"/>
                <a:cs typeface="Calibri" panose="020F0502020204030204" pitchFamily="34" charset="0"/>
              </a:rPr>
              <a:t> pyrantel </a:t>
            </a:r>
            <a:r>
              <a:rPr lang="en-US" sz="3200" i="1" dirty="0" err="1">
                <a:latin typeface="Calibri" panose="020F0502020204030204" pitchFamily="34" charset="0"/>
                <a:cs typeface="Calibri" panose="020F0502020204030204" pitchFamily="34" charset="0"/>
              </a:rPr>
              <a:t>là</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hai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loại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thuốc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có</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tác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dụng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tẩy</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một</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số</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loài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giun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kí</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sinh</a:t>
            </a:r>
            <a:r>
              <a:rPr lang="en-US" sz="3200" i="1" dirty="0">
                <a:latin typeface="Calibri" panose="020F0502020204030204" pitchFamily="34" charset="0"/>
                <a:cs typeface="Calibri" panose="020F0502020204030204" pitchFamily="34" charset="0"/>
              </a:rPr>
              <a:t> ở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giun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đũa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giun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kim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thông</a:t>
            </a:r>
            <a:r>
              <a:rPr lang="en-US" sz="3200" i="1" dirty="0">
                <a:latin typeface="Calibri" panose="020F0502020204030204" pitchFamily="34" charset="0"/>
                <a:cs typeface="Calibri" panose="020F0502020204030204" pitchFamily="34" charset="0"/>
              </a:rPr>
              <a:t> qua </a:t>
            </a:r>
            <a:r>
              <a:rPr lang="en-US" sz="3200" i="1" dirty="0" err="1">
                <a:latin typeface="Calibri" panose="020F0502020204030204" pitchFamily="34" charset="0"/>
                <a:cs typeface="Calibri" panose="020F0502020204030204" pitchFamily="34" charset="0"/>
              </a:rPr>
              <a:t>ức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chế</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hoạt</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động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hệ</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kinh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Hãy</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tìm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hiểu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và</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cho</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biết</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hai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loại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thuốc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trên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ức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chế</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hoạt</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động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hệ</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kinh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giun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cách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nào</a:t>
            </a:r>
            <a:r>
              <a:rPr lang="en-US" sz="3200"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4F3D241-92F6-4137-8479-B34BA840A9A2}"/>
              </a:ext>
            </a:extLst>
          </p:cNvPr>
          <p:cNvSpPr>
            <a:spLocks noGrp="1"/>
          </p:cNvSpPr>
          <p:nvPr>
            <p:ph type="sldNum" sz="quarter" idx="12"/>
          </p:nvPr>
        </p:nvSpPr>
        <p:spPr/>
        <p:txBody>
          <a:bodyPr/>
          <a:lstStyle/>
          <a:p>
            <a:fld id="{6EEAB70C-E811-4097-A2DC-2C93517BC4C9}" type="slidenum">
              <a:rPr lang="zh-CN" altLang="en-US" smtClean="0"/>
              <a:pPr/>
              <a:t>54</a:t>
            </a:fld>
            <a:endParaRPr lang="zh-CN" altLang="en-US"/>
          </a:p>
        </p:txBody>
      </p:sp>
    </p:spTree>
    <p:extLst>
      <p:ext uri="{BB962C8B-B14F-4D97-AF65-F5344CB8AC3E}">
        <p14:creationId xmlns:p14="http://schemas.microsoft.com/office/powerpoint/2010/main" val="631257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12040" y="103602"/>
            <a:ext cx="3965903" cy="861774"/>
          </a:xfrm>
          <a:prstGeom prst="rect">
            <a:avLst/>
          </a:prstGeom>
        </p:spPr>
        <p:txBody>
          <a:bodyPr wrap="square">
            <a:spAutoFit/>
          </a:bodyPr>
          <a:lstStyle/>
          <a:p>
            <a:r>
              <a:rPr lang="nb-NO" sz="5000" b="1" dirty="0">
                <a:solidFill>
                  <a:srgbClr val="008000"/>
                </a:solidFill>
                <a:latin typeface="Calibri" panose="020F0502020204030204" pitchFamily="34" charset="0"/>
                <a:cs typeface="Calibri" panose="020F0502020204030204" pitchFamily="34" charset="0"/>
              </a:rPr>
              <a:t>LUYỆN TẬP</a:t>
            </a:r>
            <a:endParaRPr lang="en-US" sz="5000" dirty="0">
              <a:solidFill>
                <a:srgbClr val="008000"/>
              </a:solidFill>
              <a:latin typeface="Calibri" panose="020F0502020204030204" pitchFamily="34" charset="0"/>
              <a:cs typeface="Calibri" panose="020F0502020204030204" pitchFamily="34" charset="0"/>
            </a:endParaRPr>
          </a:p>
        </p:txBody>
      </p:sp>
      <p:sp>
        <p:nvSpPr>
          <p:cNvPr id="3" name="Rectangle 2"/>
          <p:cNvSpPr/>
          <p:nvPr/>
        </p:nvSpPr>
        <p:spPr>
          <a:xfrm>
            <a:off x="810322" y="1487918"/>
            <a:ext cx="10571356" cy="4189480"/>
          </a:xfrm>
          <a:prstGeom prst="rect">
            <a:avLst/>
          </a:prstGeom>
        </p:spPr>
        <p:txBody>
          <a:bodyPr wrap="square">
            <a:spAutoFit/>
          </a:bodyPr>
          <a:lstStyle/>
          <a:p>
            <a:pPr algn="just">
              <a:lnSpc>
                <a:spcPct val="120000"/>
              </a:lnSpc>
              <a:spcAft>
                <a:spcPts val="0"/>
              </a:spcAft>
            </a:pPr>
            <a:r>
              <a:rPr lang="en-US" sz="32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Câu</a:t>
            </a:r>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1:</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Cảm</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ứng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ở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gì</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giúp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vệ</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endParaRPr lang="en-US" sz="32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khả</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năng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đáp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ứng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môi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trường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giúp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tồn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tại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phát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triển</a:t>
            </a:r>
            <a:endParaRPr lang="en-US" sz="32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phận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giúp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nghi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môi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trường</a:t>
            </a:r>
            <a:endPar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3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đáp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án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sai</a:t>
            </a:r>
            <a:endPar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C08390E-0C49-4D55-98AD-AC5E99DB001C}"/>
              </a:ext>
            </a:extLst>
          </p:cNvPr>
          <p:cNvSpPr>
            <a:spLocks noGrp="1"/>
          </p:cNvSpPr>
          <p:nvPr>
            <p:ph type="sldNum" sz="quarter" idx="12"/>
          </p:nvPr>
        </p:nvSpPr>
        <p:spPr/>
        <p:txBody>
          <a:bodyPr/>
          <a:lstStyle/>
          <a:p>
            <a:fld id="{6EEAB70C-E811-4097-A2DC-2C93517BC4C9}" type="slidenum">
              <a:rPr lang="zh-CN" altLang="en-US" smtClean="0"/>
              <a:pPr/>
              <a:t>55</a:t>
            </a:fld>
            <a:endParaRPr lang="zh-CN" altLang="en-US"/>
          </a:p>
        </p:txBody>
      </p:sp>
    </p:spTree>
    <p:extLst>
      <p:ext uri="{BB962C8B-B14F-4D97-AF65-F5344CB8AC3E}">
        <p14:creationId xmlns:p14="http://schemas.microsoft.com/office/powerpoint/2010/main" val="243447293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425990" y="0"/>
            <a:ext cx="3414360" cy="861774"/>
          </a:xfrm>
          <a:prstGeom prst="rect">
            <a:avLst/>
          </a:prstGeom>
        </p:spPr>
        <p:txBody>
          <a:bodyPr wrap="square">
            <a:spAutoFit/>
          </a:bodyPr>
          <a:lstStyle/>
          <a:p>
            <a:r>
              <a:rPr lang="nb-NO" sz="5000" b="1" dirty="0">
                <a:solidFill>
                  <a:srgbClr val="008000"/>
                </a:solidFill>
                <a:latin typeface="Calibri" panose="020F0502020204030204" pitchFamily="34" charset="0"/>
                <a:cs typeface="Calibri" panose="020F0502020204030204" pitchFamily="34" charset="0"/>
              </a:rPr>
              <a:t>LUYỆN TẬP</a:t>
            </a:r>
            <a:endParaRPr lang="en-US" sz="5000" dirty="0">
              <a:solidFill>
                <a:srgbClr val="008000"/>
              </a:solidFill>
              <a:latin typeface="Calibri" panose="020F0502020204030204" pitchFamily="34" charset="0"/>
              <a:cs typeface="Calibri" panose="020F0502020204030204" pitchFamily="34" charset="0"/>
            </a:endParaRPr>
          </a:p>
        </p:txBody>
      </p:sp>
      <p:sp>
        <p:nvSpPr>
          <p:cNvPr id="2" name="Rectangle 1"/>
          <p:cNvSpPr/>
          <p:nvPr/>
        </p:nvSpPr>
        <p:spPr>
          <a:xfrm>
            <a:off x="326173" y="722530"/>
            <a:ext cx="11463454" cy="5824351"/>
          </a:xfrm>
          <a:prstGeom prst="rect">
            <a:avLst/>
          </a:prstGeom>
        </p:spPr>
        <p:txBody>
          <a:bodyPr wrap="square">
            <a:spAutoFit/>
          </a:bodyPr>
          <a:lstStyle/>
          <a:p>
            <a:pPr algn="just">
              <a:lnSpc>
                <a:spcPct val="120000"/>
              </a:lnSpc>
              <a:spcAft>
                <a:spcPts val="0"/>
              </a:spcAft>
            </a:pPr>
            <a:r>
              <a:rPr lang="en-US"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2:</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20000"/>
              </a:lnSpc>
              <a:spcAft>
                <a:spcPts val="0"/>
              </a:spcAft>
              <a:buFont typeface="+mj-lt"/>
              <a:buAutoNum type="alphaUcPeriod"/>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hình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thành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do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sự</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dẫn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truyền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theo</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nguyên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tắc</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ưu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thế</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từ</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sang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không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khi</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hai</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này</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hưng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phấn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cùng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lúc</a:t>
            </a:r>
            <a:endParaRPr lang="en-US" sz="24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hình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thành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do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sự</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dẫn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truyền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theo</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nguyên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tắc</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ưu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thế</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từ</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sang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không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khi</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hai</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này</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hưng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phấn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khác</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lúc</a:t>
            </a:r>
            <a:endParaRPr lang="en-US" sz="24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hình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thành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do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sự</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lưu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trữ</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theo</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nguyên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tắc</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ưu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thế</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từ</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sang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không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khi</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hai</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này</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hưng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phấn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cùng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lúc</a:t>
            </a:r>
            <a:endParaRPr lang="en-US" sz="24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hình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thành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do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sự</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dẫn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truyền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theo</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nguyên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tắc</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ưu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thế</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từ</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tiểu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sang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nhận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không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khi</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hai</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khu</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này</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hưng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phấn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cùng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lúc</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F310F35-1934-48E5-B5D8-391DE9C725D1}"/>
              </a:ext>
            </a:extLst>
          </p:cNvPr>
          <p:cNvSpPr>
            <a:spLocks noGrp="1"/>
          </p:cNvSpPr>
          <p:nvPr>
            <p:ph type="sldNum" sz="quarter" idx="12"/>
          </p:nvPr>
        </p:nvSpPr>
        <p:spPr/>
        <p:txBody>
          <a:bodyPr/>
          <a:lstStyle/>
          <a:p>
            <a:fld id="{6EEAB70C-E811-4097-A2DC-2C93517BC4C9}" type="slidenum">
              <a:rPr lang="zh-CN" altLang="en-US" smtClean="0"/>
              <a:pPr/>
              <a:t>56</a:t>
            </a:fld>
            <a:endParaRPr lang="zh-CN" altLang="en-US"/>
          </a:p>
        </p:txBody>
      </p:sp>
    </p:spTree>
    <p:extLst>
      <p:ext uri="{BB962C8B-B14F-4D97-AF65-F5344CB8AC3E}">
        <p14:creationId xmlns:p14="http://schemas.microsoft.com/office/powerpoint/2010/main" val="421855299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rgbClr val="FF0000"/>
                                        </p:clrVal>
                                      </p:to>
                                    </p:set>
                                    <p:set>
                                      <p:cBhvr>
                                        <p:cTn id="7" dur="500" fill="hold"/>
                                        <p:tgtEl>
                                          <p:spTgt spid="2">
                                            <p:txEl>
                                              <p:pRg st="1" end="1"/>
                                            </p:txEl>
                                          </p:spTgt>
                                        </p:tgtEl>
                                        <p:attrNameLst>
                                          <p:attrName>fillcolor</p:attrName>
                                        </p:attrNameLst>
                                      </p:cBhvr>
                                      <p:to>
                                        <p:clrVal>
                                          <a:srgbClr val="FF0000"/>
                                        </p:clrVal>
                                      </p:to>
                                    </p:set>
                                    <p:set>
                                      <p:cBhvr>
                                        <p:cTn id="8" dur="5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481412" y="-39642"/>
            <a:ext cx="3806246" cy="861774"/>
          </a:xfrm>
          <a:prstGeom prst="rect">
            <a:avLst/>
          </a:prstGeom>
        </p:spPr>
        <p:txBody>
          <a:bodyPr wrap="square">
            <a:spAutoFit/>
          </a:bodyPr>
          <a:lstStyle/>
          <a:p>
            <a:r>
              <a:rPr lang="nb-NO" sz="5000" b="1" dirty="0">
                <a:solidFill>
                  <a:srgbClr val="008000"/>
                </a:solidFill>
                <a:latin typeface="Calibri" panose="020F0502020204030204" pitchFamily="34" charset="0"/>
                <a:cs typeface="Calibri" panose="020F0502020204030204" pitchFamily="34" charset="0"/>
              </a:rPr>
              <a:t>LUYỆN TẬP</a:t>
            </a:r>
            <a:endParaRPr lang="en-US" sz="5000" dirty="0">
              <a:solidFill>
                <a:srgbClr val="008000"/>
              </a:solidFill>
              <a:latin typeface="Calibri" panose="020F0502020204030204" pitchFamily="34" charset="0"/>
              <a:cs typeface="Calibri" panose="020F0502020204030204" pitchFamily="34" charset="0"/>
            </a:endParaRPr>
          </a:p>
        </p:txBody>
      </p:sp>
      <p:sp>
        <p:nvSpPr>
          <p:cNvPr id="2" name="Rectangle 1"/>
          <p:cNvSpPr/>
          <p:nvPr/>
        </p:nvSpPr>
        <p:spPr>
          <a:xfrm>
            <a:off x="576146" y="1094142"/>
            <a:ext cx="11039707" cy="4745915"/>
          </a:xfrm>
          <a:prstGeom prst="rect">
            <a:avLst/>
          </a:prstGeom>
        </p:spPr>
        <p:txBody>
          <a:bodyPr wrap="square">
            <a:spAutoFit/>
          </a:bodyPr>
          <a:lstStyle/>
          <a:p>
            <a:pPr algn="just">
              <a:lnSpc>
                <a:spcPct val="120000"/>
              </a:lnSpc>
              <a:spcAft>
                <a:spcPts val="0"/>
              </a:spcAft>
            </a:pPr>
            <a:r>
              <a:rPr lang="en-U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Câu</a:t>
            </a:r>
            <a: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3:</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Xynapse</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gì</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20000"/>
              </a:lnSpc>
              <a:spcAft>
                <a:spcPts val="0"/>
              </a:spcAft>
              <a:buFont typeface="+mj-lt"/>
              <a:buAutoNum type="alphaUcPeriod"/>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xúc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giữa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hoặc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giữa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thực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xúc</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xúc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giữa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thực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hoặc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giữa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khác</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xúc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giữa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hoặc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giữa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môi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trường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bên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ngoài</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xúc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giữa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hoặc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giữa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tế</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khác</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Slide Number Placeholder 2">
            <a:extLst>
              <a:ext uri="{FF2B5EF4-FFF2-40B4-BE49-F238E27FC236}">
                <a16:creationId xmlns:a16="http://schemas.microsoft.com/office/drawing/2014/main" id="{D0028DF4-CCEE-40CA-BEE7-D8A404697C59}"/>
              </a:ext>
            </a:extLst>
          </p:cNvPr>
          <p:cNvSpPr>
            <a:spLocks noGrp="1"/>
          </p:cNvSpPr>
          <p:nvPr>
            <p:ph type="sldNum" sz="quarter" idx="12"/>
          </p:nvPr>
        </p:nvSpPr>
        <p:spPr/>
        <p:txBody>
          <a:bodyPr/>
          <a:lstStyle/>
          <a:p>
            <a:fld id="{6EEAB70C-E811-4097-A2DC-2C93517BC4C9}" type="slidenum">
              <a:rPr lang="zh-CN" altLang="en-US" smtClean="0"/>
              <a:pPr/>
              <a:t>57</a:t>
            </a:fld>
            <a:endParaRPr lang="zh-CN" altLang="en-US"/>
          </a:p>
        </p:txBody>
      </p:sp>
    </p:spTree>
    <p:extLst>
      <p:ext uri="{BB962C8B-B14F-4D97-AF65-F5344CB8AC3E}">
        <p14:creationId xmlns:p14="http://schemas.microsoft.com/office/powerpoint/2010/main" val="3860875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rgbClr val="C42F1A"/>
                                        </p:clrVal>
                                      </p:to>
                                    </p:set>
                                    <p:set>
                                      <p:cBhvr>
                                        <p:cTn id="7" dur="500" fill="hold"/>
                                        <p:tgtEl>
                                          <p:spTgt spid="2">
                                            <p:txEl>
                                              <p:pRg st="1" end="1"/>
                                            </p:txEl>
                                          </p:spTgt>
                                        </p:tgtEl>
                                        <p:attrNameLst>
                                          <p:attrName>fillcolor</p:attrName>
                                        </p:attrNameLst>
                                      </p:cBhvr>
                                      <p:to>
                                        <p:clrVal>
                                          <a:srgbClr val="C42F1A"/>
                                        </p:clrVal>
                                      </p:to>
                                    </p:set>
                                    <p:set>
                                      <p:cBhvr>
                                        <p:cTn id="8" dur="5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495925" y="234231"/>
            <a:ext cx="3414360" cy="861774"/>
          </a:xfrm>
          <a:prstGeom prst="rect">
            <a:avLst/>
          </a:prstGeom>
        </p:spPr>
        <p:txBody>
          <a:bodyPr wrap="square">
            <a:spAutoFit/>
          </a:bodyPr>
          <a:lstStyle/>
          <a:p>
            <a:r>
              <a:rPr lang="nb-NO" sz="5000" b="1" dirty="0">
                <a:solidFill>
                  <a:srgbClr val="008000"/>
                </a:solidFill>
                <a:latin typeface="Calibri" panose="020F0502020204030204" pitchFamily="34" charset="0"/>
                <a:cs typeface="Calibri" panose="020F0502020204030204" pitchFamily="34" charset="0"/>
              </a:rPr>
              <a:t>LUYỆN TẬP</a:t>
            </a:r>
            <a:endParaRPr lang="en-US" sz="5000" dirty="0">
              <a:solidFill>
                <a:srgbClr val="008000"/>
              </a:solidFill>
              <a:latin typeface="Calibri" panose="020F0502020204030204" pitchFamily="34" charset="0"/>
              <a:cs typeface="Calibri" panose="020F0502020204030204" pitchFamily="34" charset="0"/>
            </a:endParaRPr>
          </a:p>
        </p:txBody>
      </p:sp>
      <p:sp>
        <p:nvSpPr>
          <p:cNvPr id="2" name="Rectangle 1"/>
          <p:cNvSpPr/>
          <p:nvPr/>
        </p:nvSpPr>
        <p:spPr>
          <a:xfrm>
            <a:off x="622568" y="1365883"/>
            <a:ext cx="8430322" cy="3007618"/>
          </a:xfrm>
          <a:prstGeom prst="rect">
            <a:avLst/>
          </a:prstGeom>
        </p:spPr>
        <p:txBody>
          <a:bodyPr wrap="square">
            <a:spAutoFit/>
          </a:bodyPr>
          <a:lstStyle/>
          <a:p>
            <a:pPr algn="just">
              <a:lnSpc>
                <a:spcPct val="120000"/>
              </a:lnSpc>
              <a:spcAft>
                <a:spcPts val="0"/>
              </a:spcAft>
            </a:pPr>
            <a:r>
              <a:rPr lang="en-US" sz="32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Câu</a:t>
            </a:r>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4:</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mấy</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loại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vô</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hướng</a:t>
            </a:r>
            <a:endParaRPr lang="en-US" sz="32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endPar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vô</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hướng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định</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hướng</a:t>
            </a:r>
            <a:endPar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 B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a:t>
            </a:r>
            <a:endPar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5C326A3-0065-43FE-BE81-1C852F2B379E}"/>
              </a:ext>
            </a:extLst>
          </p:cNvPr>
          <p:cNvSpPr>
            <a:spLocks noGrp="1"/>
          </p:cNvSpPr>
          <p:nvPr>
            <p:ph type="sldNum" sz="quarter" idx="12"/>
          </p:nvPr>
        </p:nvSpPr>
        <p:spPr/>
        <p:txBody>
          <a:bodyPr/>
          <a:lstStyle/>
          <a:p>
            <a:fld id="{6EEAB70C-E811-4097-A2DC-2C93517BC4C9}" type="slidenum">
              <a:rPr lang="zh-CN" altLang="en-US" smtClean="0"/>
              <a:pPr/>
              <a:t>58</a:t>
            </a:fld>
            <a:endParaRPr lang="zh-CN" altLang="en-US"/>
          </a:p>
        </p:txBody>
      </p:sp>
      <p:pic>
        <p:nvPicPr>
          <p:cNvPr id="6" name="Picture 5">
            <a:extLst>
              <a:ext uri="{FF2B5EF4-FFF2-40B4-BE49-F238E27FC236}">
                <a16:creationId xmlns:a16="http://schemas.microsoft.com/office/drawing/2014/main" id="{2C8BBBE1-7A1B-4F25-BF28-DCA00B59B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5881" y="733508"/>
            <a:ext cx="1876241" cy="3045125"/>
          </a:xfrm>
          <a:prstGeom prst="rect">
            <a:avLst/>
          </a:prstGeom>
        </p:spPr>
      </p:pic>
    </p:spTree>
    <p:extLst>
      <p:ext uri="{BB962C8B-B14F-4D97-AF65-F5344CB8AC3E}">
        <p14:creationId xmlns:p14="http://schemas.microsoft.com/office/powerpoint/2010/main" val="246058637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FF0000"/>
                                        </p:clrVal>
                                      </p:to>
                                    </p:set>
                                    <p:set>
                                      <p:cBhvr>
                                        <p:cTn id="7" dur="500" fill="hold"/>
                                        <p:tgtEl>
                                          <p:spTgt spid="2">
                                            <p:txEl>
                                              <p:pRg st="2" end="2"/>
                                            </p:txEl>
                                          </p:spTgt>
                                        </p:tgtEl>
                                        <p:attrNameLst>
                                          <p:attrName>fillcolor</p:attrName>
                                        </p:attrNameLst>
                                      </p:cBhvr>
                                      <p:to>
                                        <p:clrVal>
                                          <a:srgbClr val="FF0000"/>
                                        </p:clrVal>
                                      </p:to>
                                    </p:set>
                                    <p:set>
                                      <p:cBhvr>
                                        <p:cTn id="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539469" y="132631"/>
            <a:ext cx="4038474" cy="861774"/>
          </a:xfrm>
          <a:prstGeom prst="rect">
            <a:avLst/>
          </a:prstGeom>
        </p:spPr>
        <p:txBody>
          <a:bodyPr wrap="square">
            <a:spAutoFit/>
          </a:bodyPr>
          <a:lstStyle/>
          <a:p>
            <a:r>
              <a:rPr lang="nb-NO" sz="5000" b="1" dirty="0">
                <a:solidFill>
                  <a:srgbClr val="008000"/>
                </a:solidFill>
                <a:latin typeface="Calibri" panose="020F0502020204030204" pitchFamily="34" charset="0"/>
                <a:cs typeface="Calibri" panose="020F0502020204030204" pitchFamily="34" charset="0"/>
              </a:rPr>
              <a:t>LUYỆN TẬP</a:t>
            </a:r>
            <a:endParaRPr lang="en-US" sz="5000" dirty="0">
              <a:solidFill>
                <a:srgbClr val="008000"/>
              </a:solidFill>
              <a:latin typeface="Calibri" panose="020F0502020204030204" pitchFamily="34" charset="0"/>
              <a:cs typeface="Calibri" panose="020F0502020204030204" pitchFamily="34" charset="0"/>
            </a:endParaRPr>
          </a:p>
        </p:txBody>
      </p:sp>
      <p:sp>
        <p:nvSpPr>
          <p:cNvPr id="2" name="Rectangle 1"/>
          <p:cNvSpPr/>
          <p:nvPr/>
        </p:nvSpPr>
        <p:spPr>
          <a:xfrm>
            <a:off x="694916" y="733148"/>
            <a:ext cx="11329639" cy="5745547"/>
          </a:xfrm>
          <a:prstGeom prst="rect">
            <a:avLst/>
          </a:prstGeom>
        </p:spPr>
        <p:txBody>
          <a:bodyPr wrap="square">
            <a:spAutoFit/>
          </a:bodyPr>
          <a:lstStyle/>
          <a:p>
            <a:pPr algn="just">
              <a:lnSpc>
                <a:spcPct val="120000"/>
              </a:lnSpc>
              <a:spcAft>
                <a:spcPts val="0"/>
              </a:spcAft>
            </a:pPr>
            <a:r>
              <a:rPr lang="en-U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Câu</a:t>
            </a:r>
            <a: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5:</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Bộ</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phận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tiếp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xúc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kích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thích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Thụ</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thể</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giác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Não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bộ</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lvl="0" algn="just">
              <a:lnSpc>
                <a:spcPct val="120000"/>
              </a:lnSpc>
              <a:spcAft>
                <a:spcPts val="0"/>
              </a:spcAft>
              <a:tabLst>
                <a:tab pos="4572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ngoại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biên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 B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spcAft>
                <a:spcPts val="0"/>
              </a:spcAft>
            </a:pPr>
            <a:endPar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spcAft>
                <a:spcPts val="0"/>
              </a:spcAft>
            </a:pPr>
            <a:r>
              <a:rPr lang="en-U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Câu</a:t>
            </a:r>
            <a: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6:</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Cấu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tạo</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neuron?</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Thân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sợi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cong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sợi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nhánh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Thân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sợi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nhánh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sợi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trục</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Đầu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thân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nhánh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Đâu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nhánh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trục</a:t>
            </a:r>
            <a:endPar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spcAft>
                <a:spcPts val="0"/>
              </a:spcAft>
            </a:pPr>
            <a:endPar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spcAft>
                <a:spcPts val="0"/>
              </a:spcAft>
            </a:pPr>
            <a:r>
              <a:rPr lang="en-U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Câu</a:t>
            </a:r>
            <a: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7:</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Nguồn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gốc</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không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huấn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luyện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mà</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có</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 Do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tập</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tính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xã</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hội</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mẹ</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dạy</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con				D. Do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bẩm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sinh</a:t>
            </a:r>
            <a:endPar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DBD93A0A-5984-11B8-47F4-EC0E75C522D7}"/>
              </a:ext>
            </a:extLst>
          </p:cNvPr>
          <p:cNvSpPr txBox="1"/>
          <p:nvPr/>
        </p:nvSpPr>
        <p:spPr>
          <a:xfrm>
            <a:off x="694916" y="2613533"/>
            <a:ext cx="2481943"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ĐÁP ÁN: A</a:t>
            </a:r>
            <a:endParaRPr lang="vi-VN" sz="3200" b="1"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63137DA-7085-CCF7-BE7E-FF87526DB820}"/>
              </a:ext>
            </a:extLst>
          </p:cNvPr>
          <p:cNvSpPr txBox="1"/>
          <p:nvPr/>
        </p:nvSpPr>
        <p:spPr>
          <a:xfrm>
            <a:off x="694916" y="4525048"/>
            <a:ext cx="2481943"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ĐÁP ÁN: C</a:t>
            </a:r>
            <a:endParaRPr lang="vi-VN" sz="3200" b="1" dirty="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AF56D6A-D82D-569A-47D9-9E3BDC8E1160}"/>
              </a:ext>
            </a:extLst>
          </p:cNvPr>
          <p:cNvSpPr txBox="1"/>
          <p:nvPr/>
        </p:nvSpPr>
        <p:spPr>
          <a:xfrm>
            <a:off x="694916" y="6285968"/>
            <a:ext cx="2481943"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ĐÁP ÁN: D</a:t>
            </a:r>
            <a:endParaRPr lang="vi-VN" sz="3200" b="1" dirty="0">
              <a:solidFill>
                <a:srgbClr val="FF0000"/>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6A0B08FD-196D-4C34-82BC-B1170378E0F5}"/>
              </a:ext>
            </a:extLst>
          </p:cNvPr>
          <p:cNvSpPr>
            <a:spLocks noGrp="1"/>
          </p:cNvSpPr>
          <p:nvPr>
            <p:ph type="sldNum" sz="quarter" idx="12"/>
          </p:nvPr>
        </p:nvSpPr>
        <p:spPr/>
        <p:txBody>
          <a:bodyPr/>
          <a:lstStyle/>
          <a:p>
            <a:fld id="{6EEAB70C-E811-4097-A2DC-2C93517BC4C9}" type="slidenum">
              <a:rPr lang="zh-CN" altLang="en-US" smtClean="0"/>
              <a:pPr/>
              <a:t>59</a:t>
            </a:fld>
            <a:endParaRPr lang="zh-CN" altLang="en-US"/>
          </a:p>
        </p:txBody>
      </p:sp>
      <p:pic>
        <p:nvPicPr>
          <p:cNvPr id="8" name="Picture 7">
            <a:extLst>
              <a:ext uri="{FF2B5EF4-FFF2-40B4-BE49-F238E27FC236}">
                <a16:creationId xmlns:a16="http://schemas.microsoft.com/office/drawing/2014/main" id="{8D5A2454-4B07-4464-A762-7C10851499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0843" y="379305"/>
            <a:ext cx="1876241" cy="3045125"/>
          </a:xfrm>
          <a:prstGeom prst="rect">
            <a:avLst/>
          </a:prstGeom>
        </p:spPr>
      </p:pic>
    </p:spTree>
    <p:extLst>
      <p:ext uri="{BB962C8B-B14F-4D97-AF65-F5344CB8AC3E}">
        <p14:creationId xmlns:p14="http://schemas.microsoft.com/office/powerpoint/2010/main" val="34245240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5"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6" name="Isosceles Triangle 15">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7"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8"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19"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0" name="Isosceles Triangle 19">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1" name="Isosceles Triangle 20">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grpSp>
      <p:sp useBgFill="1">
        <p:nvSpPr>
          <p:cNvPr id="23" name="Rectangle 22">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p:cNvSpPr txBox="1"/>
          <p:nvPr/>
        </p:nvSpPr>
        <p:spPr>
          <a:xfrm>
            <a:off x="1743131" y="936661"/>
            <a:ext cx="5698067" cy="4479852"/>
          </a:xfrm>
          <a:prstGeom prst="rect">
            <a:avLst/>
          </a:prstGeom>
        </p:spPr>
        <p:txBody>
          <a:bodyPr vert="horz" lIns="91440" tIns="45720" rIns="91440" bIns="45720" rtlCol="0" anchor="ctr">
            <a:normAutofit/>
            <a:scene3d>
              <a:camera prst="orthographicFront"/>
              <a:lightRig rig="threePt" dir="t"/>
            </a:scene3d>
            <a:sp3d contourW="12700"/>
          </a:bodyPr>
          <a:lstStyle>
            <a:defPPr>
              <a:defRPr lang="zh-CN"/>
            </a:defPPr>
            <a:lvl1pPr marR="0" lvl="0" indent="0" algn="ctr" fontAlgn="auto">
              <a:lnSpc>
                <a:spcPct val="100000"/>
              </a:lnSpc>
              <a:spcBef>
                <a:spcPts val="0"/>
              </a:spcBef>
              <a:spcAft>
                <a:spcPts val="0"/>
              </a:spcAft>
              <a:buClrTx/>
              <a:buSzTx/>
              <a:buFontTx/>
              <a:buNone/>
              <a:defRPr kumimoji="0" sz="6000" b="1" i="0" u="none" strike="noStrike" cap="none" spc="0" normalizeH="0" baseline="0">
                <a:ln>
                  <a:noFill/>
                </a:ln>
                <a:solidFill>
                  <a:prstClr val="white"/>
                </a:solidFill>
                <a:uLnTx/>
                <a:uFillTx/>
                <a:latin typeface="+mn-ea"/>
                <a:cs typeface="经典综艺体简" panose="02010609000101010101" pitchFamily="49" charset="-122"/>
              </a:defRPr>
            </a:lvl1pPr>
          </a:lstStyle>
          <a:p>
            <a:pPr algn="r" defTabSz="457200">
              <a:spcBef>
                <a:spcPct val="0"/>
              </a:spcBef>
              <a:spcAft>
                <a:spcPts val="600"/>
              </a:spcAft>
            </a:pPr>
            <a:r>
              <a:rPr lang="en-US" altLang="zh-CN" sz="5400" dirty="0">
                <a:solidFill>
                  <a:schemeClr val="accent1"/>
                </a:solidFill>
                <a:latin typeface="Calibri" panose="020F0502020204030204" pitchFamily="34" charset="0"/>
                <a:ea typeface="+mj-ea"/>
                <a:cs typeface="Calibri" panose="020F0502020204030204" pitchFamily="34" charset="0"/>
                <a:sym typeface="+mn-lt"/>
              </a:rPr>
              <a:t>I. HÌNH THỨC CẢM ỨNG Ở CÁC NHÓM ĐỘNG VẬT </a:t>
            </a:r>
          </a:p>
        </p:txBody>
      </p:sp>
      <p:sp>
        <p:nvSpPr>
          <p:cNvPr id="25" name="Isosceles Triangle 24">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cxnSp>
        <p:nvCxnSpPr>
          <p:cNvPr id="27" name="Straight Connector 26">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Isosceles Triangle 28">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2" name="Slide Number Placeholder 1">
            <a:extLst>
              <a:ext uri="{FF2B5EF4-FFF2-40B4-BE49-F238E27FC236}">
                <a16:creationId xmlns:a16="http://schemas.microsoft.com/office/drawing/2014/main" id="{0274FEDF-C683-49F7-937D-8F4C0E65B7E3}"/>
              </a:ext>
            </a:extLst>
          </p:cNvPr>
          <p:cNvSpPr>
            <a:spLocks noGrp="1"/>
          </p:cNvSpPr>
          <p:nvPr>
            <p:ph type="sldNum" sz="quarter" idx="12"/>
          </p:nvPr>
        </p:nvSpPr>
        <p:spPr/>
        <p:txBody>
          <a:bodyPr/>
          <a:lstStyle/>
          <a:p>
            <a:fld id="{6EEAB70C-E811-4097-A2DC-2C93517BC4C9}" type="slidenum">
              <a:rPr lang="zh-CN" altLang="en-US" smtClean="0"/>
              <a:pPr/>
              <a:t>6</a:t>
            </a:fld>
            <a:endParaRPr lang="zh-CN" altLang="en-US"/>
          </a:p>
        </p:txBody>
      </p:sp>
      <p:pic>
        <p:nvPicPr>
          <p:cNvPr id="3" name="Picture 2">
            <a:extLst>
              <a:ext uri="{FF2B5EF4-FFF2-40B4-BE49-F238E27FC236}">
                <a16:creationId xmlns:a16="http://schemas.microsoft.com/office/drawing/2014/main" id="{83790E87-F9C6-4CB4-AE88-B597D3B50B3E}"/>
              </a:ext>
            </a:extLst>
          </p:cNvPr>
          <p:cNvPicPr>
            <a:picLocks noChangeAspect="1"/>
          </p:cNvPicPr>
          <p:nvPr/>
        </p:nvPicPr>
        <p:blipFill>
          <a:blip r:embed="rId4"/>
          <a:stretch>
            <a:fillRect/>
          </a:stretch>
        </p:blipFill>
        <p:spPr>
          <a:xfrm>
            <a:off x="7550521" y="1244193"/>
            <a:ext cx="4629815" cy="3590679"/>
          </a:xfrm>
          <a:prstGeom prst="rect">
            <a:avLst/>
          </a:prstGeom>
        </p:spPr>
      </p:pic>
    </p:spTree>
    <p:custDataLst>
      <p:tags r:id="rId1"/>
    </p:custDataLst>
    <p:extLst>
      <p:ext uri="{BB962C8B-B14F-4D97-AF65-F5344CB8AC3E}">
        <p14:creationId xmlns:p14="http://schemas.microsoft.com/office/powerpoint/2010/main" val="36687679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367048" y="0"/>
            <a:ext cx="3457903" cy="861774"/>
          </a:xfrm>
          <a:prstGeom prst="rect">
            <a:avLst/>
          </a:prstGeom>
        </p:spPr>
        <p:txBody>
          <a:bodyPr wrap="square">
            <a:spAutoFit/>
          </a:bodyPr>
          <a:lstStyle/>
          <a:p>
            <a:r>
              <a:rPr lang="nb-NO" sz="5000" b="1" dirty="0">
                <a:solidFill>
                  <a:srgbClr val="008000"/>
                </a:solidFill>
                <a:latin typeface="Calibri" panose="020F0502020204030204" pitchFamily="34" charset="0"/>
                <a:cs typeface="Calibri" panose="020F0502020204030204" pitchFamily="34" charset="0"/>
              </a:rPr>
              <a:t>LUYỆN TẬP</a:t>
            </a:r>
            <a:endParaRPr lang="en-US" sz="5000" dirty="0">
              <a:solidFill>
                <a:srgbClr val="008000"/>
              </a:solidFill>
              <a:latin typeface="Calibri" panose="020F0502020204030204" pitchFamily="34" charset="0"/>
              <a:cs typeface="Calibri" panose="020F0502020204030204" pitchFamily="34" charset="0"/>
            </a:endParaRPr>
          </a:p>
        </p:txBody>
      </p:sp>
      <p:sp>
        <p:nvSpPr>
          <p:cNvPr id="4" name="Rectangle 3"/>
          <p:cNvSpPr/>
          <p:nvPr/>
        </p:nvSpPr>
        <p:spPr>
          <a:xfrm>
            <a:off x="602166" y="1994276"/>
            <a:ext cx="11589834" cy="3711785"/>
          </a:xfrm>
          <a:prstGeom prst="rect">
            <a:avLst/>
          </a:prstGeom>
        </p:spPr>
        <p:txBody>
          <a:bodyPr wrap="square">
            <a:spAutoFit/>
          </a:bodyPr>
          <a:lstStyle/>
          <a:p>
            <a:pPr algn="just">
              <a:lnSpc>
                <a:spcPct val="120000"/>
              </a:lnSpc>
              <a:spcAft>
                <a:spcPts val="0"/>
              </a:spcAft>
            </a:pPr>
            <a:r>
              <a:rPr lang="en-U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Câu</a:t>
            </a:r>
            <a: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8:</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số</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bệnh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liên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đến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hệ</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thần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kinh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20000"/>
              </a:lnSpc>
              <a:spcAft>
                <a:spcPts val="0"/>
              </a:spcAft>
              <a:buFont typeface="+mj-lt"/>
              <a:buAutoNum type="alphaUcPeriod"/>
              <a:tabLst>
                <a:tab pos="4572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phổi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viêm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 Parkinson, Alzheimer;…</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Tim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mạch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xơ</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vữa</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động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mạch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D.Máu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trắng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hồng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cầu</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lưỡi</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liềm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US" sz="2800" b="1" dirty="0">
                <a:latin typeface="Calibri" panose="020F0502020204030204" pitchFamily="34" charset="0"/>
                <a:cs typeface="Calibri" panose="020F0502020204030204" pitchFamily="34" charset="0"/>
              </a:rPr>
              <a:t> </a:t>
            </a:r>
          </a:p>
          <a:p>
            <a:endParaRPr lang="en-US" sz="2800" b="1" dirty="0">
              <a:latin typeface="Calibri" panose="020F0502020204030204" pitchFamily="34" charset="0"/>
              <a:cs typeface="Calibri" panose="020F0502020204030204" pitchFamily="34" charset="0"/>
            </a:endParaRPr>
          </a:p>
          <a:p>
            <a:endParaRPr lang="en-US" sz="2800" b="1" dirty="0">
              <a:latin typeface="Calibri" panose="020F0502020204030204" pitchFamily="34" charset="0"/>
              <a:cs typeface="Calibri" panose="020F0502020204030204" pitchFamily="34" charset="0"/>
            </a:endParaRPr>
          </a:p>
          <a:p>
            <a:r>
              <a:rPr lang="en-US" sz="2800" b="1" dirty="0" err="1">
                <a:latin typeface="Calibri" panose="020F0502020204030204" pitchFamily="34" charset="0"/>
                <a:cs typeface="Calibri" panose="020F0502020204030204" pitchFamily="34" charset="0"/>
              </a:rPr>
              <a:t>Câu</a:t>
            </a:r>
            <a:r>
              <a:rPr lang="en-US" sz="2800" b="1" dirty="0">
                <a:latin typeface="Calibri" panose="020F0502020204030204" pitchFamily="34" charset="0"/>
                <a:cs typeface="Calibri" panose="020F0502020204030204" pitchFamily="34" charset="0"/>
              </a:rPr>
              <a:t> 9: </a:t>
            </a:r>
            <a:r>
              <a:rPr lang="en-US" sz="2800" dirty="0">
                <a:latin typeface="Calibri" panose="020F0502020204030204" pitchFamily="34" charset="0"/>
                <a:cs typeface="Calibri" panose="020F0502020204030204" pitchFamily="34" charset="0"/>
              </a:rPr>
              <a:t>Ý </a:t>
            </a:r>
            <a:r>
              <a:rPr lang="en-US" sz="2800" dirty="0" err="1">
                <a:latin typeface="Calibri" panose="020F0502020204030204" pitchFamily="34" charset="0"/>
                <a:cs typeface="Calibri" panose="020F0502020204030204" pitchFamily="34" charset="0"/>
              </a:rPr>
              <a:t>nào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ứng</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động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bào</a:t>
            </a:r>
            <a:r>
              <a:rPr lang="en-US" sz="2800" dirty="0">
                <a:latin typeface="Calibri" panose="020F0502020204030204" pitchFamily="34" charset="0"/>
                <a:cs typeface="Calibri" panose="020F0502020204030204" pitchFamily="34" charset="0"/>
              </a:rPr>
              <a:t>? </a:t>
            </a:r>
          </a:p>
          <a:p>
            <a:r>
              <a:rPr lang="en-US" sz="2800" dirty="0" err="1">
                <a:latin typeface="Calibri" panose="020F0502020204030204" pitchFamily="34" charset="0"/>
                <a:cs typeface="Calibri" panose="020F0502020204030204" pitchFamily="34" charset="0"/>
              </a:rPr>
              <a:t>A.Co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rút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nguyên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B.Chuyển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 </a:t>
            </a:r>
            <a:r>
              <a:rPr lang="en-US" sz="2800" dirty="0" err="1">
                <a:latin typeface="Calibri" panose="020F0502020204030204" pitchFamily="34" charset="0"/>
                <a:cs typeface="Calibri" panose="020F0502020204030204" pitchFamily="34" charset="0"/>
              </a:rPr>
              <a:t>Thông</a:t>
            </a:r>
            <a:r>
              <a:rPr lang="en-US" sz="2800" dirty="0">
                <a:latin typeface="Calibri" panose="020F0502020204030204" pitchFamily="34" charset="0"/>
                <a:cs typeface="Calibri" panose="020F0502020204030204" pitchFamily="34" charset="0"/>
              </a:rPr>
              <a:t> qua </a:t>
            </a:r>
            <a:r>
              <a:rPr lang="en-US" sz="2800" dirty="0" err="1">
                <a:latin typeface="Calibri" panose="020F0502020204030204" pitchFamily="34" charset="0"/>
                <a:cs typeface="Calibri" panose="020F0502020204030204" pitchFamily="34" charset="0"/>
              </a:rPr>
              <a:t>phản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xạ</a:t>
            </a:r>
            <a:r>
              <a:rPr lang="en-US" sz="2800" dirty="0">
                <a:latin typeface="Calibri" panose="020F0502020204030204" pitchFamily="34" charset="0"/>
                <a:cs typeface="Calibri" panose="020F0502020204030204" pitchFamily="34" charset="0"/>
              </a:rPr>
              <a:t>                           D. </a:t>
            </a:r>
            <a:r>
              <a:rPr lang="en-US" sz="2800" dirty="0" err="1">
                <a:latin typeface="Calibri" panose="020F0502020204030204" pitchFamily="34" charset="0"/>
                <a:cs typeface="Calibri" panose="020F0502020204030204" pitchFamily="34" charset="0"/>
              </a:rPr>
              <a:t>Tiêu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tốn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năng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lượng</a:t>
            </a:r>
            <a:endPar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F3C3CC38-8992-2F2E-69C0-F9CF74B7A3DF}"/>
              </a:ext>
            </a:extLst>
          </p:cNvPr>
          <p:cNvSpPr txBox="1"/>
          <p:nvPr/>
        </p:nvSpPr>
        <p:spPr>
          <a:xfrm>
            <a:off x="602166" y="3557780"/>
            <a:ext cx="2481943"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ĐÁP ÁN: C</a:t>
            </a:r>
            <a:endParaRPr lang="vi-VN" sz="3200" b="1" dirty="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4A7169D-547F-7F27-3E4F-C7C33DCE8470}"/>
              </a:ext>
            </a:extLst>
          </p:cNvPr>
          <p:cNvSpPr txBox="1"/>
          <p:nvPr/>
        </p:nvSpPr>
        <p:spPr>
          <a:xfrm>
            <a:off x="595086" y="5850219"/>
            <a:ext cx="2481943"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ĐÁP ÁN: C</a:t>
            </a:r>
            <a:endParaRPr lang="vi-VN" sz="3200" b="1" dirty="0">
              <a:solidFill>
                <a:srgbClr val="FF0000"/>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5720E70-B282-4480-BBBF-090FEC4F30C2}"/>
              </a:ext>
            </a:extLst>
          </p:cNvPr>
          <p:cNvSpPr>
            <a:spLocks noGrp="1"/>
          </p:cNvSpPr>
          <p:nvPr>
            <p:ph type="sldNum" sz="quarter" idx="12"/>
          </p:nvPr>
        </p:nvSpPr>
        <p:spPr/>
        <p:txBody>
          <a:bodyPr/>
          <a:lstStyle/>
          <a:p>
            <a:fld id="{6EEAB70C-E811-4097-A2DC-2C93517BC4C9}" type="slidenum">
              <a:rPr lang="zh-CN" altLang="en-US" smtClean="0"/>
              <a:pPr/>
              <a:t>60</a:t>
            </a:fld>
            <a:endParaRPr lang="zh-CN" altLang="en-US"/>
          </a:p>
        </p:txBody>
      </p:sp>
      <p:pic>
        <p:nvPicPr>
          <p:cNvPr id="7" name="Picture 6">
            <a:extLst>
              <a:ext uri="{FF2B5EF4-FFF2-40B4-BE49-F238E27FC236}">
                <a16:creationId xmlns:a16="http://schemas.microsoft.com/office/drawing/2014/main" id="{114EA9EA-932F-4982-85C6-C7F0046F9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2551" y="136412"/>
            <a:ext cx="1876241" cy="3045125"/>
          </a:xfrm>
          <a:prstGeom prst="rect">
            <a:avLst/>
          </a:prstGeom>
        </p:spPr>
      </p:pic>
    </p:spTree>
    <p:extLst>
      <p:ext uri="{BB962C8B-B14F-4D97-AF65-F5344CB8AC3E}">
        <p14:creationId xmlns:p14="http://schemas.microsoft.com/office/powerpoint/2010/main" val="378153079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612040" y="0"/>
            <a:ext cx="3428874" cy="861774"/>
          </a:xfrm>
          <a:prstGeom prst="rect">
            <a:avLst/>
          </a:prstGeom>
        </p:spPr>
        <p:txBody>
          <a:bodyPr wrap="square">
            <a:spAutoFit/>
          </a:bodyPr>
          <a:lstStyle/>
          <a:p>
            <a:r>
              <a:rPr lang="nb-NO" sz="5000" b="1" dirty="0">
                <a:solidFill>
                  <a:srgbClr val="008000"/>
                </a:solidFill>
                <a:latin typeface="Calibri" panose="020F0502020204030204" pitchFamily="34" charset="0"/>
                <a:cs typeface="Calibri" panose="020F0502020204030204" pitchFamily="34" charset="0"/>
              </a:rPr>
              <a:t>LUYỆN TẬP</a:t>
            </a:r>
            <a:endParaRPr lang="en-US" sz="5000" dirty="0">
              <a:solidFill>
                <a:srgbClr val="008000"/>
              </a:solidFill>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34355611"/>
              </p:ext>
            </p:extLst>
          </p:nvPr>
        </p:nvGraphicFramePr>
        <p:xfrm>
          <a:off x="185853" y="1196975"/>
          <a:ext cx="11788433" cy="5001133"/>
        </p:xfrm>
        <a:graphic>
          <a:graphicData uri="http://schemas.openxmlformats.org/drawingml/2006/table">
            <a:tbl>
              <a:tblPr>
                <a:tableStyleId>{5C22544A-7EE6-4342-B048-85BDC9FD1C3A}</a:tableStyleId>
              </a:tblPr>
              <a:tblGrid>
                <a:gridCol w="11788433">
                  <a:extLst>
                    <a:ext uri="{9D8B030D-6E8A-4147-A177-3AD203B41FA5}">
                      <a16:colId xmlns:a16="http://schemas.microsoft.com/office/drawing/2014/main" val="3567496552"/>
                    </a:ext>
                  </a:extLst>
                </a:gridCol>
              </a:tblGrid>
              <a:tr h="0">
                <a:tc>
                  <a:txBody>
                    <a:bodyPr/>
                    <a:lstStyle/>
                    <a:p>
                      <a:pPr>
                        <a:lnSpc>
                          <a:spcPct val="120000"/>
                        </a:lnSpc>
                        <a:spcAft>
                          <a:spcPts val="0"/>
                        </a:spcAft>
                      </a:pPr>
                      <a:r>
                        <a:rPr lang="en-US" sz="2800" b="1" dirty="0" err="1">
                          <a:effectLst/>
                          <a:latin typeface="Calibri" panose="020F0502020204030204" pitchFamily="34" charset="0"/>
                          <a:cs typeface="Calibri" panose="020F0502020204030204" pitchFamily="34" charset="0"/>
                        </a:rPr>
                        <a:t>Câu</a:t>
                      </a:r>
                      <a:r>
                        <a:rPr lang="en-US" sz="2800" b="1" dirty="0">
                          <a:effectLst/>
                          <a:latin typeface="Calibri" panose="020F0502020204030204" pitchFamily="34" charset="0"/>
                          <a:cs typeface="Calibri" panose="020F0502020204030204" pitchFamily="34" charset="0"/>
                        </a:rPr>
                        <a:t> 10: </a:t>
                      </a:r>
                      <a:r>
                        <a:rPr lang="en-US" sz="2800" b="1" dirty="0" err="1">
                          <a:effectLst/>
                          <a:latin typeface="Calibri" panose="020F0502020204030204" pitchFamily="34" charset="0"/>
                          <a:cs typeface="Calibri" panose="020F0502020204030204" pitchFamily="34" charset="0"/>
                        </a:rPr>
                        <a:t>Hệ</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thần</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kinh</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dạng</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chuỗi</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hạch</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được</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tạo</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thành</a:t>
                      </a:r>
                      <a:r>
                        <a:rPr lang="en-US" sz="2800" b="1" dirty="0">
                          <a:effectLst/>
                          <a:latin typeface="Calibri" panose="020F0502020204030204" pitchFamily="34" charset="0"/>
                          <a:cs typeface="Calibri" panose="020F0502020204030204" pitchFamily="34" charset="0"/>
                        </a:rPr>
                        <a:t> do</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144302"/>
                  </a:ext>
                </a:extLst>
              </a:tr>
              <a:tr h="841375">
                <a:tc>
                  <a:txBody>
                    <a:bodyPr/>
                    <a:lstStyle/>
                    <a:p>
                      <a:pPr indent="201930" algn="just">
                        <a:lnSpc>
                          <a:spcPct val="120000"/>
                        </a:lnSpc>
                        <a:spcAft>
                          <a:spcPts val="0"/>
                        </a:spcAft>
                      </a:pPr>
                      <a:r>
                        <a:rPr lang="en-US" sz="2800" dirty="0">
                          <a:effectLst/>
                          <a:latin typeface="Calibri" panose="020F0502020204030204" pitchFamily="34" charset="0"/>
                          <a:cs typeface="Calibri" panose="020F0502020204030204" pitchFamily="34" charset="0"/>
                        </a:rPr>
                        <a:t>A.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tế</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tập</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trung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tạo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thành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hạch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và</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được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nối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nhau</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tạo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thành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chuỗi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hạch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nằm</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dọc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theo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chiều</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dài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cơ</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thể</a:t>
                      </a:r>
                      <a:endParaRPr lang="en-US" sz="2800" dirty="0">
                        <a:effectLst/>
                        <a:latin typeface="Calibri" panose="020F0502020204030204" pitchFamily="34" charset="0"/>
                        <a:cs typeface="Calibri" panose="020F0502020204030204" pitchFamily="34" charset="0"/>
                      </a:endParaRPr>
                    </a:p>
                    <a:p>
                      <a:pPr indent="201930" algn="just">
                        <a:lnSpc>
                          <a:spcPct val="120000"/>
                        </a:lnSpc>
                        <a:spcAft>
                          <a:spcPts val="0"/>
                        </a:spcAft>
                      </a:pPr>
                      <a:r>
                        <a:rPr lang="en-US" sz="2800" dirty="0">
                          <a:effectLst/>
                          <a:latin typeface="Calibri" panose="020F0502020204030204" pitchFamily="34" charset="0"/>
                          <a:cs typeface="Calibri" panose="020F0502020204030204" pitchFamily="34" charset="0"/>
                        </a:rPr>
                        <a:t>B. </a:t>
                      </a:r>
                      <a:r>
                        <a:rPr lang="en-US" sz="2800" u="none" dirty="0" err="1">
                          <a:solidFill>
                            <a:schemeClr val="tx1"/>
                          </a:solidFill>
                          <a:effectLst/>
                          <a:latin typeface="Calibri" panose="020F0502020204030204" pitchFamily="34" charset="0"/>
                          <a:cs typeface="Calibri" panose="020F0502020204030204" pitchFamily="34" charset="0"/>
                        </a:rPr>
                        <a:t>Các</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tế</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bào</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thần</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kinh</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tập</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trung</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tạo</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thành</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các</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hạch</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thần</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kinh</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và</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được</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nối</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với</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nhau</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tạo</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thành</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chuỗi</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hạch</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nằm</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dọc</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theo</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lưng</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và</a:t>
                      </a:r>
                      <a:r>
                        <a:rPr lang="en-US" sz="2800" u="none" dirty="0">
                          <a:solidFill>
                            <a:schemeClr val="tx1"/>
                          </a:solidFill>
                          <a:effectLst/>
                          <a:latin typeface="Calibri" panose="020F0502020204030204" pitchFamily="34" charset="0"/>
                          <a:cs typeface="Calibri" panose="020F0502020204030204" pitchFamily="34" charset="0"/>
                        </a:rPr>
                        <a:t> </a:t>
                      </a:r>
                      <a:r>
                        <a:rPr lang="en-US" sz="2800" u="none" dirty="0" err="1">
                          <a:solidFill>
                            <a:schemeClr val="tx1"/>
                          </a:solidFill>
                          <a:effectLst/>
                          <a:latin typeface="Calibri" panose="020F0502020204030204" pitchFamily="34" charset="0"/>
                          <a:cs typeface="Calibri" panose="020F0502020204030204" pitchFamily="34" charset="0"/>
                        </a:rPr>
                        <a:t>bụng</a:t>
                      </a:r>
                      <a:endParaRPr lang="en-US" sz="2800" u="none" dirty="0">
                        <a:solidFill>
                          <a:schemeClr val="tx1"/>
                        </a:solidFill>
                        <a:effectLst/>
                        <a:latin typeface="Calibri" panose="020F0502020204030204" pitchFamily="34" charset="0"/>
                        <a:cs typeface="Calibri" panose="020F0502020204030204" pitchFamily="34" charset="0"/>
                      </a:endParaRPr>
                    </a:p>
                    <a:p>
                      <a:pPr indent="201930" algn="just">
                        <a:lnSpc>
                          <a:spcPct val="120000"/>
                        </a:lnSpc>
                        <a:spcAft>
                          <a:spcPts val="0"/>
                        </a:spcAft>
                      </a:pPr>
                      <a:r>
                        <a:rPr lang="en-US" sz="2800" dirty="0">
                          <a:effectLst/>
                          <a:latin typeface="Calibri" panose="020F0502020204030204" pitchFamily="34" charset="0"/>
                          <a:cs typeface="Calibri" panose="020F0502020204030204" pitchFamily="34" charset="0"/>
                        </a:rPr>
                        <a:t>C.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tế</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tập</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trung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tạo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thành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hạch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và</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được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nối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nhau</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tạo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thành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chuỗi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hạch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được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phân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bố</a:t>
                      </a:r>
                      <a:r>
                        <a:rPr lang="en-US" sz="2800" dirty="0">
                          <a:effectLst/>
                          <a:latin typeface="Calibri" panose="020F0502020204030204" pitchFamily="34" charset="0"/>
                          <a:cs typeface="Calibri" panose="020F0502020204030204" pitchFamily="34" charset="0"/>
                        </a:rPr>
                        <a:t> ở </a:t>
                      </a:r>
                      <a:r>
                        <a:rPr lang="en-US" sz="2800" dirty="0" err="1">
                          <a:effectLst/>
                          <a:latin typeface="Calibri" panose="020F0502020204030204" pitchFamily="34" charset="0"/>
                          <a:cs typeface="Calibri" panose="020F0502020204030204" pitchFamily="34" charset="0"/>
                        </a:rPr>
                        <a:t>một</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số</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cơ</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thể</a:t>
                      </a:r>
                      <a:endParaRPr lang="en-US" sz="2800" dirty="0">
                        <a:effectLst/>
                        <a:latin typeface="Calibri" panose="020F0502020204030204" pitchFamily="34" charset="0"/>
                        <a:cs typeface="Calibri" panose="020F0502020204030204" pitchFamily="34" charset="0"/>
                      </a:endParaRPr>
                    </a:p>
                    <a:p>
                      <a:pPr indent="201930" algn="just">
                        <a:lnSpc>
                          <a:spcPct val="120000"/>
                        </a:lnSpc>
                        <a:spcAft>
                          <a:spcPts val="0"/>
                        </a:spcAft>
                      </a:pPr>
                      <a:r>
                        <a:rPr lang="en-US" sz="2800" dirty="0">
                          <a:effectLst/>
                          <a:latin typeface="Calibri" panose="020F0502020204030204" pitchFamily="34" charset="0"/>
                          <a:cs typeface="Calibri" panose="020F0502020204030204" pitchFamily="34" charset="0"/>
                        </a:rPr>
                        <a:t>D.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tế</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tập</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trung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tạo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thành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hạch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và</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được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nối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nhau</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tạo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thành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chuỗi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hạch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nằm</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dọc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theo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lưng</a:t>
                      </a:r>
                    </a:p>
                    <a:p>
                      <a:pPr>
                        <a:spcAft>
                          <a:spcPts val="0"/>
                        </a:spcAft>
                      </a:pPr>
                      <a:r>
                        <a:rPr lang="en-US" sz="2800" dirty="0">
                          <a:effectLst/>
                          <a:latin typeface="Calibri" panose="020F0502020204030204" pitchFamily="34" charset="0"/>
                          <a:cs typeface="Calibri" panose="020F050202020403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5317849"/>
                  </a:ext>
                </a:extLst>
              </a:tr>
            </a:tbl>
          </a:graphicData>
        </a:graphic>
      </p:graphicFrame>
      <p:sp>
        <p:nvSpPr>
          <p:cNvPr id="3" name="TextBox 2">
            <a:extLst>
              <a:ext uri="{FF2B5EF4-FFF2-40B4-BE49-F238E27FC236}">
                <a16:creationId xmlns:a16="http://schemas.microsoft.com/office/drawing/2014/main" id="{87423F4B-236E-42D6-113A-0F455C281EEB}"/>
              </a:ext>
            </a:extLst>
          </p:cNvPr>
          <p:cNvSpPr txBox="1"/>
          <p:nvPr/>
        </p:nvSpPr>
        <p:spPr>
          <a:xfrm>
            <a:off x="595086" y="5850219"/>
            <a:ext cx="2481943"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ĐÁP ÁN: B</a:t>
            </a:r>
            <a:endParaRPr lang="vi-VN" sz="3200" b="1" dirty="0">
              <a:solidFill>
                <a:srgbClr val="FF000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B4125C3-3E2C-43F0-8A51-765711899E1A}"/>
              </a:ext>
            </a:extLst>
          </p:cNvPr>
          <p:cNvSpPr>
            <a:spLocks noGrp="1"/>
          </p:cNvSpPr>
          <p:nvPr>
            <p:ph type="sldNum" sz="quarter" idx="12"/>
          </p:nvPr>
        </p:nvSpPr>
        <p:spPr/>
        <p:txBody>
          <a:bodyPr/>
          <a:lstStyle/>
          <a:p>
            <a:fld id="{6EEAB70C-E811-4097-A2DC-2C93517BC4C9}" type="slidenum">
              <a:rPr lang="zh-CN" altLang="en-US" smtClean="0"/>
              <a:pPr/>
              <a:t>61</a:t>
            </a:fld>
            <a:endParaRPr lang="zh-CN" altLang="en-US"/>
          </a:p>
        </p:txBody>
      </p:sp>
    </p:spTree>
    <p:extLst>
      <p:ext uri="{BB962C8B-B14F-4D97-AF65-F5344CB8AC3E}">
        <p14:creationId xmlns:p14="http://schemas.microsoft.com/office/powerpoint/2010/main" val="240569376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633437" y="0"/>
            <a:ext cx="3356303" cy="861774"/>
          </a:xfrm>
          <a:prstGeom prst="rect">
            <a:avLst/>
          </a:prstGeom>
        </p:spPr>
        <p:txBody>
          <a:bodyPr wrap="square">
            <a:spAutoFit/>
          </a:bodyPr>
          <a:lstStyle/>
          <a:p>
            <a:r>
              <a:rPr lang="nb-NO" sz="5000" b="1" dirty="0">
                <a:solidFill>
                  <a:srgbClr val="008000"/>
                </a:solidFill>
                <a:latin typeface="Calibri" panose="020F0502020204030204" pitchFamily="34" charset="0"/>
                <a:cs typeface="Calibri" panose="020F0502020204030204" pitchFamily="34" charset="0"/>
              </a:rPr>
              <a:t>LUYỆN TẬP</a:t>
            </a:r>
            <a:endParaRPr lang="en-US" sz="5000" dirty="0">
              <a:solidFill>
                <a:srgbClr val="008000"/>
              </a:solidFill>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67247010"/>
              </p:ext>
            </p:extLst>
          </p:nvPr>
        </p:nvGraphicFramePr>
        <p:xfrm>
          <a:off x="254000" y="966533"/>
          <a:ext cx="11684000" cy="5001133"/>
        </p:xfrm>
        <a:graphic>
          <a:graphicData uri="http://schemas.openxmlformats.org/drawingml/2006/table">
            <a:tbl>
              <a:tblPr>
                <a:tableStyleId>{5C22544A-7EE6-4342-B048-85BDC9FD1C3A}</a:tableStyleId>
              </a:tblPr>
              <a:tblGrid>
                <a:gridCol w="11684000">
                  <a:extLst>
                    <a:ext uri="{9D8B030D-6E8A-4147-A177-3AD203B41FA5}">
                      <a16:colId xmlns:a16="http://schemas.microsoft.com/office/drawing/2014/main" val="3191249229"/>
                    </a:ext>
                  </a:extLst>
                </a:gridCol>
              </a:tblGrid>
              <a:tr h="0">
                <a:tc>
                  <a:txBody>
                    <a:bodyPr/>
                    <a:lstStyle/>
                    <a:p>
                      <a:pPr indent="-68580" algn="just">
                        <a:lnSpc>
                          <a:spcPct val="120000"/>
                        </a:lnSpc>
                        <a:spcAft>
                          <a:spcPts val="0"/>
                        </a:spcAft>
                      </a:pPr>
                      <a:r>
                        <a:rPr lang="en-US" sz="2800" b="1" dirty="0" err="1">
                          <a:effectLst/>
                          <a:latin typeface="Calibri" panose="020F0502020204030204" pitchFamily="34" charset="0"/>
                          <a:cs typeface="Calibri" panose="020F0502020204030204" pitchFamily="34" charset="0"/>
                        </a:rPr>
                        <a:t>Câu</a:t>
                      </a:r>
                      <a:r>
                        <a:rPr lang="en-US" sz="2800" b="1" dirty="0">
                          <a:effectLst/>
                          <a:latin typeface="Calibri" panose="020F0502020204030204" pitchFamily="34" charset="0"/>
                          <a:cs typeface="Calibri" panose="020F0502020204030204" pitchFamily="34" charset="0"/>
                        </a:rPr>
                        <a:t> 11: </a:t>
                      </a:r>
                      <a:r>
                        <a:rPr lang="en-US" sz="2800" b="1" dirty="0" err="1">
                          <a:effectLst/>
                          <a:latin typeface="Calibri" panose="020F0502020204030204" pitchFamily="34" charset="0"/>
                          <a:cs typeface="Calibri" panose="020F0502020204030204" pitchFamily="34" charset="0"/>
                        </a:rPr>
                        <a:t>Hệ</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thần</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kinh</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dạng</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lưới</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được</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tạo</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thành</a:t>
                      </a:r>
                      <a:r>
                        <a:rPr lang="en-US" sz="2800" b="1" dirty="0">
                          <a:effectLst/>
                          <a:latin typeface="Calibri" panose="020F0502020204030204" pitchFamily="34" charset="0"/>
                          <a:cs typeface="Calibri" panose="020F0502020204030204" pitchFamily="34" charset="0"/>
                        </a:rPr>
                        <a:t> do</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4793481"/>
                  </a:ext>
                </a:extLst>
              </a:tr>
              <a:tr h="1682115">
                <a:tc>
                  <a:txBody>
                    <a:bodyPr/>
                    <a:lstStyle/>
                    <a:p>
                      <a:pPr indent="270510" algn="just">
                        <a:lnSpc>
                          <a:spcPct val="120000"/>
                        </a:lnSpc>
                        <a:spcAft>
                          <a:spcPts val="0"/>
                        </a:spcAft>
                      </a:pPr>
                      <a:r>
                        <a:rPr lang="en-US" sz="2800" dirty="0">
                          <a:effectLst/>
                          <a:latin typeface="Calibri" panose="020F0502020204030204" pitchFamily="34" charset="0"/>
                          <a:cs typeface="Calibri" panose="020F0502020204030204" pitchFamily="34" charset="0"/>
                        </a:rPr>
                        <a:t>A. </a:t>
                      </a:r>
                      <a:r>
                        <a:rPr lang="en-US" sz="2800" u="none" dirty="0" err="1">
                          <a:effectLst/>
                          <a:latin typeface="Calibri" panose="020F0502020204030204" pitchFamily="34" charset="0"/>
                          <a:cs typeface="Calibri" panose="020F0502020204030204" pitchFamily="34" charset="0"/>
                        </a:rPr>
                        <a:t>Các</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tế</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bào</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thần</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kinh</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nằm</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rải</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rác</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trong</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cơ</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thể</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và</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liên</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hệ</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với</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nhau</a:t>
                      </a:r>
                      <a:r>
                        <a:rPr lang="en-US" sz="2800" u="none" dirty="0">
                          <a:effectLst/>
                          <a:latin typeface="Calibri" panose="020F0502020204030204" pitchFamily="34" charset="0"/>
                          <a:cs typeface="Calibri" panose="020F0502020204030204" pitchFamily="34" charset="0"/>
                        </a:rPr>
                        <a:t> qua </a:t>
                      </a:r>
                      <a:r>
                        <a:rPr lang="en-US" sz="2800" u="none" dirty="0" err="1">
                          <a:effectLst/>
                          <a:latin typeface="Calibri" panose="020F0502020204030204" pitchFamily="34" charset="0"/>
                          <a:cs typeface="Calibri" panose="020F0502020204030204" pitchFamily="34" charset="0"/>
                        </a:rPr>
                        <a:t>sợi</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thần</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kinh</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tạo</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thành</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mạng</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lưới</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tế</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bào</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thần</a:t>
                      </a:r>
                      <a:r>
                        <a:rPr lang="en-US" sz="2800" u="none" dirty="0">
                          <a:effectLst/>
                          <a:latin typeface="Calibri" panose="020F0502020204030204" pitchFamily="34" charset="0"/>
                          <a:cs typeface="Calibri" panose="020F0502020204030204" pitchFamily="34" charset="0"/>
                        </a:rPr>
                        <a:t> </a:t>
                      </a:r>
                      <a:r>
                        <a:rPr lang="en-US" sz="2800" u="none" dirty="0" err="1">
                          <a:effectLst/>
                          <a:latin typeface="Calibri" panose="020F0502020204030204" pitchFamily="34" charset="0"/>
                          <a:cs typeface="Calibri" panose="020F0502020204030204" pitchFamily="34" charset="0"/>
                        </a:rPr>
                        <a:t>kinh</a:t>
                      </a:r>
                      <a:endParaRPr lang="en-US" sz="2800" u="none" dirty="0">
                        <a:effectLst/>
                        <a:latin typeface="Calibri" panose="020F0502020204030204" pitchFamily="34" charset="0"/>
                        <a:cs typeface="Calibri" panose="020F0502020204030204" pitchFamily="34" charset="0"/>
                      </a:endParaRPr>
                    </a:p>
                    <a:p>
                      <a:pPr indent="270510" algn="just">
                        <a:lnSpc>
                          <a:spcPct val="120000"/>
                        </a:lnSpc>
                        <a:spcAft>
                          <a:spcPts val="0"/>
                        </a:spcAft>
                      </a:pPr>
                      <a:r>
                        <a:rPr lang="en-US" sz="2800" dirty="0">
                          <a:effectLst/>
                          <a:latin typeface="Calibri" panose="020F0502020204030204" pitchFamily="34" charset="0"/>
                          <a:cs typeface="Calibri" panose="020F0502020204030204" pitchFamily="34" charset="0"/>
                        </a:rPr>
                        <a:t>B.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tế</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phân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bố</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đều</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trong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cơ</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thể</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và</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liên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hệ</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nhau</a:t>
                      </a:r>
                      <a:r>
                        <a:rPr lang="en-US" sz="2800" dirty="0">
                          <a:effectLst/>
                          <a:latin typeface="Calibri" panose="020F0502020204030204" pitchFamily="34" charset="0"/>
                          <a:cs typeface="Calibri" panose="020F0502020204030204" pitchFamily="34" charset="0"/>
                        </a:rPr>
                        <a:t> qua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sợi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tạo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thành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mạng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lưới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tế</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endParaRPr lang="en-US" sz="2800" dirty="0">
                        <a:effectLst/>
                        <a:latin typeface="Calibri" panose="020F0502020204030204" pitchFamily="34" charset="0"/>
                        <a:cs typeface="Calibri" panose="020F0502020204030204" pitchFamily="34" charset="0"/>
                      </a:endParaRPr>
                    </a:p>
                    <a:p>
                      <a:pPr indent="270510" algn="just">
                        <a:lnSpc>
                          <a:spcPct val="120000"/>
                        </a:lnSpc>
                        <a:spcAft>
                          <a:spcPts val="0"/>
                        </a:spcAft>
                      </a:pPr>
                      <a:r>
                        <a:rPr lang="en-US" sz="2800" dirty="0">
                          <a:effectLst/>
                          <a:latin typeface="Calibri" panose="020F0502020204030204" pitchFamily="34" charset="0"/>
                          <a:cs typeface="Calibri" panose="020F0502020204030204" pitchFamily="34" charset="0"/>
                        </a:rPr>
                        <a:t>C.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tế</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phân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bố</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tập</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trung</a:t>
                      </a:r>
                      <a:r>
                        <a:rPr lang="en-US" sz="2800" dirty="0">
                          <a:effectLst/>
                          <a:latin typeface="Calibri" panose="020F0502020204030204" pitchFamily="34" charset="0"/>
                          <a:cs typeface="Calibri" panose="020F0502020204030204" pitchFamily="34" charset="0"/>
                        </a:rPr>
                        <a:t> ở </a:t>
                      </a:r>
                      <a:r>
                        <a:rPr lang="en-US" sz="2800" dirty="0" err="1">
                          <a:effectLst/>
                          <a:latin typeface="Calibri" panose="020F0502020204030204" pitchFamily="34" charset="0"/>
                          <a:cs typeface="Calibri" panose="020F0502020204030204" pitchFamily="34" charset="0"/>
                        </a:rPr>
                        <a:t>một</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số</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vùng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của</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cơ</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thể</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và</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liên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hệ</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nhau</a:t>
                      </a:r>
                      <a:r>
                        <a:rPr lang="en-US" sz="2800" dirty="0">
                          <a:effectLst/>
                          <a:latin typeface="Calibri" panose="020F0502020204030204" pitchFamily="34" charset="0"/>
                          <a:cs typeface="Calibri" panose="020F0502020204030204" pitchFamily="34" charset="0"/>
                        </a:rPr>
                        <a:t> qua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sợi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tạo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thành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mạng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lưới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tế</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endParaRPr lang="en-US" sz="2800" dirty="0">
                        <a:effectLst/>
                        <a:latin typeface="Calibri" panose="020F0502020204030204" pitchFamily="34" charset="0"/>
                        <a:cs typeface="Calibri" panose="020F0502020204030204" pitchFamily="34" charset="0"/>
                      </a:endParaRPr>
                    </a:p>
                    <a:p>
                      <a:pPr indent="270510" algn="just">
                        <a:lnSpc>
                          <a:spcPct val="120000"/>
                        </a:lnSpc>
                        <a:spcAft>
                          <a:spcPts val="0"/>
                        </a:spcAft>
                      </a:pPr>
                      <a:r>
                        <a:rPr lang="en-US" sz="2800" dirty="0">
                          <a:effectLst/>
                          <a:latin typeface="Calibri" panose="020F0502020204030204" pitchFamily="34" charset="0"/>
                          <a:cs typeface="Calibri" panose="020F0502020204030204" pitchFamily="34" charset="0"/>
                        </a:rPr>
                        <a:t>D.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tế</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nằm</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rải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rác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dọc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theo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khoang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cơ</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thể</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và</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liên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hệ</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nhau</a:t>
                      </a:r>
                      <a:r>
                        <a:rPr lang="en-US" sz="2800" dirty="0">
                          <a:effectLst/>
                          <a:latin typeface="Calibri" panose="020F0502020204030204" pitchFamily="34" charset="0"/>
                          <a:cs typeface="Calibri" panose="020F0502020204030204" pitchFamily="34" charset="0"/>
                        </a:rPr>
                        <a:t> qua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sợi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tạo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thành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mạng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lưới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tế</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thần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kinh</a:t>
                      </a:r>
                    </a:p>
                    <a:p>
                      <a:pPr>
                        <a:spcAft>
                          <a:spcPts val="0"/>
                        </a:spcAft>
                      </a:pPr>
                      <a:r>
                        <a:rPr lang="en-US" sz="2800" dirty="0">
                          <a:effectLst/>
                          <a:latin typeface="Calibri" panose="020F0502020204030204" pitchFamily="34" charset="0"/>
                          <a:cs typeface="Calibri" panose="020F0502020204030204" pitchFamily="34" charset="0"/>
                        </a:rPr>
                        <a:t>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3494360"/>
                  </a:ext>
                </a:extLst>
              </a:tr>
            </a:tbl>
          </a:graphicData>
        </a:graphic>
      </p:graphicFrame>
      <p:sp>
        <p:nvSpPr>
          <p:cNvPr id="3" name="TextBox 2">
            <a:extLst>
              <a:ext uri="{FF2B5EF4-FFF2-40B4-BE49-F238E27FC236}">
                <a16:creationId xmlns:a16="http://schemas.microsoft.com/office/drawing/2014/main" id="{D268497C-6D21-0D3A-D7C7-F2C6639307BE}"/>
              </a:ext>
            </a:extLst>
          </p:cNvPr>
          <p:cNvSpPr txBox="1"/>
          <p:nvPr/>
        </p:nvSpPr>
        <p:spPr>
          <a:xfrm>
            <a:off x="595086" y="5850219"/>
            <a:ext cx="2481943"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ĐÁP ÁN: A</a:t>
            </a:r>
            <a:endParaRPr lang="vi-VN" sz="3200" b="1" dirty="0">
              <a:solidFill>
                <a:srgbClr val="FF000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5E63C02-3CC9-46F0-A0D6-FC5A1D4582DF}"/>
              </a:ext>
            </a:extLst>
          </p:cNvPr>
          <p:cNvSpPr>
            <a:spLocks noGrp="1"/>
          </p:cNvSpPr>
          <p:nvPr>
            <p:ph type="sldNum" sz="quarter" idx="12"/>
          </p:nvPr>
        </p:nvSpPr>
        <p:spPr/>
        <p:txBody>
          <a:bodyPr/>
          <a:lstStyle/>
          <a:p>
            <a:fld id="{6EEAB70C-E811-4097-A2DC-2C93517BC4C9}" type="slidenum">
              <a:rPr lang="zh-CN" altLang="en-US" smtClean="0"/>
              <a:pPr/>
              <a:t>62</a:t>
            </a:fld>
            <a:endParaRPr lang="zh-CN" altLang="en-US"/>
          </a:p>
        </p:txBody>
      </p:sp>
    </p:spTree>
    <p:extLst>
      <p:ext uri="{BB962C8B-B14F-4D97-AF65-F5344CB8AC3E}">
        <p14:creationId xmlns:p14="http://schemas.microsoft.com/office/powerpoint/2010/main" val="130444873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365234" y="148857"/>
            <a:ext cx="3385332" cy="861774"/>
          </a:xfrm>
          <a:prstGeom prst="rect">
            <a:avLst/>
          </a:prstGeom>
        </p:spPr>
        <p:txBody>
          <a:bodyPr wrap="square">
            <a:spAutoFit/>
          </a:bodyPr>
          <a:lstStyle/>
          <a:p>
            <a:r>
              <a:rPr lang="nb-NO" sz="5000" b="1" dirty="0">
                <a:solidFill>
                  <a:srgbClr val="008000"/>
                </a:solidFill>
                <a:latin typeface="Calibri" panose="020F0502020204030204" pitchFamily="34" charset="0"/>
                <a:cs typeface="Calibri" panose="020F0502020204030204" pitchFamily="34" charset="0"/>
              </a:rPr>
              <a:t>LUYỆN TẬP</a:t>
            </a:r>
            <a:endParaRPr lang="en-US" sz="5000" dirty="0">
              <a:solidFill>
                <a:srgbClr val="008000"/>
              </a:solidFill>
              <a:latin typeface="Calibri" panose="020F0502020204030204" pitchFamily="34" charset="0"/>
              <a:cs typeface="Calibri" panose="020F0502020204030204" pitchFamily="34" charset="0"/>
            </a:endParaRPr>
          </a:p>
        </p:txBody>
      </p:sp>
      <p:sp>
        <p:nvSpPr>
          <p:cNvPr id="2" name="Rectangle 1"/>
          <p:cNvSpPr/>
          <p:nvPr/>
        </p:nvSpPr>
        <p:spPr>
          <a:xfrm>
            <a:off x="922383" y="1352675"/>
            <a:ext cx="11017405" cy="4711418"/>
          </a:xfrm>
          <a:prstGeom prst="rect">
            <a:avLst/>
          </a:prstGeom>
        </p:spPr>
        <p:txBody>
          <a:bodyPr wrap="square">
            <a:spAutoFit/>
          </a:bodyPr>
          <a:lstStyle/>
          <a:p>
            <a:pPr indent="-68580">
              <a:lnSpc>
                <a:spcPct val="120000"/>
              </a:lnSpc>
              <a:spcAft>
                <a:spcPts val="0"/>
              </a:spcAft>
            </a:pPr>
            <a:r>
              <a:rPr lang="en-US" sz="2800" b="1" dirty="0" err="1">
                <a:latin typeface="Calibri" panose="020F0502020204030204" pitchFamily="34" charset="0"/>
                <a:ea typeface="Calibri" panose="020F0502020204030204" pitchFamily="34" charset="0"/>
                <a:cs typeface="Calibri" panose="020F0502020204030204" pitchFamily="34" charset="0"/>
              </a:rPr>
              <a:t>Câu</a:t>
            </a:r>
            <a:r>
              <a:rPr lang="en-US" sz="2800" b="1" dirty="0">
                <a:latin typeface="Calibri" panose="020F0502020204030204" pitchFamily="34" charset="0"/>
                <a:ea typeface="Calibri" panose="020F0502020204030204" pitchFamily="34" charset="0"/>
                <a:cs typeface="Calibri" panose="020F0502020204030204" pitchFamily="34" charset="0"/>
              </a:rPr>
              <a:t> 12: </a:t>
            </a:r>
            <a:r>
              <a:rPr lang="en-US" sz="2800" dirty="0" err="1">
                <a:latin typeface="Calibri" panose="020F0502020204030204" pitchFamily="34" charset="0"/>
                <a:ea typeface="Calibri" panose="020F0502020204030204" pitchFamily="34" charset="0"/>
                <a:cs typeface="Calibri" panose="020F0502020204030204" pitchFamily="34" charset="0"/>
              </a:rPr>
              <a:t>Hệ</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thần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kinh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ống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gặp</a:t>
            </a:r>
            <a:r>
              <a:rPr lang="en-US" sz="2800" dirty="0">
                <a:latin typeface="Calibri" panose="020F0502020204030204" pitchFamily="34" charset="0"/>
                <a:ea typeface="Calibri" panose="020F0502020204030204" pitchFamily="34" charset="0"/>
                <a:cs typeface="Calibri" panose="020F0502020204030204" pitchFamily="34" charset="0"/>
              </a:rPr>
              <a:t> ở </a:t>
            </a:r>
            <a:r>
              <a:rPr lang="en-US" sz="2800" dirty="0" err="1">
                <a:latin typeface="Calibri" panose="020F0502020204030204" pitchFamily="34" charset="0"/>
                <a:ea typeface="Calibri" panose="020F0502020204030204" pitchFamily="34" charset="0"/>
                <a:cs typeface="Calibri" panose="020F0502020204030204" pitchFamily="34" charset="0"/>
              </a:rPr>
              <a:t>những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động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nào</a:t>
            </a:r>
            <a:r>
              <a:rPr lang="en-US" sz="2800" dirty="0">
                <a:latin typeface="Calibri" panose="020F0502020204030204" pitchFamily="34" charset="0"/>
                <a:ea typeface="Calibri" panose="020F0502020204030204" pitchFamily="34" charset="0"/>
                <a:cs typeface="Calibri" panose="020F0502020204030204" pitchFamily="34" charset="0"/>
              </a:rPr>
              <a:t>?</a:t>
            </a:r>
          </a:p>
          <a:p>
            <a:pPr indent="201930">
              <a:lnSpc>
                <a:spcPct val="120000"/>
              </a:lnSpc>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A. </a:t>
            </a:r>
            <a:r>
              <a:rPr lang="en-US" sz="2800" dirty="0" err="1">
                <a:latin typeface="Calibri" panose="020F0502020204030204" pitchFamily="34" charset="0"/>
                <a:ea typeface="Calibri" panose="020F0502020204030204" pitchFamily="34" charset="0"/>
                <a:cs typeface="Calibri" panose="020F0502020204030204" pitchFamily="34" charset="0"/>
              </a:rPr>
              <a:t>Cá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lưỡng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cư</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bò</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chim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thú</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giun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tròn</a:t>
            </a:r>
            <a:r>
              <a:rPr lang="en-US" sz="2800" dirty="0">
                <a:latin typeface="Calibri" panose="020F0502020204030204" pitchFamily="34" charset="0"/>
                <a:ea typeface="Calibri" panose="020F0502020204030204" pitchFamily="34" charset="0"/>
                <a:cs typeface="Calibri" panose="020F0502020204030204" pitchFamily="34" charset="0"/>
              </a:rPr>
              <a:t>.</a:t>
            </a:r>
          </a:p>
          <a:p>
            <a:pPr indent="201930">
              <a:lnSpc>
                <a:spcPct val="120000"/>
              </a:lnSpc>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B. </a:t>
            </a:r>
            <a:r>
              <a:rPr lang="en-US" sz="2800" dirty="0" err="1">
                <a:latin typeface="Calibri" panose="020F0502020204030204" pitchFamily="34" charset="0"/>
                <a:ea typeface="Calibri" panose="020F0502020204030204" pitchFamily="34" charset="0"/>
                <a:cs typeface="Calibri" panose="020F0502020204030204" pitchFamily="34" charset="0"/>
              </a:rPr>
              <a:t>Cá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lưỡng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cư</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bò</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chim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thú</a:t>
            </a:r>
            <a:endParaRPr lang="en-US" sz="2800" dirty="0">
              <a:latin typeface="Calibri" panose="020F0502020204030204" pitchFamily="34" charset="0"/>
              <a:ea typeface="Calibri" panose="020F0502020204030204" pitchFamily="34" charset="0"/>
              <a:cs typeface="Calibri" panose="020F0502020204030204" pitchFamily="34" charset="0"/>
            </a:endParaRPr>
          </a:p>
          <a:p>
            <a:pPr indent="201930">
              <a:lnSpc>
                <a:spcPct val="120000"/>
              </a:lnSpc>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C. </a:t>
            </a:r>
            <a:r>
              <a:rPr lang="en-US" sz="2800" dirty="0" err="1">
                <a:latin typeface="Calibri" panose="020F0502020204030204" pitchFamily="34" charset="0"/>
                <a:ea typeface="Calibri" panose="020F0502020204030204" pitchFamily="34" charset="0"/>
                <a:cs typeface="Calibri" panose="020F0502020204030204" pitchFamily="34" charset="0"/>
              </a:rPr>
              <a:t>Cá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lưỡng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cư</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bò</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chim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thú</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mềm</a:t>
            </a:r>
            <a:endParaRPr lang="en-US" sz="2800" dirty="0">
              <a:latin typeface="Calibri" panose="020F0502020204030204" pitchFamily="34" charset="0"/>
              <a:ea typeface="Calibri" panose="020F0502020204030204" pitchFamily="34" charset="0"/>
              <a:cs typeface="Calibri" panose="020F0502020204030204" pitchFamily="34" charset="0"/>
            </a:endParaRPr>
          </a:p>
          <a:p>
            <a:pPr indent="-68580">
              <a:lnSpc>
                <a:spcPct val="120000"/>
              </a:lnSpc>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      D. </a:t>
            </a:r>
            <a:r>
              <a:rPr lang="en-US" sz="2800" dirty="0" err="1">
                <a:latin typeface="Calibri" panose="020F0502020204030204" pitchFamily="34" charset="0"/>
                <a:ea typeface="Calibri" panose="020F0502020204030204" pitchFamily="34" charset="0"/>
                <a:cs typeface="Calibri" panose="020F0502020204030204" pitchFamily="34" charset="0"/>
              </a:rPr>
              <a:t>Cá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lưỡng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cư</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bò</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chim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thú</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giun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đốt</a:t>
            </a:r>
            <a:endParaRPr lang="en-US" sz="2800" dirty="0">
              <a:latin typeface="Calibri" panose="020F0502020204030204" pitchFamily="34" charset="0"/>
              <a:ea typeface="Calibri" panose="020F0502020204030204" pitchFamily="34" charset="0"/>
              <a:cs typeface="Calibri" panose="020F0502020204030204" pitchFamily="34" charset="0"/>
            </a:endParaRPr>
          </a:p>
          <a:p>
            <a:pPr indent="-68580">
              <a:lnSpc>
                <a:spcPct val="120000"/>
              </a:lnSpc>
              <a:spcAft>
                <a:spcPts val="0"/>
              </a:spcAft>
            </a:pPr>
            <a:endParaRPr lang="en-US" sz="2800" dirty="0">
              <a:latin typeface="Calibri" panose="020F0502020204030204" pitchFamily="34" charset="0"/>
              <a:ea typeface="Calibri" panose="020F0502020204030204" pitchFamily="34" charset="0"/>
              <a:cs typeface="Calibri" panose="020F0502020204030204" pitchFamily="34" charset="0"/>
            </a:endParaRPr>
          </a:p>
          <a:p>
            <a:pPr indent="-68580">
              <a:lnSpc>
                <a:spcPct val="120000"/>
              </a:lnSpc>
              <a:spcAft>
                <a:spcPts val="0"/>
              </a:spcAft>
            </a:pPr>
            <a:r>
              <a:rPr lang="en-US" sz="2800" b="1" dirty="0" err="1">
                <a:latin typeface="Calibri" panose="020F0502020204030204" pitchFamily="34" charset="0"/>
                <a:ea typeface="Times New Roman" panose="02020603050405020304" pitchFamily="18" charset="0"/>
              </a:rPr>
              <a:t>Câu</a:t>
            </a:r>
            <a:r>
              <a:rPr lang="en-US" sz="2800" b="1" dirty="0">
                <a:latin typeface="Calibri" panose="020F0502020204030204" pitchFamily="34" charset="0"/>
                <a:ea typeface="Times New Roman" panose="02020603050405020304" pitchFamily="18" charset="0"/>
              </a:rPr>
              <a:t> 13: </a:t>
            </a:r>
            <a:r>
              <a:rPr lang="en-US" sz="2800" dirty="0" err="1">
                <a:latin typeface="Calibri" panose="020F0502020204030204" pitchFamily="34" charset="0"/>
                <a:ea typeface="Times New Roman" panose="02020603050405020304" pitchFamily="18" charset="0"/>
              </a:rPr>
              <a:t>Thụ</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thể</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tiếp</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nhận</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chất</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trung</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gian</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hóa</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học</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nằm</a:t>
            </a:r>
            <a:r>
              <a:rPr lang="en-US" sz="2800" dirty="0">
                <a:latin typeface="Calibri" panose="020F0502020204030204" pitchFamily="34" charset="0"/>
                <a:ea typeface="Times New Roman" panose="02020603050405020304" pitchFamily="18" charset="0"/>
              </a:rPr>
              <a:t> ở</a:t>
            </a:r>
          </a:p>
          <a:p>
            <a:pPr indent="201930">
              <a:lnSpc>
                <a:spcPct val="120000"/>
              </a:lnSpc>
              <a:spcAft>
                <a:spcPts val="0"/>
              </a:spcAft>
            </a:pPr>
            <a:r>
              <a:rPr lang="en-US" sz="2800" dirty="0">
                <a:latin typeface="Calibri" panose="020F0502020204030204" pitchFamily="34" charset="0"/>
                <a:ea typeface="Times New Roman" panose="02020603050405020304" pitchFamily="18" charset="0"/>
              </a:rPr>
              <a:t>A. </a:t>
            </a:r>
            <a:r>
              <a:rPr lang="en-US" sz="2800" dirty="0" err="1">
                <a:latin typeface="Calibri" panose="020F0502020204030204" pitchFamily="34" charset="0"/>
                <a:ea typeface="Times New Roman" panose="02020603050405020304" pitchFamily="18" charset="0"/>
              </a:rPr>
              <a:t>Màng</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trước</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xinap</a:t>
            </a:r>
            <a:r>
              <a:rPr lang="en-US" sz="2800" dirty="0">
                <a:latin typeface="Calibri" panose="020F0502020204030204" pitchFamily="34" charset="0"/>
                <a:ea typeface="Times New Roman" panose="02020603050405020304" pitchFamily="18" charset="0"/>
              </a:rPr>
              <a:t>		B. </a:t>
            </a:r>
            <a:r>
              <a:rPr lang="en-US" sz="2800" dirty="0" err="1">
                <a:latin typeface="Calibri" panose="020F0502020204030204" pitchFamily="34" charset="0"/>
                <a:ea typeface="Times New Roman" panose="02020603050405020304" pitchFamily="18" charset="0"/>
              </a:rPr>
              <a:t>Khe</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xinap</a:t>
            </a:r>
            <a:r>
              <a:rPr lang="en-US" sz="2800" dirty="0">
                <a:latin typeface="Calibri" panose="020F0502020204030204" pitchFamily="34" charset="0"/>
                <a:ea typeface="Times New Roman" panose="02020603050405020304" pitchFamily="18" charset="0"/>
              </a:rPr>
              <a:t>		</a:t>
            </a:r>
          </a:p>
          <a:p>
            <a:pPr indent="201930">
              <a:lnSpc>
                <a:spcPct val="120000"/>
              </a:lnSpc>
              <a:spcAft>
                <a:spcPts val="0"/>
              </a:spcAft>
            </a:pPr>
            <a:r>
              <a:rPr lang="en-US" sz="2800" dirty="0">
                <a:latin typeface="Calibri" panose="020F0502020204030204" pitchFamily="34" charset="0"/>
                <a:ea typeface="Times New Roman" panose="02020603050405020304" pitchFamily="18" charset="0"/>
              </a:rPr>
              <a:t>C. </a:t>
            </a:r>
            <a:r>
              <a:rPr lang="en-US" sz="2800" dirty="0" err="1">
                <a:latin typeface="Calibri" panose="020F0502020204030204" pitchFamily="34" charset="0"/>
                <a:ea typeface="Times New Roman" panose="02020603050405020304" pitchFamily="18" charset="0"/>
              </a:rPr>
              <a:t>Chùy</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xinap</a:t>
            </a:r>
            <a:r>
              <a:rPr lang="en-US" sz="2800" dirty="0">
                <a:latin typeface="Calibri" panose="020F0502020204030204" pitchFamily="34" charset="0"/>
                <a:ea typeface="Times New Roman" panose="02020603050405020304" pitchFamily="18" charset="0"/>
              </a:rPr>
              <a:t>		            D. </a:t>
            </a:r>
            <a:r>
              <a:rPr lang="en-US" sz="2800" dirty="0" err="1">
                <a:latin typeface="Calibri" panose="020F0502020204030204" pitchFamily="34" charset="0"/>
                <a:ea typeface="Times New Roman" panose="02020603050405020304" pitchFamily="18" charset="0"/>
              </a:rPr>
              <a:t>Màng</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sau</a:t>
            </a:r>
            <a:r>
              <a:rPr lang="en-US"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rPr>
              <a:t>xinap</a:t>
            </a:r>
            <a:endParaRPr lang="en-US" sz="2800" dirty="0">
              <a:latin typeface="Calibri" panose="020F05020202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BC7CCBEC-BF9A-634E-8FFD-A2D22A20777F}"/>
              </a:ext>
            </a:extLst>
          </p:cNvPr>
          <p:cNvSpPr txBox="1"/>
          <p:nvPr/>
        </p:nvSpPr>
        <p:spPr>
          <a:xfrm>
            <a:off x="922383" y="3890791"/>
            <a:ext cx="2481943"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ĐÁP ÁN: B</a:t>
            </a:r>
            <a:endParaRPr lang="vi-VN" sz="3200" b="1"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9D78C6B-630F-C907-9807-4E15E821E467}"/>
              </a:ext>
            </a:extLst>
          </p:cNvPr>
          <p:cNvSpPr txBox="1"/>
          <p:nvPr/>
        </p:nvSpPr>
        <p:spPr>
          <a:xfrm>
            <a:off x="769257" y="6064093"/>
            <a:ext cx="2481943"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ĐÁP ÁN: D</a:t>
            </a:r>
            <a:endParaRPr lang="vi-VN" sz="3200" b="1" dirty="0">
              <a:solidFill>
                <a:srgbClr val="FF0000"/>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17FD31BB-91A7-4E9B-A4BD-883CBED1DEFD}"/>
              </a:ext>
            </a:extLst>
          </p:cNvPr>
          <p:cNvSpPr>
            <a:spLocks noGrp="1"/>
          </p:cNvSpPr>
          <p:nvPr>
            <p:ph type="sldNum" sz="quarter" idx="12"/>
          </p:nvPr>
        </p:nvSpPr>
        <p:spPr/>
        <p:txBody>
          <a:bodyPr/>
          <a:lstStyle/>
          <a:p>
            <a:fld id="{6EEAB70C-E811-4097-A2DC-2C93517BC4C9}" type="slidenum">
              <a:rPr lang="zh-CN" altLang="en-US" smtClean="0"/>
              <a:pPr/>
              <a:t>63</a:t>
            </a:fld>
            <a:endParaRPr lang="zh-CN" altLang="en-US"/>
          </a:p>
        </p:txBody>
      </p:sp>
      <p:pic>
        <p:nvPicPr>
          <p:cNvPr id="7" name="Picture 6">
            <a:extLst>
              <a:ext uri="{FF2B5EF4-FFF2-40B4-BE49-F238E27FC236}">
                <a16:creationId xmlns:a16="http://schemas.microsoft.com/office/drawing/2014/main" id="{0EB548C1-5410-484C-BB52-8E2C9329A4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3376" y="793907"/>
            <a:ext cx="1876241" cy="3045125"/>
          </a:xfrm>
          <a:prstGeom prst="rect">
            <a:avLst/>
          </a:prstGeom>
        </p:spPr>
      </p:pic>
    </p:spTree>
    <p:extLst>
      <p:ext uri="{BB962C8B-B14F-4D97-AF65-F5344CB8AC3E}">
        <p14:creationId xmlns:p14="http://schemas.microsoft.com/office/powerpoint/2010/main" val="275249015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913868" y="263259"/>
            <a:ext cx="10111464" cy="861774"/>
          </a:xfrm>
          <a:prstGeom prst="rect">
            <a:avLst/>
          </a:prstGeom>
        </p:spPr>
        <p:txBody>
          <a:bodyPr wrap="square">
            <a:spAutoFit/>
          </a:bodyPr>
          <a:lstStyle/>
          <a:p>
            <a:r>
              <a:rPr lang="en-US" sz="5000" b="1" dirty="0">
                <a:solidFill>
                  <a:srgbClr val="C00000"/>
                </a:solidFill>
                <a:latin typeface="Calibri" panose="020F0502020204030204" pitchFamily="34" charset="0"/>
                <a:cs typeface="Calibri" panose="020F0502020204030204" pitchFamily="34" charset="0"/>
              </a:rPr>
              <a:t>VẬN DỤNG – MỞ RỘNG</a:t>
            </a:r>
            <a:endParaRPr lang="en-US" sz="5000" dirty="0">
              <a:solidFill>
                <a:srgbClr val="C00000"/>
              </a:solidFill>
              <a:latin typeface="Calibri" panose="020F0502020204030204" pitchFamily="34" charset="0"/>
              <a:cs typeface="Calibri" panose="020F0502020204030204" pitchFamily="34" charset="0"/>
            </a:endParaRPr>
          </a:p>
        </p:txBody>
      </p:sp>
      <p:sp>
        <p:nvSpPr>
          <p:cNvPr id="2" name="Rectangle 1"/>
          <p:cNvSpPr/>
          <p:nvPr/>
        </p:nvSpPr>
        <p:spPr>
          <a:xfrm>
            <a:off x="2601951" y="2038373"/>
            <a:ext cx="6096000" cy="1859355"/>
          </a:xfrm>
          <a:prstGeom prst="rect">
            <a:avLst/>
          </a:prstGeom>
        </p:spPr>
        <p:txBody>
          <a:bodyPr>
            <a:spAutoFit/>
          </a:bodyPr>
          <a:lstStyle/>
          <a:p>
            <a:pPr algn="just">
              <a:lnSpc>
                <a:spcPct val="115000"/>
              </a:lnSpc>
              <a:spcAft>
                <a:spcPts val="0"/>
              </a:spcAft>
            </a:pPr>
            <a:r>
              <a:rPr lang="en-US" sz="3400" dirty="0">
                <a:latin typeface="Calibri" panose="020F0502020204030204" pitchFamily="34" charset="0"/>
                <a:ea typeface="Times New Roman" panose="02020603050405020304" pitchFamily="18" charset="0"/>
                <a:cs typeface="Calibri" panose="020F0502020204030204" pitchFamily="34" charset="0"/>
              </a:rPr>
              <a:t>Cho </a:t>
            </a:r>
            <a:r>
              <a:rPr lang="en-US" sz="3400" dirty="0" err="1">
                <a:latin typeface="Calibri" panose="020F0502020204030204" pitchFamily="34" charset="0"/>
                <a:ea typeface="Times New Roman" panose="02020603050405020304" pitchFamily="18" charset="0"/>
                <a:cs typeface="Calibri" panose="020F0502020204030204" pitchFamily="34" charset="0"/>
              </a:rPr>
              <a:t>ví</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dụ</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về</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phản</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xạ</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hãy</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phân</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tích</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đường</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đi</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của</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xung</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thần</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kinh</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trong</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phản</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xạ</a:t>
            </a:r>
            <a:r>
              <a:rPr lang="en-US" sz="3400" dirty="0">
                <a:latin typeface="Calibri" panose="020F0502020204030204" pitchFamily="34" charset="0"/>
                <a:ea typeface="Times New Roman" panose="02020603050405020304" pitchFamily="18" charset="0"/>
                <a:cs typeface="Calibri" panose="020F0502020204030204" pitchFamily="34" charset="0"/>
              </a:rPr>
              <a:t> </a:t>
            </a:r>
            <a:r>
              <a:rPr lang="en-US" sz="3400" dirty="0" err="1">
                <a:latin typeface="Calibri" panose="020F0502020204030204" pitchFamily="34" charset="0"/>
                <a:ea typeface="Times New Roman" panose="02020603050405020304" pitchFamily="18" charset="0"/>
                <a:cs typeface="Calibri" panose="020F0502020204030204" pitchFamily="34" charset="0"/>
              </a:rPr>
              <a:t>đó</a:t>
            </a:r>
            <a:r>
              <a:rPr lang="en-US" sz="3400" dirty="0">
                <a:latin typeface="Calibri" panose="020F0502020204030204" pitchFamily="34" charset="0"/>
                <a:ea typeface="Times New Roman" panose="02020603050405020304" pitchFamily="18" charset="0"/>
                <a:cs typeface="Calibri" panose="020F0502020204030204" pitchFamily="34" charset="0"/>
              </a:rPr>
              <a:t>.</a:t>
            </a:r>
            <a:endParaRPr lang="en-US" sz="3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0EF7723-B733-460E-AB25-351738C287C5}"/>
              </a:ext>
            </a:extLst>
          </p:cNvPr>
          <p:cNvSpPr>
            <a:spLocks noGrp="1"/>
          </p:cNvSpPr>
          <p:nvPr>
            <p:ph type="sldNum" sz="quarter" idx="12"/>
          </p:nvPr>
        </p:nvSpPr>
        <p:spPr/>
        <p:txBody>
          <a:bodyPr/>
          <a:lstStyle/>
          <a:p>
            <a:fld id="{6EEAB70C-E811-4097-A2DC-2C93517BC4C9}" type="slidenum">
              <a:rPr lang="zh-CN" altLang="en-US" smtClean="0"/>
              <a:pPr/>
              <a:t>64</a:t>
            </a:fld>
            <a:endParaRPr lang="zh-CN" altLang="en-US"/>
          </a:p>
        </p:txBody>
      </p:sp>
      <p:pic>
        <p:nvPicPr>
          <p:cNvPr id="6" name="Picture 5">
            <a:extLst>
              <a:ext uri="{FF2B5EF4-FFF2-40B4-BE49-F238E27FC236}">
                <a16:creationId xmlns:a16="http://schemas.microsoft.com/office/drawing/2014/main" id="{F6D4E9D7-27E7-439A-B199-8C3BB2FAF4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0049" y="1125033"/>
            <a:ext cx="1876241" cy="3045125"/>
          </a:xfrm>
          <a:prstGeom prst="rect">
            <a:avLst/>
          </a:prstGeom>
        </p:spPr>
      </p:pic>
    </p:spTree>
    <p:extLst>
      <p:ext uri="{BB962C8B-B14F-4D97-AF65-F5344CB8AC3E}">
        <p14:creationId xmlns:p14="http://schemas.microsoft.com/office/powerpoint/2010/main" val="335710730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146097" y="110682"/>
            <a:ext cx="6868760" cy="861774"/>
          </a:xfrm>
          <a:prstGeom prst="rect">
            <a:avLst/>
          </a:prstGeom>
        </p:spPr>
        <p:txBody>
          <a:bodyPr wrap="square">
            <a:spAutoFit/>
          </a:bodyPr>
          <a:lstStyle/>
          <a:p>
            <a:r>
              <a:rPr lang="en-US" sz="5000" b="1" dirty="0">
                <a:solidFill>
                  <a:srgbClr val="C00000"/>
                </a:solidFill>
                <a:latin typeface="Calibri" panose="020F0502020204030204" pitchFamily="34" charset="0"/>
                <a:cs typeface="Calibri" panose="020F0502020204030204" pitchFamily="34" charset="0"/>
              </a:rPr>
              <a:t>VẬN DỤNG – MỞ RỘNG</a:t>
            </a:r>
            <a:endParaRPr lang="en-US" sz="5000" dirty="0">
              <a:solidFill>
                <a:srgbClr val="C00000"/>
              </a:solidFill>
              <a:latin typeface="Calibri" panose="020F0502020204030204" pitchFamily="34" charset="0"/>
              <a:cs typeface="Calibri" panose="020F0502020204030204" pitchFamily="34" charset="0"/>
            </a:endParaRPr>
          </a:p>
        </p:txBody>
      </p:sp>
      <p:sp>
        <p:nvSpPr>
          <p:cNvPr id="6" name="Rectangle 5"/>
          <p:cNvSpPr/>
          <p:nvPr/>
        </p:nvSpPr>
        <p:spPr>
          <a:xfrm>
            <a:off x="162377" y="946778"/>
            <a:ext cx="11867245" cy="2232021"/>
          </a:xfrm>
          <a:prstGeom prst="rect">
            <a:avLst/>
          </a:prstGeom>
        </p:spPr>
        <p:txBody>
          <a:bodyPr wrap="square">
            <a:spAutoFit/>
          </a:bodyPr>
          <a:lstStyle/>
          <a:p>
            <a:pPr indent="457200" algn="just">
              <a:lnSpc>
                <a:spcPct val="150000"/>
              </a:lnSpc>
              <a:spcAft>
                <a:spcPts val="0"/>
              </a:spcAft>
            </a:pPr>
            <a:r>
              <a:rPr lang="en-US" sz="3200" dirty="0" err="1">
                <a:latin typeface="Calibri" panose="020F0502020204030204" pitchFamily="34" charset="0"/>
                <a:ea typeface="Times New Roman" panose="02020603050405020304" pitchFamily="18" charset="0"/>
                <a:cs typeface="Calibri" panose="020F0502020204030204" pitchFamily="34" charset="0"/>
              </a:rPr>
              <a:t>Ví</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dụ</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Chạm</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tay</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vào</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vật</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nóng</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thì</a:t>
            </a:r>
            <a:r>
              <a:rPr lang="en-US" sz="3200" dirty="0">
                <a:latin typeface="Calibri" panose="020F0502020204030204" pitchFamily="34" charset="0"/>
                <a:ea typeface="Times New Roman" panose="02020603050405020304" pitchFamily="18" charset="0"/>
                <a:cs typeface="Calibri" panose="020F0502020204030204" pitchFamily="34" charset="0"/>
              </a:rPr>
              <a:t> co </a:t>
            </a:r>
            <a:r>
              <a:rPr lang="en-US" sz="3200" dirty="0" err="1">
                <a:latin typeface="Calibri" panose="020F0502020204030204" pitchFamily="34" charset="0"/>
                <a:ea typeface="Times New Roman" panose="02020603050405020304" pitchFamily="18" charset="0"/>
                <a:cs typeface="Calibri" panose="020F0502020204030204" pitchFamily="34" charset="0"/>
              </a:rPr>
              <a:t>tay</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lại</a:t>
            </a:r>
            <a:r>
              <a:rPr lang="en-US" sz="3200" dirty="0">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ea typeface="Calibri" panose="020F0502020204030204" pitchFamily="34" charset="0"/>
              <a:cs typeface="Calibri" panose="020F0502020204030204" pitchFamily="34" charset="0"/>
            </a:endParaRPr>
          </a:p>
          <a:p>
            <a:pPr indent="457200" algn="just">
              <a:lnSpc>
                <a:spcPct val="150000"/>
              </a:lnSpc>
              <a:spcAft>
                <a:spcPts val="0"/>
              </a:spcAft>
            </a:pPr>
            <a:r>
              <a:rPr lang="en-US" sz="3200" dirty="0" err="1">
                <a:latin typeface="Calibri" panose="020F0502020204030204" pitchFamily="34" charset="0"/>
                <a:ea typeface="Times New Roman" panose="02020603050405020304" pitchFamily="18" charset="0"/>
                <a:cs typeface="Calibri" panose="020F0502020204030204" pitchFamily="34" charset="0"/>
              </a:rPr>
              <a:t>Cung</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phản</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xạ</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này</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là</a:t>
            </a:r>
            <a:r>
              <a:rPr lang="en-US" sz="3200" dirty="0">
                <a:latin typeface="Calibri" panose="020F0502020204030204" pitchFamily="34" charset="0"/>
                <a:ea typeface="Times New Roman" panose="02020603050405020304" pitchFamily="18" charset="0"/>
                <a:cs typeface="Calibri" panose="020F0502020204030204" pitchFamily="34" charset="0"/>
              </a:rPr>
              <a:t> con </a:t>
            </a:r>
            <a:r>
              <a:rPr lang="en-US" sz="3200" dirty="0" err="1">
                <a:latin typeface="Calibri" panose="020F0502020204030204" pitchFamily="34" charset="0"/>
                <a:ea typeface="Times New Roman" panose="02020603050405020304" pitchFamily="18" charset="0"/>
                <a:cs typeface="Calibri" panose="020F0502020204030204" pitchFamily="34" charset="0"/>
              </a:rPr>
              <a:t>đường</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mà</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xung</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thần</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kinh</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truyền</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từ</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cơ</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quan</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thụ</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cảm</a:t>
            </a:r>
            <a:r>
              <a:rPr lang="en-US" sz="3200" dirty="0">
                <a:latin typeface="Calibri" panose="020F0502020204030204" pitchFamily="34" charset="0"/>
                <a:ea typeface="Times New Roman" panose="02020603050405020304" pitchFamily="18" charset="0"/>
                <a:cs typeface="Calibri" panose="020F0502020204030204" pitchFamily="34" charset="0"/>
              </a:rPr>
              <a:t> qua </a:t>
            </a:r>
            <a:r>
              <a:rPr lang="en-US" sz="3200" dirty="0" err="1">
                <a:latin typeface="Calibri" panose="020F0502020204030204" pitchFamily="34" charset="0"/>
                <a:ea typeface="Times New Roman" panose="02020603050405020304" pitchFamily="18" charset="0"/>
                <a:cs typeface="Calibri" panose="020F0502020204030204" pitchFamily="34" charset="0"/>
              </a:rPr>
              <a:t>trung</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ương</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thần</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kinh</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tới</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cơ</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quan</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phản</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ứng</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Cụ</a:t>
            </a:r>
            <a:r>
              <a:rPr lang="en-US" sz="3200" dirty="0">
                <a:latin typeface="Calibri" panose="020F0502020204030204" pitchFamily="34" charset="0"/>
                <a:ea typeface="Times New Roman" panose="02020603050405020304" pitchFamily="18" charset="0"/>
                <a:cs typeface="Calibri" panose="020F0502020204030204" pitchFamily="34" charset="0"/>
              </a:rPr>
              <a:t> </a:t>
            </a:r>
            <a:r>
              <a:rPr lang="en-US" sz="3200" dirty="0" err="1">
                <a:latin typeface="Calibri" panose="020F0502020204030204" pitchFamily="34" charset="0"/>
                <a:ea typeface="Times New Roman" panose="02020603050405020304" pitchFamily="18" charset="0"/>
                <a:cs typeface="Calibri" panose="020F0502020204030204" pitchFamily="34" charset="0"/>
              </a:rPr>
              <a:t>thể</a:t>
            </a:r>
            <a:r>
              <a:rPr lang="en-US" sz="3200" dirty="0">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B071906-CFB0-49E2-8758-E52AE180569E}"/>
              </a:ext>
            </a:extLst>
          </p:cNvPr>
          <p:cNvSpPr>
            <a:spLocks noGrp="1"/>
          </p:cNvSpPr>
          <p:nvPr>
            <p:ph type="sldNum" sz="quarter" idx="12"/>
          </p:nvPr>
        </p:nvSpPr>
        <p:spPr/>
        <p:txBody>
          <a:bodyPr/>
          <a:lstStyle/>
          <a:p>
            <a:fld id="{6EEAB70C-E811-4097-A2DC-2C93517BC4C9}" type="slidenum">
              <a:rPr lang="zh-CN" altLang="en-US" smtClean="0"/>
              <a:pPr/>
              <a:t>65</a:t>
            </a:fld>
            <a:endParaRPr lang="zh-CN" altLang="en-US"/>
          </a:p>
        </p:txBody>
      </p:sp>
      <p:pic>
        <p:nvPicPr>
          <p:cNvPr id="7" name="Picture 6">
            <a:extLst>
              <a:ext uri="{FF2B5EF4-FFF2-40B4-BE49-F238E27FC236}">
                <a16:creationId xmlns:a16="http://schemas.microsoft.com/office/drawing/2014/main" id="{15D84270-3356-4F59-8CD2-9A05BA072D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8290" y="3178799"/>
            <a:ext cx="1876241" cy="3045125"/>
          </a:xfrm>
          <a:prstGeom prst="rect">
            <a:avLst/>
          </a:prstGeom>
        </p:spPr>
      </p:pic>
    </p:spTree>
    <p:extLst>
      <p:ext uri="{BB962C8B-B14F-4D97-AF65-F5344CB8AC3E}">
        <p14:creationId xmlns:p14="http://schemas.microsoft.com/office/powerpoint/2010/main" val="7592083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708879" y="0"/>
            <a:ext cx="6803976" cy="861774"/>
          </a:xfrm>
          <a:prstGeom prst="rect">
            <a:avLst/>
          </a:prstGeom>
        </p:spPr>
        <p:txBody>
          <a:bodyPr wrap="square">
            <a:spAutoFit/>
          </a:bodyPr>
          <a:lstStyle/>
          <a:p>
            <a:r>
              <a:rPr lang="en-US" sz="5000" b="1" dirty="0">
                <a:solidFill>
                  <a:srgbClr val="C00000"/>
                </a:solidFill>
                <a:latin typeface="Calibri" panose="020F0502020204030204" pitchFamily="34" charset="0"/>
                <a:cs typeface="Calibri" panose="020F0502020204030204" pitchFamily="34" charset="0"/>
              </a:rPr>
              <a:t>VẬN DỤNG – MỞ RỘNG</a:t>
            </a:r>
            <a:endParaRPr lang="en-US" sz="5000" dirty="0">
              <a:solidFill>
                <a:srgbClr val="C00000"/>
              </a:solidFill>
              <a:latin typeface="Calibri" panose="020F0502020204030204" pitchFamily="34" charset="0"/>
              <a:cs typeface="Calibri" panose="020F0502020204030204" pitchFamily="34" charset="0"/>
            </a:endParaRPr>
          </a:p>
        </p:txBody>
      </p:sp>
      <p:pic>
        <p:nvPicPr>
          <p:cNvPr id="4" name="Picture 3"/>
          <p:cNvPicPr/>
          <p:nvPr/>
        </p:nvPicPr>
        <p:blipFill rotWithShape="1">
          <a:blip r:embed="rId2"/>
          <a:srcRect l="32532" t="40217" r="20513" b="21323"/>
          <a:stretch/>
        </p:blipFill>
        <p:spPr bwMode="auto">
          <a:xfrm>
            <a:off x="161428" y="1169233"/>
            <a:ext cx="11463453" cy="5282367"/>
          </a:xfrm>
          <a:prstGeom prst="rect">
            <a:avLst/>
          </a:prstGeom>
          <a:ln>
            <a:solidFill>
              <a:schemeClr val="tx2"/>
            </a:solid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DEB0FC4B-E152-46BB-95B4-E0AC2589D76F}"/>
              </a:ext>
            </a:extLst>
          </p:cNvPr>
          <p:cNvSpPr>
            <a:spLocks noGrp="1"/>
          </p:cNvSpPr>
          <p:nvPr>
            <p:ph type="sldNum" sz="quarter" idx="12"/>
          </p:nvPr>
        </p:nvSpPr>
        <p:spPr/>
        <p:txBody>
          <a:bodyPr/>
          <a:lstStyle/>
          <a:p>
            <a:fld id="{6EEAB70C-E811-4097-A2DC-2C93517BC4C9}" type="slidenum">
              <a:rPr lang="zh-CN" altLang="en-US" smtClean="0"/>
              <a:pPr/>
              <a:t>66</a:t>
            </a:fld>
            <a:endParaRPr lang="zh-CN" altLang="en-US"/>
          </a:p>
        </p:txBody>
      </p:sp>
    </p:spTree>
    <p:extLst>
      <p:ext uri="{BB962C8B-B14F-4D97-AF65-F5344CB8AC3E}">
        <p14:creationId xmlns:p14="http://schemas.microsoft.com/office/powerpoint/2010/main" val="87978194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899354" y="0"/>
            <a:ext cx="10111464" cy="861774"/>
          </a:xfrm>
          <a:prstGeom prst="rect">
            <a:avLst/>
          </a:prstGeom>
        </p:spPr>
        <p:txBody>
          <a:bodyPr wrap="square">
            <a:spAutoFit/>
          </a:bodyPr>
          <a:lstStyle/>
          <a:p>
            <a:r>
              <a:rPr lang="en-US" sz="5000" b="1" dirty="0">
                <a:solidFill>
                  <a:srgbClr val="C00000"/>
                </a:solidFill>
                <a:latin typeface="Calibri" panose="020F0502020204030204" pitchFamily="34" charset="0"/>
                <a:cs typeface="Calibri" panose="020F0502020204030204" pitchFamily="34" charset="0"/>
              </a:rPr>
              <a:t>VẬN DỤNG – MỞ RỘNG</a:t>
            </a:r>
            <a:endParaRPr lang="en-US" sz="5000" dirty="0">
              <a:solidFill>
                <a:srgbClr val="C00000"/>
              </a:solidFill>
              <a:latin typeface="Calibri" panose="020F0502020204030204" pitchFamily="34" charset="0"/>
              <a:cs typeface="Calibri" panose="020F0502020204030204" pitchFamily="34" charset="0"/>
            </a:endParaRPr>
          </a:p>
        </p:txBody>
      </p:sp>
      <p:sp>
        <p:nvSpPr>
          <p:cNvPr id="2" name="Rectangle 1"/>
          <p:cNvSpPr/>
          <p:nvPr/>
        </p:nvSpPr>
        <p:spPr>
          <a:xfrm>
            <a:off x="2601950" y="2038373"/>
            <a:ext cx="6886823" cy="1191736"/>
          </a:xfrm>
          <a:prstGeom prst="rect">
            <a:avLst/>
          </a:prstGeom>
        </p:spPr>
        <p:txBody>
          <a:bodyPr wrap="square">
            <a:spAutoFit/>
          </a:bodyPr>
          <a:lstStyle/>
          <a:p>
            <a:pPr algn="just">
              <a:lnSpc>
                <a:spcPct val="115000"/>
              </a:lnSpc>
              <a:spcAft>
                <a:spcPts val="0"/>
              </a:spcAft>
            </a:pPr>
            <a:r>
              <a:rPr lang="pt-BR" sz="3200" b="1" dirty="0">
                <a:latin typeface="Calibri" panose="020F0502020204030204" pitchFamily="34" charset="0"/>
                <a:cs typeface="Calibri" panose="020F0502020204030204" pitchFamily="34" charset="0"/>
              </a:rPr>
              <a:t>Bài tập về nhà: </a:t>
            </a:r>
            <a:r>
              <a:rPr lang="pt-BR" sz="3200" dirty="0">
                <a:latin typeface="Calibri" panose="020F0502020204030204" pitchFamily="34" charset="0"/>
                <a:cs typeface="Calibri" panose="020F0502020204030204" pitchFamily="34" charset="0"/>
              </a:rPr>
              <a:t>Liệt kê 10 ví dụ về phản xạ có điều kiện và không điều kiện.</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9484D2A-2A6F-46E8-932A-F467E613203A}"/>
              </a:ext>
            </a:extLst>
          </p:cNvPr>
          <p:cNvSpPr>
            <a:spLocks noGrp="1"/>
          </p:cNvSpPr>
          <p:nvPr>
            <p:ph type="sldNum" sz="quarter" idx="12"/>
          </p:nvPr>
        </p:nvSpPr>
        <p:spPr/>
        <p:txBody>
          <a:bodyPr/>
          <a:lstStyle/>
          <a:p>
            <a:fld id="{6EEAB70C-E811-4097-A2DC-2C93517BC4C9}" type="slidenum">
              <a:rPr lang="zh-CN" altLang="en-US" smtClean="0"/>
              <a:pPr/>
              <a:t>67</a:t>
            </a:fld>
            <a:endParaRPr lang="zh-CN" altLang="en-US"/>
          </a:p>
        </p:txBody>
      </p:sp>
    </p:spTree>
    <p:extLst>
      <p:ext uri="{BB962C8B-B14F-4D97-AF65-F5344CB8AC3E}">
        <p14:creationId xmlns:p14="http://schemas.microsoft.com/office/powerpoint/2010/main" val="290032507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noChangeArrowheads="1"/>
          </p:cNvSpPr>
          <p:nvPr/>
        </p:nvSpPr>
        <p:spPr>
          <a:xfrm>
            <a:off x="-3182854" y="236068"/>
            <a:ext cx="10058400" cy="608647"/>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66"/>
                </a:solidFill>
                <a:effectLst/>
                <a:uLnTx/>
                <a:uFillTx/>
                <a:latin typeface="Calibri" panose="020F0502020204030204" pitchFamily="34" charset="0"/>
                <a:ea typeface="+mj-ea"/>
                <a:cs typeface="Calibri" panose="020F0502020204030204" pitchFamily="34" charset="0"/>
              </a:rPr>
              <a:t>HOẠT</a:t>
            </a:r>
            <a:r>
              <a:rPr kumimoji="0" lang="en-US" altLang="en-US" sz="3200" b="1" i="0" u="none" strike="noStrike" kern="1200" cap="none" spc="0" normalizeH="0" noProof="0" dirty="0">
                <a:ln>
                  <a:noFill/>
                </a:ln>
                <a:solidFill>
                  <a:srgbClr val="FF0066"/>
                </a:solidFill>
                <a:effectLst/>
                <a:uLnTx/>
                <a:uFillTx/>
                <a:latin typeface="Calibri" panose="020F0502020204030204" pitchFamily="34" charset="0"/>
                <a:ea typeface="+mj-ea"/>
                <a:cs typeface="Calibri" panose="020F0502020204030204" pitchFamily="34" charset="0"/>
              </a:rPr>
              <a:t> ĐỘNG NHÓM</a:t>
            </a:r>
            <a:endParaRPr kumimoji="0" lang="en-SG" altLang="en-US" sz="3200" b="1" i="0" u="none" strike="noStrike" kern="1200" cap="none" spc="0" normalizeH="0" baseline="0" noProof="0" dirty="0">
              <a:ln>
                <a:noFill/>
              </a:ln>
              <a:solidFill>
                <a:srgbClr val="FF0066"/>
              </a:solidFill>
              <a:effectLst/>
              <a:uLnTx/>
              <a:uFillTx/>
              <a:latin typeface="Calibri" panose="020F0502020204030204" pitchFamily="34" charset="0"/>
              <a:ea typeface="+mj-ea"/>
              <a:cs typeface="Calibri" panose="020F0502020204030204" pitchFamily="34" charset="0"/>
            </a:endParaRPr>
          </a:p>
        </p:txBody>
      </p:sp>
      <p:sp>
        <p:nvSpPr>
          <p:cNvPr id="9" name="TextBox 8"/>
          <p:cNvSpPr txBox="1">
            <a:spLocks noChangeArrowheads="1"/>
          </p:cNvSpPr>
          <p:nvPr/>
        </p:nvSpPr>
        <p:spPr bwMode="auto">
          <a:xfrm>
            <a:off x="3733092" y="81353"/>
            <a:ext cx="11602538" cy="830997"/>
          </a:xfrm>
          <a:prstGeom prst="rect">
            <a:avLst/>
          </a:prstGeom>
          <a:noFill/>
          <a:ln w="9525">
            <a:noFill/>
            <a:miter lim="800000"/>
            <a:headEnd/>
            <a:tailEnd/>
          </a:ln>
        </p:spPr>
        <p:txBody>
          <a:bodyPr wrap="square">
            <a:spAutoFit/>
          </a:bodyPr>
          <a:lstStyle/>
          <a:p>
            <a:pPr algn="just"/>
            <a:r>
              <a:rPr lang="de-DE" sz="2400" b="1" dirty="0">
                <a:solidFill>
                  <a:srgbClr val="0070C0"/>
                </a:solidFill>
                <a:latin typeface="Calibri" panose="020F0502020204030204" pitchFamily="34" charset="0"/>
                <a:cs typeface="Calibri" panose="020F0502020204030204" pitchFamily="34" charset="0"/>
              </a:rPr>
              <a:t>HS đọc mục I/sgk/102,103 (3 phút), </a:t>
            </a:r>
          </a:p>
          <a:p>
            <a:pPr algn="just"/>
            <a:r>
              <a:rPr lang="de-DE" altLang="en-US" sz="2400" b="1" dirty="0">
                <a:solidFill>
                  <a:srgbClr val="0070C0"/>
                </a:solidFill>
                <a:latin typeface="Calibri" panose="020F0502020204030204" pitchFamily="34" charset="0"/>
                <a:ea typeface="Calibri" pitchFamily="34" charset="0"/>
                <a:cs typeface="Calibri" panose="020F0502020204030204" pitchFamily="34" charset="0"/>
              </a:rPr>
              <a:t>dự đoán trong các nội dung sau đây: ĐÚNG/ SAI</a:t>
            </a:r>
            <a:endParaRPr lang="en-SG" altLang="en-US" sz="2400" b="1" dirty="0">
              <a:solidFill>
                <a:srgbClr val="0070C0"/>
              </a:solidFill>
              <a:latin typeface="Calibri" panose="020F0502020204030204" pitchFamily="34" charset="0"/>
              <a:ea typeface="Calibri" pitchFamily="34" charset="0"/>
              <a:cs typeface="Calibri" panose="020F0502020204030204" pitchFamily="34" charset="0"/>
            </a:endParaRPr>
          </a:p>
        </p:txBody>
      </p:sp>
      <p:graphicFrame>
        <p:nvGraphicFramePr>
          <p:cNvPr id="11" name="Content Placeholder 2"/>
          <p:cNvGraphicFramePr>
            <a:graphicFrameLocks/>
          </p:cNvGraphicFramePr>
          <p:nvPr>
            <p:extLst>
              <p:ext uri="{D42A27DB-BD31-4B8C-83A1-F6EECF244321}">
                <p14:modId xmlns:p14="http://schemas.microsoft.com/office/powerpoint/2010/main" val="1577913770"/>
              </p:ext>
            </p:extLst>
          </p:nvPr>
        </p:nvGraphicFramePr>
        <p:xfrm>
          <a:off x="219490" y="912350"/>
          <a:ext cx="11025052" cy="5945650"/>
        </p:xfrm>
        <a:graphic>
          <a:graphicData uri="http://schemas.openxmlformats.org/drawingml/2006/table">
            <a:tbl>
              <a:tblPr firstRow="1" firstCol="1" bandRow="1">
                <a:tableStyleId>{93296810-A885-4BE3-A3E7-6D5BEEA58F35}</a:tableStyleId>
              </a:tblPr>
              <a:tblGrid>
                <a:gridCol w="783772">
                  <a:extLst>
                    <a:ext uri="{9D8B030D-6E8A-4147-A177-3AD203B41FA5}">
                      <a16:colId xmlns:a16="http://schemas.microsoft.com/office/drawing/2014/main" val="20000"/>
                    </a:ext>
                  </a:extLst>
                </a:gridCol>
                <a:gridCol w="8321040">
                  <a:extLst>
                    <a:ext uri="{9D8B030D-6E8A-4147-A177-3AD203B41FA5}">
                      <a16:colId xmlns:a16="http://schemas.microsoft.com/office/drawing/2014/main" val="20001"/>
                    </a:ext>
                  </a:extLst>
                </a:gridCol>
                <a:gridCol w="1058092">
                  <a:extLst>
                    <a:ext uri="{9D8B030D-6E8A-4147-A177-3AD203B41FA5}">
                      <a16:colId xmlns:a16="http://schemas.microsoft.com/office/drawing/2014/main" val="20002"/>
                    </a:ext>
                  </a:extLst>
                </a:gridCol>
                <a:gridCol w="862148">
                  <a:extLst>
                    <a:ext uri="{9D8B030D-6E8A-4147-A177-3AD203B41FA5}">
                      <a16:colId xmlns:a16="http://schemas.microsoft.com/office/drawing/2014/main" val="20003"/>
                    </a:ext>
                  </a:extLst>
                </a:gridCol>
              </a:tblGrid>
              <a:tr h="425747">
                <a:tc>
                  <a:txBody>
                    <a:bodyPr/>
                    <a:lstStyle/>
                    <a:p>
                      <a:pPr algn="ctr">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STT</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NỘI DUNG</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ĐÚNG</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SAI</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803968">
                <a:tc>
                  <a:txBody>
                    <a:bodyPr/>
                    <a:lstStyle/>
                    <a:p>
                      <a:pPr algn="ctr" defTabSz="901700">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1</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0"/>
                        </a:spcAft>
                      </a:pP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Cảm</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ứng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ở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động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vật</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là</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khả</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năng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tiếp</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nhận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và</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phản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ứng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lại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với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các</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kích</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thích</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từ</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bên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ngoài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cũng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như</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bên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trong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cơ</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thể</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đảm</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bảo</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cho</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động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vật</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tồn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tại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và</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phát</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triển</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 </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 </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515149">
                <a:tc>
                  <a:txBody>
                    <a:bodyPr/>
                    <a:lstStyle/>
                    <a:p>
                      <a:pPr algn="ctr">
                        <a:lnSpc>
                          <a:spcPct val="150000"/>
                        </a:lnSpc>
                        <a:spcAft>
                          <a:spcPts val="800"/>
                        </a:spcAft>
                      </a:pPr>
                      <a:r>
                        <a:rPr lang="en-SG" sz="2400" dirty="0">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nchor="ctr"/>
                </a:tc>
                <a:tc>
                  <a:txBody>
                    <a:bodyPr/>
                    <a:lstStyle/>
                    <a:p>
                      <a:pPr algn="just">
                        <a:lnSpc>
                          <a:spcPct val="150000"/>
                        </a:lnSpc>
                      </a:pP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Động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vật</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có</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tốc</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độ</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phản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ứng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chậm</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hơn</a:t>
                      </a:r>
                      <a:r>
                        <a:rPr lang="en-US" sz="2400" kern="1200" dirty="0">
                          <a:effectLst/>
                          <a:latin typeface="Calibri" panose="020F0502020204030204" pitchFamily="34" charset="0"/>
                          <a:ea typeface="Calibri" panose="020F0502020204030204" pitchFamily="34" charset="0"/>
                          <a:cs typeface="Calibri" panose="020F0502020204030204" pitchFamily="34" charset="0"/>
                        </a:rPr>
                        <a:t> so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với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thực</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vật</a:t>
                      </a:r>
                      <a:r>
                        <a:rPr lang="en-US" sz="2400" kern="1200" dirty="0">
                          <a:effectLst/>
                          <a:latin typeface="Calibri" panose="020F0502020204030204" pitchFamily="34" charset="0"/>
                          <a:ea typeface="Calibri" panose="020F0502020204030204" pitchFamily="34" charset="0"/>
                          <a:cs typeface="Calibri" panose="020F0502020204030204" pitchFamily="34" charset="0"/>
                        </a:rPr>
                        <a:t>.</a:t>
                      </a:r>
                      <a:endParaRPr lang="en-US" sz="24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1268201">
                <a:tc>
                  <a:txBody>
                    <a:bodyPr/>
                    <a:lstStyle/>
                    <a:p>
                      <a:pPr algn="ctr">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3</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pP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Động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vật</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đơn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bào</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phản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ứng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kích</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thích</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của</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môi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trường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thông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qua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sử</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chuyển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động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của</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toàn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bộ</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cơ</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thể</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hoặc</a:t>
                      </a:r>
                      <a:r>
                        <a:rPr lang="en-US" sz="2400" kern="1200" dirty="0">
                          <a:effectLst/>
                          <a:latin typeface="Calibri" panose="020F0502020204030204" pitchFamily="34" charset="0"/>
                          <a:ea typeface="Calibri" panose="020F0502020204030204" pitchFamily="34" charset="0"/>
                          <a:cs typeface="Calibri" panose="020F0502020204030204" pitchFamily="34" charset="0"/>
                        </a:rPr>
                        <a:t> co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rút</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chất</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nguyên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sinh</a:t>
                      </a:r>
                      <a:endParaRPr lang="en-US" sz="24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 </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 </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464346">
                <a:tc>
                  <a:txBody>
                    <a:bodyPr/>
                    <a:lstStyle/>
                    <a:p>
                      <a:pPr algn="ctr">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4</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Động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vật</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đa</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bào</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phản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ứng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lại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các</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kích</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thích</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của</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môi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trường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thông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qua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phản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xạ</a:t>
                      </a:r>
                      <a:r>
                        <a:rPr lang="en-US" sz="2400" kern="1200" dirty="0">
                          <a:effectLst/>
                          <a:latin typeface="Calibri" panose="020F0502020204030204" pitchFamily="34" charset="0"/>
                          <a:ea typeface="Calibri" panose="020F0502020204030204" pitchFamily="34" charset="0"/>
                          <a:cs typeface="Calibri" panose="020F0502020204030204" pitchFamily="34" charset="0"/>
                        </a:rPr>
                        <a:t>.</a:t>
                      </a:r>
                      <a:r>
                        <a:rPr lang="en-SG" sz="2400" baseline="0" dirty="0">
                          <a:effectLst/>
                          <a:latin typeface="Calibri" panose="020F0502020204030204" pitchFamily="34" charset="0"/>
                          <a:ea typeface="Calibri" panose="020F0502020204030204" pitchFamily="34" charset="0"/>
                          <a:cs typeface="Calibri" panose="020F0502020204030204" pitchFamily="34" charset="0"/>
                        </a:rPr>
                        <a:t> </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 </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 </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666206">
                <a:tc>
                  <a:txBody>
                    <a:bodyPr/>
                    <a:lstStyle/>
                    <a:p>
                      <a:pPr algn="ctr">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5</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0"/>
                        </a:spcAft>
                      </a:pPr>
                      <a:r>
                        <a:rPr lang="en-US" sz="2400" kern="1200" dirty="0" err="1">
                          <a:effectLst/>
                          <a:latin typeface="Calibri" panose="020F0502020204030204" pitchFamily="34" charset="0"/>
                          <a:ea typeface="Calibri" panose="020F0502020204030204" pitchFamily="34" charset="0"/>
                          <a:cs typeface="Calibri" panose="020F0502020204030204" pitchFamily="34" charset="0"/>
                        </a:rPr>
                        <a:t>Phản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xạ</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là</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phản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ứng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trả</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lời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kích</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thích</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từ</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môi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trường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mà</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không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cần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có</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sự</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điều</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khiển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của</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hệ</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thần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kinh</a:t>
                      </a:r>
                      <a:r>
                        <a:rPr lang="en-US" sz="2400" kern="1200" dirty="0">
                          <a:effectLst/>
                          <a:latin typeface="Calibri" panose="020F0502020204030204" pitchFamily="34" charset="0"/>
                          <a:ea typeface="Calibri" panose="020F0502020204030204" pitchFamily="34" charset="0"/>
                          <a:cs typeface="Calibri" panose="020F0502020204030204" pitchFamily="34" charset="0"/>
                        </a:rPr>
                        <a:t>.</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 </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800"/>
                        </a:spcAft>
                      </a:pPr>
                      <a:r>
                        <a:rPr lang="de-DE" sz="2400" dirty="0">
                          <a:effectLst/>
                          <a:latin typeface="Calibri" panose="020F0502020204030204" pitchFamily="34" charset="0"/>
                          <a:ea typeface="Calibri" panose="020F0502020204030204" pitchFamily="34" charset="0"/>
                          <a:cs typeface="Calibri" panose="020F0502020204030204" pitchFamily="34" charset="0"/>
                        </a:rPr>
                        <a:t> </a:t>
                      </a:r>
                      <a:endParaRPr lang="en-SG"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005"/>
                  </a:ext>
                </a:extLst>
              </a:tr>
            </a:tbl>
          </a:graphicData>
        </a:graphic>
      </p:graphicFrame>
      <p:pic>
        <p:nvPicPr>
          <p:cNvPr id="12" name="Graphic 5" descr="Badge Tick1 with solid fill"/>
          <p:cNvPicPr>
            <a:picLocks noChangeAspect="1" noChangeArrowheads="1"/>
          </p:cNvPicPr>
          <p:nvPr/>
        </p:nvPicPr>
        <p:blipFill>
          <a:blip r:embed="rId2" cstate="print"/>
          <a:srcRect/>
          <a:stretch>
            <a:fillRect/>
          </a:stretch>
        </p:blipFill>
        <p:spPr bwMode="auto">
          <a:xfrm>
            <a:off x="9815875" y="1939626"/>
            <a:ext cx="613828" cy="513373"/>
          </a:xfrm>
          <a:prstGeom prst="rect">
            <a:avLst/>
          </a:prstGeom>
          <a:noFill/>
          <a:ln w="9525">
            <a:noFill/>
            <a:miter lim="800000"/>
            <a:headEnd/>
            <a:tailEnd/>
          </a:ln>
        </p:spPr>
      </p:pic>
      <p:pic>
        <p:nvPicPr>
          <p:cNvPr id="13" name="Graphic 8" descr="Badge Tick1 with solid fill"/>
          <p:cNvPicPr>
            <a:picLocks noChangeAspect="1" noChangeArrowheads="1"/>
          </p:cNvPicPr>
          <p:nvPr/>
        </p:nvPicPr>
        <p:blipFill>
          <a:blip r:embed="rId3" cstate="print"/>
          <a:srcRect/>
          <a:stretch>
            <a:fillRect/>
          </a:stretch>
        </p:blipFill>
        <p:spPr bwMode="auto">
          <a:xfrm>
            <a:off x="9817212" y="3832054"/>
            <a:ext cx="612491" cy="513373"/>
          </a:xfrm>
          <a:prstGeom prst="rect">
            <a:avLst/>
          </a:prstGeom>
          <a:noFill/>
          <a:ln w="9525">
            <a:noFill/>
            <a:miter lim="800000"/>
            <a:headEnd/>
            <a:tailEnd/>
          </a:ln>
        </p:spPr>
      </p:pic>
      <p:pic>
        <p:nvPicPr>
          <p:cNvPr id="14" name="Graphic 9" descr="Badge Tick1 with solid fill"/>
          <p:cNvPicPr>
            <a:picLocks noChangeAspect="1" noChangeArrowheads="1"/>
          </p:cNvPicPr>
          <p:nvPr/>
        </p:nvPicPr>
        <p:blipFill>
          <a:blip r:embed="rId3" cstate="print"/>
          <a:srcRect/>
          <a:stretch>
            <a:fillRect/>
          </a:stretch>
        </p:blipFill>
        <p:spPr bwMode="auto">
          <a:xfrm>
            <a:off x="10801289" y="2905533"/>
            <a:ext cx="612491" cy="514493"/>
          </a:xfrm>
          <a:prstGeom prst="rect">
            <a:avLst/>
          </a:prstGeom>
          <a:noFill/>
          <a:ln w="9525">
            <a:noFill/>
            <a:miter lim="800000"/>
            <a:headEnd/>
            <a:tailEnd/>
          </a:ln>
        </p:spPr>
      </p:pic>
      <p:pic>
        <p:nvPicPr>
          <p:cNvPr id="15" name="Graphic 10" descr="Badge Tick1 with solid fill"/>
          <p:cNvPicPr>
            <a:picLocks noChangeAspect="1" noChangeArrowheads="1"/>
          </p:cNvPicPr>
          <p:nvPr/>
        </p:nvPicPr>
        <p:blipFill>
          <a:blip r:embed="rId3" cstate="print"/>
          <a:srcRect/>
          <a:stretch>
            <a:fillRect/>
          </a:stretch>
        </p:blipFill>
        <p:spPr bwMode="auto">
          <a:xfrm>
            <a:off x="9815875" y="4967035"/>
            <a:ext cx="612491" cy="513373"/>
          </a:xfrm>
          <a:prstGeom prst="rect">
            <a:avLst/>
          </a:prstGeom>
          <a:noFill/>
          <a:ln w="9525">
            <a:noFill/>
            <a:miter lim="800000"/>
            <a:headEnd/>
            <a:tailEnd/>
          </a:ln>
        </p:spPr>
      </p:pic>
      <p:pic>
        <p:nvPicPr>
          <p:cNvPr id="16" name="Graphic 11" descr="Badge Tick1 with solid fill"/>
          <p:cNvPicPr>
            <a:picLocks noChangeAspect="1" noChangeArrowheads="1"/>
          </p:cNvPicPr>
          <p:nvPr/>
        </p:nvPicPr>
        <p:blipFill>
          <a:blip r:embed="rId3" cstate="print"/>
          <a:srcRect/>
          <a:stretch>
            <a:fillRect/>
          </a:stretch>
        </p:blipFill>
        <p:spPr bwMode="auto">
          <a:xfrm>
            <a:off x="10801288" y="6068787"/>
            <a:ext cx="612491" cy="51449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A1F57A5A-E473-47C2-94F3-B90159A230D3}"/>
              </a:ext>
            </a:extLst>
          </p:cNvPr>
          <p:cNvSpPr>
            <a:spLocks noGrp="1"/>
          </p:cNvSpPr>
          <p:nvPr>
            <p:ph type="sldNum" sz="quarter" idx="12"/>
          </p:nvPr>
        </p:nvSpPr>
        <p:spPr>
          <a:xfrm>
            <a:off x="8625169" y="6326034"/>
            <a:ext cx="683339" cy="365125"/>
          </a:xfrm>
        </p:spPr>
        <p:txBody>
          <a:bodyPr/>
          <a:lstStyle/>
          <a:p>
            <a:fld id="{6EEAB70C-E811-4097-A2DC-2C93517BC4C9}" type="slidenum">
              <a:rPr lang="zh-CN" altLang="en-US" smtClean="0"/>
              <a:pPr/>
              <a:t>7</a:t>
            </a:fld>
            <a:endParaRPr lang="zh-CN" altLang="en-US"/>
          </a:p>
        </p:txBody>
      </p:sp>
    </p:spTree>
    <p:extLst>
      <p:ext uri="{BB962C8B-B14F-4D97-AF65-F5344CB8AC3E}">
        <p14:creationId xmlns:p14="http://schemas.microsoft.com/office/powerpoint/2010/main" val="4052523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3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out)">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out)">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out)">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out)">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B08B8F-0E33-49DD-BC7E-A4E53E99AAE8}"/>
              </a:ext>
            </a:extLst>
          </p:cNvPr>
          <p:cNvSpPr>
            <a:spLocks noGrp="1"/>
          </p:cNvSpPr>
          <p:nvPr>
            <p:ph type="sldNum" sz="quarter" idx="12"/>
          </p:nvPr>
        </p:nvSpPr>
        <p:spPr/>
        <p:txBody>
          <a:bodyPr/>
          <a:lstStyle/>
          <a:p>
            <a:fld id="{6EEAB70C-E811-4097-A2DC-2C93517BC4C9}" type="slidenum">
              <a:rPr lang="zh-CN" altLang="en-US" smtClean="0"/>
              <a:pPr/>
              <a:t>8</a:t>
            </a:fld>
            <a:endParaRPr lang="zh-CN" altLang="en-US"/>
          </a:p>
        </p:txBody>
      </p:sp>
      <p:sp>
        <p:nvSpPr>
          <p:cNvPr id="3" name="TextBox 2">
            <a:extLst>
              <a:ext uri="{FF2B5EF4-FFF2-40B4-BE49-F238E27FC236}">
                <a16:creationId xmlns:a16="http://schemas.microsoft.com/office/drawing/2014/main" id="{68DCB5D3-E844-4DD2-AA51-BB80214457CE}"/>
              </a:ext>
            </a:extLst>
          </p:cNvPr>
          <p:cNvSpPr txBox="1"/>
          <p:nvPr/>
        </p:nvSpPr>
        <p:spPr>
          <a:xfrm>
            <a:off x="527595" y="65313"/>
            <a:ext cx="10967719" cy="781752"/>
          </a:xfrm>
          <a:prstGeom prst="rect">
            <a:avLst/>
          </a:prstGeom>
          <a:noFill/>
        </p:spPr>
        <p:txBody>
          <a:bodyPr wrap="square">
            <a:spAutoFit/>
          </a:bodyPr>
          <a:lstStyle/>
          <a:p>
            <a:pPr algn="just">
              <a:lnSpc>
                <a:spcPct val="120000"/>
              </a:lnSpc>
            </a:pPr>
            <a:r>
              <a:rPr lang="en-US" sz="4000" b="1" dirty="0">
                <a:solidFill>
                  <a:srgbClr val="FF0000"/>
                </a:solidFill>
                <a:latin typeface="Calibri" panose="020F0502020204030204" pitchFamily="34" charset="0"/>
                <a:cs typeface="Calibri" panose="020F0502020204030204" pitchFamily="34" charset="0"/>
              </a:rPr>
              <a:t>I. HÌNH THỨC CẢM ỨNG Ở CÁC NHÓM ĐỘNG VẬT</a:t>
            </a:r>
          </a:p>
        </p:txBody>
      </p:sp>
      <p:pic>
        <p:nvPicPr>
          <p:cNvPr id="4" name="Picture 3">
            <a:extLst>
              <a:ext uri="{FF2B5EF4-FFF2-40B4-BE49-F238E27FC236}">
                <a16:creationId xmlns:a16="http://schemas.microsoft.com/office/drawing/2014/main" id="{50FD49B3-7D0E-4D97-A333-E909264AB4EB}"/>
              </a:ext>
            </a:extLst>
          </p:cNvPr>
          <p:cNvPicPr>
            <a:picLocks noChangeAspect="1"/>
          </p:cNvPicPr>
          <p:nvPr/>
        </p:nvPicPr>
        <p:blipFill>
          <a:blip r:embed="rId2"/>
          <a:stretch>
            <a:fillRect/>
          </a:stretch>
        </p:blipFill>
        <p:spPr>
          <a:xfrm>
            <a:off x="849386" y="1207709"/>
            <a:ext cx="5246614" cy="3928402"/>
          </a:xfrm>
          <a:prstGeom prst="rect">
            <a:avLst/>
          </a:prstGeom>
        </p:spPr>
      </p:pic>
      <p:pic>
        <p:nvPicPr>
          <p:cNvPr id="6" name="Picture 2" descr="Sinh học 11 Bài 26: Cảm ứng ở động vật">
            <a:extLst>
              <a:ext uri="{FF2B5EF4-FFF2-40B4-BE49-F238E27FC236}">
                <a16:creationId xmlns:a16="http://schemas.microsoft.com/office/drawing/2014/main" id="{526B51FF-3419-4361-A2F2-C200E9EB9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454" y="1131836"/>
            <a:ext cx="5148455" cy="39284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FCB511-FC5B-4AE4-A273-8341DD961C67}"/>
              </a:ext>
            </a:extLst>
          </p:cNvPr>
          <p:cNvPicPr>
            <a:picLocks noChangeAspect="1"/>
          </p:cNvPicPr>
          <p:nvPr/>
        </p:nvPicPr>
        <p:blipFill>
          <a:blip r:embed="rId4"/>
          <a:stretch>
            <a:fillRect/>
          </a:stretch>
        </p:blipFill>
        <p:spPr>
          <a:xfrm>
            <a:off x="5016" y="753939"/>
            <a:ext cx="491706" cy="491706"/>
          </a:xfrm>
          <a:prstGeom prst="rect">
            <a:avLst/>
          </a:prstGeom>
        </p:spPr>
      </p:pic>
      <p:sp>
        <p:nvSpPr>
          <p:cNvPr id="8" name="TextBox 7">
            <a:extLst>
              <a:ext uri="{FF2B5EF4-FFF2-40B4-BE49-F238E27FC236}">
                <a16:creationId xmlns:a16="http://schemas.microsoft.com/office/drawing/2014/main" id="{B63BD0FD-BEE7-4679-B161-5C5A3CCCA3B8}"/>
              </a:ext>
            </a:extLst>
          </p:cNvPr>
          <p:cNvSpPr txBox="1"/>
          <p:nvPr/>
        </p:nvSpPr>
        <p:spPr>
          <a:xfrm>
            <a:off x="849386" y="576551"/>
            <a:ext cx="11952735" cy="669094"/>
          </a:xfrm>
          <a:prstGeom prst="rect">
            <a:avLst/>
          </a:prstGeom>
          <a:noFill/>
        </p:spPr>
        <p:txBody>
          <a:bodyPr wrap="square" rtlCol="0">
            <a:spAutoFit/>
          </a:bodyPr>
          <a:lstStyle/>
          <a:p>
            <a:pPr>
              <a:lnSpc>
                <a:spcPct val="150000"/>
              </a:lnSpc>
            </a:pPr>
            <a:r>
              <a:rPr lang="en-US" sz="2800" dirty="0">
                <a:solidFill>
                  <a:srgbClr val="0070C0"/>
                </a:solidFill>
                <a:cs typeface="Arial" panose="020B0604020202020204" pitchFamily="34" charset="0"/>
              </a:rPr>
              <a:t>Quan </a:t>
            </a:r>
            <a:r>
              <a:rPr lang="en-US" sz="2800" dirty="0" err="1">
                <a:solidFill>
                  <a:srgbClr val="0070C0"/>
                </a:solidFill>
                <a:cs typeface="Arial" panose="020B0604020202020204" pitchFamily="34" charset="0"/>
              </a:rPr>
              <a:t>sát</a:t>
            </a:r>
            <a:r>
              <a:rPr lang="en-US" sz="2800" dirty="0">
                <a:solidFill>
                  <a:srgbClr val="0070C0"/>
                </a:solidFill>
                <a:cs typeface="Arial" panose="020B0604020202020204" pitchFamily="34" charset="0"/>
              </a:rPr>
              <a:t> </a:t>
            </a:r>
            <a:r>
              <a:rPr lang="en-US" sz="2800" dirty="0" err="1">
                <a:solidFill>
                  <a:srgbClr val="0070C0"/>
                </a:solidFill>
                <a:cs typeface="Arial" panose="020B0604020202020204" pitchFamily="34" charset="0"/>
              </a:rPr>
              <a:t>Hình</a:t>
            </a:r>
            <a:r>
              <a:rPr lang="en-US" sz="2800" dirty="0">
                <a:solidFill>
                  <a:srgbClr val="0070C0"/>
                </a:solidFill>
                <a:cs typeface="Arial" panose="020B0604020202020204" pitchFamily="34" charset="0"/>
              </a:rPr>
              <a:t>, HS </a:t>
            </a:r>
            <a:r>
              <a:rPr lang="en-US" sz="2800" dirty="0" err="1">
                <a:solidFill>
                  <a:srgbClr val="0070C0"/>
                </a:solidFill>
                <a:cs typeface="Arial" panose="020B0604020202020204" pitchFamily="34" charset="0"/>
              </a:rPr>
              <a:t>rút</a:t>
            </a:r>
            <a:r>
              <a:rPr lang="en-US" sz="2800" dirty="0">
                <a:solidFill>
                  <a:srgbClr val="0070C0"/>
                </a:solidFill>
                <a:cs typeface="Arial" panose="020B0604020202020204" pitchFamily="34" charset="0"/>
              </a:rPr>
              <a:t> ra </a:t>
            </a:r>
            <a:r>
              <a:rPr lang="en-US" sz="2800" dirty="0" err="1">
                <a:solidFill>
                  <a:srgbClr val="0070C0"/>
                </a:solidFill>
                <a:cs typeface="Arial" panose="020B0604020202020204" pitchFamily="34" charset="0"/>
              </a:rPr>
              <a:t>khái</a:t>
            </a:r>
            <a:r>
              <a:rPr lang="en-US" sz="2800" dirty="0">
                <a:solidFill>
                  <a:srgbClr val="0070C0"/>
                </a:solidFill>
                <a:cs typeface="Arial" panose="020B0604020202020204" pitchFamily="34" charset="0"/>
              </a:rPr>
              <a:t> </a:t>
            </a:r>
            <a:r>
              <a:rPr lang="en-US" sz="2800" dirty="0" err="1">
                <a:solidFill>
                  <a:srgbClr val="0070C0"/>
                </a:solidFill>
                <a:cs typeface="Arial" panose="020B0604020202020204" pitchFamily="34" charset="0"/>
              </a:rPr>
              <a:t>niệm</a:t>
            </a:r>
            <a:r>
              <a:rPr lang="en-US" sz="2800" dirty="0">
                <a:solidFill>
                  <a:srgbClr val="0070C0"/>
                </a:solidFill>
                <a:cs typeface="Arial" panose="020B0604020202020204" pitchFamily="34" charset="0"/>
              </a:rPr>
              <a:t> </a:t>
            </a:r>
            <a:r>
              <a:rPr lang="en-US" sz="2800" dirty="0" err="1">
                <a:solidFill>
                  <a:srgbClr val="0070C0"/>
                </a:solidFill>
                <a:cs typeface="Arial" panose="020B0604020202020204" pitchFamily="34" charset="0"/>
              </a:rPr>
              <a:t>cảm</a:t>
            </a:r>
            <a:r>
              <a:rPr lang="en-US" sz="2800" dirty="0">
                <a:solidFill>
                  <a:srgbClr val="0070C0"/>
                </a:solidFill>
                <a:cs typeface="Arial" panose="020B0604020202020204" pitchFamily="34" charset="0"/>
              </a:rPr>
              <a:t> </a:t>
            </a:r>
            <a:r>
              <a:rPr lang="en-US" sz="2800" dirty="0" err="1">
                <a:solidFill>
                  <a:srgbClr val="0070C0"/>
                </a:solidFill>
                <a:cs typeface="Arial" panose="020B0604020202020204" pitchFamily="34" charset="0"/>
              </a:rPr>
              <a:t>ứng</a:t>
            </a:r>
            <a:r>
              <a:rPr lang="en-US" sz="2800" dirty="0">
                <a:solidFill>
                  <a:srgbClr val="0070C0"/>
                </a:solidFill>
                <a:cs typeface="Arial" panose="020B0604020202020204" pitchFamily="34" charset="0"/>
              </a:rPr>
              <a:t> ở </a:t>
            </a:r>
            <a:r>
              <a:rPr lang="en-US" sz="2800" dirty="0" err="1">
                <a:solidFill>
                  <a:srgbClr val="0070C0"/>
                </a:solidFill>
                <a:cs typeface="Arial" panose="020B0604020202020204" pitchFamily="34" charset="0"/>
              </a:rPr>
              <a:t>động</a:t>
            </a:r>
            <a:r>
              <a:rPr lang="en-US" sz="2800" dirty="0">
                <a:solidFill>
                  <a:srgbClr val="0070C0"/>
                </a:solidFill>
                <a:cs typeface="Arial" panose="020B0604020202020204" pitchFamily="34" charset="0"/>
              </a:rPr>
              <a:t> </a:t>
            </a:r>
            <a:r>
              <a:rPr lang="en-US" sz="2800" dirty="0" err="1">
                <a:solidFill>
                  <a:srgbClr val="0070C0"/>
                </a:solidFill>
                <a:cs typeface="Arial" panose="020B0604020202020204" pitchFamily="34" charset="0"/>
              </a:rPr>
              <a:t>vật</a:t>
            </a:r>
            <a:r>
              <a:rPr lang="en-US" sz="2800" dirty="0">
                <a:solidFill>
                  <a:srgbClr val="0070C0"/>
                </a:solidFill>
                <a:cs typeface="Arial" panose="020B0604020202020204" pitchFamily="34" charset="0"/>
              </a:rPr>
              <a:t> ?</a:t>
            </a:r>
          </a:p>
        </p:txBody>
      </p:sp>
      <p:sp>
        <p:nvSpPr>
          <p:cNvPr id="9" name="Rounded Rectangle 1">
            <a:extLst>
              <a:ext uri="{FF2B5EF4-FFF2-40B4-BE49-F238E27FC236}">
                <a16:creationId xmlns:a16="http://schemas.microsoft.com/office/drawing/2014/main" id="{2DF628E0-F0E6-497D-8A34-CDF66A66DE42}"/>
              </a:ext>
            </a:extLst>
          </p:cNvPr>
          <p:cNvSpPr/>
          <p:nvPr/>
        </p:nvSpPr>
        <p:spPr>
          <a:xfrm>
            <a:off x="496722" y="5174047"/>
            <a:ext cx="11424984" cy="1545930"/>
          </a:xfrm>
          <a:prstGeom prst="roundRect">
            <a:avLst>
              <a:gd name="adj" fmla="val 5256"/>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Cảm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ứng</a:t>
            </a:r>
            <a:r>
              <a:rPr lang="en-US" sz="2800" dirty="0">
                <a:solidFill>
                  <a:schemeClr val="tx1"/>
                </a:solidFill>
                <a:latin typeface="Calibri" panose="020F0502020204030204" pitchFamily="34" charset="0"/>
                <a:cs typeface="Calibri" panose="020F0502020204030204" pitchFamily="34" charset="0"/>
              </a:rPr>
              <a:t> ở </a:t>
            </a:r>
            <a:r>
              <a:rPr lang="en-US" sz="2800" dirty="0" err="1">
                <a:solidFill>
                  <a:schemeClr val="tx1"/>
                </a:solidFill>
                <a:latin typeface="Calibri" panose="020F0502020204030204" pitchFamily="34" charset="0"/>
                <a:cs typeface="Calibri" panose="020F0502020204030204" pitchFamily="34" charset="0"/>
              </a:rPr>
              <a:t>động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vật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khả</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năng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tiếp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nhận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phản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ứng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lại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với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kích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thích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từ</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bên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ngoài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cũng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như</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bên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thể</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đảm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bảo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động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vật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tốn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tại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phát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triển</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884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Dưới đây là 4 giai đoạn trùng biến hình bắt mồi và tiêu hoá mồ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61" y="1145276"/>
            <a:ext cx="5649916" cy="3246643"/>
          </a:xfrm>
          <a:prstGeom prst="rect">
            <a:avLst/>
          </a:prstGeom>
          <a:noFill/>
          <a:extLst>
            <a:ext uri="{909E8E84-426E-40DD-AFC4-6F175D3DCCD1}">
              <a14:hiddenFill xmlns:a14="http://schemas.microsoft.com/office/drawing/2010/main">
                <a:solidFill>
                  <a:srgbClr val="FFFFFF"/>
                </a:solidFill>
              </a14:hiddenFill>
            </a:ext>
          </a:extLst>
        </p:spPr>
      </p:pic>
      <p:sp>
        <p:nvSpPr>
          <p:cNvPr id="2" name="Copyright Notice">
            <a:extLst>
              <a:ext uri="{FF2B5EF4-FFF2-40B4-BE49-F238E27FC236}">
                <a16:creationId xmlns:a16="http://schemas.microsoft.com/office/drawing/2014/main" id="{D169C5F0-AF55-6D6D-E0DA-794B8E977BBD}"/>
              </a:ext>
            </a:extLst>
          </p:cNvPr>
          <p:cNvSpPr>
            <a:spLocks/>
          </p:cNvSpPr>
          <p:nvPr/>
        </p:nvSpPr>
        <p:spPr bwMode="auto">
          <a:xfrm>
            <a:off x="1957488" y="668694"/>
            <a:ext cx="7549427" cy="55786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83" tIns="32393" rIns="71983" bIns="32393"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cap="small" dirty="0" err="1">
                <a:solidFill>
                  <a:srgbClr val="002060"/>
                </a:solidFill>
                <a:latin typeface="Calibri" panose="020F0502020204030204" pitchFamily="34" charset="0"/>
                <a:cs typeface="Calibri" panose="020F0502020204030204" pitchFamily="34" charset="0"/>
                <a:sym typeface="+mn-lt"/>
              </a:rPr>
              <a:t>cảm</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ứng</a:t>
            </a:r>
            <a:r>
              <a:rPr lang="en-US" sz="3200" b="1" cap="small" dirty="0">
                <a:solidFill>
                  <a:srgbClr val="002060"/>
                </a:solidFill>
                <a:latin typeface="Calibri" panose="020F0502020204030204" pitchFamily="34" charset="0"/>
                <a:cs typeface="Calibri" panose="020F0502020204030204" pitchFamily="34" charset="0"/>
                <a:sym typeface="+mn-lt"/>
              </a:rPr>
              <a:t> ở </a:t>
            </a:r>
            <a:r>
              <a:rPr lang="en-US" sz="3200" b="1" cap="small" dirty="0" err="1">
                <a:solidFill>
                  <a:srgbClr val="002060"/>
                </a:solidFill>
                <a:latin typeface="Calibri" panose="020F0502020204030204" pitchFamily="34" charset="0"/>
                <a:cs typeface="Calibri" panose="020F0502020204030204" pitchFamily="34" charset="0"/>
                <a:sym typeface="+mn-lt"/>
              </a:rPr>
              <a:t>động</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vật</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2400" b="1" cap="small" dirty="0">
                <a:solidFill>
                  <a:srgbClr val="002060"/>
                </a:solidFill>
                <a:latin typeface="Calibri" panose="020F0502020204030204" pitchFamily="34" charset="0"/>
                <a:cs typeface="Calibri" panose="020F0502020204030204" pitchFamily="34" charset="0"/>
                <a:sym typeface="+mn-lt"/>
              </a:rPr>
              <a:t>CHƯA</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có</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hệ</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thần</a:t>
            </a:r>
            <a:r>
              <a:rPr lang="en-US" sz="3200" b="1" cap="small" dirty="0">
                <a:solidFill>
                  <a:srgbClr val="002060"/>
                </a:solidFill>
                <a:latin typeface="Calibri" panose="020F0502020204030204" pitchFamily="34" charset="0"/>
                <a:cs typeface="Calibri" panose="020F0502020204030204" pitchFamily="34" charset="0"/>
                <a:sym typeface="+mn-lt"/>
              </a:rPr>
              <a:t> </a:t>
            </a:r>
            <a:r>
              <a:rPr lang="en-US" sz="3200" b="1" cap="small" dirty="0" err="1">
                <a:solidFill>
                  <a:srgbClr val="002060"/>
                </a:solidFill>
                <a:latin typeface="Calibri" panose="020F0502020204030204" pitchFamily="34" charset="0"/>
                <a:cs typeface="Calibri" panose="020F0502020204030204" pitchFamily="34" charset="0"/>
                <a:sym typeface="+mn-lt"/>
              </a:rPr>
              <a:t>kinh</a:t>
            </a:r>
            <a:endParaRPr lang="en-US" sz="3200" b="1" cap="small" dirty="0">
              <a:solidFill>
                <a:srgbClr val="002060"/>
              </a:solidFill>
              <a:latin typeface="Calibri" panose="020F0502020204030204" pitchFamily="34" charset="0"/>
              <a:cs typeface="Calibri" panose="020F0502020204030204" pitchFamily="34" charset="0"/>
              <a:sym typeface="+mn-lt"/>
            </a:endParaRPr>
          </a:p>
        </p:txBody>
      </p:sp>
      <p:sp>
        <p:nvSpPr>
          <p:cNvPr id="4" name="TextBox 3">
            <a:extLst>
              <a:ext uri="{FF2B5EF4-FFF2-40B4-BE49-F238E27FC236}">
                <a16:creationId xmlns:a16="http://schemas.microsoft.com/office/drawing/2014/main" id="{0563293F-D68B-AF68-C345-357E71D47E8D}"/>
              </a:ext>
            </a:extLst>
          </p:cNvPr>
          <p:cNvSpPr txBox="1"/>
          <p:nvPr/>
        </p:nvSpPr>
        <p:spPr>
          <a:xfrm>
            <a:off x="527595" y="65313"/>
            <a:ext cx="10967719" cy="781752"/>
          </a:xfrm>
          <a:prstGeom prst="rect">
            <a:avLst/>
          </a:prstGeom>
          <a:noFill/>
        </p:spPr>
        <p:txBody>
          <a:bodyPr wrap="square">
            <a:spAutoFit/>
          </a:bodyPr>
          <a:lstStyle/>
          <a:p>
            <a:pPr algn="just">
              <a:lnSpc>
                <a:spcPct val="120000"/>
              </a:lnSpc>
            </a:pPr>
            <a:r>
              <a:rPr lang="en-US" sz="4000" b="1" dirty="0">
                <a:solidFill>
                  <a:srgbClr val="FF0000"/>
                </a:solidFill>
                <a:latin typeface="Calibri" panose="020F0502020204030204" pitchFamily="34" charset="0"/>
                <a:cs typeface="Calibri" panose="020F0502020204030204" pitchFamily="34" charset="0"/>
              </a:rPr>
              <a:t>I. HÌNH THỨC CẢM ỨNG Ở CÁC NHÓM ĐỘNG VẬT</a:t>
            </a:r>
          </a:p>
        </p:txBody>
      </p:sp>
      <p:sp>
        <p:nvSpPr>
          <p:cNvPr id="5" name="Slide Number Placeholder 4">
            <a:extLst>
              <a:ext uri="{FF2B5EF4-FFF2-40B4-BE49-F238E27FC236}">
                <a16:creationId xmlns:a16="http://schemas.microsoft.com/office/drawing/2014/main" id="{914E015F-719F-46BE-8A12-827C4274CC2B}"/>
              </a:ext>
            </a:extLst>
          </p:cNvPr>
          <p:cNvSpPr>
            <a:spLocks noGrp="1"/>
          </p:cNvSpPr>
          <p:nvPr>
            <p:ph type="sldNum" sz="quarter" idx="12"/>
          </p:nvPr>
        </p:nvSpPr>
        <p:spPr/>
        <p:txBody>
          <a:bodyPr/>
          <a:lstStyle/>
          <a:p>
            <a:fld id="{6EEAB70C-E811-4097-A2DC-2C93517BC4C9}" type="slidenum">
              <a:rPr lang="zh-CN" altLang="en-US" smtClean="0"/>
              <a:pPr/>
              <a:t>9</a:t>
            </a:fld>
            <a:endParaRPr lang="zh-CN" altLang="en-US"/>
          </a:p>
        </p:txBody>
      </p:sp>
      <p:sp>
        <p:nvSpPr>
          <p:cNvPr id="7" name="Rounded Rectangle 1">
            <a:extLst>
              <a:ext uri="{FF2B5EF4-FFF2-40B4-BE49-F238E27FC236}">
                <a16:creationId xmlns:a16="http://schemas.microsoft.com/office/drawing/2014/main" id="{A034B596-71C2-41C0-A55A-AFE0D3685B89}"/>
              </a:ext>
            </a:extLst>
          </p:cNvPr>
          <p:cNvSpPr/>
          <p:nvPr/>
        </p:nvSpPr>
        <p:spPr>
          <a:xfrm>
            <a:off x="86260" y="4934309"/>
            <a:ext cx="12051101" cy="1858378"/>
          </a:xfrm>
          <a:prstGeom prst="roundRect">
            <a:avLst>
              <a:gd name="adj" fmla="val 5256"/>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lnSpc>
                <a:spcPct val="120000"/>
              </a:lnSpc>
              <a:buFontTx/>
              <a:buChar char="-"/>
            </a:pPr>
            <a:r>
              <a:rPr lang="en-US" sz="2800" dirty="0" err="1">
                <a:solidFill>
                  <a:schemeClr val="tx1"/>
                </a:solidFill>
                <a:latin typeface="Calibri" panose="020F0502020204030204" pitchFamily="34" charset="0"/>
                <a:cs typeface="Calibri" panose="020F0502020204030204" pitchFamily="34" charset="0"/>
              </a:rPr>
              <a:t>Động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vật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đơn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bào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phản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ứng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kích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thích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môi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trường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thông</a:t>
            </a:r>
            <a:r>
              <a:rPr lang="en-US" sz="2800" dirty="0">
                <a:solidFill>
                  <a:schemeClr val="tx1"/>
                </a:solidFill>
                <a:latin typeface="Calibri" panose="020F0502020204030204" pitchFamily="34" charset="0"/>
                <a:cs typeface="Calibri" panose="020F0502020204030204" pitchFamily="34" charset="0"/>
              </a:rPr>
              <a:t> qua </a:t>
            </a:r>
            <a:r>
              <a:rPr lang="en-US" sz="2800" dirty="0" err="1">
                <a:solidFill>
                  <a:schemeClr val="tx1"/>
                </a:solidFill>
                <a:latin typeface="Calibri" panose="020F0502020204030204" pitchFamily="34" charset="0"/>
                <a:cs typeface="Calibri" panose="020F0502020204030204" pitchFamily="34" charset="0"/>
              </a:rPr>
              <a:t>sử</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chuyển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động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toàn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bộ</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thể</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hoặc</a:t>
            </a:r>
            <a:r>
              <a:rPr lang="en-US" sz="2800" dirty="0">
                <a:solidFill>
                  <a:schemeClr val="tx1"/>
                </a:solidFill>
                <a:latin typeface="Calibri" panose="020F0502020204030204" pitchFamily="34" charset="0"/>
                <a:cs typeface="Calibri" panose="020F0502020204030204" pitchFamily="34" charset="0"/>
              </a:rPr>
              <a:t> co </a:t>
            </a:r>
            <a:r>
              <a:rPr lang="en-US" sz="2800" dirty="0" err="1">
                <a:solidFill>
                  <a:schemeClr val="tx1"/>
                </a:solidFill>
                <a:latin typeface="Calibri" panose="020F0502020204030204" pitchFamily="34" charset="0"/>
                <a:cs typeface="Calibri" panose="020F0502020204030204" pitchFamily="34" charset="0"/>
              </a:rPr>
              <a:t>rút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chất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nguyên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sinh</a:t>
            </a:r>
            <a:r>
              <a:rPr lang="en-US" sz="2800" dirty="0">
                <a:solidFill>
                  <a:schemeClr val="tx1"/>
                </a:solidFill>
                <a:latin typeface="Calibri" panose="020F0502020204030204" pitchFamily="34" charset="0"/>
                <a:cs typeface="Calibri" panose="020F0502020204030204" pitchFamily="34" charset="0"/>
              </a:rPr>
              <a:t>. </a:t>
            </a:r>
          </a:p>
          <a:p>
            <a:pPr marL="457200" indent="-457200" algn="just">
              <a:lnSpc>
                <a:spcPct val="120000"/>
              </a:lnSpc>
              <a:buFontTx/>
              <a:buChar char="-"/>
            </a:pPr>
            <a:r>
              <a:rPr lang="en-US" sz="2800" dirty="0" err="1">
                <a:solidFill>
                  <a:schemeClr val="tx1"/>
                </a:solidFill>
                <a:latin typeface="Calibri" panose="020F0502020204030204" pitchFamily="34" charset="0"/>
                <a:cs typeface="Calibri" panose="020F0502020204030204" pitchFamily="34" charset="0"/>
              </a:rPr>
              <a:t>Động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vật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bào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phản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ứng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lại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kích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thích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môi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trường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thông</a:t>
            </a:r>
            <a:r>
              <a:rPr lang="en-US" sz="2800" dirty="0">
                <a:solidFill>
                  <a:schemeClr val="tx1"/>
                </a:solidFill>
                <a:latin typeface="Calibri" panose="020F0502020204030204" pitchFamily="34" charset="0"/>
                <a:cs typeface="Calibri" panose="020F0502020204030204" pitchFamily="34" charset="0"/>
              </a:rPr>
              <a:t> qua </a:t>
            </a:r>
            <a:r>
              <a:rPr lang="en-US" sz="2800" dirty="0" err="1">
                <a:solidFill>
                  <a:schemeClr val="tx1"/>
                </a:solidFill>
                <a:latin typeface="Calibri" panose="020F0502020204030204" pitchFamily="34" charset="0"/>
                <a:cs typeface="Calibri" panose="020F0502020204030204" pitchFamily="34" charset="0"/>
              </a:rPr>
              <a:t>phản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xạ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5677BBE-5988-4D1B-A8E0-7A6B004EBB7B}"/>
              </a:ext>
            </a:extLst>
          </p:cNvPr>
          <p:cNvPicPr>
            <a:picLocks noChangeAspect="1"/>
          </p:cNvPicPr>
          <p:nvPr/>
        </p:nvPicPr>
        <p:blipFill>
          <a:blip r:embed="rId3"/>
          <a:stretch>
            <a:fillRect/>
          </a:stretch>
        </p:blipFill>
        <p:spPr>
          <a:xfrm>
            <a:off x="6184369" y="1212404"/>
            <a:ext cx="5495925" cy="3248025"/>
          </a:xfrm>
          <a:prstGeom prst="rect">
            <a:avLst/>
          </a:prstGeom>
        </p:spPr>
      </p:pic>
      <p:sp>
        <p:nvSpPr>
          <p:cNvPr id="8" name="TextBox 7">
            <a:extLst>
              <a:ext uri="{FF2B5EF4-FFF2-40B4-BE49-F238E27FC236}">
                <a16:creationId xmlns:a16="http://schemas.microsoft.com/office/drawing/2014/main" id="{39E4AADC-2825-4E27-93EF-DF0933529A60}"/>
              </a:ext>
            </a:extLst>
          </p:cNvPr>
          <p:cNvSpPr txBox="1"/>
          <p:nvPr/>
        </p:nvSpPr>
        <p:spPr>
          <a:xfrm>
            <a:off x="7091298" y="4391919"/>
            <a:ext cx="3872624" cy="523220"/>
          </a:xfrm>
          <a:prstGeom prst="rect">
            <a:avLst/>
          </a:prstGeom>
          <a:noFill/>
        </p:spPr>
        <p:txBody>
          <a:bodyPr wrap="square" rtlCol="0">
            <a:spAutoFit/>
          </a:bodyPr>
          <a:lstStyle/>
          <a:p>
            <a:r>
              <a:rPr lang="en-US"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Cung</a:t>
            </a: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phản</a:t>
            </a: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xạ</a:t>
            </a: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ở </a:t>
            </a:r>
            <a:r>
              <a:rPr lang="en-US"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người</a:t>
            </a:r>
            <a:endPar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E21D793-DCB5-45BC-A6B8-CFC70ECB39FD}"/>
              </a:ext>
            </a:extLst>
          </p:cNvPr>
          <p:cNvSpPr txBox="1"/>
          <p:nvPr/>
        </p:nvSpPr>
        <p:spPr>
          <a:xfrm>
            <a:off x="905041" y="4369786"/>
            <a:ext cx="3872624" cy="523220"/>
          </a:xfrm>
          <a:prstGeom prst="rect">
            <a:avLst/>
          </a:prstGeom>
          <a:noFill/>
        </p:spPr>
        <p:txBody>
          <a:bodyPr wrap="square" rtlCol="0">
            <a:spAutoFit/>
          </a:bodyPr>
          <a:lstStyle/>
          <a:p>
            <a:r>
              <a:rPr lang="en-US"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Trùng</a:t>
            </a: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biến</a:t>
            </a: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bắt</a:t>
            </a: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ea typeface="Calibri" panose="020F0502020204030204" pitchFamily="34" charset="0"/>
                <a:cs typeface="Calibri" panose="020F0502020204030204" pitchFamily="34" charset="0"/>
              </a:rPr>
              <a:t>mồi</a:t>
            </a:r>
            <a:endPar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581614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advTm="1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AA4C8415-1C13-4DB4-AE27-368A0C2F1216}"/>
  <p:tag name="ISPRING_RESOURCE_FOLDER" val="E:\NGUYỄN THỊ NGỌC LÝ\NGUYỄN THỊ NGỌC LÝ - THPT NGUYỄN TRÃI\THPT MỚI 2022-2023\GIÁO ÁN\GIÁO ÁN 10\GIÁO ÁN PPT\Bài 10.1\"/>
  <p:tag name="ISPRING_PRESENTATION_PATH" val="E:\NGUYỄN THỊ NGỌC LÝ\NGUYỄN THỊ NGỌC LÝ - THPT NGUYỄN TRÃI\THPT MỚI 2022-2023\GIÁO ÁN\GIÁO ÁN 10\GIÁO ÁN PPT\Bài 10.1.pptx"/>
  <p:tag name="ISPRING_PROJECT_VERSION" val="9.3"/>
  <p:tag name="ISPRING_PROJECT_FOLDER_UPDATED" val="1"/>
  <p:tag name="ISPRING_SCREEN_RECS_UPDATED" val="E:\NGUYỄN THỊ NGỌC LÝ\NGUYỄN THỊ NGỌC LÝ - THPT NGUYỄN TRÃI\THPT MỚI 2022-2023\GIÁO ÁN\GIÁO ÁN 10\GIÁO ÁN PPT\Bài 10.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0&quot;/&gt;&lt;lineCharCount val=&quot;9&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0&quot;/&gt;&lt;lineCharCount val=&quot;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TIMING" val="|3.993|1.829|2.408|3.436|2.078"/>
  <p:tag name="GENSWF_SLIDE_UID" val="{9430D63D-C91F-4544-8271-8513EA47FB3E}:259"/>
  <p:tag name="GENSWF_SLIDE_TITLE" val="Nội dung bài"/>
  <p:tag name="ISPRING_SLIDE_INDENT_LEVEL" val="0"/>
  <p:tag name="ISPRING_PRESENTER_ID" val="{7751D798-4763-442C-ABC4-D3A61087F350}"/>
  <p:tag name="GENSWF_ADVANCE_TIME" val="15.946"/>
  <p:tag name="ISPRING_SLIDE_BRANCHING_PROPERTIES" val="&lt;BranchingProperties&gt;&lt;nextAction&gt;&lt;action&gt;0&lt;/action&gt;&lt;/nextAction&gt;&lt;prevAction&gt;&lt;action&gt;0&lt;/action&gt;&lt;/prevAction&gt;&lt;lock&gt;0&lt;/lock&gt;&lt;/BranchingProperties&gt;&#10;"/>
  <p:tag name="ISPRING_SLIDE_ID_2" val="{53175FCC-9541-44F2-9F1E-916E7E74F70B}"/>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0&quot;/&gt;&lt;lineCharCount val=&quot;9&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D19CEB80-0719-4859-BC51-014E1A34C1DA}"/>
  <p:tag name="PRESENTER_SHAPEINFO" val="&lt;ThreeDShapeInfo&gt;&lt;uuid val=&quot;{4FA7531B-7761-4AC1-BB51-2002C5C03C3C}&quot;/&gt;&lt;isInvalidForFieldText val=&quot;0&quot;/&gt;&lt;Image&gt;&lt;filename val=&quot;C:\Users\HONGDIEM\AppData\Local\Temp\PR\data\asimages\{4FA7531B-7761-4AC1-BB51-2002C5C03C3C}_9.png&quot;/&gt;&lt;left val=&quot;21&quot;/&gt;&lt;top val=&quot;130&quot;/&gt;&lt;width val=&quot;670&quot;/&gt;&lt;height val=&quot;73&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571"/>
  <p:tag name="GENSWF_SLIDE_UID" val="{165B373C-2A45-4273-96F3-E7E276D790CD}:297"/>
  <p:tag name="GENSWF_SLIDE_TITLE" val="I. Khái niệm trao đổi chất qua màng"/>
  <p:tag name="ISPRING_SLIDE_INDENT_LEVEL" val="0"/>
  <p:tag name="ISPRING_PRESENTER_ID" val="{7751D798-4763-442C-ABC4-D3A61087F350}"/>
  <p:tag name="ISPRING_SLIDE_BRANCHING_PROPERTIES" val="&lt;BranchingProperties&gt;&lt;nextAction&gt;&lt;action&gt;0&lt;/action&gt;&lt;/nextAction&gt;&lt;prevAction&gt;&lt;action&gt;0&lt;/action&gt;&lt;/prevAction&gt;&lt;lock&gt;0&lt;/lock&gt;&lt;/BranchingProperties&gt;&#10;"/>
  <p:tag name="ISPRING_SLIDE_ID_2" val="{03B2F75E-B363-41AF-B7FD-86C151086E6B}"/>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C0FF2E0-A1B8-40D9-8B72-6E7A99DDB3B4}:392"/>
  <p:tag name="GENSWF_SLIDE_TITLE" val="II. Cơ chế trao đổi chất qua màng"/>
  <p:tag name="ISPRING_SLIDE_INDENT_LEVEL" val="0"/>
  <p:tag name="ISPRING_PRESENTER_ID" val="{7751D798-4763-442C-ABC4-D3A61087F350}"/>
  <p:tag name="ISPRING_SLIDE_BRANCHING_PROPERTIES" val="&lt;BranchingProperties&gt;&lt;nextAction&gt;&lt;action&gt;0&lt;/action&gt;&lt;/nextAction&gt;&lt;prevAction&gt;&lt;action&gt;0&lt;/action&gt;&lt;/prevAction&gt;&lt;lock&gt;0&lt;/lock&gt;&lt;/BranchingProperties&gt;&#10;"/>
  <p:tag name="GENSWF_ADVANCE_TIME" val="21.081"/>
  <p:tag name="ISPRING_SLIDE_ID_2" val="{62BFBB87-DE51-495B-AB32-BB5E02E00643}"/>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4B3F826-C591-4FE4-A7C5-231FC4675880}:362"/>
  <p:tag name="GENSWF_SLIDE_TITLE" val="Các cơ chế TĐC"/>
  <p:tag name="ISPRING_SLIDE_INDENT_LEVEL" val="0"/>
  <p:tag name="ISPRING_PRESENTER_ID" val="{7751D798-4763-442C-ABC4-D3A61087F350}"/>
  <p:tag name="ISPRING_SLIDE_BRANCHING_PROPERTIES" val="&lt;BranchingProperties&gt;&lt;nextAction&gt;&lt;action&gt;0&lt;/action&gt;&lt;/nextAction&gt;&lt;prevAction&gt;&lt;action&gt;0&lt;/action&gt;&lt;/prevAction&gt;&lt;lock&gt;0&lt;/lock&gt;&lt;/BranchingProperties&gt;&#10;"/>
  <p:tag name="GENSWF_ADVANCE_TIME" val="16.481"/>
  <p:tag name="TIMING" val="|6.93"/>
  <p:tag name="ISPRING_SLIDE_ID_2" val="{96835E37-1A66-4F13-9BD8-ECF923708AC8}"/>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C0FF2E0-A1B8-40D9-8B72-6E7A99DDB3B4}:392"/>
  <p:tag name="GENSWF_SLIDE_TITLE" val="II. Cơ chế trao đổi chất qua màng"/>
  <p:tag name="ISPRING_SLIDE_INDENT_LEVEL" val="0"/>
  <p:tag name="ISPRING_PRESENTER_ID" val="{7751D798-4763-442C-ABC4-D3A61087F350}"/>
  <p:tag name="ISPRING_SLIDE_BRANCHING_PROPERTIES" val="&lt;BranchingProperties&gt;&lt;nextAction&gt;&lt;action&gt;0&lt;/action&gt;&lt;/nextAction&gt;&lt;prevAction&gt;&lt;action&gt;0&lt;/action&gt;&lt;/prevAction&gt;&lt;lock&gt;0&lt;/lock&gt;&lt;/BranchingProperties&gt;&#10;"/>
  <p:tag name="GENSWF_ADVANCE_TIME" val="21.081"/>
  <p:tag name="ISPRING_SLIDE_ID_2" val="{62BFBB87-DE51-495B-AB32-BB5E02E00643}"/>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C0FF2E0-A1B8-40D9-8B72-6E7A99DDB3B4}:392"/>
  <p:tag name="GENSWF_SLIDE_TITLE" val="II. Cơ chế trao đổi chất qua màng"/>
  <p:tag name="ISPRING_SLIDE_INDENT_LEVEL" val="0"/>
  <p:tag name="ISPRING_PRESENTER_ID" val="{7751D798-4763-442C-ABC4-D3A61087F350}"/>
  <p:tag name="ISPRING_SLIDE_BRANCHING_PROPERTIES" val="&lt;BranchingProperties&gt;&lt;nextAction&gt;&lt;action&gt;0&lt;/action&gt;&lt;/nextAction&gt;&lt;prevAction&gt;&lt;action&gt;0&lt;/action&gt;&lt;/prevAction&gt;&lt;lock&gt;0&lt;/lock&gt;&lt;/BranchingProperties&gt;&#10;"/>
  <p:tag name="GENSWF_ADVANCE_TIME" val="21.081"/>
  <p:tag name="ISPRING_SLIDE_ID_2" val="{62BFBB87-DE51-495B-AB32-BB5E02E00643}"/>
</p:tagLst>
</file>

<file path=ppt/tags/tag4.xml><?xml version="1.0" encoding="utf-8"?>
<p:tagLst xmlns:a="http://schemas.openxmlformats.org/drawingml/2006/main" xmlns:r="http://schemas.openxmlformats.org/officeDocument/2006/relationships" xmlns:p="http://schemas.openxmlformats.org/presentationml/2006/main">
  <p:tag name="MMPROD_SUBSTITUTION_ID" val="{D19CEB80-0719-4859-BC51-014E1A34C1DA}"/>
  <p:tag name="PRESENTER_SHAPEINFO" val="&lt;ThreeDShapeInfo&gt;&lt;uuid val=&quot;{D1A93C92-96E9-4773-B747-041C2796F508}&quot;/&gt;&lt;isInvalidForFieldText val=&quot;0&quot;/&gt;&lt;Image&gt;&lt;filename val=&quot;C:\Users\HONGDIEM\AppData\Local\Temp\PR\data\asimages\{D1A93C92-96E9-4773-B747-041C2796F508}_9.png&quot;/&gt;&lt;left val=&quot;27&quot;/&gt;&lt;top val=&quot;236&quot;/&gt;&lt;width val=&quot;670&quot;/&gt;&lt;height val=&quot;71&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MMPROD_SUBSTITUTION_ID" val="{D19CEB80-0719-4859-BC51-014E1A34C1DA}"/>
  <p:tag name="PRESENTER_SHAPEINFO" val="&lt;ThreeDShapeInfo&gt;&lt;uuid val=&quot;{4FA7531B-7761-4AC1-BB51-2002C5C03C3C}&quot;/&gt;&lt;isInvalidForFieldText val=&quot;0&quot;/&gt;&lt;Image&gt;&lt;filename val=&quot;C:\Users\HONGDIEM\AppData\Local\Temp\PR\data\asimages\{4FA7531B-7761-4AC1-BB51-2002C5C03C3C}_9.png&quot;/&gt;&lt;left val=&quot;21&quot;/&gt;&lt;top val=&quot;130&quot;/&gt;&lt;width val=&quot;670&quot;/&gt;&lt;height val=&quot;73&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MMPROD_SUBSTITUTION_ID" val="{D19CEB80-0719-4859-BC51-014E1A34C1DA}"/>
  <p:tag name="PRESENTER_SHAPEINFO" val="&lt;ThreeDShapeInfo&gt;&lt;uuid val=&quot;{D1A93C92-96E9-4773-B747-041C2796F508}&quot;/&gt;&lt;isInvalidForFieldText val=&quot;0&quot;/&gt;&lt;Image&gt;&lt;filename val=&quot;C:\Users\HONGDIEM\AppData\Local\Temp\PR\data\asimages\{D1A93C92-96E9-4773-B747-041C2796F508}_9.png&quot;/&gt;&lt;left val=&quot;27&quot;/&gt;&lt;top val=&quot;236&quot;/&gt;&lt;width val=&quot;670&quot;/&gt;&lt;height val=&quot;71&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D19CEB80-0719-4859-BC51-014E1A34C1DA}"/>
  <p:tag name="PRESENTER_SHAPEINFO" val="&lt;ThreeDShapeInfo&gt;&lt;uuid val=&quot;{D1A93C92-96E9-4773-B747-041C2796F508}&quot;/&gt;&lt;isInvalidForFieldText val=&quot;0&quot;/&gt;&lt;Image&gt;&lt;filename val=&quot;C:\Users\HONGDIEM\AppData\Local\Temp\PR\data\asimages\{D1A93C92-96E9-4773-B747-041C2796F508}_9.png&quot;/&gt;&lt;left val=&quot;27&quot;/&gt;&lt;top val=&quot;236&quot;/&gt;&lt;width val=&quot;670&quot;/&gt;&lt;height val=&quot;71&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MMPROD_SUBSTITUTION_ID" val="{D19CEB80-0719-4859-BC51-014E1A34C1DA}"/>
  <p:tag name="PRESENTER_SHAPEINFO" val="&lt;ThreeDShapeInfo&gt;&lt;uuid val=&quot;{4FA7531B-7761-4AC1-BB51-2002C5C03C3C}&quot;/&gt;&lt;isInvalidForFieldText val=&quot;0&quot;/&gt;&lt;Image&gt;&lt;filename val=&quot;C:\Users\HONGDIEM\AppData\Local\Temp\PR\data\asimages\{4FA7531B-7761-4AC1-BB51-2002C5C03C3C}_9.png&quot;/&gt;&lt;left val=&quot;21&quot;/&gt;&lt;top val=&quot;130&quot;/&gt;&lt;width val=&quot;670&quot;/&gt;&lt;height val=&quot;73&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5264</TotalTime>
  <Words>4683</Words>
  <Application>Microsoft Office PowerPoint</Application>
  <PresentationFormat>Widescreen</PresentationFormat>
  <Paragraphs>497</Paragraphs>
  <Slides>67</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等线</vt:lpstr>
      <vt:lpstr>Arial</vt:lpstr>
      <vt:lpstr>Calibri</vt:lpstr>
      <vt:lpstr>Times New Roman</vt:lpstr>
      <vt:lpstr>Trebuchet MS</vt:lpstr>
      <vt:lpstr>Wingdings 3</vt:lpstr>
      <vt:lpstr>www.freeppt7.com</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2022-01-04T07:24:58Z</dcterms:created>
  <dcterms:modified xsi:type="dcterms:W3CDTF">2024-10-05T06:12:15Z</dcterms:modified>
</cp:coreProperties>
</file>