
<file path=[Content_Types].xml><?xml version="1.0" encoding="utf-8"?>
<Types xmlns="http://schemas.openxmlformats.org/package/2006/content-types">
  <Default Extension="emf" ContentType="image/x-emf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0" r:id="rId2"/>
    <p:sldId id="304" r:id="rId3"/>
    <p:sldId id="302" r:id="rId4"/>
    <p:sldId id="292" r:id="rId5"/>
    <p:sldId id="301" r:id="rId6"/>
    <p:sldId id="306" r:id="rId7"/>
    <p:sldId id="345" r:id="rId8"/>
    <p:sldId id="305" r:id="rId9"/>
    <p:sldId id="310" r:id="rId10"/>
    <p:sldId id="346" r:id="rId11"/>
    <p:sldId id="350" r:id="rId12"/>
    <p:sldId id="348" r:id="rId13"/>
    <p:sldId id="351" r:id="rId14"/>
    <p:sldId id="349" r:id="rId15"/>
    <p:sldId id="315" r:id="rId16"/>
    <p:sldId id="336" r:id="rId17"/>
    <p:sldId id="352" r:id="rId18"/>
    <p:sldId id="331" r:id="rId19"/>
    <p:sldId id="295" r:id="rId20"/>
    <p:sldId id="329" r:id="rId21"/>
    <p:sldId id="33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1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4C0"/>
    <a:srgbClr val="FDD49B"/>
    <a:srgbClr val="DAE1E5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4403" autoAdjust="0"/>
  </p:normalViewPr>
  <p:slideViewPr>
    <p:cSldViewPr snapToGrid="0">
      <p:cViewPr varScale="1">
        <p:scale>
          <a:sx n="46" d="100"/>
          <a:sy n="46" d="100"/>
        </p:scale>
        <p:origin x="21" y="900"/>
      </p:cViewPr>
      <p:guideLst>
        <p:guide orient="horz" pos="2184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38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05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64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32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https://www.shutterstock.com/image-vector/cute-girl-kid-boy-talking-each-1905081079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49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https://www.shutterstock.com/image-vector/woman-headhunter-icon-cartoon-vector-web-1853283415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17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54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887" y="19952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66297" y="-14816"/>
            <a:ext cx="212614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2: School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798338" y="-14816"/>
            <a:ext cx="16246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</a:t>
            </a:r>
            <a:r>
              <a:rPr lang="vi-VN" sz="18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sz="18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1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20.png"/><Relationship Id="rId14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wmf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8.wdp"/><Relationship Id="rId4" Type="http://schemas.openxmlformats.org/officeDocument/2006/relationships/image" Target="../media/image25.png"/><Relationship Id="rId9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8.wdp"/><Relationship Id="rId4" Type="http://schemas.openxmlformats.org/officeDocument/2006/relationships/image" Target="../media/image25.png"/><Relationship Id="rId9" Type="http://schemas.microsoft.com/office/2007/relationships/hdphoto" Target="../media/hdphoto2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wmf"/><Relationship Id="rId4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2: School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 &amp; Speaking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Student’s Book - 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62726"/>
            <a:ext cx="3199235" cy="7382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96972"/>
            <a:ext cx="12192000" cy="2480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928188"/>
            <a:ext cx="12192000" cy="24166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52327" y="503853"/>
            <a:ext cx="6997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Circle         or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9258" y="503852"/>
            <a:ext cx="682497" cy="6999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5479" y="528144"/>
            <a:ext cx="719078" cy="6848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0242" y="335902"/>
            <a:ext cx="2167121" cy="111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67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62726"/>
            <a:ext cx="3199235" cy="7382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9235" y="408702"/>
            <a:ext cx="8851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B050"/>
                </a:solidFill>
              </a:rPr>
              <a:t>Ask and answer. Swap roles and repeat.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502" y="1948140"/>
            <a:ext cx="7234247" cy="4013738"/>
          </a:xfrm>
          <a:prstGeom prst="rect">
            <a:avLst/>
          </a:prstGeom>
        </p:spPr>
      </p:pic>
      <p:sp>
        <p:nvSpPr>
          <p:cNvPr id="12" name="Rectangular Callout 11"/>
          <p:cNvSpPr/>
          <p:nvPr/>
        </p:nvSpPr>
        <p:spPr>
          <a:xfrm>
            <a:off x="804930" y="2085876"/>
            <a:ext cx="2892490" cy="2034073"/>
          </a:xfrm>
          <a:prstGeom prst="wedgeRectCallout">
            <a:avLst>
              <a:gd name="adj1" fmla="val 64973"/>
              <a:gd name="adj2" fmla="val 6433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91542" y="2271430"/>
            <a:ext cx="25192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What subjects do you like?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7214508" y="1879713"/>
            <a:ext cx="3179794" cy="2131563"/>
          </a:xfrm>
          <a:prstGeom prst="wedgeRoundRectCallout">
            <a:avLst>
              <a:gd name="adj1" fmla="val -56632"/>
              <a:gd name="adj2" fmla="val 58998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25055" y="2085876"/>
            <a:ext cx="25192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I like art, physics, and P.E.</a:t>
            </a:r>
          </a:p>
        </p:txBody>
      </p:sp>
    </p:spTree>
    <p:extLst>
      <p:ext uri="{BB962C8B-B14F-4D97-AF65-F5344CB8AC3E}">
        <p14:creationId xmlns:p14="http://schemas.microsoft.com/office/powerpoint/2010/main" val="2246429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0555"/>
            <a:ext cx="2883869" cy="845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9146" y="500256"/>
            <a:ext cx="7703211" cy="675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629" y="2375985"/>
            <a:ext cx="9517224" cy="40248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9289" y="1175656"/>
            <a:ext cx="11912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B050"/>
                </a:solidFill>
              </a:rPr>
              <a:t>You’re doing a survey about school subjects. </a:t>
            </a:r>
            <a:r>
              <a:rPr lang="en-US" sz="3600" b="1" i="1" u="sng" dirty="0">
                <a:solidFill>
                  <a:srgbClr val="00B050"/>
                </a:solidFill>
              </a:rPr>
              <a:t>Fill in a survey for yourself.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7853" y="3576314"/>
            <a:ext cx="2544147" cy="268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09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0555"/>
            <a:ext cx="2883869" cy="845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9146" y="500256"/>
            <a:ext cx="7703211" cy="67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59" y="2226695"/>
            <a:ext cx="9562793" cy="40248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7853" y="3570302"/>
            <a:ext cx="2544147" cy="26812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9918" y="1156994"/>
            <a:ext cx="11912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B050"/>
                </a:solidFill>
              </a:rPr>
              <a:t>Ask three friends about school subjects and draw faces on the table.</a:t>
            </a:r>
          </a:p>
        </p:txBody>
      </p:sp>
    </p:spTree>
    <p:extLst>
      <p:ext uri="{BB962C8B-B14F-4D97-AF65-F5344CB8AC3E}">
        <p14:creationId xmlns:p14="http://schemas.microsoft.com/office/powerpoint/2010/main" val="2951121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0555"/>
            <a:ext cx="2883869" cy="8451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2260" y="1175656"/>
            <a:ext cx="11217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B050"/>
                </a:solidFill>
              </a:rPr>
              <a:t>After doing the survey, answer the question ‘Which three favorite subjects are the most popular in your group?’.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6662926" y="2538578"/>
            <a:ext cx="4851918" cy="2220686"/>
          </a:xfrm>
          <a:prstGeom prst="wedgeEllipseCallout">
            <a:avLst>
              <a:gd name="adj1" fmla="val -52890"/>
              <a:gd name="adj2" fmla="val 6091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297408" y="2849814"/>
            <a:ext cx="3937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In our group, our three favorite subjects are … 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879" y="3237428"/>
            <a:ext cx="3304903" cy="330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40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solidation Là Gì - Nghĩa Của Từ Consolidation Trong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457200"/>
            <a:ext cx="7734300" cy="601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7036961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290" y="541175"/>
            <a:ext cx="1087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Pronunciation                    </a:t>
            </a:r>
            <a:r>
              <a:rPr lang="en-US" sz="3600" b="1" i="1" dirty="0">
                <a:solidFill>
                  <a:srgbClr val="00B050"/>
                </a:solidFill>
              </a:rPr>
              <a:t>Intonation</a:t>
            </a:r>
            <a:r>
              <a:rPr lang="en-US" sz="3600" b="1" i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1886" y="1884784"/>
            <a:ext cx="10412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i="1" dirty="0"/>
              <a:t>Intonation for lists goes up, up, then down.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0767" y="3228393"/>
            <a:ext cx="8584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Ex. I like history, math, and geography. </a:t>
            </a:r>
          </a:p>
        </p:txBody>
      </p:sp>
      <p:sp>
        <p:nvSpPr>
          <p:cNvPr id="11" name="Curved Up Arrow 10"/>
          <p:cNvSpPr/>
          <p:nvPr/>
        </p:nvSpPr>
        <p:spPr>
          <a:xfrm>
            <a:off x="3678630" y="3083522"/>
            <a:ext cx="1195480" cy="289742"/>
          </a:xfrm>
          <a:prstGeom prst="curvedUpArrow">
            <a:avLst>
              <a:gd name="adj1" fmla="val 25000"/>
              <a:gd name="adj2" fmla="val 132856"/>
              <a:gd name="adj3" fmla="val 25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Up Arrow 11"/>
          <p:cNvSpPr/>
          <p:nvPr/>
        </p:nvSpPr>
        <p:spPr>
          <a:xfrm>
            <a:off x="5078222" y="3083522"/>
            <a:ext cx="1168613" cy="289742"/>
          </a:xfrm>
          <a:prstGeom prst="curvedUpArrow">
            <a:avLst>
              <a:gd name="adj1" fmla="val 25000"/>
              <a:gd name="adj2" fmla="val 116895"/>
              <a:gd name="adj3" fmla="val 25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Down Arrow 12"/>
          <p:cNvSpPr/>
          <p:nvPr/>
        </p:nvSpPr>
        <p:spPr>
          <a:xfrm>
            <a:off x="7875036" y="3025898"/>
            <a:ext cx="1380930" cy="430522"/>
          </a:xfrm>
          <a:prstGeom prst="curvedDownArrow">
            <a:avLst>
              <a:gd name="adj1" fmla="val 25000"/>
              <a:gd name="adj2" fmla="val 50000"/>
              <a:gd name="adj3" fmla="val 4922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9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29207"/>
            <a:ext cx="13025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Pronunciation   </a:t>
            </a:r>
          </a:p>
          <a:p>
            <a:r>
              <a:rPr lang="en-US" sz="3600" b="1" i="1" dirty="0">
                <a:solidFill>
                  <a:srgbClr val="FF0000"/>
                </a:solidFill>
              </a:rPr>
              <a:t>	</a:t>
            </a:r>
            <a:r>
              <a:rPr lang="en-US" sz="3600" b="1" i="1" dirty="0">
                <a:solidFill>
                  <a:srgbClr val="00B050"/>
                </a:solidFill>
              </a:rPr>
              <a:t>Read the below sentences using intonation to a partner. </a:t>
            </a:r>
          </a:p>
          <a:p>
            <a:r>
              <a:rPr lang="en-US" sz="3600" b="1" i="1" dirty="0">
                <a:solidFill>
                  <a:srgbClr val="00B050"/>
                </a:solidFill>
              </a:rPr>
              <a:t>Swap roles and check your partner’s pronunciation.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3223" y="2666934"/>
            <a:ext cx="10618236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1" dirty="0"/>
              <a:t>She doesn’t like math, physics, or literature.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1" dirty="0"/>
              <a:t>They like art, music, and biology.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1" dirty="0"/>
              <a:t>I don’t like geography, history, or art.</a:t>
            </a:r>
          </a:p>
        </p:txBody>
      </p:sp>
    </p:spTree>
    <p:extLst>
      <p:ext uri="{BB962C8B-B14F-4D97-AF65-F5344CB8AC3E}">
        <p14:creationId xmlns:p14="http://schemas.microsoft.com/office/powerpoint/2010/main" val="232510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854"/>
            <a:ext cx="10058400" cy="60163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61810"/>
            <a:ext cx="10338412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Pronunciation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Using intonation for lists goes up, up, then down.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6204" y="1433203"/>
            <a:ext cx="2274133" cy="899450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42884" y="5546654"/>
            <a:ext cx="3222014" cy="755363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9944" y="2639756"/>
            <a:ext cx="3751621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832" y="4118686"/>
            <a:ext cx="3565679" cy="8634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6443" y="494145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615820" y="1646758"/>
            <a:ext cx="11423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Review the vocabulary and grammar notes in </a:t>
            </a:r>
            <a:r>
              <a:rPr lang="en-US" sz="3600" b="1" i="1" dirty="0" err="1">
                <a:solidFill>
                  <a:schemeClr val="tx2"/>
                </a:solidFill>
              </a:rPr>
              <a:t>Tiếng</a:t>
            </a:r>
            <a:r>
              <a:rPr lang="en-US" sz="3600" b="1" i="1" dirty="0">
                <a:solidFill>
                  <a:schemeClr val="tx2"/>
                </a:solidFill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</a:rPr>
              <a:t>Anh</a:t>
            </a:r>
            <a:r>
              <a:rPr lang="en-US" sz="3600" b="1" i="1" dirty="0">
                <a:solidFill>
                  <a:schemeClr val="tx2"/>
                </a:solidFill>
              </a:rPr>
              <a:t> 6 </a:t>
            </a:r>
            <a:r>
              <a:rPr lang="en-US" sz="3600" b="1" i="1" dirty="0" err="1">
                <a:solidFill>
                  <a:schemeClr val="tx2"/>
                </a:solidFill>
              </a:rPr>
              <a:t>i</a:t>
            </a:r>
            <a:r>
              <a:rPr lang="en-US" sz="3600" b="1" i="1" dirty="0">
                <a:solidFill>
                  <a:schemeClr val="tx2"/>
                </a:solidFill>
              </a:rPr>
              <a:t>-Learn Smart World Notebook</a:t>
            </a:r>
            <a:r>
              <a:rPr lang="en-US" sz="3600" i="1" dirty="0">
                <a:solidFill>
                  <a:schemeClr val="tx2"/>
                </a:solidFill>
              </a:rPr>
              <a:t> </a:t>
            </a:r>
            <a:r>
              <a:rPr lang="en-US" sz="3600" i="1" u="sng" dirty="0">
                <a:solidFill>
                  <a:schemeClr val="tx2"/>
                </a:solidFill>
              </a:rPr>
              <a:t>(pages 8 &amp; 9)</a:t>
            </a:r>
            <a:r>
              <a:rPr lang="en-US" sz="3600" i="1" dirty="0">
                <a:solidFill>
                  <a:schemeClr val="tx2"/>
                </a:solidFill>
              </a:rPr>
              <a:t>.</a:t>
            </a:r>
            <a:endParaRPr lang="en-US" sz="3600" dirty="0">
              <a:solidFill>
                <a:schemeClr val="tx2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Play the consolation games in </a:t>
            </a:r>
            <a:r>
              <a:rPr lang="en-US" sz="3600" b="1" i="1" dirty="0" err="1">
                <a:solidFill>
                  <a:schemeClr val="tx2"/>
                </a:solidFill>
              </a:rPr>
              <a:t>Tiếng</a:t>
            </a:r>
            <a:r>
              <a:rPr lang="en-US" sz="3600" b="1" i="1" dirty="0">
                <a:solidFill>
                  <a:schemeClr val="tx2"/>
                </a:solidFill>
              </a:rPr>
              <a:t> Anh 6 </a:t>
            </a:r>
            <a:r>
              <a:rPr lang="en-US" sz="3600" b="1" i="1" dirty="0" err="1">
                <a:solidFill>
                  <a:schemeClr val="tx2"/>
                </a:solidFill>
              </a:rPr>
              <a:t>i</a:t>
            </a:r>
            <a:r>
              <a:rPr lang="en-US" sz="3600" b="1" i="1" dirty="0">
                <a:solidFill>
                  <a:schemeClr val="tx2"/>
                </a:solidFill>
              </a:rPr>
              <a:t>-Learn Smart World DHA App</a:t>
            </a:r>
            <a:r>
              <a:rPr lang="en-US" sz="3600" i="1" dirty="0">
                <a:solidFill>
                  <a:schemeClr val="tx2"/>
                </a:solidFill>
              </a:rPr>
              <a:t> on </a:t>
            </a:r>
            <a:r>
              <a:rPr lang="en-US" sz="3600" i="1" u="sng" dirty="0">
                <a:solidFill>
                  <a:schemeClr val="accent1"/>
                </a:solidFill>
                <a:hlinkClick r:id="rId3"/>
              </a:rPr>
              <a:t>www.eduhome.com.vn</a:t>
            </a:r>
            <a:r>
              <a:rPr lang="en-US" sz="3600" i="1" dirty="0">
                <a:solidFill>
                  <a:schemeClr val="accent1"/>
                </a:solidFill>
              </a:rPr>
              <a:t>.</a:t>
            </a:r>
            <a:endParaRPr lang="en-US" sz="3600" dirty="0">
              <a:solidFill>
                <a:schemeClr val="accent1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Prepare the next lesson (page 17 - SB).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731164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use intonation for lists goes up, up, then down;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their favorite school subjects.</a:t>
            </a:r>
          </a:p>
          <a:p>
            <a:pPr marL="571500" indent="-571500">
              <a:buFontTx/>
              <a:buChar char="-"/>
            </a:pP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" y="322118"/>
            <a:ext cx="8916623" cy="61263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041D79-0670-457D-39BA-74F1CCB3361F}"/>
              </a:ext>
            </a:extLst>
          </p:cNvPr>
          <p:cNvSpPr/>
          <p:nvPr/>
        </p:nvSpPr>
        <p:spPr>
          <a:xfrm>
            <a:off x="8165166" y="40957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187" y="352397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Speaking. </a:t>
            </a:r>
            <a:r>
              <a:rPr lang="en-US" sz="4400" b="1" i="1" dirty="0">
                <a:solidFill>
                  <a:srgbClr val="00B050"/>
                </a:solidFill>
              </a:rPr>
              <a:t>Interview a partner.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6562" y="3834882"/>
            <a:ext cx="3333750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5302" y="1526558"/>
            <a:ext cx="12428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/>
              <a:t>What’s your name? </a:t>
            </a:r>
          </a:p>
          <a:p>
            <a:pPr marL="742950" indent="-742950">
              <a:buAutoNum type="arabicPeriod"/>
            </a:pPr>
            <a:r>
              <a:rPr lang="en-US" sz="3600" dirty="0"/>
              <a:t>What subjects do you study today?</a:t>
            </a:r>
          </a:p>
          <a:p>
            <a:pPr marL="742950" indent="-742950">
              <a:buAutoNum type="arabicPeriod"/>
            </a:pPr>
            <a:r>
              <a:rPr lang="en-US" sz="3600" dirty="0"/>
              <a:t>Which one is your favorite?</a:t>
            </a:r>
          </a:p>
          <a:p>
            <a:pPr marL="742950" indent="-742950">
              <a:buAutoNum type="arabicPeriod"/>
            </a:pPr>
            <a:r>
              <a:rPr lang="en-US" sz="3600" dirty="0"/>
              <a:t>What is your favorite subject’s teacher’s name?</a:t>
            </a: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68964"/>
            <a:ext cx="11790709" cy="315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405" y="717650"/>
            <a:ext cx="3751621" cy="914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5405" y="1632050"/>
            <a:ext cx="12016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Listen to the sentences and focus on how the intonation goes up then down.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9212" y="3434247"/>
            <a:ext cx="996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I like history, math, and geography.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44773" y="4662586"/>
            <a:ext cx="72758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- I like biology, physics, and literature.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7417" y="504979"/>
            <a:ext cx="1396061" cy="1127071"/>
          </a:xfrm>
          <a:prstGeom prst="rect">
            <a:avLst/>
          </a:prstGeom>
        </p:spPr>
      </p:pic>
      <p:pic>
        <p:nvPicPr>
          <p:cNvPr id="14" name="CD1-TRACK 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9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99069" y="825790"/>
            <a:ext cx="609600" cy="609600"/>
          </a:xfrm>
          <a:prstGeom prst="rect">
            <a:avLst/>
          </a:prstGeom>
        </p:spPr>
      </p:pic>
      <p:sp>
        <p:nvSpPr>
          <p:cNvPr id="78" name="Curved Up Arrow 77"/>
          <p:cNvSpPr/>
          <p:nvPr/>
        </p:nvSpPr>
        <p:spPr>
          <a:xfrm>
            <a:off x="3771937" y="3247053"/>
            <a:ext cx="1195480" cy="289742"/>
          </a:xfrm>
          <a:prstGeom prst="curvedUpArrow">
            <a:avLst>
              <a:gd name="adj1" fmla="val 25000"/>
              <a:gd name="adj2" fmla="val 132856"/>
              <a:gd name="adj3" fmla="val 25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Curved Up Arrow 78"/>
          <p:cNvSpPr/>
          <p:nvPr/>
        </p:nvSpPr>
        <p:spPr>
          <a:xfrm>
            <a:off x="5171529" y="3247053"/>
            <a:ext cx="1168613" cy="289742"/>
          </a:xfrm>
          <a:prstGeom prst="curvedUpArrow">
            <a:avLst>
              <a:gd name="adj1" fmla="val 25000"/>
              <a:gd name="adj2" fmla="val 116895"/>
              <a:gd name="adj3" fmla="val 25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Curved Down Arrow 79"/>
          <p:cNvSpPr/>
          <p:nvPr/>
        </p:nvSpPr>
        <p:spPr>
          <a:xfrm>
            <a:off x="7968343" y="3189429"/>
            <a:ext cx="1380930" cy="430522"/>
          </a:xfrm>
          <a:prstGeom prst="curvedDownArrow">
            <a:avLst>
              <a:gd name="adj1" fmla="val 25000"/>
              <a:gd name="adj2" fmla="val 50000"/>
              <a:gd name="adj3" fmla="val 4922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Curved Up Arrow 80"/>
          <p:cNvSpPr/>
          <p:nvPr/>
        </p:nvSpPr>
        <p:spPr>
          <a:xfrm>
            <a:off x="5264836" y="4517715"/>
            <a:ext cx="1168613" cy="289742"/>
          </a:xfrm>
          <a:prstGeom prst="curvedUpArrow">
            <a:avLst>
              <a:gd name="adj1" fmla="val 25000"/>
              <a:gd name="adj2" fmla="val 116895"/>
              <a:gd name="adj3" fmla="val 25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Curved Up Arrow 81"/>
          <p:cNvSpPr/>
          <p:nvPr/>
        </p:nvSpPr>
        <p:spPr>
          <a:xfrm>
            <a:off x="6648876" y="4517715"/>
            <a:ext cx="1168613" cy="289742"/>
          </a:xfrm>
          <a:prstGeom prst="curvedUpArrow">
            <a:avLst>
              <a:gd name="adj1" fmla="val 25000"/>
              <a:gd name="adj2" fmla="val 116895"/>
              <a:gd name="adj3" fmla="val 25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Curved Down Arrow 82"/>
          <p:cNvSpPr/>
          <p:nvPr/>
        </p:nvSpPr>
        <p:spPr>
          <a:xfrm>
            <a:off x="9483012" y="4395622"/>
            <a:ext cx="1380930" cy="430522"/>
          </a:xfrm>
          <a:prstGeom prst="curvedDownArrow">
            <a:avLst>
              <a:gd name="adj1" fmla="val 25000"/>
              <a:gd name="adj2" fmla="val 50000"/>
              <a:gd name="adj3" fmla="val 4922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08491" y="3189429"/>
            <a:ext cx="3361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43639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9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63087"/>
            <a:ext cx="3751621" cy="91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0547" y="1566869"/>
            <a:ext cx="1117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B050"/>
                </a:solidFill>
              </a:rPr>
              <a:t>Listen and cross out the one with the wrong intonation.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8685" y="363087"/>
            <a:ext cx="1383069" cy="1203782"/>
          </a:xfrm>
          <a:prstGeom prst="rect">
            <a:avLst/>
          </a:prstGeom>
        </p:spPr>
      </p:pic>
      <p:pic>
        <p:nvPicPr>
          <p:cNvPr id="9" name="CD1-TRACK 2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5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70648" y="732538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39347" y="4181084"/>
            <a:ext cx="979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I like art, music, and physics.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4833" y="2970245"/>
            <a:ext cx="979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I like math, science, and history. 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875810" y="4567127"/>
            <a:ext cx="607387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1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63087"/>
            <a:ext cx="3751621" cy="91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495" y="1518829"/>
            <a:ext cx="1198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B050"/>
                </a:solidFill>
              </a:rPr>
              <a:t>Read the sentences with the correct intonation to a partner.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39347" y="4181084"/>
            <a:ext cx="979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I like art, music, and physics.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54833" y="2970245"/>
            <a:ext cx="979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I like math, science, and history. </a:t>
            </a: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6169</TotalTime>
  <Words>450</Words>
  <Application>Microsoft Office PowerPoint</Application>
  <PresentationFormat>Widescreen</PresentationFormat>
  <Paragraphs>63</Paragraphs>
  <Slides>21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329</cp:revision>
  <dcterms:created xsi:type="dcterms:W3CDTF">2020-12-08T03:17:05Z</dcterms:created>
  <dcterms:modified xsi:type="dcterms:W3CDTF">2023-07-29T09:46:54Z</dcterms:modified>
</cp:coreProperties>
</file>