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85" r:id="rId2"/>
    <p:sldId id="286" r:id="rId3"/>
    <p:sldId id="293" r:id="rId4"/>
    <p:sldId id="265" r:id="rId5"/>
    <p:sldId id="280" r:id="rId6"/>
    <p:sldId id="281" r:id="rId7"/>
    <p:sldId id="282" r:id="rId8"/>
    <p:sldId id="294" r:id="rId9"/>
    <p:sldId id="297" r:id="rId10"/>
    <p:sldId id="296" r:id="rId11"/>
    <p:sldId id="288" r:id="rId12"/>
    <p:sldId id="289" r:id="rId13"/>
    <p:sldId id="290" r:id="rId14"/>
    <p:sldId id="287" r:id="rId15"/>
    <p:sldId id="298" r:id="rId16"/>
    <p:sldId id="274" r:id="rId17"/>
    <p:sldId id="276" r:id="rId18"/>
    <p:sldId id="292" r:id="rId19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94660"/>
  </p:normalViewPr>
  <p:slideViewPr>
    <p:cSldViewPr>
      <p:cViewPr>
        <p:scale>
          <a:sx n="90" d="100"/>
          <a:sy n="90" d="100"/>
        </p:scale>
        <p:origin x="66" y="-9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EB16D1-9A7E-485E-9C2F-029C2F2A970C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B4EA56-B637-4A4F-8B17-7696E60E72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5946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F32F37-3AD0-47B2-BE14-BBDA3232375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196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B4EA56-B637-4A4F-8B17-7696E60E729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717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C10971-9F6A-4F3D-A457-2EB52B81417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47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9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35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9179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9165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48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009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67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505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083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781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602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256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F8FA92-DCEB-416D-A3AA-345BE494323E}" type="datetimeFigureOut">
              <a:rPr lang="en-US" smtClean="0"/>
              <a:t>21/04/2021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7AED0-1251-46AC-8102-BF35D3C7A7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76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6534" y="894081"/>
            <a:ext cx="8480213" cy="6667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3733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KẾT NỐI TRI THỨC VỚI CUỘC SỐNG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90033" y="1913083"/>
            <a:ext cx="2892651" cy="748988"/>
          </a:xfrm>
          <a:prstGeom prst="rect">
            <a:avLst/>
          </a:prstGeom>
          <a:solidFill>
            <a:srgbClr val="FEE7EF"/>
          </a:solidFill>
          <a:ln>
            <a:solidFill>
              <a:srgbClr val="7030A0"/>
            </a:solidFill>
          </a:ln>
        </p:spPr>
        <p:txBody>
          <a:bodyPr wrap="none" rtlCol="0">
            <a:spAutoFit/>
          </a:bodyPr>
          <a:lstStyle/>
          <a:p>
            <a:r>
              <a:rPr lang="en-US" sz="4267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Tiếng Việt 1</a:t>
            </a:r>
          </a:p>
        </p:txBody>
      </p:sp>
    </p:spTree>
    <p:extLst>
      <p:ext uri="{BB962C8B-B14F-4D97-AF65-F5344CB8AC3E}">
        <p14:creationId xmlns:p14="http://schemas.microsoft.com/office/powerpoint/2010/main" val="335107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3855" y="-27709"/>
            <a:ext cx="12205855" cy="6844145"/>
            <a:chOff x="-13855" y="13855"/>
            <a:chExt cx="12205855" cy="6844145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0" y="6684209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87555" y="211064"/>
              <a:ext cx="9754645" cy="5700330"/>
              <a:chOff x="627763" y="-387866"/>
              <a:chExt cx="9754645" cy="5700330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27763" y="-387866"/>
                <a:ext cx="609600" cy="609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3" tIns="45702" rIns="91403" bIns="45702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3</a:t>
                </a: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1679864" y="1181533"/>
                <a:ext cx="4107871" cy="193899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Buổi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trưa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lim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dim</a:t>
                </a: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Nghìn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con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mắt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lá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Bóng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cũng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nằm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im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Trong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vườn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30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êm</a:t>
                </a:r>
                <a:r>
                  <a:rPr lang="en-US" sz="30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ả.</a:t>
                </a: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76295" y="1181533"/>
                <a:ext cx="3906113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Bò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bò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nghỉ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Sau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buổi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cày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mai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Có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gì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ngẫm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nghĩ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mãi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,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nhai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hoài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..</a:t>
                </a:r>
                <a:r>
                  <a:rPr lang="en-US" sz="30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3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1700646" y="3496582"/>
                <a:ext cx="4225472" cy="181588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defRPr/>
                </a:pP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Hoa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đại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thơm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hơn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Giữa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giờ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trưa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vắng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Con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bướm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chập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chờn</a:t>
                </a:r>
                <a:endPara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  <a:p>
                <a:pPr>
                  <a:defRPr/>
                </a:pP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Vờn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đôi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cánh</a:t>
                </a:r>
                <a:r>
                  <a:rPr lang="en-US" sz="2800" dirty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 </a:t>
                </a:r>
                <a:r>
                  <a:rPr lang="en-US" sz="2800" dirty="0" err="1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nắng</a:t>
                </a:r>
                <a:r>
                  <a:rPr lang="en-US" sz="2800" dirty="0" smtClean="0">
                    <a:latin typeface="Arial-Rounded" panose="020B0500000000000000" pitchFamily="34" charset="0"/>
                    <a:ea typeface="Arial-Rounded" panose="020B0500000000000000" pitchFamily="34" charset="0"/>
                    <a:cs typeface="Arial-Rounded" panose="020B0500000000000000" pitchFamily="34" charset="0"/>
                  </a:rPr>
                  <a:t>.</a:t>
                </a:r>
                <a:endParaRPr lang="en-US" sz="2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568969" y="4095512"/>
              <a:ext cx="4225472" cy="26161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85455" y="211064"/>
              <a:ext cx="9808425" cy="584739"/>
            </a:xfrm>
            <a:prstGeom prst="rect">
              <a:avLst/>
            </a:prstGeom>
            <a:noFill/>
          </p:spPr>
          <p:txBody>
            <a:bodyPr wrap="square" lIns="91403" tIns="45702" rIns="91403" bIns="45702" rtlCol="0">
              <a:spAutoFit/>
            </a:bodyPr>
            <a:lstStyle/>
            <a:p>
              <a:pPr algn="ctr"/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Tìm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cuối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các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dòng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thơ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tiếng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cùng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vần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với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2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nhau</a:t>
              </a:r>
              <a:endPara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072986" y="759473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3973174" y="1795127"/>
            <a:ext cx="721692" cy="4414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4505405" y="2757249"/>
            <a:ext cx="523795" cy="36418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4015395" y="4125925"/>
            <a:ext cx="721692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4376241" y="4989160"/>
            <a:ext cx="850856" cy="39145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4306310" y="2287350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4334020" y="3215633"/>
            <a:ext cx="444632" cy="391454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3916586" y="4554699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ounded Rectangle 31"/>
          <p:cNvSpPr/>
          <p:nvPr/>
        </p:nvSpPr>
        <p:spPr>
          <a:xfrm>
            <a:off x="3961457" y="5417935"/>
            <a:ext cx="904794" cy="434461"/>
          </a:xfrm>
          <a:prstGeom prst="round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8136746" y="1808924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ounded Rectangle 33"/>
          <p:cNvSpPr/>
          <p:nvPr/>
        </p:nvSpPr>
        <p:spPr>
          <a:xfrm>
            <a:off x="8502441" y="2662228"/>
            <a:ext cx="904794" cy="43446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ounded Rectangle 34"/>
          <p:cNvSpPr/>
          <p:nvPr/>
        </p:nvSpPr>
        <p:spPr>
          <a:xfrm>
            <a:off x="8326580" y="4554698"/>
            <a:ext cx="904794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ounded Rectangle 35"/>
          <p:cNvSpPr/>
          <p:nvPr/>
        </p:nvSpPr>
        <p:spPr>
          <a:xfrm>
            <a:off x="8502441" y="5409918"/>
            <a:ext cx="539099" cy="434461"/>
          </a:xfrm>
          <a:prstGeom prst="roundRect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397155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23234" y="1825280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1450865" y="415544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9" name="Oval 38"/>
          <p:cNvSpPr/>
          <p:nvPr/>
        </p:nvSpPr>
        <p:spPr>
          <a:xfrm>
            <a:off x="6205732" y="4130731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629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Viết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758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669764" y="312878"/>
            <a:ext cx="3546941" cy="646282"/>
            <a:chOff x="49789" y="401907"/>
            <a:chExt cx="3546941" cy="646282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401907"/>
              <a:ext cx="2794363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ngữ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0600" y="1478052"/>
            <a:ext cx="10252360" cy="3901895"/>
            <a:chOff x="1043034" y="1676400"/>
            <a:chExt cx="10252360" cy="3901895"/>
          </a:xfrm>
        </p:grpSpPr>
        <p:grpSp>
          <p:nvGrpSpPr>
            <p:cNvPr id="39" name="Group 38"/>
            <p:cNvGrpSpPr/>
            <p:nvPr/>
          </p:nvGrpSpPr>
          <p:grpSpPr>
            <a:xfrm>
              <a:off x="1043034" y="1676400"/>
              <a:ext cx="10168873" cy="3901895"/>
              <a:chOff x="1100427" y="2845612"/>
              <a:chExt cx="10168873" cy="3901895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1100427" y="2845612"/>
                <a:ext cx="10168873" cy="2421840"/>
                <a:chOff x="-70164" y="3503806"/>
                <a:chExt cx="8969428" cy="2147323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5314" y="3503806"/>
                  <a:ext cx="8743950" cy="21473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13" name="Rectangle 12"/>
                <p:cNvSpPr/>
                <p:nvPr/>
              </p:nvSpPr>
              <p:spPr>
                <a:xfrm>
                  <a:off x="-70164" y="3986388"/>
                  <a:ext cx="2562938" cy="5730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en-US" sz="3600" b="1" dirty="0" err="1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ập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 </a:t>
                  </a:r>
                  <a:r>
                    <a:rPr lang="el-GR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ε</a:t>
                  </a:r>
                  <a:r>
                    <a:rPr lang="en-US" sz="3600" b="1" dirty="0">
                      <a:solidFill>
                        <a:srgbClr val="7030A0"/>
                      </a:solidFill>
                      <a:latin typeface="HP001 4 hàng" pitchFamily="34" charset="0"/>
                      <a:ea typeface="Arial-Rounded" pitchFamily="34" charset="0"/>
                      <a:cs typeface="Arial-Rounded" pitchFamily="34" charset="0"/>
                    </a:rPr>
                    <a:t>Ŋ</a:t>
                  </a:r>
                  <a:endPara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endParaRPr>
                </a:p>
              </p:txBody>
            </p:sp>
          </p:grpSp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6056" y="4325667"/>
                <a:ext cx="9913242" cy="24218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7" name="Rectangle 36"/>
              <p:cNvSpPr/>
              <p:nvPr/>
            </p:nvSpPr>
            <p:spPr>
              <a:xfrm>
                <a:off x="1286779" y="4850493"/>
                <a:ext cx="226223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ǟạo</a:t>
                </a:r>
                <a:r>
                  <a:rPr lang="en-US" sz="3600" b="1" dirty="0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7030A0"/>
                    </a:solidFill>
                    <a:latin typeface="HP001 4 hàng" pitchFamily="34" charset="0"/>
                    <a:ea typeface="Arial-Rounded" pitchFamily="34" charset="0"/>
                    <a:cs typeface="Arial-Rounded" pitchFamily="34" charset="0"/>
                  </a:rPr>
                  <a:t>ǟực</a:t>
                </a:r>
                <a:endPara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endParaRP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4756416" y="2220676"/>
              <a:ext cx="249083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ập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475999" y="2222968"/>
              <a:ext cx="25046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ập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959588" y="3688931"/>
              <a:ext cx="225302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ǟực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14505" y="3703023"/>
              <a:ext cx="258088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ǟạo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ǟực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487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311052" y="505091"/>
            <a:ext cx="9871178" cy="1200280"/>
            <a:chOff x="49789" y="316398"/>
            <a:chExt cx="9871178" cy="1200280"/>
          </a:xfrm>
        </p:grpSpPr>
        <p:sp>
          <p:nvSpPr>
            <p:cNvPr id="5" name="Oval 4"/>
            <p:cNvSpPr/>
            <p:nvPr/>
          </p:nvSpPr>
          <p:spPr>
            <a:xfrm>
              <a:off x="49789" y="40190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802367" y="316398"/>
              <a:ext cx="9118600" cy="1200280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Viết</a:t>
              </a:r>
              <a:r>
                <a:rPr lang="en-US" sz="3600" b="1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những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tiếng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cùng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vần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với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nhau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ở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cuối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các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dòng</a:t>
              </a:r>
              <a:r>
                <a:rPr lang="en-US" sz="3600" b="1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600" b="1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</a:t>
              </a:r>
              <a:endParaRPr lang="en-US" sz="36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1447800" y="2067371"/>
            <a:ext cx="9971122" cy="2421840"/>
            <a:chOff x="155313" y="3503806"/>
            <a:chExt cx="8795002" cy="2147323"/>
          </a:xfrm>
        </p:grpSpPr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314" y="3503806"/>
              <a:ext cx="8743950" cy="2147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4" name="Rectangle 43"/>
            <p:cNvSpPr/>
            <p:nvPr/>
          </p:nvSpPr>
          <p:spPr>
            <a:xfrm>
              <a:off x="155313" y="3984957"/>
              <a:ext cx="8795002" cy="5730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dim -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Łm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,   </a:t>
              </a:r>
              <a:r>
                <a:rPr lang="en-US" sz="3600" b="1" dirty="0" err="1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lá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- ả, 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w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ỉ - w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θ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ĩ, </a:t>
              </a:r>
              <a:r>
                <a:rPr lang="en-US" sz="3600" b="1" dirty="0" smtClean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   h</a:t>
              </a:r>
              <a:r>
                <a:rPr lang="el-GR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Ω - ε</a:t>
              </a:r>
              <a:r>
                <a:rPr lang="en-US" sz="3600" b="1" dirty="0">
                  <a:solidFill>
                    <a:srgbClr val="7030A0"/>
                  </a:solidFill>
                  <a:latin typeface="HP001 4 hàng" pitchFamily="34" charset="0"/>
                  <a:ea typeface="Arial-Rounded" pitchFamily="34" charset="0"/>
                  <a:cs typeface="Arial-Rounded" pitchFamily="34" charset="0"/>
                </a:rPr>
                <a:t>Ŋ ,</a:t>
              </a:r>
              <a:endPara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1389922" y="3351022"/>
            <a:ext cx="99711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vắng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- </a:t>
            </a:r>
            <a:r>
              <a:rPr lang="en-US" sz="3600" b="1" dirty="0" err="1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wắng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600" b="1" dirty="0" smtClean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     w</a:t>
            </a:r>
            <a:r>
              <a:rPr lang="el-GR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Ή; - </a:t>
            </a:r>
            <a:r>
              <a:rPr lang="en-US" sz="3600" b="1" dirty="0">
                <a:solidFill>
                  <a:srgbClr val="7030A0"/>
                </a:solidFill>
                <a:latin typeface="HP001 4 hàng" pitchFamily="34" charset="0"/>
                <a:ea typeface="Arial-Rounded" pitchFamily="34" charset="0"/>
                <a:cs typeface="Arial-Rounded" pitchFamily="34" charset="0"/>
              </a:rPr>
              <a:t>Ǘ∆</a:t>
            </a:r>
            <a:endParaRPr lang="en-US" sz="3600" b="1" dirty="0">
              <a:solidFill>
                <a:srgbClr val="7030A0"/>
              </a:solidFill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332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7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844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297285" cy="4792342"/>
            <a:chOff x="1570408" y="1154514"/>
            <a:chExt cx="9297285" cy="4792342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642221" y="1194550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642221" y="3269200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0" y="-55418"/>
            <a:ext cx="12192000" cy="3939842"/>
            <a:chOff x="-13855" y="13855"/>
            <a:chExt cx="12192000" cy="3901242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138237" y="25852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766933" y="194990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676400" y="1272052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674302" y="1377511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47837" y="3510749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698423" y="3475465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1676400" y="216065"/>
            <a:ext cx="3276600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Trả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lời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hỏi</a:t>
            </a:r>
            <a:endParaRPr lang="en-US" sz="36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244084" y="6017777"/>
            <a:ext cx="8077200" cy="655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8" name="Straight Connector 47"/>
          <p:cNvCxnSpPr/>
          <p:nvPr/>
        </p:nvCxnSpPr>
        <p:spPr>
          <a:xfrm flipH="1">
            <a:off x="7182338" y="1785495"/>
            <a:ext cx="49767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H="1">
            <a:off x="2190849" y="4675910"/>
            <a:ext cx="156190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ounded Rectangle 50"/>
          <p:cNvSpPr/>
          <p:nvPr/>
        </p:nvSpPr>
        <p:spPr>
          <a:xfrm>
            <a:off x="1152092" y="6010850"/>
            <a:ext cx="10366025" cy="655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tĩnh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52" name="Straight Connector 51"/>
          <p:cNvCxnSpPr/>
          <p:nvPr/>
        </p:nvCxnSpPr>
        <p:spPr>
          <a:xfrm flipH="1">
            <a:off x="3659350" y="1752600"/>
            <a:ext cx="1173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3983182" y="3103420"/>
            <a:ext cx="969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>
            <a:off x="4264129" y="4267200"/>
            <a:ext cx="728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1152092" y="6008827"/>
            <a:ext cx="10366025" cy="65531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c.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 smtClean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  <a:endParaRPr lang="en-US" sz="2800" dirty="0">
              <a:solidFill>
                <a:schemeClr val="tx1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330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5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1" grpId="0" animBg="1"/>
      <p:bldP spid="5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259570" y="247869"/>
            <a:ext cx="3696602" cy="609600"/>
            <a:chOff x="457200" y="373804"/>
            <a:chExt cx="3696602" cy="609600"/>
          </a:xfrm>
        </p:grpSpPr>
        <p:sp>
          <p:nvSpPr>
            <p:cNvPr id="6" name="Oval 5"/>
            <p:cNvSpPr/>
            <p:nvPr/>
          </p:nvSpPr>
          <p:spPr>
            <a:xfrm>
              <a:off x="457200" y="373804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5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066800" y="386241"/>
              <a:ext cx="3087002" cy="584727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2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Học thuộc </a:t>
              </a:r>
              <a:r>
                <a:rPr lang="en-US" sz="32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lòng</a:t>
              </a:r>
              <a:endParaRPr lang="en-US" sz="32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828800" y="1325761"/>
            <a:ext cx="4557255" cy="2062103"/>
            <a:chOff x="970460" y="1497127"/>
            <a:chExt cx="4557255" cy="2062103"/>
          </a:xfrm>
        </p:grpSpPr>
        <p:sp>
          <p:nvSpPr>
            <p:cNvPr id="8" name="Rectangle 7"/>
            <p:cNvSpPr/>
            <p:nvPr/>
          </p:nvSpPr>
          <p:spPr>
            <a:xfrm>
              <a:off x="1419844" y="1497127"/>
              <a:ext cx="4107871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6" name="Oval 15"/>
            <p:cNvSpPr/>
            <p:nvPr/>
          </p:nvSpPr>
          <p:spPr>
            <a:xfrm>
              <a:off x="970460" y="1596417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28800" y="1333261"/>
            <a:ext cx="4572563" cy="2062103"/>
            <a:chOff x="754508" y="3733731"/>
            <a:chExt cx="4572563" cy="2062103"/>
          </a:xfrm>
        </p:grpSpPr>
        <p:sp>
          <p:nvSpPr>
            <p:cNvPr id="12" name="Rectangle 11"/>
            <p:cNvSpPr/>
            <p:nvPr/>
          </p:nvSpPr>
          <p:spPr>
            <a:xfrm>
              <a:off x="1219200" y="3733731"/>
              <a:ext cx="4107871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hế</a:t>
              </a:r>
              <a:r>
                <a:rPr lang="en-US" sz="3000" dirty="0" smtClean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r>
                <a:rPr lang="en-US" sz="32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</a:t>
              </a:r>
              <a:endParaRPr lang="en-US" sz="24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754508" y="3832052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593373" y="1425051"/>
            <a:ext cx="4387827" cy="2062103"/>
            <a:chOff x="6385919" y="1670934"/>
            <a:chExt cx="4387827" cy="2062103"/>
          </a:xfrm>
        </p:grpSpPr>
        <p:sp>
          <p:nvSpPr>
            <p:cNvPr id="9" name="Rectangle 8"/>
            <p:cNvSpPr/>
            <p:nvPr/>
          </p:nvSpPr>
          <p:spPr>
            <a:xfrm>
              <a:off x="6800829" y="1670934"/>
              <a:ext cx="3972917" cy="206210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20" name="Oval 19"/>
            <p:cNvSpPr/>
            <p:nvPr/>
          </p:nvSpPr>
          <p:spPr>
            <a:xfrm>
              <a:off x="6385919" y="1748851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593373" y="1373824"/>
            <a:ext cx="4387827" cy="2062103"/>
            <a:chOff x="6385919" y="3805373"/>
            <a:chExt cx="4387827" cy="2062103"/>
          </a:xfrm>
        </p:grpSpPr>
        <p:sp>
          <p:nvSpPr>
            <p:cNvPr id="18" name="Rectangle 17"/>
            <p:cNvSpPr/>
            <p:nvPr/>
          </p:nvSpPr>
          <p:spPr>
            <a:xfrm>
              <a:off x="6800829" y="3805373"/>
              <a:ext cx="3972917" cy="20621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2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32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endParaRPr lang="en-US" sz="32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2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endParaRPr lang="en-US" sz="32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385919" y="3910699"/>
              <a:ext cx="430355" cy="40834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6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1600200" y="227525"/>
            <a:ext cx="6331528" cy="609600"/>
            <a:chOff x="-20782" y="304800"/>
            <a:chExt cx="6331528" cy="609600"/>
          </a:xfrm>
        </p:grpSpPr>
        <p:sp>
          <p:nvSpPr>
            <p:cNvPr id="7" name="Oval 6"/>
            <p:cNvSpPr/>
            <p:nvPr/>
          </p:nvSpPr>
          <p:spPr>
            <a:xfrm>
              <a:off x="-20782" y="304800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6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61999" y="329673"/>
              <a:ext cx="5548747" cy="52317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những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điều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em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thích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ở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mùa</a:t>
              </a:r>
              <a:r>
                <a:rPr lang="en-US" sz="28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28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hè</a:t>
              </a:r>
              <a:endParaRPr lang="en-US" sz="2800" b="1" dirty="0"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1026" name="Picture 2" descr="Full] 1001++ hình ảnh mùa hè nóng bỏng đẹp không tì vế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17" y="1002760"/>
            <a:ext cx="3704344" cy="267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ực đẹp về mùa hè - Cuộc sống 365 day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123" y="864834"/>
            <a:ext cx="3785755" cy="279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12 bài văn tả cảnh mùa hè hay nhất -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052123"/>
            <a:ext cx="3713017" cy="226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Các điểm du lịch Quảng Bình 30/4 cho những gia đình có trẻ em - PYS Trave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6" name="Picture 12" descr="Hé lộ địa điểm du lịch hè cùng gia đình cực hấp dẫn - Vntrip.v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44052"/>
            <a:ext cx="3491345" cy="2787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55575" y="865632"/>
            <a:ext cx="11717770" cy="5645042"/>
            <a:chOff x="155575" y="865632"/>
            <a:chExt cx="11717770" cy="5645042"/>
          </a:xfrm>
        </p:grpSpPr>
        <p:pic>
          <p:nvPicPr>
            <p:cNvPr id="1034" name="Picture 10" descr="Các điểm du lịch Quảng Bình 30/4 cho những gia đình có trẻ em - PYS Travel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732" y="3828654"/>
              <a:ext cx="3796146" cy="268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8" name="Picture 14" descr="Bệnh dễ gặp khi đi bơi và cách phòng ngừa | Báo Dân trí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91613" y="3828654"/>
              <a:ext cx="3781732" cy="2682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Full] 1001++ hình ảnh mùa hè nóng bỏng đẹp không tì vết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517" y="1024340"/>
              <a:ext cx="3704344" cy="26733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4" descr="Hình ảnh cực đẹp về mùa hè - Cuộc sống 365 day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123" y="886414"/>
              <a:ext cx="3785755" cy="279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6" descr="Top 12 bài văn tả cảnh mùa hè hay nhất - Toplist.vn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575" y="4073703"/>
              <a:ext cx="3713017" cy="22699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2" descr="Hé lộ địa điểm du lịch hè cùng gia đình cực hấp dẫn - Vntrip.vn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0" y="865632"/>
              <a:ext cx="3491345" cy="2787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422032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662940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" y="0"/>
            <a:ext cx="12192000" cy="2286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94" y="5667"/>
            <a:ext cx="12060814" cy="67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51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5" y="2704383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3856383" y="2279374"/>
            <a:ext cx="5500268" cy="2173357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Khởi</a:t>
            </a:r>
            <a:r>
              <a:rPr lang="en-US" sz="7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7200" dirty="0" err="1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động</a:t>
            </a:r>
            <a:endParaRPr 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1" y="0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:\QUYNH\anh tai ve poiwer oint\chim 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521" y="-47207"/>
            <a:ext cx="2328809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7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3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4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74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-13855" y="6658681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65912" y="862536"/>
            <a:ext cx="36575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6636" y="934923"/>
            <a:ext cx="396239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62000" y="187646"/>
            <a:ext cx="4114800" cy="646282"/>
            <a:chOff x="6928" y="287832"/>
            <a:chExt cx="4114800" cy="646282"/>
          </a:xfrm>
        </p:grpSpPr>
        <p:sp>
          <p:nvSpPr>
            <p:cNvPr id="11" name="Oval 10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en-US" sz="36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16528" y="287832"/>
              <a:ext cx="35052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Quan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sát</a:t>
              </a:r>
              <a:r>
                <a:rPr lang="en-US" sz="3600" b="1" dirty="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3600" b="1" dirty="0" err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tranh</a:t>
              </a:r>
              <a:endParaRPr lang="en-US" sz="3600" b="1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4508" y="124691"/>
            <a:ext cx="5763491" cy="64785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5800" y="2070623"/>
            <a:ext cx="4190999" cy="44012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nông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đồng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gốc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to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ngơi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đỡ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mệt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bò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nghỉ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bóng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cây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mát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tránh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Khung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bình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êm</a:t>
            </a:r>
            <a:r>
              <a: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ả.</a:t>
            </a: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837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17"/>
          <p:cNvSpPr/>
          <p:nvPr/>
        </p:nvSpPr>
        <p:spPr>
          <a:xfrm>
            <a:off x="-17799" y="-14642"/>
            <a:ext cx="12209799" cy="207204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5BE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Flowchart: Document 17"/>
          <p:cNvSpPr/>
          <p:nvPr/>
        </p:nvSpPr>
        <p:spPr>
          <a:xfrm>
            <a:off x="-43199" y="10758"/>
            <a:ext cx="12235199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7" name="Oval 6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5BE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989567" y="263830"/>
            <a:ext cx="975360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  <a:endParaRPr lang="en-US" sz="72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505200" y="2965954"/>
            <a:ext cx="6248400" cy="1834646"/>
            <a:chOff x="9566064" y="964372"/>
            <a:chExt cx="5446164" cy="698253"/>
          </a:xfrm>
        </p:grpSpPr>
        <p:sp>
          <p:nvSpPr>
            <p:cNvPr id="12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0"/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7"/>
          <p:cNvSpPr/>
          <p:nvPr/>
        </p:nvSpPr>
        <p:spPr>
          <a:xfrm>
            <a:off x="1600201" y="3158147"/>
            <a:ext cx="2023738" cy="1506536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" fmla="*/ 6 w 1371606"/>
              <a:gd name="connsiteY0" fmla="*/ 0 h 1295400"/>
              <a:gd name="connsiteX1" fmla="*/ 1371606 w 1371606"/>
              <a:gd name="connsiteY1" fmla="*/ 0 h 1295400"/>
              <a:gd name="connsiteX2" fmla="*/ 1371606 w 1371606"/>
              <a:gd name="connsiteY2" fmla="*/ 1295400 h 1295400"/>
              <a:gd name="connsiteX3" fmla="*/ 6 w 1371606"/>
              <a:gd name="connsiteY3" fmla="*/ 1295400 h 1295400"/>
              <a:gd name="connsiteX4" fmla="*/ 630388 w 1371606"/>
              <a:gd name="connsiteY4" fmla="*/ 609600 h 1295400"/>
              <a:gd name="connsiteX5" fmla="*/ 6 w 1371606"/>
              <a:gd name="connsiteY5" fmla="*/ 0 h 1295400"/>
              <a:gd name="connsiteX0" fmla="*/ 9 w 1371609"/>
              <a:gd name="connsiteY0" fmla="*/ 0 h 1295400"/>
              <a:gd name="connsiteX1" fmla="*/ 1371609 w 1371609"/>
              <a:gd name="connsiteY1" fmla="*/ 0 h 1295400"/>
              <a:gd name="connsiteX2" fmla="*/ 1371609 w 1371609"/>
              <a:gd name="connsiteY2" fmla="*/ 1295400 h 1295400"/>
              <a:gd name="connsiteX3" fmla="*/ 9 w 1371609"/>
              <a:gd name="connsiteY3" fmla="*/ 1295400 h 1295400"/>
              <a:gd name="connsiteX4" fmla="*/ 434971 w 1371609"/>
              <a:gd name="connsiteY4" fmla="*/ 564951 h 1295400"/>
              <a:gd name="connsiteX5" fmla="*/ 9 w 1371609"/>
              <a:gd name="connsiteY5" fmla="*/ 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chemeClr val="accent6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6"/>
          <p:cNvSpPr/>
          <p:nvPr/>
        </p:nvSpPr>
        <p:spPr>
          <a:xfrm>
            <a:off x="1873593" y="3120836"/>
            <a:ext cx="1577467" cy="1400647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07 w 1246399"/>
              <a:gd name="connsiteY0" fmla="*/ 0 h 1219200"/>
              <a:gd name="connsiteX1" fmla="*/ 1246399 w 1246399"/>
              <a:gd name="connsiteY1" fmla="*/ 0 h 1219200"/>
              <a:gd name="connsiteX2" fmla="*/ 1246399 w 1246399"/>
              <a:gd name="connsiteY2" fmla="*/ 1219200 h 1219200"/>
              <a:gd name="connsiteX3" fmla="*/ 307 w 1246399"/>
              <a:gd name="connsiteY3" fmla="*/ 1219200 h 1219200"/>
              <a:gd name="connsiteX4" fmla="*/ 7234 w 1246399"/>
              <a:gd name="connsiteY4" fmla="*/ 41564 h 1219200"/>
              <a:gd name="connsiteX5" fmla="*/ 307 w 1246399"/>
              <a:gd name="connsiteY5" fmla="*/ 0 h 1219200"/>
              <a:gd name="connsiteX0" fmla="*/ 3 w 1246095"/>
              <a:gd name="connsiteY0" fmla="*/ 0 h 1219200"/>
              <a:gd name="connsiteX1" fmla="*/ 1246095 w 1246095"/>
              <a:gd name="connsiteY1" fmla="*/ 0 h 1219200"/>
              <a:gd name="connsiteX2" fmla="*/ 1246095 w 1246095"/>
              <a:gd name="connsiteY2" fmla="*/ 1219200 h 1219200"/>
              <a:gd name="connsiteX3" fmla="*/ 3 w 1246095"/>
              <a:gd name="connsiteY3" fmla="*/ 1219200 h 1219200"/>
              <a:gd name="connsiteX4" fmla="*/ 6930 w 1246095"/>
              <a:gd name="connsiteY4" fmla="*/ 41564 h 1219200"/>
              <a:gd name="connsiteX5" fmla="*/ 3 w 1246095"/>
              <a:gd name="connsiteY5" fmla="*/ 0 h 1219200"/>
              <a:gd name="connsiteX0" fmla="*/ 11917 w 1258009"/>
              <a:gd name="connsiteY0" fmla="*/ 0 h 1219200"/>
              <a:gd name="connsiteX1" fmla="*/ 1258009 w 1258009"/>
              <a:gd name="connsiteY1" fmla="*/ 0 h 1219200"/>
              <a:gd name="connsiteX2" fmla="*/ 1258009 w 1258009"/>
              <a:gd name="connsiteY2" fmla="*/ 1219200 h 1219200"/>
              <a:gd name="connsiteX3" fmla="*/ 11917 w 1258009"/>
              <a:gd name="connsiteY3" fmla="*/ 1219200 h 1219200"/>
              <a:gd name="connsiteX4" fmla="*/ 441405 w 1258009"/>
              <a:gd name="connsiteY4" fmla="*/ 625256 h 1219200"/>
              <a:gd name="connsiteX5" fmla="*/ 18844 w 1258009"/>
              <a:gd name="connsiteY5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690035" y="3074504"/>
            <a:ext cx="1378806" cy="1412343"/>
            <a:chOff x="1149549" y="1066515"/>
            <a:chExt cx="992332" cy="992332"/>
          </a:xfrm>
          <a:solidFill>
            <a:schemeClr val="accent6">
              <a:lumMod val="75000"/>
            </a:schemeClr>
          </a:solidFill>
        </p:grpSpPr>
        <p:sp>
          <p:nvSpPr>
            <p:cNvPr id="18" name="Oval 17"/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12700" y="178394"/>
            <a:ext cx="134153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7200" b="1" dirty="0" smtClean="0">
                <a:solidFill>
                  <a:schemeClr val="accent6">
                    <a:lumMod val="75000"/>
                  </a:schemeClr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  <a:endParaRPr lang="en-US" sz="7200" b="1" dirty="0">
              <a:solidFill>
                <a:schemeClr val="accent6">
                  <a:lumMod val="75000"/>
                </a:schemeClr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84138" y="3136223"/>
            <a:ext cx="990600" cy="141572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5400" b="1" dirty="0" smtClean="0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6</a:t>
            </a:r>
            <a:endParaRPr lang="en-US" sz="5400" b="1" dirty="0">
              <a:solidFill>
                <a:schemeClr val="bg1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19238" y="3174723"/>
            <a:ext cx="4860415" cy="1015614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75000"/>
                  </a:schemeClr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BUỔI TRƯA HÈ</a:t>
            </a:r>
            <a:endParaRPr lang="en-US" sz="6000" b="1" dirty="0">
              <a:solidFill>
                <a:schemeClr val="accent6">
                  <a:lumMod val="75000"/>
                </a:schemeClr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7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62000" y="187646"/>
            <a:ext cx="1600200" cy="646282"/>
            <a:chOff x="6928" y="287832"/>
            <a:chExt cx="16002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906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10" name="Rectangle 9"/>
          <p:cNvSpPr/>
          <p:nvPr/>
        </p:nvSpPr>
        <p:spPr>
          <a:xfrm>
            <a:off x="4086387" y="374020"/>
            <a:ext cx="318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Cloud 13"/>
          <p:cNvSpPr/>
          <p:nvPr/>
        </p:nvSpPr>
        <p:spPr>
          <a:xfrm>
            <a:off x="8630249" y="252474"/>
            <a:ext cx="2658556" cy="730269"/>
          </a:xfrm>
          <a:prstGeom prst="cloud">
            <a:avLst/>
          </a:prstGeom>
          <a:solidFill>
            <a:schemeClr val="accent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  <a:endParaRPr lang="en-US" sz="3200" b="1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94736" y="6142029"/>
            <a:ext cx="7445441" cy="584739"/>
          </a:xfrm>
          <a:prstGeom prst="rect">
            <a:avLst/>
          </a:prstGeom>
          <a:noFill/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 hãy tìm từ khó đọc, khó hiểu trong bài.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99159" y="6119154"/>
            <a:ext cx="744544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câu</a:t>
            </a:r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2 </a:t>
            </a:r>
            <a:r>
              <a:rPr lang="en-US" sz="3200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lần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594736" y="1155262"/>
            <a:ext cx="9131359" cy="4823074"/>
            <a:chOff x="1570408" y="1154514"/>
            <a:chExt cx="9131359" cy="4823074"/>
          </a:xfrm>
        </p:grpSpPr>
        <p:sp>
          <p:nvSpPr>
            <p:cNvPr id="11" name="Rectangle 10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cxnSp>
        <p:nvCxnSpPr>
          <p:cNvPr id="26" name="Straight Connector 25"/>
          <p:cNvCxnSpPr/>
          <p:nvPr/>
        </p:nvCxnSpPr>
        <p:spPr>
          <a:xfrm flipH="1">
            <a:off x="3552987" y="25908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7370554" y="2500745"/>
            <a:ext cx="171809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[hanhtrangso.nxbgd.vn] Đọc_ Buổi trưa hè_H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55198" y="435474"/>
            <a:ext cx="609600" cy="6096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 flipH="1">
            <a:off x="3276600" y="167640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3223260" y="4177145"/>
            <a:ext cx="1173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8096849" y="4620490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7848600" y="5045769"/>
            <a:ext cx="1066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64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307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" grpId="0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1138237" y="225882"/>
            <a:ext cx="1600200" cy="646282"/>
            <a:chOff x="6928" y="287832"/>
            <a:chExt cx="1600200" cy="646282"/>
          </a:xfrm>
        </p:grpSpPr>
        <p:sp>
          <p:nvSpPr>
            <p:cNvPr id="7" name="Oval 6"/>
            <p:cNvSpPr/>
            <p:nvPr/>
          </p:nvSpPr>
          <p:spPr>
            <a:xfrm>
              <a:off x="6928" y="320477"/>
              <a:ext cx="609600" cy="6096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3600" b="1" dirty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16528" y="287832"/>
              <a:ext cx="990600" cy="646282"/>
            </a:xfrm>
            <a:prstGeom prst="rect">
              <a:avLst/>
            </a:prstGeom>
            <a:noFill/>
          </p:spPr>
          <p:txBody>
            <a:bodyPr wrap="square" lIns="91391" tIns="45696" rIns="91391" bIns="45696" rtlCol="0">
              <a:spAutoFit/>
            </a:bodyPr>
            <a:lstStyle/>
            <a:p>
              <a:pPr algn="just"/>
              <a:r>
                <a:rPr lang="en-US" sz="3600" b="1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293154" y="6064764"/>
            <a:ext cx="546417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VB chia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thành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mấy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93154" y="6064763"/>
            <a:ext cx="5464175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nối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tiếp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khổ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278270" y="139698"/>
            <a:ext cx="31837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hè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Trích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)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131359" cy="4823074"/>
            <a:chOff x="1570408" y="1154514"/>
            <a:chExt cx="9131359" cy="4823074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sp>
        <p:nvSpPr>
          <p:cNvPr id="33" name="Oval 32"/>
          <p:cNvSpPr/>
          <p:nvPr/>
        </p:nvSpPr>
        <p:spPr>
          <a:xfrm>
            <a:off x="1676400" y="1272052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4" name="Oval 33"/>
          <p:cNvSpPr/>
          <p:nvPr/>
        </p:nvSpPr>
        <p:spPr>
          <a:xfrm>
            <a:off x="6544464" y="1330373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5" name="Oval 34"/>
          <p:cNvSpPr/>
          <p:nvPr/>
        </p:nvSpPr>
        <p:spPr>
          <a:xfrm>
            <a:off x="1747837" y="3510749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6556849" y="3519367"/>
            <a:ext cx="430355" cy="40434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029200" y="2686885"/>
            <a:ext cx="225653" cy="476337"/>
            <a:chOff x="5029200" y="2686885"/>
            <a:chExt cx="225653" cy="476337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9" name="Group 38"/>
          <p:cNvGrpSpPr/>
          <p:nvPr/>
        </p:nvGrpSpPr>
        <p:grpSpPr>
          <a:xfrm>
            <a:off x="10287000" y="2686885"/>
            <a:ext cx="225653" cy="476337"/>
            <a:chOff x="5029200" y="2686885"/>
            <a:chExt cx="225653" cy="476337"/>
          </a:xfrm>
        </p:grpSpPr>
        <p:cxnSp>
          <p:nvCxnSpPr>
            <p:cNvPr id="40" name="Straight Connector 39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2" name="Group 41"/>
          <p:cNvGrpSpPr/>
          <p:nvPr/>
        </p:nvGrpSpPr>
        <p:grpSpPr>
          <a:xfrm>
            <a:off x="9497968" y="4732860"/>
            <a:ext cx="225653" cy="476337"/>
            <a:chOff x="5029200" y="2686885"/>
            <a:chExt cx="225653" cy="476337"/>
          </a:xfrm>
        </p:grpSpPr>
        <p:cxnSp>
          <p:nvCxnSpPr>
            <p:cNvPr id="43" name="Straight Connector 42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097349" y="4765044"/>
            <a:ext cx="225653" cy="476337"/>
            <a:chOff x="5029200" y="2686885"/>
            <a:chExt cx="225653" cy="476337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5029200" y="2686885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flipH="1">
              <a:off x="5118554" y="2695631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0298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0440" y="467591"/>
            <a:ext cx="6096000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 đọc khổ thơ</a:t>
            </a:r>
            <a:endParaRPr lang="en-US" sz="32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7" y="315191"/>
            <a:ext cx="2153327" cy="1572075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9" y="2885258"/>
            <a:ext cx="2509976" cy="311333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5553094"/>
            <a:ext cx="969152" cy="1304906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248" y="4921056"/>
            <a:ext cx="969152" cy="1981200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533" y="5553094"/>
            <a:ext cx="969152" cy="1349162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3754964" y="1226764"/>
            <a:ext cx="584623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thơm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hơn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giờ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trưa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vắng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bướm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chập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endParaRPr lang="en-US" sz="3600" dirty="0" smtClean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Vờn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r>
              <a:rPr lang="en-US" sz="36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grpSp>
        <p:nvGrpSpPr>
          <p:cNvPr id="30" name="Group 29"/>
          <p:cNvGrpSpPr/>
          <p:nvPr/>
        </p:nvGrpSpPr>
        <p:grpSpPr>
          <a:xfrm>
            <a:off x="7314154" y="1501202"/>
            <a:ext cx="209355" cy="467591"/>
            <a:chOff x="6766969" y="2478092"/>
            <a:chExt cx="209355" cy="467591"/>
          </a:xfrm>
        </p:grpSpPr>
        <p:cxnSp>
          <p:nvCxnSpPr>
            <p:cNvPr id="32" name="Straight Connector 31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34" name="Straight Connector 33"/>
          <p:cNvCxnSpPr/>
          <p:nvPr/>
        </p:nvCxnSpPr>
        <p:spPr>
          <a:xfrm flipH="1">
            <a:off x="5364942" y="1501202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H="1">
            <a:off x="4720109" y="2357674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867400" y="3068916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>
            <a:off x="4583810" y="3974333"/>
            <a:ext cx="136299" cy="4675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51" name="Group 50"/>
          <p:cNvGrpSpPr/>
          <p:nvPr/>
        </p:nvGrpSpPr>
        <p:grpSpPr>
          <a:xfrm>
            <a:off x="7418831" y="2366753"/>
            <a:ext cx="209355" cy="467591"/>
            <a:chOff x="6766969" y="2478092"/>
            <a:chExt cx="209355" cy="467591"/>
          </a:xfrm>
        </p:grpSpPr>
        <p:cxnSp>
          <p:nvCxnSpPr>
            <p:cNvPr id="52" name="Straight Connector 51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011457" y="3068916"/>
            <a:ext cx="209355" cy="467591"/>
            <a:chOff x="6766969" y="2478092"/>
            <a:chExt cx="209355" cy="467591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7582425" y="3974333"/>
            <a:ext cx="209355" cy="467591"/>
            <a:chOff x="6766969" y="2478092"/>
            <a:chExt cx="209355" cy="467591"/>
          </a:xfrm>
        </p:grpSpPr>
        <p:cxnSp>
          <p:nvCxnSpPr>
            <p:cNvPr id="58" name="Straight Connector 57"/>
            <p:cNvCxnSpPr/>
            <p:nvPr/>
          </p:nvCxnSpPr>
          <p:spPr>
            <a:xfrm flipH="1">
              <a:off x="6766969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840025" y="2478092"/>
              <a:ext cx="136299" cy="467591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496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3855" y="13855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13855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038600" y="187646"/>
            <a:ext cx="3325776" cy="769405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4400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Giải nghĩa từ</a:t>
            </a:r>
            <a:endParaRPr lang="en-US" sz="4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627909" y="1358905"/>
            <a:ext cx="8553307" cy="13849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hập</a:t>
            </a:r>
            <a:r>
              <a:rPr lang="en-US" sz="28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chờn</a:t>
            </a:r>
            <a:r>
              <a:rPr lang="en-US" sz="2800" i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ẩn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mờ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rõ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endParaRPr lang="en-US" sz="28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34836" y="3215027"/>
            <a:ext cx="8553307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ạo</a:t>
            </a:r>
            <a:r>
              <a:rPr lang="en-US" sz="28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800" i="1" dirty="0" smtClean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r>
              <a:rPr lang="vi-VN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ở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trạng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xao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xuyến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thôi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thúc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800" dirty="0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 smtClean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yên</a:t>
            </a:r>
            <a:endParaRPr lang="en-US" sz="2800" dirty="0" smtClean="0">
              <a:solidFill>
                <a:srgbClr val="0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33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684209"/>
            <a:ext cx="12192000" cy="17379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4" rIns="91428" bIns="45714" spcCol="0"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109026" y="1280798"/>
            <a:ext cx="9131359" cy="4823074"/>
            <a:chOff x="1570408" y="1154514"/>
            <a:chExt cx="9131359" cy="4823074"/>
          </a:xfrm>
        </p:grpSpPr>
        <p:sp>
          <p:nvSpPr>
            <p:cNvPr id="19" name="Rectangle 18"/>
            <p:cNvSpPr/>
            <p:nvPr/>
          </p:nvSpPr>
          <p:spPr>
            <a:xfrm>
              <a:off x="1570408" y="1154514"/>
              <a:ext cx="4107871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lim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dim</a:t>
              </a: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Nghìn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con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mắt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lá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Bóng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cũng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im</a:t>
              </a:r>
              <a:endParaRPr lang="en-US" sz="30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Trong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vườn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30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êm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ả.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6476295" y="1181533"/>
              <a:ext cx="3906113" cy="18466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bò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nghỉ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Sau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cày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mai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Có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gì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ngẫm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nghĩ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mãi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nhai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hoài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..</a:t>
              </a:r>
              <a:r>
                <a:rPr lang="en-US" sz="30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594736" y="3284559"/>
              <a:ext cx="422547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Hoa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đại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thơm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hơn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Giữa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giờ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vắng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Con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bướm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chập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chờn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Vờn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đôi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cánh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nắng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6295" y="3299932"/>
              <a:ext cx="4225472" cy="26776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ngủ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nằm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Âm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thầm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rạo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rực</a:t>
              </a:r>
              <a:endParaRPr lang="en-US" sz="2800" dirty="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Cả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r>
                <a:rPr lang="en-US" sz="28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  <a:p>
              <a:pPr>
                <a:defRPr/>
              </a:pPr>
              <a:endPara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>
                <a:defRPr/>
              </a:pP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               (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Huy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400" dirty="0" err="1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Cận</a:t>
              </a:r>
              <a:r>
                <a:rPr lang="en-US" sz="2400" dirty="0" smtClean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-27710" y="0"/>
            <a:ext cx="12192000" cy="5227526"/>
            <a:chOff x="-13855" y="13855"/>
            <a:chExt cx="12192000" cy="5227526"/>
          </a:xfrm>
        </p:grpSpPr>
        <p:sp>
          <p:nvSpPr>
            <p:cNvPr id="4" name="Rectangle 3"/>
            <p:cNvSpPr/>
            <p:nvPr/>
          </p:nvSpPr>
          <p:spPr>
            <a:xfrm>
              <a:off x="-13855" y="13855"/>
              <a:ext cx="12192000" cy="17379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138237" y="225882"/>
              <a:ext cx="1600200" cy="646282"/>
              <a:chOff x="6928" y="287832"/>
              <a:chExt cx="1600200" cy="646282"/>
            </a:xfrm>
          </p:grpSpPr>
          <p:sp>
            <p:nvSpPr>
              <p:cNvPr id="7" name="Oval 6"/>
              <p:cNvSpPr/>
              <p:nvPr/>
            </p:nvSpPr>
            <p:spPr>
              <a:xfrm>
                <a:off x="6928" y="320477"/>
                <a:ext cx="609600" cy="60960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03" tIns="45702" rIns="91403" bIns="45702" rtlCol="0" anchor="ctr"/>
              <a:lstStyle/>
              <a:p>
                <a:pPr algn="ctr"/>
                <a:r>
                  <a:rPr lang="en-US" sz="3600" b="1" dirty="0">
                    <a:solidFill>
                      <a:schemeClr val="bg1"/>
                    </a:solidFill>
                    <a:latin typeface="Arial Rounded MT Bold" pitchFamily="34" charset="0"/>
                    <a:cs typeface="Times New Roman" pitchFamily="18" charset="0"/>
                  </a:rPr>
                  <a:t>2</a:t>
                </a: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616528" y="287832"/>
                <a:ext cx="990600" cy="646282"/>
              </a:xfrm>
              <a:prstGeom prst="rect">
                <a:avLst/>
              </a:prstGeom>
              <a:noFill/>
            </p:spPr>
            <p:txBody>
              <a:bodyPr wrap="square" lIns="91391" tIns="45696" rIns="91391" bIns="45696" rtlCol="0">
                <a:spAutoFit/>
              </a:bodyPr>
              <a:lstStyle/>
              <a:p>
                <a:pPr algn="just"/>
                <a:r>
                  <a:rPr lang="en-US" sz="3600" b="1" dirty="0">
                    <a:latin typeface="Arial-Rounded" pitchFamily="34" charset="0"/>
                    <a:ea typeface="Arial-Rounded" pitchFamily="34" charset="0"/>
                    <a:cs typeface="Arial-Rounded" pitchFamily="34" charset="0"/>
                  </a:rPr>
                  <a:t>Đọc</a:t>
                </a:r>
              </a:p>
            </p:txBody>
          </p:sp>
        </p:grpSp>
        <p:sp>
          <p:nvSpPr>
            <p:cNvPr id="29" name="Rectangle 28"/>
            <p:cNvSpPr/>
            <p:nvPr/>
          </p:nvSpPr>
          <p:spPr>
            <a:xfrm>
              <a:off x="4278270" y="139698"/>
              <a:ext cx="3183785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Buổi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trưa</a:t>
              </a:r>
              <a:r>
                <a:rPr lang="en-US" sz="40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40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hè</a:t>
              </a:r>
              <a:endParaRPr lang="en-US" sz="4000" b="1" dirty="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algn="ctr">
                <a:defRPr/>
              </a:pP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( </a:t>
              </a:r>
              <a:r>
                <a:rPr lang="en-US" sz="2400" b="1" dirty="0" err="1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Trích</a:t>
              </a:r>
              <a:r>
                <a:rPr lang="en-US" sz="2400" b="1" dirty="0" smtClean="0">
                  <a:solidFill>
                    <a:schemeClr val="accent6">
                      <a:lumMod val="75000"/>
                    </a:schemeClr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)</a:t>
              </a:r>
              <a:endParaRPr lang="en-US" sz="2400" b="1" dirty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676400" y="1272052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1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6544464" y="1330373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2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747837" y="3510749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3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556849" y="3519367"/>
              <a:ext cx="430355" cy="40434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3" tIns="45702" rIns="91403" bIns="45702" rtlCol="0" anchor="ctr"/>
            <a:lstStyle/>
            <a:p>
              <a:pPr algn="ctr"/>
              <a:r>
                <a:rPr lang="en-US" sz="2400" b="1" dirty="0" smtClean="0">
                  <a:solidFill>
                    <a:schemeClr val="bg1"/>
                  </a:solidFill>
                  <a:latin typeface="Arial Rounded MT Bold" pitchFamily="34" charset="0"/>
                  <a:cs typeface="Times New Roman" pitchFamily="18" charset="0"/>
                </a:rPr>
                <a:t>4</a:t>
              </a:r>
              <a:endParaRPr lang="en-US" sz="2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5029200" y="2686885"/>
              <a:ext cx="225653" cy="476337"/>
              <a:chOff x="5029200" y="2686885"/>
              <a:chExt cx="225653" cy="476337"/>
            </a:xfrm>
          </p:grpSpPr>
          <p:cxnSp>
            <p:nvCxnSpPr>
              <p:cNvPr id="37" name="Straight Connector 36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10287000" y="2686885"/>
              <a:ext cx="225653" cy="476337"/>
              <a:chOff x="5029200" y="2686885"/>
              <a:chExt cx="225653" cy="47633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9497968" y="4732860"/>
              <a:ext cx="225653" cy="476337"/>
              <a:chOff x="5029200" y="2686885"/>
              <a:chExt cx="225653" cy="476337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45" name="Group 44"/>
            <p:cNvGrpSpPr/>
            <p:nvPr/>
          </p:nvGrpSpPr>
          <p:grpSpPr>
            <a:xfrm>
              <a:off x="5097349" y="4765044"/>
              <a:ext cx="225653" cy="476337"/>
              <a:chOff x="5029200" y="2686885"/>
              <a:chExt cx="225653" cy="476337"/>
            </a:xfrm>
          </p:grpSpPr>
          <p:cxnSp>
            <p:nvCxnSpPr>
              <p:cNvPr id="46" name="Straight Connector 45"/>
              <p:cNvCxnSpPr/>
              <p:nvPr/>
            </p:nvCxnSpPr>
            <p:spPr>
              <a:xfrm flipH="1">
                <a:off x="5029200" y="2686885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/>
              <p:nvPr/>
            </p:nvCxnSpPr>
            <p:spPr>
              <a:xfrm flipH="1">
                <a:off x="5118554" y="2695631"/>
                <a:ext cx="136299" cy="467591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/>
          <p:cNvSpPr txBox="1"/>
          <p:nvPr/>
        </p:nvSpPr>
        <p:spPr>
          <a:xfrm>
            <a:off x="3480941" y="6121053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Luyện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3480941" y="6113288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nhóm</a:t>
            </a:r>
            <a:r>
              <a:rPr lang="en-US" sz="3200" b="1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3480941" y="6082289"/>
            <a:ext cx="4778442" cy="584739"/>
          </a:xfrm>
          <a:prstGeom prst="rect">
            <a:avLst/>
          </a:prstGeom>
          <a:solidFill>
            <a:schemeClr val="accent6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toàn</a:t>
            </a:r>
            <a:r>
              <a:rPr lang="en-US" sz="3200" b="1" dirty="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b="1" dirty="0" err="1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1465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8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2967</TotalTime>
  <Words>859</Words>
  <PresentationFormat>Widescreen</PresentationFormat>
  <Paragraphs>201</Paragraphs>
  <Slides>18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Arial Rounded MT Bold</vt:lpstr>
      <vt:lpstr>Arial-Rounded</vt:lpstr>
      <vt:lpstr>Calibri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2020-06-14T07:01:18Z</dcterms:created>
  <dcterms:modified xsi:type="dcterms:W3CDTF">2021-04-21T03:47:15Z</dcterms:modified>
</cp:coreProperties>
</file>