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15" r:id="rId2"/>
    <p:sldId id="295" r:id="rId3"/>
    <p:sldId id="312" r:id="rId4"/>
    <p:sldId id="291" r:id="rId5"/>
    <p:sldId id="285" r:id="rId6"/>
    <p:sldId id="297" r:id="rId7"/>
    <p:sldId id="296" r:id="rId8"/>
    <p:sldId id="292" r:id="rId9"/>
    <p:sldId id="298" r:id="rId10"/>
    <p:sldId id="299" r:id="rId11"/>
    <p:sldId id="300" r:id="rId12"/>
    <p:sldId id="301" r:id="rId13"/>
    <p:sldId id="293" r:id="rId14"/>
    <p:sldId id="302" r:id="rId15"/>
    <p:sldId id="294" r:id="rId16"/>
    <p:sldId id="303" r:id="rId17"/>
    <p:sldId id="305" r:id="rId18"/>
    <p:sldId id="304" r:id="rId19"/>
    <p:sldId id="307" r:id="rId20"/>
    <p:sldId id="306" r:id="rId21"/>
    <p:sldId id="308" r:id="rId22"/>
    <p:sldId id="310" r:id="rId23"/>
    <p:sldId id="311" r:id="rId24"/>
    <p:sldId id="317" r:id="rId25"/>
    <p:sldId id="318" r:id="rId26"/>
    <p:sldId id="320" r:id="rId27"/>
    <p:sldId id="346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40" r:id="rId36"/>
    <p:sldId id="328" r:id="rId37"/>
    <p:sldId id="329" r:id="rId38"/>
    <p:sldId id="330" r:id="rId39"/>
    <p:sldId id="331" r:id="rId40"/>
    <p:sldId id="332" r:id="rId41"/>
    <p:sldId id="341" r:id="rId42"/>
    <p:sldId id="333" r:id="rId43"/>
    <p:sldId id="343" r:id="rId44"/>
    <p:sldId id="334" r:id="rId45"/>
    <p:sldId id="335" r:id="rId46"/>
    <p:sldId id="347" r:id="rId47"/>
    <p:sldId id="344" r:id="rId48"/>
    <p:sldId id="336" r:id="rId49"/>
    <p:sldId id="337" r:id="rId50"/>
    <p:sldId id="309" r:id="rId51"/>
    <p:sldId id="316" r:id="rId52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53D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60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60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21" y="2064809"/>
            <a:ext cx="2658879" cy="265887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3FDB77E-5826-D674-E0F4-B762D5759AE6}"/>
              </a:ext>
            </a:extLst>
          </p:cNvPr>
          <p:cNvSpPr txBox="1"/>
          <p:nvPr/>
        </p:nvSpPr>
        <p:spPr>
          <a:xfrm>
            <a:off x="1797308" y="2216838"/>
            <a:ext cx="85973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BUỔI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2064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55530" y="5522829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D774E2A1-16E5-5F25-BED9-CE4F3105982A}"/>
              </a:ext>
            </a:extLst>
          </p:cNvPr>
          <p:cNvSpPr/>
          <p:nvPr/>
        </p:nvSpPr>
        <p:spPr>
          <a:xfrm>
            <a:off x="1320715" y="699992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7C7D7A-0326-FDB3-F5AA-6FA8400EC754}"/>
              </a:ext>
            </a:extLst>
          </p:cNvPr>
          <p:cNvSpPr txBox="1"/>
          <p:nvPr/>
        </p:nvSpPr>
        <p:spPr>
          <a:xfrm>
            <a:off x="4194402" y="1138798"/>
            <a:ext cx="515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/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−2=0}.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chứa phần tử nào vì: </a:t>
                </a:r>
                <a:b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0⇔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={1;2;3;..}.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Tập hợp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vô số phần tử.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blipFill>
                <a:blip r:embed="rId4"/>
                <a:stretch>
                  <a:fillRect l="-1728" b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1">
            <a:extLst>
              <a:ext uri="{FF2B5EF4-FFF2-40B4-BE49-F238E27FC236}">
                <a16:creationId xmlns:a16="http://schemas.microsoft.com/office/drawing/2014/main" id="{AE9228A4-A136-E373-2D48-34217CF15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28" y="4111987"/>
            <a:ext cx="2340996" cy="23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426492" y="-124512"/>
            <a:ext cx="1850336" cy="1308105"/>
          </a:xfrm>
          <a:prstGeom prst="rect">
            <a:avLst/>
          </a:prstGeom>
        </p:spPr>
      </p:pic>
      <p:sp>
        <p:nvSpPr>
          <p:cNvPr id="25" name="ïsḷîďe">
            <a:extLst>
              <a:ext uri="{FF2B5EF4-FFF2-40B4-BE49-F238E27FC236}">
                <a16:creationId xmlns:a16="http://schemas.microsoft.com/office/drawing/2014/main" id="{BC9B08FB-4F68-4091-B97F-09A58C0FE302}"/>
              </a:ext>
            </a:extLst>
          </p:cNvPr>
          <p:cNvSpPr/>
          <p:nvPr/>
        </p:nvSpPr>
        <p:spPr>
          <a:xfrm>
            <a:off x="10948482" y="5500858"/>
            <a:ext cx="1357141" cy="1357141"/>
          </a:xfrm>
          <a:prstGeom prst="ellipse">
            <a:avLst/>
          </a:prstGeom>
          <a:blipFill>
            <a:blip r:embed="rId4"/>
            <a:stretch>
              <a:fillRect l="-26131" r="-25648"/>
            </a:stretch>
          </a:blipFill>
          <a:ln w="38100" cap="flat" cmpd="sng" algn="ctr">
            <a:solidFill>
              <a:srgbClr val="02253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6BEAD0-CFA1-D94E-9E23-B2997AFB62A4}"/>
              </a:ext>
            </a:extLst>
          </p:cNvPr>
          <p:cNvSpPr txBox="1"/>
          <p:nvPr/>
        </p:nvSpPr>
        <p:spPr>
          <a:xfrm>
            <a:off x="984005" y="688802"/>
            <a:ext cx="688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II. TẬP CON VÀ TẬP HỢP BẰNG NHAU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0C0981B-6CED-7B8C-FE82-901828461B84}"/>
              </a:ext>
            </a:extLst>
          </p:cNvPr>
          <p:cNvSpPr txBox="1"/>
          <p:nvPr/>
        </p:nvSpPr>
        <p:spPr>
          <a:xfrm>
            <a:off x="984005" y="1285547"/>
            <a:ext cx="1939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DA2017AA-EDFA-F648-DD48-2A8031B9203F}"/>
              </a:ext>
            </a:extLst>
          </p:cNvPr>
          <p:cNvSpPr/>
          <p:nvPr/>
        </p:nvSpPr>
        <p:spPr>
          <a:xfrm>
            <a:off x="569346" y="1872058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/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={−2;−1; 0;1;2}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={−3;−2;−1;0;1;2;3}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Mỗi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blipFill>
                <a:blip r:embed="rId5"/>
                <a:stretch>
                  <a:fillRect l="-1221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A4D8DF8-DD84-369E-7375-F0A0437A0325}"/>
              </a:ext>
            </a:extLst>
          </p:cNvPr>
          <p:cNvSpPr txBox="1"/>
          <p:nvPr/>
        </p:nvSpPr>
        <p:spPr>
          <a:xfrm>
            <a:off x="4809720" y="380002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/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blipFill>
                <a:blip r:embed="rId6"/>
                <a:stretch>
                  <a:fillRect l="-97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/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blipFill>
                <a:blip r:embed="rId7"/>
                <a:stretch>
                  <a:fillRect l="-92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 animBg="1"/>
      <p:bldP spid="3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/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ta nói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môt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Ta còn đọc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chứa trong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  <a:blipFill>
                <a:blip r:embed="rId3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6C65F2-EEE7-67AB-7D00-5AB9F1B93355}"/>
              </a:ext>
            </a:extLst>
          </p:cNvPr>
          <p:cNvSpPr txBox="1"/>
          <p:nvPr/>
        </p:nvSpPr>
        <p:spPr>
          <a:xfrm>
            <a:off x="1075557" y="3050750"/>
            <a:ext cx="885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 ước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Tập hợp Ø được coi là tập hợp con của mọi tập hợp.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7A6826D-48B1-24C0-1891-49F70F6A5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966" y="3736026"/>
            <a:ext cx="3257129" cy="236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/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⇔(∀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, ta cũng có thể viết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⊃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phải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viết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blipFill>
                <a:blip r:embed="rId6"/>
                <a:stretch>
                  <a:fillRect l="-1079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8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838511" y="659552"/>
            <a:ext cx="10558508" cy="5770485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547802" y="-299308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891161" y="5605575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30452" y="5762803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969775" y="542905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9969086-9DB9-6380-2358-750720311F82}"/>
              </a:ext>
            </a:extLst>
          </p:cNvPr>
          <p:cNvSpPr/>
          <p:nvPr/>
        </p:nvSpPr>
        <p:spPr>
          <a:xfrm>
            <a:off x="4403124" y="1017325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/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blipFill>
                <a:blip r:embed="rId4"/>
                <a:stretch>
                  <a:fillRect l="-1136" r="-106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11F2E53-4D98-209B-51E7-6BE758826E6F}"/>
              </a:ext>
            </a:extLst>
          </p:cNvPr>
          <p:cNvSpPr txBox="1"/>
          <p:nvPr/>
        </p:nvSpPr>
        <p:spPr>
          <a:xfrm>
            <a:off x="5056103" y="308107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/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Lấy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blipFill>
                <a:blip r:embed="rId5"/>
                <a:stretch>
                  <a:fillRect l="-1527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E1EDE0E-EA58-4DCC-91FD-5C01D2128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23" y="5425614"/>
            <a:ext cx="1387637" cy="9028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47DBB4-29E2-446C-94C6-242CCBFAF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7" y="5425614"/>
            <a:ext cx="1387637" cy="902844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24B40307-4FD0-6DA0-E710-14B11F231CD4}"/>
              </a:ext>
            </a:extLst>
          </p:cNvPr>
          <p:cNvSpPr/>
          <p:nvPr/>
        </p:nvSpPr>
        <p:spPr>
          <a:xfrm>
            <a:off x="670612" y="728588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/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đều viết được dưới dạng: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=3.(3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)⋮3 (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 vậy,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blipFill>
                <a:blip r:embed="rId4"/>
                <a:stretch>
                  <a:fillRect l="-1030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DA12C28-AE71-15A7-3387-E2838026B8EB}"/>
              </a:ext>
            </a:extLst>
          </p:cNvPr>
          <p:cNvSpPr txBox="1"/>
          <p:nvPr/>
        </p:nvSpPr>
        <p:spPr>
          <a:xfrm>
            <a:off x="5639674" y="2488367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/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blipFill>
                <a:blip r:embed="rId5"/>
                <a:stretch>
                  <a:fillRect l="-1168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2991774" y="1043126"/>
            <a:ext cx="8229600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268082" y="-308186"/>
            <a:ext cx="4068879" cy="28765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7DC5F0B-77B5-8E01-8A30-67D5F669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17" y="1751404"/>
            <a:ext cx="3913157" cy="281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/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các tính chất sau: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mọi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blipFill>
                <a:blip r:embed="rId5"/>
                <a:stretch>
                  <a:fillRect l="-1895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27276B-415E-4929-9BEC-360C60D45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177" y="4202117"/>
            <a:ext cx="2307609" cy="230760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40F631-A8C3-FBFD-71A9-61443CBAC124}"/>
              </a:ext>
            </a:extLst>
          </p:cNvPr>
          <p:cNvSpPr txBox="1"/>
          <p:nvPr/>
        </p:nvSpPr>
        <p:spPr>
          <a:xfrm>
            <a:off x="1493850" y="643282"/>
            <a:ext cx="3676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7395F11-AEA9-F517-18DA-771C65F1D91D}"/>
              </a:ext>
            </a:extLst>
          </p:cNvPr>
          <p:cNvSpPr/>
          <p:nvPr/>
        </p:nvSpPr>
        <p:spPr>
          <a:xfrm>
            <a:off x="856197" y="1249465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/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={0;6;12;18}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blipFill>
                <a:blip r:embed="rId5"/>
                <a:stretch>
                  <a:fillRect l="-1083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5AC5C6C-6E40-FECF-D1AA-8455059C4665}"/>
              </a:ext>
            </a:extLst>
          </p:cNvPr>
          <p:cNvSpPr txBox="1"/>
          <p:nvPr/>
        </p:nvSpPr>
        <p:spPr>
          <a:xfrm>
            <a:off x="5170622" y="27695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/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0;6;12;18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≤18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a) </a:t>
                </a:r>
                <a14:m>
                  <m:oMath xmlns:m="http://schemas.openxmlformats.org/officeDocument/2006/math"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				b)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blipFill>
                <a:blip r:embed="rId6"/>
                <a:stretch>
                  <a:fillRect l="-1002" r="-1378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B1759C-0295-4CFE-A508-D63BFCB6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0" y="1536135"/>
            <a:ext cx="3724424" cy="372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/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nói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nhau,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/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Ɐ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blipFill>
                <a:blip r:embed="rId6"/>
                <a:stretch>
                  <a:fillRect l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132CAF1-71D9-CE9B-DCEE-2093D6A6CBD8}"/>
              </a:ext>
            </a:extLst>
          </p:cNvPr>
          <p:cNvSpPr/>
          <p:nvPr/>
        </p:nvSpPr>
        <p:spPr>
          <a:xfrm>
            <a:off x="1589103" y="63866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/>
              <p:nvPr/>
            </p:nvSpPr>
            <p:spPr>
              <a:xfrm>
                <a:off x="1136342" y="1619139"/>
                <a:ext cx="973880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1619139"/>
                <a:ext cx="9738804" cy="1685846"/>
              </a:xfrm>
              <a:prstGeom prst="rect">
                <a:avLst/>
              </a:prstGeom>
              <a:blipFill>
                <a:blip r:embed="rId4"/>
                <a:stretch>
                  <a:fillRect l="-939" r="-93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910A90-3E89-7584-B1AC-7CEACF8A1B29}"/>
              </a:ext>
            </a:extLst>
          </p:cNvPr>
          <p:cNvSpPr txBox="1"/>
          <p:nvPr/>
        </p:nvSpPr>
        <p:spPr>
          <a:xfrm>
            <a:off x="5639674" y="325547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/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blipFill>
                <a:blip r:embed="rId5"/>
                <a:stretch>
                  <a:fillRect l="-939" r="-93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9798337" y="4876553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301832E7-9212-9745-8A2E-2D3673AAA66A}"/>
              </a:ext>
            </a:extLst>
          </p:cNvPr>
          <p:cNvSpPr/>
          <p:nvPr/>
        </p:nvSpPr>
        <p:spPr>
          <a:xfrm>
            <a:off x="664011" y="864121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EB457C9-7EEA-B9D4-BD9B-925F3ACEFB0C}"/>
              </a:ext>
            </a:extLst>
          </p:cNvPr>
          <p:cNvSpPr txBox="1"/>
          <p:nvPr/>
        </p:nvSpPr>
        <p:spPr>
          <a:xfrm>
            <a:off x="5807582" y="319816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/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(3, 4)=1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blipFill>
                <a:blip r:embed="rId4"/>
                <a:stretch>
                  <a:fillRect l="-97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/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blipFill>
                <a:blip r:embed="rId5"/>
                <a:stretch>
                  <a:fillRect l="-105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85763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10D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FBC093-2451-ACC7-1870-F78696D1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1" y="4043774"/>
            <a:ext cx="10163175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/>
              <p:nvPr/>
            </p:nvSpPr>
            <p:spPr>
              <a:xfrm>
                <a:off x="2100575" y="1437817"/>
                <a:ext cx="8253660" cy="247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Khái niệm tập hợp thường gặp trong toán học và đời sống. Chẳng hạn 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học sinh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học sinh tổ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75" y="1437817"/>
                <a:ext cx="8253660" cy="2470676"/>
              </a:xfrm>
              <a:prstGeom prst="rect">
                <a:avLst/>
              </a:prstGeom>
              <a:blipFill>
                <a:blip r:embed="rId5"/>
                <a:stretch>
                  <a:fillRect l="-1182" r="-1773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139094" y="5220267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A203FE-64FF-FEEF-AF81-1F698FEBD060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III. GIAO CỦA HAI TẬP HỢP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D235183-C5B0-4619-FCBE-906A8A323615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D802F14-749F-40AD-6F83-14E394F2920F}"/>
              </a:ext>
            </a:extLst>
          </p:cNvPr>
          <p:cNvSpPr txBox="1"/>
          <p:nvPr/>
        </p:nvSpPr>
        <p:spPr>
          <a:xfrm>
            <a:off x="1244352" y="4992455"/>
            <a:ext cx="970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sách các bạn đăng kí tham gia cả hai câu lạc bộ là: An, Chung.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299D14-B1FC-F18A-107B-67A08D237B2F}"/>
              </a:ext>
            </a:extLst>
          </p:cNvPr>
          <p:cNvSpPr txBox="1"/>
          <p:nvPr/>
        </p:nvSpPr>
        <p:spPr>
          <a:xfrm>
            <a:off x="5639674" y="42320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BB13D-98D4-AC71-AD48-AD47117BCC38}"/>
              </a:ext>
            </a:extLst>
          </p:cNvPr>
          <p:cNvSpPr txBox="1"/>
          <p:nvPr/>
        </p:nvSpPr>
        <p:spPr>
          <a:xfrm>
            <a:off x="1740022" y="1200800"/>
            <a:ext cx="970329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Minh, Nam,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An, Chung,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Quang,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90722" y="-4167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/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tất cả các phần tử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giao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blipFill>
                <a:blip r:embed="rId4"/>
                <a:stretch>
                  <a:fillRect l="-945" r="-100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/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 ý: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blipFill>
                <a:blip r:embed="rId5"/>
                <a:stretch>
                  <a:fillRect l="-1782" r="-155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7FA897-ED02-BDB6-2E5A-19FFCCC26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052" y="1856897"/>
            <a:ext cx="3990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F1781A9-8B43-97BD-3A24-ED0C94CF6C56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C35A1A-4FC0-9F88-D246-F57E9E47D7A6}"/>
              </a:ext>
            </a:extLst>
          </p:cNvPr>
          <p:cNvSpPr txBox="1"/>
          <p:nvPr/>
        </p:nvSpPr>
        <p:spPr>
          <a:xfrm>
            <a:off x="2805344" y="842916"/>
            <a:ext cx="758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/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blipFill>
                <a:blip r:embed="rId4"/>
                <a:stretch>
                  <a:fillRect l="-1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/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blipFill>
                <a:blip r:embed="rId5"/>
                <a:stretch>
                  <a:fillRect l="-1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3414D2-8232-5D82-787F-CFC16F52B198}"/>
              </a:ext>
            </a:extLst>
          </p:cNvPr>
          <p:cNvSpPr txBox="1"/>
          <p:nvPr/>
        </p:nvSpPr>
        <p:spPr>
          <a:xfrm>
            <a:off x="5639674" y="30091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/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1;2;4;8;16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;2;4;5;10;20</m:t>
                        </m: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1;2;4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blipFill>
                <a:blip r:embed="rId6"/>
                <a:stretch>
                  <a:fillRect l="-1126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/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chung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blipFill>
                <a:blip r:embed="rId7"/>
                <a:stretch>
                  <a:fillRect l="-130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681887" y="5382580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B4E821B-A347-F0A6-2085-7AF9E6416A0F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IV. HỢP CỦA HAI TẬP HỢP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55FEDCC-3843-F886-68A1-38A970B2326E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C9F47FB-A612-415A-F3E5-BDA03E50326E}"/>
              </a:ext>
            </a:extLst>
          </p:cNvPr>
          <p:cNvSpPr txBox="1"/>
          <p:nvPr/>
        </p:nvSpPr>
        <p:spPr>
          <a:xfrm>
            <a:off x="5639674" y="408150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CD0B833-9A5D-160F-2351-7AD5B4E5D2F2}"/>
              </a:ext>
            </a:extLst>
          </p:cNvPr>
          <p:cNvSpPr txBox="1"/>
          <p:nvPr/>
        </p:nvSpPr>
        <p:spPr>
          <a:xfrm>
            <a:off x="1293181" y="4681916"/>
            <a:ext cx="96056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sách những môn thi đấu mà cả hai trường đã đề xuất là: Bóng bàn, Bóng đá, Bóng rổ, Cầu lông.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BB5950-C9CD-D6A9-F0B9-426B5F44307D}"/>
              </a:ext>
            </a:extLst>
          </p:cNvPr>
          <p:cNvSpPr txBox="1"/>
          <p:nvPr/>
        </p:nvSpPr>
        <p:spPr>
          <a:xfrm>
            <a:off x="1716953" y="1261941"/>
            <a:ext cx="93574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/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hợp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blipFill>
                <a:blip r:embed="rId4"/>
                <a:stretch>
                  <a:fillRect l="-1538" r="-144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/>
              <p:nvPr/>
            </p:nvSpPr>
            <p:spPr>
              <a:xfrm>
                <a:off x="1005717" y="4343697"/>
                <a:ext cx="682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4343697"/>
                <a:ext cx="6824388" cy="461665"/>
              </a:xfrm>
              <a:prstGeom prst="rect">
                <a:avLst/>
              </a:prstGeom>
              <a:blipFill>
                <a:blip r:embed="rId5"/>
                <a:stretch>
                  <a:fillRect l="-143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B9010EF-A170-0AD6-4A97-D7F8F8789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371" y="1512155"/>
            <a:ext cx="3933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1A9055B-447D-0BD2-1AE9-A7289F1466BA}"/>
              </a:ext>
            </a:extLst>
          </p:cNvPr>
          <p:cNvSpPr/>
          <p:nvPr/>
        </p:nvSpPr>
        <p:spPr>
          <a:xfrm>
            <a:off x="1351833" y="669362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/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blipFill>
                <a:blip r:embed="rId4"/>
                <a:stretch>
                  <a:fillRect l="-1207" r="-233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1289CA-3065-977C-D628-2B81F4AA01B0}"/>
              </a:ext>
            </a:extLst>
          </p:cNvPr>
          <p:cNvSpPr txBox="1"/>
          <p:nvPr/>
        </p:nvSpPr>
        <p:spPr>
          <a:xfrm>
            <a:off x="5639674" y="182662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/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blipFill>
                <a:blip r:embed="rId5"/>
                <a:stretch>
                  <a:fillRect l="-22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óng 8">
            <a:extLst>
              <a:ext uri="{FF2B5EF4-FFF2-40B4-BE49-F238E27FC236}">
                <a16:creationId xmlns:a16="http://schemas.microsoft.com/office/drawing/2014/main" id="{DC9D1F8B-4227-A4B1-31FA-B02EA634BF37}"/>
              </a:ext>
            </a:extLst>
          </p:cNvPr>
          <p:cNvSpPr/>
          <p:nvPr/>
        </p:nvSpPr>
        <p:spPr>
          <a:xfrm>
            <a:off x="881149" y="3150848"/>
            <a:ext cx="2199701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/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E4D9BD-D336-8BA6-DA7D-9E5B6068E3D4}"/>
              </a:ext>
            </a:extLst>
          </p:cNvPr>
          <p:cNvSpPr txBox="1"/>
          <p:nvPr/>
        </p:nvSpPr>
        <p:spPr>
          <a:xfrm>
            <a:off x="5639674" y="44767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/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blipFill>
                <a:blip r:embed="rId7"/>
                <a:stretch>
                  <a:fillRect l="-1192" r="-198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1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8C8464-0A5B-4052-BF12-1857FB7F80E0}"/>
              </a:ext>
            </a:extLst>
          </p:cNvPr>
          <p:cNvSpPr txBox="1"/>
          <p:nvPr/>
        </p:nvSpPr>
        <p:spPr>
          <a:xfrm>
            <a:off x="578584" y="1051515"/>
            <a:ext cx="671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V. PHẦN BÙ. HIỆU CỦA HAI TẬP HỢP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377E1DD-86AE-FFA4-FF9D-84F734375A65}"/>
              </a:ext>
            </a:extLst>
          </p:cNvPr>
          <p:cNvSpPr/>
          <p:nvPr/>
        </p:nvSpPr>
        <p:spPr>
          <a:xfrm>
            <a:off x="687349" y="170255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37586E-5ECB-0E00-BB7B-73B0A3C4F29B}"/>
              </a:ext>
            </a:extLst>
          </p:cNvPr>
          <p:cNvSpPr txBox="1"/>
          <p:nvPr/>
        </p:nvSpPr>
        <p:spPr>
          <a:xfrm>
            <a:off x="5799514" y="3256226"/>
            <a:ext cx="912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/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những số thực không phải là số vô tỉ chính là tập hợp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nl-NL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số hữu tỉ.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blipFill>
                <a:blip r:embed="rId3"/>
                <a:stretch>
                  <a:fillRect l="-1166" r="-1554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81687" y="556476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/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blipFill>
                <a:blip r:embed="rId5"/>
                <a:stretch>
                  <a:fillRect l="-955" r="-95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265382" y="1043126"/>
            <a:ext cx="9955992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698466" y="-395133"/>
            <a:ext cx="4068879" cy="2876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/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hợp con của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Tập hợp những phân tử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phần bù của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kí hiệu là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600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blipFill>
                <a:blip r:embed="rId4"/>
                <a:stretch>
                  <a:fillRect l="-1909" r="-1909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46D28487-92DD-6529-6443-158AA4424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126" y="2192483"/>
            <a:ext cx="3271357" cy="3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589031-1589-865E-E170-9407C164C057}"/>
              </a:ext>
            </a:extLst>
          </p:cNvPr>
          <p:cNvSpPr/>
          <p:nvPr/>
        </p:nvSpPr>
        <p:spPr>
          <a:xfrm>
            <a:off x="573232" y="661950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/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blipFill>
                <a:blip r:embed="rId4"/>
                <a:stretch>
                  <a:fillRect l="-936" r="-999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A63ADE-664A-2861-2722-533CCAC32C8F}"/>
              </a:ext>
            </a:extLst>
          </p:cNvPr>
          <p:cNvSpPr txBox="1"/>
          <p:nvPr/>
        </p:nvSpPr>
        <p:spPr>
          <a:xfrm>
            <a:off x="5639673" y="415515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/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Phần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blipFill>
                <a:blip r:embed="rId5"/>
                <a:stretch>
                  <a:fillRect l="-936" r="-1810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99D13EA-C83A-CE4A-448A-0F8AA6F1A2A2}"/>
              </a:ext>
            </a:extLst>
          </p:cNvPr>
          <p:cNvSpPr/>
          <p:nvPr/>
        </p:nvSpPr>
        <p:spPr>
          <a:xfrm>
            <a:off x="693588" y="80323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HĐ9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4463B7-3C95-FACF-DC67-D6AB04B4B464}"/>
              </a:ext>
            </a:extLst>
          </p:cNvPr>
          <p:cNvSpPr txBox="1"/>
          <p:nvPr/>
        </p:nvSpPr>
        <p:spPr>
          <a:xfrm>
            <a:off x="5305512" y="17396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/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nhưng không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2; 14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blipFill>
                <a:blip r:embed="rId3"/>
                <a:stretch>
                  <a:fillRect l="-953" t="-9211" r="-19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/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nhưng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hiệu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blipFill>
                <a:blip r:embed="rId4"/>
                <a:stretch>
                  <a:fillRect l="-1332" r="-1249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DAD9863-1404-7452-4C50-EB392851A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567" y="2786290"/>
            <a:ext cx="3181350" cy="3352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/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 ý: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blipFill>
                <a:blip r:embed="rId7"/>
                <a:stretch>
                  <a:fillRect l="-137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/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2;3;5;7;14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3;5;7;9;11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blipFill>
                <a:blip r:embed="rId8"/>
                <a:stretch>
                  <a:fillRect l="-927" r="-98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9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5382" y="517603"/>
            <a:ext cx="9799781" cy="55968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351">
            <a:off x="9524188" y="470935"/>
            <a:ext cx="1663073" cy="11757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3C4E47D-B4C4-4E8E-8644-E50EC86BE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533" flipH="1">
            <a:off x="820137" y="340680"/>
            <a:ext cx="2031571" cy="143623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3F9310-6B41-126C-439C-99FE0C86083A}"/>
              </a:ext>
            </a:extLst>
          </p:cNvPr>
          <p:cNvSpPr txBox="1"/>
          <p:nvPr/>
        </p:nvSpPr>
        <p:spPr>
          <a:xfrm>
            <a:off x="1958221" y="1977666"/>
            <a:ext cx="827555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 TẬP HỢP. CÁC PHÉP TOÁN TRÊN TẬP HỢP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E233C1-A3DF-3478-022A-7DAC15E2C700}"/>
              </a:ext>
            </a:extLst>
          </p:cNvPr>
          <p:cNvSpPr txBox="1"/>
          <p:nvPr/>
        </p:nvSpPr>
        <p:spPr>
          <a:xfrm>
            <a:off x="5337385" y="4740427"/>
            <a:ext cx="165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41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solidFill>
                <a:schemeClr val="bg1"/>
              </a:solidFill>
              <a:ln>
                <a:solidFill>
                  <a:srgbClr val="0225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−11≤0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2253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301F3C6-CC37-94B9-E247-1A9E0CBD8C31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6CC3310-AAD9-927E-8E56-68F2F4180CED}"/>
              </a:ext>
            </a:extLst>
          </p:cNvPr>
          <p:cNvSpPr/>
          <p:nvPr/>
        </p:nvSpPr>
        <p:spPr>
          <a:xfrm>
            <a:off x="6307715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493C88B-C5A0-08C8-08E1-1F3DE1C6D967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96000" y="529541"/>
            <a:ext cx="0" cy="579891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/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3;6;9;12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2;4;6;8;10;12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blipFill>
                <a:blip r:embed="rId5"/>
                <a:stretch>
                  <a:fillRect l="-1905" r="-71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/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−11≤0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+11=0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blipFill>
                <a:blip r:embed="rId6"/>
                <a:stretch>
                  <a:fillRect l="-1905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390C6E6-8D35-BE4C-4941-23AB99222C41}"/>
              </a:ext>
            </a:extLst>
          </p:cNvPr>
          <p:cNvSpPr txBox="1"/>
          <p:nvPr/>
        </p:nvSpPr>
        <p:spPr>
          <a:xfrm>
            <a:off x="2744074" y="3087658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6E24F3-97E6-35E2-35BF-9CF59CF7E376}"/>
              </a:ext>
            </a:extLst>
          </p:cNvPr>
          <p:cNvSpPr txBox="1"/>
          <p:nvPr/>
        </p:nvSpPr>
        <p:spPr>
          <a:xfrm>
            <a:off x="8624311" y="342899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/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3;9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2;4;8;10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/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0;1;2;3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0;1;2;3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0;2;3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2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Sóng 4">
            <a:extLst>
              <a:ext uri="{FF2B5EF4-FFF2-40B4-BE49-F238E27FC236}">
                <a16:creationId xmlns:a16="http://schemas.microsoft.com/office/drawing/2014/main" id="{55EA4F5F-BF12-2764-B528-735FFEB6C413}"/>
              </a:ext>
            </a:extLst>
          </p:cNvPr>
          <p:cNvSpPr/>
          <p:nvPr/>
        </p:nvSpPr>
        <p:spPr>
          <a:xfrm>
            <a:off x="1191587" y="559849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F13156-7F3A-43C3-B19D-6F79AEE21440}"/>
              </a:ext>
            </a:extLst>
          </p:cNvPr>
          <p:cNvSpPr txBox="1"/>
          <p:nvPr/>
        </p:nvSpPr>
        <p:spPr>
          <a:xfrm>
            <a:off x="5639674" y="219864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/>
              <p:nvPr/>
            </p:nvSpPr>
            <p:spPr>
              <a:xfrm>
                <a:off x="1419830" y="2660307"/>
                <a:ext cx="9352340" cy="373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|−2≤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≤3}={−2;−1;0;1;2;3}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−6=0}={ −2; 3}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đó: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={−1; 0; 1; 2}.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30" y="2660307"/>
                <a:ext cx="9352340" cy="3732560"/>
              </a:xfrm>
              <a:prstGeom prst="rect">
                <a:avLst/>
              </a:prstGeom>
              <a:blipFill>
                <a:blip r:embed="rId4"/>
                <a:stretch>
                  <a:fillRect l="-1043" r="-65" b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/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|−2≤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−6=0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blipFill>
                <a:blip r:embed="rId5"/>
                <a:stretch>
                  <a:fillRect l="-1524" r="-182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BB312B2-B580-9234-26C9-21D6AADF9459}"/>
              </a:ext>
            </a:extLst>
          </p:cNvPr>
          <p:cNvSpPr txBox="1"/>
          <p:nvPr/>
        </p:nvSpPr>
        <p:spPr>
          <a:xfrm>
            <a:off x="569347" y="677580"/>
            <a:ext cx="394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VI. CÁC TẬP HỢP SỐ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9030D6-49B9-0E8D-C4E5-9A0B530D66EB}"/>
              </a:ext>
            </a:extLst>
          </p:cNvPr>
          <p:cNvSpPr txBox="1"/>
          <p:nvPr/>
        </p:nvSpPr>
        <p:spPr>
          <a:xfrm>
            <a:off x="705653" y="1411651"/>
            <a:ext cx="4168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01F5BAE-E920-8349-C67D-E003F08E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79" y="677580"/>
            <a:ext cx="4631701" cy="2751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/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quan hệ giữa các tập hợp số: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blipFill>
                <a:blip r:embed="rId5"/>
                <a:stretch>
                  <a:fillRect l="-185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884E11-9AB9-0DCA-07A9-2AFB4A0D2777}"/>
              </a:ext>
            </a:extLst>
          </p:cNvPr>
          <p:cNvSpPr txBox="1"/>
          <p:nvPr/>
        </p:nvSpPr>
        <p:spPr>
          <a:xfrm>
            <a:off x="705652" y="3822059"/>
            <a:ext cx="810665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tập con thường dùng của tập hợp số thực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/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số thực với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blipFill>
                <a:blip r:embed="rId6"/>
                <a:stretch>
                  <a:fillRect l="-185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F807BCB-D46F-CF31-E81B-BC3513FF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1" y="1"/>
            <a:ext cx="96347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/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hú</a:t>
                </a:r>
                <a:r>
                  <a:rPr lang="en-US" sz="24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đỏ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blipFill>
                <a:blip r:embed="rId4"/>
                <a:stretch>
                  <a:fillRect l="-1023" r="-64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4280B-C878-94EE-B1F0-C1F21822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732" y="2031709"/>
            <a:ext cx="4067175" cy="8382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F7D8C97-7B88-DEF2-6329-63B0323907C3}"/>
              </a:ext>
            </a:extLst>
          </p:cNvPr>
          <p:cNvSpPr/>
          <p:nvPr/>
        </p:nvSpPr>
        <p:spPr>
          <a:xfrm>
            <a:off x="597494" y="3146637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/>
              <p:nvPr/>
            </p:nvSpPr>
            <p:spPr>
              <a:xfrm>
                <a:off x="2580351" y="3315043"/>
                <a:ext cx="9112973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|−3≤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+6&gt;0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51" y="3315043"/>
                <a:ext cx="9112973" cy="577850"/>
              </a:xfrm>
              <a:prstGeom prst="rect">
                <a:avLst/>
              </a:prstGeom>
              <a:blipFill>
                <a:blip r:embed="rId6"/>
                <a:stretch>
                  <a:fillRect l="-1003" r="-100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/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blipFill>
                <a:blip r:embed="rId7"/>
                <a:stretch>
                  <a:fillRect l="-966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35E342-D94A-2B92-9C14-6A7BF3ACA13C}"/>
              </a:ext>
            </a:extLst>
          </p:cNvPr>
          <p:cNvSpPr txBox="1"/>
          <p:nvPr/>
        </p:nvSpPr>
        <p:spPr>
          <a:xfrm>
            <a:off x="5639674" y="73637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/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−3;1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blipFill>
                <a:blip r:embed="rId4"/>
                <a:stretch>
                  <a:fillRect l="-1291" t="-9333" r="-120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/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−1;+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blipFill>
                <a:blip r:embed="rId5"/>
                <a:stretch>
                  <a:fillRect l="-1250" t="-9211" r="-158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/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4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=[−3;+∞)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−3;−1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=(−∞;−1]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blipFill>
                <a:blip r:embed="rId6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FD2C45-9B93-0ED9-2B0B-BB6D34A77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200" y="1863287"/>
            <a:ext cx="3769311" cy="84453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7539126-BAFC-C4CC-B4DB-CCBC57515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693" y="3558768"/>
            <a:ext cx="3706612" cy="7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矩形: 圆角 6">
            <a:extLst>
              <a:ext uri="{FF2B5EF4-FFF2-40B4-BE49-F238E27FC236}">
                <a16:creationId xmlns:a16="http://schemas.microsoft.com/office/drawing/2014/main" id="{793A774B-7A58-BD19-DAE6-D5E15CDCD970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/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rỗng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là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blipFill>
                <a:blip r:embed="rId4"/>
                <a:stretch>
                  <a:fillRect l="-1062" r="-133" b="-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/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(SGK-tr.18)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blipFill>
                <a:blip r:embed="rId5"/>
                <a:stretch>
                  <a:fillRect l="-993" r="-99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B4A4BD-A9A6-8059-3A62-885533B0504B}"/>
              </a:ext>
            </a:extLst>
          </p:cNvPr>
          <p:cNvSpPr txBox="1"/>
          <p:nvPr/>
        </p:nvSpPr>
        <p:spPr>
          <a:xfrm>
            <a:off x="5639674" y="209086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/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[2;5]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 5)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[2; 5)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(1;5].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blipFill>
                <a:blip r:embed="rId4"/>
                <a:stretch>
                  <a:fillRect l="-936" r="-87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/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(2; 5)⊂[2; 5)⊂[2;5]⊂(1;5].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E81BCD7-DF97-49C5-973A-9CA5572CF739}"/>
              </a:ext>
            </a:extLst>
          </p:cNvPr>
          <p:cNvSpPr txBox="1"/>
          <p:nvPr/>
        </p:nvSpPr>
        <p:spPr>
          <a:xfrm>
            <a:off x="5639673" y="187869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D67730-3EC2-D0B9-0DAA-D6C2C3CD5058}"/>
              </a:ext>
            </a:extLst>
          </p:cNvPr>
          <p:cNvSpPr txBox="1"/>
          <p:nvPr/>
        </p:nvSpPr>
        <p:spPr>
          <a:xfrm>
            <a:off x="808605" y="3194239"/>
            <a:ext cx="105747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(SGK-tr.18)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/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[−3;7]∩(2;5)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blipFill>
                <a:blip r:embed="rId6"/>
                <a:stretch>
                  <a:fillRect l="-37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/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(−∞;0]∪(−1;2)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blipFill>
                <a:blip r:embed="rId7"/>
                <a:stretch>
                  <a:fillRect l="-32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/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∖(−∞;3)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blipFill>
                <a:blip r:embed="rId8"/>
                <a:stretch>
                  <a:fillRect l="-413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/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(−3;2)∖[1;3)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blipFill>
                <a:blip r:embed="rId9"/>
                <a:stretch>
                  <a:fillRect l="-3670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/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=[−3;7]∩(2;5)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(2;5)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=(−∞;0]∪(−1;2)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(−∞;2)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∖(−∞;3)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[3;+∞)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=(−3;2)∖[1;3)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(−3;1)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blipFill>
                <a:blip r:embed="rId4"/>
                <a:stretch>
                  <a:fillRect l="-87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25941B-6429-8A40-DACC-B1675900B580}"/>
              </a:ext>
            </a:extLst>
          </p:cNvPr>
          <p:cNvSpPr txBox="1"/>
          <p:nvPr/>
        </p:nvSpPr>
        <p:spPr>
          <a:xfrm>
            <a:off x="5462121" y="74213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4">
            <a:extLst>
              <a:ext uri="{FF2B5EF4-FFF2-40B4-BE49-F238E27FC236}">
                <a16:creationId xmlns:a16="http://schemas.microsoft.com/office/drawing/2014/main" id="{0B4FCF4A-2AAD-22F4-12E4-F9A55214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698" y="1660124"/>
            <a:ext cx="3698651" cy="608477"/>
          </a:xfrm>
          <a:prstGeom prst="rect">
            <a:avLst/>
          </a:prstGeom>
        </p:spPr>
      </p:pic>
      <p:pic>
        <p:nvPicPr>
          <p:cNvPr id="8" name="Picture 65">
            <a:extLst>
              <a:ext uri="{FF2B5EF4-FFF2-40B4-BE49-F238E27FC236}">
                <a16:creationId xmlns:a16="http://schemas.microsoft.com/office/drawing/2014/main" id="{BE4C0DF6-3534-F1FA-DFDE-6F8C02252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330" y="2742202"/>
            <a:ext cx="3485611" cy="608477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:a16="http://schemas.microsoft.com/office/drawing/2014/main" id="{454018A5-B2AB-E5C2-606E-59DA5138B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698" y="3648932"/>
            <a:ext cx="3832953" cy="524223"/>
          </a:xfrm>
          <a:prstGeom prst="rect">
            <a:avLst/>
          </a:prstGeom>
        </p:spPr>
      </p:pic>
      <p:pic>
        <p:nvPicPr>
          <p:cNvPr id="10" name="Picture 67">
            <a:extLst>
              <a:ext uri="{FF2B5EF4-FFF2-40B4-BE49-F238E27FC236}">
                <a16:creationId xmlns:a16="http://schemas.microsoft.com/office/drawing/2014/main" id="{4AFCF769-7133-894A-BA81-60F62714C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698" y="4940659"/>
            <a:ext cx="3652067" cy="6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/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 −2}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−2}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−2}.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blipFill>
                <a:blip r:embed="rId4"/>
                <a:stretch>
                  <a:fillRect l="-1298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/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4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−6=0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blipFill>
                <a:blip r:embed="rId5"/>
                <a:stretch>
                  <a:fillRect l="-979" r="-91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6C7458-F03C-7AAE-C3CF-EC85390D4737}"/>
              </a:ext>
            </a:extLst>
          </p:cNvPr>
          <p:cNvSpPr txBox="1"/>
          <p:nvPr/>
        </p:nvSpPr>
        <p:spPr>
          <a:xfrm>
            <a:off x="5639674" y="2177513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18354" y="-124512"/>
            <a:ext cx="1850336" cy="130810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09DAB7B-1E22-4CD9-9044-70C7C3301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46" y="4898563"/>
            <a:ext cx="2394056" cy="155765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E1E71F4-C9A3-2673-A1E4-20100607FD90}"/>
              </a:ext>
            </a:extLst>
          </p:cNvPr>
          <p:cNvSpPr txBox="1"/>
          <p:nvPr/>
        </p:nvSpPr>
        <p:spPr>
          <a:xfrm>
            <a:off x="984005" y="688802"/>
            <a:ext cx="21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I. TẬP HỢP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17D34F3-AEEB-679F-914E-806016ECCC11}"/>
              </a:ext>
            </a:extLst>
          </p:cNvPr>
          <p:cNvSpPr/>
          <p:nvPr/>
        </p:nvSpPr>
        <p:spPr>
          <a:xfrm>
            <a:off x="893100" y="1371282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/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hai cách cho một tập hợp: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Liệt kê các phần tử của tập hợp;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={0;1;2;3;4;5}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tính chất đặc trưng cho các phần tử của tập hợp.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|0≤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≤5}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blipFill>
                <a:blip r:embed="rId4"/>
                <a:stretch>
                  <a:fillRect l="-1208" r="-906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622962-8154-CE27-E2EB-0045DD494B3D}"/>
              </a:ext>
            </a:extLst>
          </p:cNvPr>
          <p:cNvSpPr txBox="1"/>
          <p:nvPr/>
        </p:nvSpPr>
        <p:spPr>
          <a:xfrm>
            <a:off x="1894303" y="1212022"/>
            <a:ext cx="94813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6,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7B37D9-9556-ABCF-565A-9C500E043BB8}"/>
              </a:ext>
            </a:extLst>
          </p:cNvPr>
          <p:cNvSpPr txBox="1"/>
          <p:nvPr/>
        </p:nvSpPr>
        <p:spPr>
          <a:xfrm>
            <a:off x="5639674" y="24272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+3≥0⇔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+5≥0⇔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≤5⇒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≤5}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≤5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blipFill>
                <a:blip r:embed="rId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/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5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+3≥0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+5≥0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+2&gt;0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−9&lt;0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blipFill>
                <a:blip r:embed="rId5"/>
                <a:stretch>
                  <a:fillRect l="-925" r="-1418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96CA4A-1095-26EF-5662-E68F08B706DE}"/>
              </a:ext>
            </a:extLst>
          </p:cNvPr>
          <p:cNvSpPr txBox="1"/>
          <p:nvPr/>
        </p:nvSpPr>
        <p:spPr>
          <a:xfrm>
            <a:off x="5408855" y="241082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/>
          </p:cNvSpPr>
          <p:nvPr/>
        </p:nvSpPr>
        <p:spPr>
          <a:xfrm>
            <a:off x="1180643" y="1070419"/>
            <a:ext cx="10059832" cy="4717162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+2&gt;0⇔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&gt;−2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−9&lt;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−2&lt;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blipFill>
                <a:blip r:embed="rId4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/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)=0}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)≠0⇔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)≠0 }=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∖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blipFill>
                <a:blip r:embed="rId4"/>
                <a:stretch>
                  <a:fillRect l="-1061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/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6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blipFill>
                <a:blip r:embed="rId5"/>
                <a:stretch>
                  <a:fillRect l="-960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FD593D-40F3-DEFC-4ADD-55EDC3A91EF7}"/>
              </a:ext>
            </a:extLst>
          </p:cNvPr>
          <p:cNvSpPr txBox="1"/>
          <p:nvPr/>
        </p:nvSpPr>
        <p:spPr>
          <a:xfrm>
            <a:off x="5639672" y="210255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29245" y="5611470"/>
            <a:ext cx="1850336" cy="1308105"/>
          </a:xfrm>
          <a:prstGeom prst="rect">
            <a:avLst/>
          </a:prstGeom>
        </p:spPr>
      </p:pic>
      <p:sp>
        <p:nvSpPr>
          <p:cNvPr id="6" name="矩形: 圆角 6">
            <a:extLst>
              <a:ext uri="{FF2B5EF4-FFF2-40B4-BE49-F238E27FC236}">
                <a16:creationId xmlns:a16="http://schemas.microsoft.com/office/drawing/2014/main" id="{332E4FDA-1D6B-7199-53BF-EED906236861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/>
              <p:nvPr/>
            </p:nvSpPr>
            <p:spPr>
              <a:xfrm>
                <a:off x="879628" y="947913"/>
                <a:ext cx="10574785" cy="531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19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8" y="947913"/>
                <a:ext cx="10574785" cy="5317610"/>
              </a:xfrm>
              <a:prstGeom prst="rect">
                <a:avLst/>
              </a:prstGeom>
              <a:blipFill>
                <a:blip r:embed="rId4"/>
                <a:stretch>
                  <a:fillRect l="-865" r="-92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/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28 − 10=18 </m:t>
                    </m:r>
                  </m:oMath>
                </a14:m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+ 19 – 10 = 37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blipFill>
                <a:blip r:embed="rId4"/>
                <a:stretch>
                  <a:fillRect l="-963" r="-1027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BEA052-1B55-3992-40F6-9D218DD52BD8}"/>
              </a:ext>
            </a:extLst>
          </p:cNvPr>
          <p:cNvSpPr txBox="1"/>
          <p:nvPr/>
        </p:nvSpPr>
        <p:spPr>
          <a:xfrm>
            <a:off x="5639674" y="143781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/>
              <p:nvPr/>
            </p:nvSpPr>
            <p:spPr>
              <a:xfrm>
                <a:off x="1422455" y="1127174"/>
                <a:ext cx="9347089" cy="480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– 28 = 12 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2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2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endPara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40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37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 – 37 = 3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55" y="1127174"/>
                <a:ext cx="9347089" cy="4804970"/>
              </a:xfrm>
              <a:prstGeom prst="rect">
                <a:avLst/>
              </a:prstGeom>
              <a:blipFill>
                <a:blip r:embed="rId4"/>
                <a:stretch>
                  <a:fillRect l="-913" r="-913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845011" y="1051573"/>
            <a:ext cx="10501977" cy="4612381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F52F89-AD27-FAA5-D9CD-CC8A21A58AB1}"/>
                  </a:ext>
                </a:extLst>
              </p:cNvPr>
              <p:cNvSpPr txBox="1"/>
              <p:nvPr/>
            </p:nvSpPr>
            <p:spPr>
              <a:xfrm>
                <a:off x="1634970" y="1941991"/>
                <a:ext cx="8922058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– 10 = 30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F52F89-AD27-FAA5-D9CD-CC8A21A5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70" y="1941991"/>
                <a:ext cx="8922058" cy="2831544"/>
              </a:xfrm>
              <a:prstGeom prst="rect">
                <a:avLst/>
              </a:prstGeom>
              <a:blipFill>
                <a:blip r:embed="rId4"/>
                <a:stretch>
                  <a:fillRect l="-1025" r="-1025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27296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845011" y="1051573"/>
            <a:ext cx="10501977" cy="4612381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561576-2ACF-C306-E07E-3639E8085593}"/>
              </a:ext>
            </a:extLst>
          </p:cNvPr>
          <p:cNvSpPr txBox="1"/>
          <p:nvPr/>
        </p:nvSpPr>
        <p:spPr>
          <a:xfrm>
            <a:off x="1476218" y="1755080"/>
            <a:ext cx="9390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(SGK-tr.18)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3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/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 – 4=8 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 – 3=2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 –2=6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blipFill>
                <a:blip r:embed="rId4"/>
                <a:stretch>
                  <a:fillRect l="-1053" r="-526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7E0137-169C-41E5-6DC2-AA95E0B7D8D2}"/>
              </a:ext>
            </a:extLst>
          </p:cNvPr>
          <p:cNvSpPr txBox="1"/>
          <p:nvPr/>
        </p:nvSpPr>
        <p:spPr>
          <a:xfrm>
            <a:off x="5639674" y="92291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1083074" y="773017"/>
            <a:ext cx="10166365" cy="5311966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9798475" y="5148381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64DB5B0B-F5AC-3D61-D4E1-0361F59C2D10}"/>
              </a:ext>
            </a:extLst>
          </p:cNvPr>
          <p:cNvSpPr/>
          <p:nvPr/>
        </p:nvSpPr>
        <p:spPr>
          <a:xfrm>
            <a:off x="2673658" y="1414695"/>
            <a:ext cx="6844684" cy="13849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71E50AC-4079-CF8B-57C1-0A6FEB150603}"/>
              </a:ext>
            </a:extLst>
          </p:cNvPr>
          <p:cNvSpPr txBox="1"/>
          <p:nvPr/>
        </p:nvSpPr>
        <p:spPr>
          <a:xfrm>
            <a:off x="3058937" y="3572629"/>
            <a:ext cx="62146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1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1337" y="603681"/>
            <a:ext cx="10564427" cy="5912528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4241331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4596656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4981160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25A9F-FCDD-3DB9-5E93-CB70E525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06" y="3425001"/>
            <a:ext cx="3409027" cy="2955498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3033E79-B084-7BD4-54BD-6321DD1DD505}"/>
              </a:ext>
            </a:extLst>
          </p:cNvPr>
          <p:cNvSpPr/>
          <p:nvPr/>
        </p:nvSpPr>
        <p:spPr>
          <a:xfrm>
            <a:off x="926236" y="138248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/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∉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blipFill>
                <a:blip r:embed="rId4"/>
                <a:stretch>
                  <a:fillRect l="-3563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20ABD42-3263-47BA-2831-EF495522CB35}"/>
              </a:ext>
            </a:extLst>
          </p:cNvPr>
          <p:cNvSpPr txBox="1"/>
          <p:nvPr/>
        </p:nvSpPr>
        <p:spPr>
          <a:xfrm>
            <a:off x="5295835" y="407675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AD00F8-2187-CDD6-E1C8-B3A64A310DE8}"/>
              </a:ext>
            </a:extLst>
          </p:cNvPr>
          <p:cNvSpPr txBox="1"/>
          <p:nvPr/>
        </p:nvSpPr>
        <p:spPr>
          <a:xfrm>
            <a:off x="1825547" y="668615"/>
            <a:ext cx="932274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Ven.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AD624E7-095E-D31B-76DB-4A7757085E38}"/>
              </a:ext>
            </a:extLst>
          </p:cNvPr>
          <p:cNvSpPr txBox="1"/>
          <p:nvPr/>
        </p:nvSpPr>
        <p:spPr>
          <a:xfrm>
            <a:off x="793070" y="2867100"/>
            <a:ext cx="104498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5E3B518-6EC2-69E9-4CF8-AB5661E916DE}"/>
              </a:ext>
            </a:extLst>
          </p:cNvPr>
          <p:cNvSpPr txBox="1"/>
          <p:nvPr/>
        </p:nvSpPr>
        <p:spPr>
          <a:xfrm>
            <a:off x="815446" y="3590439"/>
            <a:ext cx="560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9844207" y="5425650"/>
            <a:ext cx="2745983" cy="19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30" name="îśľîďé">
            <a:extLst>
              <a:ext uri="{FF2B5EF4-FFF2-40B4-BE49-F238E27FC236}">
                <a16:creationId xmlns:a16="http://schemas.microsoft.com/office/drawing/2014/main" id="{8E668F31-5095-40F8-8A9C-D6A3221922CE}"/>
              </a:ext>
            </a:extLst>
          </p:cNvPr>
          <p:cNvSpPr/>
          <p:nvPr/>
        </p:nvSpPr>
        <p:spPr>
          <a:xfrm>
            <a:off x="253329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isḷîďê">
            <a:extLst>
              <a:ext uri="{FF2B5EF4-FFF2-40B4-BE49-F238E27FC236}">
                <a16:creationId xmlns:a16="http://schemas.microsoft.com/office/drawing/2014/main" id="{697271BD-51A0-4234-95D8-D106B0FF5479}"/>
              </a:ext>
            </a:extLst>
          </p:cNvPr>
          <p:cNvSpPr/>
          <p:nvPr/>
        </p:nvSpPr>
        <p:spPr>
          <a:xfrm>
            <a:off x="531975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ïṣliḑè">
            <a:extLst>
              <a:ext uri="{FF2B5EF4-FFF2-40B4-BE49-F238E27FC236}">
                <a16:creationId xmlns:a16="http://schemas.microsoft.com/office/drawing/2014/main" id="{0CF4A0BB-03AB-479D-AD2E-223FEC69D795}"/>
              </a:ext>
            </a:extLst>
          </p:cNvPr>
          <p:cNvSpPr/>
          <p:nvPr/>
        </p:nvSpPr>
        <p:spPr>
          <a:xfrm>
            <a:off x="8147278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2EF10C-9BFA-451F-872B-A6E565A1B5E2}"/>
              </a:ext>
            </a:extLst>
          </p:cNvPr>
          <p:cNvCxnSpPr>
            <a:cxnSpLocks/>
          </p:cNvCxnSpPr>
          <p:nvPr/>
        </p:nvCxnSpPr>
        <p:spPr>
          <a:xfrm>
            <a:off x="4502030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9691545-19C8-4D37-857D-F3B4149E9BA3}"/>
              </a:ext>
            </a:extLst>
          </p:cNvPr>
          <p:cNvCxnSpPr>
            <a:cxnSpLocks/>
          </p:cNvCxnSpPr>
          <p:nvPr/>
        </p:nvCxnSpPr>
        <p:spPr>
          <a:xfrm>
            <a:off x="7172467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0E5B3FE-CA3D-44F5-9826-92E851ADE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2" y="2518757"/>
            <a:ext cx="1403397" cy="14033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3BC0A36-0055-42B3-A30D-930CF791E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91" y="2274121"/>
            <a:ext cx="1770459" cy="17704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32EF96C-8DBE-4B52-A67B-93BF4BF00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44" y="2577345"/>
            <a:ext cx="1348444" cy="1348444"/>
          </a:xfrm>
          <a:prstGeom prst="rect">
            <a:avLst/>
          </a:prstGeom>
        </p:spPr>
      </p:pic>
      <p:sp>
        <p:nvSpPr>
          <p:cNvPr id="6" name="Google Shape;9176;p72">
            <a:extLst>
              <a:ext uri="{FF2B5EF4-FFF2-40B4-BE49-F238E27FC236}">
                <a16:creationId xmlns:a16="http://schemas.microsoft.com/office/drawing/2014/main" id="{4A554350-70B8-4290-800A-A5FA2CF24375}"/>
              </a:ext>
            </a:extLst>
          </p:cNvPr>
          <p:cNvSpPr txBox="1">
            <a:spLocks/>
          </p:cNvSpPr>
          <p:nvPr/>
        </p:nvSpPr>
        <p:spPr>
          <a:xfrm>
            <a:off x="2822520" y="806076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598819-4415-AB7E-D11B-981665983597}"/>
              </a:ext>
            </a:extLst>
          </p:cNvPr>
          <p:cNvSpPr txBox="1"/>
          <p:nvPr/>
        </p:nvSpPr>
        <p:spPr>
          <a:xfrm>
            <a:off x="1952302" y="4240914"/>
            <a:ext cx="221457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6BC7C86-99AF-4D6A-69CB-B57073412510}"/>
              </a:ext>
            </a:extLst>
          </p:cNvPr>
          <p:cNvSpPr/>
          <p:nvPr/>
        </p:nvSpPr>
        <p:spPr>
          <a:xfrm>
            <a:off x="4558842" y="4236927"/>
            <a:ext cx="255681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3688B0E-B14C-82FB-97CC-888EC1F7137F}"/>
              </a:ext>
            </a:extLst>
          </p:cNvPr>
          <p:cNvSpPr/>
          <p:nvPr/>
        </p:nvSpPr>
        <p:spPr>
          <a:xfrm>
            <a:off x="7671144" y="4239744"/>
            <a:ext cx="276983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Chuẩn bị</a:t>
            </a:r>
            <a:r>
              <a:rPr lang="en-US" sz="2400" dirty="0"/>
              <a:t>,</a:t>
            </a:r>
            <a:r>
              <a:rPr lang="vi-VN" sz="2400" dirty="0"/>
              <a:t> đọc và xem </a:t>
            </a:r>
            <a:r>
              <a:rPr lang="vi-VN" sz="2400" dirty="0" err="1"/>
              <a:t>trước</a:t>
            </a:r>
            <a:r>
              <a:rPr lang="en-US" sz="2400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chương</a:t>
            </a:r>
            <a:r>
              <a:rPr lang="en-US" sz="2400" b="1" dirty="0"/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3566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3024426"/>
            <a:ext cx="2160134" cy="2160134"/>
          </a:xfrm>
          <a:prstGeom prst="rect">
            <a:avLst/>
          </a:prstGeom>
        </p:spPr>
      </p:pic>
      <p:pic>
        <p:nvPicPr>
          <p:cNvPr id="3" name="图片 31">
            <a:extLst>
              <a:ext uri="{FF2B5EF4-FFF2-40B4-BE49-F238E27FC236}">
                <a16:creationId xmlns:a16="http://schemas.microsoft.com/office/drawing/2014/main" id="{09828262-4F1A-E94A-80BD-7A2D5FBC4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69" y="-78462"/>
            <a:ext cx="1770459" cy="1770459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id="{61250A44-5226-0703-84BF-0DAA1CE35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94" y="3095447"/>
            <a:ext cx="1781765" cy="178176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7E241FB-629D-D067-DE04-E4A2FA03D823}"/>
              </a:ext>
            </a:extLst>
          </p:cNvPr>
          <p:cNvSpPr txBox="1"/>
          <p:nvPr/>
        </p:nvSpPr>
        <p:spPr>
          <a:xfrm>
            <a:off x="2635570" y="1999070"/>
            <a:ext cx="6761061" cy="25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19824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50272" y="-171356"/>
            <a:ext cx="1850336" cy="1308105"/>
          </a:xfrm>
          <a:prstGeom prst="rect">
            <a:avLst/>
          </a:prstGeom>
        </p:spPr>
      </p:pic>
      <p:sp>
        <p:nvSpPr>
          <p:cNvPr id="22" name="işḻiď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2700896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îṣľîd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9131228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D205F005-89B0-882D-BF95-931455A5F877}"/>
              </a:ext>
            </a:extLst>
          </p:cNvPr>
          <p:cNvSpPr/>
          <p:nvPr/>
        </p:nvSpPr>
        <p:spPr>
          <a:xfrm>
            <a:off x="457604" y="604976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702416-D764-A958-7AE0-9FDAF0AA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74" y="3056398"/>
            <a:ext cx="3829050" cy="3267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/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blipFill>
                <a:blip r:embed="rId5"/>
                <a:stretch>
                  <a:fillRect l="-1026" t="-9211" r="-96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/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trưng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Minh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biểu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Ven.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blipFill>
                <a:blip r:embed="rId6"/>
                <a:stretch>
                  <a:fillRect l="-965" r="-90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E064A6-9752-EE1D-5F4E-DBC5BAAAC416}"/>
              </a:ext>
            </a:extLst>
          </p:cNvPr>
          <p:cNvSpPr txBox="1"/>
          <p:nvPr/>
        </p:nvSpPr>
        <p:spPr>
          <a:xfrm>
            <a:off x="5761361" y="310529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/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0;3;6;9</m:t>
                        </m:r>
                      </m:e>
                    </m:d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≤9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⋮3</m:t>
                        </m: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blipFill>
                <a:blip r:embed="rId7"/>
                <a:stretch>
                  <a:fillRect l="-2315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E3BD631-B2ED-CD6C-C10F-875109FCD29F}"/>
              </a:ext>
            </a:extLst>
          </p:cNvPr>
          <p:cNvSpPr txBox="1"/>
          <p:nvPr/>
        </p:nvSpPr>
        <p:spPr>
          <a:xfrm>
            <a:off x="1380882" y="5017630"/>
            <a:ext cx="6756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Ven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457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29" name="iśḻiḑe">
            <a:extLst>
              <a:ext uri="{FF2B5EF4-FFF2-40B4-BE49-F238E27FC236}">
                <a16:creationId xmlns:a16="http://schemas.microsoft.com/office/drawing/2014/main" id="{08F48437-401F-4E4E-942E-97A8D2EDFF1E}"/>
              </a:ext>
            </a:extLst>
          </p:cNvPr>
          <p:cNvSpPr/>
          <p:nvPr/>
        </p:nvSpPr>
        <p:spPr>
          <a:xfrm>
            <a:off x="5919270" y="2239121"/>
            <a:ext cx="357036" cy="485484"/>
          </a:xfrm>
          <a:custGeom>
            <a:avLst/>
            <a:gdLst>
              <a:gd name="connsiteX0" fmla="*/ 326357 w 446820"/>
              <a:gd name="connsiteY0" fmla="*/ 440469 h 607568"/>
              <a:gd name="connsiteX1" fmla="*/ 446820 w 446820"/>
              <a:gd name="connsiteY1" fmla="*/ 519492 h 607568"/>
              <a:gd name="connsiteX2" fmla="*/ 223410 w 446820"/>
              <a:gd name="connsiteY2" fmla="*/ 607568 h 607568"/>
              <a:gd name="connsiteX3" fmla="*/ 0 w 446820"/>
              <a:gd name="connsiteY3" fmla="*/ 519492 h 607568"/>
              <a:gd name="connsiteX4" fmla="*/ 114317 w 446820"/>
              <a:gd name="connsiteY4" fmla="*/ 441543 h 607568"/>
              <a:gd name="connsiteX5" fmla="*/ 123844 w 446820"/>
              <a:gd name="connsiteY5" fmla="*/ 507830 h 607568"/>
              <a:gd name="connsiteX6" fmla="*/ 146891 w 446820"/>
              <a:gd name="connsiteY6" fmla="*/ 552022 h 607568"/>
              <a:gd name="connsiteX7" fmla="*/ 193602 w 446820"/>
              <a:gd name="connsiteY7" fmla="*/ 570588 h 607568"/>
              <a:gd name="connsiteX8" fmla="*/ 247072 w 446820"/>
              <a:gd name="connsiteY8" fmla="*/ 570588 h 607568"/>
              <a:gd name="connsiteX9" fmla="*/ 293783 w 446820"/>
              <a:gd name="connsiteY9" fmla="*/ 552175 h 607568"/>
              <a:gd name="connsiteX10" fmla="*/ 316830 w 446820"/>
              <a:gd name="connsiteY10" fmla="*/ 507984 h 607568"/>
              <a:gd name="connsiteX11" fmla="*/ 178235 w 446820"/>
              <a:gd name="connsiteY11" fmla="*/ 145929 h 607568"/>
              <a:gd name="connsiteX12" fmla="*/ 179618 w 446820"/>
              <a:gd name="connsiteY12" fmla="*/ 145929 h 607568"/>
              <a:gd name="connsiteX13" fmla="*/ 220341 w 446820"/>
              <a:gd name="connsiteY13" fmla="*/ 155440 h 607568"/>
              <a:gd name="connsiteX14" fmla="*/ 261063 w 446820"/>
              <a:gd name="connsiteY14" fmla="*/ 145929 h 607568"/>
              <a:gd name="connsiteX15" fmla="*/ 262446 w 446820"/>
              <a:gd name="connsiteY15" fmla="*/ 145929 h 607568"/>
              <a:gd name="connsiteX16" fmla="*/ 341279 w 446820"/>
              <a:gd name="connsiteY16" fmla="*/ 217875 h 607568"/>
              <a:gd name="connsiteX17" fmla="*/ 356492 w 446820"/>
              <a:gd name="connsiteY17" fmla="*/ 323875 h 607568"/>
              <a:gd name="connsiteX18" fmla="*/ 348809 w 446820"/>
              <a:gd name="connsiteY18" fmla="*/ 340289 h 607568"/>
              <a:gd name="connsiteX19" fmla="*/ 308086 w 446820"/>
              <a:gd name="connsiteY19" fmla="*/ 365447 h 607568"/>
              <a:gd name="connsiteX20" fmla="*/ 288416 w 446820"/>
              <a:gd name="connsiteY20" fmla="*/ 504123 h 607568"/>
              <a:gd name="connsiteX21" fmla="*/ 247079 w 446820"/>
              <a:gd name="connsiteY21" fmla="*/ 542013 h 607568"/>
              <a:gd name="connsiteX22" fmla="*/ 193602 w 446820"/>
              <a:gd name="connsiteY22" fmla="*/ 542013 h 607568"/>
              <a:gd name="connsiteX23" fmla="*/ 152265 w 446820"/>
              <a:gd name="connsiteY23" fmla="*/ 503969 h 607568"/>
              <a:gd name="connsiteX24" fmla="*/ 132441 w 446820"/>
              <a:gd name="connsiteY24" fmla="*/ 365447 h 607568"/>
              <a:gd name="connsiteX25" fmla="*/ 91873 w 446820"/>
              <a:gd name="connsiteY25" fmla="*/ 340289 h 607568"/>
              <a:gd name="connsiteX26" fmla="*/ 84189 w 446820"/>
              <a:gd name="connsiteY26" fmla="*/ 323875 h 607568"/>
              <a:gd name="connsiteX27" fmla="*/ 99249 w 446820"/>
              <a:gd name="connsiteY27" fmla="*/ 218028 h 607568"/>
              <a:gd name="connsiteX28" fmla="*/ 178235 w 446820"/>
              <a:gd name="connsiteY28" fmla="*/ 145929 h 607568"/>
              <a:gd name="connsiteX29" fmla="*/ 220270 w 446820"/>
              <a:gd name="connsiteY29" fmla="*/ 0 h 607568"/>
              <a:gd name="connsiteX30" fmla="*/ 283320 w 446820"/>
              <a:gd name="connsiteY30" fmla="*/ 63368 h 607568"/>
              <a:gd name="connsiteX31" fmla="*/ 220270 w 446820"/>
              <a:gd name="connsiteY31" fmla="*/ 126736 h 607568"/>
              <a:gd name="connsiteX32" fmla="*/ 157220 w 446820"/>
              <a:gd name="connsiteY32" fmla="*/ 63368 h 607568"/>
              <a:gd name="connsiteX33" fmla="*/ 220270 w 446820"/>
              <a:gd name="connsiteY3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6820" h="607568">
                <a:moveTo>
                  <a:pt x="326357" y="440469"/>
                </a:moveTo>
                <a:cubicBezTo>
                  <a:pt x="393964" y="452898"/>
                  <a:pt x="446820" y="478676"/>
                  <a:pt x="446820" y="519492"/>
                </a:cubicBezTo>
                <a:cubicBezTo>
                  <a:pt x="446820" y="580102"/>
                  <a:pt x="330966" y="607568"/>
                  <a:pt x="223410" y="607568"/>
                </a:cubicBezTo>
                <a:cubicBezTo>
                  <a:pt x="115854" y="607568"/>
                  <a:pt x="0" y="580102"/>
                  <a:pt x="0" y="519492"/>
                </a:cubicBezTo>
                <a:cubicBezTo>
                  <a:pt x="0" y="479904"/>
                  <a:pt x="49783" y="454432"/>
                  <a:pt x="114317" y="441543"/>
                </a:cubicBezTo>
                <a:lnTo>
                  <a:pt x="123844" y="507830"/>
                </a:lnTo>
                <a:cubicBezTo>
                  <a:pt x="125995" y="524709"/>
                  <a:pt x="134292" y="540514"/>
                  <a:pt x="146891" y="552022"/>
                </a:cubicBezTo>
                <a:cubicBezTo>
                  <a:pt x="159952" y="563990"/>
                  <a:pt x="176546" y="570588"/>
                  <a:pt x="193602" y="570588"/>
                </a:cubicBezTo>
                <a:lnTo>
                  <a:pt x="247072" y="570588"/>
                </a:lnTo>
                <a:cubicBezTo>
                  <a:pt x="264128" y="570588"/>
                  <a:pt x="280722" y="564144"/>
                  <a:pt x="293783" y="552175"/>
                </a:cubicBezTo>
                <a:cubicBezTo>
                  <a:pt x="306382" y="540514"/>
                  <a:pt x="314526" y="524862"/>
                  <a:pt x="316830" y="507984"/>
                </a:cubicBezTo>
                <a:close/>
                <a:moveTo>
                  <a:pt x="178235" y="145929"/>
                </a:moveTo>
                <a:lnTo>
                  <a:pt x="179618" y="145929"/>
                </a:lnTo>
                <a:cubicBezTo>
                  <a:pt x="191912" y="151912"/>
                  <a:pt x="205742" y="155440"/>
                  <a:pt x="220341" y="155440"/>
                </a:cubicBezTo>
                <a:cubicBezTo>
                  <a:pt x="234939" y="155440"/>
                  <a:pt x="248769" y="151912"/>
                  <a:pt x="261063" y="145929"/>
                </a:cubicBezTo>
                <a:lnTo>
                  <a:pt x="262446" y="145929"/>
                </a:lnTo>
                <a:cubicBezTo>
                  <a:pt x="299788" y="145929"/>
                  <a:pt x="335286" y="178143"/>
                  <a:pt x="341279" y="217875"/>
                </a:cubicBezTo>
                <a:lnTo>
                  <a:pt x="356492" y="323875"/>
                </a:lnTo>
                <a:cubicBezTo>
                  <a:pt x="357414" y="330472"/>
                  <a:pt x="354341" y="336915"/>
                  <a:pt x="348809" y="340289"/>
                </a:cubicBezTo>
                <a:lnTo>
                  <a:pt x="308086" y="365447"/>
                </a:lnTo>
                <a:lnTo>
                  <a:pt x="288416" y="504123"/>
                </a:lnTo>
                <a:cubicBezTo>
                  <a:pt x="285650" y="525292"/>
                  <a:pt x="267517" y="542013"/>
                  <a:pt x="247079" y="542013"/>
                </a:cubicBezTo>
                <a:lnTo>
                  <a:pt x="193602" y="542013"/>
                </a:lnTo>
                <a:cubicBezTo>
                  <a:pt x="173164" y="542013"/>
                  <a:pt x="155031" y="525292"/>
                  <a:pt x="152265" y="503969"/>
                </a:cubicBezTo>
                <a:lnTo>
                  <a:pt x="132441" y="365447"/>
                </a:lnTo>
                <a:lnTo>
                  <a:pt x="91873" y="340289"/>
                </a:lnTo>
                <a:cubicBezTo>
                  <a:pt x="86340" y="336915"/>
                  <a:pt x="83267" y="330472"/>
                  <a:pt x="84189" y="323875"/>
                </a:cubicBezTo>
                <a:lnTo>
                  <a:pt x="99249" y="218028"/>
                </a:lnTo>
                <a:cubicBezTo>
                  <a:pt x="105395" y="178143"/>
                  <a:pt x="140740" y="145929"/>
                  <a:pt x="178235" y="145929"/>
                </a:cubicBezTo>
                <a:close/>
                <a:moveTo>
                  <a:pt x="220270" y="0"/>
                </a:moveTo>
                <a:cubicBezTo>
                  <a:pt x="255092" y="0"/>
                  <a:pt x="283320" y="28371"/>
                  <a:pt x="283320" y="63368"/>
                </a:cubicBezTo>
                <a:cubicBezTo>
                  <a:pt x="283320" y="98365"/>
                  <a:pt x="255092" y="126736"/>
                  <a:pt x="220270" y="126736"/>
                </a:cubicBezTo>
                <a:cubicBezTo>
                  <a:pt x="185448" y="126736"/>
                  <a:pt x="157220" y="98365"/>
                  <a:pt x="157220" y="63368"/>
                </a:cubicBezTo>
                <a:cubicBezTo>
                  <a:pt x="157220" y="28371"/>
                  <a:pt x="185448" y="0"/>
                  <a:pt x="22027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756C2A1-1F7B-F5BE-26DB-B723F399F51D}"/>
              </a:ext>
            </a:extLst>
          </p:cNvPr>
          <p:cNvSpPr/>
          <p:nvPr/>
        </p:nvSpPr>
        <p:spPr>
          <a:xfrm>
            <a:off x="946366" y="1191909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/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với mọi số thực x 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suy ra không tồn tại số thực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có phần tử nào.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1 phần tử, là phần tử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blipFill>
                <a:blip r:embed="rId4"/>
                <a:stretch>
                  <a:fillRect l="-58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/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&lt;0}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={0;1;2;…}.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blipFill>
                <a:blip r:embed="rId5"/>
                <a:stretch>
                  <a:fillRect l="-1053" r="-98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83DAE6-B51B-9C33-BC29-73B96DF7F341}"/>
              </a:ext>
            </a:extLst>
          </p:cNvPr>
          <p:cNvSpPr txBox="1"/>
          <p:nvPr/>
        </p:nvSpPr>
        <p:spPr>
          <a:xfrm>
            <a:off x="5819980" y="236191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447061" y="1383338"/>
            <a:ext cx="9596760" cy="431612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90527" y="72233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198247" y="5474662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29365" y="5157346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463806" y="531743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/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={0;1;2;…}.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 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là tập hợp các số tự nhiên. Tập hợp này có vô số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blipFill>
                <a:blip r:embed="rId4"/>
                <a:stretch>
                  <a:fillRect l="-894" r="-732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6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0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78869" y="-124512"/>
            <a:ext cx="1850336" cy="13081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941DEA-5991-47C7-B539-3D5F4CD79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15" y="5173393"/>
            <a:ext cx="1684607" cy="1684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/>
              <p:nvPr/>
            </p:nvSpPr>
            <p:spPr>
              <a:xfrm>
                <a:off x="1004598" y="1002149"/>
                <a:ext cx="10182803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không chứa phần tử nào được gọi là tập hợp rỗng (tập rỗng), kí hiệu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Ø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tập hợp có thể không có phần tử nào, cũng có thể có một phần tử, có nhiều phần tử, có vô số phần tử.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98" y="1002149"/>
                <a:ext cx="10182803" cy="2793842"/>
              </a:xfrm>
              <a:prstGeom prst="rect">
                <a:avLst/>
              </a:prstGeom>
              <a:blipFill>
                <a:blip r:embed="rId5"/>
                <a:stretch>
                  <a:fillRect l="-958" r="-898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/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hợp rỗng, ta viết</a:t>
                </a:r>
                <a:r>
                  <a:rPr lang="nl-NL" sz="2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=Ø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không được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={Ø}.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blipFill>
                <a:blip r:embed="rId6"/>
                <a:stretch>
                  <a:fillRect l="-998" r="-93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3345</Words>
  <PresentationFormat>Widescreen</PresentationFormat>
  <Paragraphs>297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等线</vt:lpstr>
      <vt:lpstr>Yu Mincho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2019-03-29T12:25:33Z</dcterms:created>
  <dcterms:modified xsi:type="dcterms:W3CDTF">2022-09-19T14:31:12Z</dcterms:modified>
</cp:coreProperties>
</file>