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1" r:id="rId5"/>
    <p:sldId id="317" r:id="rId6"/>
    <p:sldId id="263" r:id="rId7"/>
    <p:sldId id="260" r:id="rId8"/>
    <p:sldId id="264" r:id="rId9"/>
    <p:sldId id="318" r:id="rId10"/>
    <p:sldId id="265" r:id="rId11"/>
    <p:sldId id="266" r:id="rId12"/>
    <p:sldId id="268" r:id="rId13"/>
    <p:sldId id="303" r:id="rId14"/>
    <p:sldId id="270" r:id="rId15"/>
    <p:sldId id="271" r:id="rId16"/>
    <p:sldId id="272" r:id="rId17"/>
    <p:sldId id="274" r:id="rId18"/>
    <p:sldId id="302" r:id="rId19"/>
    <p:sldId id="277" r:id="rId20"/>
    <p:sldId id="319" r:id="rId21"/>
    <p:sldId id="320" r:id="rId22"/>
    <p:sldId id="321" r:id="rId23"/>
    <p:sldId id="322" r:id="rId24"/>
    <p:sldId id="281" r:id="rId25"/>
    <p:sldId id="282" r:id="rId26"/>
    <p:sldId id="323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13" autoAdjust="0"/>
  </p:normalViewPr>
  <p:slideViewPr>
    <p:cSldViewPr snapToGrid="0">
      <p:cViewPr varScale="1">
        <p:scale>
          <a:sx n="64" d="100"/>
          <a:sy n="64" d="100"/>
        </p:scale>
        <p:origin x="9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C30E1-32AA-4812-ADCA-7D6836A17FD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D32BB-1286-4D6F-A84D-8E9003CE5A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32BB-1286-4D6F-A84D-8E9003CE5A7D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5"/>
            <a:ext cx="12213590" cy="686562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227076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7: Transportation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1016678" y="-41096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</a:t>
            </a:r>
            <a:r>
              <a:rPr lang="en-US" b="1" baseline="0" dirty="0">
                <a:solidFill>
                  <a:prstClr val="white"/>
                </a:solidFill>
              </a:rPr>
              <a:t> 2.1</a:t>
            </a:r>
            <a:endParaRPr lang="en-US" b="1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2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duhome.com.vn/DHALesson?idGrade=10&amp;idSubject=1&amp;idSeries=118&amp;idTheme=1067&amp;IdLevel=3&amp;idThemeServer=83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2.1: Vocabulary &amp; Listening</a:t>
            </a:r>
            <a:endParaRPr lang="en-US" sz="3200" dirty="0">
              <a:solidFill>
                <a:prstClr val="black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55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Fill in the blanks.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457" y="1799414"/>
            <a:ext cx="10686543" cy="4281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8" y="1634161"/>
            <a:ext cx="1495634" cy="323529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77705" y="2609465"/>
            <a:ext cx="2344420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</a:rPr>
              <a:t>comfortable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02412" y="3057165"/>
            <a:ext cx="2173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reliable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75651" y="3497235"/>
            <a:ext cx="2173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ticket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88795" y="4376035"/>
            <a:ext cx="2516505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eco-friendly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24344" y="4805757"/>
            <a:ext cx="2173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public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03594" y="5242041"/>
            <a:ext cx="2173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convenient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391858" y="471631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ticket</a:t>
            </a:r>
            <a:r>
              <a:rPr lang="en-US" sz="32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ˈtɪkɪt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vé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1860" y="3344044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public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) 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pʌblɪk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/ </a:t>
            </a:r>
            <a:r>
              <a:rPr lang="en-US" sz="3200" dirty="0" err="1">
                <a:solidFill>
                  <a:prstClr val="black"/>
                </a:solidFill>
                <a:latin typeface="+mj-lt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</a:rPr>
              <a:t>cộng</a:t>
            </a:r>
            <a:endParaRPr lang="en-US" sz="32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0386" y="255041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convenient</a:t>
            </a:r>
            <a:r>
              <a:rPr lang="en-US" sz="32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) 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kənˈvinjənt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/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 l</a:t>
            </a:r>
            <a:r>
              <a:rPr lang="en-US" sz="3200" dirty="0" err="1">
                <a:solidFill>
                  <a:prstClr val="black"/>
                </a:solidFill>
                <a:latin typeface="+mj-lt"/>
              </a:rPr>
              <a:t>ợi</a:t>
            </a:r>
            <a:endParaRPr lang="en-US" sz="3200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3052" y="175678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comfortable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adj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kʌmfətəbl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chịu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3052" y="1021430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frequent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(adj) 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friːkwənt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/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thường xuyên, hay xảy ra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1859" y="405533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eco-friendly</a:t>
            </a:r>
            <a:r>
              <a:rPr lang="en-US" sz="32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adj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ˌiːkoʊ ˈfrendli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thân thiện với môi trường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0385" y="542267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reliable</a:t>
            </a:r>
            <a:r>
              <a:rPr lang="en-US" sz="32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adj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rɪˈlaɪəbl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tưởng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0388" y="407939"/>
            <a:ext cx="3442562" cy="622940"/>
          </a:xfrm>
          <a:prstGeom prst="rect">
            <a:avLst/>
          </a:prstGeom>
        </p:spPr>
      </p:pic>
      <p:pic>
        <p:nvPicPr>
          <p:cNvPr id="4" name="frequ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50264" y="1203039"/>
            <a:ext cx="406400" cy="406400"/>
          </a:xfrm>
          <a:prstGeom prst="rect">
            <a:avLst/>
          </a:prstGeom>
        </p:spPr>
      </p:pic>
      <p:pic>
        <p:nvPicPr>
          <p:cNvPr id="5" name="comfortab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50264" y="1890788"/>
            <a:ext cx="406400" cy="406400"/>
          </a:xfrm>
          <a:prstGeom prst="rect">
            <a:avLst/>
          </a:prstGeom>
        </p:spPr>
      </p:pic>
      <p:pic>
        <p:nvPicPr>
          <p:cNvPr id="6" name="convenien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50264" y="2670478"/>
            <a:ext cx="406400" cy="406400"/>
          </a:xfrm>
          <a:prstGeom prst="rect">
            <a:avLst/>
          </a:prstGeom>
        </p:spPr>
      </p:pic>
      <p:pic>
        <p:nvPicPr>
          <p:cNvPr id="7" name="publlic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50395" y="3422362"/>
            <a:ext cx="406400" cy="406400"/>
          </a:xfrm>
          <a:prstGeom prst="rect">
            <a:avLst/>
          </a:prstGeom>
        </p:spPr>
      </p:pic>
      <p:pic>
        <p:nvPicPr>
          <p:cNvPr id="8" name="eco-friendl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50133" y="4166391"/>
            <a:ext cx="406400" cy="406400"/>
          </a:xfrm>
          <a:prstGeom prst="rect">
            <a:avLst/>
          </a:prstGeom>
        </p:spPr>
      </p:pic>
      <p:pic>
        <p:nvPicPr>
          <p:cNvPr id="10" name="ticke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50012" y="4882816"/>
            <a:ext cx="406400" cy="406400"/>
          </a:xfrm>
          <a:prstGeom prst="rect">
            <a:avLst/>
          </a:prstGeom>
        </p:spPr>
      </p:pic>
      <p:pic>
        <p:nvPicPr>
          <p:cNvPr id="11" name="reliabl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50264" y="5542006"/>
            <a:ext cx="406400" cy="4064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936365" y="408305"/>
            <a:ext cx="6057265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  </a:t>
            </a:r>
            <a:r>
              <a:rPr lang="en-US" sz="2400" b="1" i="1" dirty="0">
                <a:solidFill>
                  <a:srgbClr val="FF0000"/>
                </a:solidFill>
              </a:rPr>
              <a:t>(Click each word to hear the sound) 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1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6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681"/>
            <a:ext cx="12192000" cy="63986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722" y="80974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Extra Practice</a:t>
            </a:r>
          </a:p>
          <a:p>
            <a:r>
              <a:rPr lang="en-US" dirty="0">
                <a:solidFill>
                  <a:prstClr val="white"/>
                </a:solidFill>
              </a:rPr>
              <a:t>WB, page 40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456071"/>
            <a:ext cx="343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each number to see the answer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3195" y="702018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47441" y="1885648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0119" y="2976082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69414" y="3064215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496" y="4108521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40970" y="5287326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123" y="6047490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60911" y="2164571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27859" y="2566166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94808" y="294984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77940" y="336057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33871" y="3718102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33871" y="413483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0911" y="4506186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49893" y="4907781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60910" y="5313497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60911" y="5682114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60910" y="6083709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90631" y="335149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29695" y="376222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85626" y="4152803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85626" y="453648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12666" y="4907836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01648" y="5309431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299913" y="3328907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299912" y="3730502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321946" y="4103167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315935" y="447451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1866" y="4876113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282883" y="5281829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282884" y="5650446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282883" y="6052041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8879" y="4132672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960166" y="4121933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90052" y="413346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130039" y="410946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766343" y="413340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88627" y="4099119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915483" y="412108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629170" y="5309046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481331" y="530433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072970" y="530499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866877" y="530433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415576" y="529629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188696" y="606328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523966" y="6068471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76127" y="606375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912681" y="607544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61673" y="606375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146183" y="6054879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737037" y="607237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0" grpId="0"/>
      <p:bldP spid="31" grpId="0"/>
      <p:bldP spid="32" grpId="0"/>
      <p:bldP spid="33" grpId="0"/>
      <p:bldP spid="33" grpId="1"/>
      <p:bldP spid="34" grpId="0"/>
      <p:bldP spid="35" grpId="0"/>
      <p:bldP spid="36" grpId="0"/>
      <p:bldP spid="37" grpId="0"/>
      <p:bldP spid="38" grpId="0"/>
      <p:bldP spid="38" grpId="1"/>
      <p:bldP spid="52" grpId="0"/>
      <p:bldP spid="53" grpId="0"/>
      <p:bldP spid="54" grpId="0"/>
      <p:bldP spid="54" grpId="1"/>
      <p:bldP spid="55" grpId="0"/>
      <p:bldP spid="56" grpId="0"/>
      <p:bldP spid="57" grpId="0"/>
      <p:bldP spid="58" grpId="0"/>
      <p:bldP spid="59" grpId="0"/>
      <p:bldP spid="60" grpId="0"/>
      <p:bldP spid="60" grpId="1"/>
      <p:bldP spid="61" grpId="0"/>
      <p:bldP spid="62" grpId="0"/>
      <p:bldP spid="63" grpId="0"/>
      <p:bldP spid="63" grpId="1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74166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In pairs: Use adjectives to describe different types of transportation.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00661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85" y="2465134"/>
            <a:ext cx="11540430" cy="1423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210" y="358815"/>
            <a:ext cx="8904790" cy="612300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7420" y="940564"/>
            <a:ext cx="1089247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Pre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40675" y="2566992"/>
            <a:ext cx="113485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  </a:t>
            </a:r>
            <a:r>
              <a:rPr lang="en-US" sz="3200" b="1" dirty="0"/>
              <a:t>Read the travel guide and choose the best title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1. The Fastest Way to Travel in Vietnam     2. Traveling in Vietnam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87420" y="3054076"/>
            <a:ext cx="836450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334871" y="3077118"/>
            <a:ext cx="1997286" cy="943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56616" y="3077196"/>
            <a:ext cx="114065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83145" y="3062036"/>
            <a:ext cx="1446258" cy="975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62314" y="4051896"/>
            <a:ext cx="191293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14886" y="4047836"/>
            <a:ext cx="836450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677775" y="4051896"/>
            <a:ext cx="1267035" cy="14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911753" y="4036906"/>
            <a:ext cx="1404539" cy="14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878518" y="4051243"/>
            <a:ext cx="131761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620" y="366074"/>
            <a:ext cx="11973471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Look at the travel guide. Quickly read the information. </a:t>
            </a:r>
          </a:p>
          <a:p>
            <a:r>
              <a:rPr lang="en-US" sz="3200" i="1" dirty="0">
                <a:solidFill>
                  <a:srgbClr val="00B050"/>
                </a:solidFill>
              </a:rPr>
              <a:t>Choose the best title.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39327" y="3458847"/>
            <a:ext cx="2927535" cy="1015663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Traveling in Vietnam</a:t>
            </a:r>
          </a:p>
        </p:txBody>
      </p:sp>
      <p:sp>
        <p:nvSpPr>
          <p:cNvPr id="15" name="Arrow: Right 14"/>
          <p:cNvSpPr/>
          <p:nvPr/>
        </p:nvSpPr>
        <p:spPr>
          <a:xfrm>
            <a:off x="7798367" y="3844726"/>
            <a:ext cx="816429" cy="288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329776" y="366074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Pre - reading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45" y="1546796"/>
            <a:ext cx="6561389" cy="488484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921639" y="3071830"/>
            <a:ext cx="36024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36289" y="6297516"/>
            <a:ext cx="41696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930" y="1040175"/>
            <a:ext cx="11717221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Read the travel guide quickly. What are we going to do? </a:t>
            </a:r>
          </a:p>
          <a:p>
            <a:r>
              <a:rPr lang="en-US" sz="4000" i="1" dirty="0">
                <a:solidFill>
                  <a:srgbClr val="FF0000"/>
                </a:solidFill>
              </a:rPr>
              <a:t>Read and fill in the blanks.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663" y="330506"/>
            <a:ext cx="204216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046" y="3167026"/>
            <a:ext cx="6134492" cy="711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8" y="303760"/>
            <a:ext cx="9832837" cy="1012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60" y="1668313"/>
            <a:ext cx="11408958" cy="3101992"/>
          </a:xfrm>
          <a:prstGeom prst="rect">
            <a:avLst/>
          </a:prstGeom>
        </p:spPr>
      </p:pic>
      <p:cxnSp>
        <p:nvCxnSpPr>
          <p:cNvPr id="82" name="Straight Connector 81"/>
          <p:cNvCxnSpPr/>
          <p:nvPr/>
        </p:nvCxnSpPr>
        <p:spPr>
          <a:xfrm flipV="1">
            <a:off x="4040394" y="2239826"/>
            <a:ext cx="1781672" cy="1748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73152" y="2252981"/>
            <a:ext cx="368144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767584" y="2227335"/>
            <a:ext cx="764216" cy="1065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498359" y="2837236"/>
            <a:ext cx="68291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867036" y="2837236"/>
            <a:ext cx="82110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208426" y="3429000"/>
            <a:ext cx="72454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402767" y="3431894"/>
            <a:ext cx="80567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41152" y="3435763"/>
            <a:ext cx="170190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839816" y="4035754"/>
            <a:ext cx="1401095" cy="96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89100" y="4034285"/>
            <a:ext cx="341111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70617" y="4630149"/>
            <a:ext cx="63871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293495" y="4615159"/>
            <a:ext cx="65804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093715" y="4615159"/>
            <a:ext cx="23418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95" y="1293984"/>
            <a:ext cx="11869009" cy="646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6" y="2098301"/>
            <a:ext cx="7883908" cy="455857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456420" y="3284115"/>
            <a:ext cx="398852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28436" y="3651300"/>
            <a:ext cx="619623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70926" y="1236893"/>
            <a:ext cx="2173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MyriadPro-Regular"/>
              </a:rPr>
              <a:t>fastest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05" y="3594502"/>
            <a:ext cx="3095342" cy="631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970" y="480658"/>
            <a:ext cx="4201181" cy="587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9" y="1159952"/>
            <a:ext cx="10263569" cy="7232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6" y="2098301"/>
            <a:ext cx="7883908" cy="4558572"/>
          </a:xfrm>
          <a:prstGeom prst="rect">
            <a:avLst/>
          </a:prstGeom>
        </p:spPr>
      </p:pic>
      <p:cxnSp>
        <p:nvCxnSpPr>
          <p:cNvPr id="14" name="Straight Connector 13"/>
          <p:cNvCxnSpPr>
            <a:endCxn id="8" idx="3"/>
          </p:cNvCxnSpPr>
          <p:nvPr/>
        </p:nvCxnSpPr>
        <p:spPr>
          <a:xfrm flipV="1">
            <a:off x="8675848" y="4377587"/>
            <a:ext cx="878986" cy="2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07185" y="4764005"/>
            <a:ext cx="407275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09461" y="1236893"/>
            <a:ext cx="3462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MyriadPro-Regular"/>
              </a:rPr>
              <a:t>eco-friendly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01" y="1226905"/>
            <a:ext cx="11804450" cy="7042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6" y="2098301"/>
            <a:ext cx="7883908" cy="455857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29885" y="5104969"/>
            <a:ext cx="411847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8170" y="5491674"/>
            <a:ext cx="268631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91265" y="1254880"/>
            <a:ext cx="2173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MyriadPro-Regular"/>
              </a:rPr>
              <a:t>fast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48" y="1236893"/>
            <a:ext cx="11877404" cy="6180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6" y="2098301"/>
            <a:ext cx="7883908" cy="455857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052637" y="5854116"/>
            <a:ext cx="634475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31501" y="6225618"/>
            <a:ext cx="13973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284417" y="1222754"/>
            <a:ext cx="2173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MyriadPro-Regular"/>
              </a:rPr>
              <a:t>online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8" y="1127207"/>
            <a:ext cx="11947682" cy="6924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Scan the text.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While - reading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6" y="2098301"/>
            <a:ext cx="7883908" cy="455857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486904" y="6239706"/>
            <a:ext cx="596556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53258" y="6589490"/>
            <a:ext cx="87955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070179" y="1173281"/>
            <a:ext cx="2173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  <a:latin typeface="MyriadPro-Regular"/>
              </a:rPr>
              <a:t>quickly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6062" y="363395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16171" y="1286725"/>
            <a:ext cx="5413447" cy="1929578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What types of transportation are there in your neighborhood?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717754" y="2368626"/>
            <a:ext cx="5618603" cy="2969467"/>
          </a:xfrm>
          <a:prstGeom prst="wedgeRoundRectCallout">
            <a:avLst>
              <a:gd name="adj1" fmla="val -42644"/>
              <a:gd name="adj2" fmla="val 8226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B050"/>
                </a:solidFill>
              </a:rPr>
              <a:t>There are many types of transportation in my neighborhood. For example, cars, motorbikes, taxis, buses, etc.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Post - reading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67" y="1786633"/>
            <a:ext cx="9553566" cy="4238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27392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Write 5 sentences to describe different types of  transportation in your neighborhood. Try to use the adjectives in this lesson.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E.g. Motorbikes are the most convenient type of transportation for people in my neighborhood.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8856345" cy="6038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751340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frequent 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comfortable                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convenient           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public               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eco-friendly           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ticket            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reliable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and use vocabulary related to transportation.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reading for main idea and details.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adjectives to describe different types of transportation.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5056" y="1966126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Understanding instructions.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Skimming and scanning for general and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Describe different types of transportation.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7786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740" y="1241425"/>
            <a:ext cx="11359515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</a:t>
            </a:r>
            <a:r>
              <a:rPr lang="en-US" sz="3600" i="1" dirty="0">
                <a:solidFill>
                  <a:srgbClr val="0070C0"/>
                </a:solidFill>
                <a:sym typeface="+mn-ea"/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  <a:sym typeface="+mn-ea"/>
              </a:rPr>
              <a:t> (</a:t>
            </a:r>
            <a:r>
              <a:rPr lang="en-US" sz="3600" i="1" dirty="0">
                <a:solidFill>
                  <a:srgbClr val="0070C0"/>
                </a:solidFill>
              </a:rPr>
              <a:t>page 40).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 44).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 xe máy tăng vọt, nghi vấn bị làm giá - Báo Người lao độ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655695" cy="228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-264" t="3554" r="264"/>
          <a:stretch>
            <a:fillRect/>
          </a:stretch>
        </p:blipFill>
        <p:spPr>
          <a:xfrm>
            <a:off x="3695065" y="3429000"/>
            <a:ext cx="3993515" cy="228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105" y="3515360"/>
            <a:ext cx="4495800" cy="20993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2316" y="1116477"/>
            <a:ext cx="81728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i="1" dirty="0">
                <a:solidFill>
                  <a:srgbClr val="0070C0"/>
                </a:solidFill>
                <a:latin typeface="Calibri" panose="020F0502020204030204"/>
              </a:rPr>
              <a:t>- What’s the most popular type of transportation in Vietnam?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Which is your favorite type of transportation?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6060" y="5611347"/>
            <a:ext cx="30955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motorbike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44579" y="5611347"/>
            <a:ext cx="1183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13900" y="5613210"/>
            <a:ext cx="1192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taxi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2838" y="311112"/>
            <a:ext cx="35659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7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569" y="432924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4" y="304801"/>
            <a:ext cx="9820275" cy="6126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20" y="809082"/>
            <a:ext cx="5706488" cy="1081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6608" y="4643877"/>
            <a:ext cx="1167618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frequent                  comfortable     convenient            public                       eco-friendly            ticket                 reliable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67" y="459797"/>
            <a:ext cx="10921929" cy="3980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4" y="1812274"/>
            <a:ext cx="11971231" cy="43630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910" y="547885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Find all types of transportation in the following text.</a:t>
            </a:r>
          </a:p>
        </p:txBody>
      </p:sp>
      <p:sp>
        <p:nvSpPr>
          <p:cNvPr id="5" name="Oval 4"/>
          <p:cNvSpPr/>
          <p:nvPr/>
        </p:nvSpPr>
        <p:spPr>
          <a:xfrm>
            <a:off x="4263529" y="1883885"/>
            <a:ext cx="863108" cy="48456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81892" y="2765233"/>
            <a:ext cx="578475" cy="38559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59975" y="2720263"/>
            <a:ext cx="705802" cy="41557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25099" y="3150823"/>
            <a:ext cx="895620" cy="44681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447738" y="4976733"/>
            <a:ext cx="1135838" cy="43471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55586" y="5374191"/>
            <a:ext cx="778540" cy="44199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Match the words with their meanings</a:t>
            </a: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547172" y="1072300"/>
          <a:ext cx="11644828" cy="5212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9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5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4947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frequent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comfortable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convenient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public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eco-friendly</a:t>
                      </a:r>
                      <a:r>
                        <a:rPr lang="en-US" sz="2400" i="1" dirty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ticket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reliable</a:t>
                      </a:r>
                      <a:endParaRPr lang="en-US" sz="2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dirty="0"/>
                        <a:t>that can be trusted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dirty="0"/>
                        <a:t>open to everyone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dirty="0"/>
                        <a:t>a small piece of paper or a card to show that you have paid for an event, journey, or activity</a:t>
                      </a:r>
                    </a:p>
                    <a:p>
                      <a:pPr marL="514350" indent="-514350" algn="l" defTabSz="914400" rtl="0" eaLnBrk="1" latinLnBrk="0" hangingPunct="1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happening often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dirty="0"/>
                        <a:t>easy to do</a:t>
                      </a:r>
                    </a:p>
                    <a:p>
                      <a:pPr marL="514350" indent="-514350" algn="l" defTabSz="914400" rtl="0" eaLnBrk="1" latinLnBrk="0" hangingPunct="1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feeling relaxed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dirty="0"/>
                        <a:t>not doing bad things to the environment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917645" y="973006"/>
            <a:ext cx="610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6" name="Rectangle 5"/>
          <p:cNvSpPr/>
          <p:nvPr/>
        </p:nvSpPr>
        <p:spPr>
          <a:xfrm>
            <a:off x="2951480" y="1614170"/>
            <a:ext cx="585470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7" name="Rectangle 6"/>
          <p:cNvSpPr/>
          <p:nvPr/>
        </p:nvSpPr>
        <p:spPr>
          <a:xfrm>
            <a:off x="2974975" y="2255520"/>
            <a:ext cx="537845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8" name="Rectangle 7"/>
          <p:cNvSpPr/>
          <p:nvPr/>
        </p:nvSpPr>
        <p:spPr>
          <a:xfrm>
            <a:off x="2943860" y="2896870"/>
            <a:ext cx="568960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2975610" y="3538220"/>
            <a:ext cx="537210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75430" y="4179796"/>
            <a:ext cx="553085" cy="9232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51353" y="4821146"/>
            <a:ext cx="585417" cy="9232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731</Words>
  <Application>Microsoft Office PowerPoint</Application>
  <PresentationFormat>Widescreen</PresentationFormat>
  <Paragraphs>177</Paragraphs>
  <Slides>32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MyriadPro-Regular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132</cp:revision>
  <dcterms:created xsi:type="dcterms:W3CDTF">2022-05-05T02:27:00Z</dcterms:created>
  <dcterms:modified xsi:type="dcterms:W3CDTF">2023-07-27T09:21:26Z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590D6D3A01A84AB48EACC782E5F6AE80</vt:lpwstr>
  </property>
  <property fmtid="{D5CDD505-2E9C-101B-9397-08002B2CF9AE}" pid="3" name="KSOProductBuildVer">
    <vt:lpwstr>1033-11.2.0.11486</vt:lpwstr>
  </property>
</Properties>
</file>