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427" r:id="rId2"/>
    <p:sldId id="574" r:id="rId3"/>
    <p:sldId id="519" r:id="rId4"/>
    <p:sldId id="450" r:id="rId5"/>
    <p:sldId id="575" r:id="rId6"/>
    <p:sldId id="539" r:id="rId7"/>
    <p:sldId id="538" r:id="rId8"/>
    <p:sldId id="550" r:id="rId9"/>
    <p:sldId id="540" r:id="rId10"/>
    <p:sldId id="504" r:id="rId11"/>
    <p:sldId id="541" r:id="rId12"/>
    <p:sldId id="433" r:id="rId13"/>
    <p:sldId id="432" r:id="rId14"/>
    <p:sldId id="545" r:id="rId15"/>
    <p:sldId id="384" r:id="rId16"/>
    <p:sldId id="547" r:id="rId17"/>
    <p:sldId id="423" r:id="rId18"/>
    <p:sldId id="424" r:id="rId19"/>
    <p:sldId id="576" r:id="rId20"/>
    <p:sldId id="425" r:id="rId21"/>
    <p:sldId id="439" r:id="rId22"/>
    <p:sldId id="436" r:id="rId23"/>
    <p:sldId id="438" r:id="rId24"/>
    <p:sldId id="555" r:id="rId25"/>
    <p:sldId id="478" r:id="rId26"/>
    <p:sldId id="479" r:id="rId27"/>
    <p:sldId id="577" r:id="rId28"/>
    <p:sldId id="556" r:id="rId29"/>
    <p:sldId id="42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67657F-8C3F-4706-9A4B-2D1F06382073}">
          <p14:sldIdLst/>
        </p14:section>
        <p14:section name="Giới thiệu tổng quát" id="{50D07E47-0EB5-4434-9718-86D2E1392F04}">
          <p14:sldIdLst>
            <p14:sldId id="427"/>
            <p14:sldId id="574"/>
            <p14:sldId id="519"/>
            <p14:sldId id="450"/>
            <p14:sldId id="575"/>
            <p14:sldId id="539"/>
            <p14:sldId id="538"/>
            <p14:sldId id="550"/>
            <p14:sldId id="540"/>
            <p14:sldId id="504"/>
            <p14:sldId id="541"/>
            <p14:sldId id="433"/>
            <p14:sldId id="432"/>
            <p14:sldId id="545"/>
            <p14:sldId id="384"/>
            <p14:sldId id="547"/>
            <p14:sldId id="423"/>
            <p14:sldId id="424"/>
            <p14:sldId id="576"/>
            <p14:sldId id="425"/>
            <p14:sldId id="439"/>
            <p14:sldId id="436"/>
            <p14:sldId id="438"/>
            <p14:sldId id="555"/>
            <p14:sldId id="478"/>
            <p14:sldId id="479"/>
            <p14:sldId id="577"/>
            <p14:sldId id="556"/>
          </p14:sldIdLst>
        </p14:section>
        <p14:section name="Thank you" id="{CDAA0649-FEFB-4767-9144-6454A83E0E45}">
          <p14:sldIdLst>
            <p14:sldId id="4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112" autoAdjust="0"/>
  </p:normalViewPr>
  <p:slideViewPr>
    <p:cSldViewPr snapToGrid="0">
      <p:cViewPr varScale="1">
        <p:scale>
          <a:sx n="95" d="100"/>
          <a:sy n="95" d="100"/>
        </p:scale>
        <p:origin x="104" y="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EA3F6B-CF88-478E-AB8E-22BD99BF5A7E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211A92-38CB-4283-8FA9-8D5D1B0F44C7}">
      <dgm:prSet custT="1"/>
      <dgm:spPr/>
      <dgm:t>
        <a:bodyPr/>
        <a:lstStyle/>
        <a:p>
          <a:pPr rtl="0"/>
          <a:r>
            <a:rPr lang="vi-VN" sz="3200" b="1" dirty="0">
              <a:latin typeface="Calibri" panose="020F0502020204030204" pitchFamily="34" charset="0"/>
              <a:cs typeface="Calibri" panose="020F0502020204030204" pitchFamily="34" charset="0"/>
            </a:rPr>
            <a:t>Tiếp cận phát triển năng lực</a:t>
          </a:r>
          <a:endParaRPr lang="en-US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2B3A7D-0C26-471B-975E-53BB7CD6D4F6}" type="parTrans" cxnId="{853ACDA3-18B8-4853-81E0-A47EA61DDF3B}">
      <dgm:prSet/>
      <dgm:spPr/>
      <dgm:t>
        <a:bodyPr/>
        <a:lstStyle/>
        <a:p>
          <a:endParaRPr lang="en-US"/>
        </a:p>
      </dgm:t>
    </dgm:pt>
    <dgm:pt modelId="{C84547EB-7662-47BE-AD41-969F102546A7}" type="sibTrans" cxnId="{853ACDA3-18B8-4853-81E0-A47EA61DDF3B}">
      <dgm:prSet/>
      <dgm:spPr/>
      <dgm:t>
        <a:bodyPr/>
        <a:lstStyle/>
        <a:p>
          <a:endParaRPr lang="en-US"/>
        </a:p>
      </dgm:t>
    </dgm:pt>
    <dgm:pt modelId="{AB61F043-338D-41BB-975D-673216E04562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vi-VN" sz="3200" b="1" dirty="0">
              <a:latin typeface="Calibri" panose="020F0502020204030204" pitchFamily="34" charset="0"/>
              <a:cs typeface="Calibri" panose="020F0502020204030204" pitchFamily="34" charset="0"/>
            </a:rPr>
            <a:t>Tiếp cận hoạt động</a:t>
          </a:r>
          <a:endParaRPr lang="en-US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6C8D1F0-BD7E-4545-A4EB-D735A00F926B}" type="parTrans" cxnId="{05D7DABC-4292-49CE-AA11-3B62B729E2E7}">
      <dgm:prSet/>
      <dgm:spPr/>
      <dgm:t>
        <a:bodyPr/>
        <a:lstStyle/>
        <a:p>
          <a:endParaRPr lang="en-US"/>
        </a:p>
      </dgm:t>
    </dgm:pt>
    <dgm:pt modelId="{6F83CD76-769A-4131-9596-9024AB948C30}" type="sibTrans" cxnId="{05D7DABC-4292-49CE-AA11-3B62B729E2E7}">
      <dgm:prSet/>
      <dgm:spPr/>
      <dgm:t>
        <a:bodyPr/>
        <a:lstStyle/>
        <a:p>
          <a:endParaRPr lang="en-US"/>
        </a:p>
      </dgm:t>
    </dgm:pt>
    <dgm:pt modelId="{E6075C5B-F44B-42E5-A496-A73F87BDBD7C}">
      <dgm:prSet custT="1"/>
      <dgm:spPr>
        <a:solidFill>
          <a:schemeClr val="accent4"/>
        </a:solidFill>
      </dgm:spPr>
      <dgm:t>
        <a:bodyPr/>
        <a:lstStyle/>
        <a:p>
          <a:pPr rtl="0"/>
          <a:r>
            <a:rPr lang="vi-VN" sz="3200" b="1" dirty="0">
              <a:latin typeface="Calibri" panose="020F0502020204030204" pitchFamily="34" charset="0"/>
              <a:cs typeface="Calibri" panose="020F0502020204030204" pitchFamily="34" charset="0"/>
            </a:rPr>
            <a:t>Tiếp cận </a:t>
          </a:r>
          <a:endParaRPr lang="en-US" sz="3200" b="1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rtl="0"/>
          <a:r>
            <a:rPr lang="vi-VN" sz="3200" b="1" dirty="0">
              <a:latin typeface="Calibri" panose="020F0502020204030204" pitchFamily="34" charset="0"/>
              <a:cs typeface="Calibri" panose="020F0502020204030204" pitchFamily="34" charset="0"/>
            </a:rPr>
            <a:t>đối tượng</a:t>
          </a:r>
          <a:endParaRPr lang="en-US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7D0C61E-29C3-4211-9F13-01DB3AA4ECC0}" type="parTrans" cxnId="{D23AE4F1-F3AB-4BDD-ACAA-7107458633DF}">
      <dgm:prSet/>
      <dgm:spPr/>
      <dgm:t>
        <a:bodyPr/>
        <a:lstStyle/>
        <a:p>
          <a:endParaRPr lang="en-US"/>
        </a:p>
      </dgm:t>
    </dgm:pt>
    <dgm:pt modelId="{8A984961-9BF4-4759-9710-8A8FCAEFA3FE}" type="sibTrans" cxnId="{D23AE4F1-F3AB-4BDD-ACAA-7107458633DF}">
      <dgm:prSet/>
      <dgm:spPr/>
      <dgm:t>
        <a:bodyPr/>
        <a:lstStyle/>
        <a:p>
          <a:endParaRPr lang="en-US"/>
        </a:p>
      </dgm:t>
    </dgm:pt>
    <dgm:pt modelId="{B73C4C20-02A0-494B-B311-9BAF9659E247}">
      <dgm:prSet custT="1"/>
      <dgm:spPr>
        <a:solidFill>
          <a:srgbClr val="841EB2"/>
        </a:solidFill>
      </dgm:spPr>
      <dgm:t>
        <a:bodyPr/>
        <a:lstStyle/>
        <a:p>
          <a:pPr rtl="0"/>
          <a:r>
            <a:rPr lang="vi-VN" sz="3200" b="1" dirty="0">
              <a:latin typeface="Calibri" panose="020F0502020204030204" pitchFamily="34" charset="0"/>
              <a:cs typeface="Calibri" panose="020F0502020204030204" pitchFamily="34" charset="0"/>
            </a:rPr>
            <a:t>Tiếp cận </a:t>
          </a:r>
          <a:endParaRPr lang="en-US" sz="3200" b="1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rtl="0"/>
          <a:r>
            <a:rPr lang="vi-VN" sz="3200" b="1" dirty="0">
              <a:latin typeface="Calibri" panose="020F0502020204030204" pitchFamily="34" charset="0"/>
              <a:cs typeface="Calibri" panose="020F0502020204030204" pitchFamily="34" charset="0"/>
            </a:rPr>
            <a:t>hệ thống</a:t>
          </a:r>
          <a:endParaRPr lang="en-US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91352A-BEC6-4567-967D-6C2666A5A821}" type="parTrans" cxnId="{98A77678-3F8B-472B-B5CC-29C1C8703904}">
      <dgm:prSet/>
      <dgm:spPr/>
      <dgm:t>
        <a:bodyPr/>
        <a:lstStyle/>
        <a:p>
          <a:endParaRPr lang="en-US"/>
        </a:p>
      </dgm:t>
    </dgm:pt>
    <dgm:pt modelId="{E8E55B29-B292-49FB-8D6F-8DE919450AB4}" type="sibTrans" cxnId="{98A77678-3F8B-472B-B5CC-29C1C8703904}">
      <dgm:prSet/>
      <dgm:spPr/>
      <dgm:t>
        <a:bodyPr/>
        <a:lstStyle/>
        <a:p>
          <a:endParaRPr lang="en-US"/>
        </a:p>
      </dgm:t>
    </dgm:pt>
    <dgm:pt modelId="{A761DBD7-234D-491C-92DA-0B06619CC199}" type="pres">
      <dgm:prSet presAssocID="{4EEA3F6B-CF88-478E-AB8E-22BD99BF5A7E}" presName="matrix" presStyleCnt="0">
        <dgm:presLayoutVars>
          <dgm:chMax val="1"/>
          <dgm:dir/>
          <dgm:resizeHandles val="exact"/>
        </dgm:presLayoutVars>
      </dgm:prSet>
      <dgm:spPr/>
    </dgm:pt>
    <dgm:pt modelId="{48BE6C63-BD0C-42FA-AE94-9CCA7E043391}" type="pres">
      <dgm:prSet presAssocID="{4EEA3F6B-CF88-478E-AB8E-22BD99BF5A7E}" presName="diamond" presStyleLbl="bgShp" presStyleIdx="0" presStyleCnt="1"/>
      <dgm:spPr/>
    </dgm:pt>
    <dgm:pt modelId="{E55DF3EC-EFFD-4A31-88F8-E4DE0B4B874F}" type="pres">
      <dgm:prSet presAssocID="{4EEA3F6B-CF88-478E-AB8E-22BD99BF5A7E}" presName="quad1" presStyleLbl="node1" presStyleIdx="0" presStyleCnt="4" custScaleX="141382" custScaleY="116264" custLinFactNeighborX="-19681" custLinFactNeighborY="-9136">
        <dgm:presLayoutVars>
          <dgm:chMax val="0"/>
          <dgm:chPref val="0"/>
          <dgm:bulletEnabled val="1"/>
        </dgm:presLayoutVars>
      </dgm:prSet>
      <dgm:spPr/>
    </dgm:pt>
    <dgm:pt modelId="{AD961947-BDF3-4796-B433-6ABC55CE8F90}" type="pres">
      <dgm:prSet presAssocID="{4EEA3F6B-CF88-478E-AB8E-22BD99BF5A7E}" presName="quad2" presStyleLbl="node1" presStyleIdx="1" presStyleCnt="4" custScaleX="141382" custScaleY="116264" custLinFactNeighborX="19002" custLinFactNeighborY="-9136">
        <dgm:presLayoutVars>
          <dgm:chMax val="0"/>
          <dgm:chPref val="0"/>
          <dgm:bulletEnabled val="1"/>
        </dgm:presLayoutVars>
      </dgm:prSet>
      <dgm:spPr/>
    </dgm:pt>
    <dgm:pt modelId="{388BA1ED-159E-4344-8922-002542BF4E2F}" type="pres">
      <dgm:prSet presAssocID="{4EEA3F6B-CF88-478E-AB8E-22BD99BF5A7E}" presName="quad3" presStyleLbl="node1" presStyleIdx="2" presStyleCnt="4" custScaleX="141382" custScaleY="116264" custLinFactNeighborX="-23074" custLinFactNeighborY="9726">
        <dgm:presLayoutVars>
          <dgm:chMax val="0"/>
          <dgm:chPref val="0"/>
          <dgm:bulletEnabled val="1"/>
        </dgm:presLayoutVars>
      </dgm:prSet>
      <dgm:spPr/>
    </dgm:pt>
    <dgm:pt modelId="{67DA2F59-787E-46E1-9947-1F6E6E998B9A}" type="pres">
      <dgm:prSet presAssocID="{4EEA3F6B-CF88-478E-AB8E-22BD99BF5A7E}" presName="quad4" presStyleLbl="node1" presStyleIdx="3" presStyleCnt="4" custScaleX="141382" custScaleY="116264" custLinFactNeighborX="19002" custLinFactNeighborY="8368">
        <dgm:presLayoutVars>
          <dgm:chMax val="0"/>
          <dgm:chPref val="0"/>
          <dgm:bulletEnabled val="1"/>
        </dgm:presLayoutVars>
      </dgm:prSet>
      <dgm:spPr/>
    </dgm:pt>
  </dgm:ptLst>
  <dgm:cxnLst>
    <dgm:cxn modelId="{7D05A409-A336-47CE-8314-235A48615D26}" type="presOf" srcId="{B73C4C20-02A0-494B-B311-9BAF9659E247}" destId="{67DA2F59-787E-46E1-9947-1F6E6E998B9A}" srcOrd="0" destOrd="0" presId="urn:microsoft.com/office/officeart/2005/8/layout/matrix3"/>
    <dgm:cxn modelId="{D567541C-A011-4A23-B4EA-9FA2D5B5759B}" type="presOf" srcId="{AB61F043-338D-41BB-975D-673216E04562}" destId="{AD961947-BDF3-4796-B433-6ABC55CE8F90}" srcOrd="0" destOrd="0" presId="urn:microsoft.com/office/officeart/2005/8/layout/matrix3"/>
    <dgm:cxn modelId="{0D7C9F1D-9FB4-4524-8D7F-6E78BD84B274}" type="presOf" srcId="{E6075C5B-F44B-42E5-A496-A73F87BDBD7C}" destId="{388BA1ED-159E-4344-8922-002542BF4E2F}" srcOrd="0" destOrd="0" presId="urn:microsoft.com/office/officeart/2005/8/layout/matrix3"/>
    <dgm:cxn modelId="{F67FA82A-1DDD-4CBC-A16E-2E1D5486250D}" type="presOf" srcId="{58211A92-38CB-4283-8FA9-8D5D1B0F44C7}" destId="{E55DF3EC-EFFD-4A31-88F8-E4DE0B4B874F}" srcOrd="0" destOrd="0" presId="urn:microsoft.com/office/officeart/2005/8/layout/matrix3"/>
    <dgm:cxn modelId="{98A77678-3F8B-472B-B5CC-29C1C8703904}" srcId="{4EEA3F6B-CF88-478E-AB8E-22BD99BF5A7E}" destId="{B73C4C20-02A0-494B-B311-9BAF9659E247}" srcOrd="3" destOrd="0" parTransId="{0691352A-BEC6-4567-967D-6C2666A5A821}" sibTransId="{E8E55B29-B292-49FB-8D6F-8DE919450AB4}"/>
    <dgm:cxn modelId="{853ACDA3-18B8-4853-81E0-A47EA61DDF3B}" srcId="{4EEA3F6B-CF88-478E-AB8E-22BD99BF5A7E}" destId="{58211A92-38CB-4283-8FA9-8D5D1B0F44C7}" srcOrd="0" destOrd="0" parTransId="{342B3A7D-0C26-471B-975E-53BB7CD6D4F6}" sibTransId="{C84547EB-7662-47BE-AD41-969F102546A7}"/>
    <dgm:cxn modelId="{A98FA1B7-C020-4A7B-9CFD-E74A492AC8B1}" type="presOf" srcId="{4EEA3F6B-CF88-478E-AB8E-22BD99BF5A7E}" destId="{A761DBD7-234D-491C-92DA-0B06619CC199}" srcOrd="0" destOrd="0" presId="urn:microsoft.com/office/officeart/2005/8/layout/matrix3"/>
    <dgm:cxn modelId="{05D7DABC-4292-49CE-AA11-3B62B729E2E7}" srcId="{4EEA3F6B-CF88-478E-AB8E-22BD99BF5A7E}" destId="{AB61F043-338D-41BB-975D-673216E04562}" srcOrd="1" destOrd="0" parTransId="{96C8D1F0-BD7E-4545-A4EB-D735A00F926B}" sibTransId="{6F83CD76-769A-4131-9596-9024AB948C30}"/>
    <dgm:cxn modelId="{D23AE4F1-F3AB-4BDD-ACAA-7107458633DF}" srcId="{4EEA3F6B-CF88-478E-AB8E-22BD99BF5A7E}" destId="{E6075C5B-F44B-42E5-A496-A73F87BDBD7C}" srcOrd="2" destOrd="0" parTransId="{67D0C61E-29C3-4211-9F13-01DB3AA4ECC0}" sibTransId="{8A984961-9BF4-4759-9710-8A8FCAEFA3FE}"/>
    <dgm:cxn modelId="{0DD43666-9013-4660-89E9-58CF510A8256}" type="presParOf" srcId="{A761DBD7-234D-491C-92DA-0B06619CC199}" destId="{48BE6C63-BD0C-42FA-AE94-9CCA7E043391}" srcOrd="0" destOrd="0" presId="urn:microsoft.com/office/officeart/2005/8/layout/matrix3"/>
    <dgm:cxn modelId="{7B150395-CCA2-49B2-8512-69E1AE8195C2}" type="presParOf" srcId="{A761DBD7-234D-491C-92DA-0B06619CC199}" destId="{E55DF3EC-EFFD-4A31-88F8-E4DE0B4B874F}" srcOrd="1" destOrd="0" presId="urn:microsoft.com/office/officeart/2005/8/layout/matrix3"/>
    <dgm:cxn modelId="{8CB0158F-B6F3-4B3A-A030-83942B74417C}" type="presParOf" srcId="{A761DBD7-234D-491C-92DA-0B06619CC199}" destId="{AD961947-BDF3-4796-B433-6ABC55CE8F90}" srcOrd="2" destOrd="0" presId="urn:microsoft.com/office/officeart/2005/8/layout/matrix3"/>
    <dgm:cxn modelId="{46B85417-CA03-4215-9566-FF0B22732892}" type="presParOf" srcId="{A761DBD7-234D-491C-92DA-0B06619CC199}" destId="{388BA1ED-159E-4344-8922-002542BF4E2F}" srcOrd="3" destOrd="0" presId="urn:microsoft.com/office/officeart/2005/8/layout/matrix3"/>
    <dgm:cxn modelId="{C46ACB5B-F3DD-4BED-BFBE-BF01A0CC023C}" type="presParOf" srcId="{A761DBD7-234D-491C-92DA-0B06619CC199}" destId="{67DA2F59-787E-46E1-9947-1F6E6E998B9A}" srcOrd="4" destOrd="0" presId="urn:microsoft.com/office/officeart/2005/8/layout/matrix3"/>
  </dgm:cxnLst>
  <dgm:bg>
    <a:solidFill>
      <a:srgbClr val="BBF014">
        <a:alpha val="70000"/>
      </a:srgb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E6C63-BD0C-42FA-AE94-9CCA7E043391}">
      <dsp:nvSpPr>
        <dsp:cNvPr id="0" name=""/>
        <dsp:cNvSpPr/>
      </dsp:nvSpPr>
      <dsp:spPr>
        <a:xfrm>
          <a:off x="2649660" y="0"/>
          <a:ext cx="4213168" cy="421316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5DF3EC-EFFD-4A31-88F8-E4DE0B4B874F}">
      <dsp:nvSpPr>
        <dsp:cNvPr id="0" name=""/>
        <dsp:cNvSpPr/>
      </dsp:nvSpPr>
      <dsp:spPr>
        <a:xfrm>
          <a:off x="2386544" y="116514"/>
          <a:ext cx="2323097" cy="1910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alibri" panose="020F0502020204030204" pitchFamily="34" charset="0"/>
              <a:cs typeface="Calibri" panose="020F0502020204030204" pitchFamily="34" charset="0"/>
            </a:rPr>
            <a:t>Tiếp cận phát triển năng lực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79801" y="209771"/>
        <a:ext cx="2136583" cy="1723861"/>
      </dsp:txXfrm>
    </dsp:sp>
    <dsp:sp modelId="{AD961947-BDF3-4796-B433-6ABC55CE8F90}">
      <dsp:nvSpPr>
        <dsp:cNvPr id="0" name=""/>
        <dsp:cNvSpPr/>
      </dsp:nvSpPr>
      <dsp:spPr>
        <a:xfrm>
          <a:off x="4791689" y="116514"/>
          <a:ext cx="2323097" cy="1910375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alibri" panose="020F0502020204030204" pitchFamily="34" charset="0"/>
              <a:cs typeface="Calibri" panose="020F0502020204030204" pitchFamily="34" charset="0"/>
            </a:rPr>
            <a:t>Tiếp cận hoạt động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84946" y="209771"/>
        <a:ext cx="2136583" cy="1723861"/>
      </dsp:txXfrm>
    </dsp:sp>
    <dsp:sp modelId="{388BA1ED-159E-4344-8922-002542BF4E2F}">
      <dsp:nvSpPr>
        <dsp:cNvPr id="0" name=""/>
        <dsp:cNvSpPr/>
      </dsp:nvSpPr>
      <dsp:spPr>
        <a:xfrm>
          <a:off x="2330793" y="2195973"/>
          <a:ext cx="2323097" cy="1910375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alibri" panose="020F0502020204030204" pitchFamily="34" charset="0"/>
              <a:cs typeface="Calibri" panose="020F0502020204030204" pitchFamily="34" charset="0"/>
            </a:rPr>
            <a:t>Tiếp cận </a:t>
          </a:r>
          <a:endParaRPr lang="en-US" sz="3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alibri" panose="020F0502020204030204" pitchFamily="34" charset="0"/>
              <a:cs typeface="Calibri" panose="020F0502020204030204" pitchFamily="34" charset="0"/>
            </a:rPr>
            <a:t>đối tượng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24050" y="2289230"/>
        <a:ext cx="2136583" cy="1723861"/>
      </dsp:txXfrm>
    </dsp:sp>
    <dsp:sp modelId="{67DA2F59-787E-46E1-9947-1F6E6E998B9A}">
      <dsp:nvSpPr>
        <dsp:cNvPr id="0" name=""/>
        <dsp:cNvSpPr/>
      </dsp:nvSpPr>
      <dsp:spPr>
        <a:xfrm>
          <a:off x="4791689" y="2173659"/>
          <a:ext cx="2323097" cy="1910375"/>
        </a:xfrm>
        <a:prstGeom prst="roundRect">
          <a:avLst/>
        </a:prstGeom>
        <a:solidFill>
          <a:srgbClr val="841E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alibri" panose="020F0502020204030204" pitchFamily="34" charset="0"/>
              <a:cs typeface="Calibri" panose="020F0502020204030204" pitchFamily="34" charset="0"/>
            </a:rPr>
            <a:t>Tiếp cận </a:t>
          </a:r>
          <a:endParaRPr lang="en-US" sz="3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alibri" panose="020F0502020204030204" pitchFamily="34" charset="0"/>
              <a:cs typeface="Calibri" panose="020F0502020204030204" pitchFamily="34" charset="0"/>
            </a:rPr>
            <a:t>hệ thống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84946" y="2266916"/>
        <a:ext cx="2136583" cy="1723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EF951-569A-4669-B6F3-C85580BB2BC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E6A27-6777-4523-8292-B04913C25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5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E6A27-6777-4523-8292-B04913C257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5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D495B-D9FF-4767-8BFA-C39554EC698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99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E6A27-6777-4523-8292-B04913C257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28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D495B-D9FF-4767-8BFA-C39554EC69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08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D495B-D9FF-4767-8BFA-C39554EC69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2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49D2-B6B8-48B0-80DD-6A016708CDBA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5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4E4A7-3AA3-4D2F-BB6F-0E9FD0425343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6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04F6-6F30-4A4E-8F41-5ABC315F7E46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6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creen&#10;&#10;Description automatically generated">
            <a:extLst>
              <a:ext uri="{FF2B5EF4-FFF2-40B4-BE49-F238E27FC236}">
                <a16:creationId xmlns:a16="http://schemas.microsoft.com/office/drawing/2014/main" id="{B37F7718-9219-ACB0-AF96-8A09DC1592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320"/>
            <a:ext cx="11294269" cy="1466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55" y="225475"/>
            <a:ext cx="9960189" cy="83933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791" y="1535373"/>
            <a:ext cx="10515600" cy="4606120"/>
          </a:xfrm>
        </p:spPr>
        <p:txBody>
          <a:bodyPr/>
          <a:lstStyle>
            <a:lvl2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18B7-E437-4A94-B98C-547345CD43B4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1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678072"/>
            <a:ext cx="10515600" cy="884403"/>
          </a:xfr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100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000" b="1">
                <a:solidFill>
                  <a:schemeClr val="bg1"/>
                </a:solidFill>
              </a:defRPr>
            </a:lvl1pPr>
          </a:lstStyle>
          <a:p>
            <a:pPr marL="228600" lvl="0" indent="-228600"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81181"/>
            <a:ext cx="10515600" cy="852986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vert="horz" lIns="91440" tIns="45720" rIns="91440" bIns="45720" rtlCol="0" anchor="b">
            <a:normAutofit/>
          </a:bodyPr>
          <a:lstStyle>
            <a:lvl1pPr>
              <a:defRPr lang="en-US" sz="3200" b="1">
                <a:solidFill>
                  <a:srgbClr val="00B05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FD699-A8B3-4EEA-AC4C-BA04B4FB9C2F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9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32F2-0978-4826-80E6-95756A2512F4}" type="datetime1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6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92AF-1D5B-4B1A-965B-53CD1BD60CC4}" type="datetime1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5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705" y="139938"/>
            <a:ext cx="9111018" cy="753991"/>
          </a:xfr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none"/>
        </p:style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2055-7A86-4475-8B31-930EEAAD573E}" type="datetime1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41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182C-6311-4B28-B875-452599598DDD}" type="datetime1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48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B838B-F2C0-4222-BDD0-EAD1022DDE94}" type="datetime1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49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1F0A-994C-41EC-8937-033C1469DF54}" type="datetime1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F14DD-1848-49FF-AF58-5491B6E74F24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896BC-590F-41E2-AE69-29568EAD1C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696" y="81886"/>
            <a:ext cx="1151988" cy="110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3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647" y="275431"/>
            <a:ext cx="11246224" cy="8316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Tin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8625E3-9975-434A-BAED-466C3C9DE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2342" y="1822077"/>
            <a:ext cx="7284922" cy="411283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KHÁI QUÁT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CỤ THỂ TỪNG CHỦ ĐỀ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VỀ SỬ DỤNG SGK TRONG BIÊN SOẠN KẾ HOẠCH BÀI DẠY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VỀ ĐÁNH GIÁ ĐỊNH KÌ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 startAt="4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67D940-2760-4D9F-A5B3-F6E25479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BD3EC7-FC08-8E99-D396-F733472F2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95" y="1183341"/>
            <a:ext cx="3825723" cy="567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40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1A026-B564-46D7-AF95-CCF4194F6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EB999-1EC5-4515-A700-4404A6860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en-US" dirty="0"/>
              <a:t> 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được CT lớp 8 </a:t>
            </a:r>
            <a:r>
              <a:rPr lang="en-US" sz="3200" dirty="0" err="1"/>
              <a:t>môn</a:t>
            </a:r>
            <a:r>
              <a:rPr lang="en-US" sz="3200" dirty="0"/>
              <a:t> Tin </a:t>
            </a:r>
            <a:r>
              <a:rPr lang="en-US" sz="3200" dirty="0" err="1"/>
              <a:t>học</a:t>
            </a:r>
            <a:r>
              <a:rPr lang="en-US" sz="3200" dirty="0"/>
              <a:t> (CT </a:t>
            </a:r>
            <a:r>
              <a:rPr lang="en-US" sz="3200" dirty="0" err="1"/>
              <a:t>mới</a:t>
            </a:r>
            <a:r>
              <a:rPr lang="en-US" sz="3200" dirty="0"/>
              <a:t> 2018)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 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được </a:t>
            </a:r>
            <a:r>
              <a:rPr lang="en-US" sz="3200" dirty="0" err="1"/>
              <a:t>tính</a:t>
            </a:r>
            <a:r>
              <a:rPr lang="en-US" sz="3200" dirty="0"/>
              <a:t> khoa </a:t>
            </a:r>
            <a:r>
              <a:rPr lang="en-US" sz="3200" dirty="0" err="1"/>
              <a:t>học</a:t>
            </a:r>
            <a:r>
              <a:rPr lang="en-US" sz="3200" dirty="0"/>
              <a:t>,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đại</a:t>
            </a:r>
            <a:r>
              <a:rPr lang="en-US" sz="3200" dirty="0"/>
              <a:t> và </a:t>
            </a:r>
            <a:r>
              <a:rPr lang="en-US" sz="3200" dirty="0" err="1"/>
              <a:t>cập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endParaRPr lang="en-US" sz="3200" dirty="0"/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 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được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yếu</a:t>
            </a:r>
            <a:r>
              <a:rPr lang="en-US" sz="3200" dirty="0"/>
              <a:t> </a:t>
            </a:r>
            <a:r>
              <a:rPr lang="en-US" sz="3200" dirty="0" err="1"/>
              <a:t>tố</a:t>
            </a:r>
            <a:r>
              <a:rPr lang="en-US" sz="3200" dirty="0"/>
              <a:t> </a:t>
            </a:r>
            <a:r>
              <a:rPr lang="en-US" sz="3200" dirty="0" err="1"/>
              <a:t>sư</a:t>
            </a:r>
            <a:r>
              <a:rPr lang="en-US" sz="3200" dirty="0"/>
              <a:t> </a:t>
            </a:r>
            <a:r>
              <a:rPr lang="en-US" sz="3200" dirty="0" err="1"/>
              <a:t>phạm</a:t>
            </a:r>
            <a:endParaRPr lang="en-US" sz="3200" dirty="0"/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 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được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GV </a:t>
            </a:r>
            <a:r>
              <a:rPr lang="en-US" sz="3200" dirty="0" err="1"/>
              <a:t>về</a:t>
            </a:r>
            <a:r>
              <a:rPr lang="en-US" sz="3200" dirty="0"/>
              <a:t> PPDH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và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KTĐG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58F70-727B-4D16-B368-CA445E3E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66AE89-A754-6A42-4500-B1F3ABAC1C69}"/>
              </a:ext>
            </a:extLst>
          </p:cNvPr>
          <p:cNvSpPr txBox="1">
            <a:spLocks/>
          </p:cNvSpPr>
          <p:nvPr/>
        </p:nvSpPr>
        <p:spPr>
          <a:xfrm>
            <a:off x="486355" y="225475"/>
            <a:ext cx="9960189" cy="83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2.3 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được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41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66" y="2040128"/>
            <a:ext cx="10515600" cy="951939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và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lượng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831" y="3301253"/>
            <a:ext cx="10515600" cy="2030506"/>
          </a:xfrm>
        </p:spPr>
        <p:txBody>
          <a:bodyPr>
            <a:normAutofit/>
          </a:bodyPr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(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thừa</a:t>
            </a:r>
            <a:r>
              <a:rPr lang="en-US" dirty="0"/>
              <a:t>,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+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)</a:t>
            </a:r>
          </a:p>
          <a:p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tải</a:t>
            </a:r>
            <a:r>
              <a:rPr lang="en-US" dirty="0"/>
              <a:t> ở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NL: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và </a:t>
            </a:r>
            <a:r>
              <a:rPr lang="en-US" dirty="0" err="1"/>
              <a:t>bồi</a:t>
            </a:r>
            <a:r>
              <a:rPr lang="en-US" dirty="0"/>
              <a:t> </a:t>
            </a:r>
            <a:r>
              <a:rPr lang="en-US" dirty="0" err="1"/>
              <a:t>dưỡng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33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2B66B5-CBE5-A127-746D-774089B211C7}"/>
              </a:ext>
            </a:extLst>
          </p:cNvPr>
          <p:cNvSpPr txBox="1">
            <a:spLocks/>
          </p:cNvSpPr>
          <p:nvPr/>
        </p:nvSpPr>
        <p:spPr>
          <a:xfrm>
            <a:off x="1000934" y="3057291"/>
            <a:ext cx="6780108" cy="2727136"/>
          </a:xfrm>
          <a:prstGeom prst="rect">
            <a:avLst/>
          </a:prstGeom>
          <a:gradFill flip="none" rotWithShape="1">
            <a:gsLst>
              <a:gs pos="90000">
                <a:srgbClr val="BBF014">
                  <a:alpha val="20000"/>
                </a:srgbClr>
              </a:gs>
              <a:gs pos="0">
                <a:srgbClr val="86F68B"/>
              </a:gs>
              <a:gs pos="4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457200" lvl="0" indent="-4572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600">
                <a:solidFill>
                  <a:prstClr val="black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>
              <a:lnSpc>
                <a:spcPct val="130000"/>
              </a:lnSpc>
            </a:pPr>
            <a:r>
              <a:rPr lang="vi-VN" sz="2200" dirty="0"/>
              <a:t>Sách gồm </a:t>
            </a:r>
            <a:r>
              <a:rPr lang="en-US" sz="2200" dirty="0"/>
              <a:t>6</a:t>
            </a:r>
            <a:r>
              <a:rPr lang="vi-VN" sz="2200" dirty="0"/>
              <a:t> chủ đề (A</a:t>
            </a:r>
            <a:r>
              <a:rPr lang="en-US" sz="2200" dirty="0"/>
              <a:t>, C, D, E, F và G</a:t>
            </a:r>
            <a:r>
              <a:rPr lang="vi-VN" sz="2200" dirty="0"/>
              <a:t>)</a:t>
            </a:r>
          </a:p>
          <a:p>
            <a:pPr>
              <a:lnSpc>
                <a:spcPct val="130000"/>
              </a:lnSpc>
            </a:pP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: </a:t>
            </a:r>
            <a:r>
              <a:rPr lang="en-US" sz="2200" b="1" dirty="0">
                <a:solidFill>
                  <a:srgbClr val="FF0000"/>
                </a:solidFill>
              </a:rPr>
              <a:t>30 </a:t>
            </a:r>
            <a:r>
              <a:rPr lang="en-US" sz="2200" b="1" dirty="0" err="1">
                <a:solidFill>
                  <a:schemeClr val="tx1"/>
                </a:solidFill>
              </a:rPr>
              <a:t>bài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chemeClr val="tx1"/>
                </a:solidFill>
              </a:rPr>
              <a:t>(</a:t>
            </a:r>
            <a:r>
              <a:rPr lang="en-US" sz="2200" b="1" dirty="0" err="1">
                <a:solidFill>
                  <a:schemeClr val="tx1"/>
                </a:solidFill>
              </a:rPr>
              <a:t>nếu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chọn</a:t>
            </a:r>
            <a:r>
              <a:rPr lang="en-US" sz="2200" b="1" dirty="0">
                <a:solidFill>
                  <a:schemeClr val="tx1"/>
                </a:solidFill>
              </a:rPr>
              <a:t> E2) </a:t>
            </a:r>
            <a:r>
              <a:rPr lang="en-US" sz="2200" b="1" dirty="0" err="1">
                <a:solidFill>
                  <a:schemeClr val="tx1"/>
                </a:solidFill>
              </a:rPr>
              <a:t>hoặc</a:t>
            </a:r>
            <a:r>
              <a:rPr lang="en-US" sz="2200" b="1" dirty="0">
                <a:solidFill>
                  <a:srgbClr val="FF0000"/>
                </a:solidFill>
              </a:rPr>
              <a:t> 29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bài</a:t>
            </a:r>
            <a:r>
              <a:rPr lang="en-US" sz="2200" b="1" dirty="0">
                <a:solidFill>
                  <a:schemeClr val="tx1"/>
                </a:solidFill>
              </a:rPr>
              <a:t> (</a:t>
            </a:r>
            <a:r>
              <a:rPr lang="en-US" sz="2200" b="1" dirty="0" err="1">
                <a:solidFill>
                  <a:schemeClr val="tx1"/>
                </a:solidFill>
              </a:rPr>
              <a:t>nếu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chọn</a:t>
            </a:r>
            <a:r>
              <a:rPr lang="en-US" sz="2200" b="1" dirty="0">
                <a:solidFill>
                  <a:schemeClr val="tx1"/>
                </a:solidFill>
              </a:rPr>
              <a:t> E3) </a:t>
            </a:r>
            <a:r>
              <a:rPr lang="vi-VN" sz="2200" dirty="0"/>
              <a:t> </a:t>
            </a:r>
            <a:r>
              <a:rPr lang="en-US" sz="2200" dirty="0" err="1"/>
              <a:t>đều</a:t>
            </a:r>
            <a:r>
              <a:rPr lang="en-US" sz="2200" dirty="0"/>
              <a:t> </a:t>
            </a:r>
            <a:r>
              <a:rPr lang="en-US" sz="2200" dirty="0" err="1"/>
              <a:t>dự</a:t>
            </a:r>
            <a:r>
              <a:rPr lang="en-US" sz="2200" dirty="0"/>
              <a:t> </a:t>
            </a:r>
            <a:r>
              <a:rPr lang="en-US" sz="2200" dirty="0" err="1"/>
              <a:t>kiến</a:t>
            </a:r>
            <a:r>
              <a:rPr lang="en-US" sz="2200" dirty="0"/>
              <a:t> </a:t>
            </a:r>
            <a:r>
              <a:rPr lang="en-US" sz="2200" dirty="0" err="1"/>
              <a:t>dạy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31 </a:t>
            </a:r>
            <a:r>
              <a:rPr lang="en-US" sz="2200" dirty="0" err="1"/>
              <a:t>tiết</a:t>
            </a:r>
            <a:r>
              <a:rPr lang="en-US" sz="2200" dirty="0"/>
              <a:t> </a:t>
            </a:r>
            <a:r>
              <a:rPr lang="vi-VN" sz="2200" dirty="0"/>
              <a:t> (</a:t>
            </a:r>
            <a:r>
              <a:rPr lang="en-US" sz="2200" dirty="0"/>
              <a:t>1 </a:t>
            </a: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= 2 </a:t>
            </a:r>
            <a:r>
              <a:rPr lang="en-US" sz="2200" dirty="0" err="1"/>
              <a:t>tiết</a:t>
            </a:r>
            <a:r>
              <a:rPr lang="vi-VN" sz="2200" dirty="0"/>
              <a:t>)</a:t>
            </a:r>
          </a:p>
          <a:p>
            <a:pPr>
              <a:lnSpc>
                <a:spcPct val="130000"/>
              </a:lnSpc>
            </a:pPr>
            <a:r>
              <a:rPr lang="vi-VN" sz="2200" dirty="0"/>
              <a:t>Mỗi bài học </a:t>
            </a:r>
            <a:r>
              <a:rPr lang="en-US" sz="2200" dirty="0"/>
              <a:t>(</a:t>
            </a:r>
            <a:r>
              <a:rPr lang="vi-VN" sz="2200" dirty="0"/>
              <a:t>dự kiến</a:t>
            </a:r>
            <a:r>
              <a:rPr lang="en-US" sz="2200" dirty="0"/>
              <a:t>)</a:t>
            </a:r>
            <a:r>
              <a:rPr lang="vi-VN" sz="2200" dirty="0"/>
              <a:t> phù hợp dạy trong 1 tiết học</a:t>
            </a:r>
          </a:p>
          <a:p>
            <a:pPr>
              <a:lnSpc>
                <a:spcPct val="130000"/>
              </a:lnSpc>
            </a:pPr>
            <a:r>
              <a:rPr lang="en-US" sz="2200" dirty="0" err="1"/>
              <a:t>Dự</a:t>
            </a:r>
            <a:r>
              <a:rPr lang="en-US" sz="2200" dirty="0"/>
              <a:t> </a:t>
            </a:r>
            <a:r>
              <a:rPr lang="en-US" sz="2200" dirty="0" err="1"/>
              <a:t>kiến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FF0000"/>
                </a:solidFill>
              </a:rPr>
              <a:t>4</a:t>
            </a:r>
            <a:r>
              <a:rPr lang="en-US" sz="2200" dirty="0"/>
              <a:t> </a:t>
            </a:r>
            <a:r>
              <a:rPr lang="en-US" sz="2200" dirty="0" err="1"/>
              <a:t>tiết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ôn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kiểm</a:t>
            </a:r>
            <a:r>
              <a:rPr lang="en-US" sz="2200" dirty="0"/>
              <a:t> </a:t>
            </a:r>
            <a:r>
              <a:rPr lang="en-US" sz="2200" dirty="0" err="1"/>
              <a:t>tra</a:t>
            </a:r>
            <a:r>
              <a:rPr lang="en-US" sz="2200" dirty="0"/>
              <a:t> </a:t>
            </a:r>
            <a:r>
              <a:rPr lang="en-US" sz="2200" dirty="0" err="1"/>
              <a:t>định</a:t>
            </a:r>
            <a:r>
              <a:rPr lang="en-US" sz="2200" dirty="0"/>
              <a:t> </a:t>
            </a:r>
            <a:r>
              <a:rPr lang="en-US" sz="2200" dirty="0" err="1"/>
              <a:t>kỳ</a:t>
            </a:r>
            <a:endParaRPr lang="en-US" sz="22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800" dirty="0"/>
              <a:t>     </a:t>
            </a:r>
            <a:endParaRPr lang="vi-VN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01A835-B98B-755F-8372-ADFBF73C7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7" y="0"/>
            <a:ext cx="2824480" cy="30572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84B42A-ECB3-3EB4-4624-01DCE19CF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545" y="0"/>
            <a:ext cx="3982006" cy="67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9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315AB-4583-7C76-54DA-5F76055B8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023" y="0"/>
            <a:ext cx="3446005" cy="2376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49C8F7-2DB4-6CDE-71D0-B8200D0E0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6" y="2658697"/>
            <a:ext cx="3284141" cy="1876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338CB4-4785-168B-6C5C-BC0950F8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0" y="4535350"/>
            <a:ext cx="3246792" cy="1805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B49319-D34E-F956-74B0-C5B54133E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610" y="2892261"/>
            <a:ext cx="3446005" cy="3177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8CACB6-2EAE-847F-E106-86369EFC0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912" y="79068"/>
            <a:ext cx="3574129" cy="3947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BF4E7-0133-BEAD-8CFA-946FEB800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0782" y="4188972"/>
            <a:ext cx="3607259" cy="139607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4F0802-826B-8210-3ACC-171B9CEE4D37}"/>
              </a:ext>
            </a:extLst>
          </p:cNvPr>
          <p:cNvCxnSpPr>
            <a:stCxn id="2" idx="2"/>
            <a:endCxn id="4" idx="0"/>
          </p:cNvCxnSpPr>
          <p:nvPr/>
        </p:nvCxnSpPr>
        <p:spPr>
          <a:xfrm flipH="1">
            <a:off x="1703957" y="2376839"/>
            <a:ext cx="2150069" cy="281858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6DE791-69CE-6343-4BB2-A512933B722F}"/>
              </a:ext>
            </a:extLst>
          </p:cNvPr>
          <p:cNvCxnSpPr>
            <a:stCxn id="2" idx="2"/>
            <a:endCxn id="7" idx="0"/>
          </p:cNvCxnSpPr>
          <p:nvPr/>
        </p:nvCxnSpPr>
        <p:spPr>
          <a:xfrm>
            <a:off x="3854026" y="2376839"/>
            <a:ext cx="2065587" cy="51542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261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66" y="2537669"/>
            <a:ext cx="10515600" cy="951939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trúc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701" y="3583642"/>
            <a:ext cx="10515600" cy="2030506"/>
          </a:xfrm>
        </p:spPr>
        <p:txBody>
          <a:bodyPr>
            <a:normAutofit/>
          </a:bodyPr>
          <a:lstStyle/>
          <a:p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HS (</a:t>
            </a:r>
            <a:r>
              <a:rPr lang="en-US" dirty="0" err="1"/>
              <a:t>bậc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PT)</a:t>
            </a:r>
          </a:p>
          <a:p>
            <a:r>
              <a:rPr lang="en-US" dirty="0"/>
              <a:t>GV có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5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F82F28-63BD-41F5-B559-9342E853310F}"/>
              </a:ext>
            </a:extLst>
          </p:cNvPr>
          <p:cNvSpPr txBox="1">
            <a:spLocks/>
          </p:cNvSpPr>
          <p:nvPr/>
        </p:nvSpPr>
        <p:spPr>
          <a:xfrm>
            <a:off x="1096662" y="993257"/>
            <a:ext cx="10086111" cy="4696344"/>
          </a:xfrm>
          <a:prstGeom prst="rect">
            <a:avLst/>
          </a:prstGeom>
          <a:gradFill flip="none" rotWithShape="1">
            <a:gsLst>
              <a:gs pos="90000">
                <a:srgbClr val="BBF014">
                  <a:alpha val="20000"/>
                </a:srgbClr>
              </a:gs>
              <a:gs pos="0">
                <a:srgbClr val="86F68B"/>
              </a:gs>
              <a:gs pos="4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vi-VN" b="1" dirty="0">
                <a:solidFill>
                  <a:srgbClr val="C00000"/>
                </a:solidFill>
              </a:rPr>
              <a:t>Nội dung bài học được tổ chức phù hợp </a:t>
            </a:r>
            <a:endParaRPr lang="en-US" b="1" dirty="0">
              <a:solidFill>
                <a:srgbClr val="C0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vi-VN" b="1" dirty="0">
                <a:solidFill>
                  <a:srgbClr val="C00000"/>
                </a:solidFill>
              </a:rPr>
              <a:t>với quá trình nhận thức của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học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sinh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endParaRPr lang="vi-VN" b="1" dirty="0">
              <a:solidFill>
                <a:srgbClr val="C00000"/>
              </a:solidFill>
            </a:endParaRPr>
          </a:p>
          <a:p>
            <a:pPr marL="1371600" lvl="2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51CD4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>
                <a:solidFill>
                  <a:srgbClr val="251CD4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êu mục tiêu</a:t>
            </a:r>
            <a:endParaRPr lang="vi-VN" sz="2400" dirty="0">
              <a:solidFill>
                <a:prstClr val="black"/>
              </a:solidFill>
              <a:latin typeface="Calibri Light (Headings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251CD4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251CD4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51CD4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251CD4"/>
              </a:solidFill>
              <a:latin typeface="Calibri Light (Headings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vi-VN" sz="2400" b="1" dirty="0">
                <a:solidFill>
                  <a:srgbClr val="251CD4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Các mục kiến thức</a:t>
            </a:r>
            <a:endParaRPr lang="vi-VN" sz="2400" dirty="0">
              <a:solidFill>
                <a:prstClr val="black"/>
              </a:solidFill>
              <a:latin typeface="Calibri Light (Headings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vi-VN" sz="2400" b="1" dirty="0">
                <a:solidFill>
                  <a:srgbClr val="251CD4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  <a:endParaRPr lang="vi-VN" sz="2400" dirty="0">
              <a:solidFill>
                <a:prstClr val="black"/>
              </a:solidFill>
              <a:latin typeface="Calibri Light (Headings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vi-VN" sz="2400" b="1" dirty="0">
                <a:solidFill>
                  <a:srgbClr val="251CD4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  <a:endParaRPr lang="en-US" sz="2400" dirty="0">
              <a:solidFill>
                <a:prstClr val="black"/>
              </a:solidFill>
              <a:latin typeface="Calibri Light (Headings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vi-VN" sz="2400" b="1" dirty="0">
                <a:solidFill>
                  <a:srgbClr val="251CD4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Câu hỏi tự kiểm tra</a:t>
            </a:r>
            <a:endParaRPr lang="en-US" sz="2400" dirty="0">
              <a:solidFill>
                <a:prstClr val="black"/>
              </a:solidFill>
              <a:latin typeface="Calibri Light (Headings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51CD4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solidFill>
                  <a:srgbClr val="251CD4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rPr>
              <a:t>óm tắt bài học</a:t>
            </a:r>
            <a:endParaRPr lang="vi-VN" sz="2400" dirty="0">
              <a:solidFill>
                <a:prstClr val="black"/>
              </a:solidFill>
              <a:latin typeface="Calibri Light (Headings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4B566-6BCE-4BE7-96B1-C28ABAC8D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217" y="1216047"/>
            <a:ext cx="3372493" cy="44259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3AE89E-5031-4D21-A14A-2A52CDA9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25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19" y="806824"/>
            <a:ext cx="10161122" cy="800196"/>
          </a:xfrm>
        </p:spPr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16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55B3E9-C657-5514-6FD3-36293C6ED03A}"/>
              </a:ext>
            </a:extLst>
          </p:cNvPr>
          <p:cNvSpPr txBox="1">
            <a:spLocks/>
          </p:cNvSpPr>
          <p:nvPr/>
        </p:nvSpPr>
        <p:spPr>
          <a:xfrm>
            <a:off x="623419" y="2070846"/>
            <a:ext cx="10208187" cy="4285503"/>
          </a:xfrm>
          <a:prstGeom prst="rect">
            <a:avLst/>
          </a:prstGeom>
          <a:gradFill flip="none" rotWithShape="1">
            <a:gsLst>
              <a:gs pos="90000">
                <a:srgbClr val="BBF014">
                  <a:alpha val="20000"/>
                </a:srgbClr>
              </a:gs>
              <a:gs pos="0">
                <a:srgbClr val="86F68B"/>
              </a:gs>
              <a:gs pos="4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 err="1">
                <a:solidFill>
                  <a:srgbClr val="251CD4"/>
                </a:solidFill>
              </a:rPr>
              <a:t>Tính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hiện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đại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>
                <a:solidFill>
                  <a:srgbClr val="251CD4"/>
                </a:solidFill>
              </a:rPr>
              <a:t>Xen </a:t>
            </a:r>
            <a:r>
              <a:rPr lang="en-US" sz="2800" dirty="0" err="1">
                <a:solidFill>
                  <a:srgbClr val="251CD4"/>
                </a:solidFill>
              </a:rPr>
              <a:t>kẽ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chặt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chẽ</a:t>
            </a:r>
            <a:r>
              <a:rPr lang="en-US" sz="2800" dirty="0">
                <a:solidFill>
                  <a:srgbClr val="251CD4"/>
                </a:solidFill>
              </a:rPr>
              <a:t>, </a:t>
            </a:r>
            <a:r>
              <a:rPr lang="en-US" sz="2800" dirty="0" err="1">
                <a:solidFill>
                  <a:srgbClr val="251CD4"/>
                </a:solidFill>
              </a:rPr>
              <a:t>kịp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thời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giữa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lí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thuyết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và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thực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hành</a:t>
            </a:r>
            <a:endParaRPr lang="en-US" sz="2800" dirty="0">
              <a:solidFill>
                <a:srgbClr val="251CD4"/>
              </a:solidFill>
            </a:endParaRP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 err="1">
                <a:solidFill>
                  <a:srgbClr val="251CD4"/>
                </a:solidFill>
              </a:rPr>
              <a:t>Chú</a:t>
            </a:r>
            <a:r>
              <a:rPr lang="en-US" sz="2800" dirty="0">
                <a:solidFill>
                  <a:srgbClr val="251CD4"/>
                </a:solidFill>
              </a:rPr>
              <a:t> ý </a:t>
            </a:r>
            <a:r>
              <a:rPr lang="en-US" sz="2800" dirty="0" err="1">
                <a:solidFill>
                  <a:srgbClr val="251CD4"/>
                </a:solidFill>
              </a:rPr>
              <a:t>phát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triển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tư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duy</a:t>
            </a:r>
            <a:r>
              <a:rPr lang="en-US" sz="2800" dirty="0">
                <a:solidFill>
                  <a:srgbClr val="251CD4"/>
                </a:solidFill>
              </a:rPr>
              <a:t>: </a:t>
            </a:r>
            <a:r>
              <a:rPr lang="en-US" sz="2800" dirty="0" err="1">
                <a:solidFill>
                  <a:srgbClr val="251CD4"/>
                </a:solidFill>
              </a:rPr>
              <a:t>trình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bày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trực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quan</a:t>
            </a:r>
            <a:r>
              <a:rPr lang="en-US" sz="2800" dirty="0">
                <a:solidFill>
                  <a:srgbClr val="251CD4"/>
                </a:solidFill>
              </a:rPr>
              <a:t> và </a:t>
            </a:r>
            <a:r>
              <a:rPr lang="en-US" sz="2800" dirty="0" err="1">
                <a:solidFill>
                  <a:srgbClr val="251CD4"/>
                </a:solidFill>
              </a:rPr>
              <a:t>tiếp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tục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bồi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dưỡng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khả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năng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tư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duy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trừu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tượng</a:t>
            </a:r>
            <a:endParaRPr lang="en-US" sz="2800" dirty="0">
              <a:solidFill>
                <a:srgbClr val="251CD4"/>
              </a:solidFill>
            </a:endParaRP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 err="1">
                <a:solidFill>
                  <a:srgbClr val="251CD4"/>
                </a:solidFill>
              </a:rPr>
              <a:t>Tiếp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tục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bồi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dưỡng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khả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năng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vận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dụng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tổng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hợp</a:t>
            </a:r>
            <a:r>
              <a:rPr lang="en-US" sz="2800" dirty="0">
                <a:solidFill>
                  <a:srgbClr val="251CD4"/>
                </a:solidFill>
              </a:rPr>
              <a:t>, </a:t>
            </a:r>
            <a:r>
              <a:rPr lang="en-US" sz="2800" dirty="0" err="1">
                <a:solidFill>
                  <a:srgbClr val="251CD4"/>
                </a:solidFill>
              </a:rPr>
              <a:t>tính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sáng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tạo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trong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làm</a:t>
            </a:r>
            <a:r>
              <a:rPr lang="en-US" sz="2800" dirty="0">
                <a:solidFill>
                  <a:srgbClr val="251CD4"/>
                </a:solidFill>
              </a:rPr>
              <a:t> ra </a:t>
            </a:r>
            <a:r>
              <a:rPr lang="en-US" sz="2800" dirty="0" err="1">
                <a:solidFill>
                  <a:srgbClr val="251CD4"/>
                </a:solidFill>
              </a:rPr>
              <a:t>sản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phẩm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và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tinh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thần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hợp</a:t>
            </a:r>
            <a:r>
              <a:rPr lang="en-US" sz="2800" dirty="0">
                <a:solidFill>
                  <a:srgbClr val="251CD4"/>
                </a:solidFill>
              </a:rPr>
              <a:t> </a:t>
            </a:r>
            <a:r>
              <a:rPr lang="en-US" sz="2800" dirty="0" err="1">
                <a:solidFill>
                  <a:srgbClr val="251CD4"/>
                </a:solidFill>
              </a:rPr>
              <a:t>tác</a:t>
            </a:r>
            <a:r>
              <a:rPr lang="en-US" sz="2800" dirty="0">
                <a:solidFill>
                  <a:srgbClr val="251CD4"/>
                </a:solidFill>
              </a:rPr>
              <a:t>  </a:t>
            </a:r>
          </a:p>
          <a:p>
            <a:pPr marL="457200" lvl="0" indent="-457200" algn="l">
              <a:lnSpc>
                <a:spcPct val="100000"/>
              </a:lnSpc>
              <a:buFont typeface="Wingdings" pitchFamily="2" charset="2"/>
              <a:buChar char="ü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69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1" y="-113472"/>
            <a:ext cx="6305266" cy="12830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6777" y="204912"/>
            <a:ext cx="5214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5</a:t>
            </a:r>
            <a:r>
              <a:rPr lang="vi-VN" sz="3600" b="1" kern="0" dirty="0">
                <a:solidFill>
                  <a:schemeClr val="bg1"/>
                </a:solidFill>
                <a:latin typeface="Calibri Light" panose="020F0302020204030204"/>
              </a:rPr>
              <a:t>.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1 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Tính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hiện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đại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F82F28-63BD-41F5-B559-9342E853310F}"/>
              </a:ext>
            </a:extLst>
          </p:cNvPr>
          <p:cNvSpPr txBox="1">
            <a:spLocks/>
          </p:cNvSpPr>
          <p:nvPr/>
        </p:nvSpPr>
        <p:spPr>
          <a:xfrm>
            <a:off x="6598750" y="445948"/>
            <a:ext cx="4346956" cy="515866"/>
          </a:xfrm>
          <a:prstGeom prst="rect">
            <a:avLst/>
          </a:prstGeom>
          <a:gradFill flip="none" rotWithShape="1">
            <a:gsLst>
              <a:gs pos="90000">
                <a:srgbClr val="BBF014">
                  <a:alpha val="20000"/>
                </a:srgbClr>
              </a:gs>
              <a:gs pos="0">
                <a:srgbClr val="86F68B"/>
              </a:gs>
              <a:gs pos="4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C00000"/>
                </a:solidFill>
              </a:rPr>
              <a:t>Một </a:t>
            </a:r>
            <a:r>
              <a:rPr lang="en-US" sz="1800" dirty="0" err="1">
                <a:solidFill>
                  <a:srgbClr val="C00000"/>
                </a:solidFill>
              </a:rPr>
              <a:t>vài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hình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ảnh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minh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họa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tính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hiện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đại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6017E-521B-7D5E-8D9A-56F29AFBE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91" y="1921302"/>
            <a:ext cx="9459645" cy="1457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4FA264-DF83-CD91-89ED-F8DC7F056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94" y="1273512"/>
            <a:ext cx="6563641" cy="647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A30C57-A917-E537-56DA-E648DBCC9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54" y="1954643"/>
            <a:ext cx="9364382" cy="41439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594AD6-09B6-EE22-29EA-608CFC013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83" y="1457545"/>
            <a:ext cx="7592485" cy="543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176189-A8B0-E409-E7BE-50BA6010D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783" y="1597407"/>
            <a:ext cx="9650172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1" y="-113472"/>
            <a:ext cx="6305266" cy="12830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6777" y="204912"/>
            <a:ext cx="5214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5</a:t>
            </a:r>
            <a:r>
              <a:rPr lang="vi-VN" sz="3600" b="1" kern="0" dirty="0">
                <a:solidFill>
                  <a:schemeClr val="bg1"/>
                </a:solidFill>
                <a:latin typeface="Calibri Light" panose="020F0302020204030204"/>
              </a:rPr>
              <a:t>.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2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Tăng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cường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thực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hành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F82F28-63BD-41F5-B559-9342E853310F}"/>
              </a:ext>
            </a:extLst>
          </p:cNvPr>
          <p:cNvSpPr txBox="1">
            <a:spLocks/>
          </p:cNvSpPr>
          <p:nvPr/>
        </p:nvSpPr>
        <p:spPr>
          <a:xfrm>
            <a:off x="6470823" y="368213"/>
            <a:ext cx="5487624" cy="483030"/>
          </a:xfrm>
          <a:prstGeom prst="rect">
            <a:avLst/>
          </a:prstGeom>
          <a:gradFill flip="none" rotWithShape="1">
            <a:gsLst>
              <a:gs pos="90000">
                <a:srgbClr val="BBF014">
                  <a:alpha val="20000"/>
                </a:srgbClr>
              </a:gs>
              <a:gs pos="0">
                <a:srgbClr val="86F68B"/>
              </a:gs>
              <a:gs pos="4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rgbClr val="C00000"/>
                </a:solidFill>
              </a:rPr>
              <a:t>Một </a:t>
            </a:r>
            <a:r>
              <a:rPr lang="en-US" sz="1800" dirty="0" err="1">
                <a:solidFill>
                  <a:srgbClr val="C00000"/>
                </a:solidFill>
              </a:rPr>
              <a:t>vài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hình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ảnh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minh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họa</a:t>
            </a:r>
            <a:r>
              <a:rPr lang="en-US" sz="1800" dirty="0">
                <a:solidFill>
                  <a:srgbClr val="C00000"/>
                </a:solidFill>
              </a:rPr>
              <a:t> xen </a:t>
            </a:r>
            <a:r>
              <a:rPr lang="en-US" sz="1800" dirty="0" err="1">
                <a:solidFill>
                  <a:srgbClr val="C00000"/>
                </a:solidFill>
              </a:rPr>
              <a:t>kẽ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lí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thuyết</a:t>
            </a:r>
            <a:r>
              <a:rPr lang="en-US" sz="1800" dirty="0">
                <a:solidFill>
                  <a:srgbClr val="C00000"/>
                </a:solidFill>
              </a:rPr>
              <a:t> và </a:t>
            </a:r>
            <a:r>
              <a:rPr lang="en-US" sz="1800" dirty="0" err="1">
                <a:solidFill>
                  <a:srgbClr val="C00000"/>
                </a:solidFill>
              </a:rPr>
              <a:t>thực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hành</a:t>
            </a:r>
            <a:r>
              <a:rPr lang="en-US" sz="1800" dirty="0">
                <a:solidFill>
                  <a:srgbClr val="C00000"/>
                </a:solidFill>
              </a:rPr>
              <a:t>  </a:t>
            </a:r>
          </a:p>
          <a:p>
            <a:pPr marL="457200" lvl="0" indent="-457200" algn="l">
              <a:lnSpc>
                <a:spcPct val="100000"/>
              </a:lnSpc>
              <a:buFont typeface="Wingdings" pitchFamily="2" charset="2"/>
              <a:buChar char="ü"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C9395-1323-D92E-6C97-A64A77D5A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46" y="871180"/>
            <a:ext cx="9554908" cy="511563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B9507C-B22C-C6BB-D146-1550C51DA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25" y="851243"/>
            <a:ext cx="6853414" cy="5905528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C7DB2D-E964-4605-3F0F-F44916F54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983" y="845138"/>
            <a:ext cx="5429807" cy="31585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F47519-4A15-FE44-37F5-A0E7ADF89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983" y="3722215"/>
            <a:ext cx="5487624" cy="31357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A5FF58-AFA9-102C-F6C0-4FB353C98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554" y="1295622"/>
            <a:ext cx="5483090" cy="51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0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1" y="-113472"/>
            <a:ext cx="6305266" cy="12830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273" y="228060"/>
            <a:ext cx="5824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5</a:t>
            </a:r>
            <a:r>
              <a:rPr lang="vi-VN" sz="3600" b="1" kern="0" dirty="0">
                <a:solidFill>
                  <a:schemeClr val="bg1"/>
                </a:solidFill>
                <a:latin typeface="Calibri Light" panose="020F0302020204030204"/>
              </a:rPr>
              <a:t>.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3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Phát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triển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tư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duy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máy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tính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F82F28-63BD-41F5-B559-9342E853310F}"/>
              </a:ext>
            </a:extLst>
          </p:cNvPr>
          <p:cNvSpPr txBox="1">
            <a:spLocks/>
          </p:cNvSpPr>
          <p:nvPr/>
        </p:nvSpPr>
        <p:spPr>
          <a:xfrm>
            <a:off x="6760663" y="332223"/>
            <a:ext cx="4682784" cy="483030"/>
          </a:xfrm>
          <a:prstGeom prst="rect">
            <a:avLst/>
          </a:prstGeom>
          <a:gradFill flip="none" rotWithShape="1">
            <a:gsLst>
              <a:gs pos="90000">
                <a:srgbClr val="BBF014">
                  <a:alpha val="20000"/>
                </a:srgbClr>
              </a:gs>
              <a:gs pos="0">
                <a:srgbClr val="86F68B"/>
              </a:gs>
              <a:gs pos="4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rgbClr val="C00000"/>
                </a:solidFill>
              </a:rPr>
              <a:t>Minh </a:t>
            </a:r>
            <a:r>
              <a:rPr lang="en-US" sz="1800" dirty="0" err="1">
                <a:solidFill>
                  <a:srgbClr val="C00000"/>
                </a:solidFill>
              </a:rPr>
              <a:t>họa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chú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trọng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phát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triển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tư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duy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máy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tính</a:t>
            </a:r>
            <a:r>
              <a:rPr lang="en-US" sz="1800" dirty="0">
                <a:solidFill>
                  <a:srgbClr val="C00000"/>
                </a:solidFill>
              </a:rPr>
              <a:t>  </a:t>
            </a:r>
          </a:p>
          <a:p>
            <a:pPr marL="457200" lvl="0" indent="-457200" algn="l">
              <a:lnSpc>
                <a:spcPct val="100000"/>
              </a:lnSpc>
              <a:buFont typeface="Wingdings" pitchFamily="2" charset="2"/>
              <a:buChar char="ü"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93E56-3E38-D928-318D-A7A3857CB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26" y="959924"/>
            <a:ext cx="7525800" cy="508282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A1BC50-E9D4-A429-2707-E73D5150A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6" y="4976453"/>
            <a:ext cx="7525800" cy="16766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9ADDAE-B7C9-134A-694E-0DC790FFD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26" y="959924"/>
            <a:ext cx="10028591" cy="563730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703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007" y="532957"/>
            <a:ext cx="7705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</a:rPr>
              <a:t>2.1. 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	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Tiếp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cận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phát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triển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năng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lực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F82F28-63BD-41F5-B559-9342E853310F}"/>
              </a:ext>
            </a:extLst>
          </p:cNvPr>
          <p:cNvSpPr txBox="1">
            <a:spLocks/>
          </p:cNvSpPr>
          <p:nvPr/>
        </p:nvSpPr>
        <p:spPr>
          <a:xfrm>
            <a:off x="2734574" y="12297"/>
            <a:ext cx="9457426" cy="6857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457200" lvl="0" indent="-4572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600">
                <a:solidFill>
                  <a:prstClr val="black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marL="0" indent="0" algn="just">
              <a:lnSpc>
                <a:spcPct val="130000"/>
              </a:lnSpc>
              <a:buNone/>
            </a:pPr>
            <a:endParaRPr lang="vi-VN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6E4CEA-63D7-4E79-839D-75CD1AC26A48}"/>
              </a:ext>
            </a:extLst>
          </p:cNvPr>
          <p:cNvSpPr/>
          <p:nvPr/>
        </p:nvSpPr>
        <p:spPr>
          <a:xfrm>
            <a:off x="0" y="0"/>
            <a:ext cx="2740476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9E57DD-4CE3-448A-A037-CFB36CDF7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1" y="1334381"/>
            <a:ext cx="2411574" cy="2973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49D0BD-4B6F-47CD-A6E3-D2CE24153A42}"/>
              </a:ext>
            </a:extLst>
          </p:cNvPr>
          <p:cNvSpPr txBox="1"/>
          <p:nvPr/>
        </p:nvSpPr>
        <p:spPr>
          <a:xfrm>
            <a:off x="120242" y="4328280"/>
            <a:ext cx="2088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NGND. PGS. TS.</a:t>
            </a:r>
          </a:p>
          <a:p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Đàm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biên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4D07B0-23D2-4860-987D-D43B9A248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182" y="1658995"/>
            <a:ext cx="1578767" cy="2041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73952B-899D-4647-A003-C57C16BC5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635" y="1658995"/>
            <a:ext cx="1522791" cy="20410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A449B5-A0B4-4E52-AA1B-4244AF9B64C9}"/>
              </a:ext>
            </a:extLst>
          </p:cNvPr>
          <p:cNvSpPr txBox="1"/>
          <p:nvPr/>
        </p:nvSpPr>
        <p:spPr>
          <a:xfrm>
            <a:off x="2758581" y="3742889"/>
            <a:ext cx="1802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NGƯT. PGS. TS.</a:t>
            </a:r>
          </a:p>
          <a:p>
            <a:r>
              <a:rPr lang="en-US" sz="1600" dirty="0" err="1"/>
              <a:t>Hồ</a:t>
            </a:r>
            <a:r>
              <a:rPr lang="en-US" sz="1600" dirty="0"/>
              <a:t> </a:t>
            </a:r>
            <a:r>
              <a:rPr lang="en-US" sz="1600" dirty="0" err="1"/>
              <a:t>Cẩm</a:t>
            </a:r>
            <a:r>
              <a:rPr lang="en-US" sz="1600" dirty="0"/>
              <a:t> </a:t>
            </a:r>
            <a:r>
              <a:rPr lang="en-US" sz="1600" dirty="0" err="1"/>
              <a:t>Hà</a:t>
            </a:r>
            <a:endParaRPr lang="en-US" sz="1600" dirty="0"/>
          </a:p>
          <a:p>
            <a:r>
              <a:rPr lang="en-US" sz="1600" dirty="0"/>
              <a:t>(</a:t>
            </a:r>
            <a:r>
              <a:rPr lang="en-US" sz="1600" dirty="0" err="1"/>
              <a:t>Chủ</a:t>
            </a:r>
            <a:r>
              <a:rPr lang="en-US" sz="1600" dirty="0"/>
              <a:t> </a:t>
            </a:r>
            <a:r>
              <a:rPr lang="en-US" sz="1600" dirty="0" err="1"/>
              <a:t>biên</a:t>
            </a:r>
            <a:r>
              <a:rPr lang="en-US" sz="1600" dirty="0"/>
              <a:t>)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5E5230-2C7E-4BF7-BD5F-62A7AD50AA7C}"/>
              </a:ext>
            </a:extLst>
          </p:cNvPr>
          <p:cNvSpPr txBox="1"/>
          <p:nvPr/>
        </p:nvSpPr>
        <p:spPr>
          <a:xfrm>
            <a:off x="4627928" y="3736502"/>
            <a:ext cx="1837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PGS. TS.</a:t>
            </a:r>
          </a:p>
          <a:p>
            <a:r>
              <a:rPr lang="en-US" sz="1600" dirty="0" err="1"/>
              <a:t>Nguyễn</a:t>
            </a:r>
            <a:r>
              <a:rPr lang="en-US" sz="1600" dirty="0"/>
              <a:t> </a:t>
            </a:r>
            <a:r>
              <a:rPr lang="en-US" sz="1600" dirty="0" err="1"/>
              <a:t>Đình</a:t>
            </a:r>
            <a:r>
              <a:rPr lang="en-US" sz="1600" dirty="0"/>
              <a:t> </a:t>
            </a:r>
            <a:r>
              <a:rPr lang="en-US" sz="1600" dirty="0" err="1"/>
              <a:t>Hóa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193530-B948-4057-81EE-BB41309E3DE2}"/>
              </a:ext>
            </a:extLst>
          </p:cNvPr>
          <p:cNvSpPr txBox="1"/>
          <p:nvPr/>
        </p:nvSpPr>
        <p:spPr>
          <a:xfrm>
            <a:off x="6425391" y="3742889"/>
            <a:ext cx="1664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TS.</a:t>
            </a:r>
          </a:p>
          <a:p>
            <a:r>
              <a:rPr lang="en-US" sz="1600" dirty="0" err="1"/>
              <a:t>Phạm</a:t>
            </a:r>
            <a:r>
              <a:rPr lang="en-US" sz="1600" dirty="0"/>
              <a:t> </a:t>
            </a:r>
            <a:r>
              <a:rPr lang="en-US" sz="1600" dirty="0" err="1"/>
              <a:t>Đăng</a:t>
            </a:r>
            <a:r>
              <a:rPr lang="en-US" sz="1600" dirty="0"/>
              <a:t> </a:t>
            </a:r>
            <a:r>
              <a:rPr lang="en-US" sz="1600" dirty="0" err="1"/>
              <a:t>Hải</a:t>
            </a:r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F2A27C-0395-4C38-9C51-04571A71C7BE}"/>
              </a:ext>
            </a:extLst>
          </p:cNvPr>
          <p:cNvSpPr txBox="1"/>
          <p:nvPr/>
        </p:nvSpPr>
        <p:spPr>
          <a:xfrm>
            <a:off x="5663469" y="631621"/>
            <a:ext cx="3008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</a:p>
        </p:txBody>
      </p:sp>
      <p:pic>
        <p:nvPicPr>
          <p:cNvPr id="1026" name="Picture 2" descr="Ph.D. Pham Dang Hai - SOICT">
            <a:extLst>
              <a:ext uri="{FF2B5EF4-FFF2-40B4-BE49-F238E27FC236}">
                <a16:creationId xmlns:a16="http://schemas.microsoft.com/office/drawing/2014/main" id="{4E818A11-F5E6-928F-E921-0056853AE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633" y="1673574"/>
            <a:ext cx="1367919" cy="205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B1CD5D-50E1-84BB-288D-87FAD2BC5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4746" y="1644415"/>
            <a:ext cx="1467413" cy="20410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71F4C7-9C1C-087E-7A34-8786EAFC6DA4}"/>
              </a:ext>
            </a:extLst>
          </p:cNvPr>
          <p:cNvSpPr txBox="1"/>
          <p:nvPr/>
        </p:nvSpPr>
        <p:spPr>
          <a:xfrm>
            <a:off x="10292339" y="3706210"/>
            <a:ext cx="1887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Th.S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Nguyễn</a:t>
            </a:r>
            <a:r>
              <a:rPr lang="en-US" sz="1600" dirty="0"/>
              <a:t> Thanh </a:t>
            </a:r>
            <a:r>
              <a:rPr lang="en-US" sz="1600" dirty="0" err="1"/>
              <a:t>Tùng</a:t>
            </a:r>
            <a:endParaRPr lang="en-US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EFC081-18C7-17E6-1211-2D133A869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438" y="1709933"/>
            <a:ext cx="1505807" cy="20264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931796-A4B1-1DE3-49C2-CC2A3538BE5C}"/>
              </a:ext>
            </a:extLst>
          </p:cNvPr>
          <p:cNvSpPr txBox="1"/>
          <p:nvPr/>
        </p:nvSpPr>
        <p:spPr>
          <a:xfrm>
            <a:off x="8084499" y="3736502"/>
            <a:ext cx="2129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Th.S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Nguyễn</a:t>
            </a:r>
            <a:r>
              <a:rPr lang="en-US" sz="1600" dirty="0"/>
              <a:t> </a:t>
            </a:r>
            <a:r>
              <a:rPr lang="en-US" sz="1600" dirty="0" err="1"/>
              <a:t>Nguyên</a:t>
            </a:r>
            <a:r>
              <a:rPr lang="en-US" sz="1600" dirty="0"/>
              <a:t> </a:t>
            </a:r>
            <a:r>
              <a:rPr lang="en-US" sz="1600" dirty="0" err="1"/>
              <a:t>Hương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5225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1" y="-113472"/>
            <a:ext cx="6305266" cy="12830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6265" y="174170"/>
            <a:ext cx="6256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5</a:t>
            </a:r>
            <a:r>
              <a:rPr lang="vi-VN" sz="3600" b="1" kern="0" dirty="0">
                <a:solidFill>
                  <a:schemeClr val="bg1"/>
                </a:solidFill>
                <a:latin typeface="Calibri Light" panose="020F0302020204030204"/>
              </a:rPr>
              <a:t>.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4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Vận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dụng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tổng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sáng</a:t>
            </a:r>
            <a:r>
              <a:rPr lang="en-US" sz="3600" b="1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libri Light" panose="020F0302020204030204"/>
              </a:rPr>
              <a:t>tạo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F82F28-63BD-41F5-B559-9342E853310F}"/>
              </a:ext>
            </a:extLst>
          </p:cNvPr>
          <p:cNvSpPr txBox="1">
            <a:spLocks/>
          </p:cNvSpPr>
          <p:nvPr/>
        </p:nvSpPr>
        <p:spPr>
          <a:xfrm>
            <a:off x="6673257" y="332655"/>
            <a:ext cx="4489196" cy="472421"/>
          </a:xfrm>
          <a:prstGeom prst="rect">
            <a:avLst/>
          </a:prstGeom>
          <a:gradFill flip="none" rotWithShape="1">
            <a:gsLst>
              <a:gs pos="90000">
                <a:srgbClr val="BBF014">
                  <a:alpha val="20000"/>
                </a:srgbClr>
              </a:gs>
              <a:gs pos="0">
                <a:srgbClr val="86F68B"/>
              </a:gs>
              <a:gs pos="4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800" dirty="0" err="1">
                <a:solidFill>
                  <a:srgbClr val="251CD4"/>
                </a:solidFill>
              </a:rPr>
              <a:t>Hình</a:t>
            </a:r>
            <a:r>
              <a:rPr lang="en-US" sz="1800" dirty="0">
                <a:solidFill>
                  <a:srgbClr val="251CD4"/>
                </a:solidFill>
              </a:rPr>
              <a:t> </a:t>
            </a:r>
            <a:r>
              <a:rPr lang="en-US" sz="1800" dirty="0" err="1">
                <a:solidFill>
                  <a:srgbClr val="251CD4"/>
                </a:solidFill>
              </a:rPr>
              <a:t>ảnh</a:t>
            </a:r>
            <a:r>
              <a:rPr lang="en-US" sz="1800" dirty="0">
                <a:solidFill>
                  <a:srgbClr val="251CD4"/>
                </a:solidFill>
              </a:rPr>
              <a:t> </a:t>
            </a:r>
            <a:r>
              <a:rPr lang="en-US" sz="1800" dirty="0" err="1">
                <a:solidFill>
                  <a:srgbClr val="251CD4"/>
                </a:solidFill>
              </a:rPr>
              <a:t>minh</a:t>
            </a:r>
            <a:r>
              <a:rPr lang="en-US" sz="1800" dirty="0">
                <a:solidFill>
                  <a:srgbClr val="251CD4"/>
                </a:solidFill>
              </a:rPr>
              <a:t> </a:t>
            </a:r>
            <a:r>
              <a:rPr lang="en-US" sz="1800" dirty="0" err="1">
                <a:solidFill>
                  <a:srgbClr val="251CD4"/>
                </a:solidFill>
              </a:rPr>
              <a:t>họa</a:t>
            </a:r>
            <a:r>
              <a:rPr lang="en-US" sz="1800" dirty="0">
                <a:solidFill>
                  <a:srgbClr val="251CD4"/>
                </a:solidFill>
              </a:rPr>
              <a:t> </a:t>
            </a:r>
            <a:r>
              <a:rPr lang="en-US" sz="1800" dirty="0" err="1">
                <a:solidFill>
                  <a:srgbClr val="251CD4"/>
                </a:solidFill>
              </a:rPr>
              <a:t>bài</a:t>
            </a:r>
            <a:r>
              <a:rPr lang="en-US" sz="1800" dirty="0">
                <a:solidFill>
                  <a:srgbClr val="251CD4"/>
                </a:solidFill>
              </a:rPr>
              <a:t> </a:t>
            </a:r>
            <a:r>
              <a:rPr lang="en-US" sz="1800" dirty="0" err="1">
                <a:solidFill>
                  <a:srgbClr val="251CD4"/>
                </a:solidFill>
              </a:rPr>
              <a:t>tập</a:t>
            </a:r>
            <a:r>
              <a:rPr lang="en-US" sz="1800" dirty="0">
                <a:solidFill>
                  <a:srgbClr val="251CD4"/>
                </a:solidFill>
              </a:rPr>
              <a:t> </a:t>
            </a:r>
            <a:r>
              <a:rPr lang="en-US" sz="1800" dirty="0" err="1">
                <a:solidFill>
                  <a:srgbClr val="251CD4"/>
                </a:solidFill>
              </a:rPr>
              <a:t>nhóm</a:t>
            </a:r>
            <a:r>
              <a:rPr lang="en-US" sz="1800" dirty="0">
                <a:solidFill>
                  <a:srgbClr val="251CD4"/>
                </a:solidFill>
              </a:rPr>
              <a:t> (</a:t>
            </a:r>
            <a:r>
              <a:rPr lang="en-US" sz="1800" dirty="0" err="1">
                <a:solidFill>
                  <a:srgbClr val="251CD4"/>
                </a:solidFill>
              </a:rPr>
              <a:t>dự</a:t>
            </a:r>
            <a:r>
              <a:rPr lang="en-US" sz="1800" dirty="0">
                <a:solidFill>
                  <a:srgbClr val="251CD4"/>
                </a:solidFill>
              </a:rPr>
              <a:t> </a:t>
            </a:r>
            <a:r>
              <a:rPr lang="en-US" sz="1800" dirty="0" err="1">
                <a:solidFill>
                  <a:srgbClr val="251CD4"/>
                </a:solidFill>
              </a:rPr>
              <a:t>án</a:t>
            </a:r>
            <a:r>
              <a:rPr lang="en-US" sz="1800" dirty="0">
                <a:solidFill>
                  <a:srgbClr val="251CD4"/>
                </a:solidFill>
              </a:rPr>
              <a:t> </a:t>
            </a:r>
            <a:r>
              <a:rPr lang="en-US" sz="1800" dirty="0" err="1">
                <a:solidFill>
                  <a:srgbClr val="251CD4"/>
                </a:solidFill>
              </a:rPr>
              <a:t>nhỏ</a:t>
            </a:r>
            <a:r>
              <a:rPr lang="en-US" sz="1800" dirty="0">
                <a:solidFill>
                  <a:srgbClr val="251CD4"/>
                </a:solidFill>
              </a:rPr>
              <a:t>)</a:t>
            </a:r>
          </a:p>
          <a:p>
            <a:pPr marL="457200" lvl="0" indent="-457200" algn="l">
              <a:lnSpc>
                <a:spcPct val="100000"/>
              </a:lnSpc>
              <a:buFont typeface="Wingdings" pitchFamily="2" charset="2"/>
              <a:buChar char="ü"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0AB22-EFFE-D558-079F-3782F0461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7363"/>
            <a:ext cx="7044859" cy="2915807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E1CDB2-D9F0-56CD-5DD3-21359BC45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145" y="152556"/>
            <a:ext cx="4429420" cy="6552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1AF1BE-E35C-1259-7F77-02F5C820F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151" y="3637021"/>
            <a:ext cx="6734296" cy="3169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4AC286-7135-9E38-F33E-4B148BAF3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043" y="217131"/>
            <a:ext cx="4429420" cy="64237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4966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4500F-2E68-9F3F-1B8F-234215B0A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5D28D-B53B-C83A-BED8-C9865ACB18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1D768-BBA9-B9C4-59D4-3ED5B89C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A3D15-FD2B-812C-60A6-0961DBE76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21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261A3F-9087-7809-EDC8-C20D6FE7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904" y="0"/>
            <a:ext cx="614619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65763-260C-0525-12B7-626A7DA93C74}"/>
              </a:ext>
            </a:extLst>
          </p:cNvPr>
          <p:cNvSpPr txBox="1"/>
          <p:nvPr/>
        </p:nvSpPr>
        <p:spPr>
          <a:xfrm>
            <a:off x="257387" y="555413"/>
            <a:ext cx="266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Khuyến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khích</a:t>
            </a:r>
            <a:r>
              <a:rPr lang="en-US" b="1" dirty="0">
                <a:solidFill>
                  <a:srgbClr val="C00000"/>
                </a:solidFill>
              </a:rPr>
              <a:t> HS </a:t>
            </a:r>
            <a:r>
              <a:rPr lang="en-US" b="1" dirty="0" err="1">
                <a:solidFill>
                  <a:srgbClr val="C00000"/>
                </a:solidFill>
              </a:rPr>
              <a:t>tìm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hiểu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thêm</a:t>
            </a:r>
            <a:r>
              <a:rPr lang="en-US" b="1" dirty="0">
                <a:solidFill>
                  <a:srgbClr val="C00000"/>
                </a:solidFill>
              </a:rPr>
              <a:t> – </a:t>
            </a:r>
            <a:r>
              <a:rPr lang="en-US" b="1" dirty="0" err="1">
                <a:solidFill>
                  <a:srgbClr val="C00000"/>
                </a:solidFill>
              </a:rPr>
              <a:t>dạy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học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phân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hóa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02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1ADE5-E494-6561-360C-E3EE5A93E5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778315-409F-085C-7512-56EED0015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45D35-7504-179D-4FB5-2558FF3D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97712A-A5DE-90C5-0647-5E495BBC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22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8A2834-AA11-191E-F90C-C8D4B4B14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442" y="298026"/>
            <a:ext cx="4147257" cy="6140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C0347A-4E89-B659-7F6E-97E6B83E20C0}"/>
              </a:ext>
            </a:extLst>
          </p:cNvPr>
          <p:cNvSpPr txBox="1"/>
          <p:nvPr/>
        </p:nvSpPr>
        <p:spPr>
          <a:xfrm>
            <a:off x="257387" y="555413"/>
            <a:ext cx="266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Khuyến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khích</a:t>
            </a:r>
            <a:r>
              <a:rPr lang="en-US" b="1" dirty="0">
                <a:solidFill>
                  <a:srgbClr val="C00000"/>
                </a:solidFill>
              </a:rPr>
              <a:t> HS </a:t>
            </a:r>
            <a:r>
              <a:rPr lang="en-US" b="1" dirty="0" err="1">
                <a:solidFill>
                  <a:srgbClr val="C00000"/>
                </a:solidFill>
              </a:rPr>
              <a:t>tìm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hiểu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thêm</a:t>
            </a:r>
            <a:r>
              <a:rPr lang="en-US" b="1" dirty="0">
                <a:solidFill>
                  <a:srgbClr val="C00000"/>
                </a:solidFill>
              </a:rPr>
              <a:t> – </a:t>
            </a:r>
            <a:r>
              <a:rPr lang="en-US" b="1" dirty="0" err="1">
                <a:solidFill>
                  <a:srgbClr val="C00000"/>
                </a:solidFill>
              </a:rPr>
              <a:t>dạy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học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phân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hóa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34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1ADE5-E494-6561-360C-E3EE5A93E5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778315-409F-085C-7512-56EED0015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45D35-7504-179D-4FB5-2558FF3D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97712A-A5DE-90C5-0647-5E495BBC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23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C01899-80CB-49C4-D5DF-46B315903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599" y="915613"/>
            <a:ext cx="8430802" cy="5372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1463A5-DB60-54D4-D9DC-1E94A045343F}"/>
              </a:ext>
            </a:extLst>
          </p:cNvPr>
          <p:cNvSpPr txBox="1"/>
          <p:nvPr/>
        </p:nvSpPr>
        <p:spPr>
          <a:xfrm>
            <a:off x="0" y="101966"/>
            <a:ext cx="266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Khuyến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khích</a:t>
            </a:r>
            <a:r>
              <a:rPr lang="en-US" b="1" dirty="0">
                <a:solidFill>
                  <a:srgbClr val="C00000"/>
                </a:solidFill>
              </a:rPr>
              <a:t> HS </a:t>
            </a:r>
            <a:r>
              <a:rPr lang="en-US" b="1" dirty="0" err="1">
                <a:solidFill>
                  <a:srgbClr val="C00000"/>
                </a:solidFill>
              </a:rPr>
              <a:t>tìm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hiểu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thêm</a:t>
            </a:r>
            <a:r>
              <a:rPr lang="en-US" b="1" dirty="0">
                <a:solidFill>
                  <a:srgbClr val="C00000"/>
                </a:solidFill>
              </a:rPr>
              <a:t> – </a:t>
            </a:r>
            <a:r>
              <a:rPr lang="en-US" b="1" dirty="0" err="1">
                <a:solidFill>
                  <a:srgbClr val="C00000"/>
                </a:solidFill>
              </a:rPr>
              <a:t>dạy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học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phân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hóa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63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531" y="1777910"/>
            <a:ext cx="10515600" cy="951939"/>
          </a:xfrm>
        </p:spPr>
        <p:txBody>
          <a:bodyPr/>
          <a:lstStyle/>
          <a:p>
            <a:r>
              <a:rPr lang="en-US" dirty="0"/>
              <a:t>6.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3213" y="2998695"/>
            <a:ext cx="10515600" cy="203050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Tùy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KHMH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khước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47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0" y="480010"/>
            <a:ext cx="10515600" cy="653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Kế</a:t>
            </a:r>
            <a:r>
              <a:rPr lang="en-US" sz="36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hoạch</a:t>
            </a:r>
            <a:r>
              <a:rPr lang="en-US" sz="36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môn</a:t>
            </a:r>
            <a:r>
              <a:rPr lang="en-US" sz="36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36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86418-7A21-4371-AB10-8EF1DDC36F7D}"/>
              </a:ext>
            </a:extLst>
          </p:cNvPr>
          <p:cNvSpPr txBox="1"/>
          <p:nvPr/>
        </p:nvSpPr>
        <p:spPr>
          <a:xfrm>
            <a:off x="726688" y="806708"/>
            <a:ext cx="10515600" cy="48729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>
              <a:lnSpc>
                <a:spcPct val="150000"/>
              </a:lnSpc>
              <a:spcAft>
                <a:spcPts val="600"/>
              </a:spcAft>
            </a:pP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có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</a:t>
            </a:r>
            <a:r>
              <a:rPr lang="en-US" sz="2800" dirty="0" err="1"/>
              <a:t>hoạch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dirty="0" err="1"/>
              <a:t>khai</a:t>
            </a:r>
            <a:r>
              <a:rPr lang="en-US" sz="2800" dirty="0"/>
              <a:t> </a:t>
            </a: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(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nhãn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, </a:t>
            </a:r>
            <a:r>
              <a:rPr lang="en-US" sz="2800" dirty="0" err="1"/>
              <a:t>bài</a:t>
            </a:r>
            <a:r>
              <a:rPr lang="en-US" sz="2800" dirty="0"/>
              <a:t> được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 err="1">
                <a:sym typeface="Wingdings" panose="05000000000000000000" pitchFamily="2" charset="2"/>
              </a:rPr>
              <a:t>dạy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chủ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đề</a:t>
            </a:r>
            <a:r>
              <a:rPr lang="en-US" sz="2800" dirty="0">
                <a:sym typeface="Wingdings" panose="05000000000000000000" pitchFamily="2" charset="2"/>
              </a:rPr>
              <a:t> nào </a:t>
            </a:r>
            <a:r>
              <a:rPr lang="en-US" sz="2800" dirty="0" err="1">
                <a:sym typeface="Wingdings" panose="05000000000000000000" pitchFamily="2" charset="2"/>
              </a:rPr>
              <a:t>trước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cũng</a:t>
            </a:r>
            <a:r>
              <a:rPr lang="en-US" sz="2800" dirty="0">
                <a:sym typeface="Wingdings" panose="05000000000000000000" pitchFamily="2" charset="2"/>
              </a:rPr>
              <a:t> được, </a:t>
            </a:r>
            <a:r>
              <a:rPr lang="en-US" sz="2800" dirty="0" err="1">
                <a:sym typeface="Wingdings" panose="05000000000000000000" pitchFamily="2" charset="2"/>
              </a:rPr>
              <a:t>chủ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đề</a:t>
            </a:r>
            <a:r>
              <a:rPr lang="en-US" sz="2800" dirty="0">
                <a:sym typeface="Wingdings" panose="05000000000000000000" pitchFamily="2" charset="2"/>
              </a:rPr>
              <a:t> D </a:t>
            </a:r>
            <a:r>
              <a:rPr lang="en-US" sz="2800" dirty="0" err="1">
                <a:sym typeface="Wingdings" panose="05000000000000000000" pitchFamily="2" charset="2"/>
              </a:rPr>
              <a:t>nên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dạy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sau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chủ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đề</a:t>
            </a:r>
            <a:r>
              <a:rPr lang="en-US" sz="2800" dirty="0">
                <a:sym typeface="Wingdings" panose="05000000000000000000" pitchFamily="2" charset="2"/>
              </a:rPr>
              <a:t> C, G </a:t>
            </a:r>
            <a:r>
              <a:rPr lang="en-US" sz="2800" dirty="0" err="1">
                <a:sym typeface="Wingdings" panose="05000000000000000000" pitchFamily="2" charset="2"/>
              </a:rPr>
              <a:t>nên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dạy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cuối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kỳ</a:t>
            </a:r>
            <a:r>
              <a:rPr lang="en-US" sz="2800" dirty="0">
                <a:sym typeface="Wingdings" panose="05000000000000000000" pitchFamily="2" charset="2"/>
              </a:rPr>
              <a:t>, </a:t>
            </a:r>
            <a:r>
              <a:rPr lang="en-US" sz="2800" dirty="0" err="1">
                <a:sym typeface="Wingdings" panose="05000000000000000000" pitchFamily="2" charset="2"/>
              </a:rPr>
              <a:t>tốt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nhất</a:t>
            </a:r>
            <a:r>
              <a:rPr lang="en-US" sz="2800" dirty="0">
                <a:sym typeface="Wingdings" panose="05000000000000000000" pitchFamily="2" charset="2"/>
              </a:rPr>
              <a:t> là </a:t>
            </a:r>
            <a:r>
              <a:rPr lang="en-US" sz="2800" dirty="0" err="1">
                <a:sym typeface="Wingdings" panose="05000000000000000000" pitchFamily="2" charset="2"/>
              </a:rPr>
              <a:t>sau</a:t>
            </a:r>
            <a:r>
              <a:rPr lang="en-US" sz="2800">
                <a:sym typeface="Wingdings" panose="05000000000000000000" pitchFamily="2" charset="2"/>
              </a:rPr>
              <a:t> F) </a:t>
            </a:r>
            <a:endParaRPr lang="en-US" sz="2800" dirty="0">
              <a:sym typeface="Wingdings" panose="05000000000000000000" pitchFamily="2" charset="2"/>
            </a:endParaRPr>
          </a:p>
          <a:p>
            <a:pPr marL="285750"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sym typeface="Wingdings" panose="05000000000000000000" pitchFamily="2" charset="2"/>
              </a:rPr>
              <a:t>Một </a:t>
            </a:r>
            <a:r>
              <a:rPr lang="en-US" sz="2800" dirty="0" err="1">
                <a:sym typeface="Wingdings" panose="05000000000000000000" pitchFamily="2" charset="2"/>
              </a:rPr>
              <a:t>cách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bố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trí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theo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học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kỳ</a:t>
            </a:r>
            <a:r>
              <a:rPr lang="en-US" sz="2800" dirty="0">
                <a:sym typeface="Wingdings" panose="05000000000000000000" pitchFamily="2" charset="2"/>
              </a:rPr>
              <a:t>:</a:t>
            </a:r>
          </a:p>
          <a:p>
            <a:pPr marL="74295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sym typeface="Wingdings" panose="05000000000000000000" pitchFamily="2" charset="2"/>
              </a:rPr>
              <a:t>Dạy</a:t>
            </a:r>
            <a:r>
              <a:rPr lang="en-US" sz="2800" dirty="0">
                <a:sym typeface="Wingdings" panose="05000000000000000000" pitchFamily="2" charset="2"/>
              </a:rPr>
              <a:t> 2 </a:t>
            </a:r>
            <a:r>
              <a:rPr lang="en-US" sz="2800" dirty="0" err="1">
                <a:sym typeface="Wingdings" panose="05000000000000000000" pitchFamily="2" charset="2"/>
              </a:rPr>
              <a:t>học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kỳ</a:t>
            </a:r>
            <a:r>
              <a:rPr lang="en-US" sz="2800" dirty="0">
                <a:sym typeface="Wingdings" panose="05000000000000000000" pitchFamily="2" charset="2"/>
              </a:rPr>
              <a:t> (1 </a:t>
            </a:r>
            <a:r>
              <a:rPr lang="en-US" sz="2800" dirty="0" err="1">
                <a:sym typeface="Wingdings" panose="05000000000000000000" pitchFamily="2" charset="2"/>
              </a:rPr>
              <a:t>tiết</a:t>
            </a:r>
            <a:r>
              <a:rPr lang="en-US" sz="2800" dirty="0">
                <a:sym typeface="Wingdings" panose="05000000000000000000" pitchFamily="2" charset="2"/>
              </a:rPr>
              <a:t>/</a:t>
            </a:r>
            <a:r>
              <a:rPr lang="en-US" sz="2800" dirty="0" err="1">
                <a:sym typeface="Wingdings" panose="05000000000000000000" pitchFamily="2" charset="2"/>
              </a:rPr>
              <a:t>tuần</a:t>
            </a:r>
            <a:r>
              <a:rPr lang="en-US" sz="2800" dirty="0">
                <a:sym typeface="Wingdings" panose="05000000000000000000" pitchFamily="2" charset="2"/>
              </a:rPr>
              <a:t>)</a:t>
            </a:r>
          </a:p>
          <a:p>
            <a:pPr marL="74295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sym typeface="Wingdings" panose="05000000000000000000" pitchFamily="2" charset="2"/>
              </a:rPr>
              <a:t>Dạy</a:t>
            </a:r>
            <a:r>
              <a:rPr lang="en-US" sz="2800" dirty="0">
                <a:sym typeface="Wingdings" panose="05000000000000000000" pitchFamily="2" charset="2"/>
              </a:rPr>
              <a:t> 1 </a:t>
            </a:r>
            <a:r>
              <a:rPr lang="en-US" sz="2800" dirty="0" err="1">
                <a:sym typeface="Wingdings" panose="05000000000000000000" pitchFamily="2" charset="2"/>
              </a:rPr>
              <a:t>học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kỳ</a:t>
            </a:r>
            <a:r>
              <a:rPr lang="en-US" sz="2800" dirty="0">
                <a:sym typeface="Wingdings" panose="05000000000000000000" pitchFamily="2" charset="2"/>
              </a:rPr>
              <a:t> (2 </a:t>
            </a:r>
            <a:r>
              <a:rPr lang="en-US" sz="2800" dirty="0" err="1">
                <a:sym typeface="Wingdings" panose="05000000000000000000" pitchFamily="2" charset="2"/>
              </a:rPr>
              <a:t>tiết</a:t>
            </a:r>
            <a:r>
              <a:rPr lang="en-US" sz="2800" dirty="0">
                <a:sym typeface="Wingdings" panose="05000000000000000000" pitchFamily="2" charset="2"/>
              </a:rPr>
              <a:t>/</a:t>
            </a:r>
            <a:r>
              <a:rPr lang="en-US" sz="2800" dirty="0" err="1">
                <a:sym typeface="Wingdings" panose="05000000000000000000" pitchFamily="2" charset="2"/>
              </a:rPr>
              <a:t>tuần</a:t>
            </a:r>
            <a:r>
              <a:rPr lang="en-US" sz="2800" dirty="0">
                <a:sym typeface="Wingdings" panose="05000000000000000000" pitchFamily="2" charset="2"/>
              </a:rPr>
              <a:t>)</a:t>
            </a:r>
          </a:p>
          <a:p>
            <a:pPr marL="74295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sym typeface="Wingdings" panose="05000000000000000000" pitchFamily="2" charset="2"/>
              </a:rPr>
              <a:t>Cách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khác</a:t>
            </a:r>
            <a:r>
              <a:rPr lang="en-US" sz="2800" dirty="0">
                <a:sym typeface="Wingdings" panose="05000000000000000000" pitchFamily="2" charset="2"/>
              </a:rPr>
              <a:t>  </a:t>
            </a:r>
          </a:p>
          <a:p>
            <a:pPr marL="74295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800" dirty="0">
              <a:sym typeface="Wingdings" panose="05000000000000000000" pitchFamily="2" charset="2"/>
            </a:endParaRPr>
          </a:p>
          <a:p>
            <a:pPr marL="285750">
              <a:lnSpc>
                <a:spcPct val="150000"/>
              </a:lnSpc>
              <a:spcAft>
                <a:spcPts val="600"/>
              </a:spcAft>
            </a:pPr>
            <a:endParaRPr lang="en-US" sz="2800" dirty="0"/>
          </a:p>
          <a:p>
            <a:pPr marL="285750">
              <a:lnSpc>
                <a:spcPct val="150000"/>
              </a:lnSpc>
              <a:spcAft>
                <a:spcPts val="600"/>
              </a:spcAft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E43A18-0AA3-4926-9933-FDC86EA0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7896BC-590F-41E2-AE69-29568EAD1C22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96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7218" y="662498"/>
            <a:ext cx="10515600" cy="653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/>
              <a:t>Một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án</a:t>
            </a:r>
            <a:r>
              <a:rPr lang="en-US" sz="2400" dirty="0"/>
              <a:t> </a:t>
            </a:r>
            <a:r>
              <a:rPr lang="en-US" sz="2400" dirty="0" err="1"/>
              <a:t>dạy</a:t>
            </a:r>
            <a:r>
              <a:rPr lang="en-US" sz="2400" dirty="0"/>
              <a:t> 2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kỳ</a:t>
            </a:r>
            <a:r>
              <a:rPr lang="en-US" sz="2400" dirty="0"/>
              <a:t> (1 </a:t>
            </a:r>
            <a:r>
              <a:rPr lang="en-US" sz="2400" dirty="0" err="1"/>
              <a:t>tiết</a:t>
            </a:r>
            <a:r>
              <a:rPr lang="en-US" sz="2400" dirty="0"/>
              <a:t>/</a:t>
            </a:r>
            <a:r>
              <a:rPr lang="en-US" sz="2400" dirty="0" err="1"/>
              <a:t>tuần</a:t>
            </a:r>
            <a:r>
              <a:rPr lang="en-US" sz="2400" dirty="0"/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86418-7A21-4371-AB10-8EF1DDC36F7D}"/>
              </a:ext>
            </a:extLst>
          </p:cNvPr>
          <p:cNvSpPr txBox="1"/>
          <p:nvPr/>
        </p:nvSpPr>
        <p:spPr>
          <a:xfrm>
            <a:off x="487218" y="517817"/>
            <a:ext cx="10515600" cy="4709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>
              <a:spcAft>
                <a:spcPts val="600"/>
              </a:spcAft>
            </a:pPr>
            <a:r>
              <a:rPr lang="en-US" sz="2000" dirty="0" err="1">
                <a:solidFill>
                  <a:srgbClr val="C00000"/>
                </a:solidFill>
              </a:rPr>
              <a:t>Học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kỳ</a:t>
            </a:r>
            <a:r>
              <a:rPr lang="en-US" sz="2000" dirty="0">
                <a:solidFill>
                  <a:srgbClr val="C00000"/>
                </a:solidFill>
              </a:rPr>
              <a:t> 1 (16 </a:t>
            </a:r>
            <a:r>
              <a:rPr lang="en-US" sz="2000" dirty="0" err="1">
                <a:solidFill>
                  <a:srgbClr val="C00000"/>
                </a:solidFill>
              </a:rPr>
              <a:t>tiết</a:t>
            </a:r>
            <a:r>
              <a:rPr lang="en-US" sz="2000" dirty="0">
                <a:solidFill>
                  <a:srgbClr val="C00000"/>
                </a:solidFill>
              </a:rPr>
              <a:t> + </a:t>
            </a:r>
            <a:r>
              <a:rPr lang="en-US" sz="2000" dirty="0" err="1">
                <a:solidFill>
                  <a:srgbClr val="C00000"/>
                </a:solidFill>
              </a:rPr>
              <a:t>kiểm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tra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  <a:r>
              <a:rPr lang="en-US" sz="2000" dirty="0"/>
              <a:t>				</a:t>
            </a:r>
            <a:r>
              <a:rPr lang="en-US" sz="2000" dirty="0" err="1">
                <a:solidFill>
                  <a:srgbClr val="C00000"/>
                </a:solidFill>
              </a:rPr>
              <a:t>Học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kỳ</a:t>
            </a:r>
            <a:r>
              <a:rPr lang="en-US" sz="2000" dirty="0">
                <a:solidFill>
                  <a:srgbClr val="C00000"/>
                </a:solidFill>
              </a:rPr>
              <a:t> 2 (15 </a:t>
            </a:r>
            <a:r>
              <a:rPr lang="en-US" sz="2000" dirty="0" err="1">
                <a:solidFill>
                  <a:srgbClr val="C00000"/>
                </a:solidFill>
              </a:rPr>
              <a:t>tiết</a:t>
            </a:r>
            <a:r>
              <a:rPr lang="en-US" sz="2000" dirty="0">
                <a:solidFill>
                  <a:srgbClr val="C00000"/>
                </a:solidFill>
              </a:rPr>
              <a:t> + </a:t>
            </a:r>
            <a:r>
              <a:rPr lang="en-US" sz="2000" dirty="0" err="1">
                <a:solidFill>
                  <a:srgbClr val="C00000"/>
                </a:solidFill>
              </a:rPr>
              <a:t>ôn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tập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kiểm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tra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marL="285750">
              <a:lnSpc>
                <a:spcPct val="150000"/>
              </a:lnSpc>
              <a:spcAft>
                <a:spcPts val="600"/>
              </a:spcAft>
            </a:pPr>
            <a:endParaRPr lang="en-US" sz="2800" dirty="0">
              <a:solidFill>
                <a:srgbClr val="C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E43A18-0AA3-4926-9933-FDC86EA0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7896BC-590F-41E2-AE69-29568EAD1C22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66D477-98BD-8B31-B9B1-00DFFDF7CDB8}"/>
              </a:ext>
            </a:extLst>
          </p:cNvPr>
          <p:cNvSpPr txBox="1"/>
          <p:nvPr/>
        </p:nvSpPr>
        <p:spPr>
          <a:xfrm>
            <a:off x="4584448" y="1260072"/>
            <a:ext cx="2904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318ADD-1724-333B-E55F-96DDF6829368}"/>
              </a:ext>
            </a:extLst>
          </p:cNvPr>
          <p:cNvSpPr txBox="1"/>
          <p:nvPr/>
        </p:nvSpPr>
        <p:spPr>
          <a:xfrm>
            <a:off x="4600394" y="2573897"/>
            <a:ext cx="2904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5889D5-8C79-DDFF-1FCF-8F075FC4392D}"/>
              </a:ext>
            </a:extLst>
          </p:cNvPr>
          <p:cNvSpPr txBox="1"/>
          <p:nvPr/>
        </p:nvSpPr>
        <p:spPr>
          <a:xfrm>
            <a:off x="4600391" y="4692369"/>
            <a:ext cx="2904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F3BAE9-7149-B448-E9C9-B607E68FBFC8}"/>
              </a:ext>
            </a:extLst>
          </p:cNvPr>
          <p:cNvSpPr txBox="1"/>
          <p:nvPr/>
        </p:nvSpPr>
        <p:spPr>
          <a:xfrm>
            <a:off x="4607120" y="3627838"/>
            <a:ext cx="2904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C33D5C-32E7-A404-9844-F4568C4179C8}"/>
              </a:ext>
            </a:extLst>
          </p:cNvPr>
          <p:cNvSpPr txBox="1"/>
          <p:nvPr/>
        </p:nvSpPr>
        <p:spPr>
          <a:xfrm>
            <a:off x="11240836" y="1831576"/>
            <a:ext cx="5925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A1E69-468B-8240-47F4-41DB7075D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8" y="902100"/>
            <a:ext cx="4473472" cy="1069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349E3B-EAEA-98A1-DDB8-F23B9E39E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3" y="1987359"/>
            <a:ext cx="4473472" cy="1163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D2BA1-8856-5899-7F12-081250EC3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78" y="3180853"/>
            <a:ext cx="4473471" cy="1140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C0A867-F94A-EC27-5678-9A2DD858F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64" y="4350787"/>
            <a:ext cx="4473472" cy="11639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EB1B3F-70C9-BFBD-86F6-DD8AC6D47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63" y="5570335"/>
            <a:ext cx="4473471" cy="9090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B155ED-795E-5501-3824-416513A813F1}"/>
              </a:ext>
            </a:extLst>
          </p:cNvPr>
          <p:cNvSpPr txBox="1"/>
          <p:nvPr/>
        </p:nvSpPr>
        <p:spPr>
          <a:xfrm>
            <a:off x="4593677" y="5795392"/>
            <a:ext cx="2904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0DE4A6-F9F4-FC2F-2B9B-AB21C10A5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1869" y="893670"/>
            <a:ext cx="5140949" cy="15380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3D97CE-1912-5868-8F92-97597C4620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475" y="2981667"/>
            <a:ext cx="3133830" cy="917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BA0F98D-C720-6A6F-B998-D85D432E09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0564" y="2981667"/>
            <a:ext cx="3351142" cy="9179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3D14BB8-3DAC-1CC1-93E1-E8718232F445}"/>
              </a:ext>
            </a:extLst>
          </p:cNvPr>
          <p:cNvSpPr txBox="1"/>
          <p:nvPr/>
        </p:nvSpPr>
        <p:spPr>
          <a:xfrm>
            <a:off x="10142154" y="2643274"/>
            <a:ext cx="5925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9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BC15F1-1790-11DC-0D5D-0B8FFE41BC51}"/>
              </a:ext>
            </a:extLst>
          </p:cNvPr>
          <p:cNvCxnSpPr>
            <a:stCxn id="19" idx="2"/>
          </p:cNvCxnSpPr>
          <p:nvPr/>
        </p:nvCxnSpPr>
        <p:spPr>
          <a:xfrm flipH="1">
            <a:off x="8432343" y="2431741"/>
            <a:ext cx="1" cy="1644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EA767F6-D350-B8E8-1698-6C8663CF56CC}"/>
              </a:ext>
            </a:extLst>
          </p:cNvPr>
          <p:cNvCxnSpPr>
            <a:cxnSpLocks/>
          </p:cNvCxnSpPr>
          <p:nvPr/>
        </p:nvCxnSpPr>
        <p:spPr>
          <a:xfrm flipV="1">
            <a:off x="6526390" y="2589835"/>
            <a:ext cx="3429745" cy="63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99CC286-776B-858F-452F-C70553572F89}"/>
              </a:ext>
            </a:extLst>
          </p:cNvPr>
          <p:cNvCxnSpPr>
            <a:endCxn id="25" idx="0"/>
          </p:cNvCxnSpPr>
          <p:nvPr/>
        </p:nvCxnSpPr>
        <p:spPr>
          <a:xfrm>
            <a:off x="6526390" y="2596206"/>
            <a:ext cx="0" cy="3854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3C5DB18-977B-84F6-01A0-A158F8F590D9}"/>
              </a:ext>
            </a:extLst>
          </p:cNvPr>
          <p:cNvCxnSpPr>
            <a:cxnSpLocks/>
          </p:cNvCxnSpPr>
          <p:nvPr/>
        </p:nvCxnSpPr>
        <p:spPr>
          <a:xfrm>
            <a:off x="10992971" y="21717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84A549A-A314-BF2E-5140-DCC8E1D5C5D3}"/>
              </a:ext>
            </a:extLst>
          </p:cNvPr>
          <p:cNvCxnSpPr>
            <a:endCxn id="31" idx="0"/>
          </p:cNvCxnSpPr>
          <p:nvPr/>
        </p:nvCxnSpPr>
        <p:spPr>
          <a:xfrm>
            <a:off x="9956135" y="2589835"/>
            <a:ext cx="0" cy="3918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4AA1F19-EC22-2914-0904-8DE8FC2AF570}"/>
              </a:ext>
            </a:extLst>
          </p:cNvPr>
          <p:cNvSpPr txBox="1"/>
          <p:nvPr/>
        </p:nvSpPr>
        <p:spPr>
          <a:xfrm>
            <a:off x="6096000" y="2633329"/>
            <a:ext cx="5925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65373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7218" y="662498"/>
            <a:ext cx="10515600" cy="653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/>
              <a:t>Một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án</a:t>
            </a:r>
            <a:r>
              <a:rPr lang="en-US" sz="2400" dirty="0"/>
              <a:t> </a:t>
            </a:r>
            <a:r>
              <a:rPr lang="en-US" sz="2400" dirty="0" err="1"/>
              <a:t>dạy</a:t>
            </a:r>
            <a:r>
              <a:rPr lang="en-US" sz="2400" dirty="0"/>
              <a:t> 2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kỳ</a:t>
            </a:r>
            <a:r>
              <a:rPr lang="en-US" sz="2400" dirty="0"/>
              <a:t> (1 </a:t>
            </a:r>
            <a:r>
              <a:rPr lang="en-US" sz="2400" dirty="0" err="1"/>
              <a:t>tiết</a:t>
            </a:r>
            <a:r>
              <a:rPr lang="en-US" sz="2400" dirty="0"/>
              <a:t>/</a:t>
            </a:r>
            <a:r>
              <a:rPr lang="en-US" sz="2400" dirty="0" err="1"/>
              <a:t>tuần</a:t>
            </a:r>
            <a:r>
              <a:rPr lang="en-US" sz="2400" dirty="0"/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86418-7A21-4371-AB10-8EF1DDC36F7D}"/>
              </a:ext>
            </a:extLst>
          </p:cNvPr>
          <p:cNvSpPr txBox="1"/>
          <p:nvPr/>
        </p:nvSpPr>
        <p:spPr>
          <a:xfrm>
            <a:off x="487218" y="517817"/>
            <a:ext cx="10515600" cy="4709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>
              <a:spcAft>
                <a:spcPts val="600"/>
              </a:spcAft>
            </a:pPr>
            <a:r>
              <a:rPr lang="en-US" sz="2000" dirty="0" err="1">
                <a:solidFill>
                  <a:srgbClr val="C00000"/>
                </a:solidFill>
              </a:rPr>
              <a:t>Học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kỳ</a:t>
            </a:r>
            <a:r>
              <a:rPr lang="en-US" sz="2000" dirty="0">
                <a:solidFill>
                  <a:srgbClr val="C00000"/>
                </a:solidFill>
              </a:rPr>
              <a:t> 1 (15 </a:t>
            </a:r>
            <a:r>
              <a:rPr lang="en-US" sz="2000" dirty="0" err="1">
                <a:solidFill>
                  <a:srgbClr val="C00000"/>
                </a:solidFill>
              </a:rPr>
              <a:t>tiết</a:t>
            </a:r>
            <a:r>
              <a:rPr lang="en-US" sz="2000" dirty="0">
                <a:solidFill>
                  <a:srgbClr val="C00000"/>
                </a:solidFill>
              </a:rPr>
              <a:t> + </a:t>
            </a:r>
            <a:r>
              <a:rPr lang="en-US" sz="2000" dirty="0" err="1">
                <a:solidFill>
                  <a:srgbClr val="C00000"/>
                </a:solidFill>
              </a:rPr>
              <a:t>kiểm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tra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  <a:r>
              <a:rPr lang="en-US" sz="2000" dirty="0"/>
              <a:t>				</a:t>
            </a:r>
            <a:r>
              <a:rPr lang="en-US" sz="2000" dirty="0" err="1">
                <a:solidFill>
                  <a:srgbClr val="C00000"/>
                </a:solidFill>
              </a:rPr>
              <a:t>Học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kỳ</a:t>
            </a:r>
            <a:r>
              <a:rPr lang="en-US" sz="2000" dirty="0">
                <a:solidFill>
                  <a:srgbClr val="C00000"/>
                </a:solidFill>
              </a:rPr>
              <a:t> 2 (16 </a:t>
            </a:r>
            <a:r>
              <a:rPr lang="en-US" sz="2000" dirty="0" err="1">
                <a:solidFill>
                  <a:srgbClr val="C00000"/>
                </a:solidFill>
              </a:rPr>
              <a:t>tiết</a:t>
            </a:r>
            <a:r>
              <a:rPr lang="en-US" sz="2000" dirty="0">
                <a:solidFill>
                  <a:srgbClr val="C00000"/>
                </a:solidFill>
              </a:rPr>
              <a:t> + </a:t>
            </a:r>
            <a:r>
              <a:rPr lang="en-US" sz="2000" dirty="0" err="1">
                <a:solidFill>
                  <a:srgbClr val="C00000"/>
                </a:solidFill>
              </a:rPr>
              <a:t>ôn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tập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kiểm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tra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marL="285750">
              <a:lnSpc>
                <a:spcPct val="150000"/>
              </a:lnSpc>
              <a:spcAft>
                <a:spcPts val="600"/>
              </a:spcAft>
            </a:pPr>
            <a:endParaRPr lang="en-US" sz="2800" dirty="0">
              <a:solidFill>
                <a:srgbClr val="C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E43A18-0AA3-4926-9933-FDC86EA0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7896BC-590F-41E2-AE69-29568EAD1C22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66D477-98BD-8B31-B9B1-00DFFDF7CDB8}"/>
              </a:ext>
            </a:extLst>
          </p:cNvPr>
          <p:cNvSpPr txBox="1"/>
          <p:nvPr/>
        </p:nvSpPr>
        <p:spPr>
          <a:xfrm>
            <a:off x="4584448" y="1260072"/>
            <a:ext cx="2904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318ADD-1724-333B-E55F-96DDF6829368}"/>
              </a:ext>
            </a:extLst>
          </p:cNvPr>
          <p:cNvSpPr txBox="1"/>
          <p:nvPr/>
        </p:nvSpPr>
        <p:spPr>
          <a:xfrm>
            <a:off x="4600394" y="2573897"/>
            <a:ext cx="2904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5889D5-8C79-DDFF-1FCF-8F075FC4392D}"/>
              </a:ext>
            </a:extLst>
          </p:cNvPr>
          <p:cNvSpPr txBox="1"/>
          <p:nvPr/>
        </p:nvSpPr>
        <p:spPr>
          <a:xfrm>
            <a:off x="4600391" y="4692369"/>
            <a:ext cx="2904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F3BAE9-7149-B448-E9C9-B607E68FBFC8}"/>
              </a:ext>
            </a:extLst>
          </p:cNvPr>
          <p:cNvSpPr txBox="1"/>
          <p:nvPr/>
        </p:nvSpPr>
        <p:spPr>
          <a:xfrm>
            <a:off x="4607120" y="3627838"/>
            <a:ext cx="2904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C33D5C-32E7-A404-9844-F4568C4179C8}"/>
              </a:ext>
            </a:extLst>
          </p:cNvPr>
          <p:cNvSpPr txBox="1"/>
          <p:nvPr/>
        </p:nvSpPr>
        <p:spPr>
          <a:xfrm>
            <a:off x="11002818" y="3350749"/>
            <a:ext cx="5925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A1E69-468B-8240-47F4-41DB7075D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8" y="902100"/>
            <a:ext cx="4473472" cy="1069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349E3B-EAEA-98A1-DDB8-F23B9E39E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3" y="1987359"/>
            <a:ext cx="4473472" cy="1163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D2BA1-8856-5899-7F12-081250EC3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78" y="3180853"/>
            <a:ext cx="4473471" cy="1140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C0A867-F94A-EC27-5678-9A2DD858F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260" y="3055459"/>
            <a:ext cx="4473472" cy="11639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EB1B3F-70C9-BFBD-86F6-DD8AC6D47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63" y="5570335"/>
            <a:ext cx="4473471" cy="9090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B155ED-795E-5501-3824-416513A813F1}"/>
              </a:ext>
            </a:extLst>
          </p:cNvPr>
          <p:cNvSpPr txBox="1"/>
          <p:nvPr/>
        </p:nvSpPr>
        <p:spPr>
          <a:xfrm>
            <a:off x="4593677" y="5795392"/>
            <a:ext cx="2904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D3D97CE-1912-5868-8F92-97597C462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1662" y="1651280"/>
            <a:ext cx="3133830" cy="917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BA0F98D-C720-6A6F-B998-D85D432E09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1339" y="1631234"/>
            <a:ext cx="3351142" cy="9179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3D14BB8-3DAC-1CC1-93E1-E8718232F445}"/>
              </a:ext>
            </a:extLst>
          </p:cNvPr>
          <p:cNvSpPr txBox="1"/>
          <p:nvPr/>
        </p:nvSpPr>
        <p:spPr>
          <a:xfrm>
            <a:off x="10237336" y="1258936"/>
            <a:ext cx="5925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9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EA767F6-D350-B8E8-1698-6C8663CF56CC}"/>
              </a:ext>
            </a:extLst>
          </p:cNvPr>
          <p:cNvCxnSpPr>
            <a:cxnSpLocks/>
          </p:cNvCxnSpPr>
          <p:nvPr/>
        </p:nvCxnSpPr>
        <p:spPr>
          <a:xfrm flipV="1">
            <a:off x="6688577" y="1253701"/>
            <a:ext cx="3429745" cy="63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99CC286-776B-858F-452F-C70553572F89}"/>
              </a:ext>
            </a:extLst>
          </p:cNvPr>
          <p:cNvCxnSpPr>
            <a:cxnSpLocks/>
          </p:cNvCxnSpPr>
          <p:nvPr/>
        </p:nvCxnSpPr>
        <p:spPr>
          <a:xfrm>
            <a:off x="6699867" y="1274721"/>
            <a:ext cx="0" cy="3854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3C5DB18-977B-84F6-01A0-A158F8F590D9}"/>
              </a:ext>
            </a:extLst>
          </p:cNvPr>
          <p:cNvCxnSpPr>
            <a:cxnSpLocks/>
          </p:cNvCxnSpPr>
          <p:nvPr/>
        </p:nvCxnSpPr>
        <p:spPr>
          <a:xfrm>
            <a:off x="10992971" y="21717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84A549A-A314-BF2E-5140-DCC8E1D5C5D3}"/>
              </a:ext>
            </a:extLst>
          </p:cNvPr>
          <p:cNvCxnSpPr>
            <a:cxnSpLocks/>
          </p:cNvCxnSpPr>
          <p:nvPr/>
        </p:nvCxnSpPr>
        <p:spPr>
          <a:xfrm>
            <a:off x="10116910" y="1253701"/>
            <a:ext cx="0" cy="3918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4AA1F19-EC22-2914-0904-8DE8FC2AF570}"/>
              </a:ext>
            </a:extLst>
          </p:cNvPr>
          <p:cNvSpPr txBox="1"/>
          <p:nvPr/>
        </p:nvSpPr>
        <p:spPr>
          <a:xfrm>
            <a:off x="6113972" y="1315894"/>
            <a:ext cx="5925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AFA600-D817-0ECA-75E3-033A025CCC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078" y="4357282"/>
            <a:ext cx="4480313" cy="115208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F515DE-ADEF-EB50-F84E-AA927B6AB332}"/>
              </a:ext>
            </a:extLst>
          </p:cNvPr>
          <p:cNvCxnSpPr/>
          <p:nvPr/>
        </p:nvCxnSpPr>
        <p:spPr>
          <a:xfrm>
            <a:off x="8441339" y="902100"/>
            <a:ext cx="0" cy="3516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AD3A00-DA98-B468-C9EE-163B05F601EE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6688577" y="2569260"/>
            <a:ext cx="0" cy="4861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06FACB-00B3-02A7-162F-60C10D7DC9B0}"/>
              </a:ext>
            </a:extLst>
          </p:cNvPr>
          <p:cNvCxnSpPr>
            <a:stCxn id="31" idx="2"/>
          </p:cNvCxnSpPr>
          <p:nvPr/>
        </p:nvCxnSpPr>
        <p:spPr>
          <a:xfrm>
            <a:off x="10116910" y="2549214"/>
            <a:ext cx="0" cy="5062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226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28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AAD607-3CC2-AB70-0F85-8B589298853D}"/>
              </a:ext>
            </a:extLst>
          </p:cNvPr>
          <p:cNvSpPr txBox="1">
            <a:spLocks/>
          </p:cNvSpPr>
          <p:nvPr/>
        </p:nvSpPr>
        <p:spPr>
          <a:xfrm>
            <a:off x="906781" y="2433917"/>
            <a:ext cx="10294619" cy="370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THẢO LUẬN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5014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F1F90-BFA8-4381-9BB2-C4F5F06D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" y="0"/>
            <a:ext cx="1216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78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791" y="1480782"/>
            <a:ext cx="9300080" cy="4660711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endParaRPr lang="en-US" sz="3300" dirty="0">
              <a:solidFill>
                <a:srgbClr val="C00000"/>
              </a:solidFill>
            </a:endParaRPr>
          </a:p>
          <a:p>
            <a:pPr lvl="1" algn="just">
              <a:lnSpc>
                <a:spcPct val="130000"/>
              </a:lnSpc>
              <a:buFont typeface="Calibri" panose="020F0502020204030204" pitchFamily="34" charset="0"/>
              <a:buChar char="―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 và nắm rõ Chương trình môn Tin 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30000"/>
              </a:lnSpc>
              <a:buFont typeface="Calibri" panose="020F0502020204030204" pitchFamily="34" charset="0"/>
              <a:buChar char="―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yêu cầu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</a:p>
          <a:p>
            <a:pPr lvl="1" algn="just">
              <a:lnSpc>
                <a:spcPct val="130000"/>
              </a:lnSpc>
              <a:buFont typeface="Calibri" panose="020F0502020204030204" pitchFamily="34" charset="0"/>
              <a:buChar char="―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trình độ chuyên môn ngành Tin 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30000"/>
              </a:lnSpc>
              <a:buFont typeface="Calibri" panose="020F0502020204030204" pitchFamily="34" charset="0"/>
              <a:buChar char="―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nghiệp vụ sư phạm</a:t>
            </a:r>
          </a:p>
          <a:p>
            <a:pPr lvl="1" algn="just">
              <a:lnSpc>
                <a:spcPct val="130000"/>
              </a:lnSpc>
              <a:buFont typeface="Calibri" panose="020F0502020204030204" pitchFamily="34" charset="0"/>
              <a:buChar char="―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Có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viết SGK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30000"/>
              </a:lnSpc>
              <a:buFont typeface="Calibri" panose="020F0502020204030204" pitchFamily="34" charset="0"/>
              <a:buChar char="―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30000"/>
              </a:lnSpc>
              <a:buFont typeface="Calibri" panose="020F0502020204030204" pitchFamily="34" charset="0"/>
              <a:buChar char="―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Tâm huyết, trách nhiệm với GD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51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NỘI DUNG GIỚI THIỆU CHUNG VỀ BỘ SÁCH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791" y="1317812"/>
            <a:ext cx="10515600" cy="4823681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(2018)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CD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và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80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84634"/>
            <a:ext cx="10515600" cy="951939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Tin </a:t>
            </a:r>
            <a:r>
              <a:rPr lang="en-US" dirty="0" err="1"/>
              <a:t>học</a:t>
            </a:r>
            <a:r>
              <a:rPr lang="en-US" dirty="0"/>
              <a:t> (2018)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39035"/>
            <a:ext cx="10515600" cy="2514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Môn</a:t>
            </a:r>
            <a:r>
              <a:rPr lang="en-US" dirty="0"/>
              <a:t> 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NL 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có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thừa</a:t>
            </a:r>
            <a:r>
              <a:rPr lang="en-US" dirty="0"/>
              <a:t> và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lớp 3 </a:t>
            </a:r>
            <a:r>
              <a:rPr lang="en-US" dirty="0" err="1"/>
              <a:t>đến</a:t>
            </a:r>
            <a:r>
              <a:rPr lang="en-US" dirty="0"/>
              <a:t> lớp 12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nghiệp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73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55" y="225475"/>
            <a:ext cx="10478825" cy="839337"/>
          </a:xfrm>
        </p:spPr>
        <p:txBody>
          <a:bodyPr>
            <a:normAutofit/>
          </a:bodyPr>
          <a:lstStyle/>
          <a:p>
            <a:r>
              <a:rPr lang="en-US" dirty="0"/>
              <a:t> 1.1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Tin </a:t>
            </a:r>
            <a:r>
              <a:rPr lang="en-US" dirty="0" err="1"/>
              <a:t>học</a:t>
            </a:r>
            <a:r>
              <a:rPr lang="en-US" dirty="0"/>
              <a:t> –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trúc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2" descr="C:\Users\vietv\Downloads\Sơ đồ tóm tắt môn Tin học.jpg">
            <a:extLst>
              <a:ext uri="{FF2B5EF4-FFF2-40B4-BE49-F238E27FC236}">
                <a16:creationId xmlns:a16="http://schemas.microsoft.com/office/drawing/2014/main" id="{DA7530A8-55FB-97FA-81BC-53CC841E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76" y="1330036"/>
            <a:ext cx="4738665" cy="472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2751F3-1711-5D17-0A5E-766EF32845FE}"/>
              </a:ext>
            </a:extLst>
          </p:cNvPr>
          <p:cNvSpPr txBox="1">
            <a:spLocks/>
          </p:cNvSpPr>
          <p:nvPr/>
        </p:nvSpPr>
        <p:spPr>
          <a:xfrm>
            <a:off x="819333" y="1511277"/>
            <a:ext cx="5987946" cy="4627418"/>
          </a:xfrm>
          <a:prstGeom prst="rect">
            <a:avLst/>
          </a:prstGeom>
          <a:gradFill flip="none" rotWithShape="1">
            <a:gsLst>
              <a:gs pos="90000">
                <a:srgbClr val="BBF014">
                  <a:alpha val="10000"/>
                </a:srgbClr>
              </a:gs>
              <a:gs pos="0">
                <a:srgbClr val="86F68B"/>
              </a:gs>
              <a:gs pos="4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457200" lvl="0" indent="-4572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600">
                <a:solidFill>
                  <a:prstClr val="black"/>
                </a:solidFill>
                <a:latin typeface="Calibri Light (Headings)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 </a:t>
            </a:r>
          </a:p>
          <a:p>
            <a:pPr algn="just">
              <a:spcAft>
                <a:spcPts val="1200"/>
              </a:spcAft>
            </a:pP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năng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lực</a:t>
            </a:r>
            <a:r>
              <a:rPr lang="en-US" sz="2800" b="1" i="1" dirty="0">
                <a:solidFill>
                  <a:srgbClr val="FF0000"/>
                </a:solidFill>
              </a:rPr>
              <a:t> tin </a:t>
            </a:r>
            <a:r>
              <a:rPr lang="en-US" sz="2800" b="1" i="1" dirty="0" err="1">
                <a:solidFill>
                  <a:srgbClr val="FF0000"/>
                </a:solidFill>
              </a:rPr>
              <a:t>học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i="1" dirty="0">
                <a:solidFill>
                  <a:schemeClr val="tx1"/>
                </a:solidFill>
              </a:rPr>
              <a:t>(5 </a:t>
            </a:r>
            <a:r>
              <a:rPr lang="en-US" sz="2800" i="1" dirty="0" err="1">
                <a:solidFill>
                  <a:schemeClr val="tx1"/>
                </a:solidFill>
              </a:rPr>
              <a:t>thành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phần</a:t>
            </a:r>
            <a:r>
              <a:rPr lang="en-US" sz="2800" i="1" dirty="0">
                <a:solidFill>
                  <a:schemeClr val="tx1"/>
                </a:solidFill>
              </a:rPr>
              <a:t>)</a:t>
            </a:r>
          </a:p>
          <a:p>
            <a:pPr algn="just">
              <a:spcAft>
                <a:spcPts val="1200"/>
              </a:spcAft>
            </a:pPr>
            <a:r>
              <a:rPr lang="en-US" sz="2800" dirty="0" err="1">
                <a:solidFill>
                  <a:schemeClr val="tx1"/>
                </a:solidFill>
              </a:rPr>
              <a:t>Góp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phát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triển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phẩm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chất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chủ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yếu</a:t>
            </a:r>
            <a:r>
              <a:rPr lang="en-US" sz="2800" dirty="0">
                <a:solidFill>
                  <a:schemeClr val="tx1"/>
                </a:solidFill>
              </a:rPr>
              <a:t> và </a:t>
            </a:r>
            <a:r>
              <a:rPr lang="en-US" sz="2800" dirty="0" err="1">
                <a:solidFill>
                  <a:schemeClr val="tx1"/>
                </a:solidFill>
              </a:rPr>
              <a:t>năng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chung</a:t>
            </a:r>
            <a:endParaRPr lang="en-US" sz="2800" dirty="0">
              <a:solidFill>
                <a:schemeClr val="tx1"/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en-US" sz="2800" dirty="0" err="1"/>
              <a:t>Nội</a:t>
            </a:r>
            <a:r>
              <a:rPr lang="en-US" sz="2800" dirty="0"/>
              <a:t> dung: 3 </a:t>
            </a:r>
            <a:r>
              <a:rPr lang="en-US" sz="2800" dirty="0" err="1"/>
              <a:t>mảng</a:t>
            </a:r>
            <a:r>
              <a:rPr lang="en-US" sz="2800" dirty="0"/>
              <a:t> </a:t>
            </a:r>
            <a:r>
              <a:rPr lang="en-US" sz="2800" dirty="0" err="1"/>
              <a:t>kiến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DL, ICT, CS  </a:t>
            </a:r>
            <a:r>
              <a:rPr lang="en-US" sz="2800" dirty="0" err="1">
                <a:solidFill>
                  <a:schemeClr val="tx1"/>
                </a:solidFill>
              </a:rPr>
              <a:t>đan</a:t>
            </a:r>
            <a:r>
              <a:rPr lang="en-US" sz="2800" dirty="0">
                <a:solidFill>
                  <a:schemeClr val="tx1"/>
                </a:solidFill>
              </a:rPr>
              <a:t> xen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6 </a:t>
            </a:r>
            <a:r>
              <a:rPr lang="en-US" sz="2800" dirty="0" err="1">
                <a:solidFill>
                  <a:srgbClr val="FF0000"/>
                </a:solidFill>
              </a:rPr>
              <a:t>chủ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đề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60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66" y="2806610"/>
            <a:ext cx="10515600" cy="951939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và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biên</a:t>
            </a:r>
            <a:r>
              <a:rPr lang="en-US" dirty="0"/>
              <a:t> </a:t>
            </a:r>
            <a:r>
              <a:rPr lang="en-US" dirty="0" err="1"/>
              <a:t>soạn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807" y="4061011"/>
            <a:ext cx="10515600" cy="1795183"/>
          </a:xfrm>
        </p:spPr>
        <p:txBody>
          <a:bodyPr>
            <a:normAutofit/>
          </a:bodyPr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được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</a:t>
            </a:r>
          </a:p>
          <a:p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được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CT Tin </a:t>
            </a:r>
            <a:r>
              <a:rPr lang="en-US" dirty="0" err="1"/>
              <a:t>học</a:t>
            </a:r>
            <a:r>
              <a:rPr lang="en-US" dirty="0"/>
              <a:t> 2018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65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7"/>
            <a:ext cx="8857397" cy="12830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107" y="330682"/>
            <a:ext cx="7705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</a:rPr>
              <a:t>2.1 MỤC TIÊU CỦA SÁCH TIN HỌC LỚP 8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B954CA-6885-4D0E-ACDB-E05028B57E13}"/>
              </a:ext>
            </a:extLst>
          </p:cNvPr>
          <p:cNvSpPr txBox="1">
            <a:spLocks/>
          </p:cNvSpPr>
          <p:nvPr/>
        </p:nvSpPr>
        <p:spPr>
          <a:xfrm>
            <a:off x="697654" y="1293707"/>
            <a:ext cx="10348400" cy="5366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CT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2018 và TT33, TT 23: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YCCĐ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ở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(29 YCCĐ).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endParaRPr lang="en-US" b="1" i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AutoNum type="arabicParenBoth"/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i="1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AutoNum type="arabicParenBoth"/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HS: </a:t>
            </a:r>
            <a:r>
              <a:rPr lang="en-US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lang="en-US" i="1" spc="-4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spc="-4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spc="-4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</a:t>
            </a:r>
            <a:r>
              <a:rPr lang="en-US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i="1" spc="-4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AutoNum type="arabicParenBoth"/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GV: là TL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HS.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GV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AutoNum type="arabicParenBoth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0BD0C8-68C1-4601-AAA0-1FC00397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52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2.2 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biên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SGK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791" y="1480782"/>
            <a:ext cx="9300080" cy="4660711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 lang="en-US" sz="33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96BC-590F-41E2-AE69-29568EAD1C22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B33A7B3-1D11-D1D5-2872-29F9A74F876B}"/>
              </a:ext>
            </a:extLst>
          </p:cNvPr>
          <p:cNvGraphicFramePr/>
          <p:nvPr/>
        </p:nvGraphicFramePr>
        <p:xfrm>
          <a:off x="1115604" y="2131340"/>
          <a:ext cx="9512489" cy="4213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7266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3295</TotalTime>
  <Words>1272</Words>
  <Application>Microsoft Office PowerPoint</Application>
  <PresentationFormat>Widescreen</PresentationFormat>
  <Paragraphs>172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Calibri Light (Headings)</vt:lpstr>
      <vt:lpstr>Times New Roman</vt:lpstr>
      <vt:lpstr>Wingdings</vt:lpstr>
      <vt:lpstr>Office Theme</vt:lpstr>
      <vt:lpstr>Nội dung trao đổi về sử dụng SGK Tin học 8 Cánh Diều</vt:lpstr>
      <vt:lpstr>PowerPoint Presentation</vt:lpstr>
      <vt:lpstr>         Vài nét về nhóm tác giả</vt:lpstr>
      <vt:lpstr>NỘI DUNG GIỚI THIỆU CHUNG VỀ BỘ SÁCH</vt:lpstr>
      <vt:lpstr>1. Chương trình môn Tin học (2018)</vt:lpstr>
      <vt:lpstr> 1.1 Năng lực Tin học – cấu trúc nội dung </vt:lpstr>
      <vt:lpstr>2. Mục tiêu và quan điểm biên soạn</vt:lpstr>
      <vt:lpstr>PowerPoint Presentation</vt:lpstr>
      <vt:lpstr>  2.2  Cách tiếp cận trong việc biên soạn SGK </vt:lpstr>
      <vt:lpstr> </vt:lpstr>
      <vt:lpstr>3. Tổ chức nội dung và thời lượng</vt:lpstr>
      <vt:lpstr>PowerPoint Presentation</vt:lpstr>
      <vt:lpstr>PowerPoint Presentation</vt:lpstr>
      <vt:lpstr>4. Cấu trúc bài học</vt:lpstr>
      <vt:lpstr>PowerPoint Presentation</vt:lpstr>
      <vt:lpstr>5. Những điểm mới cần nhấn mạnh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Thảo luận về kế hoạch môn học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 Ho Cam</cp:lastModifiedBy>
  <cp:revision>90</cp:revision>
  <dcterms:created xsi:type="dcterms:W3CDTF">2022-02-11T06:40:15Z</dcterms:created>
  <dcterms:modified xsi:type="dcterms:W3CDTF">2023-05-30T04:22:52Z</dcterms:modified>
</cp:coreProperties>
</file>