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5"/>
  </p:notesMasterIdLst>
  <p:sldIdLst>
    <p:sldId id="271" r:id="rId2"/>
    <p:sldId id="323" r:id="rId3"/>
    <p:sldId id="324" r:id="rId4"/>
    <p:sldId id="316" r:id="rId5"/>
    <p:sldId id="311" r:id="rId6"/>
    <p:sldId id="340" r:id="rId7"/>
    <p:sldId id="310" r:id="rId8"/>
    <p:sldId id="343" r:id="rId9"/>
    <p:sldId id="344" r:id="rId10"/>
    <p:sldId id="354" r:id="rId11"/>
    <p:sldId id="325" r:id="rId12"/>
    <p:sldId id="317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A4A5"/>
    <a:srgbClr val="5E913B"/>
    <a:srgbClr val="CB6466"/>
    <a:srgbClr val="000000"/>
    <a:srgbClr val="61953D"/>
    <a:srgbClr val="5C8E3A"/>
    <a:srgbClr val="E36427"/>
    <a:srgbClr val="D98F91"/>
    <a:srgbClr val="4CB15F"/>
    <a:srgbClr val="F26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0" autoAdjust="0"/>
    <p:restoredTop sz="94196" autoAdjust="0"/>
  </p:normalViewPr>
  <p:slideViewPr>
    <p:cSldViewPr snapToGrid="0" showGuides="1">
      <p:cViewPr varScale="1">
        <p:scale>
          <a:sx n="69" d="100"/>
          <a:sy n="69" d="100"/>
        </p:scale>
        <p:origin x="57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60982" y="1090960"/>
            <a:ext cx="992299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Work in pairs and discuss what you want to change to be more independent.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EXTRA ACTIVITY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261AAC-2642-8D13-3CD6-27D3BE230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168" y="4013724"/>
            <a:ext cx="3208886" cy="239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D7F08E6F-AAA7-7B6C-D0DB-80F6EDF9E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420" y="2177762"/>
            <a:ext cx="3621034" cy="187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C6E12F53-5CED-63D3-50FE-362197EAC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08" y="2177762"/>
            <a:ext cx="2833406" cy="188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What really happens when babies are left to cry it out? - BBC Future">
            <a:extLst>
              <a:ext uri="{FF2B5EF4-FFF2-40B4-BE49-F238E27FC236}">
                <a16:creationId xmlns:a16="http://schemas.microsoft.com/office/drawing/2014/main" id="{527241F8-18C5-5235-170B-4190BFC57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311" y="4310388"/>
            <a:ext cx="3846803" cy="215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335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1092917" y="1969986"/>
            <a:ext cx="10124040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cs typeface="Arial" panose="020B0604020202020204" pitchFamily="34" charset="0"/>
              </a:rPr>
              <a:t>What have you learnt today?</a:t>
            </a:r>
            <a:endParaRPr lang="en-US" sz="2800" dirty="0"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Teen independence in the US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Review expressions for wishes and responding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930" y="2158230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Prepare for Lesson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- Unit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7182" y="612130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facebook.com/sachmem.vn/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7" y="2507394"/>
            <a:ext cx="6559291" cy="110911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UTM Facebook K&amp;T" panose="02040603050506020204" pitchFamily="18" charset="0"/>
              </a:rPr>
              <a:t>COMMUNICATION AND CULTURE / CLIL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26532"/>
                </a:solidFill>
                <a:latin typeface="Bookman Old Style" pitchFamily="18" charset="0"/>
              </a:rPr>
              <a:t>LESSON 7</a:t>
            </a:r>
            <a:endParaRPr lang="en-US" sz="2400" dirty="0">
              <a:solidFill>
                <a:srgbClr val="F26532"/>
              </a:solidFill>
              <a:latin typeface="Bookman Old Style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BECOMING INDEPENDENT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447902" y="1157273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66299" y="2232284"/>
            <a:ext cx="2327633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COMMUNICATION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380936" y="3423459"/>
            <a:ext cx="1950733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CLIL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07694" y="1147818"/>
            <a:ext cx="4879383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Pictures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07694" y="2058476"/>
            <a:ext cx="4879384" cy="10854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1: Listen and complete the conversation </a:t>
            </a:r>
          </a:p>
          <a:p>
            <a:r>
              <a:rPr lang="en-US" dirty="0">
                <a:solidFill>
                  <a:schemeClr val="tx1"/>
                </a:solidFill>
              </a:rPr>
              <a:t>Task 2: Make similar conversation for these situations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07694" y="3382624"/>
            <a:ext cx="4879385" cy="10284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1: Read the text and complete the diagram. </a:t>
            </a:r>
          </a:p>
          <a:p>
            <a:r>
              <a:rPr lang="en-GB" dirty="0">
                <a:solidFill>
                  <a:schemeClr val="tx1"/>
                </a:solidFill>
              </a:rPr>
              <a:t>Task 2: </a:t>
            </a:r>
            <a:r>
              <a:rPr lang="en-US" dirty="0">
                <a:solidFill>
                  <a:schemeClr val="tx1"/>
                </a:solidFill>
              </a:rPr>
              <a:t>Work in groups. Discuss the following questions. 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31669" y="1484975"/>
            <a:ext cx="898447" cy="747309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356303" y="2559985"/>
            <a:ext cx="709996" cy="863473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50166" y="4664063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EXTRA ACTIVITY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3331669" y="3778562"/>
            <a:ext cx="709997" cy="885501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007694" y="4631707"/>
            <a:ext cx="4879382" cy="7602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discuss what you want to change to be more independent.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947383" y="322270"/>
            <a:ext cx="6181534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UTM Facebook K&amp;T" panose="02040603050506020204" pitchFamily="18" charset="0"/>
              </a:rPr>
              <a:t>COMMUNICATION AND CULTURE / CLIL</a:t>
            </a:r>
            <a:endParaRPr lang="en-US" sz="2400" dirty="0">
              <a:latin typeface="UTM Facebook K&amp;T" panose="020406030505060202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837188" y="344239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26532"/>
                </a:solidFill>
                <a:latin typeface="Bookman Old Style" pitchFamily="18" charset="0"/>
              </a:rPr>
              <a:t>LESSON 7</a:t>
            </a:r>
            <a:endParaRPr lang="en-US" dirty="0">
              <a:solidFill>
                <a:srgbClr val="F26532"/>
              </a:solidFill>
              <a:latin typeface="Bookman Old Style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007694" y="5622841"/>
            <a:ext cx="4879382" cy="684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1" name="Curved Connector 20"/>
          <p:cNvCxnSpPr>
            <a:endCxn id="30" idx="0"/>
          </p:cNvCxnSpPr>
          <p:nvPr/>
        </p:nvCxnSpPr>
        <p:spPr>
          <a:xfrm rot="10800000" flipV="1">
            <a:off x="2389786" y="4997138"/>
            <a:ext cx="560381" cy="777152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1298285" y="5774290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75406" y="1470991"/>
            <a:ext cx="6606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PICTURES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1028" name="Picture 1">
            <a:extLst>
              <a:ext uri="{FF2B5EF4-FFF2-40B4-BE49-F238E27FC236}">
                <a16:creationId xmlns:a16="http://schemas.microsoft.com/office/drawing/2014/main" id="{7B07AC95-AC59-12CD-D513-A32891372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168" y="4013724"/>
            <a:ext cx="3208886" cy="239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2">
            <a:extLst>
              <a:ext uri="{FF2B5EF4-FFF2-40B4-BE49-F238E27FC236}">
                <a16:creationId xmlns:a16="http://schemas.microsoft.com/office/drawing/2014/main" id="{9FC6E826-9FA4-1845-F6E7-88BDF68F9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020" y="1665320"/>
            <a:ext cx="3621034" cy="187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3">
            <a:extLst>
              <a:ext uri="{FF2B5EF4-FFF2-40B4-BE49-F238E27FC236}">
                <a16:creationId xmlns:a16="http://schemas.microsoft.com/office/drawing/2014/main" id="{017925E8-CF28-E233-8C2C-8FDD9C62F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08" y="2177762"/>
            <a:ext cx="2833406" cy="188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4" descr="What really happens when babies are left to cry it out? - BBC Future">
            <a:extLst>
              <a:ext uri="{FF2B5EF4-FFF2-40B4-BE49-F238E27FC236}">
                <a16:creationId xmlns:a16="http://schemas.microsoft.com/office/drawing/2014/main" id="{D0F3B899-868D-C877-7445-E8D89A403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311" y="4310388"/>
            <a:ext cx="3846803" cy="215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917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83350" y="893201"/>
            <a:ext cx="1026678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Listen and complete the conversation with the expressions in the box. Then practice it in pairs.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928C6F3-B162-97FB-104E-D7B13D812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414" y="2272145"/>
            <a:ext cx="10214339" cy="286789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754716" y="3078549"/>
            <a:ext cx="642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6ABCA3-7520-5EA6-7AEB-6DE556F0885D}"/>
              </a:ext>
            </a:extLst>
          </p:cNvPr>
          <p:cNvSpPr txBox="1"/>
          <p:nvPr/>
        </p:nvSpPr>
        <p:spPr>
          <a:xfrm>
            <a:off x="3672575" y="3535755"/>
            <a:ext cx="642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0845186-2221-8B55-4BED-B8B0C69BE503}"/>
              </a:ext>
            </a:extLst>
          </p:cNvPr>
          <p:cNvSpPr txBox="1"/>
          <p:nvPr/>
        </p:nvSpPr>
        <p:spPr>
          <a:xfrm>
            <a:off x="3963526" y="4076091"/>
            <a:ext cx="642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3D88AC-E1B7-9844-188B-0EE53F8CDA25}"/>
              </a:ext>
            </a:extLst>
          </p:cNvPr>
          <p:cNvSpPr txBox="1"/>
          <p:nvPr/>
        </p:nvSpPr>
        <p:spPr>
          <a:xfrm>
            <a:off x="4628556" y="4547152"/>
            <a:ext cx="642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8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932125" y="1017136"/>
            <a:ext cx="41615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Useful expressions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7" y="123935"/>
            <a:ext cx="54053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844355"/>
              </p:ext>
            </p:extLst>
          </p:nvPr>
        </p:nvGraphicFramePr>
        <p:xfrm>
          <a:off x="789708" y="1613112"/>
          <a:ext cx="11000510" cy="493281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500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002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008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Expressing wishes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Responding to wishes</a:t>
                      </a:r>
                      <a:endParaRPr lang="en-US" sz="2800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4535">
                <a:tc>
                  <a:txBody>
                    <a:bodyPr/>
                    <a:lstStyle/>
                    <a:p>
                      <a:r>
                        <a:rPr lang="en-US" sz="2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Have a good/great …</a:t>
                      </a:r>
                    </a:p>
                    <a:p>
                      <a:r>
                        <a:rPr lang="en-US" sz="2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Best wishes!/Good luck!</a:t>
                      </a:r>
                    </a:p>
                    <a:p>
                      <a:r>
                        <a:rPr lang="en-US" sz="2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I wish you a happy and healthy new year./ Happy New Year!/Happy holidays!</a:t>
                      </a:r>
                    </a:p>
                    <a:p>
                      <a:r>
                        <a:rPr lang="en-US" sz="2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 I wish you best of luck/every success in your new …</a:t>
                      </a:r>
                    </a:p>
                    <a:p>
                      <a:r>
                        <a:rPr lang="en-US" sz="2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Get well soon!/Hope you feel better soon/make a speedy recovery.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Thanks so much.</a:t>
                      </a:r>
                    </a:p>
                    <a:p>
                      <a:r>
                        <a:rPr lang="en-US" sz="2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Thank you (all) for your wishes.</a:t>
                      </a:r>
                    </a:p>
                    <a:p>
                      <a:r>
                        <a:rPr lang="en-US" sz="2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Thanks. Happy New Year to you too!</a:t>
                      </a:r>
                    </a:p>
                    <a:p>
                      <a:r>
                        <a:rPr lang="en-US" sz="2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(The) same to you! Thanks.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8215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46743" y="1111574"/>
            <a:ext cx="104905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Work in pairs. Use the models in 1 to make similar conversations for these situations. 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1013254" y="2187146"/>
            <a:ext cx="4522573" cy="2866768"/>
          </a:xfrm>
          <a:prstGeom prst="wedgeRoundRectCallout">
            <a:avLst>
              <a:gd name="adj1" fmla="val -12910"/>
              <a:gd name="adj2" fmla="val 62069"/>
              <a:gd name="adj3" fmla="val 16667"/>
            </a:avLst>
          </a:prstGeom>
          <a:solidFill>
            <a:srgbClr val="E0A4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i="1" dirty="0">
                <a:solidFill>
                  <a:srgbClr val="FF0000"/>
                </a:solidFill>
              </a:rPr>
              <a:t>Student A </a:t>
            </a:r>
            <a:r>
              <a:rPr lang="en-US" sz="2800" i="1" dirty="0">
                <a:solidFill>
                  <a:schemeClr val="tx1"/>
                </a:solidFill>
              </a:rPr>
              <a:t>is going to take an exam.</a:t>
            </a:r>
          </a:p>
          <a:p>
            <a:r>
              <a:rPr lang="en-US" sz="2800" i="1" dirty="0">
                <a:solidFill>
                  <a:srgbClr val="FF0000"/>
                </a:solidFill>
              </a:rPr>
              <a:t>Student B </a:t>
            </a:r>
            <a:r>
              <a:rPr lang="en-US" sz="2800" i="1" dirty="0">
                <a:solidFill>
                  <a:schemeClr val="tx1"/>
                </a:solidFill>
              </a:rPr>
              <a:t>is expressing his/her wishes for Student A’s success.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7043351" y="2631990"/>
            <a:ext cx="4782065" cy="2903838"/>
          </a:xfrm>
          <a:prstGeom prst="wedgeRoundRect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FF0000"/>
                </a:solidFill>
              </a:rPr>
              <a:t>Student B </a:t>
            </a:r>
            <a:r>
              <a:rPr lang="en-US" sz="2800" dirty="0">
                <a:solidFill>
                  <a:schemeClr val="tx1"/>
                </a:solidFill>
              </a:rPr>
              <a:t>is not feeling well.</a:t>
            </a:r>
          </a:p>
          <a:p>
            <a:r>
              <a:rPr lang="en-US" sz="2800" dirty="0">
                <a:solidFill>
                  <a:srgbClr val="FF0000"/>
                </a:solidFill>
              </a:rPr>
              <a:t>Student A </a:t>
            </a:r>
            <a:r>
              <a:rPr lang="en-US" sz="2800" dirty="0">
                <a:solidFill>
                  <a:schemeClr val="tx1"/>
                </a:solidFill>
              </a:rPr>
              <a:t>is expressing his/her wishes for Student’s recovery.</a:t>
            </a:r>
          </a:p>
        </p:txBody>
      </p:sp>
    </p:spTree>
    <p:extLst>
      <p:ext uri="{BB962C8B-B14F-4D97-AF65-F5344CB8AC3E}">
        <p14:creationId xmlns:p14="http://schemas.microsoft.com/office/powerpoint/2010/main" val="2951645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60772" y="1075394"/>
            <a:ext cx="99229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Read the text and complete the diagram.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CLIL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5E1F2D-246A-4936-BE9D-CBD77EC65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04" y="1750868"/>
            <a:ext cx="11734916" cy="49911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CECFFAA-01CF-4872-4791-68FD1709822C}"/>
              </a:ext>
            </a:extLst>
          </p:cNvPr>
          <p:cNvSpPr txBox="1"/>
          <p:nvPr/>
        </p:nvSpPr>
        <p:spPr>
          <a:xfrm>
            <a:off x="10046414" y="1824349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English, </a:t>
            </a:r>
            <a:r>
              <a:rPr lang="en-US" sz="2400" dirty="0" err="1">
                <a:solidFill>
                  <a:srgbClr val="FF0000"/>
                </a:solidFill>
              </a:rPr>
              <a:t>maths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0BACC4-5CBF-83E3-4D3A-4C0DF21582DE}"/>
              </a:ext>
            </a:extLst>
          </p:cNvPr>
          <p:cNvSpPr txBox="1"/>
          <p:nvPr/>
        </p:nvSpPr>
        <p:spPr>
          <a:xfrm>
            <a:off x="7622528" y="2620172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sports, clubs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A72E51-D895-2648-8AD5-502E60665C19}"/>
              </a:ext>
            </a:extLst>
          </p:cNvPr>
          <p:cNvSpPr txBox="1"/>
          <p:nvPr/>
        </p:nvSpPr>
        <p:spPr>
          <a:xfrm>
            <a:off x="7622528" y="4063496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fast-food restaurants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0B6092-4F64-9BDD-2192-9D2A4BB9221C}"/>
              </a:ext>
            </a:extLst>
          </p:cNvPr>
          <p:cNvSpPr txBox="1"/>
          <p:nvPr/>
        </p:nvSpPr>
        <p:spPr>
          <a:xfrm>
            <a:off x="10053674" y="5687142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at local hospital</a:t>
            </a:r>
          </a:p>
        </p:txBody>
      </p:sp>
    </p:spTree>
    <p:extLst>
      <p:ext uri="{BB962C8B-B14F-4D97-AF65-F5344CB8AC3E}">
        <p14:creationId xmlns:p14="http://schemas.microsoft.com/office/powerpoint/2010/main" val="17234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6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60982" y="1090960"/>
            <a:ext cx="99229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Work in groups. Discuss the following questions.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CLIL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452DD8-3845-BF98-BBDB-782BB8EAF8C7}"/>
              </a:ext>
            </a:extLst>
          </p:cNvPr>
          <p:cNvSpPr txBox="1"/>
          <p:nvPr/>
        </p:nvSpPr>
        <p:spPr>
          <a:xfrm>
            <a:off x="878041" y="2341418"/>
            <a:ext cx="108290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 Do American teenagers learn to become independent in the same way as Vietnamese teenagers? </a:t>
            </a:r>
          </a:p>
          <a:p>
            <a:r>
              <a:rPr lang="en-US" sz="2800" dirty="0"/>
              <a:t>- What are the similarities and differences?</a:t>
            </a:r>
          </a:p>
        </p:txBody>
      </p:sp>
    </p:spTree>
    <p:extLst>
      <p:ext uri="{BB962C8B-B14F-4D97-AF65-F5344CB8AC3E}">
        <p14:creationId xmlns:p14="http://schemas.microsoft.com/office/powerpoint/2010/main" val="26302376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8835</TotalTime>
  <Words>401</Words>
  <Application>Microsoft Office PowerPoint</Application>
  <PresentationFormat>Widescreen</PresentationFormat>
  <Paragraphs>79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Berlin Sans FB Demi</vt:lpstr>
      <vt:lpstr>Bookman Old Style</vt:lpstr>
      <vt:lpstr>Calibri</vt:lpstr>
      <vt:lpstr>Calibri Light</vt:lpstr>
      <vt:lpstr>Montserrat Medium</vt:lpstr>
      <vt:lpstr>Myriad Pro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Vu Manh Hai</cp:lastModifiedBy>
  <cp:revision>168</cp:revision>
  <dcterms:created xsi:type="dcterms:W3CDTF">2020-12-09T02:04:09Z</dcterms:created>
  <dcterms:modified xsi:type="dcterms:W3CDTF">2022-12-29T07:28:22Z</dcterms:modified>
</cp:coreProperties>
</file>