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327" r:id="rId2"/>
    <p:sldId id="427" r:id="rId3"/>
    <p:sldId id="432" r:id="rId4"/>
    <p:sldId id="433" r:id="rId5"/>
    <p:sldId id="340" r:id="rId6"/>
  </p:sldIdLst>
  <p:sldSz cx="16276638" cy="9144000"/>
  <p:notesSz cx="6858000" cy="9144000"/>
  <p:custDataLst>
    <p:tags r:id="rId8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17550" indent="-26035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436688" indent="-5222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2154238" indent="-78263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873375" indent="-104457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00CC"/>
    <a:srgbClr val="FF0066"/>
    <a:srgbClr val="C5F3F3"/>
    <a:srgbClr val="FF7C80"/>
    <a:srgbClr val="FF6600"/>
    <a:srgbClr val="6600CC"/>
    <a:srgbClr val="3333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876" autoAdjust="0"/>
    <p:restoredTop sz="94660"/>
  </p:normalViewPr>
  <p:slideViewPr>
    <p:cSldViewPr>
      <p:cViewPr varScale="1">
        <p:scale>
          <a:sx n="53" d="100"/>
          <a:sy n="53" d="100"/>
        </p:scale>
        <p:origin x="126" y="108"/>
      </p:cViewPr>
      <p:guideLst>
        <p:guide orient="horz" pos="2880"/>
        <p:guide pos="512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7825" y="685800"/>
            <a:ext cx="61023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1C4FA25-5DD5-485C-BCD2-EF739D2A71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3868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717550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143668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215423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2873375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3592220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10664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29109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747553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EB5B8007-F28A-4C3E-A48D-DDE012D8153F}" type="slidenum">
              <a:rPr lang="en-US" altLang="en-US" sz="1200">
                <a:cs typeface="Arial" charset="0"/>
              </a:rPr>
              <a:pPr algn="r" eaLnBrk="1" hangingPunct="1"/>
              <a:t>5</a:t>
            </a:fld>
            <a:endParaRPr lang="en-US" altLang="en-US" sz="1200">
              <a:cs typeface="Arial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77825" y="685800"/>
            <a:ext cx="6102350" cy="3429000"/>
          </a:xfrm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vi-VN" altLang="en-US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9"/>
            <a:ext cx="13835142" cy="196003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718444" indent="0" algn="ctr">
              <a:buNone/>
              <a:defRPr/>
            </a:lvl2pPr>
            <a:lvl3pPr marL="1436888" indent="0" algn="ctr">
              <a:buNone/>
              <a:defRPr/>
            </a:lvl3pPr>
            <a:lvl4pPr marL="2155332" indent="0" algn="ctr">
              <a:buNone/>
              <a:defRPr/>
            </a:lvl4pPr>
            <a:lvl5pPr marL="2873776" indent="0" algn="ctr">
              <a:buNone/>
              <a:defRPr/>
            </a:lvl5pPr>
            <a:lvl6pPr marL="3592220" indent="0" algn="ctr">
              <a:buNone/>
              <a:defRPr/>
            </a:lvl6pPr>
            <a:lvl7pPr marL="4310664" indent="0" algn="ctr">
              <a:buNone/>
              <a:defRPr/>
            </a:lvl7pPr>
            <a:lvl8pPr marL="5029109" indent="0" algn="ctr">
              <a:buNone/>
              <a:defRPr/>
            </a:lvl8pPr>
            <a:lvl9pPr marL="5747553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01423-D198-4896-B996-AF6CD71AA3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2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28DD1-89CB-4A9B-8160-1008CEEB8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209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800562" y="366186"/>
            <a:ext cx="3662244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3832" y="366186"/>
            <a:ext cx="10715453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A9502-423E-4957-ACD4-EFEAFA4568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3834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0BA3F-51CF-473C-BBC7-9F80CB3FD9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66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3" y="5875867"/>
            <a:ext cx="13835142" cy="1816100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3" y="3875619"/>
            <a:ext cx="13835142" cy="2000249"/>
          </a:xfrm>
        </p:spPr>
        <p:txBody>
          <a:bodyPr anchor="b"/>
          <a:lstStyle>
            <a:lvl1pPr marL="0" indent="0">
              <a:buNone/>
              <a:defRPr sz="3100"/>
            </a:lvl1pPr>
            <a:lvl2pPr marL="718444" indent="0">
              <a:buNone/>
              <a:defRPr sz="2800"/>
            </a:lvl2pPr>
            <a:lvl3pPr marL="1436888" indent="0">
              <a:buNone/>
              <a:defRPr sz="2500"/>
            </a:lvl3pPr>
            <a:lvl4pPr marL="2155332" indent="0">
              <a:buNone/>
              <a:defRPr sz="2200"/>
            </a:lvl4pPr>
            <a:lvl5pPr marL="2873776" indent="0">
              <a:buNone/>
              <a:defRPr sz="2200"/>
            </a:lvl5pPr>
            <a:lvl6pPr marL="3592220" indent="0">
              <a:buNone/>
              <a:defRPr sz="2200"/>
            </a:lvl6pPr>
            <a:lvl7pPr marL="4310664" indent="0">
              <a:buNone/>
              <a:defRPr sz="2200"/>
            </a:lvl7pPr>
            <a:lvl8pPr marL="5029109" indent="0">
              <a:buNone/>
              <a:defRPr sz="2200"/>
            </a:lvl8pPr>
            <a:lvl9pPr marL="5747553" indent="0">
              <a:buNone/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9DFC9-E0D6-4E70-95EC-EE956DA625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5921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3832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3958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E0E17-1536-48C6-87E3-A861F0C00F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175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0A47B-B3AA-4408-B89E-78641CC571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1286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8FA65-B14B-4883-88C7-F7A3A55E9A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1497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BE4F5-A3A4-4A0F-A638-D990D725B4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872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8"/>
            <a:ext cx="9099093" cy="7804151"/>
          </a:xfrm>
        </p:spPr>
        <p:txBody>
          <a:bodyPr/>
          <a:lstStyle>
            <a:lvl1pPr>
              <a:defRPr sz="5000"/>
            </a:lvl1pPr>
            <a:lvl2pPr>
              <a:defRPr sz="4400"/>
            </a:lvl2pPr>
            <a:lvl3pPr>
              <a:defRPr sz="38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8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9C05A-73D7-488D-87AE-9FA1D515BA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941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1"/>
            <a:ext cx="9765983" cy="75565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000"/>
            </a:lvl1pPr>
            <a:lvl2pPr marL="718444" indent="0">
              <a:buNone/>
              <a:defRPr sz="4400"/>
            </a:lvl2pPr>
            <a:lvl3pPr marL="1436888" indent="0">
              <a:buNone/>
              <a:defRPr sz="3800"/>
            </a:lvl3pPr>
            <a:lvl4pPr marL="2155332" indent="0">
              <a:buNone/>
              <a:defRPr sz="3100"/>
            </a:lvl4pPr>
            <a:lvl5pPr marL="2873776" indent="0">
              <a:buNone/>
              <a:defRPr sz="3100"/>
            </a:lvl5pPr>
            <a:lvl6pPr marL="3592220" indent="0">
              <a:buNone/>
              <a:defRPr sz="3100"/>
            </a:lvl6pPr>
            <a:lvl7pPr marL="4310664" indent="0">
              <a:buNone/>
              <a:defRPr sz="3100"/>
            </a:lvl7pPr>
            <a:lvl8pPr marL="5029109" indent="0">
              <a:buNone/>
              <a:defRPr sz="3100"/>
            </a:lvl8pPr>
            <a:lvl9pPr marL="5747553" indent="0">
              <a:buNone/>
              <a:defRPr sz="3100"/>
            </a:lvl9pPr>
          </a:lstStyle>
          <a:p>
            <a:pPr lvl="0"/>
            <a:endParaRPr lang="vi-V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2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90DF4-68DF-4AAF-98F9-EB3836BAB8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8833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3832" y="366713"/>
            <a:ext cx="1464897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3832" y="2133600"/>
            <a:ext cx="14648974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3832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61185" y="8326438"/>
            <a:ext cx="5154269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664924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200"/>
            </a:lvl1pPr>
          </a:lstStyle>
          <a:p>
            <a:pPr>
              <a:defRPr/>
            </a:pPr>
            <a:fld id="{F4264759-E7CE-4A8C-955C-20DA2A50E4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5pPr>
      <a:lvl6pPr marL="718444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6pPr>
      <a:lvl7pPr marL="1436888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7pPr>
      <a:lvl8pPr marL="2155332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8pPr>
      <a:lvl9pPr marL="2873776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9pPr>
    </p:titleStyle>
    <p:bodyStyle>
      <a:lvl1pPr marL="538163" indent="-538163" algn="l" rtl="0" eaLnBrk="0" fontAlgn="base" hangingPunct="0">
        <a:spcBef>
          <a:spcPct val="20000"/>
        </a:spcBef>
        <a:spcAft>
          <a:spcPct val="0"/>
        </a:spcAft>
        <a:buChar char="•"/>
        <a:defRPr sz="5000">
          <a:solidFill>
            <a:schemeClr val="tx1"/>
          </a:solidFill>
          <a:latin typeface="+mn-lt"/>
          <a:ea typeface="+mn-ea"/>
          <a:cs typeface="+mn-cs"/>
        </a:defRPr>
      </a:lvl1pPr>
      <a:lvl2pPr marL="1166813" indent="-447675" algn="l" rtl="0" eaLnBrk="0" fontAlgn="base" hangingPunct="0">
        <a:spcBef>
          <a:spcPct val="20000"/>
        </a:spcBef>
        <a:spcAft>
          <a:spcPct val="0"/>
        </a:spcAft>
        <a:buChar char="–"/>
        <a:defRPr sz="4400">
          <a:solidFill>
            <a:schemeClr val="tx1"/>
          </a:solidFill>
          <a:latin typeface="+mn-lt"/>
        </a:defRPr>
      </a:lvl2pPr>
      <a:lvl3pPr marL="1795463" indent="-358775" algn="l" rtl="0" eaLnBrk="0" fontAlgn="base" hangingPunct="0">
        <a:spcBef>
          <a:spcPct val="20000"/>
        </a:spcBef>
        <a:spcAft>
          <a:spcPct val="0"/>
        </a:spcAft>
        <a:buChar char="•"/>
        <a:defRPr sz="3800">
          <a:solidFill>
            <a:schemeClr val="tx1"/>
          </a:solidFill>
          <a:latin typeface="+mn-lt"/>
        </a:defRPr>
      </a:lvl3pPr>
      <a:lvl4pPr marL="2513013" indent="-358775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4pPr>
      <a:lvl5pPr marL="3232150" indent="-358775" algn="l" rtl="0" eaLnBrk="0" fontAlgn="base" hangingPunct="0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5pPr>
      <a:lvl6pPr marL="3951442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6pPr>
      <a:lvl7pPr marL="4669887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7pPr>
      <a:lvl8pPr marL="5388331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8pPr>
      <a:lvl9pPr marL="6106775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844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888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55332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3776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22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1066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29109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47553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png"/><Relationship Id="rId7" Type="http://schemas.openxmlformats.org/officeDocument/2006/relationships/image" Target="../media/image7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gif"/><Relationship Id="rId5" Type="http://schemas.openxmlformats.org/officeDocument/2006/relationships/image" Target="../media/image5.wmf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3"/>
          <p:cNvSpPr txBox="1">
            <a:spLocks noChangeArrowheads="1"/>
          </p:cNvSpPr>
          <p:nvPr/>
        </p:nvSpPr>
        <p:spPr bwMode="auto">
          <a:xfrm>
            <a:off x="3197197" y="723901"/>
            <a:ext cx="10037260" cy="68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500" b="1">
                <a:solidFill>
                  <a:srgbClr val="FF0066"/>
                </a:solidFill>
                <a:latin typeface="Times New Roman" pitchFamily="18" charset="0"/>
              </a:rPr>
              <a:t>TRƯỜNG TIỂU HỌC ……</a:t>
            </a:r>
          </a:p>
        </p:txBody>
      </p:sp>
      <p:pic>
        <p:nvPicPr>
          <p:cNvPr id="2051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677" y="5827200"/>
            <a:ext cx="1739080" cy="2257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7" name="Text Box 14"/>
          <p:cNvSpPr txBox="1">
            <a:spLocks noChangeArrowheads="1"/>
          </p:cNvSpPr>
          <p:nvPr/>
        </p:nvSpPr>
        <p:spPr bwMode="auto">
          <a:xfrm>
            <a:off x="1446821" y="4137819"/>
            <a:ext cx="13382995" cy="1822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1800"/>
              </a:spcBef>
              <a:defRPr/>
            </a:pP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3</a:t>
            </a:r>
          </a:p>
          <a:p>
            <a:pPr algn="ctr" eaLnBrk="1" hangingPunct="1">
              <a:spcBef>
                <a:spcPts val="1800"/>
              </a:spcBef>
              <a:defRPr/>
            </a:pPr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ÔN TẬP CUỐI HỌC KÌ 1 (TIẾT 3)</a:t>
            </a:r>
          </a:p>
        </p:txBody>
      </p:sp>
      <p:sp>
        <p:nvSpPr>
          <p:cNvPr id="2059" name="Text Box 17"/>
          <p:cNvSpPr txBox="1">
            <a:spLocks noChangeArrowheads="1"/>
          </p:cNvSpPr>
          <p:nvPr/>
        </p:nvSpPr>
        <p:spPr bwMode="auto">
          <a:xfrm>
            <a:off x="2480250" y="2057400"/>
            <a:ext cx="11471154" cy="18070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54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CHÀO MỪNG QUÝ THẦY CÔ</a:t>
            </a:r>
          </a:p>
          <a:p>
            <a:pPr algn="ctr" eaLnBrk="1" hangingPunct="1">
              <a:spcBef>
                <a:spcPts val="0"/>
              </a:spcBef>
              <a:defRPr/>
            </a:pPr>
            <a:r>
              <a:rPr lang="en-US" sz="54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VỀ DỰ GIỜ THĂM LỚP</a:t>
            </a:r>
          </a:p>
        </p:txBody>
      </p:sp>
      <p:sp>
        <p:nvSpPr>
          <p:cNvPr id="2054" name="Text Box 18"/>
          <p:cNvSpPr txBox="1">
            <a:spLocks noChangeArrowheads="1"/>
          </p:cNvSpPr>
          <p:nvPr/>
        </p:nvSpPr>
        <p:spPr bwMode="auto">
          <a:xfrm>
            <a:off x="3382959" y="7200900"/>
            <a:ext cx="5974560" cy="884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 b="1" i="1">
                <a:solidFill>
                  <a:srgbClr val="FF0066"/>
                </a:solidFill>
                <a:latin typeface="Times New Roman" pitchFamily="18" charset="0"/>
              </a:rPr>
              <a:t>Giáo viên:</a:t>
            </a:r>
          </a:p>
          <a:p>
            <a:pPr eaLnBrk="1" hangingPunct="1"/>
            <a:r>
              <a:rPr lang="en-US" altLang="en-US" sz="2400" b="1" i="1">
                <a:solidFill>
                  <a:srgbClr val="FF0066"/>
                </a:solidFill>
                <a:latin typeface="Times New Roman" pitchFamily="18" charset="0"/>
              </a:rPr>
              <a:t>Lớp:  3</a:t>
            </a:r>
          </a:p>
        </p:txBody>
      </p:sp>
      <p:pic>
        <p:nvPicPr>
          <p:cNvPr id="2055" name="Picture 22" descr="bd21315_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0079" y="5960292"/>
            <a:ext cx="5616086" cy="20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5" descr="POINSET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V="1">
            <a:off x="1112658" y="331495"/>
            <a:ext cx="2081213" cy="2669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5" descr="POINSET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3122398" y="413107"/>
            <a:ext cx="2089150" cy="249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/>
        </p:nvCxnSpPr>
        <p:spPr>
          <a:xfrm flipV="1">
            <a:off x="5407784" y="1447800"/>
            <a:ext cx="5985862" cy="0"/>
          </a:xfrm>
          <a:prstGeom prst="line">
            <a:avLst/>
          </a:prstGeom>
          <a:ln>
            <a:solidFill>
              <a:srgbClr val="FF0066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3" name="Picture 7" descr="BƯỚM 58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961410">
            <a:off x="13131113" y="984250"/>
            <a:ext cx="1474263" cy="192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0" name="Picture 8" descr="animal-14[1]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17220" flipH="1">
            <a:off x="2541409" y="6100454"/>
            <a:ext cx="1211090" cy="88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5" descr="POINSET3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76919" y="5781235"/>
            <a:ext cx="3396458" cy="24229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repeatCount="1000000" accel="36000" decel="2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475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21" presetClass="emph" presetSubtype="0" repeatCount="2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9" grpId="0"/>
      <p:bldP spid="2059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4617134" y="42893"/>
            <a:ext cx="6255239" cy="1599885"/>
            <a:chOff x="4617134" y="42893"/>
            <a:chExt cx="6255239" cy="1599885"/>
          </a:xfrm>
        </p:grpSpPr>
        <p:grpSp>
          <p:nvGrpSpPr>
            <p:cNvPr id="14" name="Group 13"/>
            <p:cNvGrpSpPr/>
            <p:nvPr/>
          </p:nvGrpSpPr>
          <p:grpSpPr>
            <a:xfrm>
              <a:off x="4617134" y="42893"/>
              <a:ext cx="6255239" cy="1013727"/>
              <a:chOff x="4539228" y="103852"/>
              <a:chExt cx="6149694" cy="1013727"/>
            </a:xfrm>
          </p:grpSpPr>
          <p:grpSp>
            <p:nvGrpSpPr>
              <p:cNvPr id="15" name="Group 14"/>
              <p:cNvGrpSpPr/>
              <p:nvPr/>
            </p:nvGrpSpPr>
            <p:grpSpPr>
              <a:xfrm>
                <a:off x="4539228" y="103852"/>
                <a:ext cx="6149694" cy="1013727"/>
                <a:chOff x="4539228" y="103852"/>
                <a:chExt cx="6149694" cy="1013727"/>
              </a:xfrm>
            </p:grpSpPr>
            <p:sp>
              <p:nvSpPr>
                <p:cNvPr id="17" name="TextBox 16"/>
                <p:cNvSpPr txBox="1"/>
                <p:nvPr/>
              </p:nvSpPr>
              <p:spPr>
                <a:xfrm>
                  <a:off x="4539228" y="103852"/>
                  <a:ext cx="6149694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320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Thứ……ngày…..tháng…..năm…….</a:t>
                  </a:r>
                </a:p>
              </p:txBody>
            </p:sp>
            <p:sp>
              <p:nvSpPr>
                <p:cNvPr id="18" name="TextBox 17"/>
                <p:cNvSpPr txBox="1"/>
                <p:nvPr/>
              </p:nvSpPr>
              <p:spPr>
                <a:xfrm>
                  <a:off x="6486305" y="594359"/>
                  <a:ext cx="2261748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800" b="1">
                      <a:solidFill>
                        <a:srgbClr val="FF0066"/>
                      </a:solidFill>
                      <a:latin typeface="Times New Roman" pitchFamily="18" charset="0"/>
                      <a:cs typeface="Times New Roman" pitchFamily="18" charset="0"/>
                    </a:rPr>
                    <a:t>TIẾNG VIỆT</a:t>
                  </a:r>
                </a:p>
              </p:txBody>
            </p:sp>
          </p:grpSp>
          <p:cxnSp>
            <p:nvCxnSpPr>
              <p:cNvPr id="16" name="Straight Connector 15"/>
              <p:cNvCxnSpPr/>
              <p:nvPr/>
            </p:nvCxnSpPr>
            <p:spPr>
              <a:xfrm>
                <a:off x="6676405" y="1082039"/>
                <a:ext cx="1887840" cy="0"/>
              </a:xfrm>
              <a:prstGeom prst="line">
                <a:avLst/>
              </a:prstGeom>
              <a:ln>
                <a:solidFill>
                  <a:srgbClr val="FF0066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9" name="Text Box 14"/>
            <p:cNvSpPr txBox="1">
              <a:spLocks noChangeArrowheads="1"/>
            </p:cNvSpPr>
            <p:nvPr/>
          </p:nvSpPr>
          <p:spPr bwMode="auto">
            <a:xfrm>
              <a:off x="4785519" y="1066800"/>
              <a:ext cx="6019799" cy="5759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43689" tIns="71844" rIns="143689" bIns="718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ts val="0"/>
                </a:spcBef>
                <a:defRPr/>
              </a:pPr>
              <a:r>
                <a:rPr lang="en-US" sz="2800" b="1" dirty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ÔN TẬP CUỐI HỌC KÌ 1 (TIẾT 3)</a:t>
              </a:r>
            </a:p>
          </p:txBody>
        </p:sp>
      </p:grpSp>
      <p:sp>
        <p:nvSpPr>
          <p:cNvPr id="25" name="Rectangle 24">
            <a:extLst>
              <a:ext uri="{FF2B5EF4-FFF2-40B4-BE49-F238E27FC236}">
                <a16:creationId xmlns:a16="http://schemas.microsoft.com/office/drawing/2014/main" id="{03A7D6CF-3036-493F-8FE8-02B61E05DED0}"/>
              </a:ext>
            </a:extLst>
          </p:cNvPr>
          <p:cNvSpPr/>
          <p:nvPr/>
        </p:nvSpPr>
        <p:spPr>
          <a:xfrm>
            <a:off x="1356519" y="2081910"/>
            <a:ext cx="13792200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800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1. Đánh giá kĩ năng đọc thành tiếng, học thuộc lòng: Mỗi học sinh đọc một đoạn văn, đoạn thơ khoảng 60 - 65 tiếng hoặc đọc thuộc lòng một đoạn thơ (bài thơ) đã học.</a:t>
            </a:r>
          </a:p>
        </p:txBody>
      </p:sp>
    </p:spTree>
    <p:extLst>
      <p:ext uri="{BB962C8B-B14F-4D97-AF65-F5344CB8AC3E}">
        <p14:creationId xmlns:p14="http://schemas.microsoft.com/office/powerpoint/2010/main" val="4184934910"/>
      </p:ext>
    </p:extLst>
  </p:cSld>
  <p:clrMapOvr>
    <a:masterClrMapping/>
  </p:clrMapOvr>
  <p:transition spd="slow">
    <p:split orient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4617134" y="42893"/>
            <a:ext cx="6255239" cy="1599885"/>
            <a:chOff x="4617134" y="42893"/>
            <a:chExt cx="6255239" cy="1599885"/>
          </a:xfrm>
        </p:grpSpPr>
        <p:grpSp>
          <p:nvGrpSpPr>
            <p:cNvPr id="14" name="Group 13"/>
            <p:cNvGrpSpPr/>
            <p:nvPr/>
          </p:nvGrpSpPr>
          <p:grpSpPr>
            <a:xfrm>
              <a:off x="4617134" y="42893"/>
              <a:ext cx="6255239" cy="1013727"/>
              <a:chOff x="4539228" y="103852"/>
              <a:chExt cx="6149694" cy="1013727"/>
            </a:xfrm>
          </p:grpSpPr>
          <p:grpSp>
            <p:nvGrpSpPr>
              <p:cNvPr id="15" name="Group 14"/>
              <p:cNvGrpSpPr/>
              <p:nvPr/>
            </p:nvGrpSpPr>
            <p:grpSpPr>
              <a:xfrm>
                <a:off x="4539228" y="103852"/>
                <a:ext cx="6149694" cy="1013727"/>
                <a:chOff x="4539228" y="103852"/>
                <a:chExt cx="6149694" cy="1013727"/>
              </a:xfrm>
            </p:grpSpPr>
            <p:sp>
              <p:nvSpPr>
                <p:cNvPr id="17" name="TextBox 16"/>
                <p:cNvSpPr txBox="1"/>
                <p:nvPr/>
              </p:nvSpPr>
              <p:spPr>
                <a:xfrm>
                  <a:off x="4539228" y="103852"/>
                  <a:ext cx="6149694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320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Thứ……ngày…..tháng…..năm…….</a:t>
                  </a:r>
                </a:p>
              </p:txBody>
            </p:sp>
            <p:sp>
              <p:nvSpPr>
                <p:cNvPr id="18" name="TextBox 17"/>
                <p:cNvSpPr txBox="1"/>
                <p:nvPr/>
              </p:nvSpPr>
              <p:spPr>
                <a:xfrm>
                  <a:off x="6486305" y="594359"/>
                  <a:ext cx="2261748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800" b="1">
                      <a:solidFill>
                        <a:srgbClr val="FF0066"/>
                      </a:solidFill>
                      <a:latin typeface="Times New Roman" pitchFamily="18" charset="0"/>
                      <a:cs typeface="Times New Roman" pitchFamily="18" charset="0"/>
                    </a:rPr>
                    <a:t>TIẾNG VIỆT</a:t>
                  </a:r>
                </a:p>
              </p:txBody>
            </p:sp>
          </p:grpSp>
          <p:cxnSp>
            <p:nvCxnSpPr>
              <p:cNvPr id="16" name="Straight Connector 15"/>
              <p:cNvCxnSpPr/>
              <p:nvPr/>
            </p:nvCxnSpPr>
            <p:spPr>
              <a:xfrm>
                <a:off x="6676405" y="1082039"/>
                <a:ext cx="1887840" cy="0"/>
              </a:xfrm>
              <a:prstGeom prst="line">
                <a:avLst/>
              </a:prstGeom>
              <a:ln>
                <a:solidFill>
                  <a:srgbClr val="FF0066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9" name="Text Box 14"/>
            <p:cNvSpPr txBox="1">
              <a:spLocks noChangeArrowheads="1"/>
            </p:cNvSpPr>
            <p:nvPr/>
          </p:nvSpPr>
          <p:spPr bwMode="auto">
            <a:xfrm>
              <a:off x="4785519" y="1066800"/>
              <a:ext cx="6019799" cy="5759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43689" tIns="71844" rIns="143689" bIns="718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ts val="0"/>
                </a:spcBef>
                <a:defRPr/>
              </a:pPr>
              <a:r>
                <a:rPr lang="en-US" sz="2800" b="1" dirty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ÔN TẬP CUỐI HỌC KÌ 1 (TIẾT 3)</a:t>
              </a:r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7E19F732-48DF-9208-5A9D-421C8B8D869A}"/>
              </a:ext>
            </a:extLst>
          </p:cNvPr>
          <p:cNvSpPr txBox="1"/>
          <p:nvPr/>
        </p:nvSpPr>
        <p:spPr>
          <a:xfrm>
            <a:off x="518319" y="1905000"/>
            <a:ext cx="14935200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i="0" dirty="0">
                <a:solidFill>
                  <a:srgbClr val="FF006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2. </a:t>
            </a:r>
            <a:r>
              <a:rPr lang="vi-VN" sz="3600" b="1" i="0" dirty="0" err="1">
                <a:solidFill>
                  <a:srgbClr val="FF006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vi-VN" sz="3600" b="1" i="0" dirty="0">
                <a:solidFill>
                  <a:srgbClr val="FF006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i="0" dirty="0" err="1">
                <a:solidFill>
                  <a:srgbClr val="FF006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vi-VN" sz="3600" b="1" i="0" dirty="0">
                <a:solidFill>
                  <a:srgbClr val="FF006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i="0" dirty="0" err="1">
                <a:solidFill>
                  <a:srgbClr val="FF006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vi-VN" sz="3600" b="1" i="0" dirty="0">
                <a:solidFill>
                  <a:srgbClr val="FF006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i="0" dirty="0" err="1">
                <a:solidFill>
                  <a:srgbClr val="FF006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vi-VN" sz="3600" b="1" i="0" dirty="0">
                <a:solidFill>
                  <a:srgbClr val="FF006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i="0" dirty="0" err="1">
                <a:solidFill>
                  <a:srgbClr val="FF006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vi-VN" sz="3600" b="1" i="0" dirty="0">
                <a:solidFill>
                  <a:srgbClr val="FF006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so </a:t>
            </a:r>
            <a:r>
              <a:rPr lang="vi-VN" sz="3600" b="1" i="0" dirty="0" err="1">
                <a:solidFill>
                  <a:srgbClr val="FF006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sánh</a:t>
            </a:r>
            <a:r>
              <a:rPr lang="vi-VN" sz="3600" b="1" i="0" dirty="0">
                <a:solidFill>
                  <a:srgbClr val="FF006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trong </a:t>
            </a:r>
            <a:r>
              <a:rPr lang="vi-VN" sz="3600" b="1" i="0" dirty="0" err="1">
                <a:solidFill>
                  <a:srgbClr val="FF006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vi-VN" sz="3600" b="1" i="0" dirty="0">
                <a:solidFill>
                  <a:srgbClr val="FF006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văn sau: </a:t>
            </a:r>
          </a:p>
          <a:p>
            <a:pPr algn="just"/>
            <a:r>
              <a:rPr lang="en-US" sz="3600" b="1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vi-VN" sz="3600" b="1" i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Mùa</a:t>
            </a:r>
            <a:r>
              <a:rPr lang="vi-VN" sz="3600" b="1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xuân, cây </a:t>
            </a:r>
            <a:r>
              <a:rPr lang="vi-VN" sz="3600" b="1" i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gạo</a:t>
            </a:r>
            <a:r>
              <a:rPr lang="vi-VN" sz="3600" b="1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i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vi-VN" sz="3600" b="1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i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vi-VN" sz="3600" b="1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bao nhiêu </a:t>
            </a:r>
            <a:r>
              <a:rPr lang="vi-VN" sz="3600" b="1" i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vi-VN" sz="3600" b="1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chim </a:t>
            </a:r>
            <a:r>
              <a:rPr lang="vi-VN" sz="3600" b="1" i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ríu</a:t>
            </a:r>
            <a:r>
              <a:rPr lang="vi-VN" sz="3600" b="1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i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rít</a:t>
            </a:r>
            <a:r>
              <a:rPr lang="vi-VN" sz="3600" b="1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vi-VN" sz="3600" b="1" i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vi-VN" sz="3600" b="1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xa </a:t>
            </a:r>
            <a:r>
              <a:rPr lang="vi-VN" sz="3600" b="1" i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nhìn</a:t>
            </a:r>
            <a:r>
              <a:rPr lang="vi-VN" sz="3600" b="1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i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vi-VN" sz="3600" b="1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cây </a:t>
            </a:r>
            <a:r>
              <a:rPr lang="vi-VN" sz="3600" b="1" i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gạo</a:t>
            </a:r>
            <a:r>
              <a:rPr lang="vi-VN" sz="3600" b="1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i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sừng</a:t>
            </a:r>
            <a:r>
              <a:rPr lang="vi-VN" sz="3600" b="1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i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sững</a:t>
            </a:r>
            <a:r>
              <a:rPr lang="vi-VN" sz="3600" b="1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như </a:t>
            </a:r>
            <a:r>
              <a:rPr lang="vi-VN" sz="3600" b="1" i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vi-VN" sz="3600" b="1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i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tháp</a:t>
            </a:r>
            <a:r>
              <a:rPr lang="vi-VN" sz="3600" b="1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i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đèn</a:t>
            </a:r>
            <a:r>
              <a:rPr lang="vi-VN" sz="3600" b="1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i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khổng</a:t>
            </a:r>
            <a:r>
              <a:rPr lang="vi-VN" sz="3600" b="1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i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lồ</a:t>
            </a:r>
            <a:r>
              <a:rPr lang="vi-VN" sz="3600" b="1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vi-VN" sz="3600" b="1" i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vi-VN" sz="3600" b="1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i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ngàn</a:t>
            </a:r>
            <a:r>
              <a:rPr lang="vi-VN" sz="3600" b="1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bông hoa </a:t>
            </a:r>
            <a:r>
              <a:rPr lang="vi-VN" sz="3600" b="1" i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vi-VN" sz="3600" b="1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i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vi-VN" sz="3600" b="1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i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ngàn</a:t>
            </a:r>
            <a:r>
              <a:rPr lang="vi-VN" sz="3600" b="1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i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ngọn</a:t>
            </a:r>
            <a:r>
              <a:rPr lang="vi-VN" sz="3600" b="1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i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lửa</a:t>
            </a:r>
            <a:r>
              <a:rPr lang="vi-VN" sz="3600" b="1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i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hồng</a:t>
            </a:r>
            <a:r>
              <a:rPr lang="vi-VN" sz="3600" b="1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tươi. </a:t>
            </a:r>
            <a:r>
              <a:rPr lang="vi-VN" sz="3600" b="1" i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vi-VN" sz="3600" b="1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i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ngàn</a:t>
            </a:r>
            <a:r>
              <a:rPr lang="vi-VN" sz="3600" b="1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i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búp</a:t>
            </a:r>
            <a:r>
              <a:rPr lang="vi-VN" sz="3600" b="1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i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nõn</a:t>
            </a:r>
            <a:r>
              <a:rPr lang="vi-VN" sz="3600" b="1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i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vi-VN" sz="3600" b="1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i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vi-VN" sz="3600" b="1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i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ngàn</a:t>
            </a:r>
            <a:r>
              <a:rPr lang="vi-VN" sz="3600" b="1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i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ánh</a:t>
            </a:r>
            <a:r>
              <a:rPr lang="vi-VN" sz="3600" b="1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i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nến</a:t>
            </a:r>
            <a:r>
              <a:rPr lang="vi-VN" sz="3600" b="1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trong xanh. </a:t>
            </a:r>
            <a:r>
              <a:rPr lang="vi-VN" sz="3600" b="1" i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vi-VN" sz="3600" b="1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i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vi-VN" sz="3600" b="1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i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vi-VN" sz="3600" b="1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i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làn</a:t>
            </a:r>
            <a:r>
              <a:rPr lang="vi-VN" sz="3600" b="1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i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gió</a:t>
            </a:r>
            <a:r>
              <a:rPr lang="vi-VN" sz="3600" b="1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i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nhẹ</a:t>
            </a:r>
            <a:r>
              <a:rPr lang="vi-VN" sz="3600" b="1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hay </a:t>
            </a:r>
            <a:r>
              <a:rPr lang="vi-VN" sz="3600" b="1" i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vi-VN" sz="3600" b="1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đôi chim </a:t>
            </a:r>
            <a:r>
              <a:rPr lang="vi-VN" sz="3600" b="1" i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lang="vi-VN" sz="3600" b="1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i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vi-VN" sz="3600" b="1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i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vi-VN" sz="3600" b="1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i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vi-VN" sz="3600" b="1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ngay </a:t>
            </a:r>
            <a:r>
              <a:rPr lang="vi-VN" sz="3600" b="1" i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mấy</a:t>
            </a:r>
            <a:r>
              <a:rPr lang="vi-VN" sz="3600" b="1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bông hoa </a:t>
            </a:r>
            <a:r>
              <a:rPr lang="vi-VN" sz="3600" b="1" i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gạo</a:t>
            </a:r>
            <a:r>
              <a:rPr lang="vi-VN" sz="3600" b="1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i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lìa</a:t>
            </a:r>
            <a:r>
              <a:rPr lang="vi-VN" sz="3600" b="1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i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cành</a:t>
            </a:r>
            <a:r>
              <a:rPr lang="vi-VN" sz="3600" b="1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vi-VN" sz="3600" b="1" i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vi-VN" sz="3600" b="1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bông hoa rơi </a:t>
            </a:r>
            <a:r>
              <a:rPr lang="vi-VN" sz="3600" b="1" i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vi-VN" sz="3600" b="1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trên cao, </a:t>
            </a:r>
            <a:r>
              <a:rPr lang="vi-VN" sz="3600" b="1" i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đài</a:t>
            </a:r>
            <a:r>
              <a:rPr lang="vi-VN" sz="3600" b="1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hoa </a:t>
            </a:r>
            <a:r>
              <a:rPr lang="vi-VN" sz="3600" b="1" i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nặng</a:t>
            </a:r>
            <a:r>
              <a:rPr lang="vi-VN" sz="3600" b="1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i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chúi</a:t>
            </a:r>
            <a:r>
              <a:rPr lang="vi-VN" sz="3600" b="1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i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xuống</a:t>
            </a:r>
            <a:r>
              <a:rPr lang="vi-VN" sz="3600" b="1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vi-VN" sz="3600" b="1" i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vi-VN" sz="3600" b="1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i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cánh</a:t>
            </a:r>
            <a:r>
              <a:rPr lang="vi-VN" sz="3600" b="1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hoa </a:t>
            </a:r>
            <a:r>
              <a:rPr lang="vi-VN" sz="3600" b="1" i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đỏ</a:t>
            </a:r>
            <a:r>
              <a:rPr lang="vi-VN" sz="3600" b="1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i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rực</a:t>
            </a:r>
            <a:r>
              <a:rPr lang="vi-VN" sz="3600" b="1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quay </a:t>
            </a:r>
            <a:r>
              <a:rPr lang="vi-VN" sz="3600" b="1" i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tít</a:t>
            </a:r>
            <a:r>
              <a:rPr lang="vi-VN" sz="3600" b="1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như chong </a:t>
            </a:r>
            <a:r>
              <a:rPr lang="vi-VN" sz="3600" b="1" i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chóng</a:t>
            </a:r>
            <a:r>
              <a:rPr lang="vi-VN" sz="3600" b="1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vi-VN" sz="3600" b="1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om </a:t>
            </a:r>
            <a:r>
              <a:rPr lang="vi-VN" sz="3600" b="1" i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thật</a:t>
            </a:r>
            <a:r>
              <a:rPr lang="vi-VN" sz="3600" b="1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i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vi-VN" sz="3600" b="1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</a:p>
          <a:p>
            <a:pPr algn="r"/>
            <a:r>
              <a:rPr lang="vi-VN" sz="3600" b="1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Theo VŨ TÚ NAM</a:t>
            </a:r>
            <a:endParaRPr lang="en-US" sz="36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FFC2310B-9FAD-C8CD-E015-1E18E65640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6533787"/>
              </p:ext>
            </p:extLst>
          </p:nvPr>
        </p:nvGraphicFramePr>
        <p:xfrm>
          <a:off x="518319" y="6638588"/>
          <a:ext cx="14782802" cy="24333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98002">
                  <a:extLst>
                    <a:ext uri="{9D8B030D-6E8A-4147-A177-3AD203B41FA5}">
                      <a16:colId xmlns:a16="http://schemas.microsoft.com/office/drawing/2014/main" val="2147850698"/>
                    </a:ext>
                  </a:extLst>
                </a:gridCol>
                <a:gridCol w="4567556">
                  <a:extLst>
                    <a:ext uri="{9D8B030D-6E8A-4147-A177-3AD203B41FA5}">
                      <a16:colId xmlns:a16="http://schemas.microsoft.com/office/drawing/2014/main" val="3952110637"/>
                    </a:ext>
                  </a:extLst>
                </a:gridCol>
                <a:gridCol w="2391945">
                  <a:extLst>
                    <a:ext uri="{9D8B030D-6E8A-4147-A177-3AD203B41FA5}">
                      <a16:colId xmlns:a16="http://schemas.microsoft.com/office/drawing/2014/main" val="3671257645"/>
                    </a:ext>
                  </a:extLst>
                </a:gridCol>
                <a:gridCol w="6525299">
                  <a:extLst>
                    <a:ext uri="{9D8B030D-6E8A-4147-A177-3AD203B41FA5}">
                      <a16:colId xmlns:a16="http://schemas.microsoft.com/office/drawing/2014/main" val="3512420736"/>
                    </a:ext>
                  </a:extLst>
                </a:gridCol>
              </a:tblGrid>
              <a:tr h="24907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Câu</a:t>
                      </a:r>
                      <a:endParaRPr lang="en-US" sz="3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Sự</a:t>
                      </a:r>
                      <a:r>
                        <a:rPr lang="en-US" sz="3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vật</a:t>
                      </a:r>
                      <a:r>
                        <a:rPr lang="en-US" sz="3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</a:t>
                      </a:r>
                      <a:endParaRPr lang="en-US" sz="3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Từ so sánh</a:t>
                      </a:r>
                      <a:endParaRPr lang="en-US" sz="32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Sự vật 2</a:t>
                      </a:r>
                      <a:endParaRPr lang="en-US" sz="32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1975143"/>
                  </a:ext>
                </a:extLst>
              </a:tr>
              <a:tr h="44012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3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Cây</a:t>
                      </a:r>
                      <a:r>
                        <a:rPr lang="en-US" sz="3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gạo</a:t>
                      </a:r>
                      <a:endParaRPr lang="en-US" sz="3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như</a:t>
                      </a:r>
                      <a:endParaRPr lang="en-US" sz="3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một</a:t>
                      </a:r>
                      <a:r>
                        <a:rPr lang="en-US" sz="3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tháp</a:t>
                      </a:r>
                      <a:r>
                        <a:rPr lang="en-US" sz="3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đèn</a:t>
                      </a:r>
                      <a:r>
                        <a:rPr lang="en-US" sz="3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khổng</a:t>
                      </a:r>
                      <a:r>
                        <a:rPr lang="en-US" sz="3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lồ</a:t>
                      </a:r>
                      <a:endParaRPr lang="en-US" sz="3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2395200"/>
                  </a:ext>
                </a:extLst>
              </a:tr>
              <a:tr h="44012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3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Hàng</a:t>
                      </a:r>
                      <a:r>
                        <a:rPr lang="en-US" sz="3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ngàn</a:t>
                      </a:r>
                      <a:r>
                        <a:rPr lang="en-US" sz="3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bông</a:t>
                      </a:r>
                      <a:r>
                        <a:rPr lang="en-US" sz="3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hoa</a:t>
                      </a:r>
                      <a:endParaRPr lang="en-US" sz="3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là</a:t>
                      </a:r>
                      <a:endParaRPr lang="en-US" sz="3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hàng</a:t>
                      </a:r>
                      <a:r>
                        <a:rPr lang="en-US" sz="3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ngàn</a:t>
                      </a:r>
                      <a:r>
                        <a:rPr lang="en-US" sz="3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ngọn</a:t>
                      </a:r>
                      <a:r>
                        <a:rPr lang="en-US" sz="3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lửa</a:t>
                      </a:r>
                      <a:r>
                        <a:rPr lang="en-US" sz="3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hồng</a:t>
                      </a:r>
                      <a:r>
                        <a:rPr lang="en-US" sz="3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tươi</a:t>
                      </a:r>
                      <a:endParaRPr lang="en-US" sz="3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17572871"/>
                  </a:ext>
                </a:extLst>
              </a:tr>
              <a:tr h="44012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3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Hàng ngàn búp nõn</a:t>
                      </a:r>
                      <a:endParaRPr lang="en-US" sz="32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là</a:t>
                      </a:r>
                      <a:endParaRPr lang="en-US" sz="3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hàng</a:t>
                      </a:r>
                      <a:r>
                        <a:rPr lang="en-US" sz="3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ngàn</a:t>
                      </a:r>
                      <a:r>
                        <a:rPr lang="en-US" sz="3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ánh</a:t>
                      </a:r>
                      <a:r>
                        <a:rPr lang="en-US" sz="3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nến</a:t>
                      </a:r>
                      <a:r>
                        <a:rPr lang="en-US" sz="3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xanh</a:t>
                      </a:r>
                      <a:endParaRPr lang="en-US" sz="3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0488508"/>
                  </a:ext>
                </a:extLst>
              </a:tr>
              <a:tr h="44012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3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Những cánh hoa đỏ rực</a:t>
                      </a:r>
                      <a:endParaRPr lang="en-US" sz="32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như</a:t>
                      </a:r>
                      <a:endParaRPr lang="en-US" sz="32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chong</a:t>
                      </a:r>
                      <a:r>
                        <a:rPr lang="en-US" sz="3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chóng</a:t>
                      </a:r>
                      <a:r>
                        <a:rPr lang="en-US" sz="3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trong</a:t>
                      </a:r>
                      <a:endParaRPr lang="en-US" sz="3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659249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2246109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4617134" y="0"/>
            <a:ext cx="6255239" cy="1599885"/>
            <a:chOff x="4617134" y="42893"/>
            <a:chExt cx="6255239" cy="1599885"/>
          </a:xfrm>
        </p:grpSpPr>
        <p:grpSp>
          <p:nvGrpSpPr>
            <p:cNvPr id="14" name="Group 13"/>
            <p:cNvGrpSpPr/>
            <p:nvPr/>
          </p:nvGrpSpPr>
          <p:grpSpPr>
            <a:xfrm>
              <a:off x="4617134" y="42893"/>
              <a:ext cx="6255239" cy="1013727"/>
              <a:chOff x="4539228" y="103852"/>
              <a:chExt cx="6149694" cy="1013727"/>
            </a:xfrm>
          </p:grpSpPr>
          <p:grpSp>
            <p:nvGrpSpPr>
              <p:cNvPr id="15" name="Group 14"/>
              <p:cNvGrpSpPr/>
              <p:nvPr/>
            </p:nvGrpSpPr>
            <p:grpSpPr>
              <a:xfrm>
                <a:off x="4539228" y="103852"/>
                <a:ext cx="6149694" cy="1013727"/>
                <a:chOff x="4539228" y="103852"/>
                <a:chExt cx="6149694" cy="1013727"/>
              </a:xfrm>
            </p:grpSpPr>
            <p:sp>
              <p:nvSpPr>
                <p:cNvPr id="17" name="TextBox 16"/>
                <p:cNvSpPr txBox="1"/>
                <p:nvPr/>
              </p:nvSpPr>
              <p:spPr>
                <a:xfrm>
                  <a:off x="4539228" y="103852"/>
                  <a:ext cx="6149694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320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Thứ……ngày…..tháng…..năm…….</a:t>
                  </a:r>
                </a:p>
              </p:txBody>
            </p:sp>
            <p:sp>
              <p:nvSpPr>
                <p:cNvPr id="18" name="TextBox 17"/>
                <p:cNvSpPr txBox="1"/>
                <p:nvPr/>
              </p:nvSpPr>
              <p:spPr>
                <a:xfrm>
                  <a:off x="6486305" y="594359"/>
                  <a:ext cx="2261748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800" b="1">
                      <a:solidFill>
                        <a:srgbClr val="FF0066"/>
                      </a:solidFill>
                      <a:latin typeface="Times New Roman" pitchFamily="18" charset="0"/>
                      <a:cs typeface="Times New Roman" pitchFamily="18" charset="0"/>
                    </a:rPr>
                    <a:t>TIẾNG VIỆT</a:t>
                  </a:r>
                </a:p>
              </p:txBody>
            </p:sp>
          </p:grpSp>
          <p:cxnSp>
            <p:nvCxnSpPr>
              <p:cNvPr id="16" name="Straight Connector 15"/>
              <p:cNvCxnSpPr/>
              <p:nvPr/>
            </p:nvCxnSpPr>
            <p:spPr>
              <a:xfrm>
                <a:off x="6676405" y="1082039"/>
                <a:ext cx="1887840" cy="0"/>
              </a:xfrm>
              <a:prstGeom prst="line">
                <a:avLst/>
              </a:prstGeom>
              <a:ln>
                <a:solidFill>
                  <a:srgbClr val="FF0066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9" name="Text Box 14"/>
            <p:cNvSpPr txBox="1">
              <a:spLocks noChangeArrowheads="1"/>
            </p:cNvSpPr>
            <p:nvPr/>
          </p:nvSpPr>
          <p:spPr bwMode="auto">
            <a:xfrm>
              <a:off x="4785519" y="1066800"/>
              <a:ext cx="6019799" cy="5759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43689" tIns="71844" rIns="143689" bIns="718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ts val="0"/>
                </a:spcBef>
                <a:defRPr/>
              </a:pPr>
              <a:r>
                <a:rPr lang="en-US" sz="2800" b="1" dirty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ÔN TẬP CUỐI HỌC KÌ 1 (TIẾT 3)</a:t>
              </a:r>
            </a:p>
          </p:txBody>
        </p:sp>
      </p:grpSp>
      <p:pic>
        <p:nvPicPr>
          <p:cNvPr id="3" name="Picture 2">
            <a:extLst>
              <a:ext uri="{FF2B5EF4-FFF2-40B4-BE49-F238E27FC236}">
                <a16:creationId xmlns:a16="http://schemas.microsoft.com/office/drawing/2014/main" id="{281301D7-0468-AD3D-672C-6D582BC48FE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5727" t="52964"/>
          <a:stretch/>
        </p:blipFill>
        <p:spPr>
          <a:xfrm>
            <a:off x="9918935" y="5236063"/>
            <a:ext cx="4905141" cy="2898975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799E4729-C7D0-0682-078E-7D1FF0603291}"/>
              </a:ext>
            </a:extLst>
          </p:cNvPr>
          <p:cNvSpPr txBox="1"/>
          <p:nvPr/>
        </p:nvSpPr>
        <p:spPr>
          <a:xfrm>
            <a:off x="289719" y="1524000"/>
            <a:ext cx="15468600" cy="5837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3200" b="1" dirty="0">
                <a:solidFill>
                  <a:srgbClr val="FF006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3.Tìm </a:t>
            </a:r>
            <a:r>
              <a:rPr lang="en-US" sz="3200" b="1" dirty="0" err="1">
                <a:solidFill>
                  <a:srgbClr val="FF006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từ</a:t>
            </a:r>
            <a:r>
              <a:rPr lang="en-US" sz="3200" b="1" dirty="0">
                <a:solidFill>
                  <a:srgbClr val="FF006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6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ngữ</a:t>
            </a:r>
            <a:r>
              <a:rPr lang="en-US" sz="3200" b="1" dirty="0">
                <a:solidFill>
                  <a:srgbClr val="FF006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6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thích</a:t>
            </a:r>
            <a:r>
              <a:rPr lang="en-US" sz="3200" b="1" dirty="0">
                <a:solidFill>
                  <a:srgbClr val="FF006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6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hợp</a:t>
            </a:r>
            <a:r>
              <a:rPr lang="en-US" sz="3200" b="1" dirty="0">
                <a:solidFill>
                  <a:srgbClr val="FF006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6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với</a:t>
            </a:r>
            <a:r>
              <a:rPr lang="en-US" sz="3200" b="1" dirty="0">
                <a:solidFill>
                  <a:srgbClr val="FF006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ô </a:t>
            </a:r>
            <a:r>
              <a:rPr lang="en-US" sz="3200" b="1" dirty="0" err="1">
                <a:solidFill>
                  <a:srgbClr val="FF006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trống</a:t>
            </a:r>
            <a:r>
              <a:rPr lang="en-US" sz="3200" b="1" dirty="0">
                <a:solidFill>
                  <a:srgbClr val="FF006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6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để</a:t>
            </a:r>
            <a:r>
              <a:rPr lang="en-US" sz="3200" b="1" dirty="0">
                <a:solidFill>
                  <a:srgbClr val="FF006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6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tạo</a:t>
            </a:r>
            <a:r>
              <a:rPr lang="en-US" sz="3200" b="1" dirty="0">
                <a:solidFill>
                  <a:srgbClr val="FF006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6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thành</a:t>
            </a:r>
            <a:r>
              <a:rPr lang="en-US" sz="3200" b="1" dirty="0">
                <a:solidFill>
                  <a:srgbClr val="FF006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6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</a:t>
            </a:r>
            <a:r>
              <a:rPr lang="en-US" sz="3200" b="1" dirty="0">
                <a:solidFill>
                  <a:srgbClr val="FF006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6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văn</a:t>
            </a:r>
            <a:r>
              <a:rPr lang="en-US" sz="3200" b="1" dirty="0">
                <a:solidFill>
                  <a:srgbClr val="FF006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6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3200" b="1" dirty="0">
                <a:solidFill>
                  <a:srgbClr val="FF006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6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hình</a:t>
            </a:r>
            <a:r>
              <a:rPr lang="en-US" sz="3200" b="1" dirty="0">
                <a:solidFill>
                  <a:srgbClr val="FF006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6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ảnh</a:t>
            </a:r>
            <a:r>
              <a:rPr lang="en-US" sz="3200" b="1" dirty="0">
                <a:solidFill>
                  <a:srgbClr val="FF006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so </a:t>
            </a:r>
            <a:r>
              <a:rPr lang="en-US" sz="3200" b="1" dirty="0" err="1">
                <a:solidFill>
                  <a:srgbClr val="FF006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sánh</a:t>
            </a:r>
            <a:r>
              <a:rPr lang="en-US" sz="3200" b="1" dirty="0">
                <a:solidFill>
                  <a:srgbClr val="FF006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EADF448F-F3CB-88BD-DE83-0E2E63AD9DC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3512" t="2473" r="1272" b="56872"/>
          <a:stretch/>
        </p:blipFill>
        <p:spPr>
          <a:xfrm>
            <a:off x="9570541" y="2180179"/>
            <a:ext cx="4900327" cy="2505672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B0A17C3E-94B2-7330-AC2A-61CC3408A66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55727" b="55636"/>
          <a:stretch/>
        </p:blipFill>
        <p:spPr>
          <a:xfrm>
            <a:off x="2134659" y="1981200"/>
            <a:ext cx="5301719" cy="2734272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63C6704D-4299-440F-D20B-54C994B78FC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5636" r="55727"/>
          <a:stretch/>
        </p:blipFill>
        <p:spPr>
          <a:xfrm>
            <a:off x="2134658" y="5297264"/>
            <a:ext cx="5301719" cy="2734272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9A36BFBF-4D95-D835-1715-FE86F265FDB8}"/>
              </a:ext>
            </a:extLst>
          </p:cNvPr>
          <p:cNvSpPr txBox="1"/>
          <p:nvPr/>
        </p:nvSpPr>
        <p:spPr>
          <a:xfrm>
            <a:off x="159" y="4724400"/>
            <a:ext cx="8138160" cy="5837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32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a) </a:t>
            </a:r>
            <a:r>
              <a:rPr lang="en-US" sz="3200" b="1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Mặt</a:t>
            </a:r>
            <a:r>
              <a:rPr lang="en-US" sz="32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Trời</a:t>
            </a:r>
            <a:r>
              <a:rPr lang="en-US" sz="32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đỏ</a:t>
            </a:r>
            <a:r>
              <a:rPr lang="en-US" sz="32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rực</a:t>
            </a:r>
            <a:r>
              <a:rPr lang="en-US" sz="32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như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một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quả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cầu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lửa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D81D7E0-8FC6-E22B-D3F7-5CD5C200A959}"/>
              </a:ext>
            </a:extLst>
          </p:cNvPr>
          <p:cNvSpPr txBox="1"/>
          <p:nvPr/>
        </p:nvSpPr>
        <p:spPr>
          <a:xfrm>
            <a:off x="7461729" y="4747013"/>
            <a:ext cx="916944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b) </a:t>
            </a:r>
            <a:r>
              <a:rPr lang="en-US" sz="3200" b="1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Trên</a:t>
            </a:r>
            <a:r>
              <a:rPr lang="en-US" sz="32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trời</a:t>
            </a:r>
            <a:r>
              <a:rPr lang="en-US" sz="32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3200" b="1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mây</a:t>
            </a:r>
            <a:r>
              <a:rPr lang="en-US" sz="32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trắng</a:t>
            </a:r>
            <a:r>
              <a:rPr lang="en-US" sz="3200" b="1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như</a:t>
            </a:r>
            <a:r>
              <a:rPr lang="en-US" sz="3200" b="1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những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tảng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bông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lớn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A29DF9D-17F9-8154-8679-35215F143CDA}"/>
              </a:ext>
            </a:extLst>
          </p:cNvPr>
          <p:cNvSpPr txBox="1"/>
          <p:nvPr/>
        </p:nvSpPr>
        <p:spPr>
          <a:xfrm>
            <a:off x="746919" y="8020650"/>
            <a:ext cx="7604760" cy="11106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32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c) </a:t>
            </a:r>
            <a:r>
              <a:rPr lang="en-US" sz="3200" b="1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Dòng</a:t>
            </a:r>
            <a:r>
              <a:rPr lang="en-US" sz="32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sông</a:t>
            </a:r>
            <a:r>
              <a:rPr lang="en-US" sz="32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mềm</a:t>
            </a:r>
            <a:r>
              <a:rPr lang="en-US" sz="32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mại</a:t>
            </a:r>
            <a:r>
              <a:rPr lang="en-US" sz="32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như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chiếc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khăn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quàng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bằng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lụa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E116871-4C03-BE12-D28C-4C251E4699D6}"/>
              </a:ext>
            </a:extLst>
          </p:cNvPr>
          <p:cNvSpPr txBox="1"/>
          <p:nvPr/>
        </p:nvSpPr>
        <p:spPr>
          <a:xfrm>
            <a:off x="9544574" y="8016973"/>
            <a:ext cx="6599614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d) </a:t>
            </a:r>
            <a:r>
              <a:rPr lang="en-US" sz="3200" b="1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Những</a:t>
            </a:r>
            <a:r>
              <a:rPr lang="en-US" sz="32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vì</a:t>
            </a:r>
            <a:r>
              <a:rPr lang="en-US" sz="32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sao</a:t>
            </a:r>
            <a:r>
              <a:rPr lang="en-US" sz="32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lấp</a:t>
            </a:r>
            <a:r>
              <a:rPr lang="en-US" sz="32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lánh</a:t>
            </a:r>
            <a:r>
              <a:rPr lang="en-US" sz="32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như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trăm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nghìn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đôi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mắt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nhấp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nháy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1C919C6F-D53C-36EA-22D8-4D623AFFDA59}"/>
              </a:ext>
            </a:extLst>
          </p:cNvPr>
          <p:cNvSpPr/>
          <p:nvPr/>
        </p:nvSpPr>
        <p:spPr>
          <a:xfrm>
            <a:off x="4252119" y="4747013"/>
            <a:ext cx="2895600" cy="541323"/>
          </a:xfrm>
          <a:prstGeom prst="roundRect">
            <a:avLst/>
          </a:prstGeom>
          <a:ln>
            <a:solidFill>
              <a:srgbClr val="0000CC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AB995BCC-0ACA-441F-05DD-E70F3BD84399}"/>
              </a:ext>
            </a:extLst>
          </p:cNvPr>
          <p:cNvSpPr/>
          <p:nvPr/>
        </p:nvSpPr>
        <p:spPr>
          <a:xfrm>
            <a:off x="12481718" y="4813947"/>
            <a:ext cx="3662469" cy="541323"/>
          </a:xfrm>
          <a:prstGeom prst="roundRect">
            <a:avLst/>
          </a:prstGeom>
          <a:ln>
            <a:solidFill>
              <a:srgbClr val="0000CC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810B6C80-68AA-D6BB-544E-2FBC207759B3}"/>
              </a:ext>
            </a:extLst>
          </p:cNvPr>
          <p:cNvSpPr/>
          <p:nvPr/>
        </p:nvSpPr>
        <p:spPr>
          <a:xfrm>
            <a:off x="6239707" y="8056616"/>
            <a:ext cx="2895600" cy="541323"/>
          </a:xfrm>
          <a:prstGeom prst="roundRect">
            <a:avLst/>
          </a:prstGeom>
          <a:ln>
            <a:solidFill>
              <a:srgbClr val="0000CC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B4EE219A-C4B3-6147-7E6B-9AD070CD37C1}"/>
              </a:ext>
            </a:extLst>
          </p:cNvPr>
          <p:cNvSpPr/>
          <p:nvPr/>
        </p:nvSpPr>
        <p:spPr>
          <a:xfrm>
            <a:off x="686858" y="8613155"/>
            <a:ext cx="2895600" cy="541323"/>
          </a:xfrm>
          <a:prstGeom prst="roundRect">
            <a:avLst/>
          </a:prstGeom>
          <a:ln>
            <a:solidFill>
              <a:srgbClr val="0000CC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A2D10544-C1FF-822A-4191-D327BDEFC90F}"/>
              </a:ext>
            </a:extLst>
          </p:cNvPr>
          <p:cNvSpPr/>
          <p:nvPr/>
        </p:nvSpPr>
        <p:spPr>
          <a:xfrm>
            <a:off x="9606853" y="8575994"/>
            <a:ext cx="4551266" cy="541323"/>
          </a:xfrm>
          <a:prstGeom prst="roundRect">
            <a:avLst/>
          </a:prstGeom>
          <a:ln>
            <a:solidFill>
              <a:srgbClr val="0000CC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6473B79B-CA74-38F3-DB67-F0D1044F43D8}"/>
              </a:ext>
            </a:extLst>
          </p:cNvPr>
          <p:cNvSpPr/>
          <p:nvPr/>
        </p:nvSpPr>
        <p:spPr>
          <a:xfrm>
            <a:off x="14779356" y="8031536"/>
            <a:ext cx="1093263" cy="541323"/>
          </a:xfrm>
          <a:prstGeom prst="roundRect">
            <a:avLst/>
          </a:prstGeom>
          <a:ln>
            <a:solidFill>
              <a:srgbClr val="0000CC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080086157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28" grpId="0" animBg="1"/>
      <p:bldP spid="29" grpId="0" animBg="1"/>
      <p:bldP spid="30" grpId="0" animBg="1"/>
      <p:bldP spid="31" grpId="0" animBg="1"/>
      <p:bldP spid="3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Anh dep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93" y="388938"/>
            <a:ext cx="14920252" cy="8755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WordArt 3"/>
          <p:cNvSpPr>
            <a:spLocks noChangeArrowheads="1" noChangeShapeType="1" noTextEdit="1"/>
          </p:cNvSpPr>
          <p:nvPr/>
        </p:nvSpPr>
        <p:spPr bwMode="auto">
          <a:xfrm>
            <a:off x="3337719" y="4114800"/>
            <a:ext cx="9601200" cy="11255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57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XIN CHÂN THÀNH CẢM ƠN </a:t>
            </a:r>
          </a:p>
          <a:p>
            <a:pPr algn="ctr"/>
            <a:r>
              <a:rPr lang="vi-VN" sz="57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QUÝ THẦY CÔ GIÁO VÀ CÁC EM</a:t>
            </a:r>
            <a:endParaRPr lang="en-US" sz="5700" b="1" kern="10">
              <a:ln w="19050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&quot;/&gt;&lt;property id=&quot;20307&quot; value=&quot;293&quot;/&gt;&lt;/object&gt;&lt;object type=&quot;3&quot; unique_id=&quot;10006&quot;&gt;&lt;property id=&quot;20148&quot; value=&quot;5&quot;/&gt;&lt;property id=&quot;20300&quot; value=&quot;Slide 3&quot;/&gt;&lt;property id=&quot;20307&quot; value=&quot;317&quot;/&gt;&lt;/object&gt;&lt;object type=&quot;3&quot; unique_id=&quot;10008&quot;&gt;&lt;property id=&quot;20148&quot; value=&quot;5&quot;/&gt;&lt;property id=&quot;20300&quot; value=&quot;Slide 5&quot;/&gt;&lt;property id=&quot;20307&quot; value=&quot;325&quot;/&gt;&lt;/object&gt;&lt;object type=&quot;3&quot; unique_id=&quot;10009&quot;&gt;&lt;property id=&quot;20148&quot; value=&quot;5&quot;/&gt;&lt;property id=&quot;20300&quot; value=&quot;Slide 6&quot;/&gt;&lt;property id=&quot;20307&quot; value=&quot;298&quot;/&gt;&lt;/object&gt;&lt;object type=&quot;3&quot; unique_id=&quot;10010&quot;&gt;&lt;property id=&quot;20148&quot; value=&quot;5&quot;/&gt;&lt;property id=&quot;20300&quot; value=&quot;Slide 7&quot;/&gt;&lt;property id=&quot;20307&quot; value=&quot;323&quot;/&gt;&lt;/object&gt;&lt;object type=&quot;3&quot; unique_id=&quot;10011&quot;&gt;&lt;property id=&quot;20148&quot; value=&quot;5&quot;/&gt;&lt;property id=&quot;20300&quot; value=&quot;Slide 8&quot;/&gt;&lt;property id=&quot;20307&quot; value=&quot;299&quot;/&gt;&lt;/object&gt;&lt;object type=&quot;3&quot; unique_id=&quot;10012&quot;&gt;&lt;property id=&quot;20148&quot; value=&quot;5&quot;/&gt;&lt;property id=&quot;20300&quot; value=&quot;Slide 9 - &amp;quot;&amp;#x0D;&amp;#x0A;&amp;#x0D;&amp;#x0A; 1/ Phong traøo Ñoâng Du dieãn ra vaøo thôøi gian naøo? Ai laø ngöôøi laõnh ñaïo? Muïc ñích cuûa phong traøo laø &quot;/&gt;&lt;property id=&quot;20307&quot; value=&quot;318&quot;/&gt;&lt;/object&gt;&lt;object type=&quot;3&quot; unique_id=&quot;10013&quot;&gt;&lt;property id=&quot;20148&quot; value=&quot;5&quot;/&gt;&lt;property id=&quot;20300&quot; value=&quot;Slide 10 - &amp;quot;2. Nhaân daân trong nöôùc, ñaëc bieät laø thanh nieân yeâu nöôùc ñaõ höôûng öùng phong traøo Ñoâng Du nhö theá naø&quot;/&gt;&lt;property id=&quot;20307&quot; value=&quot;319&quot;/&gt;&lt;/object&gt;&lt;object type=&quot;3&quot; unique_id=&quot;10014&quot;&gt;&lt;property id=&quot;20148&quot; value=&quot;5&quot;/&gt;&lt;property id=&quot;20300&quot; value=&quot;Slide 11 - &amp;quot;3/ Keát quaû cuûa phong traøo Ñoâng Du vaø yù nghóa cuûa phong traøo laø gì?&amp;quot;&quot;/&gt;&lt;property id=&quot;20307&quot; value=&quot;320&quot;/&gt;&lt;/object&gt;&lt;object type=&quot;3&quot; unique_id=&quot;10015&quot;&gt;&lt;property id=&quot;20148&quot; value=&quot;5&quot;/&gt;&lt;property id=&quot;20300&quot; value=&quot;Slide 12&quot;/&gt;&lt;property id=&quot;20307&quot; value=&quot;300&quot;/&gt;&lt;/object&gt;&lt;object type=&quot;3&quot; unique_id=&quot;10016&quot;&gt;&lt;property id=&quot;20148&quot; value=&quot;5&quot;/&gt;&lt;property id=&quot;20300&quot; value=&quot;Slide 13 - &amp;quot;&amp;amp;#x09;Phan Boäi Chaâu laø nhaø yeâu nöôùc tieâu bieåu cuûa Vieät Nam ôû giai ñoaïn naøo ?&amp;quot;&quot;/&gt;&lt;property id=&quot;20307&quot; value=&quot;263&quot;/&gt;&lt;/object&gt;&lt;object type=&quot;3&quot; unique_id=&quot;10017&quot;&gt;&lt;property id=&quot;20148&quot; value=&quot;5&quot;/&gt;&lt;property id=&quot;20300&quot; value=&quot;Slide 14 - &amp;quot;&amp;#x0D;&amp;#x0A;BAØI HOÏC&amp;#x0D;&amp;#x0A;&amp;quot;&quot;/&gt;&lt;property id=&quot;20307&quot; value=&quot;271&quot;/&gt;&lt;/object&gt;&lt;object type=&quot;3&quot; unique_id=&quot;10050&quot;&gt;&lt;property id=&quot;20148&quot; value=&quot;5&quot;/&gt;&lt;property id=&quot;20300&quot; value=&quot;Slide 1&quot;/&gt;&lt;property id=&quot;20307&quot; value=&quot;327&quot;/&gt;&lt;/object&gt;&lt;object type=&quot;3&quot; unique_id=&quot;10149&quot;&gt;&lt;property id=&quot;20148&quot; value=&quot;5&quot;/&gt;&lt;property id=&quot;20300&quot; value=&quot;Slide 4&quot;/&gt;&lt;property id=&quot;20307&quot; value=&quot;328&quot;/&gt;&lt;/object&gt;&lt;/object&gt;&lt;/object&gt;&lt;/database&gt;"/>
  <p:tag name="SECTOMILLISECCONVERTED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23,1047787239,C:\Users\Tailieu\Documents\Bai giang duong truong son_pptx\Media.ppcx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10175</TotalTime>
  <Words>407</Words>
  <Application>Microsoft Office PowerPoint</Application>
  <PresentationFormat>Custom</PresentationFormat>
  <Paragraphs>52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 Hong Minh</dc:creator>
  <cp:lastModifiedBy>Dương Thị Lan</cp:lastModifiedBy>
  <cp:revision>1144</cp:revision>
  <dcterms:created xsi:type="dcterms:W3CDTF">2008-09-09T22:52:10Z</dcterms:created>
  <dcterms:modified xsi:type="dcterms:W3CDTF">2022-08-02T08:58:23Z</dcterms:modified>
</cp:coreProperties>
</file>