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5" r:id="rId2"/>
    <p:sldId id="257" r:id="rId3"/>
    <p:sldId id="259" r:id="rId4"/>
    <p:sldId id="467" r:id="rId5"/>
    <p:sldId id="476" r:id="rId6"/>
    <p:sldId id="480" r:id="rId7"/>
    <p:sldId id="471" r:id="rId8"/>
    <p:sldId id="479" r:id="rId9"/>
    <p:sldId id="481" r:id="rId10"/>
    <p:sldId id="482" r:id="rId11"/>
    <p:sldId id="483" r:id="rId12"/>
    <p:sldId id="473" r:id="rId13"/>
    <p:sldId id="472" r:id="rId14"/>
    <p:sldId id="464" r:id="rId15"/>
    <p:sldId id="465" r:id="rId16"/>
    <p:sldId id="466" r:id="rId17"/>
    <p:sldId id="277" r:id="rId18"/>
    <p:sldId id="279" r:id="rId19"/>
    <p:sldId id="484" r:id="rId20"/>
    <p:sldId id="486" r:id="rId21"/>
    <p:sldId id="485"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20"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AFDA4AB-5A3A-4EEB-AED2-1C538A4265A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728D25-22DD-4DAC-B6C4-9E01ABDBA4D9}"/>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BB9C2B-8D89-4423-94C1-0B1D459735A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3BFBC8-B4F5-454F-889C-BAACB75BA181}"/>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28A81E3-4D9F-4AC1-87E5-2AC83196A99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E2F894-1D68-4CF6-971B-F97AE328DA0B}"/>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663C96-045D-4067-A377-1DA49F6D6274}"/>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8" name="Footer Placeholder 7">
            <a:extLst>
              <a:ext uri="{FF2B5EF4-FFF2-40B4-BE49-F238E27FC236}">
                <a16:creationId xmlns:a16="http://schemas.microsoft.com/office/drawing/2014/main" xmlns=""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8FA2011-2BDD-4E1E-B91B-ED25D17F8FE8}"/>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4" name="Footer Placeholder 3">
            <a:extLst>
              <a:ext uri="{FF2B5EF4-FFF2-40B4-BE49-F238E27FC236}">
                <a16:creationId xmlns:a16="http://schemas.microsoft.com/office/drawing/2014/main" xmlns=""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83B99EE-74D0-4AA6-A641-76F133D9FAD5}"/>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3" name="Footer Placeholder 2">
            <a:extLst>
              <a:ext uri="{FF2B5EF4-FFF2-40B4-BE49-F238E27FC236}">
                <a16:creationId xmlns:a16="http://schemas.microsoft.com/office/drawing/2014/main" xmlns=""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F6C0E3-7A2B-40F4-B7D3-CEDA1A1B32D8}"/>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44404A-2C1A-47D8-86D8-DABF1154E68E}"/>
              </a:ext>
            </a:extLst>
          </p:cNvPr>
          <p:cNvSpPr>
            <a:spLocks noGrp="1"/>
          </p:cNvSpPr>
          <p:nvPr>
            <p:ph type="dt" sz="half" idx="10"/>
          </p:nvPr>
        </p:nvSpPr>
        <p:spPr/>
        <p:txBody>
          <a:bodyPr/>
          <a:lstStyle/>
          <a:p>
            <a:fld id="{444406C2-CDAE-48D6-A372-035999F5F9CA}" type="datetimeFigureOut">
              <a:rPr lang="en-US" smtClean="0"/>
              <a:t>7/12/2022</a:t>
            </a:fld>
            <a:endParaRPr lang="en-US"/>
          </a:p>
        </p:txBody>
      </p:sp>
      <p:sp>
        <p:nvSpPr>
          <p:cNvPr id="6" name="Footer Placeholder 5">
            <a:extLst>
              <a:ext uri="{FF2B5EF4-FFF2-40B4-BE49-F238E27FC236}">
                <a16:creationId xmlns:a16="http://schemas.microsoft.com/office/drawing/2014/main" xmlns=""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7/12/2022</a:t>
            </a:fld>
            <a:endParaRPr lang="en-US"/>
          </a:p>
        </p:txBody>
      </p:sp>
      <p:sp>
        <p:nvSpPr>
          <p:cNvPr id="5" name="Footer Placeholder 4">
            <a:extLst>
              <a:ext uri="{FF2B5EF4-FFF2-40B4-BE49-F238E27FC236}">
                <a16:creationId xmlns:a16="http://schemas.microsoft.com/office/drawing/2014/main" xmlns=""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5.wav"/></Relationships>
</file>

<file path=ppt/slides/_rels/slide1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
            </a:r>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4"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909398Barres_etoiles__14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80077" y="0"/>
            <a:ext cx="2438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87523" y="6019801"/>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3835" y="6019802"/>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83" y="6019799"/>
            <a:ext cx="2384323" cy="611767"/>
          </a:xfrm>
          <a:prstGeom prst="rect">
            <a:avLst/>
          </a:prstGeom>
          <a:noFill/>
          <a:extLst>
            <a:ext uri="{909E8E84-426E-40DD-AFC4-6F175D3DCCD1}">
              <a14:hiddenFill xmlns:a14="http://schemas.microsoft.com/office/drawing/2010/main">
                <a:solidFill>
                  <a:srgbClr val="FFFFFF"/>
                </a:solidFill>
              </a14:hiddenFill>
            </a:ext>
          </a:extLst>
        </p:spPr>
      </p:pic>
      <p:sp>
        <p:nvSpPr>
          <p:cNvPr id="28" name="WordArt 21"/>
          <p:cNvSpPr>
            <a:spLocks noChangeArrowheads="1" noChangeShapeType="1" noTextEdit="1"/>
          </p:cNvSpPr>
          <p:nvPr/>
        </p:nvSpPr>
        <p:spPr bwMode="auto">
          <a:xfrm>
            <a:off x="151821" y="873067"/>
            <a:ext cx="2616200" cy="1676400"/>
          </a:xfrm>
          <a:prstGeom prst="rect">
            <a:avLst/>
          </a:prstGeom>
        </p:spPr>
        <p:txBody>
          <a:bodyPr spcFirstLastPara="1" wrap="none" lIns="121917" tIns="60958" rIns="121917" bIns="60958" fromWordArt="1">
            <a:prstTxWarp prst="textArchUp">
              <a:avLst>
                <a:gd name="adj" fmla="val 9467292"/>
              </a:avLst>
            </a:prstTxWarp>
          </a:bodyPr>
          <a:lstStyle/>
          <a:p>
            <a:pPr algn="ctr"/>
            <a:r>
              <a:rPr lang="vi-VN"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rPr>
              <a:t>TRƯỜNG THCS </a:t>
            </a:r>
            <a:r>
              <a:rPr lang="vi-VN" b="1" kern="10">
                <a:ln w="9525">
                  <a:solidFill>
                    <a:srgbClr val="0000FF"/>
                  </a:solidFill>
                  <a:miter lim="800000"/>
                  <a:headEnd/>
                  <a:tailEnd/>
                </a:ln>
                <a:solidFill>
                  <a:srgbClr val="800000"/>
                </a:solidFill>
                <a:latin typeface="Arial" panose="020B0604020202020204" pitchFamily="34" charset="0"/>
                <a:cs typeface="Arial" panose="020B0604020202020204" pitchFamily="34" charset="0"/>
              </a:rPr>
              <a:t>NGUYỄN </a:t>
            </a:r>
            <a:r>
              <a:rPr lang="en-US" b="1" kern="10" smtClean="0">
                <a:ln w="9525">
                  <a:solidFill>
                    <a:srgbClr val="0000FF"/>
                  </a:solidFill>
                  <a:miter lim="800000"/>
                  <a:headEnd/>
                  <a:tailEnd/>
                </a:ln>
                <a:solidFill>
                  <a:srgbClr val="800000"/>
                </a:solidFill>
                <a:latin typeface="Arial" panose="020B0604020202020204" pitchFamily="34" charset="0"/>
                <a:cs typeface="Arial" panose="020B0604020202020204" pitchFamily="34" charset="0"/>
              </a:rPr>
              <a:t>SINH SẮC</a:t>
            </a:r>
            <a:endParaRPr lang="en-US" b="1" kern="10" dirty="0">
              <a:ln w="9525">
                <a:solidFill>
                  <a:srgbClr val="0000FF"/>
                </a:solidFill>
                <a:miter lim="800000"/>
                <a:headEnd/>
                <a:tailEnd/>
              </a:ln>
              <a:solidFill>
                <a:srgbClr val="800000"/>
              </a:solidFill>
              <a:latin typeface="Arial" panose="020B0604020202020204" pitchFamily="34" charset="0"/>
              <a:cs typeface="Arial" panose="020B0604020202020204" pitchFamily="34" charset="0"/>
            </a:endParaRPr>
          </a:p>
        </p:txBody>
      </p:sp>
      <p:pic>
        <p:nvPicPr>
          <p:cNvPr id="29" name="Picture 22" descr="bs0055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6" y="1032725"/>
            <a:ext cx="190245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15"/>
          <p:cNvGrpSpPr>
            <a:grpSpLocks/>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a:grpSpLocks/>
          </p:cNvGrpSpPr>
          <p:nvPr/>
        </p:nvGrpSpPr>
        <p:grpSpPr bwMode="auto">
          <a:xfrm>
            <a:off x="9448800" y="4876800"/>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2800" y="5486400"/>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WordArt 23"/>
          <p:cNvSpPr>
            <a:spLocks noChangeArrowheads="1" noChangeShapeType="1" noTextEdit="1"/>
          </p:cNvSpPr>
          <p:nvPr/>
        </p:nvSpPr>
        <p:spPr bwMode="auto">
          <a:xfrm>
            <a:off x="1438137" y="1964723"/>
            <a:ext cx="9676020" cy="3249419"/>
          </a:xfrm>
          <a:prstGeom prst="rect">
            <a:avLst/>
          </a:prstGeom>
        </p:spPr>
        <p:txBody>
          <a:bodyPr wrap="none" lIns="121917" tIns="60958" rIns="121917" bIns="60958" fromWordArt="1">
            <a:prstTxWarp prst="textDeflate">
              <a:avLst>
                <a:gd name="adj" fmla="val 23491"/>
              </a:avLst>
            </a:prstTxWarp>
          </a:bodyPr>
          <a:lstStyle/>
          <a:p>
            <a:pPr algn="ctr"/>
            <a:r>
              <a:rPr lang="en-US" b="1" kern="10" dirty="0" smtClean="0">
                <a:ln w="9525">
                  <a:solidFill>
                    <a:srgbClr val="FFFF00"/>
                  </a:solidFill>
                  <a:round/>
                  <a:headEnd/>
                  <a:tailEnd/>
                </a:ln>
                <a:solidFill>
                  <a:srgbClr val="FF0000"/>
                </a:solidFill>
                <a:cs typeface="Times New Roman" panose="02020603050405020304" pitchFamily="18" charset="0"/>
              </a:rPr>
              <a:t>CHÀO </a:t>
            </a:r>
            <a:r>
              <a:rPr lang="en-US" b="1" kern="10" dirty="0">
                <a:ln w="9525">
                  <a:solidFill>
                    <a:srgbClr val="FFFF00"/>
                  </a:solidFill>
                  <a:round/>
                  <a:headEnd/>
                  <a:tailEnd/>
                </a:ln>
                <a:solidFill>
                  <a:srgbClr val="FF0000"/>
                </a:solidFill>
                <a:cs typeface="Times New Roman" panose="02020603050405020304" pitchFamily="18" charset="0"/>
              </a:rPr>
              <a:t>MỪNG </a:t>
            </a:r>
            <a:r>
              <a:rPr lang="en-US" b="1" kern="10" dirty="0" smtClean="0">
                <a:ln w="9525">
                  <a:solidFill>
                    <a:srgbClr val="FFFF00"/>
                  </a:solidFill>
                  <a:round/>
                  <a:headEnd/>
                  <a:tailEnd/>
                </a:ln>
                <a:solidFill>
                  <a:srgbClr val="FF0000"/>
                </a:solidFill>
                <a:cs typeface="Times New Roman" panose="02020603050405020304" pitchFamily="18" charset="0"/>
              </a:rPr>
              <a:t>CÁC EM ĐẾN VỚI BUỔI HỌC TRỰC TUYẾN</a:t>
            </a:r>
            <a:endParaRPr lang="en-US" b="1" kern="10" dirty="0">
              <a:ln w="9525">
                <a:solidFill>
                  <a:srgbClr val="FFFF00"/>
                </a:solidFill>
                <a:round/>
                <a:headEnd/>
                <a:tailEnd/>
              </a:ln>
              <a:solidFill>
                <a:srgbClr val="FF0000"/>
              </a:solidFill>
              <a:cs typeface="Times New Roman" panose="02020603050405020304" pitchFamily="18" charset="0"/>
            </a:endParaRPr>
          </a:p>
          <a:p>
            <a:pPr algn="ctr"/>
            <a:endParaRPr lang="en-US" b="1" kern="10" dirty="0">
              <a:ln w="9525">
                <a:solidFill>
                  <a:srgbClr val="FFFF00"/>
                </a:solidFill>
                <a:round/>
                <a:headEnd/>
                <a:tailEnd/>
              </a:ln>
              <a:solidFill>
                <a:srgbClr val="FF0000"/>
              </a:solidFill>
              <a:cs typeface="Times New Roman" panose="02020603050405020304" pitchFamily="18" charset="0"/>
            </a:endParaRPr>
          </a:p>
        </p:txBody>
      </p:sp>
      <p:sp>
        <p:nvSpPr>
          <p:cNvPr id="45" name="WordArt 25"/>
          <p:cNvSpPr>
            <a:spLocks noChangeArrowheads="1" noChangeShapeType="1" noTextEdit="1"/>
          </p:cNvSpPr>
          <p:nvPr/>
        </p:nvSpPr>
        <p:spPr bwMode="auto">
          <a:xfrm>
            <a:off x="3059788" y="3833206"/>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smtClean="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endParaRPr lang="en-US" kern="10" dirty="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endParaRPr>
          </a:p>
        </p:txBody>
      </p:sp>
      <p:pic>
        <p:nvPicPr>
          <p:cNvPr id="43" name="Picture 42" descr="ag00218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18479">
            <a:off x="10484908" y="5500688"/>
            <a:ext cx="975784"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WordArt 25"/>
          <p:cNvSpPr>
            <a:spLocks noChangeArrowheads="1" noChangeShapeType="1" noTextEdit="1"/>
          </p:cNvSpPr>
          <p:nvPr/>
        </p:nvSpPr>
        <p:spPr bwMode="auto">
          <a:xfrm>
            <a:off x="2002972" y="4746166"/>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CHỦ ĐỀ 7: TRAO ĐỔI CHẤT VÀ CHUYỂN HÓA NĂNG LƯỢNG</a:t>
            </a:r>
          </a:p>
          <a:p>
            <a:pPr algn="ctr"/>
            <a:r>
              <a:rPr lang="en-US" b="1" kern="1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Ở SINH VẬT</a:t>
            </a:r>
            <a:endPar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202297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1000" fill="hold"/>
                                        <p:tgtEl>
                                          <p:spTgt spid="45"/>
                                        </p:tgtEl>
                                        <p:attrNameLst>
                                          <p:attrName>ppt_x</p:attrName>
                                        </p:attrNameLst>
                                      </p:cBhvr>
                                      <p:tavLst>
                                        <p:tav tm="0">
                                          <p:val>
                                            <p:strVal val="#ppt_x-.2"/>
                                          </p:val>
                                        </p:tav>
                                        <p:tav tm="100000">
                                          <p:val>
                                            <p:strVal val="#ppt_x"/>
                                          </p:val>
                                        </p:tav>
                                      </p:tavLst>
                                    </p:anim>
                                    <p:anim calcmode="lin" valueType="num">
                                      <p:cBhvr>
                                        <p:cTn id="13"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
                                        </p:tgtEl>
                                      </p:cBhvr>
                                    </p:animEffect>
                                  </p:childTnLst>
                                </p:cTn>
                              </p:par>
                              <p:par>
                                <p:cTn id="15" presetID="2" presetClass="entr" presetSubtype="4"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1000" fill="hold"/>
                                        <p:tgtEl>
                                          <p:spTgt spid="41"/>
                                        </p:tgtEl>
                                        <p:attrNameLst>
                                          <p:attrName>ppt_x</p:attrName>
                                        </p:attrNameLst>
                                      </p:cBhvr>
                                      <p:tavLst>
                                        <p:tav tm="0">
                                          <p:val>
                                            <p:strVal val="#ppt_x-.2"/>
                                          </p:val>
                                        </p:tav>
                                        <p:tav tm="100000">
                                          <p:val>
                                            <p:strVal val="#ppt_x"/>
                                          </p:val>
                                        </p:tav>
                                      </p:tavLst>
                                    </p:anim>
                                    <p:anim calcmode="lin" valueType="num">
                                      <p:cBhvr>
                                        <p:cTn id="24"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a:latin typeface="Times New Roman" pitchFamily="18" charset="0"/>
                <a:cs typeface="Times New Roman" pitchFamily="18" charset="0"/>
              </a:rPr>
              <a:t>4/ 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5/ a/ Quang năng -&gt; Hoá năng: (trong cơ thể).</a:t>
            </a:r>
          </a:p>
          <a:p>
            <a:pPr>
              <a:spcBef>
                <a:spcPts val="600"/>
              </a:spcBef>
              <a:spcAft>
                <a:spcPts val="600"/>
              </a:spcAft>
            </a:pPr>
            <a:r>
              <a:rPr lang="en-US" sz="3200">
                <a:latin typeface="Times New Roman" pitchFamily="18" charset="0"/>
                <a:cs typeface="Times New Roman" pitchFamily="18" charset="0"/>
              </a:rPr>
              <a:t>    b/ Điện năng -&gt; Nhiệt năng: (ngoài cơ thể).</a:t>
            </a:r>
          </a:p>
          <a:p>
            <a:pPr>
              <a:spcBef>
                <a:spcPts val="600"/>
              </a:spcBef>
              <a:spcAft>
                <a:spcPts val="600"/>
              </a:spcAft>
            </a:pPr>
            <a:r>
              <a:rPr lang="en-US" sz="3200">
                <a:latin typeface="Times New Roman" pitchFamily="18" charset="0"/>
                <a:cs typeface="Times New Roman" pitchFamily="18" charset="0"/>
              </a:rPr>
              <a:t>    c/ Hoá năng -&gt; Nhiệt năng: (trong cơ thể).</a:t>
            </a:r>
          </a:p>
          <a:p>
            <a:pPr>
              <a:spcBef>
                <a:spcPts val="600"/>
              </a:spcBef>
              <a:spcAft>
                <a:spcPts val="600"/>
              </a:spcAft>
            </a:pPr>
            <a:r>
              <a:rPr lang="en-US" sz="3200">
                <a:latin typeface="Times New Roman" pitchFamily="18" charset="0"/>
                <a:cs typeface="Times New Roman" pitchFamily="18" charset="0"/>
              </a:rPr>
              <a:t>    d/ Điện năng -&gt; Cơ năng: (ngoài cơ thể).</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Chuyển hoá năng lượng là sự biến đổi năng lượng từ dạng này sang dạng khác.</a:t>
            </a:r>
          </a:p>
          <a:p>
            <a:pPr>
              <a:spcBef>
                <a:spcPts val="600"/>
              </a:spcBef>
              <a:spcAft>
                <a:spcPts val="600"/>
              </a:spcAft>
            </a:pPr>
            <a:r>
              <a:rPr lang="en-US" sz="3200">
                <a:latin typeface="Times New Roman" pitchFamily="18" charset="0"/>
                <a:cs typeface="Times New Roman" pitchFamily="18" charset="0"/>
              </a:rPr>
              <a:t>+ Quá trình trao đổi chất luôn đi kèm với chuyển hóa năng lượng.</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5578"/>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2/ Vai trò của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5"/>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itchFamily="18" charset="0"/>
                <a:cs typeface="Times New Roman" pitchFamily="18" charset="0"/>
              </a:rPr>
              <a:t> H6/ Quá trình trao đổi chất và chuyển hoá năng lượng có vai trò gì đối với cơ thể sinh vật? Cho ví dụ.</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275464850"/>
      </p:ext>
    </p:extLst>
  </p:cSld>
  <p:clrMapOvr>
    <a:masterClrMapping/>
  </p:clrMapOvr>
  <mc:AlternateContent xmlns:mc="http://schemas.openxmlformats.org/markup-compatibility/2006">
    <mc:Choice xmlns:p14="http://schemas.microsoft.com/office/powerpoint/2010/main" Requires="p14">
      <p:transition spd="slow" p14:dur="1600">
        <p14:prism isInverted="1"/>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371" y="253312"/>
            <a:ext cx="5584329"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Mệt mỏi</a:t>
            </a:r>
          </a:p>
          <a:p>
            <a:pPr algn="ctr"/>
            <a:r>
              <a:rPr lang="en-US" sz="3200" smtClean="0">
                <a:latin typeface="Times New Roman" pitchFamily="18" charset="0"/>
                <a:cs typeface="Times New Roman" pitchFamily="18" charset="0"/>
              </a:rPr>
              <a:t>Thiếu </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smtClean="0">
                <a:latin typeface="Times New Roman" pitchFamily="18" charset="0"/>
                <a:cs typeface="Times New Roman" pitchFamily="18" charset="0"/>
              </a:rPr>
              <a:t>Mạnh khỏe</a:t>
            </a:r>
          </a:p>
          <a:p>
            <a:pPr algn="ctr"/>
            <a:r>
              <a:rPr lang="en-US" sz="3200" smtClean="0">
                <a:latin typeface="Times New Roman" pitchFamily="18" charset="0"/>
                <a:cs typeface="Times New Roman" pitchFamily="18" charset="0"/>
              </a:rPr>
              <a:t>Tràn đầy</a:t>
            </a:r>
          </a:p>
          <a:p>
            <a:pPr algn="ctr"/>
            <a:r>
              <a:rPr lang="en-US" sz="3200" smtClean="0">
                <a:latin typeface="Times New Roman" pitchFamily="18" charset="0"/>
                <a:cs typeface="Times New Roman" pitchFamily="18" charset="0"/>
              </a:rPr>
              <a:t>năng </a:t>
            </a:r>
          </a:p>
          <a:p>
            <a:pPr algn="ctr"/>
            <a:r>
              <a:rPr lang="en-US" sz="3200" smtClean="0">
                <a:latin typeface="Times New Roman" pitchFamily="18" charset="0"/>
                <a:cs typeface="Times New Roman" pitchFamily="18" charset="0"/>
              </a:rPr>
              <a:t>lượng</a:t>
            </a:r>
            <a:endParaRPr lang="en-US" sz="3200">
              <a:latin typeface="Times New Roman" pitchFamily="18" charset="0"/>
              <a:cs typeface="Times New Roman" pitchFamily="18" charset="0"/>
            </a:endParaRP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C/ HOẠT ĐỘNG LUYỆN TẬP</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Vitamin</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mc:Choice xmlns:p14="http://schemas.microsoft.com/office/powerpoint/2010/main" Requires="p14">
      <p:transition spd="slow" p14:dur="1100">
        <p14:switch dir="r"/>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smtClean="0">
                <a:solidFill>
                  <a:schemeClr val="tx1"/>
                </a:solidFill>
                <a:latin typeface="Times New Roman" pitchFamily="18" charset="0"/>
                <a:cs typeface="Times New Roman" pitchFamily="18" charset="0"/>
              </a:rPr>
              <a:t>A.</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F6EB15D0-DC00-4329-832C-2CFA5629E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mc:Choice xmlns:p14="http://schemas.microsoft.com/office/powerpoint/2010/main" Requires="p14">
      <p:transition spd="slow">
        <p14:prism/>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a:t>
            </a:r>
            <a:r>
              <a:rPr lang="en-US" sz="3200">
                <a:solidFill>
                  <a:schemeClr val="tx1"/>
                </a:solidFill>
                <a:latin typeface="Times New Roman" pitchFamily="18" charset="0"/>
                <a:cs typeface="Times New Roman" pitchFamily="18" charset="0"/>
              </a:rPr>
              <a:t>yếu</a:t>
            </a:r>
            <a:r>
              <a:rPr lang="en-US"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smtClean="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camera.wav"/>
          </p:stSnd>
        </p:sndAc>
      </p:transition>
    </mc:Choice>
    <mc:Fallback>
      <p:transition spd="slow">
        <p:fade/>
        <p:sndAc>
          <p:stSnd>
            <p:snd r:embed="rId2"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xmlns=""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2</a:t>
            </a:r>
            <a:r>
              <a:rPr lang="vi-VN" sz="3200" smtClean="0">
                <a:solidFill>
                  <a:schemeClr val="tx1"/>
                </a:solidFill>
                <a:latin typeface="Times New Roman" pitchFamily="18" charset="0"/>
                <a:cs typeface="Times New Roman" pitchFamily="18" charset="0"/>
              </a:rPr>
              <a:t>.</a:t>
            </a:r>
            <a:r>
              <a:rPr lang="vi-VN"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xmlns=""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1</a:t>
            </a:r>
            <a:r>
              <a:rPr lang="vi-VN" sz="3200" smtClean="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xmlns=""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4</a:t>
            </a:r>
            <a:r>
              <a:rPr lang="en-US" sz="2800" smtClean="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xmlns=""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smtClean="0">
                <a:solidFill>
                  <a:schemeClr val="tx1"/>
                </a:solidFill>
                <a:latin typeface="Times New Roman" pitchFamily="18" charset="0"/>
                <a:cs typeface="Times New Roman" pitchFamily="18" charset="0"/>
              </a:rPr>
              <a:t>3</a:t>
            </a:r>
            <a:r>
              <a:rPr lang="vi-VN" sz="3200" smtClean="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xmlns=""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Carbon </a:t>
            </a:r>
            <a:r>
              <a:rPr lang="en-US" sz="3200">
                <a:latin typeface="Times New Roman" pitchFamily="18" charset="0"/>
                <a:cs typeface="Times New Roman" pitchFamily="18" charset="0"/>
              </a:rPr>
              <a:t>dioxide</a:t>
            </a:r>
            <a:endParaRPr lang="en-US" sz="3200">
              <a:latin typeface="Times New Roman" pitchFamily="18" charset="0"/>
              <a:cs typeface="Times New Roman" pitchFamily="18" charset="0"/>
            </a:endParaRP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Oxygen, nước</a:t>
            </a:r>
            <a:endParaRPr lang="en-US" sz="3200">
              <a:latin typeface="Times New Roman" pitchFamily="18" charset="0"/>
              <a:cs typeface="Times New Roman" pitchFamily="18" charset="0"/>
            </a:endParaRP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Chuyển hóa</a:t>
            </a:r>
            <a:endParaRPr lang="en-US" sz="3200">
              <a:latin typeface="Times New Roman" pitchFamily="18" charset="0"/>
              <a:cs typeface="Times New Roman" pitchFamily="18" charset="0"/>
            </a:endParaRP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smtClean="0">
                <a:latin typeface="Times New Roman" pitchFamily="18" charset="0"/>
                <a:cs typeface="Times New Roman" pitchFamily="18" charset="0"/>
              </a:rPr>
              <a:t>Nước và muối khoáng</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mc:Choice xmlns:p14="http://schemas.microsoft.com/office/powerpoint/2010/main" Requires="p14">
      <p:transition spd="slow" p14:dur="1500">
        <p14:window dir="vert"/>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xmlns="" id="{DA53E782-B91A-4675-BE22-7D79B6F75635}"/>
              </a:ext>
            </a:extLst>
          </p:cNvPr>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652A4962-2A37-42BE-A54C-87B21A39BC3D}"/>
              </a:ext>
            </a:extLst>
          </p:cNvPr>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a16="http://schemas.microsoft.com/office/drawing/2014/main" xmlns="" id="{7009C060-2509-4A10-BEDD-3B370FED05B4}"/>
              </a:ext>
            </a:extLst>
          </p:cNvPr>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Hãy nối vai trò của quá trình trao đổi chất và chuyển hóa năng lượng đối với cơ thể sinh vật ở cột A và ví dụ ở cột B sao cho phù hợp và ghi kết quả cột C</a:t>
            </a:r>
          </a:p>
        </p:txBody>
      </p:sp>
      <p:pic>
        <p:nvPicPr>
          <p:cNvPr id="11" name="Picture 6" descr="POINSET3">
            <a:hlinkClick r:id="" action="ppaction://noaction"/>
            <a:extLst>
              <a:ext uri="{FF2B5EF4-FFF2-40B4-BE49-F238E27FC236}">
                <a16:creationId xmlns:a16="http://schemas.microsoft.com/office/drawing/2014/main" xmlns="" id="{B046D58D-8E55-4D7A-AA2A-A21719613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39409116"/>
              </p:ext>
            </p:extLst>
          </p:nvPr>
        </p:nvGraphicFramePr>
        <p:xfrm>
          <a:off x="182880" y="2692354"/>
          <a:ext cx="11296991" cy="4064828"/>
        </p:xfrm>
        <a:graphic>
          <a:graphicData uri="http://schemas.openxmlformats.org/drawingml/2006/table">
            <a:tbl>
              <a:tblPr firstRow="1" firstCol="1" bandRow="1">
                <a:tableStyleId>{5C22544A-7EE6-4342-B048-85BDC9FD1C3A}</a:tableStyleId>
              </a:tblPr>
              <a:tblGrid>
                <a:gridCol w="3474720"/>
                <a:gridCol w="6316394"/>
                <a:gridCol w="1505877"/>
              </a:tblGrid>
              <a:tr h="465746">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A</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B</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C</a:t>
                      </a:r>
                      <a:endParaRPr lang="en-US" sz="3200">
                        <a:effectLst/>
                        <a:latin typeface="Times New Roman" pitchFamily="18" charset="0"/>
                        <a:ea typeface="Calibri"/>
                        <a:cs typeface="Times New Roman" pitchFamily="18" charset="0"/>
                      </a:endParaRPr>
                    </a:p>
                  </a:txBody>
                  <a:tcPr marL="68580" marR="68580" marT="0" marB="0"/>
                </a:tc>
              </a:tr>
              <a:tr h="699836">
                <a:tc rowSpan="2">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a:t>
                      </a:r>
                      <a:r>
                        <a:rPr lang="en-US" sz="320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Cung cấp</a:t>
                      </a:r>
                      <a:r>
                        <a:rPr lang="en-US" sz="3200" baseline="0" smtClean="0">
                          <a:effectLst/>
                          <a:latin typeface="Times New Roman" pitchFamily="18" charset="0"/>
                          <a:cs typeface="Times New Roman" pitchFamily="18" charset="0"/>
                        </a:rPr>
                        <a:t> </a:t>
                      </a:r>
                      <a:r>
                        <a:rPr lang="en-US" sz="3200" smtClean="0">
                          <a:effectLst/>
                          <a:latin typeface="Times New Roman" pitchFamily="18" charset="0"/>
                          <a:cs typeface="Times New Roman" pitchFamily="18" charset="0"/>
                        </a:rPr>
                        <a:t>nguyên liệu</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A/ Quá trình tổng hợp protêin</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endParaRPr lang="en-US" sz="3200">
                        <a:effectLst/>
                        <a:latin typeface="Times New Roman" pitchFamily="18" charset="0"/>
                        <a:ea typeface="Calibri"/>
                        <a:cs typeface="Times New Roman" pitchFamily="18" charset="0"/>
                      </a:endParaRPr>
                    </a:p>
                  </a:txBody>
                  <a:tcPr marL="68580" marR="68580" marT="0" marB="0"/>
                </a:tc>
              </a:tr>
              <a:tr h="465746">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B/ Quá trình phân giải lipid</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2/ </a:t>
                      </a:r>
                      <a:r>
                        <a:rPr lang="en-US" sz="3200">
                          <a:effectLst/>
                          <a:latin typeface="Times New Roman" pitchFamily="18" charset="0"/>
                          <a:cs typeface="Times New Roman" pitchFamily="18" charset="0"/>
                        </a:rPr>
                        <a:t>Cung </a:t>
                      </a:r>
                      <a:r>
                        <a:rPr lang="en-US" sz="3200" smtClean="0">
                          <a:effectLst/>
                          <a:latin typeface="Times New Roman" pitchFamily="18" charset="0"/>
                          <a:cs typeface="Times New Roman" pitchFamily="18" charset="0"/>
                        </a:rPr>
                        <a:t>cấp </a:t>
                      </a:r>
                      <a:r>
                        <a:rPr lang="en-US" sz="3200" smtClean="0">
                          <a:effectLst/>
                          <a:latin typeface="Times New Roman" pitchFamily="18" charset="0"/>
                          <a:cs typeface="Times New Roman" pitchFamily="18" charset="0"/>
                        </a:rPr>
                        <a:t>năng lượng</a:t>
                      </a:r>
                      <a:endParaRPr lang="en-US" sz="3200" smtClean="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20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 </a:t>
                      </a: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C/ Quang năng được chuyển thành hóa năng trong quang hợp</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2/ </a:t>
                      </a:r>
                      <a:endParaRPr lang="en-US" sz="3200">
                        <a:effectLst/>
                        <a:latin typeface="Times New Roman" pitchFamily="18" charset="0"/>
                        <a:ea typeface="Calibri"/>
                        <a:cs typeface="Times New Roman" pitchFamily="18" charset="0"/>
                      </a:endParaRPr>
                    </a:p>
                  </a:txBody>
                  <a:tcPr marL="68580" marR="68580" marT="0" marB="0"/>
                </a:tc>
              </a:tr>
              <a:tr h="972544">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smtClean="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D/ Hóa năng được chuyển thành nhiệt năng trong hô hấp tế bào</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A, D</a:t>
            </a:r>
            <a:endParaRPr lang="en-US" sz="3200">
              <a:latin typeface="Times New Roman" pitchFamily="18" charset="0"/>
              <a:cs typeface="Times New Roman" pitchFamily="18" charset="0"/>
            </a:endParaRP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smtClean="0">
                <a:latin typeface="Times New Roman" pitchFamily="18" charset="0"/>
                <a:cs typeface="Times New Roman" pitchFamily="18" charset="0"/>
              </a:rPr>
              <a:t>B, C</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108386236"/>
      </p:ext>
    </p:extLst>
  </p:cSld>
  <p:clrMapOvr>
    <a:masterClrMapping/>
  </p:clrMapOvr>
  <mc:AlternateContent xmlns:mc="http://schemas.openxmlformats.org/markup-compatibility/2006">
    <mc:Choice xmlns:p14="http://schemas.microsoft.com/office/powerpoint/2010/main" Requires="p14">
      <p:transition spd="slow" p14:dur="1500">
        <p14:glitter pattern="hexagon"/>
        <p:sndAc>
          <p:stSnd>
            <p:snd r:embed="rId2" name="applause.wav"/>
          </p:stSnd>
        </p:sndAc>
      </p:transition>
    </mc:Choice>
    <mc:Fallback>
      <p:transition spd="slow">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90660"/>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17522" y="134636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a:t>
            </a:r>
            <a:r>
              <a:rPr lang="en-US" sz="3200" i="1">
                <a:latin typeface="Times New Roman" pitchFamily="18" charset="0"/>
                <a:cs typeface="Times New Roman" pitchFamily="18" charset="0"/>
              </a:rPr>
              <a:t>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3" name="Rectangle 2"/>
          <p:cNvSpPr/>
          <p:nvPr/>
        </p:nvSpPr>
        <p:spPr>
          <a:xfrm>
            <a:off x="695622" y="338802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08031945"/>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dirty="0" err="1">
                <a:solidFill>
                  <a:schemeClr val="bg1"/>
                </a:solidFill>
              </a:rPr>
              <a:t>Việc</a:t>
            </a:r>
            <a:r>
              <a:rPr lang="en-US" sz="3200" dirty="0">
                <a:solidFill>
                  <a:schemeClr val="bg1"/>
                </a:solidFill>
              </a:rPr>
              <a:t> </a:t>
            </a:r>
            <a:r>
              <a:rPr lang="en-US" sz="3200" dirty="0" err="1">
                <a:solidFill>
                  <a:schemeClr val="bg1"/>
                </a:solidFill>
              </a:rPr>
              <a:t>nghiên</a:t>
            </a:r>
            <a:r>
              <a:rPr lang="en-US" sz="3200" dirty="0">
                <a:solidFill>
                  <a:schemeClr val="bg1"/>
                </a:solidFill>
              </a:rPr>
              <a:t> </a:t>
            </a:r>
            <a:r>
              <a:rPr lang="en-US" sz="3200" dirty="0" err="1">
                <a:solidFill>
                  <a:schemeClr val="bg1"/>
                </a:solidFill>
              </a:rPr>
              <a:t>cứu</a:t>
            </a:r>
            <a:r>
              <a:rPr lang="en-US" sz="3200" dirty="0">
                <a:solidFill>
                  <a:schemeClr val="bg1"/>
                </a:solidFill>
              </a:rPr>
              <a:t> di </a:t>
            </a:r>
            <a:r>
              <a:rPr lang="en-US" sz="3200" dirty="0" err="1">
                <a:solidFill>
                  <a:schemeClr val="bg1"/>
                </a:solidFill>
              </a:rPr>
              <a:t>truyền</a:t>
            </a:r>
            <a:r>
              <a:rPr lang="en-US" sz="3200" dirty="0">
                <a:solidFill>
                  <a:schemeClr val="bg1"/>
                </a:solidFill>
              </a:rPr>
              <a:t> ở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gặp</a:t>
            </a:r>
            <a:r>
              <a:rPr lang="en-US" sz="3200" dirty="0">
                <a:solidFill>
                  <a:schemeClr val="bg1"/>
                </a:solidFill>
              </a:rPr>
              <a:t> </a:t>
            </a:r>
            <a:r>
              <a:rPr lang="en-US" sz="3200" dirty="0" err="1">
                <a:solidFill>
                  <a:schemeClr val="bg1"/>
                </a:solidFill>
              </a:rPr>
              <a:t>những</a:t>
            </a:r>
            <a:r>
              <a:rPr lang="en-US" sz="3200" dirty="0">
                <a:solidFill>
                  <a:schemeClr val="bg1"/>
                </a:solidFill>
              </a:rPr>
              <a:t> </a:t>
            </a:r>
            <a:r>
              <a:rPr lang="en-US" sz="3200" dirty="0" err="1">
                <a:solidFill>
                  <a:schemeClr val="bg1"/>
                </a:solidFill>
              </a:rPr>
              <a:t>khó</a:t>
            </a:r>
            <a:r>
              <a:rPr lang="en-US" sz="3200" dirty="0">
                <a:solidFill>
                  <a:schemeClr val="bg1"/>
                </a:solidFill>
              </a:rPr>
              <a:t> </a:t>
            </a:r>
            <a:r>
              <a:rPr lang="en-US" sz="3200" dirty="0" err="1">
                <a:solidFill>
                  <a:schemeClr val="bg1"/>
                </a:solidFill>
              </a:rPr>
              <a:t>khăn</a:t>
            </a:r>
            <a:r>
              <a:rPr lang="en-US" sz="3200" dirty="0">
                <a:solidFill>
                  <a:schemeClr val="bg1"/>
                </a:solidFill>
              </a:rPr>
              <a:t> </a:t>
            </a:r>
            <a:r>
              <a:rPr lang="en-US" sz="3200" dirty="0" err="1">
                <a:solidFill>
                  <a:schemeClr val="bg1"/>
                </a:solidFill>
              </a:rPr>
              <a:t>gì</a:t>
            </a:r>
            <a:r>
              <a:rPr lang="en-US" sz="3200" dirty="0">
                <a:solidFill>
                  <a:schemeClr val="bg1"/>
                </a:solidFill>
              </a:rPr>
              <a:t>?</a:t>
            </a:r>
          </a:p>
        </p:txBody>
      </p:sp>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884915" y="1146932"/>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2" name="Rounded Rectangle 1"/>
          <p:cNvSpPr/>
          <p:nvPr/>
        </p:nvSpPr>
        <p:spPr>
          <a:xfrm>
            <a:off x="2815771" y="72574"/>
            <a:ext cx="6357258" cy="7257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A/ HOẠT </a:t>
            </a:r>
            <a:r>
              <a:rPr lang="en-US" sz="3200" b="1" smtClean="0">
                <a:solidFill>
                  <a:srgbClr val="FF0000"/>
                </a:solidFill>
                <a:latin typeface="Times New Roman" pitchFamily="18" charset="0"/>
                <a:cs typeface="Times New Roman" pitchFamily="18" charset="0"/>
              </a:rPr>
              <a:t>ĐỘNG KHỞI ĐỘNG</a:t>
            </a:r>
            <a:endParaRPr lang="en-US" sz="3200" b="1">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916" y="878202"/>
            <a:ext cx="5719084" cy="3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528" y="869148"/>
            <a:ext cx="4058157" cy="3456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46743" y="4359489"/>
            <a:ext cx="8840863" cy="2554545"/>
          </a:xfrm>
          <a:prstGeom prst="rect">
            <a:avLst/>
          </a:prstGeom>
        </p:spPr>
        <p:txBody>
          <a:bodyPr wrap="square">
            <a:spAutoFit/>
          </a:bodyPr>
          <a:lstStyle/>
          <a:p>
            <a:r>
              <a:rPr lang="en-US" sz="3200">
                <a:latin typeface="Times New Roman" pitchFamily="18" charset="0"/>
                <a:cs typeface="Times New Roman" pitchFamily="18" charset="0"/>
              </a:rPr>
              <a:t>Thực đơn của thầy:</a:t>
            </a:r>
          </a:p>
          <a:p>
            <a:r>
              <a:rPr lang="en-US" sz="3200">
                <a:latin typeface="Times New Roman" pitchFamily="18" charset="0"/>
                <a:cs typeface="Times New Roman" pitchFamily="18" charset="0"/>
              </a:rPr>
              <a:t>Sáng: 1 tô hủ tiếu ; 1 hộp sữa</a:t>
            </a:r>
          </a:p>
          <a:p>
            <a:r>
              <a:rPr lang="en-US" sz="3200">
                <a:latin typeface="Times New Roman" pitchFamily="18" charset="0"/>
                <a:cs typeface="Times New Roman" pitchFamily="18" charset="0"/>
              </a:rPr>
              <a:t>Trưa: 2 chén cơm; 100g thịt; 300g rau; 100g trứng</a:t>
            </a:r>
          </a:p>
          <a:p>
            <a:r>
              <a:rPr lang="en-US" sz="3200">
                <a:latin typeface="Times New Roman" pitchFamily="18" charset="0"/>
                <a:cs typeface="Times New Roman" pitchFamily="18" charset="0"/>
              </a:rPr>
              <a:t>Tối: 1 chén cơm; 400g rau, hoa quả.</a:t>
            </a:r>
          </a:p>
          <a:p>
            <a:r>
              <a:rPr lang="en-US" sz="3200">
                <a:latin typeface="Times New Roman" pitchFamily="18" charset="0"/>
                <a:cs typeface="Times New Roman" pitchFamily="18" charset="0"/>
              </a:rPr>
              <a:t>Nước &gt; 2lít/ngày</a:t>
            </a:r>
          </a:p>
        </p:txBody>
      </p:sp>
      <p:sp>
        <p:nvSpPr>
          <p:cNvPr id="4" name="TextBox 3"/>
          <p:cNvSpPr txBox="1"/>
          <p:nvPr/>
        </p:nvSpPr>
        <p:spPr>
          <a:xfrm>
            <a:off x="3947886" y="4296238"/>
            <a:ext cx="7953827" cy="2554545"/>
          </a:xfrm>
          <a:prstGeom prst="rect">
            <a:avLst/>
          </a:prstGeom>
          <a:noFill/>
        </p:spPr>
        <p:txBody>
          <a:bodyPr wrap="square" rtlCol="0">
            <a:spAutoFit/>
          </a:bodyPr>
          <a:lstStyle/>
          <a:p>
            <a:r>
              <a:rPr lang="en-US" sz="3200" smtClean="0">
                <a:latin typeface="Times New Roman" pitchFamily="18" charset="0"/>
                <a:cs typeface="Times New Roman" pitchFamily="18" charset="0"/>
              </a:rPr>
              <a:t>Hàng ngày phải bổ sung các chất -&gt; cung cấp năng lượng cho cơ thể. Quá trình đó là trao đổi chất và chuyển hóa năng lượng.</a:t>
            </a:r>
          </a:p>
          <a:p>
            <a:r>
              <a:rPr lang="en-US" sz="3200" b="1" smtClean="0">
                <a:solidFill>
                  <a:srgbClr val="FF0000"/>
                </a:solidFill>
                <a:latin typeface="Times New Roman" pitchFamily="18" charset="0"/>
                <a:cs typeface="Times New Roman" pitchFamily="18" charset="0"/>
              </a:rPr>
              <a:t>Vậy trao đổi chất và chuyển hóa năng lượng có vai trò gì?</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7271"/>
      </p:ext>
    </p:extLst>
  </p:cSld>
  <p:clrMapOvr>
    <a:masterClrMapping/>
  </p:clrMapOvr>
  <mc:AlternateContent xmlns:mc="http://schemas.openxmlformats.org/markup-compatibility/2006">
    <mc:Choice xmlns:p14="http://schemas.microsoft.com/office/powerpoint/2010/main" Requires="p14">
      <p:transition spd="slow" p14:dur="1500">
        <p:split orient="vert"/>
        <p:sndAc>
          <p:stSnd>
            <p:snd r:embed="rId2" name="Tieng vo tay.wav"/>
          </p:stSnd>
        </p:sndAc>
      </p:transition>
    </mc:Choice>
    <mc:Fallback>
      <p:transition spd="slow">
        <p:split orient="vert"/>
        <p:sndAc>
          <p:stSnd>
            <p:snd r:embed="rId2"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ppt_x"/>
                                          </p:val>
                                        </p:tav>
                                      </p:tavLst>
                                    </p:anim>
                                    <p:anim calcmode="lin" valueType="num">
                                      <p:cBhvr additive="base">
                                        <p:cTn id="25" dur="500"/>
                                        <p:tgtEl>
                                          <p:spTgt spid="3"/>
                                        </p:tgtEl>
                                        <p:attrNameLst>
                                          <p:attrName>ppt_y</p:attrName>
                                        </p:attrNameLst>
                                      </p:cBhvr>
                                      <p:tavLst>
                                        <p:tav tm="0">
                                          <p:val>
                                            <p:strVal val="ppt_y"/>
                                          </p:val>
                                        </p:tav>
                                        <p:tav tm="100000">
                                          <p:val>
                                            <p:strVal val="1+ppt_h/2"/>
                                          </p:val>
                                        </p:tav>
                                      </p:tavLst>
                                    </p:anim>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a:t>
            </a:r>
            <a:r>
              <a:rPr lang="en-US" sz="3200" i="1">
                <a:latin typeface="Times New Roman" pitchFamily="18" charset="0"/>
                <a:cs typeface="Times New Roman" pitchFamily="18" charset="0"/>
              </a:rPr>
              <a:t>thể</a:t>
            </a:r>
            <a:r>
              <a:rPr lang="en-US" sz="3200" i="1"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Việc ăn kiêng sẽ làm giảm hàm lượng các chất dinh dưỡng cung cấp cho cơ thể </a:t>
            </a:r>
            <a:r>
              <a:rPr lang="en-US" sz="3200">
                <a:solidFill>
                  <a:srgbClr val="FF0000"/>
                </a:solidFill>
                <a:latin typeface="Times New Roman" pitchFamily="18" charset="0"/>
                <a:cs typeface="Times New Roman" pitchFamily="18" charset="0"/>
              </a:rPr>
              <a:t>-&gt; </a:t>
            </a:r>
            <a:r>
              <a:rPr lang="en-US" sz="3200" smtClean="0">
                <a:solidFill>
                  <a:srgbClr val="FF0000"/>
                </a:solidFill>
                <a:latin typeface="Times New Roman" pitchFamily="18" charset="0"/>
                <a:cs typeface="Times New Roman" pitchFamily="18" charset="0"/>
              </a:rPr>
              <a:t>Thiếu </a:t>
            </a:r>
            <a:r>
              <a:rPr lang="en-US" sz="3200">
                <a:solidFill>
                  <a:srgbClr val="FF0000"/>
                </a:solidFill>
                <a:latin typeface="Times New Roman" pitchFamily="18" charset="0"/>
                <a:cs typeface="Times New Roman" pitchFamily="18" charset="0"/>
              </a:rPr>
              <a:t>nguyên liệu cho quá trình chuyển hóa các chất -&gt; giảm tốc độ quá trình trao đổi chất.</a:t>
            </a:r>
          </a:p>
        </p:txBody>
      </p:sp>
    </p:spTree>
    <p:extLst>
      <p:ext uri="{BB962C8B-B14F-4D97-AF65-F5344CB8AC3E}">
        <p14:creationId xmlns:p14="http://schemas.microsoft.com/office/powerpoint/2010/main" val="284692544"/>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applause.wav"/>
          </p:stSnd>
        </p:sndAc>
      </p:transition>
    </mc:Choice>
    <mc:Fallback>
      <p:transition spd="slow">
        <p:circl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a:t>
            </a:r>
            <a:r>
              <a:rPr lang="en-US" sz="3200" b="1" smtClean="0">
                <a:solidFill>
                  <a:srgbClr val="FF0000"/>
                </a:solidFill>
                <a:latin typeface="Times New Roman" pitchFamily="18" charset="0"/>
                <a:cs typeface="Times New Roman" pitchFamily="18" charset="0"/>
              </a:rPr>
              <a:t>/ HOẠT ĐỘNG VẬN DỤNG</a:t>
            </a:r>
            <a:endParaRPr lang="en-US" sz="3200" b="1">
              <a:solidFill>
                <a:srgbClr val="FF0000"/>
              </a:solidFill>
              <a:latin typeface="Times New Roman" pitchFamily="18" charset="0"/>
              <a:cs typeface="Times New Roman" pitchFamily="18" charset="0"/>
            </a:endParaRP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endParaRPr lang="en-US" sz="3200">
              <a:solidFill>
                <a:prstClr val="black"/>
              </a:solidFill>
              <a:latin typeface="Times New Roman" pitchFamily="18" charset="0"/>
              <a:cs typeface="Times New Roman" pitchFamily="18" charset="0"/>
            </a:endParaRP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cơ năng: do quá trình phân giải chất hữu cơ để cung cấp năng lượng cho sự co dãn của các cơ trong cơ thể báo.</a:t>
            </a:r>
          </a:p>
          <a:p>
            <a:pPr algn="just">
              <a:spcBef>
                <a:spcPts val="600"/>
              </a:spcBef>
              <a:spcAft>
                <a:spcPts val="600"/>
              </a:spcAft>
            </a:pPr>
            <a:r>
              <a:rPr lang="en-US" sz="3200" smtClean="0">
                <a:solidFill>
                  <a:srgbClr val="FF0000"/>
                </a:solidFill>
                <a:latin typeface="Times New Roman" pitchFamily="18" charset="0"/>
                <a:cs typeface="Times New Roman" pitchFamily="18" charset="0"/>
              </a:rPr>
              <a:t>=&gt; </a:t>
            </a:r>
            <a:r>
              <a:rPr lang="en-US" sz="3200">
                <a:solidFill>
                  <a:srgbClr val="FF0000"/>
                </a:solidFill>
                <a:latin typeface="Times New Roman" pitchFamily="18" charset="0"/>
                <a:cs typeface="Times New Roman" pitchFamily="18" charset="0"/>
              </a:rPr>
              <a:t>Hóa năng -&gt; Nhiệt năng: quá trình trao đổi chất tăng làm lượng nhiệt giải phóng ra môi trường tăng.</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28004966"/>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xmlns="" id="{B2EFE4B1-A5DF-4ECF-8043-F10AA30E4E27}"/>
              </a:ext>
            </a:extLst>
          </p:cNvPr>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FD82B5A-5ECE-4C29-8FE7-BB2C8FF9C407}"/>
              </a:ext>
            </a:extLst>
          </p:cNvPr>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H</a:t>
            </a:r>
            <a:r>
              <a:rPr lang="vi-VN" sz="3200" b="1" dirty="0">
                <a:solidFill>
                  <a:schemeClr val="bg1"/>
                </a:solidFill>
                <a:latin typeface="Times New Roman" pitchFamily="18" charset="0"/>
                <a:cs typeface="Times New Roman" pitchFamily="18" charset="0"/>
              </a:rPr>
              <a:t>ư</a:t>
            </a:r>
            <a:r>
              <a:rPr lang="en-US" sz="3200" b="1" dirty="0" err="1">
                <a:solidFill>
                  <a:schemeClr val="bg1"/>
                </a:solidFill>
                <a:latin typeface="Times New Roman" pitchFamily="18" charset="0"/>
                <a:cs typeface="Times New Roman" pitchFamily="18" charset="0"/>
              </a:rPr>
              <a:t>ớng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dẫn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nhà</a:t>
            </a:r>
            <a:endParaRPr lang="en-US" sz="32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6137F118-06AB-46F5-AB18-27B487FC034E}"/>
              </a:ext>
            </a:extLst>
          </p:cNvPr>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SGK. </a:t>
            </a:r>
          </a:p>
          <a:p>
            <a:pPr algn="just"/>
            <a:r>
              <a:rPr lang="pt-BR" sz="3200" dirty="0">
                <a:latin typeface="Times New Roman" pitchFamily="18" charset="0"/>
                <a:cs typeface="Times New Roman" pitchFamily="18" charset="0"/>
              </a:rPr>
              <a:t>- Đọc mục “Em có biết”.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bài</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23: Quang hợp ở thực vật</a:t>
            </a:r>
          </a:p>
          <a:p>
            <a:pPr algn="just"/>
            <a:r>
              <a:rPr lang="en-US" sz="3200" smtClean="0">
                <a:latin typeface="Times New Roman" pitchFamily="18" charset="0"/>
                <a:cs typeface="Times New Roman" pitchFamily="18" charset="0"/>
              </a:rPr>
              <a:t>+ </a:t>
            </a:r>
            <a:r>
              <a:rPr lang="vi-VN" sz="3200">
                <a:latin typeface="Times New Roman" pitchFamily="18" charset="0"/>
                <a:cs typeface="Times New Roman" pitchFamily="18" charset="0"/>
              </a:rPr>
              <a:t>Mô tả được một cách tổng quát </a:t>
            </a:r>
            <a:r>
              <a:rPr lang="vi-VN" sz="3200">
                <a:latin typeface="Times New Roman" pitchFamily="18" charset="0"/>
                <a:cs typeface="Times New Roman" pitchFamily="18" charset="0"/>
              </a:rPr>
              <a:t>quá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ở tế bào lá cây:</a:t>
            </a:r>
          </a:p>
          <a:p>
            <a:r>
              <a:rPr lang="vi-VN" sz="3200">
                <a:latin typeface="Times New Roman" pitchFamily="18" charset="0"/>
                <a:cs typeface="Times New Roman" pitchFamily="18" charset="0"/>
              </a:rPr>
              <a:t>+ Nêu được </a:t>
            </a:r>
            <a:r>
              <a:rPr lang="vi-VN" sz="3200">
                <a:latin typeface="Times New Roman" pitchFamily="18" charset="0"/>
                <a:cs typeface="Times New Roman" pitchFamily="18" charset="0"/>
              </a:rPr>
              <a:t>vai </a:t>
            </a:r>
            <a:r>
              <a:rPr lang="vi-VN" sz="3200" smtClean="0">
                <a:latin typeface="Times New Roman" pitchFamily="18" charset="0"/>
                <a:cs typeface="Times New Roman" pitchFamily="18" charset="0"/>
              </a:rPr>
              <a:t>tr</a:t>
            </a:r>
            <a:r>
              <a:rPr lang="en-US" sz="3200">
                <a:latin typeface="Times New Roman" pitchFamily="18" charset="0"/>
                <a:cs typeface="Times New Roman" pitchFamily="18" charset="0"/>
              </a:rPr>
              <a:t>ò</a:t>
            </a:r>
            <a:r>
              <a:rPr lang="vi-VN" sz="3200" smtClean="0">
                <a:latin typeface="Times New Roman" pitchFamily="18" charset="0"/>
                <a:cs typeface="Times New Roman" pitchFamily="18" charset="0"/>
              </a:rPr>
              <a:t> </a:t>
            </a:r>
            <a:r>
              <a:rPr lang="vi-VN" sz="3200">
                <a:latin typeface="Times New Roman" pitchFamily="18" charset="0"/>
                <a:cs typeface="Times New Roman" pitchFamily="18" charset="0"/>
              </a:rPr>
              <a:t>của lá cây với chức năng quang hợp.</a:t>
            </a:r>
          </a:p>
          <a:p>
            <a:r>
              <a:rPr lang="vi-VN" sz="3200">
                <a:latin typeface="Times New Roman" pitchFamily="18" charset="0"/>
                <a:cs typeface="Times New Roman" pitchFamily="18" charset="0"/>
              </a:rPr>
              <a:t>+ Nêu được khái niệm, nguyên liệu, sản phẩm của quang hợp. </a:t>
            </a:r>
            <a:r>
              <a:rPr lang="vi-VN" sz="3200">
                <a:latin typeface="Times New Roman" pitchFamily="18" charset="0"/>
                <a:cs typeface="Times New Roman" pitchFamily="18" charset="0"/>
              </a:rPr>
              <a:t>Viết </a:t>
            </a:r>
            <a:r>
              <a:rPr lang="vi-VN" sz="3200" smtClean="0">
                <a:latin typeface="Times New Roman" pitchFamily="18" charset="0"/>
                <a:cs typeface="Times New Roman" pitchFamily="18" charset="0"/>
              </a:rPr>
              <a:t>được</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phương tr</a:t>
            </a:r>
            <a:r>
              <a:rPr lang="en-US" sz="3200">
                <a:latin typeface="Times New Roman" pitchFamily="18" charset="0"/>
                <a:cs typeface="Times New Roman" pitchFamily="18" charset="0"/>
              </a:rPr>
              <a:t>ì</a:t>
            </a:r>
            <a:r>
              <a:rPr lang="vi-VN" sz="3200" smtClean="0">
                <a:latin typeface="Times New Roman" pitchFamily="18" charset="0"/>
                <a:cs typeface="Times New Roman" pitchFamily="18" charset="0"/>
              </a:rPr>
              <a:t>nh </a:t>
            </a:r>
            <a:r>
              <a:rPr lang="vi-VN" sz="3200">
                <a:latin typeface="Times New Roman" pitchFamily="18" charset="0"/>
                <a:cs typeface="Times New Roman" pitchFamily="18" charset="0"/>
              </a:rPr>
              <a:t>quang hợp (dạng chữ).</a:t>
            </a:r>
          </a:p>
          <a:p>
            <a:r>
              <a:rPr lang="vi-VN" sz="3200">
                <a:latin typeface="Times New Roman" pitchFamily="18" charset="0"/>
                <a:cs typeface="Times New Roman" pitchFamily="18" charset="0"/>
              </a:rPr>
              <a:t>+ Vẽ được sơ đồ diễn tả quang hợp diễn ra ở lá cây, qua đó nêu được </a:t>
            </a:r>
            <a:r>
              <a:rPr lang="vi-VN" sz="3200">
                <a:latin typeface="Times New Roman" pitchFamily="18" charset="0"/>
                <a:cs typeface="Times New Roman" pitchFamily="18" charset="0"/>
              </a:rPr>
              <a:t>quan </a:t>
            </a:r>
            <a:r>
              <a:rPr lang="vi-VN" sz="3200" smtClean="0">
                <a:latin typeface="Times New Roman" pitchFamily="18" charset="0"/>
                <a:cs typeface="Times New Roman" pitchFamily="18" charset="0"/>
              </a:rPr>
              <a:t>hệ</a:t>
            </a:r>
            <a:r>
              <a:rPr lang="en-US" sz="3200" smtClean="0">
                <a:latin typeface="Times New Roman" pitchFamily="18" charset="0"/>
                <a:cs typeface="Times New Roman" pitchFamily="18" charset="0"/>
              </a:rPr>
              <a:t> </a:t>
            </a:r>
            <a:r>
              <a:rPr lang="vi-VN" sz="3200" smtClean="0">
                <a:latin typeface="Times New Roman" pitchFamily="18" charset="0"/>
                <a:cs typeface="Times New Roman" pitchFamily="18" charset="0"/>
              </a:rPr>
              <a:t>giữa </a:t>
            </a:r>
            <a:r>
              <a:rPr lang="vi-VN" sz="3200">
                <a:latin typeface="Times New Roman" pitchFamily="18" charset="0"/>
                <a:cs typeface="Times New Roman" pitchFamily="18" charset="0"/>
              </a:rPr>
              <a:t>trao đổi chất và chuyển hoá năng </a:t>
            </a:r>
            <a:r>
              <a:rPr lang="vi-VN" sz="3200">
                <a:latin typeface="Times New Roman" pitchFamily="18" charset="0"/>
                <a:cs typeface="Times New Roman" pitchFamily="18" charset="0"/>
              </a:rPr>
              <a:t>lượng</a:t>
            </a:r>
            <a:r>
              <a:rPr lang="vi-VN" sz="3200" smtClean="0">
                <a:latin typeface="Times New Roman" pitchFamily="18" charset="0"/>
                <a:cs typeface="Times New Roman" pitchFamily="18" charset="0"/>
              </a:rPr>
              <a:t>.</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DE734E-3910-42A5-BC93-0770CC5DC6AB}"/>
              </a:ext>
            </a:extLst>
          </p:cNvPr>
          <p:cNvPicPr>
            <a:picLocks noChangeAspect="1"/>
          </p:cNvPicPr>
          <p:nvPr/>
        </p:nvPicPr>
        <p:blipFill>
          <a:blip r:embed="rId3"/>
          <a:stretch>
            <a:fillRect/>
          </a:stretch>
        </p:blipFill>
        <p:spPr>
          <a:xfrm>
            <a:off x="0" y="0"/>
            <a:ext cx="12356665" cy="6858000"/>
          </a:xfrm>
          <a:prstGeom prst="rect">
            <a:avLst/>
          </a:prstGeom>
        </p:spPr>
      </p:pic>
      <p:sp>
        <p:nvSpPr>
          <p:cNvPr id="3" name="Rectangle 22">
            <a:extLst>
              <a:ext uri="{FF2B5EF4-FFF2-40B4-BE49-F238E27FC236}">
                <a16:creationId xmlns:a16="http://schemas.microsoft.com/office/drawing/2014/main" xmlns="" id="{77B87CC6-A48D-4C3E-B4D7-AD07A96EA6DB}"/>
              </a:ext>
            </a:extLst>
          </p:cNvPr>
          <p:cNvSpPr>
            <a:spLocks noChangeArrowheads="1"/>
          </p:cNvSpPr>
          <p:nvPr/>
        </p:nvSpPr>
        <p:spPr bwMode="auto">
          <a:xfrm>
            <a:off x="2206868" y="308882"/>
            <a:ext cx="70918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b="1" smtClean="0">
                <a:solidFill>
                  <a:srgbClr val="FF0000"/>
                </a:solidFill>
                <a:latin typeface="Times New Roman" pitchFamily="18" charset="0"/>
                <a:cs typeface="Times New Roman" pitchFamily="18" charset="0"/>
              </a:rPr>
              <a:t>Tuần 22 - Tiết 82,83 </a:t>
            </a:r>
            <a:r>
              <a:rPr lang="en-US" altLang="en-US" sz="5400" b="1" smtClean="0">
                <a:solidFill>
                  <a:srgbClr val="FF0000"/>
                </a:solidFill>
                <a:latin typeface="Arial" panose="020B0604020202020204" pitchFamily="34" charset="0"/>
              </a:rPr>
              <a:t> </a:t>
            </a:r>
            <a:endParaRPr lang="en-US" altLang="en-US" sz="5400" b="1" dirty="0">
              <a:solidFill>
                <a:srgbClr val="FF0000"/>
              </a:solidFill>
              <a:latin typeface="Arial" panose="020B0604020202020204" pitchFamily="34" charset="0"/>
            </a:endParaRPr>
          </a:p>
        </p:txBody>
      </p:sp>
      <p:sp>
        <p:nvSpPr>
          <p:cNvPr id="4" name="TextBox 3">
            <a:extLst>
              <a:ext uri="{FF2B5EF4-FFF2-40B4-BE49-F238E27FC236}">
                <a16:creationId xmlns:a16="http://schemas.microsoft.com/office/drawing/2014/main" xmlns="" id="{B8E0BE28-145F-4D07-B2DF-4C6D7EB8355B}"/>
              </a:ext>
            </a:extLst>
          </p:cNvPr>
          <p:cNvSpPr txBox="1"/>
          <p:nvPr/>
        </p:nvSpPr>
        <p:spPr>
          <a:xfrm>
            <a:off x="0" y="1450598"/>
            <a:ext cx="8142805" cy="4247317"/>
          </a:xfrm>
          <a:prstGeom prst="rect">
            <a:avLst/>
          </a:prstGeom>
          <a:noFill/>
        </p:spPr>
        <p:txBody>
          <a:bodyPr wrap="square">
            <a:spAutoFit/>
          </a:bodyPr>
          <a:lstStyle/>
          <a:p>
            <a:pPr algn="ctr" eaLnBrk="1" fontAlgn="auto" hangingPunct="1">
              <a:spcBef>
                <a:spcPts val="0"/>
              </a:spcBef>
              <a:spcAft>
                <a:spcPts val="0"/>
              </a:spcAft>
              <a:defRPr/>
            </a:pPr>
            <a:r>
              <a:rPr lang="en-US" sz="5400" b="1" kern="10" smtClean="0">
                <a:ln w="12700">
                  <a:solidFill>
                    <a:srgbClr val="EAEAEA"/>
                  </a:solidFill>
                  <a:round/>
                  <a:headEnd/>
                  <a:tailEnd/>
                </a:ln>
                <a:solidFill>
                  <a:srgbClr val="0000FF"/>
                </a:solidFill>
                <a:latin typeface="Times New Roman" pitchFamily="18" charset="0"/>
                <a:cs typeface="Times New Roman" pitchFamily="18" charset="0"/>
              </a:rPr>
              <a:t>Bài 22:</a:t>
            </a:r>
          </a:p>
          <a:p>
            <a:pPr algn="ctr" eaLnBrk="1" fontAlgn="auto" hangingPunct="1">
              <a:spcBef>
                <a:spcPts val="0"/>
              </a:spcBef>
              <a:spcAft>
                <a:spcPts val="0"/>
              </a:spcAft>
              <a:defRPr/>
            </a:pPr>
            <a:r>
              <a:rPr lang="en-US" sz="5400" b="1" kern="10" smtClean="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endParaRPr lang="en-US" sz="5400" b="1" kern="10" dirty="0">
              <a:ln w="12700">
                <a:solidFill>
                  <a:srgbClr val="EAEAEA"/>
                </a:solidFill>
                <a:round/>
                <a:headEnd/>
                <a:tailEnd/>
              </a:ln>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806" y="1966914"/>
            <a:ext cx="4049194" cy="315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2" y="718997"/>
            <a:ext cx="11368585" cy="1077218"/>
          </a:xfrm>
          <a:prstGeom prst="rect">
            <a:avLst/>
          </a:prstGeom>
          <a:noFill/>
        </p:spPr>
        <p:txBody>
          <a:bodyPr wrap="square" rtlCol="0">
            <a:spAutoFit/>
          </a:bodyPr>
          <a:lstStyle/>
          <a:p>
            <a:r>
              <a:rPr lang="en-US" sz="3200" b="1" smtClean="0">
                <a:solidFill>
                  <a:srgbClr val="002060"/>
                </a:solidFill>
                <a:latin typeface="Times New Roman" pitchFamily="18" charset="0"/>
                <a:cs typeface="Times New Roman" pitchFamily="18" charset="0"/>
              </a:rPr>
              <a:t>1/ Khái niệm trao đổi chất và chuyển hóa năng lượng ở cơ thể sinh vật</a:t>
            </a:r>
            <a:endParaRPr lang="en-US" sz="3200" b="1">
              <a:solidFill>
                <a:srgbClr val="00206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1</a:t>
            </a:r>
            <a:endParaRPr lang="en-US" sz="2800">
              <a:latin typeface="Times New Roman" pitchFamily="18" charset="0"/>
              <a:cs typeface="Times New Roman" pitchFamily="18" charset="0"/>
            </a:endParaRP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2</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4823587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xmlns=""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smtClean="0">
                <a:latin typeface="Times New Roman" pitchFamily="18" charset="0"/>
                <a:cs typeface="Times New Roman" pitchFamily="18" charset="0"/>
              </a:rPr>
              <a:t>- Y/c hs quan sát hình, thảo luận nhóm 5-6 hs và thực hiện phiếu học tập số 1</a:t>
            </a:r>
            <a:endParaRPr lang="en-US" sz="3200" b="1">
              <a:latin typeface="Times New Roman" pitchFamily="18" charset="0"/>
              <a:cs typeface="Times New Roman" pitchFamily="18" charset="0"/>
            </a:endParaRP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Hình 3</a:t>
            </a:r>
            <a:endParaRPr lang="en-US" sz="2800">
              <a:latin typeface="Times New Roman" pitchFamily="18" charset="0"/>
              <a:cs typeface="Times New Roman" pitchFamily="18" charset="0"/>
            </a:endParaRP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 Cơ </a:t>
            </a:r>
            <a:r>
              <a:rPr lang="en-US" sz="2800">
                <a:latin typeface="Times New Roman" pitchFamily="18" charset="0"/>
                <a:cs typeface="Times New Roman" pitchFamily="18" charset="0"/>
              </a:rPr>
              <a:t>thể người lấy những chất gì từ môi trường và thải những chất gì ra khỏi cơ thể?</a:t>
            </a:r>
          </a:p>
          <a:p>
            <a:pPr lvl="0"/>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Các </a:t>
            </a:r>
            <a:r>
              <a:rPr lang="en-US" sz="2800">
                <a:latin typeface="Times New Roman" pitchFamily="18" charset="0"/>
                <a:cs typeface="Times New Roman" pitchFamily="18" charset="0"/>
              </a:rPr>
              <a:t>chất được lấy từ môi trường được sử dụng để làm gì?</a:t>
            </a:r>
          </a:p>
          <a:p>
            <a:pPr lvl="0"/>
            <a:r>
              <a:rPr lang="en-US" sz="2800" smtClean="0">
                <a:latin typeface="Times New Roman" pitchFamily="18" charset="0"/>
                <a:cs typeface="Times New Roman" pitchFamily="18" charset="0"/>
              </a:rPr>
              <a:t>- Trao </a:t>
            </a:r>
            <a:r>
              <a:rPr lang="en-US" sz="2800">
                <a:latin typeface="Times New Roman" pitchFamily="18" charset="0"/>
                <a:cs typeface="Times New Roman" pitchFamily="18" charset="0"/>
              </a:rPr>
              <a:t>đổi chất ở sinh vật gồm những quá trình nào?</a:t>
            </a:r>
          </a:p>
          <a:p>
            <a:pPr lvl="0"/>
            <a:r>
              <a:rPr lang="en-US" sz="2800" smtClean="0">
                <a:latin typeface="Times New Roman" pitchFamily="18" charset="0"/>
                <a:cs typeface="Times New Roman" pitchFamily="18" charset="0"/>
              </a:rPr>
              <a:t>- Thế </a:t>
            </a:r>
            <a:r>
              <a:rPr lang="en-US" sz="2800">
                <a:latin typeface="Times New Roman" pitchFamily="18" charset="0"/>
                <a:cs typeface="Times New Roman" pitchFamily="18" charset="0"/>
              </a:rPr>
              <a:t>nào là trao đổi chất?</a:t>
            </a:r>
          </a:p>
        </p:txBody>
      </p:sp>
      <p:pic>
        <p:nvPicPr>
          <p:cNvPr id="14" name="Picture 13"/>
          <p:cNvPicPr/>
          <p:nvPr/>
        </p:nvPicPr>
        <p:blipFill>
          <a:blip r:embed="rId3"/>
          <a:stretch>
            <a:fillRect/>
          </a:stretch>
        </p:blipFill>
        <p:spPr>
          <a:xfrm>
            <a:off x="955343" y="3429000"/>
            <a:ext cx="4531058" cy="2726140"/>
          </a:xfrm>
          <a:prstGeom prst="rect">
            <a:avLst/>
          </a:prstGeom>
        </p:spPr>
      </p:pic>
    </p:spTree>
    <p:extLst>
      <p:ext uri="{BB962C8B-B14F-4D97-AF65-F5344CB8AC3E}">
        <p14:creationId xmlns:p14="http://schemas.microsoft.com/office/powerpoint/2010/main" val="86334142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smtClean="0">
                <a:solidFill>
                  <a:schemeClr val="bg1"/>
                </a:solidFill>
              </a:rPr>
              <a:t>Việc nghiên cứu di truyền ở ng</a:t>
            </a:r>
            <a:r>
              <a:rPr lang="vi-VN" sz="3200" smtClean="0">
                <a:solidFill>
                  <a:schemeClr val="bg1"/>
                </a:solidFill>
              </a:rPr>
              <a:t>ư</a:t>
            </a:r>
            <a:r>
              <a:rPr lang="en-US" sz="3200" smtClean="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smtClean="0">
                <a:latin typeface="Times New Roman" pitchFamily="18" charset="0"/>
                <a:cs typeface="Times New Roman" pitchFamily="18" charset="0"/>
              </a:rPr>
              <a:t>1/ </a:t>
            </a:r>
            <a:r>
              <a:rPr lang="en-US" sz="3200">
                <a:latin typeface="Times New Roman" pitchFamily="18" charset="0"/>
                <a:cs typeface="Times New Roman" pitchFamily="18" charset="0"/>
              </a:rPr>
              <a:t>Cơ thể người lấy những chất gì từ môi trường và thải những chất gì ra khỏi cơ thể?</a:t>
            </a:r>
            <a:endParaRPr lang="en-US" sz="3200">
              <a:latin typeface="Times New Roman" pitchFamily="18" charset="0"/>
              <a:cs typeface="Times New Roman" pitchFamily="18" charset="0"/>
            </a:endParaRP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a:t>
            </a:r>
            <a:r>
              <a:rPr lang="en-US" sz="3200" b="1" smtClean="0">
                <a:solidFill>
                  <a:srgbClr val="FFFF00"/>
                </a:solidFill>
                <a:latin typeface="Times New Roman" pitchFamily="18" charset="0"/>
                <a:cs typeface="Times New Roman" pitchFamily="18" charset="0"/>
              </a:rPr>
              <a:t>vào</a:t>
            </a:r>
            <a:endParaRPr lang="en-US" sz="3200" b="1">
              <a:solidFill>
                <a:srgbClr val="FFFF00"/>
              </a:solidFill>
              <a:latin typeface="Times New Roman" pitchFamily="18" charset="0"/>
              <a:cs typeface="Times New Roman" pitchFamily="18" charset="0"/>
            </a:endParaRP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Thải ra</a:t>
            </a:r>
            <a:endParaRPr lang="en-US" sz="3200" b="1">
              <a:solidFill>
                <a:srgbClr val="FFFF00"/>
              </a:solidFill>
              <a:latin typeface="Times New Roman" pitchFamily="18" charset="0"/>
              <a:cs typeface="Times New Roman" pitchFamily="18" charset="0"/>
            </a:endParaRPr>
          </a:p>
        </p:txBody>
      </p:sp>
      <p:sp>
        <p:nvSpPr>
          <p:cNvPr id="14" name="Rectangle 13"/>
          <p:cNvSpPr/>
          <p:nvPr/>
        </p:nvSpPr>
        <p:spPr>
          <a:xfrm>
            <a:off x="5383050" y="1858999"/>
            <a:ext cx="6162958" cy="1077218"/>
          </a:xfrm>
          <a:prstGeom prst="rect">
            <a:avLst/>
          </a:prstGeom>
        </p:spPr>
        <p:txBody>
          <a:bodyPr wrap="square">
            <a:spAutoFit/>
          </a:bodyPr>
          <a:lstStyle/>
          <a:p>
            <a:r>
              <a:rPr lang="en-US" sz="3200" smtClean="0">
                <a:latin typeface="Times New Roman" pitchFamily="18" charset="0"/>
                <a:cs typeface="Times New Roman" pitchFamily="18" charset="0"/>
              </a:rPr>
              <a:t>2/ Các </a:t>
            </a:r>
            <a:r>
              <a:rPr lang="en-US" sz="3200">
                <a:latin typeface="Times New Roman" pitchFamily="18" charset="0"/>
                <a:cs typeface="Times New Roman" pitchFamily="18" charset="0"/>
              </a:rPr>
              <a:t>chất được lấy từ môi trường được sử dụng để làm gì?</a:t>
            </a:r>
            <a:endParaRPr lang="en-US" sz="3200">
              <a:latin typeface="Times New Roman" pitchFamily="18" charset="0"/>
              <a:cs typeface="Times New Roman" pitchFamily="18" charset="0"/>
            </a:endParaRP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Times New Roman" pitchFamily="18" charset="0"/>
                <a:cs typeface="Times New Roman" pitchFamily="18" charset="0"/>
              </a:rPr>
              <a:t>Nguyên liệu</a:t>
            </a:r>
            <a:endParaRPr lang="en-US" sz="3200" b="1">
              <a:solidFill>
                <a:srgbClr val="FFFF00"/>
              </a:solidFill>
              <a:latin typeface="Times New Roman" pitchFamily="18" charset="0"/>
              <a:cs typeface="Times New Roman" pitchFamily="18" charset="0"/>
            </a:endParaRPr>
          </a:p>
        </p:txBody>
      </p:sp>
      <p:sp>
        <p:nvSpPr>
          <p:cNvPr id="16" name="Rectangle 15"/>
          <p:cNvSpPr/>
          <p:nvPr/>
        </p:nvSpPr>
        <p:spPr>
          <a:xfrm>
            <a:off x="5219114" y="397670"/>
            <a:ext cx="6660102" cy="4031873"/>
          </a:xfrm>
          <a:prstGeom prst="rect">
            <a:avLst/>
          </a:prstGeom>
        </p:spPr>
        <p:txBody>
          <a:bodyPr wrap="square">
            <a:spAutoFit/>
          </a:bodyPr>
          <a:lstStyle/>
          <a:p>
            <a:r>
              <a:rPr lang="en-US" sz="3200" b="1" smtClean="0">
                <a:latin typeface="Times New Roman" pitchFamily="18" charset="0"/>
                <a:cs typeface="Times New Roman" pitchFamily="18" charset="0"/>
              </a:rPr>
              <a:t>Bài tập: Quá </a:t>
            </a:r>
            <a:r>
              <a:rPr lang="en-US" sz="3200" b="1">
                <a:latin typeface="Times New Roman" pitchFamily="18" charset="0"/>
                <a:cs typeface="Times New Roman" pitchFamily="18" charset="0"/>
              </a:rPr>
              <a:t>trình nào sau đây thuộc trao đổi chất ở sinh vật?</a:t>
            </a:r>
            <a:endParaRPr lang="en-US" sz="3200">
              <a:latin typeface="Times New Roman" pitchFamily="18" charset="0"/>
              <a:cs typeface="Times New Roman" pitchFamily="18" charset="0"/>
            </a:endParaRPr>
          </a:p>
          <a:p>
            <a:pPr lvl="0"/>
            <a:r>
              <a:rPr lang="en-US" sz="3200" smtClean="0">
                <a:latin typeface="Times New Roman" pitchFamily="18" charset="0"/>
                <a:cs typeface="Times New Roman" pitchFamily="18" charset="0"/>
              </a:rPr>
              <a:t>a/ Phân </a:t>
            </a:r>
            <a:r>
              <a:rPr lang="en-US" sz="3200">
                <a:latin typeface="Times New Roman" pitchFamily="18" charset="0"/>
                <a:cs typeface="Times New Roman" pitchFamily="18" charset="0"/>
              </a:rPr>
              <a:t>giải protein trong tế bào.</a:t>
            </a:r>
          </a:p>
          <a:p>
            <a:pPr lvl="0"/>
            <a:r>
              <a:rPr lang="en-US" sz="3200" smtClean="0">
                <a:latin typeface="Times New Roman" pitchFamily="18" charset="0"/>
                <a:cs typeface="Times New Roman" pitchFamily="18" charset="0"/>
              </a:rPr>
              <a:t>b/ Bài </a:t>
            </a:r>
            <a:r>
              <a:rPr lang="en-US" sz="3200">
                <a:latin typeface="Times New Roman" pitchFamily="18" charset="0"/>
                <a:cs typeface="Times New Roman" pitchFamily="18" charset="0"/>
              </a:rPr>
              <a:t>tiết mồ hôi.</a:t>
            </a:r>
          </a:p>
          <a:p>
            <a:pPr lvl="0"/>
            <a:r>
              <a:rPr lang="en-US" sz="3200" smtClean="0">
                <a:latin typeface="Times New Roman" pitchFamily="18" charset="0"/>
                <a:cs typeface="Times New Roman" pitchFamily="18" charset="0"/>
              </a:rPr>
              <a:t>c/ Vận </a:t>
            </a:r>
            <a:r>
              <a:rPr lang="en-US" sz="3200">
                <a:latin typeface="Times New Roman" pitchFamily="18" charset="0"/>
                <a:cs typeface="Times New Roman" pitchFamily="18" charset="0"/>
              </a:rPr>
              <a:t>chuyển thức ăn từ miệng xuống dạ dày.</a:t>
            </a:r>
          </a:p>
          <a:p>
            <a:pPr lvl="0"/>
            <a:r>
              <a:rPr lang="en-US" sz="3200" smtClean="0">
                <a:latin typeface="Times New Roman" pitchFamily="18" charset="0"/>
                <a:cs typeface="Times New Roman" pitchFamily="18" charset="0"/>
              </a:rPr>
              <a:t>d/ Lấy </a:t>
            </a:r>
            <a:r>
              <a:rPr lang="en-US" sz="3200">
                <a:latin typeface="Times New Roman" pitchFamily="18" charset="0"/>
                <a:cs typeface="Times New Roman" pitchFamily="18" charset="0"/>
              </a:rPr>
              <a:t>carbon dioxide và thải oxygen ở thực vật.</a:t>
            </a: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a:latin typeface="Times New Roman" pitchFamily="18" charset="0"/>
                <a:cs typeface="Times New Roman" pitchFamily="18" charset="0"/>
              </a:rPr>
              <a:t>a/ trao đổi chất.</a:t>
            </a:r>
          </a:p>
          <a:p>
            <a:r>
              <a:rPr lang="en-US" sz="3200">
                <a:latin typeface="Times New Roman" pitchFamily="18" charset="0"/>
                <a:cs typeface="Times New Roman" pitchFamily="18" charset="0"/>
              </a:rPr>
              <a:t>b/ trao đổi chất.</a:t>
            </a:r>
          </a:p>
          <a:p>
            <a:r>
              <a:rPr lang="en-US" sz="3200">
                <a:latin typeface="Times New Roman" pitchFamily="18" charset="0"/>
                <a:cs typeface="Times New Roman" pitchFamily="18" charset="0"/>
              </a:rPr>
              <a:t>c/ không thuộc trao đổi chất.</a:t>
            </a:r>
          </a:p>
          <a:p>
            <a:r>
              <a:rPr lang="en-US" sz="3200">
                <a:latin typeface="Times New Roman" pitchFamily="18" charset="0"/>
                <a:cs typeface="Times New Roman" pitchFamily="18" charset="0"/>
              </a:rPr>
              <a:t>d/ trao đổi chất.</a:t>
            </a: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smtClean="0">
                <a:latin typeface="Times New Roman" pitchFamily="18" charset="0"/>
                <a:cs typeface="Times New Roman" pitchFamily="18" charset="0"/>
              </a:rPr>
              <a:t>3/ Trao </a:t>
            </a:r>
            <a:r>
              <a:rPr lang="en-US" sz="3200">
                <a:latin typeface="Times New Roman" pitchFamily="18" charset="0"/>
                <a:cs typeface="Times New Roman" pitchFamily="18" charset="0"/>
              </a:rPr>
              <a:t>đổi chất ở sinh vật gồm những quá trình nào?</a:t>
            </a: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
        <p:nvSpPr>
          <p:cNvPr id="26" name="Rectangle 25"/>
          <p:cNvSpPr/>
          <p:nvPr/>
        </p:nvSpPr>
        <p:spPr>
          <a:xfrm>
            <a:off x="5641251" y="5036826"/>
            <a:ext cx="4701655" cy="584775"/>
          </a:xfrm>
          <a:prstGeom prst="rect">
            <a:avLst/>
          </a:prstGeom>
        </p:spPr>
        <p:txBody>
          <a:bodyPr wrap="square">
            <a:spAutoFit/>
          </a:bodyPr>
          <a:lstStyle/>
          <a:p>
            <a:pPr lvl="0"/>
            <a:r>
              <a:rPr lang="en-US" sz="3200" b="1">
                <a:solidFill>
                  <a:srgbClr val="FF0000"/>
                </a:solidFill>
                <a:latin typeface="Times New Roman" pitchFamily="18" charset="0"/>
                <a:cs typeface="Times New Roman" pitchFamily="18" charset="0"/>
              </a:rPr>
              <a:t>Thế nào là trao đổi chất?</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4891502"/>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additive="base">
                                        <p:cTn id="98" dur="500" fill="hold"/>
                                        <p:tgtEl>
                                          <p:spTgt spid="18"/>
                                        </p:tgtEl>
                                        <p:attrNameLst>
                                          <p:attrName>ppt_x</p:attrName>
                                        </p:attrNameLst>
                                      </p:cBhvr>
                                      <p:tavLst>
                                        <p:tav tm="0">
                                          <p:val>
                                            <p:strVal val="#ppt_x"/>
                                          </p:val>
                                        </p:tav>
                                        <p:tav tm="100000">
                                          <p:val>
                                            <p:strVal val="#ppt_x"/>
                                          </p:val>
                                        </p:tav>
                                      </p:tavLst>
                                    </p:anim>
                                    <p:anim calcmode="lin" valueType="num">
                                      <p:cBhvr additive="base">
                                        <p:cTn id="9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grpId="1" nodeType="clickEffect">
                                  <p:stCondLst>
                                    <p:cond delay="0"/>
                                  </p:stCondLst>
                                  <p:childTnLst>
                                    <p:anim calcmode="lin" valueType="num">
                                      <p:cBhvr additive="base">
                                        <p:cTn id="103" dur="500"/>
                                        <p:tgtEl>
                                          <p:spTgt spid="18"/>
                                        </p:tgtEl>
                                        <p:attrNameLst>
                                          <p:attrName>ppt_x</p:attrName>
                                        </p:attrNameLst>
                                      </p:cBhvr>
                                      <p:tavLst>
                                        <p:tav tm="0">
                                          <p:val>
                                            <p:strVal val="ppt_x"/>
                                          </p:val>
                                        </p:tav>
                                        <p:tav tm="100000">
                                          <p:val>
                                            <p:strVal val="ppt_x"/>
                                          </p:val>
                                        </p:tav>
                                      </p:tavLst>
                                    </p:anim>
                                    <p:anim calcmode="lin" valueType="num">
                                      <p:cBhvr additive="base">
                                        <p:cTn id="104" dur="500"/>
                                        <p:tgtEl>
                                          <p:spTgt spid="18"/>
                                        </p:tgtEl>
                                        <p:attrNameLst>
                                          <p:attrName>ppt_y</p:attrName>
                                        </p:attrNameLst>
                                      </p:cBhvr>
                                      <p:tavLst>
                                        <p:tav tm="0">
                                          <p:val>
                                            <p:strVal val="ppt_y"/>
                                          </p:val>
                                        </p:tav>
                                        <p:tav tm="100000">
                                          <p:val>
                                            <p:strVal val="1+ppt_h/2"/>
                                          </p:val>
                                        </p:tav>
                                      </p:tavLst>
                                    </p:anim>
                                    <p:set>
                                      <p:cBhvr>
                                        <p:cTn id="105" dur="1" fill="hold">
                                          <p:stCondLst>
                                            <p:cond delay="499"/>
                                          </p:stCondLst>
                                        </p:cTn>
                                        <p:tgtEl>
                                          <p:spTgt spid="18"/>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heel(1)">
                                      <p:cBhvr>
                                        <p:cTn id="11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6" grpId="0"/>
      <p:bldP spid="18" grpId="0" animBg="1"/>
      <p:bldP spid="18" grpId="1" animBg="1"/>
      <p:bldP spid="19" grpId="0" animBg="1"/>
      <p:bldP spid="21" grpId="0"/>
      <p:bldP spid="21" grpId="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6280" y="416256"/>
            <a:ext cx="6550920" cy="1077218"/>
          </a:xfrm>
          <a:prstGeom prst="rect">
            <a:avLst/>
          </a:prstGeom>
        </p:spPr>
        <p:txBody>
          <a:bodyPr wrap="square">
            <a:spAutoFit/>
          </a:bodyPr>
          <a:lstStyle/>
          <a:p>
            <a:pPr lvl="0"/>
            <a:r>
              <a:rPr lang="en-US" sz="3200" b="1" smtClean="0">
                <a:latin typeface="Times New Roman" pitchFamily="18" charset="0"/>
                <a:cs typeface="Times New Roman" pitchFamily="18" charset="0"/>
              </a:rPr>
              <a:t>3/ Thế </a:t>
            </a:r>
            <a:r>
              <a:rPr lang="en-US" sz="3200" b="1">
                <a:latin typeface="Times New Roman" pitchFamily="18" charset="0"/>
                <a:cs typeface="Times New Roman" pitchFamily="18" charset="0"/>
              </a:rPr>
              <a:t>nào là quá trình chuyển hoá các chất trong tế bào? Cho ví dụ.</a:t>
            </a:r>
            <a:endParaRPr lang="en-US" sz="3200">
              <a:latin typeface="Times New Roman" pitchFamily="18" charset="0"/>
              <a:cs typeface="Times New Roman" pitchFamily="18" charset="0"/>
            </a:endParaRPr>
          </a:p>
        </p:txBody>
      </p:sp>
      <p:sp>
        <p:nvSpPr>
          <p:cNvPr id="28" name="Rectangle 27"/>
          <p:cNvSpPr/>
          <p:nvPr/>
        </p:nvSpPr>
        <p:spPr>
          <a:xfrm>
            <a:off x="5336279" y="1708394"/>
            <a:ext cx="6311769" cy="5016758"/>
          </a:xfrm>
          <a:prstGeom prst="rect">
            <a:avLst/>
          </a:prstGeom>
        </p:spPr>
        <p:txBody>
          <a:bodyPr wrap="square">
            <a:spAutoFit/>
          </a:bodyPr>
          <a:lstStyle/>
          <a:p>
            <a:pPr algn="just"/>
            <a:r>
              <a:rPr lang="en-US" sz="3200" smtClean="0">
                <a:latin typeface="Times New Roman" pitchFamily="18" charset="0"/>
                <a:cs typeface="Times New Roman" pitchFamily="18" charset="0"/>
              </a:rPr>
              <a:t>- </a:t>
            </a:r>
            <a:r>
              <a:rPr lang="en-US" sz="3200" b="1" smtClean="0">
                <a:latin typeface="Times New Roman" pitchFamily="18" charset="0"/>
                <a:cs typeface="Times New Roman" pitchFamily="18" charset="0"/>
              </a:rPr>
              <a:t>Chuyển </a:t>
            </a:r>
            <a:r>
              <a:rPr lang="en-US" sz="3200" b="1">
                <a:latin typeface="Times New Roman" pitchFamily="18" charset="0"/>
                <a:cs typeface="Times New Roman" pitchFamily="18" charset="0"/>
              </a:rPr>
              <a:t>hoá các chất </a:t>
            </a:r>
            <a:r>
              <a:rPr lang="en-US" sz="3200">
                <a:latin typeface="Times New Roman" pitchFamily="18" charset="0"/>
                <a:cs typeface="Times New Roman" pitchFamily="18" charset="0"/>
              </a:rPr>
              <a:t>trong tế bào là tập hợp tất cả các phản ứng hoá học diễn ra trong tế bào, được thể hiện qua quá trình tổng hợp và phân giải các chất.</a:t>
            </a:r>
          </a:p>
          <a:p>
            <a:pPr algn="just"/>
            <a:r>
              <a:rPr lang="en-US" sz="3200" smtClean="0">
                <a:latin typeface="Times New Roman" pitchFamily="18" charset="0"/>
                <a:cs typeface="Times New Roman" pitchFamily="18" charset="0"/>
              </a:rPr>
              <a:t>- </a:t>
            </a:r>
            <a:r>
              <a:rPr lang="en-US" sz="3200" b="1" u="sng" smtClean="0">
                <a:latin typeface="Times New Roman" pitchFamily="18" charset="0"/>
                <a:cs typeface="Times New Roman" pitchFamily="18" charset="0"/>
              </a:rPr>
              <a:t>Ví </a:t>
            </a:r>
            <a:r>
              <a:rPr lang="en-US" sz="3200" b="1" u="sng">
                <a:latin typeface="Times New Roman" pitchFamily="18" charset="0"/>
                <a:cs typeface="Times New Roman" pitchFamily="18" charset="0"/>
              </a:rPr>
              <a:t>dụ: </a:t>
            </a:r>
            <a:r>
              <a:rPr lang="en-US" sz="3200">
                <a:latin typeface="Times New Roman" pitchFamily="18" charset="0"/>
                <a:cs typeface="Times New Roman" pitchFamily="18" charset="0"/>
              </a:rPr>
              <a:t>Tổng hợp đường glucose từ nước và carbon dioxide trong quá trình quang hợp ở thực vật; phân giải đường glucose trong quá trình hô hấp tế bào.</a:t>
            </a:r>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842" y="87298"/>
            <a:ext cx="4651256" cy="257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42" y="2658786"/>
            <a:ext cx="4651256" cy="222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42" y="4896575"/>
            <a:ext cx="4749730" cy="1828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applause.wav"/>
          </p:stSnd>
        </p:sndAc>
      </p:transition>
    </mc:Choice>
    <mc:Fallback>
      <p:transition spd="med">
        <p:fade/>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additive="base">
                                        <p:cTn id="2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animEffect transition="in" filter="barn(inVertical)">
                                      <p:cBhvr>
                                        <p:cTn id="29" dur="500"/>
                                        <p:tgtEl>
                                          <p:spTgt spid="2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trao đổi chất:</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smtClean="0">
                <a:latin typeface="Times New Roman" pitchFamily="18" charset="0"/>
                <a:cs typeface="Times New Roman" pitchFamily="18" charset="0"/>
              </a:rPr>
              <a:t>     Trao </a:t>
            </a:r>
            <a:r>
              <a:rPr lang="en-US" sz="3200">
                <a:latin typeface="Times New Roman" pitchFamily="18" charset="0"/>
                <a:cs typeface="Times New Roman" pitchFamily="18" charset="0"/>
              </a:rPr>
              <a:t>đổi chất ở sinh vật là quá trình cơ thể sinh vật lấy các chất từ môi trường cung cấp cho quá trình chuyển hoá trong tế bào, đồng thời thải các chất không cần thiết ra ngoài môi trường.</a:t>
            </a:r>
          </a:p>
        </p:txBody>
      </p:sp>
      <p:pic>
        <p:nvPicPr>
          <p:cNvPr id="14" name="Picture 13"/>
          <p:cNvPicPr/>
          <p:nvPr/>
        </p:nvPicPr>
        <p:blipFill>
          <a:blip r:embed="rId3"/>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773892"/>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chimes.wav"/>
          </p:stSnd>
        </p:sndAc>
      </p:transition>
    </mc:Choice>
    <mc:Fallback>
      <p:transition spd="slow">
        <p:circl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itchFamily="18" charset="0"/>
                <a:cs typeface="Times New Roman" pitchFamily="18" charset="0"/>
              </a:rPr>
              <a:t>B/ </a:t>
            </a:r>
            <a:r>
              <a:rPr lang="en-US" sz="3200" b="1" smtClean="0">
                <a:solidFill>
                  <a:srgbClr val="FF0000"/>
                </a:solidFill>
                <a:latin typeface="Times New Roman" pitchFamily="18" charset="0"/>
                <a:cs typeface="Times New Roman" pitchFamily="18" charset="0"/>
              </a:rPr>
              <a:t>HÌNH THÀNH KIẾN THỨC</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1/ Khái niệm trao đổi chất và chuyển hóa năng lượng ở cơ thể sinh vật</a:t>
            </a:r>
            <a:endParaRPr lang="en-US" sz="3200" b="1">
              <a:solidFill>
                <a:srgbClr val="FF0000"/>
              </a:solidFill>
              <a:latin typeface="Times New Roman" pitchFamily="18" charset="0"/>
              <a:cs typeface="Times New Roman" pitchFamily="18" charset="0"/>
            </a:endParaRP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smtClean="0">
                <a:solidFill>
                  <a:srgbClr val="006600"/>
                </a:solidFill>
                <a:latin typeface="Times New Roman" pitchFamily="18" charset="0"/>
                <a:cs typeface="Times New Roman" pitchFamily="18" charset="0"/>
              </a:rPr>
              <a:t>* Khái niệm chuyển hóa năng lượng:</a:t>
            </a:r>
            <a:endParaRPr lang="en-US" sz="3200" b="1">
              <a:solidFill>
                <a:srgbClr val="006600"/>
              </a:solidFill>
              <a:latin typeface="Times New Roman" pitchFamily="18" charset="0"/>
              <a:cs typeface="Times New Roman" pitchFamily="18" charset="0"/>
            </a:endParaRP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smtClean="0">
                <a:latin typeface="Times New Roman" pitchFamily="18" charset="0"/>
                <a:cs typeface="Times New Roman" pitchFamily="18" charset="0"/>
              </a:rPr>
              <a:t>H4</a:t>
            </a:r>
            <a:r>
              <a:rPr lang="en-US" sz="3200">
                <a:latin typeface="Times New Roman" pitchFamily="18" charset="0"/>
                <a:cs typeface="Times New Roman" pitchFamily="18" charset="0"/>
              </a:rPr>
              <a:t>/ Thế nào là chuyển hoá năng lượng?</a:t>
            </a:r>
          </a:p>
          <a:p>
            <a:pPr>
              <a:spcBef>
                <a:spcPts val="600"/>
              </a:spcBef>
              <a:spcAft>
                <a:spcPts val="600"/>
              </a:spcAft>
            </a:pPr>
            <a:r>
              <a:rPr lang="en-US" sz="3200">
                <a:latin typeface="Times New Roman" pitchFamily="18" charset="0"/>
                <a:cs typeface="Times New Roman" pitchFamily="18" charset="0"/>
              </a:rPr>
              <a:t>H5/ Sự biến đổi nào sau đây là chuyển hoá năng lượng trong cơ thể sinh vật?</a:t>
            </a:r>
          </a:p>
          <a:p>
            <a:pPr>
              <a:spcBef>
                <a:spcPts val="600"/>
              </a:spcBef>
              <a:spcAft>
                <a:spcPts val="600"/>
              </a:spcAft>
            </a:pPr>
            <a:r>
              <a:rPr lang="en-US" sz="3200">
                <a:latin typeface="Times New Roman" pitchFamily="18" charset="0"/>
                <a:cs typeface="Times New Roman" pitchFamily="18" charset="0"/>
              </a:rPr>
              <a:t>- Quang năng -&gt; Hoá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Nhiệt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Hoá năng -&gt; Nhiệt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spcAft>
                <a:spcPts val="600"/>
              </a:spcAft>
            </a:pPr>
            <a:r>
              <a:rPr lang="en-US" sz="3200">
                <a:latin typeface="Times New Roman" pitchFamily="18" charset="0"/>
                <a:cs typeface="Times New Roman" pitchFamily="18" charset="0"/>
              </a:rPr>
              <a:t>- Điện năng -&gt; Cơ năng</a:t>
            </a: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pic>
        <p:nvPicPr>
          <p:cNvPr id="14" name="Picture 13"/>
          <p:cNvPicPr/>
          <p:nvPr/>
        </p:nvPicPr>
        <p:blipFill>
          <a:blip r:embed="rId3"/>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018674"/>
      </p:ext>
    </p:extLst>
  </p:cSld>
  <p:clrMapOvr>
    <a:masterClrMapping/>
  </p:clrMapOvr>
  <p:transition spd="slow">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1800</Words>
  <PresentationFormat>Custom</PresentationFormat>
  <Paragraphs>166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2021-12-16T15:07:13Z</dcterms:created>
  <dcterms:modified xsi:type="dcterms:W3CDTF">2022-07-12T15:04:43Z</dcterms:modified>
</cp:coreProperties>
</file>