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7"/>
  </p:notesMasterIdLst>
  <p:sldIdLst>
    <p:sldId id="256" r:id="rId3"/>
    <p:sldId id="266" r:id="rId4"/>
    <p:sldId id="260" r:id="rId5"/>
    <p:sldId id="267" r:id="rId6"/>
    <p:sldId id="269" r:id="rId7"/>
    <p:sldId id="270" r:id="rId8"/>
    <p:sldId id="258" r:id="rId9"/>
    <p:sldId id="304" r:id="rId10"/>
    <p:sldId id="275" r:id="rId11"/>
    <p:sldId id="305" r:id="rId12"/>
    <p:sldId id="257" r:id="rId13"/>
    <p:sldId id="307" r:id="rId14"/>
    <p:sldId id="278" r:id="rId15"/>
    <p:sldId id="281" r:id="rId16"/>
    <p:sldId id="277" r:id="rId17"/>
    <p:sldId id="309" r:id="rId18"/>
    <p:sldId id="310" r:id="rId19"/>
    <p:sldId id="311" r:id="rId20"/>
    <p:sldId id="312" r:id="rId21"/>
    <p:sldId id="313" r:id="rId22"/>
    <p:sldId id="276" r:id="rId23"/>
    <p:sldId id="315" r:id="rId24"/>
    <p:sldId id="292" r:id="rId25"/>
    <p:sldId id="283" r:id="rId26"/>
    <p:sldId id="285" r:id="rId27"/>
    <p:sldId id="287" r:id="rId28"/>
    <p:sldId id="293" r:id="rId29"/>
    <p:sldId id="296" r:id="rId30"/>
    <p:sldId id="300" r:id="rId31"/>
    <p:sldId id="324" r:id="rId32"/>
    <p:sldId id="301" r:id="rId33"/>
    <p:sldId id="302" r:id="rId34"/>
    <p:sldId id="303" r:id="rId35"/>
    <p:sldId id="265" r:id="rId36"/>
  </p:sldIdLst>
  <p:sldSz cx="18288000" cy="10287000"/>
  <p:notesSz cx="6858000" cy="9144000"/>
  <p:embeddedFontLst>
    <p:embeddedFont>
      <p:font typeface="Calibri" panose="020F0502020204030204" pitchFamily="34" charset="0"/>
      <p:regular r:id="rId38"/>
      <p:bold r:id="rId39"/>
      <p:italic r:id="rId40"/>
      <p:boldItalic r:id="rId41"/>
    </p:embeddedFont>
    <p:embeddedFont>
      <p:font typeface="Cambria Math" panose="02040503050406030204" pitchFamily="18" charset="0"/>
      <p:regular r:id="rId42"/>
    </p:embeddedFont>
    <p:embeddedFont>
      <p:font typeface="Open Sans" panose="020B0606030504020204" pitchFamily="34"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DEE9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35" autoAdjust="0"/>
    <p:restoredTop sz="93883" autoAdjust="0"/>
  </p:normalViewPr>
  <p:slideViewPr>
    <p:cSldViewPr>
      <p:cViewPr varScale="1">
        <p:scale>
          <a:sx n="71" d="100"/>
          <a:sy n="71" d="100"/>
        </p:scale>
        <p:origin x="5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37FEE0-0056-43D5-A580-A1642651D8C4}" type="datetimeFigureOut">
              <a:rPr lang="en-US" smtClean="0"/>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D58E2-74CE-4B2C-94EE-9ACFFEB0F33E}" type="slidenum">
              <a:rPr lang="en-US" smtClean="0"/>
              <a:t>‹#›</a:t>
            </a:fld>
            <a:endParaRPr lang="en-US"/>
          </a:p>
        </p:txBody>
      </p:sp>
    </p:spTree>
    <p:extLst>
      <p:ext uri="{BB962C8B-B14F-4D97-AF65-F5344CB8AC3E}">
        <p14:creationId xmlns:p14="http://schemas.microsoft.com/office/powerpoint/2010/main" val="1807832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CD58E2-74CE-4B2C-94EE-9ACFFEB0F33E}" type="slidenum">
              <a:rPr lang="en-US" smtClean="0"/>
              <a:t>2</a:t>
            </a:fld>
            <a:endParaRPr lang="en-US"/>
          </a:p>
        </p:txBody>
      </p:sp>
    </p:spTree>
    <p:extLst>
      <p:ext uri="{BB962C8B-B14F-4D97-AF65-F5344CB8AC3E}">
        <p14:creationId xmlns:p14="http://schemas.microsoft.com/office/powerpoint/2010/main" val="3171905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8" name="Google Shape;93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167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8" name="Google Shape;93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086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8" name="Google Shape;93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511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D58E2-74CE-4B2C-94EE-9ACFFEB0F3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930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8" name="Google Shape;93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131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CD58E2-74CE-4B2C-94EE-9ACFFEB0F33E}" type="slidenum">
              <a:rPr lang="en-US" smtClean="0"/>
              <a:t>3</a:t>
            </a:fld>
            <a:endParaRPr lang="en-US"/>
          </a:p>
        </p:txBody>
      </p:sp>
    </p:spTree>
    <p:extLst>
      <p:ext uri="{BB962C8B-B14F-4D97-AF65-F5344CB8AC3E}">
        <p14:creationId xmlns:p14="http://schemas.microsoft.com/office/powerpoint/2010/main" val="4137952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CD58E2-74CE-4B2C-94EE-9ACFFEB0F33E}" type="slidenum">
              <a:rPr lang="en-US" smtClean="0"/>
              <a:t>4</a:t>
            </a:fld>
            <a:endParaRPr lang="en-US"/>
          </a:p>
        </p:txBody>
      </p:sp>
    </p:spTree>
    <p:extLst>
      <p:ext uri="{BB962C8B-B14F-4D97-AF65-F5344CB8AC3E}">
        <p14:creationId xmlns:p14="http://schemas.microsoft.com/office/powerpoint/2010/main" val="104571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CD58E2-74CE-4B2C-94EE-9ACFFEB0F33E}" type="slidenum">
              <a:rPr lang="en-US" smtClean="0"/>
              <a:t>5</a:t>
            </a:fld>
            <a:endParaRPr lang="en-US"/>
          </a:p>
        </p:txBody>
      </p:sp>
    </p:spTree>
    <p:extLst>
      <p:ext uri="{BB962C8B-B14F-4D97-AF65-F5344CB8AC3E}">
        <p14:creationId xmlns:p14="http://schemas.microsoft.com/office/powerpoint/2010/main" val="304411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D58E2-74CE-4B2C-94EE-9ACFFEB0F3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899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D58E2-74CE-4B2C-94EE-9ACFFEB0F3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686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CD58E2-74CE-4B2C-94EE-9ACFFEB0F33E}" type="slidenum">
              <a:rPr lang="en-US" smtClean="0"/>
              <a:t>21</a:t>
            </a:fld>
            <a:endParaRPr lang="en-US"/>
          </a:p>
        </p:txBody>
      </p:sp>
    </p:spTree>
    <p:extLst>
      <p:ext uri="{BB962C8B-B14F-4D97-AF65-F5344CB8AC3E}">
        <p14:creationId xmlns:p14="http://schemas.microsoft.com/office/powerpoint/2010/main" val="383821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D58E2-74CE-4B2C-94EE-9ACFFEB0F3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226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D58E2-74CE-4B2C-94EE-9ACFFEB0F3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396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17" name="Google Shape;17;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18" name="Google Shape;18;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46330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6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3" name="Google Shape;23;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4" name="Google Shape;24;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69054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9" name="Google Shape;29;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0" name="Google Shape;30;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18985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6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5" name="Google Shape;35;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6" name="Google Shape;36;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69450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7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42" name="Google Shape;42;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43" name="Google Shape;43;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22954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51" name="Google Shape;51;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52" name="Google Shape;52;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73239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56" name="Google Shape;56;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57" name="Google Shape;57;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3778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7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7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63" name="Google Shape;63;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64" name="Google Shape;64;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7447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7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74"/>
          <p:cNvSpPr>
            <a:spLocks noGrp="1"/>
          </p:cNvSpPr>
          <p:nvPr>
            <p:ph type="pic" idx="2"/>
          </p:nvPr>
        </p:nvSpPr>
        <p:spPr>
          <a:xfrm>
            <a:off x="1792288" y="612775"/>
            <a:ext cx="5486400" cy="4114800"/>
          </a:xfrm>
          <a:prstGeom prst="rect">
            <a:avLst/>
          </a:prstGeom>
          <a:noFill/>
          <a:ln>
            <a:noFill/>
          </a:ln>
        </p:spPr>
      </p:sp>
      <p:sp>
        <p:nvSpPr>
          <p:cNvPr id="68" name="Google Shape;68;p7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0" name="Google Shape;70;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1" name="Google Shape;71;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45406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7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6" name="Google Shape;76;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7" name="Google Shape;77;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75881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7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7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82" name="Google Shape;82;p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83" name="Google Shape;83;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0191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1D4E0">
            <a:alpha val="73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13" name="Google Shape;13;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14" name="Google Shape;14;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1740788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7.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9.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svg"/><Relationship Id="rId7"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11.svg"/><Relationship Id="rId10" Type="http://schemas.openxmlformats.org/officeDocument/2006/relationships/image" Target="../media/image38.png"/><Relationship Id="rId4" Type="http://schemas.openxmlformats.org/officeDocument/2006/relationships/image" Target="../media/image10.pn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sv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svg"/></Relationships>
</file>

<file path=ppt/slides/_rels/slide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78.png"/></Relationships>
</file>

<file path=ppt/slides/_rels/slide3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sv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sv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21.png"/><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svg"/><Relationship Id="rId7"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70.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svg"/><Relationship Id="rId7"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40.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76800" y="1177381"/>
            <a:ext cx="14608836" cy="8157119"/>
          </a:xfrm>
          <a:custGeom>
            <a:avLst/>
            <a:gdLst/>
            <a:ahLst/>
            <a:cxnLst/>
            <a:rect l="l" t="t" r="r" b="b"/>
            <a:pathLst>
              <a:path w="12673490" h="8157119">
                <a:moveTo>
                  <a:pt x="0" y="0"/>
                </a:moveTo>
                <a:lnTo>
                  <a:pt x="12673490" y="0"/>
                </a:lnTo>
                <a:lnTo>
                  <a:pt x="12673490" y="8157119"/>
                </a:lnTo>
                <a:lnTo>
                  <a:pt x="0" y="81571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0"/>
            <a:ext cx="4045404" cy="10287000"/>
            <a:chOff x="0" y="0"/>
            <a:chExt cx="1065456" cy="2709333"/>
          </a:xfrm>
        </p:grpSpPr>
        <p:sp>
          <p:nvSpPr>
            <p:cNvPr id="4" name="Freeform 4"/>
            <p:cNvSpPr/>
            <p:nvPr/>
          </p:nvSpPr>
          <p:spPr>
            <a:xfrm>
              <a:off x="0" y="0"/>
              <a:ext cx="1065456" cy="2709333"/>
            </a:xfrm>
            <a:custGeom>
              <a:avLst/>
              <a:gdLst/>
              <a:ahLst/>
              <a:cxnLst/>
              <a:rect l="l" t="t" r="r" b="b"/>
              <a:pathLst>
                <a:path w="1065456" h="2709333">
                  <a:moveTo>
                    <a:pt x="0" y="0"/>
                  </a:moveTo>
                  <a:lnTo>
                    <a:pt x="1065456" y="0"/>
                  </a:lnTo>
                  <a:lnTo>
                    <a:pt x="1065456" y="2709333"/>
                  </a:lnTo>
                  <a:lnTo>
                    <a:pt x="0" y="2709333"/>
                  </a:lnTo>
                  <a:close/>
                </a:path>
              </a:pathLst>
            </a:custGeom>
            <a:solidFill>
              <a:srgbClr val="296C92"/>
            </a:solidFill>
          </p:spPr>
          <p:txBody>
            <a:bodyPr/>
            <a:lstStyle/>
            <a:p>
              <a:endParaRPr lang="en-US"/>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3269796" y="8319916"/>
            <a:ext cx="7315200" cy="2088157"/>
          </a:xfrm>
          <a:custGeom>
            <a:avLst/>
            <a:gdLst/>
            <a:ahLst/>
            <a:cxnLst/>
            <a:rect l="l" t="t" r="r" b="b"/>
            <a:pathLst>
              <a:path w="7315200" h="2088157">
                <a:moveTo>
                  <a:pt x="0" y="0"/>
                </a:moveTo>
                <a:lnTo>
                  <a:pt x="7315200" y="0"/>
                </a:lnTo>
                <a:lnTo>
                  <a:pt x="7315200" y="2088157"/>
                </a:lnTo>
                <a:lnTo>
                  <a:pt x="0" y="20881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5400000">
            <a:off x="-5183647" y="4940158"/>
            <a:ext cx="12153557" cy="795506"/>
          </a:xfrm>
          <a:custGeom>
            <a:avLst/>
            <a:gdLst/>
            <a:ahLst/>
            <a:cxnLst/>
            <a:rect l="l" t="t" r="r" b="b"/>
            <a:pathLst>
              <a:path w="12153557" h="795506">
                <a:moveTo>
                  <a:pt x="0" y="0"/>
                </a:moveTo>
                <a:lnTo>
                  <a:pt x="12153557" y="0"/>
                </a:lnTo>
                <a:lnTo>
                  <a:pt x="12153557" y="795505"/>
                </a:lnTo>
                <a:lnTo>
                  <a:pt x="0" y="7955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8" name="Group 8"/>
          <p:cNvGrpSpPr/>
          <p:nvPr/>
        </p:nvGrpSpPr>
        <p:grpSpPr>
          <a:xfrm>
            <a:off x="5410200" y="2428386"/>
            <a:ext cx="11506200" cy="5964011"/>
            <a:chOff x="0" y="0"/>
            <a:chExt cx="2108334" cy="1570768"/>
          </a:xfrm>
        </p:grpSpPr>
        <p:sp>
          <p:nvSpPr>
            <p:cNvPr id="9" name="Freeform 9"/>
            <p:cNvSpPr/>
            <p:nvPr/>
          </p:nvSpPr>
          <p:spPr>
            <a:xfrm>
              <a:off x="0" y="0"/>
              <a:ext cx="2108334" cy="1570768"/>
            </a:xfrm>
            <a:custGeom>
              <a:avLst/>
              <a:gdLst/>
              <a:ahLst/>
              <a:cxnLst/>
              <a:rect l="l" t="t" r="r" b="b"/>
              <a:pathLst>
                <a:path w="2108334" h="1570768">
                  <a:moveTo>
                    <a:pt x="49323" y="0"/>
                  </a:moveTo>
                  <a:lnTo>
                    <a:pt x="2059011" y="0"/>
                  </a:lnTo>
                  <a:cubicBezTo>
                    <a:pt x="2086252" y="0"/>
                    <a:pt x="2108334" y="22083"/>
                    <a:pt x="2108334" y="49323"/>
                  </a:cubicBezTo>
                  <a:lnTo>
                    <a:pt x="2108334" y="1521445"/>
                  </a:lnTo>
                  <a:cubicBezTo>
                    <a:pt x="2108334" y="1548685"/>
                    <a:pt x="2086252" y="1570768"/>
                    <a:pt x="2059011" y="1570768"/>
                  </a:cubicBezTo>
                  <a:lnTo>
                    <a:pt x="49323" y="1570768"/>
                  </a:lnTo>
                  <a:cubicBezTo>
                    <a:pt x="36242" y="1570768"/>
                    <a:pt x="23696" y="1565572"/>
                    <a:pt x="14446" y="1556322"/>
                  </a:cubicBezTo>
                  <a:cubicBezTo>
                    <a:pt x="5197" y="1547072"/>
                    <a:pt x="0" y="1534526"/>
                    <a:pt x="0" y="1521445"/>
                  </a:cubicBezTo>
                  <a:lnTo>
                    <a:pt x="0" y="49323"/>
                  </a:lnTo>
                  <a:cubicBezTo>
                    <a:pt x="0" y="22083"/>
                    <a:pt x="22083" y="0"/>
                    <a:pt x="49323" y="0"/>
                  </a:cubicBezTo>
                  <a:close/>
                </a:path>
              </a:pathLst>
            </a:custGeom>
            <a:solidFill>
              <a:srgbClr val="F4F4F4"/>
            </a:solidFill>
          </p:spPr>
          <p:txBody>
            <a:bodyPr/>
            <a:lstStyle/>
            <a:p>
              <a:endParaRPr lang="en-US"/>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4" name="Rectangle 13"/>
          <p:cNvSpPr/>
          <p:nvPr/>
        </p:nvSpPr>
        <p:spPr>
          <a:xfrm>
            <a:off x="5334000" y="3009900"/>
            <a:ext cx="11658600" cy="3340979"/>
          </a:xfrm>
          <a:prstGeom prst="rect">
            <a:avLst/>
          </a:prstGeom>
        </p:spPr>
        <p:txBody>
          <a:bodyPr wrap="square">
            <a:spAutoFit/>
          </a:bodyPr>
          <a:lstStyle/>
          <a:p>
            <a:pPr lvl="0" algn="ctr">
              <a:lnSpc>
                <a:spcPct val="150000"/>
              </a:lnSpc>
              <a:buClr>
                <a:srgbClr val="04596F"/>
              </a:buClr>
              <a:buSzPts val="5200"/>
              <a:defRPr/>
            </a:pPr>
            <a:r>
              <a:rPr lang="en-US" sz="7500" b="1" kern="0">
                <a:ln w="0"/>
                <a:solidFill>
                  <a:schemeClr val="tx2"/>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sym typeface="Kavoon"/>
              </a:rPr>
              <a:t>CHÀO MỪNG CÁC EM</a:t>
            </a:r>
          </a:p>
          <a:p>
            <a:pPr lvl="0" algn="ctr">
              <a:lnSpc>
                <a:spcPct val="150000"/>
              </a:lnSpc>
              <a:buClr>
                <a:srgbClr val="04596F"/>
              </a:buClr>
              <a:buSzPts val="5200"/>
              <a:defRPr/>
            </a:pPr>
            <a:r>
              <a:rPr lang="en-US" sz="7500" b="1" kern="0">
                <a:ln w="0"/>
                <a:solidFill>
                  <a:schemeClr val="tx2"/>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sym typeface="Kavoon"/>
              </a:rPr>
              <a:t>ĐÃ ĐẾN VỚI TIẾT HỌC</a:t>
            </a:r>
            <a:r>
              <a:rPr lang="vi-VN" sz="7500" b="1" kern="0">
                <a:ln w="0"/>
                <a:solidFill>
                  <a:schemeClr val="tx2"/>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sym typeface="Kavoon"/>
              </a:rPr>
              <a:t>!</a:t>
            </a:r>
            <a:endParaRPr lang="vi-VN" sz="7500" b="1" kern="0" dirty="0">
              <a:ln w="0"/>
              <a:solidFill>
                <a:schemeClr val="tx2"/>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sym typeface="Kavoon"/>
            </a:endParaRPr>
          </a:p>
        </p:txBody>
      </p:sp>
      <p:pic>
        <p:nvPicPr>
          <p:cNvPr id="15" name="Picture 14"/>
          <p:cNvPicPr>
            <a:picLocks noChangeAspect="1"/>
          </p:cNvPicPr>
          <p:nvPr/>
        </p:nvPicPr>
        <p:blipFill>
          <a:blip r:embed="rId8"/>
          <a:stretch>
            <a:fillRect/>
          </a:stretch>
        </p:blipFill>
        <p:spPr>
          <a:xfrm>
            <a:off x="9290655" y="7348686"/>
            <a:ext cx="3745289" cy="20620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034957" y="1612788"/>
            <a:ext cx="15676325" cy="1905000"/>
            <a:chOff x="2708710" y="3162300"/>
            <a:chExt cx="12481624" cy="1905000"/>
          </a:xfrm>
        </p:grpSpPr>
        <p:sp>
          <p:nvSpPr>
            <p:cNvPr id="12" name="Freeform 4"/>
            <p:cNvSpPr/>
            <p:nvPr/>
          </p:nvSpPr>
          <p:spPr>
            <a:xfrm>
              <a:off x="2977574" y="3162300"/>
              <a:ext cx="11943896" cy="1905000"/>
            </a:xfrm>
            <a:custGeom>
              <a:avLst/>
              <a:gdLst/>
              <a:ahLst/>
              <a:cxnLst/>
              <a:rect l="l" t="t" r="r" b="b"/>
              <a:pathLst>
                <a:path w="8541811" h="5591003">
                  <a:moveTo>
                    <a:pt x="0" y="0"/>
                  </a:moveTo>
                  <a:lnTo>
                    <a:pt x="8541811" y="0"/>
                  </a:lnTo>
                  <a:lnTo>
                    <a:pt x="8541811" y="5591003"/>
                  </a:lnTo>
                  <a:lnTo>
                    <a:pt x="0" y="55910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Rectangle 10"/>
            <p:cNvSpPr/>
            <p:nvPr/>
          </p:nvSpPr>
          <p:spPr>
            <a:xfrm>
              <a:off x="2708710" y="3318428"/>
              <a:ext cx="12481624" cy="140737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en-US" sz="65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2. SỐ</a:t>
              </a:r>
              <a:r>
                <a:rPr kumimoji="0" lang="en-US" sz="6500" b="1" i="0" u="none" strike="noStrike" kern="1200" cap="none" spc="0" normalizeH="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HẠNG TỔNG QUÁT</a:t>
              </a:r>
            </a:p>
          </p:txBody>
        </p:sp>
      </p:grpSp>
      <p:pic>
        <p:nvPicPr>
          <p:cNvPr id="14" name="Picture 13"/>
          <p:cNvPicPr>
            <a:picLocks noChangeAspect="1"/>
          </p:cNvPicPr>
          <p:nvPr/>
        </p:nvPicPr>
        <p:blipFill>
          <a:blip r:embed="rId5"/>
          <a:stretch>
            <a:fillRect/>
          </a:stretch>
        </p:blipFill>
        <p:spPr>
          <a:xfrm>
            <a:off x="6420998" y="5143500"/>
            <a:ext cx="6904242" cy="3758424"/>
          </a:xfrm>
          <a:prstGeom prst="rect">
            <a:avLst/>
          </a:prstGeom>
        </p:spPr>
      </p:pic>
      <p:grpSp>
        <p:nvGrpSpPr>
          <p:cNvPr id="15" name="Group 2"/>
          <p:cNvGrpSpPr/>
          <p:nvPr/>
        </p:nvGrpSpPr>
        <p:grpSpPr>
          <a:xfrm>
            <a:off x="678093" y="0"/>
            <a:ext cx="845907" cy="10287000"/>
            <a:chOff x="0" y="0"/>
            <a:chExt cx="570895" cy="2709333"/>
          </a:xfrm>
        </p:grpSpPr>
        <p:sp>
          <p:nvSpPr>
            <p:cNvPr id="16" name="Freeform 3"/>
            <p:cNvSpPr/>
            <p:nvPr/>
          </p:nvSpPr>
          <p:spPr>
            <a:xfrm>
              <a:off x="0" y="0"/>
              <a:ext cx="570895" cy="2709333"/>
            </a:xfrm>
            <a:custGeom>
              <a:avLst/>
              <a:gdLst/>
              <a:ahLst/>
              <a:cxnLst/>
              <a:rect l="l" t="t" r="r" b="b"/>
              <a:pathLst>
                <a:path w="570895" h="2709333">
                  <a:moveTo>
                    <a:pt x="0" y="0"/>
                  </a:moveTo>
                  <a:lnTo>
                    <a:pt x="570895" y="0"/>
                  </a:lnTo>
                  <a:lnTo>
                    <a:pt x="570895" y="2709333"/>
                  </a:lnTo>
                  <a:lnTo>
                    <a:pt x="0" y="2709333"/>
                  </a:lnTo>
                  <a:close/>
                </a:path>
              </a:pathLst>
            </a:custGeom>
            <a:solidFill>
              <a:srgbClr val="296C92"/>
            </a:solidFill>
          </p:spPr>
          <p:txBody>
            <a:bodyPr/>
            <a:lstStyle/>
            <a:p>
              <a:endParaRPr lang="en-US"/>
            </a:p>
          </p:txBody>
        </p:sp>
        <p:sp>
          <p:nvSpPr>
            <p:cNvPr id="17"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TextBox 2">
            <a:extLst>
              <a:ext uri="{FF2B5EF4-FFF2-40B4-BE49-F238E27FC236}">
                <a16:creationId xmlns:a16="http://schemas.microsoft.com/office/drawing/2014/main" id="{19E756CC-2A77-DA1E-C18B-94867E9A8177}"/>
              </a:ext>
            </a:extLst>
          </p:cNvPr>
          <p:cNvSpPr txBox="1"/>
          <p:nvPr/>
        </p:nvSpPr>
        <p:spPr>
          <a:xfrm>
            <a:off x="6553200" y="8930219"/>
            <a:ext cx="4953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3173177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73000"/>
          </a:schemeClr>
        </a:solidFill>
        <a:effectLst/>
      </p:bgPr>
    </p:bg>
    <p:spTree>
      <p:nvGrpSpPr>
        <p:cNvPr id="1" name=""/>
        <p:cNvGrpSpPr/>
        <p:nvPr/>
      </p:nvGrpSpPr>
      <p:grpSpPr>
        <a:xfrm>
          <a:off x="0" y="0"/>
          <a:ext cx="0" cy="0"/>
          <a:chOff x="0" y="0"/>
          <a:chExt cx="0" cy="0"/>
        </a:xfrm>
      </p:grpSpPr>
      <p:grpSp>
        <p:nvGrpSpPr>
          <p:cNvPr id="24" name="Group 2"/>
          <p:cNvGrpSpPr/>
          <p:nvPr/>
        </p:nvGrpSpPr>
        <p:grpSpPr>
          <a:xfrm>
            <a:off x="678093" y="0"/>
            <a:ext cx="845907" cy="10287000"/>
            <a:chOff x="0" y="0"/>
            <a:chExt cx="570895" cy="2709333"/>
          </a:xfrm>
        </p:grpSpPr>
        <p:sp>
          <p:nvSpPr>
            <p:cNvPr id="25" name="Freeform 3"/>
            <p:cNvSpPr/>
            <p:nvPr/>
          </p:nvSpPr>
          <p:spPr>
            <a:xfrm>
              <a:off x="0" y="0"/>
              <a:ext cx="570895" cy="2709333"/>
            </a:xfrm>
            <a:custGeom>
              <a:avLst/>
              <a:gdLst/>
              <a:ahLst/>
              <a:cxnLst/>
              <a:rect l="l" t="t" r="r" b="b"/>
              <a:pathLst>
                <a:path w="570895" h="2709333">
                  <a:moveTo>
                    <a:pt x="0" y="0"/>
                  </a:moveTo>
                  <a:lnTo>
                    <a:pt x="570895" y="0"/>
                  </a:lnTo>
                  <a:lnTo>
                    <a:pt x="570895" y="2709333"/>
                  </a:lnTo>
                  <a:lnTo>
                    <a:pt x="0" y="2709333"/>
                  </a:lnTo>
                  <a:close/>
                </a:path>
              </a:pathLst>
            </a:custGeom>
            <a:solidFill>
              <a:srgbClr val="296C92"/>
            </a:solidFill>
          </p:spPr>
          <p:txBody>
            <a:bodyPr/>
            <a:lstStyle/>
            <a:p>
              <a:endParaRPr lang="en-US"/>
            </a:p>
          </p:txBody>
        </p:sp>
        <p:sp>
          <p:nvSpPr>
            <p:cNvPr id="26"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6"/>
          <p:cNvGrpSpPr/>
          <p:nvPr/>
        </p:nvGrpSpPr>
        <p:grpSpPr>
          <a:xfrm>
            <a:off x="2224840" y="579447"/>
            <a:ext cx="4785560" cy="754053"/>
            <a:chOff x="1735556" y="555458"/>
            <a:chExt cx="4785560" cy="754053"/>
          </a:xfrm>
        </p:grpSpPr>
        <p:sp>
          <p:nvSpPr>
            <p:cNvPr id="28" name="TextBox 27"/>
            <p:cNvSpPr txBox="1"/>
            <p:nvPr/>
          </p:nvSpPr>
          <p:spPr>
            <a:xfrm>
              <a:off x="2939716" y="555458"/>
              <a:ext cx="3581400" cy="7540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2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2:</a:t>
              </a:r>
              <a:endParaRPr kumimoji="0" lang="en-US" sz="4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9" name="Picture 28"/>
            <p:cNvPicPr>
              <a:picLocks noChangeAspect="1"/>
            </p:cNvPicPr>
            <p:nvPr/>
          </p:nvPicPr>
          <p:blipFill>
            <a:blip r:embed="rId2"/>
            <a:stretch>
              <a:fillRect/>
            </a:stretch>
          </p:blipFill>
          <p:spPr>
            <a:xfrm>
              <a:off x="1735556" y="571501"/>
              <a:ext cx="1145200" cy="616646"/>
            </a:xfrm>
            <a:prstGeom prst="rect">
              <a:avLst/>
            </a:prstGeom>
          </p:spPr>
        </p:pic>
      </p:grpSp>
      <mc:AlternateContent xmlns:mc="http://schemas.openxmlformats.org/markup-compatibility/2006" xmlns:a14="http://schemas.microsoft.com/office/drawing/2010/main">
        <mc:Choice Requires="a14">
          <p:sp>
            <p:nvSpPr>
              <p:cNvPr id="30" name="Rectangle 29"/>
              <p:cNvSpPr/>
              <p:nvPr/>
            </p:nvSpPr>
            <p:spPr>
              <a:xfrm>
                <a:off x="2124577" y="1595378"/>
                <a:ext cx="15452558" cy="2862322"/>
              </a:xfrm>
              <a:prstGeom prst="rect">
                <a:avLst/>
              </a:prstGeom>
            </p:spPr>
            <p:txBody>
              <a:bodyPr wrap="square">
                <a:spAutoFit/>
              </a:bodyPr>
              <a:lstStyle/>
              <a:p>
                <a:pPr>
                  <a:lnSpc>
                    <a:spcPct val="150000"/>
                  </a:lnSpc>
                </a:pPr>
                <a:r>
                  <a:rPr lang="en-US" sz="4000">
                    <a:solidFill>
                      <a:srgbClr val="000000"/>
                    </a:solidFill>
                    <a:latin typeface="Arial" panose="020B0604020202020204" pitchFamily="34" charset="0"/>
                    <a:cs typeface="Arial" panose="020B0604020202020204" pitchFamily="34" charset="0"/>
                  </a:rPr>
                  <a:t>Cho cấp số cộng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lang="en-US" sz="4000">
                    <a:solidFill>
                      <a:srgbClr val="000000"/>
                    </a:solidFill>
                    <a:latin typeface="Arial" panose="020B0604020202020204" pitchFamily="34" charset="0"/>
                    <a:cs typeface="Arial" panose="020B0604020202020204" pitchFamily="34" charset="0"/>
                  </a:rPr>
                  <a:t> với số hạng đầu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en-US" sz="4000">
                    <a:solidFill>
                      <a:srgbClr val="000000"/>
                    </a:solidFill>
                    <a:latin typeface="Arial" panose="020B0604020202020204" pitchFamily="34" charset="0"/>
                    <a:cs typeface="Arial" panose="020B0604020202020204" pitchFamily="34" charset="0"/>
                  </a:rPr>
                  <a:t>và công sai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𝑑</m:t>
                    </m:r>
                  </m:oMath>
                </a14:m>
                <a:r>
                  <a:rPr lang="en-US" sz="4000">
                    <a:solidFill>
                      <a:srgbClr val="000000"/>
                    </a:solidFill>
                    <a:latin typeface="Arial" panose="020B0604020202020204" pitchFamily="34" charset="0"/>
                    <a:cs typeface="Arial" panose="020B0604020202020204" pitchFamily="34" charset="0"/>
                  </a:rPr>
                  <a:t>.</a:t>
                </a:r>
              </a:p>
              <a:p>
                <a:pPr>
                  <a:lnSpc>
                    <a:spcPct val="150000"/>
                  </a:lnSpc>
                </a:pPr>
                <a:r>
                  <a:rPr lang="en-US" sz="4000">
                    <a:solidFill>
                      <a:srgbClr val="000000"/>
                    </a:solidFill>
                    <a:latin typeface="Arial" panose="020B0604020202020204" pitchFamily="34" charset="0"/>
                    <a:cs typeface="Arial" panose="020B0604020202020204" pitchFamily="34" charset="0"/>
                  </a:rPr>
                  <a:t>a) Tính các số hạng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sub>
                    </m:s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3</m:t>
                        </m:r>
                      </m:sub>
                    </m:s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4</m:t>
                        </m:r>
                      </m:sub>
                    </m:s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5</m:t>
                        </m:r>
                      </m:sub>
                    </m:sSub>
                  </m:oMath>
                </a14:m>
                <a:r>
                  <a:rPr lang="en-US" sz="4000">
                    <a:solidFill>
                      <a:srgbClr val="000000"/>
                    </a:solidFill>
                    <a:latin typeface="Arial" panose="020B0604020202020204" pitchFamily="34" charset="0"/>
                    <a:cs typeface="Arial" panose="020B0604020202020204" pitchFamily="34" charset="0"/>
                  </a:rPr>
                  <a:t> theo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oMath>
                </a14:m>
                <a:r>
                  <a:rPr lang="en-US" sz="4000">
                    <a:solidFill>
                      <a:srgbClr val="000000"/>
                    </a:solidFill>
                    <a:latin typeface="Arial" panose="020B0604020202020204" pitchFamily="34" charset="0"/>
                    <a:cs typeface="Arial" panose="020B0604020202020204" pitchFamily="34" charset="0"/>
                  </a:rPr>
                  <a:t> và </a:t>
                </a:r>
                <a14:m>
                  <m:oMath xmlns:m="http://schemas.openxmlformats.org/officeDocument/2006/math">
                    <m:r>
                      <a:rPr lang="en-US" sz="4000" i="1">
                        <a:solidFill>
                          <a:srgbClr val="000000"/>
                        </a:solidFill>
                        <a:latin typeface="Cambria Math" panose="02040503050406030204" pitchFamily="18" charset="0"/>
                        <a:cs typeface="Arial" panose="020B0604020202020204" pitchFamily="34" charset="0"/>
                      </a:rPr>
                      <m:t>𝑑</m:t>
                    </m:r>
                  </m:oMath>
                </a14:m>
                <a:r>
                  <a:rPr lang="en-US" sz="4000">
                    <a:solidFill>
                      <a:srgbClr val="000000"/>
                    </a:solidFill>
                    <a:latin typeface="Arial" panose="020B0604020202020204" pitchFamily="34" charset="0"/>
                    <a:cs typeface="Arial" panose="020B0604020202020204" pitchFamily="34" charset="0"/>
                  </a:rPr>
                  <a:t>.</a:t>
                </a:r>
              </a:p>
              <a:p>
                <a:pPr>
                  <a:lnSpc>
                    <a:spcPct val="150000"/>
                  </a:lnSpc>
                </a:pPr>
                <a:r>
                  <a:rPr lang="en-US" sz="4000">
                    <a:solidFill>
                      <a:srgbClr val="000000"/>
                    </a:solidFill>
                    <a:latin typeface="Arial" panose="020B0604020202020204" pitchFamily="34" charset="0"/>
                    <a:cs typeface="Arial" panose="020B0604020202020204" pitchFamily="34" charset="0"/>
                  </a:rPr>
                  <a:t>b) Dự đoán công thức tính số hạng tổng quát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oMath>
                </a14:m>
                <a:r>
                  <a:rPr lang="en-US" sz="4000">
                    <a:solidFill>
                      <a:srgbClr val="000000"/>
                    </a:solidFill>
                    <a:latin typeface="Arial" panose="020B0604020202020204" pitchFamily="34" charset="0"/>
                    <a:cs typeface="Arial" panose="020B0604020202020204" pitchFamily="34" charset="0"/>
                  </a:rPr>
                  <a:t> theo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oMath>
                </a14:m>
                <a:r>
                  <a:rPr lang="en-US" sz="4000">
                    <a:solidFill>
                      <a:srgbClr val="000000"/>
                    </a:solidFill>
                    <a:latin typeface="Arial" panose="020B0604020202020204" pitchFamily="34" charset="0"/>
                    <a:cs typeface="Arial" panose="020B0604020202020204" pitchFamily="34" charset="0"/>
                  </a:rPr>
                  <a:t> và </a:t>
                </a:r>
                <a14:m>
                  <m:oMath xmlns:m="http://schemas.openxmlformats.org/officeDocument/2006/math">
                    <m:r>
                      <a:rPr lang="en-US" sz="4000" i="1">
                        <a:solidFill>
                          <a:srgbClr val="000000"/>
                        </a:solidFill>
                        <a:latin typeface="Cambria Math" panose="02040503050406030204" pitchFamily="18" charset="0"/>
                        <a:cs typeface="Arial" panose="020B0604020202020204" pitchFamily="34" charset="0"/>
                      </a:rPr>
                      <m:t>𝑑</m:t>
                    </m:r>
                  </m:oMath>
                </a14:m>
                <a:r>
                  <a:rPr lang="en-US" sz="4000">
                    <a:solidFill>
                      <a:srgbClr val="000000"/>
                    </a:solidFill>
                    <a:latin typeface="Arial" panose="020B0604020202020204" pitchFamily="34" charset="0"/>
                    <a:cs typeface="Arial" panose="020B0604020202020204" pitchFamily="34" charset="0"/>
                  </a:rPr>
                  <a:t>.</a:t>
                </a:r>
              </a:p>
            </p:txBody>
          </p:sp>
        </mc:Choice>
        <mc:Fallback xmlns="">
          <p:sp>
            <p:nvSpPr>
              <p:cNvPr id="30" name="Rectangle 29"/>
              <p:cNvSpPr>
                <a:spLocks noRot="1" noChangeAspect="1" noMove="1" noResize="1" noEditPoints="1" noAdjustHandles="1" noChangeArrowheads="1" noChangeShapeType="1" noTextEdit="1"/>
              </p:cNvSpPr>
              <p:nvPr/>
            </p:nvSpPr>
            <p:spPr>
              <a:xfrm>
                <a:off x="2124577" y="1595378"/>
                <a:ext cx="15452558" cy="2862322"/>
              </a:xfrm>
              <a:prstGeom prst="rect">
                <a:avLst/>
              </a:prstGeom>
              <a:blipFill>
                <a:blip r:embed="rId3"/>
                <a:stretch>
                  <a:fillRect l="-1421" b="-4478"/>
                </a:stretch>
              </a:blipFill>
            </p:spPr>
            <p:txBody>
              <a:bodyPr/>
              <a:lstStyle/>
              <a:p>
                <a:r>
                  <a:rPr lang="en-US">
                    <a:noFill/>
                  </a:rPr>
                  <a:t> </a:t>
                </a:r>
              </a:p>
            </p:txBody>
          </p:sp>
        </mc:Fallback>
      </mc:AlternateContent>
      <p:pic>
        <p:nvPicPr>
          <p:cNvPr id="31" name="Picture 30"/>
          <p:cNvPicPr>
            <a:picLocks noChangeAspect="1"/>
          </p:cNvPicPr>
          <p:nvPr/>
        </p:nvPicPr>
        <p:blipFill>
          <a:blip r:embed="rId4"/>
          <a:stretch>
            <a:fillRect/>
          </a:stretch>
        </p:blipFill>
        <p:spPr>
          <a:xfrm>
            <a:off x="16422953" y="342900"/>
            <a:ext cx="1500597" cy="1322327"/>
          </a:xfrm>
          <a:prstGeom prst="rect">
            <a:avLst/>
          </a:prstGeom>
        </p:spPr>
      </p:pic>
      <p:sp>
        <p:nvSpPr>
          <p:cNvPr id="33" name="Rectangle 32"/>
          <p:cNvSpPr/>
          <p:nvPr/>
        </p:nvSpPr>
        <p:spPr>
          <a:xfrm>
            <a:off x="8891939" y="4969014"/>
            <a:ext cx="1917833" cy="707886"/>
          </a:xfrm>
          <a:prstGeom prst="rect">
            <a:avLst/>
          </a:prstGeom>
        </p:spPr>
        <p:txBody>
          <a:bodyPr wrap="none">
            <a:spAutoFit/>
          </a:bodyPr>
          <a:lstStyle/>
          <a:p>
            <a:pPr lvl="0">
              <a:defRPr/>
            </a:pPr>
            <a:r>
              <a:rPr lang="en-US" sz="4000" b="1" i="1" u="sng">
                <a:solidFill>
                  <a:srgbClr val="1F497D"/>
                </a:solidFill>
                <a:latin typeface="Arial" panose="020B0604020202020204" pitchFamily="34" charset="0"/>
                <a:ea typeface="Times New Roman" panose="02020603050405020304" pitchFamily="18" charset="0"/>
                <a:cs typeface="Arial" panose="020B0604020202020204" pitchFamily="34" charset="0"/>
              </a:rPr>
              <a:t>Trả lời:</a:t>
            </a:r>
            <a:endParaRPr lang="en-US" sz="4000" b="1" i="1" u="sng">
              <a:solidFill>
                <a:srgbClr val="1F497D"/>
              </a:solidFill>
            </a:endParaRPr>
          </a:p>
        </p:txBody>
      </p:sp>
      <p:sp>
        <p:nvSpPr>
          <p:cNvPr id="2" name="Rectangle 1"/>
          <p:cNvSpPr/>
          <p:nvPr/>
        </p:nvSpPr>
        <p:spPr>
          <a:xfrm>
            <a:off x="2071950" y="5929848"/>
            <a:ext cx="12710850" cy="3785652"/>
          </a:xfrm>
          <a:prstGeom prst="rect">
            <a:avLst/>
          </a:prstGeom>
        </p:spPr>
        <p:txBody>
          <a:bodyPr wrap="square">
            <a:spAutoFit/>
          </a:bodyPr>
          <a:lstStyle/>
          <a:p>
            <a:pPr>
              <a:lnSpc>
                <a:spcPct val="150000"/>
              </a:lnSpc>
            </a:pPr>
            <a:r>
              <a:rPr lang="en-US" sz="4000">
                <a:latin typeface="Arial" panose="020B0604020202020204" pitchFamily="34" charset="0"/>
                <a:ea typeface="Times New Roman" panose="02020603050405020304" pitchFamily="18" charset="0"/>
                <a:cs typeface="Arial" panose="020B0604020202020204" pitchFamily="34" charset="0"/>
              </a:rPr>
              <a:t>a) Ta có: u</a:t>
            </a:r>
            <a:r>
              <a:rPr lang="en-US" sz="4000" baseline="-25000">
                <a:latin typeface="Arial" panose="020B0604020202020204" pitchFamily="34" charset="0"/>
                <a:ea typeface="Times New Roman" panose="02020603050405020304" pitchFamily="18" charset="0"/>
                <a:cs typeface="Arial" panose="020B0604020202020204" pitchFamily="34" charset="0"/>
              </a:rPr>
              <a:t>2</a:t>
            </a:r>
            <a:r>
              <a:rPr lang="en-US" sz="4000">
                <a:latin typeface="Arial" panose="020B0604020202020204" pitchFamily="34" charset="0"/>
                <a:ea typeface="Times New Roman" panose="02020603050405020304" pitchFamily="18" charset="0"/>
                <a:cs typeface="Arial" panose="020B0604020202020204" pitchFamily="34" charset="0"/>
              </a:rPr>
              <a:t> = u</a:t>
            </a:r>
            <a:r>
              <a:rPr lang="en-US" sz="4000" baseline="-25000">
                <a:latin typeface="Arial" panose="020B0604020202020204" pitchFamily="34" charset="0"/>
                <a:ea typeface="Times New Roman" panose="02020603050405020304" pitchFamily="18" charset="0"/>
                <a:cs typeface="Arial" panose="020B0604020202020204" pitchFamily="34" charset="0"/>
              </a:rPr>
              <a:t>1</a:t>
            </a:r>
            <a:r>
              <a:rPr lang="en-US" sz="4000">
                <a:latin typeface="Arial" panose="020B0604020202020204" pitchFamily="34" charset="0"/>
                <a:ea typeface="Times New Roman" panose="02020603050405020304" pitchFamily="18" charset="0"/>
                <a:cs typeface="Arial" panose="020B0604020202020204" pitchFamily="34" charset="0"/>
              </a:rPr>
              <a:t> + d;</a:t>
            </a:r>
          </a:p>
          <a:p>
            <a:pPr>
              <a:lnSpc>
                <a:spcPct val="150000"/>
              </a:lnSpc>
            </a:pPr>
            <a:r>
              <a:rPr lang="nl-NL" sz="4000">
                <a:latin typeface="Arial" panose="020B0604020202020204" pitchFamily="34" charset="0"/>
                <a:ea typeface="Times New Roman" panose="02020603050405020304" pitchFamily="18" charset="0"/>
                <a:cs typeface="Arial" panose="020B0604020202020204" pitchFamily="34" charset="0"/>
              </a:rPr>
              <a:t>u</a:t>
            </a:r>
            <a:r>
              <a:rPr lang="nl-NL" sz="4000" baseline="-25000">
                <a:latin typeface="Arial" panose="020B0604020202020204" pitchFamily="34" charset="0"/>
                <a:ea typeface="Times New Roman" panose="02020603050405020304" pitchFamily="18" charset="0"/>
                <a:cs typeface="Arial" panose="020B0604020202020204" pitchFamily="34" charset="0"/>
              </a:rPr>
              <a:t>3</a:t>
            </a:r>
            <a:r>
              <a:rPr lang="nl-NL" sz="4000">
                <a:latin typeface="Arial" panose="020B0604020202020204" pitchFamily="34" charset="0"/>
                <a:ea typeface="Times New Roman" panose="02020603050405020304" pitchFamily="18" charset="0"/>
                <a:cs typeface="Arial" panose="020B0604020202020204" pitchFamily="34" charset="0"/>
              </a:rPr>
              <a:t> = u</a:t>
            </a:r>
            <a:r>
              <a:rPr lang="nl-NL" sz="4000" baseline="-25000">
                <a:latin typeface="Arial" panose="020B0604020202020204" pitchFamily="34" charset="0"/>
                <a:ea typeface="Times New Roman" panose="02020603050405020304" pitchFamily="18" charset="0"/>
                <a:cs typeface="Arial" panose="020B0604020202020204" pitchFamily="34" charset="0"/>
              </a:rPr>
              <a:t>2</a:t>
            </a:r>
            <a:r>
              <a:rPr lang="nl-NL" sz="4000">
                <a:latin typeface="Arial" panose="020B0604020202020204" pitchFamily="34" charset="0"/>
                <a:ea typeface="Times New Roman" panose="02020603050405020304" pitchFamily="18" charset="0"/>
                <a:cs typeface="Arial" panose="020B0604020202020204" pitchFamily="34" charset="0"/>
              </a:rPr>
              <a:t> + d = (u</a:t>
            </a:r>
            <a:r>
              <a:rPr lang="nl-NL" sz="4000" baseline="-25000">
                <a:latin typeface="Arial" panose="020B0604020202020204" pitchFamily="34" charset="0"/>
                <a:ea typeface="Times New Roman" panose="02020603050405020304" pitchFamily="18" charset="0"/>
                <a:cs typeface="Arial" panose="020B0604020202020204" pitchFamily="34" charset="0"/>
              </a:rPr>
              <a:t>1</a:t>
            </a:r>
            <a:r>
              <a:rPr lang="nl-NL" sz="4000">
                <a:latin typeface="Arial" panose="020B0604020202020204" pitchFamily="34" charset="0"/>
                <a:ea typeface="Times New Roman" panose="02020603050405020304" pitchFamily="18" charset="0"/>
                <a:cs typeface="Arial" panose="020B0604020202020204" pitchFamily="34" charset="0"/>
              </a:rPr>
              <a:t> + d) + d = u</a:t>
            </a:r>
            <a:r>
              <a:rPr lang="nl-NL" sz="4000" baseline="-25000">
                <a:latin typeface="Arial" panose="020B0604020202020204" pitchFamily="34" charset="0"/>
                <a:ea typeface="Times New Roman" panose="02020603050405020304" pitchFamily="18" charset="0"/>
                <a:cs typeface="Arial" panose="020B0604020202020204" pitchFamily="34" charset="0"/>
              </a:rPr>
              <a:t>1</a:t>
            </a:r>
            <a:r>
              <a:rPr lang="nl-NL" sz="4000">
                <a:latin typeface="Arial" panose="020B0604020202020204" pitchFamily="34" charset="0"/>
                <a:ea typeface="Times New Roman" panose="02020603050405020304" pitchFamily="18" charset="0"/>
                <a:cs typeface="Arial" panose="020B0604020202020204" pitchFamily="34" charset="0"/>
              </a:rPr>
              <a:t> + 2d;</a:t>
            </a:r>
            <a:endParaRPr lang="en-US" sz="400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nl-NL" sz="4000">
                <a:latin typeface="Arial" panose="020B0604020202020204" pitchFamily="34" charset="0"/>
                <a:ea typeface="Times New Roman" panose="02020603050405020304" pitchFamily="18" charset="0"/>
                <a:cs typeface="Arial" panose="020B0604020202020204" pitchFamily="34" charset="0"/>
              </a:rPr>
              <a:t>u</a:t>
            </a:r>
            <a:r>
              <a:rPr lang="nl-NL" sz="4000" baseline="-25000">
                <a:latin typeface="Arial" panose="020B0604020202020204" pitchFamily="34" charset="0"/>
                <a:ea typeface="Times New Roman" panose="02020603050405020304" pitchFamily="18" charset="0"/>
                <a:cs typeface="Arial" panose="020B0604020202020204" pitchFamily="34" charset="0"/>
              </a:rPr>
              <a:t>4</a:t>
            </a:r>
            <a:r>
              <a:rPr lang="nl-NL" sz="4000">
                <a:latin typeface="Arial" panose="020B0604020202020204" pitchFamily="34" charset="0"/>
                <a:ea typeface="Times New Roman" panose="02020603050405020304" pitchFamily="18" charset="0"/>
                <a:cs typeface="Arial" panose="020B0604020202020204" pitchFamily="34" charset="0"/>
              </a:rPr>
              <a:t> = u</a:t>
            </a:r>
            <a:r>
              <a:rPr lang="nl-NL" sz="4000" baseline="-25000">
                <a:latin typeface="Arial" panose="020B0604020202020204" pitchFamily="34" charset="0"/>
                <a:ea typeface="Times New Roman" panose="02020603050405020304" pitchFamily="18" charset="0"/>
                <a:cs typeface="Arial" panose="020B0604020202020204" pitchFamily="34" charset="0"/>
              </a:rPr>
              <a:t>3</a:t>
            </a:r>
            <a:r>
              <a:rPr lang="nl-NL" sz="4000">
                <a:latin typeface="Arial" panose="020B0604020202020204" pitchFamily="34" charset="0"/>
                <a:ea typeface="Times New Roman" panose="02020603050405020304" pitchFamily="18" charset="0"/>
                <a:cs typeface="Arial" panose="020B0604020202020204" pitchFamily="34" charset="0"/>
              </a:rPr>
              <a:t> + d = (u</a:t>
            </a:r>
            <a:r>
              <a:rPr lang="nl-NL" sz="4000" baseline="-25000">
                <a:latin typeface="Arial" panose="020B0604020202020204" pitchFamily="34" charset="0"/>
                <a:ea typeface="Times New Roman" panose="02020603050405020304" pitchFamily="18" charset="0"/>
                <a:cs typeface="Arial" panose="020B0604020202020204" pitchFamily="34" charset="0"/>
              </a:rPr>
              <a:t>1</a:t>
            </a:r>
            <a:r>
              <a:rPr lang="nl-NL" sz="4000">
                <a:latin typeface="Arial" panose="020B0604020202020204" pitchFamily="34" charset="0"/>
                <a:ea typeface="Times New Roman" panose="02020603050405020304" pitchFamily="18" charset="0"/>
                <a:cs typeface="Arial" panose="020B0604020202020204" pitchFamily="34" charset="0"/>
              </a:rPr>
              <a:t> + 2d) + d = u</a:t>
            </a:r>
            <a:r>
              <a:rPr lang="nl-NL" sz="4000" baseline="-25000">
                <a:latin typeface="Arial" panose="020B0604020202020204" pitchFamily="34" charset="0"/>
                <a:ea typeface="Times New Roman" panose="02020603050405020304" pitchFamily="18" charset="0"/>
                <a:cs typeface="Arial" panose="020B0604020202020204" pitchFamily="34" charset="0"/>
              </a:rPr>
              <a:t>1</a:t>
            </a:r>
            <a:r>
              <a:rPr lang="nl-NL" sz="4000">
                <a:latin typeface="Arial" panose="020B0604020202020204" pitchFamily="34" charset="0"/>
                <a:ea typeface="Times New Roman" panose="02020603050405020304" pitchFamily="18" charset="0"/>
                <a:cs typeface="Arial" panose="020B0604020202020204" pitchFamily="34" charset="0"/>
              </a:rPr>
              <a:t> + 3d;</a:t>
            </a:r>
            <a:endParaRPr lang="en-US" sz="400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nl-NL" sz="4000">
                <a:latin typeface="Arial" panose="020B0604020202020204" pitchFamily="34" charset="0"/>
                <a:ea typeface="Times New Roman" panose="02020603050405020304" pitchFamily="18" charset="0"/>
                <a:cs typeface="Arial" panose="020B0604020202020204" pitchFamily="34" charset="0"/>
              </a:rPr>
              <a:t>u</a:t>
            </a:r>
            <a:r>
              <a:rPr lang="nl-NL" sz="4000" baseline="-25000">
                <a:latin typeface="Arial" panose="020B0604020202020204" pitchFamily="34" charset="0"/>
                <a:ea typeface="Times New Roman" panose="02020603050405020304" pitchFamily="18" charset="0"/>
                <a:cs typeface="Arial" panose="020B0604020202020204" pitchFamily="34" charset="0"/>
              </a:rPr>
              <a:t>5</a:t>
            </a:r>
            <a:r>
              <a:rPr lang="nl-NL" sz="4000">
                <a:latin typeface="Arial" panose="020B0604020202020204" pitchFamily="34" charset="0"/>
                <a:ea typeface="Times New Roman" panose="02020603050405020304" pitchFamily="18" charset="0"/>
                <a:cs typeface="Arial" panose="020B0604020202020204" pitchFamily="34" charset="0"/>
              </a:rPr>
              <a:t> = u</a:t>
            </a:r>
            <a:r>
              <a:rPr lang="nl-NL" sz="4000" baseline="-25000">
                <a:latin typeface="Arial" panose="020B0604020202020204" pitchFamily="34" charset="0"/>
                <a:ea typeface="Times New Roman" panose="02020603050405020304" pitchFamily="18" charset="0"/>
                <a:cs typeface="Arial" panose="020B0604020202020204" pitchFamily="34" charset="0"/>
              </a:rPr>
              <a:t>4</a:t>
            </a:r>
            <a:r>
              <a:rPr lang="nl-NL" sz="4000">
                <a:latin typeface="Arial" panose="020B0604020202020204" pitchFamily="34" charset="0"/>
                <a:ea typeface="Times New Roman" panose="02020603050405020304" pitchFamily="18" charset="0"/>
                <a:cs typeface="Arial" panose="020B0604020202020204" pitchFamily="34" charset="0"/>
              </a:rPr>
              <a:t> + d = (u</a:t>
            </a:r>
            <a:r>
              <a:rPr lang="nl-NL" sz="4000" baseline="-25000">
                <a:latin typeface="Arial" panose="020B0604020202020204" pitchFamily="34" charset="0"/>
                <a:ea typeface="Times New Roman" panose="02020603050405020304" pitchFamily="18" charset="0"/>
                <a:cs typeface="Arial" panose="020B0604020202020204" pitchFamily="34" charset="0"/>
              </a:rPr>
              <a:t>1</a:t>
            </a:r>
            <a:r>
              <a:rPr lang="nl-NL" sz="4000">
                <a:latin typeface="Arial" panose="020B0604020202020204" pitchFamily="34" charset="0"/>
                <a:ea typeface="Times New Roman" panose="02020603050405020304" pitchFamily="18" charset="0"/>
                <a:cs typeface="Arial" panose="020B0604020202020204" pitchFamily="34" charset="0"/>
              </a:rPr>
              <a:t> + 3d) + d = u</a:t>
            </a:r>
            <a:r>
              <a:rPr lang="nl-NL" sz="4000" baseline="-25000">
                <a:latin typeface="Arial" panose="020B0604020202020204" pitchFamily="34" charset="0"/>
                <a:ea typeface="Times New Roman" panose="02020603050405020304" pitchFamily="18" charset="0"/>
                <a:cs typeface="Arial" panose="020B0604020202020204" pitchFamily="34" charset="0"/>
              </a:rPr>
              <a:t>1</a:t>
            </a:r>
            <a:r>
              <a:rPr lang="nl-NL" sz="4000">
                <a:latin typeface="Arial" panose="020B0604020202020204" pitchFamily="34" charset="0"/>
                <a:ea typeface="Times New Roman" panose="02020603050405020304" pitchFamily="18" charset="0"/>
                <a:cs typeface="Arial" panose="020B0604020202020204" pitchFamily="34" charset="0"/>
              </a:rPr>
              <a:t> + 4d.</a:t>
            </a:r>
            <a:endParaRPr lang="en-US" sz="4000">
              <a:latin typeface="Arial" panose="020B0604020202020204" pitchFamily="34" charset="0"/>
              <a:ea typeface="Times New Roman" panose="02020603050405020304" pitchFamily="18" charset="0"/>
              <a:cs typeface="Arial" panose="020B0604020202020204" pitchFamily="34" charset="0"/>
            </a:endParaRPr>
          </a:p>
        </p:txBody>
      </p:sp>
      <p:pic>
        <p:nvPicPr>
          <p:cNvPr id="15" name="Picture 14"/>
          <p:cNvPicPr>
            <a:picLocks noChangeAspect="1"/>
          </p:cNvPicPr>
          <p:nvPr/>
        </p:nvPicPr>
        <p:blipFill>
          <a:blip r:embed="rId5"/>
          <a:stretch>
            <a:fillRect/>
          </a:stretch>
        </p:blipFill>
        <p:spPr>
          <a:xfrm flipH="1">
            <a:off x="16768701" y="7619375"/>
            <a:ext cx="1365385" cy="23380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anim calcmode="lin" valueType="num">
                                      <p:cBhvr>
                                        <p:cTn id="2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2">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500"/>
                                        <p:tgtEl>
                                          <p:spTgt spid="2">
                                            <p:txEl>
                                              <p:pRg st="1" end="1"/>
                                            </p:txEl>
                                          </p:spTgt>
                                        </p:tgtEl>
                                      </p:cBhvr>
                                    </p:animEffect>
                                    <p:anim calcmode="lin" valueType="num">
                                      <p:cBhvr>
                                        <p:cTn id="2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2">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500"/>
                                        <p:tgtEl>
                                          <p:spTgt spid="2">
                                            <p:txEl>
                                              <p:pRg st="2" end="2"/>
                                            </p:txEl>
                                          </p:spTgt>
                                        </p:tgtEl>
                                      </p:cBhvr>
                                    </p:animEffect>
                                    <p:anim calcmode="lin" valueType="num">
                                      <p:cBhvr>
                                        <p:cTn id="3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2">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fade">
                                      <p:cBhvr>
                                        <p:cTn id="36" dur="500"/>
                                        <p:tgtEl>
                                          <p:spTgt spid="2">
                                            <p:txEl>
                                              <p:pRg st="3" end="3"/>
                                            </p:txEl>
                                          </p:spTgt>
                                        </p:tgtEl>
                                      </p:cBhvr>
                                    </p:animEffect>
                                    <p:anim calcmode="lin" valueType="num">
                                      <p:cBhvr>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8"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73000"/>
          </a:schemeClr>
        </a:solidFill>
        <a:effectLst/>
      </p:bgPr>
    </p:bg>
    <p:spTree>
      <p:nvGrpSpPr>
        <p:cNvPr id="1" name=""/>
        <p:cNvGrpSpPr/>
        <p:nvPr/>
      </p:nvGrpSpPr>
      <p:grpSpPr>
        <a:xfrm>
          <a:off x="0" y="0"/>
          <a:ext cx="0" cy="0"/>
          <a:chOff x="0" y="0"/>
          <a:chExt cx="0" cy="0"/>
        </a:xfrm>
      </p:grpSpPr>
      <p:grpSp>
        <p:nvGrpSpPr>
          <p:cNvPr id="24" name="Group 2"/>
          <p:cNvGrpSpPr/>
          <p:nvPr/>
        </p:nvGrpSpPr>
        <p:grpSpPr>
          <a:xfrm>
            <a:off x="678093" y="0"/>
            <a:ext cx="845907" cy="10287000"/>
            <a:chOff x="0" y="0"/>
            <a:chExt cx="570895" cy="2709333"/>
          </a:xfrm>
        </p:grpSpPr>
        <p:sp>
          <p:nvSpPr>
            <p:cNvPr id="25" name="Freeform 3"/>
            <p:cNvSpPr/>
            <p:nvPr/>
          </p:nvSpPr>
          <p:spPr>
            <a:xfrm>
              <a:off x="0" y="0"/>
              <a:ext cx="570895" cy="2709333"/>
            </a:xfrm>
            <a:custGeom>
              <a:avLst/>
              <a:gdLst/>
              <a:ahLst/>
              <a:cxnLst/>
              <a:rect l="l" t="t" r="r" b="b"/>
              <a:pathLst>
                <a:path w="570895" h="2709333">
                  <a:moveTo>
                    <a:pt x="0" y="0"/>
                  </a:moveTo>
                  <a:lnTo>
                    <a:pt x="570895" y="0"/>
                  </a:lnTo>
                  <a:lnTo>
                    <a:pt x="570895" y="2709333"/>
                  </a:lnTo>
                  <a:lnTo>
                    <a:pt x="0" y="2709333"/>
                  </a:lnTo>
                  <a:close/>
                </a:path>
              </a:pathLst>
            </a:custGeom>
            <a:solidFill>
              <a:srgbClr val="296C92"/>
            </a:solidFill>
          </p:spPr>
          <p:txBody>
            <a:bodyPr/>
            <a:lstStyle/>
            <a:p>
              <a:endParaRPr lang="en-US"/>
            </a:p>
          </p:txBody>
        </p:sp>
        <p:sp>
          <p:nvSpPr>
            <p:cNvPr id="26"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7" name="Group 26"/>
          <p:cNvGrpSpPr/>
          <p:nvPr/>
        </p:nvGrpSpPr>
        <p:grpSpPr>
          <a:xfrm>
            <a:off x="2224840" y="579447"/>
            <a:ext cx="4785560" cy="754053"/>
            <a:chOff x="1735556" y="555458"/>
            <a:chExt cx="4785560" cy="754053"/>
          </a:xfrm>
        </p:grpSpPr>
        <p:sp>
          <p:nvSpPr>
            <p:cNvPr id="28" name="TextBox 27"/>
            <p:cNvSpPr txBox="1"/>
            <p:nvPr/>
          </p:nvSpPr>
          <p:spPr>
            <a:xfrm>
              <a:off x="2939716" y="555458"/>
              <a:ext cx="3581400" cy="7540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2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2:</a:t>
              </a:r>
              <a:endParaRPr kumimoji="0" lang="en-US" sz="4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9" name="Picture 28"/>
            <p:cNvPicPr>
              <a:picLocks noChangeAspect="1"/>
            </p:cNvPicPr>
            <p:nvPr/>
          </p:nvPicPr>
          <p:blipFill>
            <a:blip r:embed="rId2"/>
            <a:stretch>
              <a:fillRect/>
            </a:stretch>
          </p:blipFill>
          <p:spPr>
            <a:xfrm>
              <a:off x="1735556" y="571501"/>
              <a:ext cx="1145200" cy="616646"/>
            </a:xfrm>
            <a:prstGeom prst="rect">
              <a:avLst/>
            </a:prstGeom>
          </p:spPr>
        </p:pic>
      </p:grpSp>
      <mc:AlternateContent xmlns:mc="http://schemas.openxmlformats.org/markup-compatibility/2006" xmlns:a14="http://schemas.microsoft.com/office/drawing/2010/main">
        <mc:Choice Requires="a14">
          <p:sp>
            <p:nvSpPr>
              <p:cNvPr id="30" name="Rectangle 29"/>
              <p:cNvSpPr/>
              <p:nvPr/>
            </p:nvSpPr>
            <p:spPr>
              <a:xfrm>
                <a:off x="2124577" y="1595378"/>
                <a:ext cx="15452558" cy="286232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Cho cấp số cộng </a:t>
                </a:r>
                <a14:m>
                  <m:oMath xmlns:m="http://schemas.openxmlformats.org/officeDocument/2006/math">
                    <m:d>
                      <m:d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sSub>
                          <m:sSub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𝑛</m:t>
                            </m:r>
                          </m:sub>
                        </m:sSub>
                      </m:e>
                    </m:d>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với số hạng đầu </a:t>
                </a:r>
                <a14:m>
                  <m:oMath xmlns:m="http://schemas.openxmlformats.org/officeDocument/2006/math">
                    <m:sSub>
                      <m:sSub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m:t>
                        </m:r>
                      </m:sub>
                    </m:sSub>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và công sai </a:t>
                </a:r>
                <a14:m>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𝑑</m:t>
                    </m:r>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Tính các số hạng </a:t>
                </a:r>
                <a14:m>
                  <m:oMath xmlns:m="http://schemas.openxmlformats.org/officeDocument/2006/math">
                    <m:sSub>
                      <m:sSub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sub>
                    </m:sSub>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sSub>
                      <m:sSub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3</m:t>
                        </m:r>
                      </m:sub>
                    </m:sSub>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sSub>
                      <m:sSub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4</m:t>
                        </m:r>
                      </m:sub>
                    </m:sSub>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sSub>
                      <m:sSub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5</m:t>
                        </m:r>
                      </m:sub>
                    </m:sSub>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theo </a:t>
                </a:r>
                <a14:m>
                  <m:oMath xmlns:m="http://schemas.openxmlformats.org/officeDocument/2006/math">
                    <m:sSub>
                      <m:sSub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m:t>
                        </m:r>
                      </m:sub>
                    </m:sSub>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và </a:t>
                </a: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𝑑</m:t>
                    </m:r>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Dự đoán công thức tính số hạng tổng quát </a:t>
                </a:r>
                <a14:m>
                  <m:oMath xmlns:m="http://schemas.openxmlformats.org/officeDocument/2006/math">
                    <m:sSub>
                      <m:sSub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𝑛</m:t>
                        </m:r>
                      </m:sub>
                    </m:sSub>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theo </a:t>
                </a:r>
                <a14:m>
                  <m:oMath xmlns:m="http://schemas.openxmlformats.org/officeDocument/2006/math">
                    <m:sSub>
                      <m:sSub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m:t>
                        </m:r>
                      </m:sub>
                    </m:sSub>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và </a:t>
                </a: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𝑑</m:t>
                    </m:r>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mc:Choice>
        <mc:Fallback xmlns="">
          <p:sp>
            <p:nvSpPr>
              <p:cNvPr id="30" name="Rectangle 29"/>
              <p:cNvSpPr>
                <a:spLocks noRot="1" noChangeAspect="1" noMove="1" noResize="1" noEditPoints="1" noAdjustHandles="1" noChangeArrowheads="1" noChangeShapeType="1" noTextEdit="1"/>
              </p:cNvSpPr>
              <p:nvPr/>
            </p:nvSpPr>
            <p:spPr>
              <a:xfrm>
                <a:off x="2124577" y="1595378"/>
                <a:ext cx="15452558" cy="2862322"/>
              </a:xfrm>
              <a:prstGeom prst="rect">
                <a:avLst/>
              </a:prstGeom>
              <a:blipFill>
                <a:blip r:embed="rId3"/>
                <a:stretch>
                  <a:fillRect l="-1421" b="-4478"/>
                </a:stretch>
              </a:blipFill>
            </p:spPr>
            <p:txBody>
              <a:bodyPr/>
              <a:lstStyle/>
              <a:p>
                <a:r>
                  <a:rPr lang="en-US">
                    <a:noFill/>
                  </a:rPr>
                  <a:t> </a:t>
                </a:r>
              </a:p>
            </p:txBody>
          </p:sp>
        </mc:Fallback>
      </mc:AlternateContent>
      <p:pic>
        <p:nvPicPr>
          <p:cNvPr id="31" name="Picture 30"/>
          <p:cNvPicPr>
            <a:picLocks noChangeAspect="1"/>
          </p:cNvPicPr>
          <p:nvPr/>
        </p:nvPicPr>
        <p:blipFill>
          <a:blip r:embed="rId4"/>
          <a:stretch>
            <a:fillRect/>
          </a:stretch>
        </p:blipFill>
        <p:spPr>
          <a:xfrm>
            <a:off x="16422953" y="342900"/>
            <a:ext cx="1500597" cy="1322327"/>
          </a:xfrm>
          <a:prstGeom prst="rect">
            <a:avLst/>
          </a:prstGeom>
        </p:spPr>
      </p:pic>
      <p:sp>
        <p:nvSpPr>
          <p:cNvPr id="33" name="Rectangle 32"/>
          <p:cNvSpPr/>
          <p:nvPr/>
        </p:nvSpPr>
        <p:spPr>
          <a:xfrm>
            <a:off x="8891939" y="4969014"/>
            <a:ext cx="19178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Trả lời:</a:t>
            </a:r>
            <a:endParaRPr kumimoji="0" lang="en-US" sz="4000" b="1" i="1" u="sng" strike="noStrike" kern="1200" cap="none" spc="0" normalizeH="0" baseline="0" noProof="0">
              <a:ln>
                <a:noFill/>
              </a:ln>
              <a:solidFill>
                <a:srgbClr val="1F497D"/>
              </a:solidFill>
              <a:effectLst/>
              <a:uLnTx/>
              <a:uFillTx/>
              <a:latin typeface="Calibri"/>
              <a:ea typeface="+mn-ea"/>
              <a:cs typeface="+mn-cs"/>
            </a:endParaRPr>
          </a:p>
        </p:txBody>
      </p:sp>
      <p:pic>
        <p:nvPicPr>
          <p:cNvPr id="35" name="Picture 34"/>
          <p:cNvPicPr>
            <a:picLocks noChangeAspect="1"/>
          </p:cNvPicPr>
          <p:nvPr/>
        </p:nvPicPr>
        <p:blipFill>
          <a:blip r:embed="rId5"/>
          <a:stretch>
            <a:fillRect/>
          </a:stretch>
        </p:blipFill>
        <p:spPr>
          <a:xfrm flipH="1">
            <a:off x="16768701" y="7619375"/>
            <a:ext cx="1365385" cy="2338071"/>
          </a:xfrm>
          <a:prstGeom prst="rect">
            <a:avLst/>
          </a:prstGeom>
        </p:spPr>
      </p:pic>
      <p:sp>
        <p:nvSpPr>
          <p:cNvPr id="13" name="Rectangle 12"/>
          <p:cNvSpPr/>
          <p:nvPr/>
        </p:nvSpPr>
        <p:spPr>
          <a:xfrm>
            <a:off x="2208798" y="6188214"/>
            <a:ext cx="14021802" cy="286232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Từ câu a, ta dự đoán công thức tính số hạng tổng quát u</a:t>
            </a:r>
            <a:r>
              <a:rPr kumimoji="0" lang="nl-NL"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nl-NL"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theo u</a:t>
            </a:r>
            <a:r>
              <a:rPr kumimoji="0" lang="nl-NL"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và d là:</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a:t>
            </a:r>
            <a:r>
              <a:rPr kumimoji="0" lang="nl-NL"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nl-NL"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u</a:t>
            </a:r>
            <a:r>
              <a:rPr kumimoji="0" lang="nl-NL"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(n – 1)d.</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9899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
          <p:cNvSpPr/>
          <p:nvPr/>
        </p:nvSpPr>
        <p:spPr>
          <a:xfrm>
            <a:off x="-1615075" y="6136105"/>
            <a:ext cx="10149475" cy="8747002"/>
          </a:xfrm>
          <a:custGeom>
            <a:avLst/>
            <a:gdLst/>
            <a:ahLst/>
            <a:cxnLst/>
            <a:rect l="l" t="t" r="r" b="b"/>
            <a:pathLst>
              <a:path w="10149475" h="8747002">
                <a:moveTo>
                  <a:pt x="0" y="0"/>
                </a:moveTo>
                <a:lnTo>
                  <a:pt x="10149475" y="0"/>
                </a:lnTo>
                <a:lnTo>
                  <a:pt x="10149475" y="8747002"/>
                </a:lnTo>
                <a:lnTo>
                  <a:pt x="0" y="8747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2"/>
          <p:cNvSpPr/>
          <p:nvPr/>
        </p:nvSpPr>
        <p:spPr>
          <a:xfrm>
            <a:off x="8534400" y="6134100"/>
            <a:ext cx="10149475" cy="8747002"/>
          </a:xfrm>
          <a:custGeom>
            <a:avLst/>
            <a:gdLst/>
            <a:ahLst/>
            <a:cxnLst/>
            <a:rect l="l" t="t" r="r" b="b"/>
            <a:pathLst>
              <a:path w="10149475" h="8747002">
                <a:moveTo>
                  <a:pt x="0" y="0"/>
                </a:moveTo>
                <a:lnTo>
                  <a:pt x="10149475" y="0"/>
                </a:lnTo>
                <a:lnTo>
                  <a:pt x="10149475" y="8747002"/>
                </a:lnTo>
                <a:lnTo>
                  <a:pt x="0" y="8747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mc:AlternateContent xmlns:mc="http://schemas.openxmlformats.org/markup-compatibility/2006" xmlns:a14="http://schemas.microsoft.com/office/drawing/2010/main">
        <mc:Choice Requires="a14">
          <p:sp>
            <p:nvSpPr>
              <p:cNvPr id="12" name="Google Shape;136;p4"/>
              <p:cNvSpPr/>
              <p:nvPr/>
            </p:nvSpPr>
            <p:spPr>
              <a:xfrm>
                <a:off x="1172251" y="2476500"/>
                <a:ext cx="15925800" cy="4141042"/>
              </a:xfrm>
              <a:prstGeom prst="wedgeRoundRectCallout">
                <a:avLst>
                  <a:gd name="adj1" fmla="val -52664"/>
                  <a:gd name="adj2" fmla="val -12919"/>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a:lnSpc>
                    <a:spcPct val="150000"/>
                  </a:lnSpc>
                  <a:spcAft>
                    <a:spcPts val="800"/>
                  </a:spcAft>
                </a:pPr>
                <a:r>
                  <a:rPr lang="nl-NL" sz="4500">
                    <a:latin typeface="Arial" panose="020B0604020202020204" pitchFamily="34" charset="0"/>
                    <a:ea typeface="Times New Roman" panose="02020603050405020304" pitchFamily="18" charset="0"/>
                    <a:cs typeface="Arial" panose="020B0604020202020204" pitchFamily="34" charset="0"/>
                  </a:rPr>
                  <a:t>Nếu cấp số cộng </a:t>
                </a:r>
                <a14:m>
                  <m:oMath xmlns:m="http://schemas.openxmlformats.org/officeDocument/2006/math">
                    <m:r>
                      <a:rPr lang="nl-NL" sz="45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5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nl-NL" sz="45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nl-NL" sz="4500">
                    <a:effectLst/>
                    <a:latin typeface="Arial" panose="020B0604020202020204" pitchFamily="34" charset="0"/>
                    <a:ea typeface="Times New Roman" panose="02020603050405020304" pitchFamily="18" charset="0"/>
                    <a:cs typeface="Arial" panose="020B0604020202020204" pitchFamily="34" charset="0"/>
                  </a:rPr>
                  <a:t> có số hạng đầu và công sai d thì số hạng tổng quát </a:t>
                </a:r>
                <a14:m>
                  <m:oMath xmlns:m="http://schemas.openxmlformats.org/officeDocument/2006/math">
                    <m:sSub>
                      <m:sSubPr>
                        <m:ctrlPr>
                          <a:rPr lang="en-US" sz="45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n</m:t>
                        </m:r>
                      </m:sub>
                    </m:sSub>
                  </m:oMath>
                </a14:m>
                <a:r>
                  <a:rPr lang="nl-NL" sz="4500">
                    <a:effectLst/>
                    <a:latin typeface="Arial" panose="020B0604020202020204" pitchFamily="34" charset="0"/>
                    <a:ea typeface="Times New Roman" panose="02020603050405020304" pitchFamily="18" charset="0"/>
                    <a:cs typeface="Arial" panose="020B0604020202020204" pitchFamily="34" charset="0"/>
                  </a:rPr>
                  <a:t> của nó được xác định theo công thức:</a:t>
                </a:r>
                <a:endParaRPr lang="en-US" sz="450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800"/>
                  </a:spcAft>
                </a:pPr>
                <a14:m>
                  <m:oMath xmlns:m="http://schemas.openxmlformats.org/officeDocument/2006/math">
                    <m:sSub>
                      <m:sSubPr>
                        <m:ctrlPr>
                          <a:rPr lang="en-US" sz="45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nl-NL" sz="45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5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nl-NL" sz="4500" i="0">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nl-NL" sz="4500" i="0">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4500" i="1">
                            <a:effectLst/>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n</m:t>
                        </m:r>
                        <m:r>
                          <a:rPr lang="nl-NL" sz="4500" i="0">
                            <a:effectLst/>
                            <a:latin typeface="Cambria Math" panose="02040503050406030204" pitchFamily="18" charset="0"/>
                            <a:ea typeface="Cambria Math" panose="02040503050406030204" pitchFamily="18" charset="0"/>
                            <a:cs typeface="Times New Roman" panose="02020603050405020304" pitchFamily="18" charset="0"/>
                          </a:rPr>
                          <m:t>−1</m:t>
                        </m:r>
                      </m:e>
                    </m:d>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d</m:t>
                    </m:r>
                  </m:oMath>
                </a14:m>
                <a:r>
                  <a:rPr lang="nl-NL" sz="4500">
                    <a:effectLst/>
                    <a:latin typeface="Arial" panose="020B0604020202020204" pitchFamily="34" charset="0"/>
                    <a:ea typeface="Times New Roman" panose="02020603050405020304" pitchFamily="18" charset="0"/>
                    <a:cs typeface="Arial" panose="020B0604020202020204" pitchFamily="34" charset="0"/>
                  </a:rPr>
                  <a:t>.</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Google Shape;136;p4"/>
              <p:cNvSpPr>
                <a:spLocks noRot="1" noChangeAspect="1" noMove="1" noResize="1" noEditPoints="1" noAdjustHandles="1" noChangeArrowheads="1" noChangeShapeType="1" noTextEdit="1"/>
              </p:cNvSpPr>
              <p:nvPr/>
            </p:nvSpPr>
            <p:spPr>
              <a:xfrm>
                <a:off x="1172251" y="2476500"/>
                <a:ext cx="15925800" cy="4141042"/>
              </a:xfrm>
              <a:prstGeom prst="wedgeRoundRectCallout">
                <a:avLst>
                  <a:gd name="adj1" fmla="val -52664"/>
                  <a:gd name="adj2" fmla="val -12919"/>
                  <a:gd name="adj3" fmla="val 16667"/>
                </a:avLst>
              </a:prstGeom>
              <a:blipFill>
                <a:blip r:embed="rId4"/>
                <a:stretch>
                  <a:fillRect/>
                </a:stretch>
              </a:blipFill>
              <a:ln w="38100" cap="flat" cmpd="sng">
                <a:solidFill>
                  <a:srgbClr val="395E89"/>
                </a:solidFill>
                <a:prstDash val="dash"/>
                <a:round/>
                <a:headEnd type="none" w="sm" len="sm"/>
                <a:tailEnd type="none" w="sm" len="sm"/>
              </a:ln>
            </p:spPr>
            <p:txBody>
              <a:bodyPr/>
              <a:lstStyle/>
              <a:p>
                <a:r>
                  <a:rPr lang="en-US">
                    <a:noFill/>
                  </a:rPr>
                  <a:t> </a:t>
                </a:r>
              </a:p>
            </p:txBody>
          </p:sp>
        </mc:Fallback>
      </mc:AlternateContent>
      <p:sp>
        <p:nvSpPr>
          <p:cNvPr id="15" name="TextBox 14"/>
          <p:cNvSpPr txBox="1"/>
          <p:nvPr/>
        </p:nvSpPr>
        <p:spPr>
          <a:xfrm>
            <a:off x="7139914" y="739292"/>
            <a:ext cx="3990474" cy="1061829"/>
          </a:xfrm>
          <a:prstGeom prst="rect">
            <a:avLst/>
          </a:prstGeom>
          <a:solidFill>
            <a:schemeClr val="accent2"/>
          </a:solidFill>
          <a:ln w="38100">
            <a:solidFill>
              <a:schemeClr val="bg1"/>
            </a:solidFill>
          </a:ln>
        </p:spPr>
        <p:txBody>
          <a:bodyPr wrap="square" rtlCol="0">
            <a:spAutoFit/>
          </a:bodyPr>
          <a:lstStyle/>
          <a:p>
            <a:pPr algn="ctr">
              <a:lnSpc>
                <a:spcPct val="150000"/>
              </a:lnSpc>
            </a:pPr>
            <a:r>
              <a:rPr lang="en-US" sz="4200" b="1">
                <a:solidFill>
                  <a:schemeClr val="bg1"/>
                </a:solidFill>
                <a:latin typeface="Arial" panose="020B0604020202020204" pitchFamily="34" charset="0"/>
                <a:cs typeface="Arial" panose="020B0604020202020204" pitchFamily="34" charset="0"/>
              </a:rPr>
              <a:t>KẾT LUẬN</a:t>
            </a:r>
          </a:p>
        </p:txBody>
      </p:sp>
      <p:pic>
        <p:nvPicPr>
          <p:cNvPr id="5" name="Picture 4"/>
          <p:cNvPicPr>
            <a:picLocks noChangeAspect="1"/>
          </p:cNvPicPr>
          <p:nvPr/>
        </p:nvPicPr>
        <p:blipFill>
          <a:blip r:embed="rId5"/>
          <a:stretch>
            <a:fillRect/>
          </a:stretch>
        </p:blipFill>
        <p:spPr>
          <a:xfrm>
            <a:off x="15764552" y="408061"/>
            <a:ext cx="1811105" cy="1687439"/>
          </a:xfrm>
          <a:prstGeom prst="rect">
            <a:avLst/>
          </a:prstGeom>
        </p:spPr>
      </p:pic>
      <p:pic>
        <p:nvPicPr>
          <p:cNvPr id="6" name="Picture 5"/>
          <p:cNvPicPr>
            <a:picLocks noChangeAspect="1"/>
          </p:cNvPicPr>
          <p:nvPr/>
        </p:nvPicPr>
        <p:blipFill>
          <a:blip r:embed="rId6"/>
          <a:stretch>
            <a:fillRect/>
          </a:stretch>
        </p:blipFill>
        <p:spPr>
          <a:xfrm>
            <a:off x="7923075" y="7594149"/>
            <a:ext cx="2424153" cy="2502351"/>
          </a:xfrm>
          <a:prstGeom prst="rect">
            <a:avLst/>
          </a:prstGeom>
        </p:spPr>
      </p:pic>
    </p:spTree>
    <p:extLst>
      <p:ext uri="{BB962C8B-B14F-4D97-AF65-F5344CB8AC3E}">
        <p14:creationId xmlns:p14="http://schemas.microsoft.com/office/powerpoint/2010/main" val="293246298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450425" y="4802726"/>
            <a:ext cx="12153557" cy="795506"/>
          </a:xfrm>
          <a:custGeom>
            <a:avLst/>
            <a:gdLst/>
            <a:ahLst/>
            <a:cxnLst/>
            <a:rect l="l" t="t" r="r" b="b"/>
            <a:pathLst>
              <a:path w="12153557" h="795506">
                <a:moveTo>
                  <a:pt x="0" y="0"/>
                </a:moveTo>
                <a:lnTo>
                  <a:pt x="12153557" y="0"/>
                </a:lnTo>
                <a:lnTo>
                  <a:pt x="12153557" y="795505"/>
                </a:lnTo>
                <a:lnTo>
                  <a:pt x="0" y="7955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0"/>
          <p:cNvSpPr txBox="1"/>
          <p:nvPr/>
        </p:nvSpPr>
        <p:spPr>
          <a:xfrm>
            <a:off x="7239000" y="342900"/>
            <a:ext cx="4580583" cy="1131079"/>
          </a:xfrm>
          <a:prstGeom prst="rect">
            <a:avLst/>
          </a:prstGeom>
          <a:solidFill>
            <a:schemeClr val="accent2"/>
          </a:solidFill>
          <a:ln w="38100">
            <a:solidFill>
              <a:schemeClr val="bg1"/>
            </a:solidFill>
          </a:ln>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LUYỆN TẬP 2</a:t>
            </a:r>
          </a:p>
        </p:txBody>
      </p:sp>
      <mc:AlternateContent xmlns:mc="http://schemas.openxmlformats.org/markup-compatibility/2006" xmlns:a14="http://schemas.microsoft.com/office/drawing/2010/main">
        <mc:Choice Requires="a14">
          <p:sp>
            <p:nvSpPr>
              <p:cNvPr id="12" name="TextBox 11"/>
              <p:cNvSpPr txBox="1"/>
              <p:nvPr/>
            </p:nvSpPr>
            <p:spPr>
              <a:xfrm>
                <a:off x="1447800" y="1726927"/>
                <a:ext cx="16459200" cy="2654573"/>
              </a:xfrm>
              <a:prstGeom prst="rect">
                <a:avLst/>
              </a:prstGeom>
              <a:noFill/>
            </p:spPr>
            <p:txBody>
              <a:bodyPr wrap="square" rtlCol="0">
                <a:spAutoFit/>
              </a:bodyPr>
              <a:lstStyle/>
              <a:p>
                <a:pPr lvl="0" algn="just">
                  <a:lnSpc>
                    <a:spcPct val="150000"/>
                  </a:lnSpc>
                  <a:spcBef>
                    <a:spcPts val="1200"/>
                  </a:spcBef>
                </a:pPr>
                <a:r>
                  <a:rPr lang="vi-VN" sz="3700">
                    <a:solidFill>
                      <a:srgbClr val="000000"/>
                    </a:solidFill>
                    <a:latin typeface="OpenSans"/>
                  </a:rPr>
                  <a:t>Cho dãy số </a:t>
                </a:r>
                <a14:m>
                  <m:oMath xmlns:m="http://schemas.openxmlformats.org/officeDocument/2006/math">
                    <m:d>
                      <m:dPr>
                        <m:ctrlP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lang="vi-VN" sz="3700">
                    <a:solidFill>
                      <a:srgbClr val="000000"/>
                    </a:solidFill>
                    <a:latin typeface="OpenSans"/>
                  </a:rPr>
                  <a:t> với </a:t>
                </a:r>
                <a14:m>
                  <m:oMath xmlns:m="http://schemas.openxmlformats.org/officeDocument/2006/math">
                    <m:sSub>
                      <m:sSubPr>
                        <m:ctrlP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4</m:t>
                    </m:r>
                    <m: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𝑛</m:t>
                    </m:r>
                    <m: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−3</m:t>
                    </m:r>
                  </m:oMath>
                </a14:m>
                <a:r>
                  <a:rPr lang="vi-VN" sz="3700">
                    <a:solidFill>
                      <a:srgbClr val="000000"/>
                    </a:solidFill>
                    <a:latin typeface="OpenSans"/>
                  </a:rPr>
                  <a:t>. Chứng minh rằng </a:t>
                </a:r>
                <a14:m>
                  <m:oMath xmlns:m="http://schemas.openxmlformats.org/officeDocument/2006/math">
                    <m:d>
                      <m:dPr>
                        <m:ctrlP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lang="vi-VN" sz="3700">
                    <a:solidFill>
                      <a:srgbClr val="000000"/>
                    </a:solidFill>
                    <a:latin typeface="OpenSans"/>
                  </a:rPr>
                  <a:t> là một cấp số cộng. Xác định số hạng đầu </a:t>
                </a:r>
                <a14:m>
                  <m:oMath xmlns:m="http://schemas.openxmlformats.org/officeDocument/2006/math">
                    <m:sSub>
                      <m:sSubPr>
                        <m:ctrlP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oMath>
                </a14:m>
                <a:r>
                  <a:rPr lang="vi-VN" sz="3700">
                    <a:solidFill>
                      <a:srgbClr val="000000"/>
                    </a:solidFill>
                    <a:latin typeface="OpenSans"/>
                  </a:rPr>
                  <a:t> và công sai </a:t>
                </a:r>
                <a:r>
                  <a:rPr lang="vi-VN" sz="3700" i="1">
                    <a:solidFill>
                      <a:srgbClr val="000000"/>
                    </a:solidFill>
                    <a:latin typeface="OpenSans"/>
                  </a:rPr>
                  <a:t>d</a:t>
                </a:r>
                <a:r>
                  <a:rPr lang="vi-VN" sz="3700">
                    <a:solidFill>
                      <a:srgbClr val="000000"/>
                    </a:solidFill>
                    <a:latin typeface="OpenSans"/>
                  </a:rPr>
                  <a:t> của cấp số cộng này. Từ đó viết số hạng tổng quát </a:t>
                </a:r>
                <a14:m>
                  <m:oMath xmlns:m="http://schemas.openxmlformats.org/officeDocument/2006/math">
                    <m:sSub>
                      <m:sSubPr>
                        <m:ctrlP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oMath>
                </a14:m>
                <a:r>
                  <a:rPr lang="vi-VN" sz="3700">
                    <a:solidFill>
                      <a:srgbClr val="000000"/>
                    </a:solidFill>
                    <a:latin typeface="OpenSans"/>
                  </a:rPr>
                  <a:t> dưới dạng </a:t>
                </a:r>
                <a14:m>
                  <m:oMath xmlns:m="http://schemas.openxmlformats.org/officeDocument/2006/math">
                    <m:sSub>
                      <m:sSubPr>
                        <m:ctrlP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𝑛</m:t>
                        </m:r>
                        <m: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m:t>
                        </m:r>
                      </m:e>
                    </m:d>
                    <m: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𝑑</m:t>
                    </m:r>
                    <m: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endParaRPr kumimoji="0" lang="vi-VN" sz="3700" b="0" i="0" u="none" strike="noStrike" kern="1200" cap="none" spc="0" normalizeH="0" baseline="0" noProof="0">
                  <a:ln>
                    <a:noFill/>
                  </a:ln>
                  <a:solidFill>
                    <a:srgbClr val="000000"/>
                  </a:solidFill>
                  <a:effectLst/>
                  <a:uLnTx/>
                  <a:uFillTx/>
                  <a:latin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447800" y="1726927"/>
                <a:ext cx="16459200" cy="2654573"/>
              </a:xfrm>
              <a:prstGeom prst="rect">
                <a:avLst/>
              </a:prstGeom>
              <a:blipFill>
                <a:blip r:embed="rId4"/>
                <a:stretch>
                  <a:fillRect l="-1185" r="-1148" b="-3899"/>
                </a:stretch>
              </a:blipFill>
            </p:spPr>
            <p:txBody>
              <a:bodyPr/>
              <a:lstStyle/>
              <a:p>
                <a:r>
                  <a:rPr lang="en-US">
                    <a:noFill/>
                  </a:rPr>
                  <a:t> </a:t>
                </a:r>
              </a:p>
            </p:txBody>
          </p:sp>
        </mc:Fallback>
      </mc:AlternateContent>
      <p:sp>
        <p:nvSpPr>
          <p:cNvPr id="13" name="Oval Callout 12"/>
          <p:cNvSpPr/>
          <p:nvPr/>
        </p:nvSpPr>
        <p:spPr>
          <a:xfrm>
            <a:off x="8760573" y="4734121"/>
            <a:ext cx="1537436" cy="812133"/>
          </a:xfrm>
          <a:prstGeom prst="wedgeEllipseCallout">
            <a:avLst/>
          </a:prstGeom>
          <a:solidFill>
            <a:schemeClr val="accent2">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7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15"/>
          <p:cNvPicPr>
            <a:picLocks noChangeAspect="1"/>
          </p:cNvPicPr>
          <p:nvPr/>
        </p:nvPicPr>
        <p:blipFill>
          <a:blip r:embed="rId5"/>
          <a:stretch>
            <a:fillRect/>
          </a:stretch>
        </p:blipFill>
        <p:spPr>
          <a:xfrm>
            <a:off x="575600" y="342900"/>
            <a:ext cx="1320708" cy="1246822"/>
          </a:xfrm>
          <a:prstGeom prst="rect">
            <a:avLst/>
          </a:prstGeom>
        </p:spPr>
      </p:pic>
      <p:sp>
        <p:nvSpPr>
          <p:cNvPr id="5" name="Rectangle 4"/>
          <p:cNvSpPr/>
          <p:nvPr/>
        </p:nvSpPr>
        <p:spPr>
          <a:xfrm>
            <a:off x="1467852" y="5763109"/>
            <a:ext cx="16439148" cy="4362733"/>
          </a:xfrm>
          <a:prstGeom prst="rect">
            <a:avLst/>
          </a:prstGeom>
        </p:spPr>
        <p:txBody>
          <a:bodyPr wrap="square">
            <a:spAutoFit/>
          </a:bodyPr>
          <a:lstStyle/>
          <a:p>
            <a:pPr algn="just">
              <a:lnSpc>
                <a:spcPct val="150000"/>
              </a:lnSpc>
            </a:pPr>
            <a:r>
              <a:rPr lang="en-US" sz="3700">
                <a:latin typeface="Arial" panose="020B0604020202020204" pitchFamily="34" charset="0"/>
                <a:ea typeface="Times New Roman" panose="02020603050405020304" pitchFamily="18" charset="0"/>
                <a:cs typeface="Arial" panose="020B0604020202020204" pitchFamily="34" charset="0"/>
              </a:rPr>
              <a:t>Ta có: u</a:t>
            </a:r>
            <a:r>
              <a:rPr lang="en-US" sz="3700" baseline="-25000">
                <a:latin typeface="Arial" panose="020B0604020202020204" pitchFamily="34" charset="0"/>
                <a:ea typeface="Times New Roman" panose="02020603050405020304" pitchFamily="18" charset="0"/>
                <a:cs typeface="Arial" panose="020B0604020202020204" pitchFamily="34" charset="0"/>
              </a:rPr>
              <a:t>n</a:t>
            </a:r>
            <a:r>
              <a:rPr lang="en-US" sz="3700">
                <a:latin typeface="Arial" panose="020B0604020202020204" pitchFamily="34" charset="0"/>
                <a:ea typeface="Times New Roman" panose="02020603050405020304" pitchFamily="18" charset="0"/>
                <a:cs typeface="Arial" panose="020B0604020202020204" pitchFamily="34" charset="0"/>
              </a:rPr>
              <a:t> – u</a:t>
            </a:r>
            <a:r>
              <a:rPr lang="en-US" sz="3700" baseline="-25000">
                <a:latin typeface="Arial" panose="020B0604020202020204" pitchFamily="34" charset="0"/>
                <a:ea typeface="Times New Roman" panose="02020603050405020304" pitchFamily="18" charset="0"/>
                <a:cs typeface="Arial" panose="020B0604020202020204" pitchFamily="34" charset="0"/>
              </a:rPr>
              <a:t>n – 1 </a:t>
            </a:r>
            <a:r>
              <a:rPr lang="en-US" sz="3700">
                <a:latin typeface="Arial" panose="020B0604020202020204" pitchFamily="34" charset="0"/>
                <a:ea typeface="Times New Roman" panose="02020603050405020304" pitchFamily="18" charset="0"/>
                <a:cs typeface="Arial" panose="020B0604020202020204" pitchFamily="34" charset="0"/>
              </a:rPr>
              <a:t>= (4n – 3) – [4(n – 1) – 3] </a:t>
            </a:r>
          </a:p>
          <a:p>
            <a:pPr algn="just">
              <a:lnSpc>
                <a:spcPct val="150000"/>
              </a:lnSpc>
            </a:pPr>
            <a:r>
              <a:rPr lang="en-US" sz="3700">
                <a:latin typeface="Arial" panose="020B0604020202020204" pitchFamily="34" charset="0"/>
                <a:ea typeface="Caudex"/>
                <a:cs typeface="Arial" panose="020B0604020202020204" pitchFamily="34" charset="0"/>
              </a:rPr>
              <a:t>                          = 4n – 3 – (4n – 4 – 3) = 4, với mọi n ≥ 2.</a:t>
            </a:r>
            <a:endParaRPr lang="en-US" sz="37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700">
                <a:latin typeface="Arial" panose="020B0604020202020204" pitchFamily="34" charset="0"/>
                <a:ea typeface="Times New Roman" panose="02020603050405020304" pitchFamily="18" charset="0"/>
                <a:cs typeface="Arial" panose="020B0604020202020204" pitchFamily="34" charset="0"/>
              </a:rPr>
              <a:t>Do đó, dãy số (u</a:t>
            </a:r>
            <a:r>
              <a:rPr lang="en-US" sz="3700" baseline="-25000">
                <a:latin typeface="Arial" panose="020B0604020202020204" pitchFamily="34" charset="0"/>
                <a:ea typeface="Times New Roman" panose="02020603050405020304" pitchFamily="18" charset="0"/>
                <a:cs typeface="Arial" panose="020B0604020202020204" pitchFamily="34" charset="0"/>
              </a:rPr>
              <a:t>n</a:t>
            </a:r>
            <a:r>
              <a:rPr lang="en-US" sz="3700">
                <a:latin typeface="Arial" panose="020B0604020202020204" pitchFamily="34" charset="0"/>
                <a:ea typeface="Times New Roman" panose="02020603050405020304" pitchFamily="18" charset="0"/>
                <a:cs typeface="Arial" panose="020B0604020202020204" pitchFamily="34" charset="0"/>
              </a:rPr>
              <a:t>) là một cấp số cộng với số hạng đầu u</a:t>
            </a:r>
            <a:r>
              <a:rPr lang="en-US" sz="3700" baseline="-25000">
                <a:latin typeface="Arial" panose="020B0604020202020204" pitchFamily="34" charset="0"/>
                <a:ea typeface="Times New Roman" panose="02020603050405020304" pitchFamily="18" charset="0"/>
                <a:cs typeface="Arial" panose="020B0604020202020204" pitchFamily="34" charset="0"/>
              </a:rPr>
              <a:t>1</a:t>
            </a:r>
            <a:r>
              <a:rPr lang="en-US" sz="3700">
                <a:latin typeface="Arial" panose="020B0604020202020204" pitchFamily="34" charset="0"/>
                <a:ea typeface="Times New Roman" panose="02020603050405020304" pitchFamily="18" charset="0"/>
                <a:cs typeface="Arial" panose="020B0604020202020204" pitchFamily="34" charset="0"/>
              </a:rPr>
              <a:t> = 4 . 1 – 3 = 1 và công sai d = 4.</a:t>
            </a:r>
          </a:p>
          <a:p>
            <a:pPr algn="just">
              <a:lnSpc>
                <a:spcPct val="150000"/>
              </a:lnSpc>
            </a:pPr>
            <a:r>
              <a:rPr lang="en-US" sz="3700">
                <a:latin typeface="Arial" panose="020B0604020202020204" pitchFamily="34" charset="0"/>
                <a:ea typeface="Times New Roman" panose="02020603050405020304" pitchFamily="18" charset="0"/>
                <a:cs typeface="Arial" panose="020B0604020202020204" pitchFamily="34" charset="0"/>
              </a:rPr>
              <a:t>Số hạng tổng quát là: u</a:t>
            </a:r>
            <a:r>
              <a:rPr lang="en-US" sz="3700" baseline="-25000">
                <a:latin typeface="Arial" panose="020B0604020202020204" pitchFamily="34" charset="0"/>
                <a:ea typeface="Times New Roman" panose="02020603050405020304" pitchFamily="18" charset="0"/>
                <a:cs typeface="Arial" panose="020B0604020202020204" pitchFamily="34" charset="0"/>
              </a:rPr>
              <a:t>n</a:t>
            </a:r>
            <a:r>
              <a:rPr lang="en-US" sz="3700">
                <a:latin typeface="Arial" panose="020B0604020202020204" pitchFamily="34" charset="0"/>
                <a:ea typeface="Times New Roman" panose="02020603050405020304" pitchFamily="18" charset="0"/>
                <a:cs typeface="Arial" panose="020B0604020202020204" pitchFamily="34" charset="0"/>
              </a:rPr>
              <a:t> = 1 + (n – 1) . 4</a:t>
            </a:r>
            <a:endParaRPr lang="en-US" sz="37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p:cNvPicPr>
            <a:picLocks noChangeAspect="1"/>
          </p:cNvPicPr>
          <p:nvPr/>
        </p:nvPicPr>
        <p:blipFill>
          <a:blip r:embed="rId6"/>
          <a:stretch>
            <a:fillRect/>
          </a:stretch>
        </p:blipFill>
        <p:spPr>
          <a:xfrm>
            <a:off x="16349460" y="4598355"/>
            <a:ext cx="1557540" cy="1493380"/>
          </a:xfrm>
          <a:prstGeom prst="rect">
            <a:avLst/>
          </a:prstGeom>
        </p:spPr>
      </p:pic>
    </p:spTree>
    <p:extLst>
      <p:ext uri="{BB962C8B-B14F-4D97-AF65-F5344CB8AC3E}">
        <p14:creationId xmlns:p14="http://schemas.microsoft.com/office/powerpoint/2010/main" val="321559347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down)">
                                      <p:cBhvr>
                                        <p:cTn id="20" dur="500"/>
                                        <p:tgtEl>
                                          <p:spTgt spid="5">
                                            <p:txEl>
                                              <p:pRg st="0" end="0"/>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childTnLst>
                          </p:cTn>
                        </p:par>
                        <p:par>
                          <p:cTn id="25" fill="hold">
                            <p:stCondLst>
                              <p:cond delay="1500"/>
                            </p:stCondLst>
                            <p:childTnLst>
                              <p:par>
                                <p:cTn id="26" presetID="14" presetClass="entr" presetSubtype="10" fill="hold" nodeType="after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8" dur="500"/>
                                        <p:tgtEl>
                                          <p:spTgt spid="5">
                                            <p:txEl>
                                              <p:pRg st="2" end="2"/>
                                            </p:txEl>
                                          </p:spTgt>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ipe(down)">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154472" y="1460388"/>
            <a:ext cx="15295327" cy="3454512"/>
            <a:chOff x="2803869" y="3035412"/>
            <a:chExt cx="12178270" cy="3454512"/>
          </a:xfrm>
        </p:grpSpPr>
        <p:sp>
          <p:nvSpPr>
            <p:cNvPr id="12" name="Freeform 4"/>
            <p:cNvSpPr/>
            <p:nvPr/>
          </p:nvSpPr>
          <p:spPr>
            <a:xfrm>
              <a:off x="2977574" y="3035412"/>
              <a:ext cx="11943896" cy="3454512"/>
            </a:xfrm>
            <a:custGeom>
              <a:avLst/>
              <a:gdLst/>
              <a:ahLst/>
              <a:cxnLst/>
              <a:rect l="l" t="t" r="r" b="b"/>
              <a:pathLst>
                <a:path w="8541811" h="5591003">
                  <a:moveTo>
                    <a:pt x="0" y="0"/>
                  </a:moveTo>
                  <a:lnTo>
                    <a:pt x="8541811" y="0"/>
                  </a:lnTo>
                  <a:lnTo>
                    <a:pt x="8541811" y="5591003"/>
                  </a:lnTo>
                  <a:lnTo>
                    <a:pt x="0" y="55910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Rectangle 10"/>
            <p:cNvSpPr/>
            <p:nvPr/>
          </p:nvSpPr>
          <p:spPr>
            <a:xfrm>
              <a:off x="2803869" y="3295058"/>
              <a:ext cx="12178270" cy="2907784"/>
            </a:xfrm>
            <a:prstGeom prst="rect">
              <a:avLst/>
            </a:prstGeom>
          </p:spPr>
          <p:txBody>
            <a:bodyPr wrap="square">
              <a:spAutoFit/>
            </a:bodyPr>
            <a:lstStyle/>
            <a:p>
              <a:pPr lvl="0" algn="ctr">
                <a:lnSpc>
                  <a:spcPct val="150000"/>
                </a:lnSpc>
                <a:tabLst>
                  <a:tab pos="360045" algn="l"/>
                  <a:tab pos="720090" algn="l"/>
                </a:tabLst>
                <a:defRPr/>
              </a:pPr>
              <a:r>
                <a:rPr lang="en-US" sz="6500" b="1">
                  <a:solidFill>
                    <a:srgbClr val="C00000"/>
                  </a:solidFill>
                  <a:latin typeface="Arial" panose="020B0604020202020204" pitchFamily="34" charset="0"/>
                  <a:ea typeface="Calibri" panose="020F0502020204030204" pitchFamily="34" charset="0"/>
                  <a:cs typeface="Arial" panose="020B0604020202020204" pitchFamily="34" charset="0"/>
                </a:rPr>
                <a:t>3. TỔNG n SỐ HẠNG ĐẦU CỦA MỘT CẤP SỐ CỘNG</a:t>
              </a:r>
              <a:endParaRPr kumimoji="0" lang="vi-VN" sz="65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5"/>
          <a:stretch>
            <a:fillRect/>
          </a:stretch>
        </p:blipFill>
        <p:spPr>
          <a:xfrm>
            <a:off x="6420999" y="5981700"/>
            <a:ext cx="6904242" cy="3758424"/>
          </a:xfrm>
          <a:prstGeom prst="rect">
            <a:avLst/>
          </a:prstGeom>
        </p:spPr>
      </p:pic>
      <p:grpSp>
        <p:nvGrpSpPr>
          <p:cNvPr id="15" name="Group 2"/>
          <p:cNvGrpSpPr/>
          <p:nvPr/>
        </p:nvGrpSpPr>
        <p:grpSpPr>
          <a:xfrm>
            <a:off x="678093" y="0"/>
            <a:ext cx="845907" cy="10287000"/>
            <a:chOff x="0" y="0"/>
            <a:chExt cx="570895" cy="2709333"/>
          </a:xfrm>
        </p:grpSpPr>
        <p:sp>
          <p:nvSpPr>
            <p:cNvPr id="16" name="Freeform 3"/>
            <p:cNvSpPr/>
            <p:nvPr/>
          </p:nvSpPr>
          <p:spPr>
            <a:xfrm>
              <a:off x="0" y="0"/>
              <a:ext cx="570895" cy="2709333"/>
            </a:xfrm>
            <a:custGeom>
              <a:avLst/>
              <a:gdLst/>
              <a:ahLst/>
              <a:cxnLst/>
              <a:rect l="l" t="t" r="r" b="b"/>
              <a:pathLst>
                <a:path w="570895" h="2709333">
                  <a:moveTo>
                    <a:pt x="0" y="0"/>
                  </a:moveTo>
                  <a:lnTo>
                    <a:pt x="570895" y="0"/>
                  </a:lnTo>
                  <a:lnTo>
                    <a:pt x="570895" y="2709333"/>
                  </a:lnTo>
                  <a:lnTo>
                    <a:pt x="0" y="2709333"/>
                  </a:lnTo>
                  <a:close/>
                </a:path>
              </a:pathLst>
            </a:custGeom>
            <a:solidFill>
              <a:srgbClr val="296C92"/>
            </a:solidFill>
          </p:spPr>
          <p:txBody>
            <a:bodyPr/>
            <a:lstStyle/>
            <a:p>
              <a:endParaRPr lang="en-US"/>
            </a:p>
          </p:txBody>
        </p:sp>
        <p:sp>
          <p:nvSpPr>
            <p:cNvPr id="17"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984059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183647" y="4940158"/>
            <a:ext cx="12153557" cy="795506"/>
          </a:xfrm>
          <a:custGeom>
            <a:avLst/>
            <a:gdLst/>
            <a:ahLst/>
            <a:cxnLst/>
            <a:rect l="l" t="t" r="r" b="b"/>
            <a:pathLst>
              <a:path w="12153557" h="795506">
                <a:moveTo>
                  <a:pt x="0" y="0"/>
                </a:moveTo>
                <a:lnTo>
                  <a:pt x="12153557" y="0"/>
                </a:lnTo>
                <a:lnTo>
                  <a:pt x="12153557" y="795505"/>
                </a:lnTo>
                <a:lnTo>
                  <a:pt x="0" y="7955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7" name="Group 26"/>
          <p:cNvGrpSpPr/>
          <p:nvPr/>
        </p:nvGrpSpPr>
        <p:grpSpPr>
          <a:xfrm>
            <a:off x="1843840" y="1065956"/>
            <a:ext cx="4785560" cy="754053"/>
            <a:chOff x="1735556" y="555458"/>
            <a:chExt cx="4785560" cy="754053"/>
          </a:xfrm>
        </p:grpSpPr>
        <p:sp>
          <p:nvSpPr>
            <p:cNvPr id="25" name="TextBox 24"/>
            <p:cNvSpPr txBox="1"/>
            <p:nvPr/>
          </p:nvSpPr>
          <p:spPr>
            <a:xfrm>
              <a:off x="2939716" y="555458"/>
              <a:ext cx="3581400" cy="7540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2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3:</a:t>
              </a:r>
              <a:endParaRPr kumimoji="0" lang="en-US" sz="4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6" name="Picture 25"/>
            <p:cNvPicPr>
              <a:picLocks noChangeAspect="1"/>
            </p:cNvPicPr>
            <p:nvPr/>
          </p:nvPicPr>
          <p:blipFill>
            <a:blip r:embed="rId4"/>
            <a:stretch>
              <a:fillRect/>
            </a:stretch>
          </p:blipFill>
          <p:spPr>
            <a:xfrm>
              <a:off x="1735556" y="571501"/>
              <a:ext cx="1145200" cy="616646"/>
            </a:xfrm>
            <a:prstGeom prst="rect">
              <a:avLst/>
            </a:prstGeom>
          </p:spPr>
        </p:pic>
      </p:grpSp>
      <mc:AlternateContent xmlns:mc="http://schemas.openxmlformats.org/markup-compatibility/2006" xmlns:a14="http://schemas.microsoft.com/office/drawing/2010/main">
        <mc:Choice Requires="a14">
          <p:sp>
            <p:nvSpPr>
              <p:cNvPr id="28" name="Rectangle 27"/>
              <p:cNvSpPr/>
              <p:nvPr/>
            </p:nvSpPr>
            <p:spPr>
              <a:xfrm>
                <a:off x="1752600" y="2048609"/>
                <a:ext cx="16000871" cy="7779053"/>
              </a:xfrm>
              <a:prstGeom prst="rect">
                <a:avLst/>
              </a:prstGeom>
            </p:spPr>
            <p:txBody>
              <a:bodyPr wrap="square">
                <a:spAutoFit/>
              </a:bodyPr>
              <a:lstStyle/>
              <a:p>
                <a:pPr algn="just">
                  <a:lnSpc>
                    <a:spcPct val="150000"/>
                  </a:lnSpc>
                </a:pPr>
                <a:r>
                  <a:rPr lang="vi-VN" sz="3700">
                    <a:solidFill>
                      <a:srgbClr val="000000"/>
                    </a:solidFill>
                    <a:cs typeface="Arial" panose="020B0604020202020204" pitchFamily="34" charset="0"/>
                  </a:rPr>
                  <a:t>Cho cấp số cộng </a:t>
                </a:r>
                <a14:m>
                  <m:oMath xmlns:m="http://schemas.openxmlformats.org/officeDocument/2006/math">
                    <m:d>
                      <m:dPr>
                        <m:ctrlP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lang="vi-VN" sz="3700">
                    <a:solidFill>
                      <a:srgbClr val="000000"/>
                    </a:solidFill>
                    <a:cs typeface="Arial" panose="020B0604020202020204" pitchFamily="34" charset="0"/>
                  </a:rPr>
                  <a:t> với số hạng đầu </a:t>
                </a:r>
                <a14:m>
                  <m:oMath xmlns:m="http://schemas.openxmlformats.org/officeDocument/2006/math">
                    <m:sSub>
                      <m:sSubPr>
                        <m:ctrlP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oMath>
                </a14:m>
                <a:r>
                  <a:rPr lang="vi-VN" sz="3700">
                    <a:solidFill>
                      <a:srgbClr val="000000"/>
                    </a:solidFill>
                    <a:cs typeface="Arial" panose="020B0604020202020204" pitchFamily="34" charset="0"/>
                  </a:rPr>
                  <a:t> và công sai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𝑑</m:t>
                    </m:r>
                  </m:oMath>
                </a14:m>
                <a:endParaRPr lang="vi-VN" sz="3700">
                  <a:solidFill>
                    <a:srgbClr val="000000"/>
                  </a:solidFill>
                  <a:cs typeface="Arial" panose="020B0604020202020204" pitchFamily="34" charset="0"/>
                </a:endParaRPr>
              </a:p>
              <a:p>
                <a:pPr algn="just">
                  <a:lnSpc>
                    <a:spcPct val="150000"/>
                  </a:lnSpc>
                </a:pPr>
                <a:r>
                  <a:rPr lang="vi-VN" sz="3700">
                    <a:solidFill>
                      <a:srgbClr val="000000"/>
                    </a:solidFill>
                    <a:cs typeface="Arial" panose="020B0604020202020204" pitchFamily="34" charset="0"/>
                  </a:rPr>
                  <a:t>Để tính tổng của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𝑛</m:t>
                    </m:r>
                  </m:oMath>
                </a14:m>
                <a:r>
                  <a:rPr lang="vi-VN" sz="3700">
                    <a:solidFill>
                      <a:srgbClr val="000000"/>
                    </a:solidFill>
                    <a:cs typeface="Arial" panose="020B0604020202020204" pitchFamily="34" charset="0"/>
                  </a:rPr>
                  <a:t> số hạng đầu</a:t>
                </a:r>
              </a:p>
              <a:p>
                <a:pPr algn="just">
                  <a:lnSpc>
                    <a:spcPct val="150000"/>
                  </a:lnSpc>
                </a:pPr>
                <a:r>
                  <a:rPr lang="vi-VN" sz="3700">
                    <a:solidFill>
                      <a:srgbClr val="000000"/>
                    </a:solidFill>
                    <a:cs typeface="Arial" panose="020B0604020202020204" pitchFamily="34" charset="0"/>
                  </a:rPr>
                  <a:t>                                      </a:t>
                </a:r>
                <a14:m>
                  <m:oMath xmlns:m="http://schemas.openxmlformats.org/officeDocument/2006/math">
                    <m:r>
                      <a:rPr lang="nl-NL" sz="3700" i="1" smtClean="0">
                        <a:latin typeface="Cambria Math" panose="02040503050406030204" pitchFamily="18" charset="0"/>
                        <a:ea typeface="Times New Roman" panose="02020603050405020304" pitchFamily="18" charset="0"/>
                        <a:cs typeface="Times New Roman" panose="02020603050405020304" pitchFamily="18" charset="0"/>
                      </a:rPr>
                      <m:t>𝑆</m:t>
                    </m:r>
                    <m:r>
                      <a:rPr lang="nl-NL" sz="3700" i="1" baseline="-25000">
                        <a:latin typeface="Cambria Math" panose="02040503050406030204" pitchFamily="18" charset="0"/>
                        <a:ea typeface="Times New Roman" panose="02020603050405020304" pitchFamily="18" charset="0"/>
                        <a:cs typeface="Times New Roman" panose="02020603050405020304" pitchFamily="18" charset="0"/>
                      </a:rPr>
                      <m:t>𝑛</m:t>
                    </m:r>
                    <m:r>
                      <a:rPr lang="nl-NL" sz="3700" i="1">
                        <a:latin typeface="Cambria Math" panose="02040503050406030204" pitchFamily="18" charset="0"/>
                        <a:ea typeface="Times New Roman" panose="02020603050405020304" pitchFamily="18" charset="0"/>
                        <a:cs typeface="Times New Roman" panose="02020603050405020304" pitchFamily="18" charset="0"/>
                      </a:rPr>
                      <m:t> = </m:t>
                    </m:r>
                    <m:r>
                      <a:rPr lang="nl-NL" sz="3700" i="1">
                        <a:latin typeface="Cambria Math" panose="02040503050406030204" pitchFamily="18" charset="0"/>
                        <a:ea typeface="Times New Roman" panose="02020603050405020304" pitchFamily="18" charset="0"/>
                        <a:cs typeface="Times New Roman" panose="02020603050405020304" pitchFamily="18" charset="0"/>
                      </a:rPr>
                      <m:t>𝑢</m:t>
                    </m:r>
                    <m:r>
                      <a:rPr lang="nl-NL" sz="3700" i="1" baseline="-25000">
                        <a:latin typeface="Cambria Math" panose="02040503050406030204" pitchFamily="18" charset="0"/>
                        <a:ea typeface="Times New Roman" panose="02020603050405020304" pitchFamily="18" charset="0"/>
                        <a:cs typeface="Times New Roman" panose="02020603050405020304" pitchFamily="18" charset="0"/>
                      </a:rPr>
                      <m:t>1</m:t>
                    </m:r>
                    <m:r>
                      <a:rPr lang="nl-NL" sz="3700" i="1">
                        <a:latin typeface="Cambria Math" panose="02040503050406030204" pitchFamily="18" charset="0"/>
                        <a:ea typeface="Times New Roman" panose="02020603050405020304" pitchFamily="18" charset="0"/>
                        <a:cs typeface="Times New Roman" panose="02020603050405020304" pitchFamily="18" charset="0"/>
                      </a:rPr>
                      <m:t> + </m:t>
                    </m:r>
                    <m:r>
                      <a:rPr lang="nl-NL" sz="3700" i="1">
                        <a:latin typeface="Cambria Math" panose="02040503050406030204" pitchFamily="18" charset="0"/>
                        <a:ea typeface="Times New Roman" panose="02020603050405020304" pitchFamily="18" charset="0"/>
                        <a:cs typeface="Times New Roman" panose="02020603050405020304" pitchFamily="18" charset="0"/>
                      </a:rPr>
                      <m:t>𝑢</m:t>
                    </m:r>
                    <m:r>
                      <a:rPr lang="nl-NL" sz="3700" i="1" baseline="-25000">
                        <a:latin typeface="Cambria Math" panose="02040503050406030204" pitchFamily="18" charset="0"/>
                        <a:ea typeface="Times New Roman" panose="02020603050405020304" pitchFamily="18" charset="0"/>
                        <a:cs typeface="Times New Roman" panose="02020603050405020304" pitchFamily="18" charset="0"/>
                      </a:rPr>
                      <m:t>2</m:t>
                    </m:r>
                    <m:r>
                      <a:rPr lang="nl-NL" sz="3700" i="1">
                        <a:latin typeface="Cambria Math" panose="02040503050406030204" pitchFamily="18" charset="0"/>
                        <a:ea typeface="Times New Roman" panose="02020603050405020304" pitchFamily="18" charset="0"/>
                        <a:cs typeface="Times New Roman" panose="02020603050405020304" pitchFamily="18" charset="0"/>
                      </a:rPr>
                      <m:t> + … + </m:t>
                    </m:r>
                    <m:sSub>
                      <m:sSubPr>
                        <m:ctrlPr>
                          <a:rPr lang="nl-NL" sz="3700" i="1" smtClean="0">
                            <a:latin typeface="Cambria Math" panose="02040503050406030204" pitchFamily="18" charset="0"/>
                            <a:cs typeface="Times New Roman" panose="02020603050405020304" pitchFamily="18" charset="0"/>
                          </a:rPr>
                        </m:ctrlPr>
                      </m:sSubPr>
                      <m:e>
                        <m:r>
                          <a:rPr lang="en-US" sz="3700" b="0" i="1" smtClean="0">
                            <a:latin typeface="Cambria Math" panose="02040503050406030204" pitchFamily="18" charset="0"/>
                            <a:cs typeface="Times New Roman" panose="02020603050405020304" pitchFamily="18" charset="0"/>
                          </a:rPr>
                          <m:t>𝑢</m:t>
                        </m:r>
                      </m:e>
                      <m:sub>
                        <m:r>
                          <a:rPr lang="en-US" sz="3700" b="0" i="1" smtClean="0">
                            <a:latin typeface="Cambria Math" panose="02040503050406030204" pitchFamily="18" charset="0"/>
                            <a:cs typeface="Times New Roman" panose="02020603050405020304" pitchFamily="18" charset="0"/>
                          </a:rPr>
                          <m:t>𝑛</m:t>
                        </m:r>
                        <m:r>
                          <a:rPr lang="en-US" sz="3700" b="0" i="1" smtClean="0">
                            <a:latin typeface="Cambria Math" panose="02040503050406030204" pitchFamily="18" charset="0"/>
                            <a:cs typeface="Times New Roman" panose="02020603050405020304" pitchFamily="18" charset="0"/>
                          </a:rPr>
                          <m:t>−1</m:t>
                        </m:r>
                      </m:sub>
                    </m:sSub>
                    <m:r>
                      <a:rPr lang="nl-NL" sz="37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nl-NL" sz="3700" i="1">
                            <a:solidFill>
                              <a:prstClr val="black"/>
                            </a:solidFill>
                            <a:latin typeface="Cambria Math" panose="02040503050406030204" pitchFamily="18" charset="0"/>
                            <a:cs typeface="Times New Roman" panose="02020603050405020304" pitchFamily="18" charset="0"/>
                          </a:rPr>
                        </m:ctrlPr>
                      </m:sSubPr>
                      <m:e>
                        <m:r>
                          <a:rPr lang="en-US" sz="3700" i="1">
                            <a:solidFill>
                              <a:prstClr val="black"/>
                            </a:solidFill>
                            <a:latin typeface="Cambria Math" panose="02040503050406030204" pitchFamily="18" charset="0"/>
                            <a:cs typeface="Times New Roman" panose="02020603050405020304" pitchFamily="18" charset="0"/>
                          </a:rPr>
                          <m:t>𝑢</m:t>
                        </m:r>
                      </m:e>
                      <m:sub>
                        <m:r>
                          <a:rPr lang="en-US" sz="3700" i="1">
                            <a:solidFill>
                              <a:prstClr val="black"/>
                            </a:solidFill>
                            <a:latin typeface="Cambria Math" panose="02040503050406030204" pitchFamily="18" charset="0"/>
                            <a:cs typeface="Times New Roman" panose="02020603050405020304" pitchFamily="18" charset="0"/>
                          </a:rPr>
                          <m:t>𝑛</m:t>
                        </m:r>
                      </m:sub>
                    </m:sSub>
                  </m:oMath>
                </a14:m>
                <a:endParaRPr lang="en-US" sz="3700">
                  <a:ea typeface="Times New Roman" panose="02020603050405020304" pitchFamily="18" charset="0"/>
                </a:endParaRPr>
              </a:p>
              <a:p>
                <a:pPr algn="just">
                  <a:lnSpc>
                    <a:spcPct val="150000"/>
                  </a:lnSpc>
                </a:pPr>
                <a:r>
                  <a:rPr lang="vi-VN" sz="3700">
                    <a:solidFill>
                      <a:srgbClr val="000000"/>
                    </a:solidFill>
                    <a:cs typeface="Arial" panose="020B0604020202020204" pitchFamily="34" charset="0"/>
                  </a:rPr>
                  <a:t>Hãy lần lượt thực hiện các yêu cầu sau:</a:t>
                </a:r>
              </a:p>
              <a:p>
                <a:pPr algn="just">
                  <a:lnSpc>
                    <a:spcPct val="150000"/>
                  </a:lnSpc>
                </a:pPr>
                <a:r>
                  <a:rPr lang="vi-VN" sz="3700">
                    <a:solidFill>
                      <a:srgbClr val="000000"/>
                    </a:solidFill>
                    <a:cs typeface="Arial" panose="020B0604020202020204" pitchFamily="34" charset="0"/>
                  </a:rPr>
                  <a:t>a) Biểu diễn mỗi số hạng trong tổng </a:t>
                </a:r>
                <a:r>
                  <a:rPr lang="nl-NL" sz="3700">
                    <a:ea typeface="Times New Roman" panose="02020603050405020304" pitchFamily="18" charset="0"/>
                    <a:cs typeface="Times New Roman" panose="02020603050405020304" pitchFamily="18" charset="0"/>
                  </a:rPr>
                  <a:t> </a:t>
                </a:r>
                <a14:m>
                  <m:oMath xmlns:m="http://schemas.openxmlformats.org/officeDocument/2006/math">
                    <m:r>
                      <a:rPr lang="nl-NL" sz="3700" i="1">
                        <a:latin typeface="Cambria Math" panose="02040503050406030204" pitchFamily="18" charset="0"/>
                        <a:ea typeface="Times New Roman" panose="02020603050405020304" pitchFamily="18" charset="0"/>
                        <a:cs typeface="Times New Roman" panose="02020603050405020304" pitchFamily="18" charset="0"/>
                      </a:rPr>
                      <m:t>𝑆</m:t>
                    </m:r>
                    <m:r>
                      <a:rPr lang="nl-NL" sz="3700" i="1" baseline="-25000">
                        <a:latin typeface="Cambria Math" panose="02040503050406030204" pitchFamily="18" charset="0"/>
                        <a:ea typeface="Times New Roman" panose="02020603050405020304" pitchFamily="18" charset="0"/>
                        <a:cs typeface="Times New Roman" panose="02020603050405020304" pitchFamily="18" charset="0"/>
                      </a:rPr>
                      <m:t>𝑛</m:t>
                    </m:r>
                    <m:r>
                      <a:rPr lang="nl-NL" sz="3700" i="1" baseline="-25000">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3700">
                    <a:solidFill>
                      <a:srgbClr val="000000"/>
                    </a:solidFill>
                    <a:cs typeface="Arial" panose="020B0604020202020204" pitchFamily="34" charset="0"/>
                  </a:rPr>
                  <a:t> theo số hạng đầu </a:t>
                </a:r>
                <a14:m>
                  <m:oMath xmlns:m="http://schemas.openxmlformats.org/officeDocument/2006/math">
                    <m:r>
                      <a:rPr lang="nl-NL" sz="3700" i="1">
                        <a:latin typeface="Cambria Math" panose="02040503050406030204" pitchFamily="18" charset="0"/>
                        <a:ea typeface="Times New Roman" panose="02020603050405020304" pitchFamily="18" charset="0"/>
                        <a:cs typeface="Times New Roman" panose="02020603050405020304" pitchFamily="18" charset="0"/>
                      </a:rPr>
                      <m:t>𝑢</m:t>
                    </m:r>
                    <m:r>
                      <a:rPr lang="nl-NL" sz="3700" i="1" baseline="-25000">
                        <a:latin typeface="Cambria Math" panose="02040503050406030204" pitchFamily="18" charset="0"/>
                        <a:ea typeface="Times New Roman" panose="02020603050405020304" pitchFamily="18" charset="0"/>
                        <a:cs typeface="Times New Roman" panose="02020603050405020304" pitchFamily="18" charset="0"/>
                      </a:rPr>
                      <m:t>𝑛</m:t>
                    </m:r>
                  </m:oMath>
                </a14:m>
                <a:r>
                  <a:rPr lang="en-US" sz="3700">
                    <a:solidFill>
                      <a:srgbClr val="000000"/>
                    </a:solidFill>
                    <a:cs typeface="Arial" panose="020B0604020202020204" pitchFamily="34" charset="0"/>
                  </a:rPr>
                  <a:t> </a:t>
                </a:r>
                <a:r>
                  <a:rPr lang="vi-VN" sz="3700">
                    <a:solidFill>
                      <a:srgbClr val="000000"/>
                    </a:solidFill>
                    <a:cs typeface="Arial" panose="020B0604020202020204" pitchFamily="34" charset="0"/>
                  </a:rPr>
                  <a:t>và công sai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𝑑</m:t>
                    </m:r>
                  </m:oMath>
                </a14:m>
                <a:r>
                  <a:rPr lang="en-US" sz="3700">
                    <a:solidFill>
                      <a:srgbClr val="000000"/>
                    </a:solidFill>
                    <a:cs typeface="Arial" panose="020B0604020202020204" pitchFamily="34" charset="0"/>
                  </a:rPr>
                  <a:t>.</a:t>
                </a:r>
                <a:endParaRPr lang="vi-VN" sz="3700">
                  <a:solidFill>
                    <a:srgbClr val="000000"/>
                  </a:solidFill>
                  <a:cs typeface="Arial" panose="020B0604020202020204" pitchFamily="34" charset="0"/>
                </a:endParaRPr>
              </a:p>
              <a:p>
                <a:pPr algn="just">
                  <a:lnSpc>
                    <a:spcPct val="150000"/>
                  </a:lnSpc>
                </a:pPr>
                <a:r>
                  <a:rPr lang="vi-VN" sz="3700">
                    <a:solidFill>
                      <a:srgbClr val="000000"/>
                    </a:solidFill>
                    <a:cs typeface="Arial" panose="020B0604020202020204" pitchFamily="34" charset="0"/>
                  </a:rPr>
                  <a:t>b) Viết </a:t>
                </a:r>
                <a:r>
                  <a:rPr lang="nl-NL" sz="3700">
                    <a:ea typeface="Times New Roman" panose="02020603050405020304" pitchFamily="18" charset="0"/>
                    <a:cs typeface="Times New Roman" panose="02020603050405020304" pitchFamily="18" charset="0"/>
                  </a:rPr>
                  <a:t> </a:t>
                </a:r>
                <a14:m>
                  <m:oMath xmlns:m="http://schemas.openxmlformats.org/officeDocument/2006/math">
                    <m:r>
                      <a:rPr lang="nl-NL" sz="3700" i="1">
                        <a:latin typeface="Cambria Math" panose="02040503050406030204" pitchFamily="18" charset="0"/>
                        <a:ea typeface="Times New Roman" panose="02020603050405020304" pitchFamily="18" charset="0"/>
                        <a:cs typeface="Times New Roman" panose="02020603050405020304" pitchFamily="18" charset="0"/>
                      </a:rPr>
                      <m:t>𝑆</m:t>
                    </m:r>
                    <m:r>
                      <a:rPr lang="nl-NL" sz="3700" i="1" baseline="-25000">
                        <a:latin typeface="Cambria Math" panose="02040503050406030204" pitchFamily="18" charset="0"/>
                        <a:ea typeface="Times New Roman" panose="02020603050405020304" pitchFamily="18" charset="0"/>
                        <a:cs typeface="Times New Roman" panose="02020603050405020304" pitchFamily="18" charset="0"/>
                      </a:rPr>
                      <m:t>𝑛</m:t>
                    </m:r>
                    <m:r>
                      <a:rPr lang="nl-NL" sz="3700" i="1" baseline="-25000">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3700">
                    <a:solidFill>
                      <a:srgbClr val="000000"/>
                    </a:solidFill>
                    <a:cs typeface="Arial" panose="020B0604020202020204" pitchFamily="34" charset="0"/>
                  </a:rPr>
                  <a:t> theo thứ tự ngược lại: </a:t>
                </a:r>
                <a14:m>
                  <m:oMath xmlns:m="http://schemas.openxmlformats.org/officeDocument/2006/math">
                    <m:r>
                      <a:rPr lang="nl-NL" sz="3700" i="1" smtClean="0">
                        <a:latin typeface="Cambria Math" panose="02040503050406030204" pitchFamily="18" charset="0"/>
                        <a:ea typeface="Times New Roman" panose="02020603050405020304" pitchFamily="18" charset="0"/>
                      </a:rPr>
                      <m:t>𝑆</m:t>
                    </m:r>
                    <m:r>
                      <a:rPr lang="nl-NL" sz="3700" i="1" baseline="-25000">
                        <a:latin typeface="Cambria Math" panose="02040503050406030204" pitchFamily="18" charset="0"/>
                        <a:ea typeface="Times New Roman" panose="02020603050405020304" pitchFamily="18" charset="0"/>
                      </a:rPr>
                      <m:t>𝑛</m:t>
                    </m:r>
                    <m:r>
                      <a:rPr lang="nl-NL" sz="3700" i="1">
                        <a:latin typeface="Cambria Math" panose="02040503050406030204" pitchFamily="18" charset="0"/>
                        <a:ea typeface="Times New Roman" panose="02020603050405020304" pitchFamily="18" charset="0"/>
                      </a:rPr>
                      <m:t>=</m:t>
                    </m:r>
                    <m:r>
                      <a:rPr lang="nl-NL" sz="3700" i="1">
                        <a:latin typeface="Cambria Math" panose="02040503050406030204" pitchFamily="18" charset="0"/>
                        <a:ea typeface="Times New Roman" panose="02020603050405020304" pitchFamily="18" charset="0"/>
                      </a:rPr>
                      <m:t>𝑢𝑛</m:t>
                    </m:r>
                    <m:r>
                      <a:rPr lang="nl-NL" sz="3700" i="1">
                        <a:latin typeface="Cambria Math" panose="02040503050406030204" pitchFamily="18" charset="0"/>
                        <a:ea typeface="Times New Roman" panose="02020603050405020304" pitchFamily="18" charset="0"/>
                      </a:rPr>
                      <m:t> +</m:t>
                    </m:r>
                    <m:sSub>
                      <m:sSubPr>
                        <m:ctrlPr>
                          <a:rPr lang="nl-NL" sz="3700" i="1">
                            <a:latin typeface="Cambria Math" panose="02040503050406030204" pitchFamily="18" charset="0"/>
                            <a:cs typeface="Times New Roman" panose="02020603050405020304" pitchFamily="18" charset="0"/>
                          </a:rPr>
                        </m:ctrlPr>
                      </m:sSubPr>
                      <m:e>
                        <m:r>
                          <a:rPr lang="en-US" sz="3700" i="1">
                            <a:latin typeface="Cambria Math" panose="02040503050406030204" pitchFamily="18" charset="0"/>
                            <a:cs typeface="Times New Roman" panose="02020603050405020304" pitchFamily="18" charset="0"/>
                          </a:rPr>
                          <m:t>𝑢</m:t>
                        </m:r>
                      </m:e>
                      <m:sub>
                        <m:r>
                          <a:rPr lang="en-US" sz="3700" i="1">
                            <a:latin typeface="Cambria Math" panose="02040503050406030204" pitchFamily="18" charset="0"/>
                            <a:cs typeface="Times New Roman" panose="02020603050405020304" pitchFamily="18" charset="0"/>
                          </a:rPr>
                          <m:t>𝑛</m:t>
                        </m:r>
                        <m:r>
                          <a:rPr lang="en-US" sz="3700" i="1">
                            <a:latin typeface="Cambria Math" panose="02040503050406030204" pitchFamily="18" charset="0"/>
                            <a:cs typeface="Times New Roman" panose="02020603050405020304" pitchFamily="18" charset="0"/>
                          </a:rPr>
                          <m:t>−1</m:t>
                        </m:r>
                      </m:sub>
                    </m:sSub>
                    <m:r>
                      <a:rPr lang="nl-NL" sz="3700" i="1">
                        <a:latin typeface="Cambria Math" panose="02040503050406030204" pitchFamily="18" charset="0"/>
                        <a:ea typeface="Times New Roman" panose="02020603050405020304" pitchFamily="18" charset="0"/>
                      </a:rPr>
                      <m:t>+ … +</m:t>
                    </m:r>
                    <m:r>
                      <a:rPr lang="nl-NL" sz="3700" i="1">
                        <a:latin typeface="Cambria Math" panose="02040503050406030204" pitchFamily="18" charset="0"/>
                        <a:ea typeface="Times New Roman" panose="02020603050405020304" pitchFamily="18" charset="0"/>
                      </a:rPr>
                      <m:t>𝑢</m:t>
                    </m:r>
                    <m:r>
                      <a:rPr lang="nl-NL" sz="3700" i="1" baseline="-25000">
                        <a:latin typeface="Cambria Math" panose="02040503050406030204" pitchFamily="18" charset="0"/>
                        <a:ea typeface="Times New Roman" panose="02020603050405020304" pitchFamily="18" charset="0"/>
                      </a:rPr>
                      <m:t>2</m:t>
                    </m:r>
                    <m:r>
                      <a:rPr lang="nl-NL" sz="3700" i="1">
                        <a:latin typeface="Cambria Math" panose="02040503050406030204" pitchFamily="18" charset="0"/>
                        <a:ea typeface="Times New Roman" panose="02020603050405020304" pitchFamily="18" charset="0"/>
                      </a:rPr>
                      <m:t>+ </m:t>
                    </m:r>
                    <m:r>
                      <a:rPr lang="nl-NL" sz="3700" i="1">
                        <a:latin typeface="Cambria Math" panose="02040503050406030204" pitchFamily="18" charset="0"/>
                        <a:ea typeface="Times New Roman" panose="02020603050405020304" pitchFamily="18" charset="0"/>
                      </a:rPr>
                      <m:t>𝑢</m:t>
                    </m:r>
                    <m:r>
                      <a:rPr lang="nl-NL" sz="3700" i="1" baseline="-25000">
                        <a:latin typeface="Cambria Math" panose="02040503050406030204" pitchFamily="18" charset="0"/>
                        <a:ea typeface="Times New Roman" panose="02020603050405020304" pitchFamily="18" charset="0"/>
                      </a:rPr>
                      <m:t>1 </m:t>
                    </m:r>
                  </m:oMath>
                </a14:m>
                <a:r>
                  <a:rPr lang="vi-VN" sz="3700">
                    <a:solidFill>
                      <a:srgbClr val="000000"/>
                    </a:solidFill>
                    <a:cs typeface="Arial" panose="020B0604020202020204" pitchFamily="34" charset="0"/>
                  </a:rPr>
                  <a:t> và sử dụng kết quả ở phần a) để biểu diễn mỗi số hạng trong tổng này theo </a:t>
                </a:r>
                <a:r>
                  <a:rPr lang="nl-NL" sz="3700">
                    <a:ea typeface="Times New Roman" panose="02020603050405020304" pitchFamily="18" charset="0"/>
                    <a:cs typeface="Times New Roman" panose="02020603050405020304" pitchFamily="18" charset="0"/>
                  </a:rPr>
                  <a:t> </a:t>
                </a:r>
                <a14:m>
                  <m:oMath xmlns:m="http://schemas.openxmlformats.org/officeDocument/2006/math">
                    <m:r>
                      <a:rPr lang="nl-NL" sz="3700" i="1">
                        <a:latin typeface="Cambria Math" panose="02040503050406030204" pitchFamily="18" charset="0"/>
                        <a:ea typeface="Times New Roman" panose="02020603050405020304" pitchFamily="18" charset="0"/>
                        <a:cs typeface="Times New Roman" panose="02020603050405020304" pitchFamily="18" charset="0"/>
                      </a:rPr>
                      <m:t>𝑢</m:t>
                    </m:r>
                    <m:r>
                      <a:rPr lang="nl-NL" sz="3700" i="1" baseline="-25000">
                        <a:latin typeface="Cambria Math" panose="02040503050406030204" pitchFamily="18" charset="0"/>
                        <a:ea typeface="Times New Roman" panose="02020603050405020304" pitchFamily="18" charset="0"/>
                        <a:cs typeface="Times New Roman" panose="02020603050405020304" pitchFamily="18" charset="0"/>
                      </a:rPr>
                      <m:t>1 </m:t>
                    </m:r>
                  </m:oMath>
                </a14:m>
                <a:r>
                  <a:rPr lang="vi-VN" sz="3700">
                    <a:solidFill>
                      <a:srgbClr val="000000"/>
                    </a:solidFill>
                    <a:cs typeface="Arial" panose="020B0604020202020204" pitchFamily="34" charset="0"/>
                  </a:rPr>
                  <a:t> và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𝑑</m:t>
                    </m:r>
                    <m:r>
                      <a:rPr lang="en-US" sz="3700" b="0" i="1" smtClean="0">
                        <a:solidFill>
                          <a:srgbClr val="000000"/>
                        </a:solidFill>
                        <a:latin typeface="Cambria Math" panose="02040503050406030204" pitchFamily="18" charset="0"/>
                        <a:cs typeface="Arial" panose="020B0604020202020204" pitchFamily="34" charset="0"/>
                      </a:rPr>
                      <m:t>.</m:t>
                    </m:r>
                  </m:oMath>
                </a14:m>
                <a:endParaRPr lang="vi-VN" sz="3700">
                  <a:solidFill>
                    <a:srgbClr val="000000"/>
                  </a:solidFill>
                  <a:cs typeface="Arial" panose="020B0604020202020204" pitchFamily="34" charset="0"/>
                </a:endParaRPr>
              </a:p>
              <a:p>
                <a:pPr algn="just">
                  <a:lnSpc>
                    <a:spcPct val="150000"/>
                  </a:lnSpc>
                </a:pPr>
                <a:r>
                  <a:rPr lang="vi-VN" sz="3700">
                    <a:solidFill>
                      <a:srgbClr val="000000"/>
                    </a:solidFill>
                    <a:cs typeface="Arial" panose="020B0604020202020204" pitchFamily="34" charset="0"/>
                  </a:rPr>
                  <a:t>c) Cộng từng vế hai đẳng thức nhận được ở a), b) để tính </a:t>
                </a:r>
                <a:r>
                  <a:rPr lang="nl-NL" sz="3700">
                    <a:ea typeface="Times New Roman" panose="02020603050405020304" pitchFamily="18" charset="0"/>
                  </a:rPr>
                  <a:t> </a:t>
                </a:r>
                <a14:m>
                  <m:oMath xmlns:m="http://schemas.openxmlformats.org/officeDocument/2006/math">
                    <m:r>
                      <a:rPr lang="nl-NL" sz="3700" i="1">
                        <a:latin typeface="Cambria Math" panose="02040503050406030204" pitchFamily="18" charset="0"/>
                        <a:ea typeface="Times New Roman" panose="02020603050405020304" pitchFamily="18" charset="0"/>
                      </a:rPr>
                      <m:t>𝑆</m:t>
                    </m:r>
                    <m:r>
                      <a:rPr lang="nl-NL" sz="3700" i="1" baseline="-25000">
                        <a:latin typeface="Cambria Math" panose="02040503050406030204" pitchFamily="18" charset="0"/>
                        <a:ea typeface="Times New Roman" panose="02020603050405020304" pitchFamily="18" charset="0"/>
                      </a:rPr>
                      <m:t>𝑛</m:t>
                    </m:r>
                    <m:r>
                      <a:rPr lang="nl-NL" sz="3700" i="1" baseline="-25000">
                        <a:latin typeface="Cambria Math" panose="02040503050406030204" pitchFamily="18" charset="0"/>
                        <a:ea typeface="Times New Roman" panose="02020603050405020304" pitchFamily="18" charset="0"/>
                      </a:rPr>
                      <m:t> </m:t>
                    </m:r>
                  </m:oMath>
                </a14:m>
                <a:r>
                  <a:rPr lang="en-US" sz="3700">
                    <a:solidFill>
                      <a:srgbClr val="000000"/>
                    </a:solidFill>
                    <a:cs typeface="Arial" panose="020B0604020202020204" pitchFamily="34" charset="0"/>
                  </a:rPr>
                  <a:t> </a:t>
                </a:r>
                <a:r>
                  <a:rPr lang="vi-VN" sz="3700">
                    <a:solidFill>
                      <a:srgbClr val="000000"/>
                    </a:solidFill>
                    <a:cs typeface="Arial" panose="020B0604020202020204" pitchFamily="34" charset="0"/>
                  </a:rPr>
                  <a:t>theo </a:t>
                </a:r>
                <a:r>
                  <a:rPr lang="nl-NL" sz="3700">
                    <a:ea typeface="Times New Roman" panose="02020603050405020304" pitchFamily="18" charset="0"/>
                    <a:cs typeface="Times New Roman" panose="02020603050405020304" pitchFamily="18" charset="0"/>
                  </a:rPr>
                  <a:t> </a:t>
                </a:r>
                <a14:m>
                  <m:oMath xmlns:m="http://schemas.openxmlformats.org/officeDocument/2006/math">
                    <m:r>
                      <a:rPr lang="nl-NL" sz="3700" i="1">
                        <a:latin typeface="Cambria Math" panose="02040503050406030204" pitchFamily="18" charset="0"/>
                        <a:ea typeface="Times New Roman" panose="02020603050405020304" pitchFamily="18" charset="0"/>
                        <a:cs typeface="Times New Roman" panose="02020603050405020304" pitchFamily="18" charset="0"/>
                      </a:rPr>
                      <m:t>𝑢</m:t>
                    </m:r>
                    <m:r>
                      <a:rPr lang="nl-NL" sz="3700" i="1" baseline="-25000">
                        <a:latin typeface="Cambria Math" panose="02040503050406030204" pitchFamily="18" charset="0"/>
                        <a:ea typeface="Times New Roman" panose="02020603050405020304" pitchFamily="18" charset="0"/>
                        <a:cs typeface="Times New Roman" panose="02020603050405020304" pitchFamily="18" charset="0"/>
                      </a:rPr>
                      <m:t>1 </m:t>
                    </m:r>
                  </m:oMath>
                </a14:m>
                <a:r>
                  <a:rPr lang="vi-VN" sz="3700">
                    <a:solidFill>
                      <a:srgbClr val="000000"/>
                    </a:solidFill>
                    <a:cs typeface="Arial" panose="020B0604020202020204" pitchFamily="34" charset="0"/>
                  </a:rPr>
                  <a:t> và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𝑑</m:t>
                    </m:r>
                  </m:oMath>
                </a14:m>
                <a:r>
                  <a:rPr lang="en-US" sz="3700">
                    <a:solidFill>
                      <a:srgbClr val="000000"/>
                    </a:solidFill>
                    <a:cs typeface="Arial" panose="020B0604020202020204" pitchFamily="34" charset="0"/>
                  </a:rPr>
                  <a:t>.</a:t>
                </a:r>
                <a:endParaRPr lang="vi-VN" sz="3700">
                  <a:solidFill>
                    <a:srgbClr val="000000"/>
                  </a:solidFill>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1752600" y="2048609"/>
                <a:ext cx="16000871" cy="7779053"/>
              </a:xfrm>
              <a:prstGeom prst="rect">
                <a:avLst/>
              </a:prstGeom>
              <a:blipFill>
                <a:blip r:embed="rId5"/>
                <a:stretch>
                  <a:fillRect l="-1220" r="-1220" b="-1019"/>
                </a:stretch>
              </a:blipFill>
            </p:spPr>
            <p:txBody>
              <a:bodyPr/>
              <a:lstStyle/>
              <a:p>
                <a:r>
                  <a:rPr lang="en-US">
                    <a:noFill/>
                  </a:rPr>
                  <a:t> </a:t>
                </a:r>
              </a:p>
            </p:txBody>
          </p:sp>
        </mc:Fallback>
      </mc:AlternateContent>
      <p:pic>
        <p:nvPicPr>
          <p:cNvPr id="4" name="Picture 3"/>
          <p:cNvPicPr>
            <a:picLocks noChangeAspect="1"/>
          </p:cNvPicPr>
          <p:nvPr/>
        </p:nvPicPr>
        <p:blipFill>
          <a:blip r:embed="rId6"/>
          <a:stretch>
            <a:fillRect/>
          </a:stretch>
        </p:blipFill>
        <p:spPr>
          <a:xfrm>
            <a:off x="16230600" y="9029700"/>
            <a:ext cx="1781475" cy="1741216"/>
          </a:xfrm>
          <a:prstGeom prst="rect">
            <a:avLst/>
          </a:prstGeom>
        </p:spPr>
      </p:pic>
      <p:pic>
        <p:nvPicPr>
          <p:cNvPr id="3" name="Picture 2"/>
          <p:cNvPicPr>
            <a:picLocks noChangeAspect="1"/>
          </p:cNvPicPr>
          <p:nvPr/>
        </p:nvPicPr>
        <p:blipFill>
          <a:blip r:embed="rId7"/>
          <a:stretch>
            <a:fillRect/>
          </a:stretch>
        </p:blipFill>
        <p:spPr>
          <a:xfrm>
            <a:off x="16152150" y="1049121"/>
            <a:ext cx="1630801" cy="2092758"/>
          </a:xfrm>
          <a:prstGeom prst="rect">
            <a:avLst/>
          </a:prstGeom>
        </p:spPr>
      </p:pic>
    </p:spTree>
    <p:extLst>
      <p:ext uri="{BB962C8B-B14F-4D97-AF65-F5344CB8AC3E}">
        <p14:creationId xmlns:p14="http://schemas.microsoft.com/office/powerpoint/2010/main" val="3558304883"/>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anim calcmode="lin" valueType="num">
                                      <p:cBhvr>
                                        <p:cTn id="12" dur="500" fill="hold"/>
                                        <p:tgtEl>
                                          <p:spTgt spid="28"/>
                                        </p:tgtEl>
                                        <p:attrNameLst>
                                          <p:attrName>ppt_x</p:attrName>
                                        </p:attrNameLst>
                                      </p:cBhvr>
                                      <p:tavLst>
                                        <p:tav tm="0">
                                          <p:val>
                                            <p:strVal val="#ppt_x"/>
                                          </p:val>
                                        </p:tav>
                                        <p:tav tm="100000">
                                          <p:val>
                                            <p:strVal val="#ppt_x"/>
                                          </p:val>
                                        </p:tav>
                                      </p:tavLst>
                                    </p:anim>
                                    <p:anim calcmode="lin" valueType="num">
                                      <p:cBhvr>
                                        <p:cTn id="13"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230600" y="9029700"/>
            <a:ext cx="1781475" cy="1741216"/>
          </a:xfrm>
          <a:prstGeom prst="rect">
            <a:avLst/>
          </a:prstGeom>
        </p:spPr>
      </p:pic>
      <p:pic>
        <p:nvPicPr>
          <p:cNvPr id="3" name="Picture 2"/>
          <p:cNvPicPr>
            <a:picLocks noChangeAspect="1"/>
          </p:cNvPicPr>
          <p:nvPr/>
        </p:nvPicPr>
        <p:blipFill>
          <a:blip r:embed="rId3"/>
          <a:stretch>
            <a:fillRect/>
          </a:stretch>
        </p:blipFill>
        <p:spPr>
          <a:xfrm>
            <a:off x="16152150" y="1049121"/>
            <a:ext cx="1630801" cy="2092758"/>
          </a:xfrm>
          <a:prstGeom prst="rect">
            <a:avLst/>
          </a:prstGeom>
        </p:spPr>
      </p:pic>
      <p:sp>
        <p:nvSpPr>
          <p:cNvPr id="6" name="Rectangle 5"/>
          <p:cNvSpPr/>
          <p:nvPr/>
        </p:nvSpPr>
        <p:spPr>
          <a:xfrm>
            <a:off x="990600" y="1031074"/>
            <a:ext cx="1826975" cy="677108"/>
          </a:xfrm>
          <a:prstGeom prst="rect">
            <a:avLst/>
          </a:prstGeom>
        </p:spPr>
        <p:txBody>
          <a:bodyPr wrap="none">
            <a:spAutoFit/>
          </a:bodyPr>
          <a:lstStyle/>
          <a:p>
            <a:pPr lvl="0">
              <a:defRPr/>
            </a:pPr>
            <a:r>
              <a:rPr lang="en-US" sz="3800" b="1" i="1" u="sng">
                <a:solidFill>
                  <a:srgbClr val="1F497D"/>
                </a:solidFill>
                <a:latin typeface="Arial" panose="020B0604020202020204" pitchFamily="34" charset="0"/>
                <a:ea typeface="Times New Roman" panose="02020603050405020304" pitchFamily="18" charset="0"/>
                <a:cs typeface="Arial" panose="020B0604020202020204" pitchFamily="34" charset="0"/>
              </a:rPr>
              <a:t>Trả lời:</a:t>
            </a:r>
            <a:endParaRPr lang="en-US" sz="3800" b="1" i="1" u="sng">
              <a:solidFill>
                <a:srgbClr val="1F497D"/>
              </a:solidFill>
            </a:endParaRPr>
          </a:p>
        </p:txBody>
      </p:sp>
      <p:sp>
        <p:nvSpPr>
          <p:cNvPr id="7" name="Rectangle 6"/>
          <p:cNvSpPr/>
          <p:nvPr/>
        </p:nvSpPr>
        <p:spPr>
          <a:xfrm>
            <a:off x="990600" y="2019300"/>
            <a:ext cx="12573000" cy="7309693"/>
          </a:xfrm>
          <a:prstGeom prst="rect">
            <a:avLst/>
          </a:prstGeom>
        </p:spPr>
        <p:txBody>
          <a:bodyPr wrap="square">
            <a:spAutoFit/>
          </a:bodyPr>
          <a:lstStyle/>
          <a:p>
            <a:pPr algn="just">
              <a:lnSpc>
                <a:spcPct val="150000"/>
              </a:lnSpc>
              <a:spcBef>
                <a:spcPts val="600"/>
              </a:spcBef>
              <a:spcAft>
                <a:spcPts val="800"/>
              </a:spcAft>
            </a:pPr>
            <a:r>
              <a:rPr lang="nl-NL" sz="3800">
                <a:latin typeface="Arial" panose="020B0604020202020204" pitchFamily="34" charset="0"/>
                <a:ea typeface="Times New Roman" panose="02020603050405020304" pitchFamily="18" charset="0"/>
                <a:cs typeface="Arial" panose="020B0604020202020204" pitchFamily="34" charset="0"/>
              </a:rPr>
              <a:t>a) Ta có: u</a:t>
            </a:r>
            <a:r>
              <a:rPr lang="nl-NL" sz="3800" baseline="-25000">
                <a:latin typeface="Arial" panose="020B0604020202020204" pitchFamily="34" charset="0"/>
                <a:ea typeface="Times New Roman" panose="02020603050405020304" pitchFamily="18" charset="0"/>
                <a:cs typeface="Arial" panose="020B0604020202020204" pitchFamily="34" charset="0"/>
              </a:rPr>
              <a:t>2</a:t>
            </a:r>
            <a:r>
              <a:rPr lang="nl-NL" sz="3800">
                <a:latin typeface="Arial" panose="020B0604020202020204" pitchFamily="34" charset="0"/>
                <a:ea typeface="Times New Roman" panose="02020603050405020304" pitchFamily="18" charset="0"/>
                <a:cs typeface="Arial" panose="020B0604020202020204" pitchFamily="34" charset="0"/>
              </a:rPr>
              <a:t> = u</a:t>
            </a:r>
            <a:r>
              <a:rPr lang="nl-NL" sz="3800" baseline="-25000">
                <a:latin typeface="Arial" panose="020B0604020202020204" pitchFamily="34" charset="0"/>
                <a:ea typeface="Times New Roman" panose="02020603050405020304" pitchFamily="18" charset="0"/>
                <a:cs typeface="Arial" panose="020B0604020202020204" pitchFamily="34" charset="0"/>
              </a:rPr>
              <a:t>1</a:t>
            </a:r>
            <a:r>
              <a:rPr lang="nl-NL" sz="3800">
                <a:latin typeface="Arial" panose="020B0604020202020204" pitchFamily="34" charset="0"/>
                <a:ea typeface="Times New Roman" panose="02020603050405020304" pitchFamily="18" charset="0"/>
                <a:cs typeface="Arial" panose="020B0604020202020204" pitchFamily="34" charset="0"/>
              </a:rPr>
              <a:t> + d; ...; </a:t>
            </a:r>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800"/>
              </a:spcAft>
            </a:pPr>
            <a:r>
              <a:rPr lang="nl-NL" sz="3800">
                <a:latin typeface="Arial" panose="020B0604020202020204" pitchFamily="34" charset="0"/>
                <a:ea typeface="Times New Roman" panose="02020603050405020304" pitchFamily="18" charset="0"/>
                <a:cs typeface="Arial" panose="020B0604020202020204" pitchFamily="34" charset="0"/>
              </a:rPr>
              <a:t>u</a:t>
            </a:r>
            <a:r>
              <a:rPr lang="nl-NL" sz="3800" baseline="-25000">
                <a:latin typeface="Arial" panose="020B0604020202020204" pitchFamily="34" charset="0"/>
                <a:ea typeface="Times New Roman" panose="02020603050405020304" pitchFamily="18" charset="0"/>
                <a:cs typeface="Arial" panose="020B0604020202020204" pitchFamily="34" charset="0"/>
              </a:rPr>
              <a:t>n – 1 </a:t>
            </a:r>
            <a:r>
              <a:rPr lang="nl-NL" sz="3800">
                <a:latin typeface="Arial" panose="020B0604020202020204" pitchFamily="34" charset="0"/>
                <a:ea typeface="Times New Roman" panose="02020603050405020304" pitchFamily="18" charset="0"/>
                <a:cs typeface="Arial" panose="020B0604020202020204" pitchFamily="34" charset="0"/>
              </a:rPr>
              <a:t>= u</a:t>
            </a:r>
            <a:r>
              <a:rPr lang="nl-NL" sz="3800" baseline="-25000">
                <a:latin typeface="Arial" panose="020B0604020202020204" pitchFamily="34" charset="0"/>
                <a:ea typeface="Times New Roman" panose="02020603050405020304" pitchFamily="18" charset="0"/>
                <a:cs typeface="Arial" panose="020B0604020202020204" pitchFamily="34" charset="0"/>
              </a:rPr>
              <a:t>1</a:t>
            </a:r>
            <a:r>
              <a:rPr lang="nl-NL" sz="3800">
                <a:latin typeface="Arial" panose="020B0604020202020204" pitchFamily="34" charset="0"/>
                <a:ea typeface="Times New Roman" panose="02020603050405020304" pitchFamily="18" charset="0"/>
                <a:cs typeface="Arial" panose="020B0604020202020204" pitchFamily="34" charset="0"/>
              </a:rPr>
              <a:t> + (n – 1 – 1)d = u</a:t>
            </a:r>
            <a:r>
              <a:rPr lang="nl-NL" sz="3800" baseline="-25000">
                <a:latin typeface="Arial" panose="020B0604020202020204" pitchFamily="34" charset="0"/>
                <a:ea typeface="Times New Roman" panose="02020603050405020304" pitchFamily="18" charset="0"/>
                <a:cs typeface="Arial" panose="020B0604020202020204" pitchFamily="34" charset="0"/>
              </a:rPr>
              <a:t>1</a:t>
            </a:r>
            <a:r>
              <a:rPr lang="nl-NL" sz="3800">
                <a:latin typeface="Arial" panose="020B0604020202020204" pitchFamily="34" charset="0"/>
                <a:ea typeface="Times New Roman" panose="02020603050405020304" pitchFamily="18" charset="0"/>
                <a:cs typeface="Arial" panose="020B0604020202020204" pitchFamily="34" charset="0"/>
              </a:rPr>
              <a:t> + (n – 2)d; </a:t>
            </a:r>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800"/>
              </a:spcAft>
            </a:pPr>
            <a:r>
              <a:rPr lang="nl-NL" sz="3800">
                <a:latin typeface="Arial" panose="020B0604020202020204" pitchFamily="34" charset="0"/>
                <a:ea typeface="Times New Roman" panose="02020603050405020304" pitchFamily="18" charset="0"/>
                <a:cs typeface="Arial" panose="020B0604020202020204" pitchFamily="34" charset="0"/>
              </a:rPr>
              <a:t>u</a:t>
            </a:r>
            <a:r>
              <a:rPr lang="nl-NL" sz="3800" baseline="-25000">
                <a:latin typeface="Arial" panose="020B0604020202020204" pitchFamily="34" charset="0"/>
                <a:ea typeface="Times New Roman" panose="02020603050405020304" pitchFamily="18" charset="0"/>
                <a:cs typeface="Arial" panose="020B0604020202020204" pitchFamily="34" charset="0"/>
              </a:rPr>
              <a:t>n</a:t>
            </a:r>
            <a:r>
              <a:rPr lang="nl-NL" sz="3800">
                <a:latin typeface="Arial" panose="020B0604020202020204" pitchFamily="34" charset="0"/>
                <a:ea typeface="Times New Roman" panose="02020603050405020304" pitchFamily="18" charset="0"/>
                <a:cs typeface="Arial" panose="020B0604020202020204" pitchFamily="34" charset="0"/>
              </a:rPr>
              <a:t> = u</a:t>
            </a:r>
            <a:r>
              <a:rPr lang="nl-NL" sz="3800" baseline="-25000">
                <a:latin typeface="Arial" panose="020B0604020202020204" pitchFamily="34" charset="0"/>
                <a:ea typeface="Times New Roman" panose="02020603050405020304" pitchFamily="18" charset="0"/>
                <a:cs typeface="Arial" panose="020B0604020202020204" pitchFamily="34" charset="0"/>
              </a:rPr>
              <a:t>1</a:t>
            </a:r>
            <a:r>
              <a:rPr lang="nl-NL" sz="3800">
                <a:latin typeface="Arial" panose="020B0604020202020204" pitchFamily="34" charset="0"/>
                <a:ea typeface="Times New Roman" panose="02020603050405020304" pitchFamily="18" charset="0"/>
                <a:cs typeface="Arial" panose="020B0604020202020204" pitchFamily="34" charset="0"/>
              </a:rPr>
              <a:t> + (n – 1)d.</a:t>
            </a:r>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800"/>
              </a:spcAft>
            </a:pPr>
            <a:r>
              <a:rPr lang="nl-NL" sz="3800">
                <a:latin typeface="Arial" panose="020B0604020202020204" pitchFamily="34" charset="0"/>
                <a:ea typeface="Times New Roman" panose="02020603050405020304" pitchFamily="18" charset="0"/>
                <a:cs typeface="Arial" panose="020B0604020202020204" pitchFamily="34" charset="0"/>
              </a:rPr>
              <a:t>S</a:t>
            </a:r>
            <a:r>
              <a:rPr lang="nl-NL" sz="3800" baseline="-25000">
                <a:latin typeface="Arial" panose="020B0604020202020204" pitchFamily="34" charset="0"/>
                <a:ea typeface="Times New Roman" panose="02020603050405020304" pitchFamily="18" charset="0"/>
                <a:cs typeface="Arial" panose="020B0604020202020204" pitchFamily="34" charset="0"/>
              </a:rPr>
              <a:t>n</a:t>
            </a:r>
            <a:r>
              <a:rPr lang="nl-NL" sz="3800">
                <a:latin typeface="Arial" panose="020B0604020202020204" pitchFamily="34" charset="0"/>
                <a:ea typeface="Times New Roman" panose="02020603050405020304" pitchFamily="18" charset="0"/>
                <a:cs typeface="Arial" panose="020B0604020202020204" pitchFamily="34" charset="0"/>
              </a:rPr>
              <a:t> = u</a:t>
            </a:r>
            <a:r>
              <a:rPr lang="nl-NL" sz="3800" baseline="-25000">
                <a:latin typeface="Arial" panose="020B0604020202020204" pitchFamily="34" charset="0"/>
                <a:ea typeface="Times New Roman" panose="02020603050405020304" pitchFamily="18" charset="0"/>
                <a:cs typeface="Arial" panose="020B0604020202020204" pitchFamily="34" charset="0"/>
              </a:rPr>
              <a:t>1</a:t>
            </a:r>
            <a:r>
              <a:rPr lang="nl-NL" sz="3800">
                <a:latin typeface="Arial" panose="020B0604020202020204" pitchFamily="34" charset="0"/>
                <a:ea typeface="Times New Roman" panose="02020603050405020304" pitchFamily="18" charset="0"/>
                <a:cs typeface="Arial" panose="020B0604020202020204" pitchFamily="34" charset="0"/>
              </a:rPr>
              <a:t> + u</a:t>
            </a:r>
            <a:r>
              <a:rPr lang="nl-NL" sz="3800" baseline="-25000">
                <a:latin typeface="Arial" panose="020B0604020202020204" pitchFamily="34" charset="0"/>
                <a:ea typeface="Times New Roman" panose="02020603050405020304" pitchFamily="18" charset="0"/>
                <a:cs typeface="Arial" panose="020B0604020202020204" pitchFamily="34" charset="0"/>
              </a:rPr>
              <a:t>2</a:t>
            </a:r>
            <a:r>
              <a:rPr lang="nl-NL" sz="3800">
                <a:latin typeface="Arial" panose="020B0604020202020204" pitchFamily="34" charset="0"/>
                <a:ea typeface="Times New Roman" panose="02020603050405020304" pitchFamily="18" charset="0"/>
                <a:cs typeface="Arial" panose="020B0604020202020204" pitchFamily="34" charset="0"/>
              </a:rPr>
              <a:t> + ... + u</a:t>
            </a:r>
            <a:r>
              <a:rPr lang="nl-NL" sz="3800" baseline="-25000">
                <a:latin typeface="Arial" panose="020B0604020202020204" pitchFamily="34" charset="0"/>
                <a:ea typeface="Times New Roman" panose="02020603050405020304" pitchFamily="18" charset="0"/>
                <a:cs typeface="Arial" panose="020B0604020202020204" pitchFamily="34" charset="0"/>
              </a:rPr>
              <a:t>n – 1</a:t>
            </a:r>
            <a:r>
              <a:rPr lang="nl-NL" sz="3800">
                <a:latin typeface="Arial" panose="020B0604020202020204" pitchFamily="34" charset="0"/>
                <a:ea typeface="Times New Roman" panose="02020603050405020304" pitchFamily="18" charset="0"/>
                <a:cs typeface="Arial" panose="020B0604020202020204" pitchFamily="34" charset="0"/>
              </a:rPr>
              <a:t> + u</a:t>
            </a:r>
            <a:r>
              <a:rPr lang="nl-NL" sz="3800" baseline="-25000">
                <a:latin typeface="Arial" panose="020B0604020202020204" pitchFamily="34" charset="0"/>
                <a:ea typeface="Times New Roman" panose="02020603050405020304" pitchFamily="18" charset="0"/>
                <a:cs typeface="Arial" panose="020B0604020202020204" pitchFamily="34" charset="0"/>
              </a:rPr>
              <a:t>n</a:t>
            </a:r>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800"/>
              </a:spcAft>
            </a:pPr>
            <a:r>
              <a:rPr lang="nl-NL" sz="3800">
                <a:latin typeface="Arial" panose="020B0604020202020204" pitchFamily="34" charset="0"/>
                <a:ea typeface="Times New Roman" panose="02020603050405020304" pitchFamily="18" charset="0"/>
                <a:cs typeface="Arial" panose="020B0604020202020204" pitchFamily="34" charset="0"/>
              </a:rPr>
              <a:t>     = u</a:t>
            </a:r>
            <a:r>
              <a:rPr lang="nl-NL" sz="3800" baseline="-25000">
                <a:latin typeface="Arial" panose="020B0604020202020204" pitchFamily="34" charset="0"/>
                <a:ea typeface="Times New Roman" panose="02020603050405020304" pitchFamily="18" charset="0"/>
                <a:cs typeface="Arial" panose="020B0604020202020204" pitchFamily="34" charset="0"/>
              </a:rPr>
              <a:t>1</a:t>
            </a:r>
            <a:r>
              <a:rPr lang="nl-NL" sz="3800">
                <a:latin typeface="Arial" panose="020B0604020202020204" pitchFamily="34" charset="0"/>
                <a:ea typeface="Times New Roman" panose="02020603050405020304" pitchFamily="18" charset="0"/>
                <a:cs typeface="Arial" panose="020B0604020202020204" pitchFamily="34" charset="0"/>
              </a:rPr>
              <a:t> + (u</a:t>
            </a:r>
            <a:r>
              <a:rPr lang="nl-NL" sz="3800" baseline="-25000">
                <a:latin typeface="Arial" panose="020B0604020202020204" pitchFamily="34" charset="0"/>
                <a:ea typeface="Times New Roman" panose="02020603050405020304" pitchFamily="18" charset="0"/>
                <a:cs typeface="Arial" panose="020B0604020202020204" pitchFamily="34" charset="0"/>
              </a:rPr>
              <a:t>1</a:t>
            </a:r>
            <a:r>
              <a:rPr lang="nl-NL" sz="3800">
                <a:latin typeface="Arial" panose="020B0604020202020204" pitchFamily="34" charset="0"/>
                <a:ea typeface="Times New Roman" panose="02020603050405020304" pitchFamily="18" charset="0"/>
                <a:cs typeface="Arial" panose="020B0604020202020204" pitchFamily="34" charset="0"/>
              </a:rPr>
              <a:t> + d) + ... + [u</a:t>
            </a:r>
            <a:r>
              <a:rPr lang="nl-NL" sz="3800" baseline="-25000">
                <a:latin typeface="Arial" panose="020B0604020202020204" pitchFamily="34" charset="0"/>
                <a:ea typeface="Times New Roman" panose="02020603050405020304" pitchFamily="18" charset="0"/>
                <a:cs typeface="Arial" panose="020B0604020202020204" pitchFamily="34" charset="0"/>
              </a:rPr>
              <a:t>1</a:t>
            </a:r>
            <a:r>
              <a:rPr lang="nl-NL" sz="3800">
                <a:latin typeface="Arial" panose="020B0604020202020204" pitchFamily="34" charset="0"/>
                <a:ea typeface="Times New Roman" panose="02020603050405020304" pitchFamily="18" charset="0"/>
                <a:cs typeface="Arial" panose="020B0604020202020204" pitchFamily="34" charset="0"/>
              </a:rPr>
              <a:t> + (n – 2)d] + [u</a:t>
            </a:r>
            <a:r>
              <a:rPr lang="nl-NL" sz="3800" baseline="-25000">
                <a:latin typeface="Arial" panose="020B0604020202020204" pitchFamily="34" charset="0"/>
                <a:ea typeface="Times New Roman" panose="02020603050405020304" pitchFamily="18" charset="0"/>
                <a:cs typeface="Arial" panose="020B0604020202020204" pitchFamily="34" charset="0"/>
              </a:rPr>
              <a:t>1</a:t>
            </a:r>
            <a:r>
              <a:rPr lang="nl-NL" sz="3800">
                <a:latin typeface="Arial" panose="020B0604020202020204" pitchFamily="34" charset="0"/>
                <a:ea typeface="Times New Roman" panose="02020603050405020304" pitchFamily="18" charset="0"/>
                <a:cs typeface="Arial" panose="020B0604020202020204" pitchFamily="34" charset="0"/>
              </a:rPr>
              <a:t> + (n – 1)d]</a:t>
            </a:r>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800"/>
              </a:spcAft>
            </a:pPr>
            <a:r>
              <a:rPr lang="nl-NL" sz="3800">
                <a:latin typeface="Arial" panose="020B0604020202020204" pitchFamily="34" charset="0"/>
                <a:ea typeface="Times New Roman" panose="02020603050405020304" pitchFamily="18" charset="0"/>
                <a:cs typeface="Arial" panose="020B0604020202020204" pitchFamily="34" charset="0"/>
              </a:rPr>
              <a:t>b) S</a:t>
            </a:r>
            <a:r>
              <a:rPr lang="nl-NL" sz="3800" baseline="-25000">
                <a:latin typeface="Arial" panose="020B0604020202020204" pitchFamily="34" charset="0"/>
                <a:ea typeface="Times New Roman" panose="02020603050405020304" pitchFamily="18" charset="0"/>
                <a:cs typeface="Arial" panose="020B0604020202020204" pitchFamily="34" charset="0"/>
              </a:rPr>
              <a:t>n</a:t>
            </a:r>
            <a:r>
              <a:rPr lang="nl-NL" sz="3800">
                <a:latin typeface="Arial" panose="020B0604020202020204" pitchFamily="34" charset="0"/>
                <a:ea typeface="Times New Roman" panose="02020603050405020304" pitchFamily="18" charset="0"/>
                <a:cs typeface="Arial" panose="020B0604020202020204" pitchFamily="34" charset="0"/>
              </a:rPr>
              <a:t> = u</a:t>
            </a:r>
            <a:r>
              <a:rPr lang="nl-NL" sz="3800" baseline="-25000">
                <a:latin typeface="Arial" panose="020B0604020202020204" pitchFamily="34" charset="0"/>
                <a:ea typeface="Times New Roman" panose="02020603050405020304" pitchFamily="18" charset="0"/>
                <a:cs typeface="Arial" panose="020B0604020202020204" pitchFamily="34" charset="0"/>
              </a:rPr>
              <a:t>n</a:t>
            </a:r>
            <a:r>
              <a:rPr lang="nl-NL" sz="3800">
                <a:latin typeface="Arial" panose="020B0604020202020204" pitchFamily="34" charset="0"/>
                <a:ea typeface="Times New Roman" panose="02020603050405020304" pitchFamily="18" charset="0"/>
                <a:cs typeface="Arial" panose="020B0604020202020204" pitchFamily="34" charset="0"/>
              </a:rPr>
              <a:t> + u</a:t>
            </a:r>
            <a:r>
              <a:rPr lang="nl-NL" sz="3800" baseline="-25000">
                <a:latin typeface="Arial" panose="020B0604020202020204" pitchFamily="34" charset="0"/>
                <a:ea typeface="Times New Roman" panose="02020603050405020304" pitchFamily="18" charset="0"/>
                <a:cs typeface="Arial" panose="020B0604020202020204" pitchFamily="34" charset="0"/>
              </a:rPr>
              <a:t>n – 1</a:t>
            </a:r>
            <a:r>
              <a:rPr lang="nl-NL" sz="3800">
                <a:latin typeface="Arial" panose="020B0604020202020204" pitchFamily="34" charset="0"/>
                <a:ea typeface="Times New Roman" panose="02020603050405020304" pitchFamily="18" charset="0"/>
                <a:cs typeface="Arial" panose="020B0604020202020204" pitchFamily="34" charset="0"/>
              </a:rPr>
              <a:t> + ... + u</a:t>
            </a:r>
            <a:r>
              <a:rPr lang="nl-NL" sz="3800" baseline="-25000">
                <a:latin typeface="Arial" panose="020B0604020202020204" pitchFamily="34" charset="0"/>
                <a:ea typeface="Times New Roman" panose="02020603050405020304" pitchFamily="18" charset="0"/>
                <a:cs typeface="Arial" panose="020B0604020202020204" pitchFamily="34" charset="0"/>
              </a:rPr>
              <a:t>2</a:t>
            </a:r>
            <a:r>
              <a:rPr lang="nl-NL" sz="3800">
                <a:latin typeface="Arial" panose="020B0604020202020204" pitchFamily="34" charset="0"/>
                <a:ea typeface="Times New Roman" panose="02020603050405020304" pitchFamily="18" charset="0"/>
                <a:cs typeface="Arial" panose="020B0604020202020204" pitchFamily="34" charset="0"/>
              </a:rPr>
              <a:t> + u</a:t>
            </a:r>
            <a:r>
              <a:rPr lang="nl-NL" sz="3800" baseline="-25000">
                <a:latin typeface="Arial" panose="020B0604020202020204" pitchFamily="34" charset="0"/>
                <a:ea typeface="Times New Roman" panose="02020603050405020304" pitchFamily="18" charset="0"/>
                <a:cs typeface="Arial" panose="020B0604020202020204" pitchFamily="34" charset="0"/>
              </a:rPr>
              <a:t>1</a:t>
            </a:r>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800"/>
              </a:spcAft>
            </a:pPr>
            <a:r>
              <a:rPr lang="nl-NL" sz="3800">
                <a:latin typeface="Arial" panose="020B0604020202020204" pitchFamily="34" charset="0"/>
                <a:ea typeface="Times New Roman" panose="02020603050405020304" pitchFamily="18" charset="0"/>
                <a:cs typeface="Arial" panose="020B0604020202020204" pitchFamily="34" charset="0"/>
              </a:rPr>
              <a:t>         = [u</a:t>
            </a:r>
            <a:r>
              <a:rPr lang="nl-NL" sz="3800" baseline="-25000">
                <a:latin typeface="Arial" panose="020B0604020202020204" pitchFamily="34" charset="0"/>
                <a:ea typeface="Times New Roman" panose="02020603050405020304" pitchFamily="18" charset="0"/>
                <a:cs typeface="Arial" panose="020B0604020202020204" pitchFamily="34" charset="0"/>
              </a:rPr>
              <a:t>1</a:t>
            </a:r>
            <a:r>
              <a:rPr lang="nl-NL" sz="3800">
                <a:latin typeface="Arial" panose="020B0604020202020204" pitchFamily="34" charset="0"/>
                <a:ea typeface="Times New Roman" panose="02020603050405020304" pitchFamily="18" charset="0"/>
                <a:cs typeface="Arial" panose="020B0604020202020204" pitchFamily="34" charset="0"/>
              </a:rPr>
              <a:t> + (n – 1)d] + [u</a:t>
            </a:r>
            <a:r>
              <a:rPr lang="nl-NL" sz="3800" baseline="-25000">
                <a:latin typeface="Arial" panose="020B0604020202020204" pitchFamily="34" charset="0"/>
                <a:ea typeface="Times New Roman" panose="02020603050405020304" pitchFamily="18" charset="0"/>
                <a:cs typeface="Arial" panose="020B0604020202020204" pitchFamily="34" charset="0"/>
              </a:rPr>
              <a:t>1</a:t>
            </a:r>
            <a:r>
              <a:rPr lang="nl-NL" sz="3800">
                <a:latin typeface="Arial" panose="020B0604020202020204" pitchFamily="34" charset="0"/>
                <a:ea typeface="Times New Roman" panose="02020603050405020304" pitchFamily="18" charset="0"/>
                <a:cs typeface="Arial" panose="020B0604020202020204" pitchFamily="34" charset="0"/>
              </a:rPr>
              <a:t> + (n – 2)d] + ... + (u</a:t>
            </a:r>
            <a:r>
              <a:rPr lang="nl-NL" sz="3800" baseline="-25000">
                <a:latin typeface="Arial" panose="020B0604020202020204" pitchFamily="34" charset="0"/>
                <a:ea typeface="Times New Roman" panose="02020603050405020304" pitchFamily="18" charset="0"/>
                <a:cs typeface="Arial" panose="020B0604020202020204" pitchFamily="34" charset="0"/>
              </a:rPr>
              <a:t>1</a:t>
            </a:r>
            <a:r>
              <a:rPr lang="nl-NL" sz="3800">
                <a:latin typeface="Arial" panose="020B0604020202020204" pitchFamily="34" charset="0"/>
                <a:ea typeface="Times New Roman" panose="02020603050405020304" pitchFamily="18" charset="0"/>
                <a:cs typeface="Arial" panose="020B0604020202020204" pitchFamily="34" charset="0"/>
              </a:rPr>
              <a:t> + d) + u</a:t>
            </a:r>
            <a:r>
              <a:rPr lang="nl-NL" sz="3800" baseline="-25000">
                <a:latin typeface="Arial" panose="020B0604020202020204" pitchFamily="34" charset="0"/>
                <a:ea typeface="Times New Roman" panose="02020603050405020304" pitchFamily="18" charset="0"/>
                <a:cs typeface="Arial" panose="020B0604020202020204" pitchFamily="34" charset="0"/>
              </a:rPr>
              <a:t>1</a:t>
            </a:r>
            <a:endParaRPr lang="en-US" sz="380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4721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additive="base">
                                        <p:cTn id="2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 calcmode="lin" valueType="num">
                                      <p:cBhvr additive="base">
                                        <p:cTn id="28"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4" dur="500"/>
                                        <p:tgtEl>
                                          <p:spTgt spid="7">
                                            <p:txEl>
                                              <p:pRg st="5" end="5"/>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randombar(horizontal)">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230600" y="9029700"/>
            <a:ext cx="1781475" cy="1741216"/>
          </a:xfrm>
          <a:prstGeom prst="rect">
            <a:avLst/>
          </a:prstGeom>
        </p:spPr>
      </p:pic>
      <p:pic>
        <p:nvPicPr>
          <p:cNvPr id="3" name="Picture 2"/>
          <p:cNvPicPr>
            <a:picLocks noChangeAspect="1"/>
          </p:cNvPicPr>
          <p:nvPr/>
        </p:nvPicPr>
        <p:blipFill>
          <a:blip r:embed="rId3"/>
          <a:stretch>
            <a:fillRect/>
          </a:stretch>
        </p:blipFill>
        <p:spPr>
          <a:xfrm>
            <a:off x="16710599" y="419100"/>
            <a:ext cx="1301476" cy="1670145"/>
          </a:xfrm>
          <a:prstGeom prst="rect">
            <a:avLst/>
          </a:prstGeom>
        </p:spPr>
      </p:pic>
      <p:sp>
        <p:nvSpPr>
          <p:cNvPr id="6" name="Rectangle 5"/>
          <p:cNvSpPr/>
          <p:nvPr/>
        </p:nvSpPr>
        <p:spPr>
          <a:xfrm>
            <a:off x="609600" y="695178"/>
            <a:ext cx="1826975"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1"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Trả lời:</a:t>
            </a:r>
            <a:endParaRPr kumimoji="0" lang="en-US" sz="3800" b="1" i="1" u="sng" strike="noStrike" kern="1200" cap="none" spc="0" normalizeH="0" baseline="0" noProof="0">
              <a:ln>
                <a:noFill/>
              </a:ln>
              <a:solidFill>
                <a:srgbClr val="1F497D"/>
              </a:solidFill>
              <a:effectLst/>
              <a:uLnTx/>
              <a:uFillTx/>
              <a:latin typeface="Calibri"/>
              <a:ea typeface="+mn-ea"/>
              <a:cs typeface="+mn-cs"/>
            </a:endParaRPr>
          </a:p>
        </p:txBody>
      </p:sp>
      <p:sp>
        <p:nvSpPr>
          <p:cNvPr id="7" name="Rectangle 6"/>
          <p:cNvSpPr/>
          <p:nvPr/>
        </p:nvSpPr>
        <p:spPr>
          <a:xfrm>
            <a:off x="609600" y="1562100"/>
            <a:ext cx="16916400" cy="8263160"/>
          </a:xfrm>
          <a:prstGeom prst="rect">
            <a:avLst/>
          </a:prstGeom>
        </p:spPr>
        <p:txBody>
          <a:bodyPr wrap="square">
            <a:spAutoFit/>
          </a:bodyPr>
          <a:lstStyle/>
          <a:p>
            <a:pPr marL="0" marR="0" lvl="0" indent="0" algn="just" defTabSz="914400" rtl="0" eaLnBrk="1" fontAlgn="auto" latinLnBrk="0" hangingPunct="1">
              <a:lnSpc>
                <a:spcPct val="150000"/>
              </a:lnSpc>
              <a:spcBef>
                <a:spcPts val="600"/>
              </a:spcBef>
              <a:buClrTx/>
              <a:buSzTx/>
              <a:buFontTx/>
              <a:buNone/>
              <a:tabLst/>
              <a:defRPr/>
            </a:pP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 Ta có:</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600"/>
              </a:spcBef>
              <a:buClrTx/>
              <a:buSzTx/>
              <a:buFontTx/>
              <a:buNone/>
              <a:tabLst/>
              <a:defRPr/>
            </a:pP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S</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{u</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(u</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d) + ... + [u</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(n – 2)d] + [u</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(n – 1)d]} + {[u</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(n – 1)d] + [u</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(n – 2)d] + ... + (u</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d) + u</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600"/>
              </a:spcBef>
              <a:buClrTx/>
              <a:buSzTx/>
              <a:buFontTx/>
              <a:buNone/>
              <a:tabLst/>
              <a:defRPr/>
            </a:pP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Cambria Math" panose="02040503050406030204" pitchFamily="18" charset="0"/>
                <a:cs typeface="Arial" panose="020B0604020202020204" pitchFamily="34" charset="0"/>
              </a:rPr>
              <a:t>⇔</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2S</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{u</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1 </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[u</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(n – 1)d]} + {(u</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d) + [u</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(n – 2)d]} + ... + {[u</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(n – 2)d] + (u</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d)} + {[u</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(n – 1)d] + u</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600"/>
              </a:spcBef>
              <a:buClrTx/>
              <a:buSzTx/>
              <a:buFontTx/>
              <a:buNone/>
              <a:tabLst/>
              <a:defRPr/>
            </a:pP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Cambria Math" panose="02040503050406030204" pitchFamily="18" charset="0"/>
                <a:cs typeface="Arial" panose="020B0604020202020204" pitchFamily="34" charset="0"/>
              </a:rPr>
              <a:t>⇔</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2S</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[2u</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(n – 1)d] + [2u</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(n – 1)d] + ... + [2u</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(n – 1)d] + [2u</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(n – 1)d]</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600"/>
              </a:spcBef>
              <a:buClrTx/>
              <a:buSzTx/>
              <a:buFontTx/>
              <a:buNone/>
              <a:tabLst/>
              <a:defRPr/>
            </a:pP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Cambria Math" panose="02040503050406030204" pitchFamily="18" charset="0"/>
                <a:cs typeface="Arial" panose="020B0604020202020204" pitchFamily="34" charset="0"/>
              </a:rPr>
              <a:t>⇔</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2S</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n . [2u</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(n – 1)d]</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600"/>
              </a:spcBef>
              <a:buClrTx/>
              <a:buSzTx/>
              <a:buFontTx/>
              <a:buNone/>
              <a:tabLst/>
              <a:defRPr/>
            </a:pP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Cambria Math" panose="02040503050406030204" pitchFamily="18" charset="0"/>
                <a:cs typeface="Arial" panose="020B0604020202020204" pitchFamily="34" charset="0"/>
              </a:rPr>
              <a:t>⇔</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[2u</a:t>
            </a:r>
            <a:r>
              <a:rPr kumimoji="0" lang="nl-NL" sz="38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(n – 1)d].</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2095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anim calcmode="lin" valueType="num">
                                      <p:cBhvr>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wipe(down)">
                                      <p:cBhvr>
                                        <p:cTn id="26" dur="500"/>
                                        <p:tgtEl>
                                          <p:spTgt spid="7">
                                            <p:txEl>
                                              <p:pRg st="4" end="4"/>
                                            </p:txEl>
                                          </p:spTgt>
                                        </p:tgtEl>
                                      </p:cBhvr>
                                    </p:animEffect>
                                  </p:childTnLst>
                                </p:cTn>
                              </p:par>
                            </p:childTnLst>
                          </p:cTn>
                        </p:par>
                        <p:par>
                          <p:cTn id="27" fill="hold">
                            <p:stCondLst>
                              <p:cond delay="2000"/>
                            </p:stCondLst>
                            <p:childTnLst>
                              <p:par>
                                <p:cTn id="28" presetID="14" presetClass="entr" presetSubtype="10" fill="hold" nodeType="after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63043" y="-738868"/>
            <a:ext cx="10149475" cy="8747002"/>
          </a:xfrm>
          <a:custGeom>
            <a:avLst/>
            <a:gdLst/>
            <a:ahLst/>
            <a:cxnLst/>
            <a:rect l="l" t="t" r="r" b="b"/>
            <a:pathLst>
              <a:path w="10149475" h="8747002">
                <a:moveTo>
                  <a:pt x="0" y="0"/>
                </a:moveTo>
                <a:lnTo>
                  <a:pt x="10149475" y="0"/>
                </a:lnTo>
                <a:lnTo>
                  <a:pt x="10149475" y="8747002"/>
                </a:lnTo>
                <a:lnTo>
                  <a:pt x="0" y="8747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67939" y="7589232"/>
            <a:ext cx="20163437" cy="1319789"/>
          </a:xfrm>
          <a:custGeom>
            <a:avLst/>
            <a:gdLst/>
            <a:ahLst/>
            <a:cxnLst/>
            <a:rect l="l" t="t" r="r" b="b"/>
            <a:pathLst>
              <a:path w="20163437" h="1319789">
                <a:moveTo>
                  <a:pt x="0" y="0"/>
                </a:moveTo>
                <a:lnTo>
                  <a:pt x="20163437" y="0"/>
                </a:lnTo>
                <a:lnTo>
                  <a:pt x="20163437" y="1319789"/>
                </a:lnTo>
                <a:lnTo>
                  <a:pt x="0" y="1319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619216" y="579050"/>
            <a:ext cx="17287784" cy="8831650"/>
            <a:chOff x="0" y="0"/>
            <a:chExt cx="3919932" cy="2274980"/>
          </a:xfrm>
        </p:grpSpPr>
        <p:sp>
          <p:nvSpPr>
            <p:cNvPr id="6" name="Freeform 6"/>
            <p:cNvSpPr/>
            <p:nvPr/>
          </p:nvSpPr>
          <p:spPr>
            <a:xfrm>
              <a:off x="0" y="0"/>
              <a:ext cx="3919932" cy="2274980"/>
            </a:xfrm>
            <a:custGeom>
              <a:avLst/>
              <a:gdLst/>
              <a:ahLst/>
              <a:cxnLst/>
              <a:rect l="l" t="t" r="r" b="b"/>
              <a:pathLst>
                <a:path w="3919932" h="2274980">
                  <a:moveTo>
                    <a:pt x="26529" y="0"/>
                  </a:moveTo>
                  <a:lnTo>
                    <a:pt x="3893404" y="0"/>
                  </a:lnTo>
                  <a:cubicBezTo>
                    <a:pt x="3908055" y="0"/>
                    <a:pt x="3919932" y="11877"/>
                    <a:pt x="3919932" y="26529"/>
                  </a:cubicBezTo>
                  <a:lnTo>
                    <a:pt x="3919932" y="2248451"/>
                  </a:lnTo>
                  <a:cubicBezTo>
                    <a:pt x="3919932" y="2263103"/>
                    <a:pt x="3908055" y="2274980"/>
                    <a:pt x="3893404" y="2274980"/>
                  </a:cubicBezTo>
                  <a:lnTo>
                    <a:pt x="26529" y="2274980"/>
                  </a:lnTo>
                  <a:cubicBezTo>
                    <a:pt x="19493" y="2274980"/>
                    <a:pt x="12745" y="2272185"/>
                    <a:pt x="7770" y="2267210"/>
                  </a:cubicBezTo>
                  <a:cubicBezTo>
                    <a:pt x="2795" y="2262235"/>
                    <a:pt x="0" y="2255487"/>
                    <a:pt x="0" y="2248451"/>
                  </a:cubicBezTo>
                  <a:lnTo>
                    <a:pt x="0" y="26529"/>
                  </a:lnTo>
                  <a:cubicBezTo>
                    <a:pt x="0" y="11877"/>
                    <a:pt x="11877" y="0"/>
                    <a:pt x="26529" y="0"/>
                  </a:cubicBezTo>
                  <a:close/>
                </a:path>
              </a:pathLst>
            </a:custGeom>
            <a:solidFill>
              <a:srgbClr val="F4F4F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7" name="Group 46"/>
          <p:cNvGrpSpPr/>
          <p:nvPr/>
        </p:nvGrpSpPr>
        <p:grpSpPr>
          <a:xfrm>
            <a:off x="5334000" y="647700"/>
            <a:ext cx="7350417" cy="3314701"/>
            <a:chOff x="5013372" y="800100"/>
            <a:chExt cx="7350417" cy="3314701"/>
          </a:xfrm>
        </p:grpSpPr>
        <p:grpSp>
          <p:nvGrpSpPr>
            <p:cNvPr id="42" name="Group 5"/>
            <p:cNvGrpSpPr/>
            <p:nvPr/>
          </p:nvGrpSpPr>
          <p:grpSpPr>
            <a:xfrm>
              <a:off x="5013372" y="884039"/>
              <a:ext cx="6671815" cy="3230762"/>
              <a:chOff x="0" y="-38100"/>
              <a:chExt cx="1757186" cy="850900"/>
            </a:xfrm>
          </p:grpSpPr>
          <p:sp>
            <p:nvSpPr>
              <p:cNvPr id="43" name="Freeform 6"/>
              <p:cNvSpPr/>
              <p:nvPr/>
            </p:nvSpPr>
            <p:spPr>
              <a:xfrm>
                <a:off x="309864" y="0"/>
                <a:ext cx="1447322" cy="376692"/>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rgbClr val="AD5545"/>
              </a:solidFill>
            </p:spPr>
            <p:txBody>
              <a:bodyPr/>
              <a:lstStyle/>
              <a:p>
                <a:endParaRPr lang="en-US"/>
              </a:p>
            </p:txBody>
          </p:sp>
          <p:sp>
            <p:nvSpPr>
              <p:cNvPr id="44"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5" name="TextBox 12"/>
            <p:cNvSpPr txBox="1"/>
            <p:nvPr/>
          </p:nvSpPr>
          <p:spPr>
            <a:xfrm>
              <a:off x="5512987" y="800100"/>
              <a:ext cx="6850802" cy="1415900"/>
            </a:xfrm>
            <a:prstGeom prst="rect">
              <a:avLst/>
            </a:prstGeom>
          </p:spPr>
          <p:txBody>
            <a:bodyPr lIns="0" tIns="0" rIns="0" bIns="0" rtlCol="0" anchor="t">
              <a:spAutoFit/>
            </a:bodyPr>
            <a:lstStyle/>
            <a:p>
              <a:pPr marL="0" marR="0" lvl="0" indent="0" algn="ctr" defTabSz="914400" rtl="0" eaLnBrk="1" fontAlgn="auto" latinLnBrk="0" hangingPunct="1">
                <a:lnSpc>
                  <a:spcPts val="12880"/>
                </a:lnSpc>
                <a:spcBef>
                  <a:spcPts val="0"/>
                </a:spcBef>
                <a:spcAft>
                  <a:spcPts val="0"/>
                </a:spcAft>
                <a:buClrTx/>
                <a:buSzTx/>
                <a:buFontTx/>
                <a:buNone/>
                <a:tabLst/>
                <a:defRPr/>
              </a:pPr>
              <a:r>
                <a:rPr kumimoji="0" lang="en-US" sz="6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KẾT LUẬN</a:t>
              </a:r>
            </a:p>
          </p:txBody>
        </p:sp>
      </p:grpSp>
      <mc:AlternateContent xmlns:mc="http://schemas.openxmlformats.org/markup-compatibility/2006" xmlns:a14="http://schemas.microsoft.com/office/drawing/2010/main">
        <mc:Choice Requires="a14">
          <p:sp>
            <p:nvSpPr>
              <p:cNvPr id="46" name="Rectangle 45"/>
              <p:cNvSpPr/>
              <p:nvPr/>
            </p:nvSpPr>
            <p:spPr>
              <a:xfrm>
                <a:off x="1066800" y="2652406"/>
                <a:ext cx="16532897" cy="2795894"/>
              </a:xfrm>
              <a:prstGeom prst="rect">
                <a:avLst/>
              </a:prstGeom>
            </p:spPr>
            <p:txBody>
              <a:bodyPr wrap="square">
                <a:spAutoFit/>
              </a:bodyPr>
              <a:lstStyle/>
              <a:p>
                <a:pPr algn="just">
                  <a:lnSpc>
                    <a:spcPct val="150000"/>
                  </a:lnSpc>
                  <a:spcAft>
                    <a:spcPts val="800"/>
                  </a:spcAft>
                </a:pPr>
                <a:r>
                  <a:rPr lang="nl-NL" sz="4000">
                    <a:latin typeface="Arial" panose="020B0604020202020204" pitchFamily="34" charset="0"/>
                    <a:ea typeface="Times New Roman" panose="02020603050405020304" pitchFamily="18" charset="0"/>
                    <a:cs typeface="Arial" panose="020B0604020202020204" pitchFamily="34" charset="0"/>
                  </a:rPr>
                  <a:t>Cho cấp số cộng </a:t>
                </a:r>
                <a14:m>
                  <m:oMath xmlns:m="http://schemas.openxmlformats.org/officeDocument/2006/math">
                    <m:r>
                      <a:rPr lang="nl-NL" sz="40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nl-NL" sz="4000" i="1">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nl-NL" sz="4000">
                    <a:effectLst/>
                    <a:latin typeface="Arial" panose="020B0604020202020204" pitchFamily="34" charset="0"/>
                    <a:ea typeface="Times New Roman" panose="02020603050405020304" pitchFamily="18" charset="0"/>
                    <a:cs typeface="Arial" panose="020B0604020202020204" pitchFamily="34" charset="0"/>
                  </a:rPr>
                  <a:t> với công sai d. Đặt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𝑆</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nl-NL" sz="40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nl-NL" sz="40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nl-NL" sz="40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nl-NL" sz="4000" i="1">
                            <a:effectLst/>
                            <a:latin typeface="Cambria Math" panose="02040503050406030204" pitchFamily="18" charset="0"/>
                            <a:ea typeface="Cambria Math" panose="02040503050406030204" pitchFamily="18" charset="0"/>
                            <a:cs typeface="Times New Roman" panose="02020603050405020304" pitchFamily="18" charset="0"/>
                          </a:rPr>
                          <m:t>2</m:t>
                        </m:r>
                      </m:sub>
                    </m:sSub>
                    <m:r>
                      <a:rPr lang="nl-NL" sz="40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sub>
                    </m:sSub>
                  </m:oMath>
                </a14:m>
                <a:r>
                  <a:rPr lang="nl-NL" sz="4000">
                    <a:effectLst/>
                    <a:latin typeface="Arial" panose="020B0604020202020204" pitchFamily="34" charset="0"/>
                    <a:ea typeface="Times New Roman" panose="02020603050405020304" pitchFamily="18" charset="0"/>
                    <a:cs typeface="Arial" panose="020B0604020202020204" pitchFamily="34" charset="0"/>
                  </a:rPr>
                  <a:t>. Khi đó</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𝑆</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nl-NL" sz="40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num>
                        <m:den>
                          <m:r>
                            <a:rPr lang="nl-NL" sz="4000" i="1">
                              <a:effectLst/>
                              <a:latin typeface="Cambria Math" panose="02040503050406030204" pitchFamily="18" charset="0"/>
                              <a:ea typeface="Cambria Math" panose="02040503050406030204" pitchFamily="18" charset="0"/>
                              <a:cs typeface="Times New Roman" panose="02020603050405020304" pitchFamily="18" charset="0"/>
                            </a:rPr>
                            <m:t>2</m:t>
                          </m:r>
                        </m:den>
                      </m:f>
                      <m:d>
                        <m:dPr>
                          <m:begChr m:val="["/>
                          <m:endChr m:val="]"/>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nl-NL" sz="4000" i="1">
                              <a:effectLst/>
                              <a:latin typeface="Cambria Math" panose="02040503050406030204" pitchFamily="18" charset="0"/>
                              <a:ea typeface="Cambria Math" panose="02040503050406030204" pitchFamily="18" charset="0"/>
                              <a:cs typeface="Times New Roman" panose="02020603050405020304" pitchFamily="18" charset="0"/>
                            </a:rPr>
                            <m:t>2</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nl-NL" sz="40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nl-NL" sz="4000" i="1">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r>
                                <a:rPr lang="nl-NL" sz="4000" i="1">
                                  <a:effectLst/>
                                  <a:latin typeface="Cambria Math" panose="02040503050406030204" pitchFamily="18" charset="0"/>
                                  <a:ea typeface="Cambria Math" panose="02040503050406030204" pitchFamily="18" charset="0"/>
                                  <a:cs typeface="Times New Roman" panose="02020603050405020304" pitchFamily="18" charset="0"/>
                                </a:rPr>
                                <m:t>−1</m:t>
                              </m:r>
                            </m:e>
                          </m:d>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𝑑</m:t>
                          </m:r>
                        </m:e>
                      </m:d>
                    </m:oMath>
                  </m:oMathPara>
                </a14:m>
                <a:endParaRPr lang="en-US" sz="4000" i="1">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1066800" y="2652406"/>
                <a:ext cx="16532897" cy="2795894"/>
              </a:xfrm>
              <a:prstGeom prst="rect">
                <a:avLst/>
              </a:prstGeom>
              <a:blipFill>
                <a:blip r:embed="rId6"/>
                <a:stretch>
                  <a:fillRect l="-1291" r="-221"/>
                </a:stretch>
              </a:blipFill>
            </p:spPr>
            <p:txBody>
              <a:bodyPr/>
              <a:lstStyle/>
              <a:p>
                <a:r>
                  <a:rPr lang="en-US">
                    <a:noFill/>
                  </a:rPr>
                  <a:t> </a:t>
                </a:r>
              </a:p>
            </p:txBody>
          </p:sp>
        </mc:Fallback>
      </mc:AlternateContent>
      <p:pic>
        <p:nvPicPr>
          <p:cNvPr id="48" name="Picture 47"/>
          <p:cNvPicPr>
            <a:picLocks noChangeAspect="1"/>
          </p:cNvPicPr>
          <p:nvPr/>
        </p:nvPicPr>
        <p:blipFill>
          <a:blip r:embed="rId7"/>
          <a:stretch>
            <a:fillRect/>
          </a:stretch>
        </p:blipFill>
        <p:spPr>
          <a:xfrm>
            <a:off x="15904895" y="67088"/>
            <a:ext cx="1694802" cy="1329102"/>
          </a:xfrm>
          <a:prstGeom prst="rect">
            <a:avLst/>
          </a:prstGeom>
        </p:spPr>
      </p:pic>
      <p:pic>
        <p:nvPicPr>
          <p:cNvPr id="49" name="Picture 48"/>
          <p:cNvPicPr>
            <a:picLocks noChangeAspect="1"/>
          </p:cNvPicPr>
          <p:nvPr/>
        </p:nvPicPr>
        <p:blipFill>
          <a:blip r:embed="rId8"/>
          <a:stretch>
            <a:fillRect/>
          </a:stretch>
        </p:blipFill>
        <p:spPr>
          <a:xfrm flipV="1">
            <a:off x="607908" y="426038"/>
            <a:ext cx="2161253" cy="497554"/>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066800" y="5448300"/>
                <a:ext cx="16532897" cy="3724994"/>
              </a:xfrm>
              <a:prstGeom prst="rect">
                <a:avLst/>
              </a:prstGeom>
            </p:spPr>
            <p:txBody>
              <a:bodyPr wrap="square">
                <a:spAutoFit/>
              </a:bodyPr>
              <a:lstStyle/>
              <a:p>
                <a:pPr>
                  <a:lnSpc>
                    <a:spcPct val="150000"/>
                  </a:lnSpc>
                </a:pPr>
                <a:r>
                  <a:rPr lang="nl-NL" sz="4000" b="1" i="1" u="sng">
                    <a:solidFill>
                      <a:schemeClr val="tx2"/>
                    </a:solidFill>
                    <a:latin typeface="Arial" panose="020B0604020202020204" pitchFamily="34" charset="0"/>
                    <a:ea typeface="Times New Roman" panose="02020603050405020304" pitchFamily="18" charset="0"/>
                    <a:cs typeface="Arial" panose="020B0604020202020204" pitchFamily="34" charset="0"/>
                  </a:rPr>
                  <a:t>Chú ý:</a:t>
                </a:r>
                <a:endParaRPr lang="en-US" sz="4000" i="1" u="sng">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nl-NL" sz="4000">
                    <a:effectLst/>
                    <a:latin typeface="Arial" panose="020B0604020202020204" pitchFamily="34" charset="0"/>
                    <a:ea typeface="Times New Roman" panose="02020603050405020304" pitchFamily="18" charset="0"/>
                    <a:cs typeface="Arial" panose="020B0604020202020204" pitchFamily="34" charset="0"/>
                  </a:rPr>
                  <a:t>Sử dụng công thức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nl-NL" sz="40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nl-NL" sz="40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nl-NL" sz="4000" i="1">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r>
                          <a:rPr lang="nl-NL" sz="4000" i="1">
                            <a:effectLst/>
                            <a:latin typeface="Cambria Math" panose="02040503050406030204" pitchFamily="18" charset="0"/>
                            <a:ea typeface="Cambria Math" panose="02040503050406030204" pitchFamily="18" charset="0"/>
                            <a:cs typeface="Times New Roman" panose="02020603050405020304" pitchFamily="18" charset="0"/>
                          </a:rPr>
                          <m:t>−1</m:t>
                        </m:r>
                      </m:e>
                    </m:d>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𝑑</m:t>
                    </m:r>
                  </m:oMath>
                </a14:m>
                <a:r>
                  <a:rPr lang="nl-NL" sz="4000">
                    <a:effectLst/>
                    <a:latin typeface="Arial" panose="020B0604020202020204" pitchFamily="34" charset="0"/>
                    <a:ea typeface="Times New Roman" panose="02020603050405020304" pitchFamily="18" charset="0"/>
                    <a:cs typeface="Arial" panose="020B0604020202020204" pitchFamily="34" charset="0"/>
                  </a:rPr>
                  <a:t>, ta có thể viết tổng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𝑆</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sub>
                    </m:sSub>
                  </m:oMath>
                </a14:m>
                <a:r>
                  <a:rPr lang="nl-NL" sz="4000">
                    <a:effectLst/>
                    <a:latin typeface="Arial" panose="020B0604020202020204" pitchFamily="34" charset="0"/>
                    <a:ea typeface="Times New Roman" panose="02020603050405020304" pitchFamily="18" charset="0"/>
                    <a:cs typeface="Arial" panose="020B0604020202020204" pitchFamily="34" charset="0"/>
                  </a:rPr>
                  <a:t> dưới dạng:</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𝑆</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nl-NL" sz="40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d>
                            <m:d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nl-NL" sz="40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nl-NL" sz="40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sub>
                              </m:sSub>
                            </m:e>
                          </m:d>
                        </m:num>
                        <m:den>
                          <m:r>
                            <a:rPr lang="nl-NL" sz="4000" i="1">
                              <a:effectLst/>
                              <a:latin typeface="Cambria Math" panose="02040503050406030204" pitchFamily="18" charset="0"/>
                              <a:ea typeface="Cambria Math" panose="02040503050406030204" pitchFamily="18" charset="0"/>
                              <a:cs typeface="Times New Roman" panose="02020603050405020304" pitchFamily="18" charset="0"/>
                            </a:rPr>
                            <m:t>2</m:t>
                          </m:r>
                        </m:den>
                      </m:f>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66800" y="5448300"/>
                <a:ext cx="16532897" cy="3724994"/>
              </a:xfrm>
              <a:prstGeom prst="rect">
                <a:avLst/>
              </a:prstGeom>
              <a:blipFill>
                <a:blip r:embed="rId9"/>
                <a:stretch>
                  <a:fillRect l="-1291" r="-1069"/>
                </a:stretch>
              </a:blipFill>
            </p:spPr>
            <p:txBody>
              <a:bodyPr/>
              <a:lstStyle/>
              <a:p>
                <a:r>
                  <a:rPr lang="en-US">
                    <a:noFill/>
                  </a:rPr>
                  <a:t> </a:t>
                </a:r>
              </a:p>
            </p:txBody>
          </p:sp>
        </mc:Fallback>
      </mc:AlternateContent>
      <p:pic>
        <p:nvPicPr>
          <p:cNvPr id="8" name="Picture 7"/>
          <p:cNvPicPr>
            <a:picLocks noChangeAspect="1"/>
          </p:cNvPicPr>
          <p:nvPr/>
        </p:nvPicPr>
        <p:blipFill>
          <a:blip r:embed="rId10"/>
          <a:stretch>
            <a:fillRect/>
          </a:stretch>
        </p:blipFill>
        <p:spPr>
          <a:xfrm>
            <a:off x="16992548" y="8729953"/>
            <a:ext cx="1054733" cy="812883"/>
          </a:xfrm>
          <a:prstGeom prst="rect">
            <a:avLst/>
          </a:prstGeom>
        </p:spPr>
      </p:pic>
    </p:spTree>
    <p:extLst>
      <p:ext uri="{BB962C8B-B14F-4D97-AF65-F5344CB8AC3E}">
        <p14:creationId xmlns:p14="http://schemas.microsoft.com/office/powerpoint/2010/main" val="130382988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6">
                                            <p:txEl>
                                              <p:pRg st="1" end="1"/>
                                            </p:txEl>
                                          </p:spTgt>
                                        </p:tgtEl>
                                        <p:attrNameLst>
                                          <p:attrName>style.visibility</p:attrName>
                                        </p:attrNameLst>
                                      </p:cBhvr>
                                      <p:to>
                                        <p:strVal val="visible"/>
                                      </p:to>
                                    </p:set>
                                    <p:animEffect transition="in" filter="fade">
                                      <p:cBhvr>
                                        <p:cTn id="15" dur="500"/>
                                        <p:tgtEl>
                                          <p:spTgt spid="4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63043" y="-738868"/>
            <a:ext cx="10149475" cy="8747002"/>
          </a:xfrm>
          <a:custGeom>
            <a:avLst/>
            <a:gdLst/>
            <a:ahLst/>
            <a:cxnLst/>
            <a:rect l="l" t="t" r="r" b="b"/>
            <a:pathLst>
              <a:path w="10149475" h="8747002">
                <a:moveTo>
                  <a:pt x="0" y="0"/>
                </a:moveTo>
                <a:lnTo>
                  <a:pt x="10149475" y="0"/>
                </a:lnTo>
                <a:lnTo>
                  <a:pt x="10149475" y="8747002"/>
                </a:lnTo>
                <a:lnTo>
                  <a:pt x="0" y="87470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667939" y="7589232"/>
            <a:ext cx="20163437" cy="1319789"/>
          </a:xfrm>
          <a:custGeom>
            <a:avLst/>
            <a:gdLst/>
            <a:ahLst/>
            <a:cxnLst/>
            <a:rect l="l" t="t" r="r" b="b"/>
            <a:pathLst>
              <a:path w="20163437" h="1319789">
                <a:moveTo>
                  <a:pt x="0" y="0"/>
                </a:moveTo>
                <a:lnTo>
                  <a:pt x="20163437" y="0"/>
                </a:lnTo>
                <a:lnTo>
                  <a:pt x="20163437" y="1319789"/>
                </a:lnTo>
                <a:lnTo>
                  <a:pt x="0" y="13197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5400000">
            <a:off x="-5383358" y="4940159"/>
            <a:ext cx="12153557" cy="795506"/>
          </a:xfrm>
          <a:custGeom>
            <a:avLst/>
            <a:gdLst/>
            <a:ahLst/>
            <a:cxnLst/>
            <a:rect l="l" t="t" r="r" b="b"/>
            <a:pathLst>
              <a:path w="12153557" h="795506">
                <a:moveTo>
                  <a:pt x="0" y="0"/>
                </a:moveTo>
                <a:lnTo>
                  <a:pt x="12153557" y="0"/>
                </a:lnTo>
                <a:lnTo>
                  <a:pt x="12153557" y="795505"/>
                </a:lnTo>
                <a:lnTo>
                  <a:pt x="0" y="7955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1644317" y="463216"/>
            <a:ext cx="16459199" cy="9372600"/>
          </a:xfrm>
          <a:custGeom>
            <a:avLst/>
            <a:gdLst/>
            <a:ahLst/>
            <a:cxnLst/>
            <a:rect l="l" t="t" r="r" b="b"/>
            <a:pathLst>
              <a:path w="3919932" h="2274980">
                <a:moveTo>
                  <a:pt x="26529" y="0"/>
                </a:moveTo>
                <a:lnTo>
                  <a:pt x="3893404" y="0"/>
                </a:lnTo>
                <a:cubicBezTo>
                  <a:pt x="3908055" y="0"/>
                  <a:pt x="3919932" y="11877"/>
                  <a:pt x="3919932" y="26529"/>
                </a:cubicBezTo>
                <a:lnTo>
                  <a:pt x="3919932" y="2248451"/>
                </a:lnTo>
                <a:cubicBezTo>
                  <a:pt x="3919932" y="2263103"/>
                  <a:pt x="3908055" y="2274980"/>
                  <a:pt x="3893404" y="2274980"/>
                </a:cubicBezTo>
                <a:lnTo>
                  <a:pt x="26529" y="2274980"/>
                </a:lnTo>
                <a:cubicBezTo>
                  <a:pt x="19493" y="2274980"/>
                  <a:pt x="12745" y="2272185"/>
                  <a:pt x="7770" y="2267210"/>
                </a:cubicBezTo>
                <a:cubicBezTo>
                  <a:pt x="2795" y="2262235"/>
                  <a:pt x="0" y="2255487"/>
                  <a:pt x="0" y="2248451"/>
                </a:cubicBezTo>
                <a:lnTo>
                  <a:pt x="0" y="26529"/>
                </a:lnTo>
                <a:cubicBezTo>
                  <a:pt x="0" y="11877"/>
                  <a:pt x="11877" y="0"/>
                  <a:pt x="26529" y="0"/>
                </a:cubicBezTo>
                <a:close/>
              </a:path>
            </a:pathLst>
          </a:custGeom>
          <a:solidFill>
            <a:schemeClr val="bg1"/>
          </a:solidFill>
        </p:spPr>
        <p:txBody>
          <a:bodyPr/>
          <a:lstStyle/>
          <a:p>
            <a:endParaRPr lang="en-US"/>
          </a:p>
        </p:txBody>
      </p:sp>
      <p:sp>
        <p:nvSpPr>
          <p:cNvPr id="38" name="Rectangle 37"/>
          <p:cNvSpPr/>
          <p:nvPr/>
        </p:nvSpPr>
        <p:spPr>
          <a:xfrm>
            <a:off x="7604705" y="854942"/>
            <a:ext cx="4538422" cy="984885"/>
          </a:xfrm>
          <a:prstGeom prst="rect">
            <a:avLst/>
          </a:prstGeom>
        </p:spPr>
        <p:txBody>
          <a:bodyPr wrap="none">
            <a:spAutoFit/>
          </a:bodyPr>
          <a:lstStyle/>
          <a:p>
            <a:pPr lvl="0">
              <a:buClr>
                <a:srgbClr val="04596F"/>
              </a:buClr>
            </a:pPr>
            <a:r>
              <a:rPr lang="vi-VN" sz="5800" b="1" kern="0">
                <a:solidFill>
                  <a:srgbClr val="C00000"/>
                </a:solidFill>
              </a:rPr>
              <a:t>KHỞI ĐỘNG</a:t>
            </a:r>
            <a:endParaRPr lang="vi-VN" sz="5800" b="1" kern="0" dirty="0">
              <a:solidFill>
                <a:srgbClr val="C00000"/>
              </a:solidFill>
            </a:endParaRPr>
          </a:p>
        </p:txBody>
      </p:sp>
      <p:pic>
        <p:nvPicPr>
          <p:cNvPr id="42" name="Picture 41"/>
          <p:cNvPicPr>
            <a:picLocks noChangeAspect="1"/>
          </p:cNvPicPr>
          <p:nvPr/>
        </p:nvPicPr>
        <p:blipFill>
          <a:blip r:embed="rId9"/>
          <a:stretch>
            <a:fillRect/>
          </a:stretch>
        </p:blipFill>
        <p:spPr>
          <a:xfrm rot="21104522">
            <a:off x="5302287" y="7203097"/>
            <a:ext cx="1392297" cy="2092057"/>
          </a:xfrm>
          <a:prstGeom prst="rect">
            <a:avLst/>
          </a:prstGeom>
        </p:spPr>
      </p:pic>
      <p:sp>
        <p:nvSpPr>
          <p:cNvPr id="43" name="Rectangle 42"/>
          <p:cNvSpPr/>
          <p:nvPr/>
        </p:nvSpPr>
        <p:spPr>
          <a:xfrm>
            <a:off x="2143012" y="1941253"/>
            <a:ext cx="15535388" cy="3785652"/>
          </a:xfrm>
          <a:prstGeom prst="rect">
            <a:avLst/>
          </a:prstGeom>
        </p:spPr>
        <p:txBody>
          <a:bodyPr wrap="square">
            <a:spAutoFit/>
          </a:bodyPr>
          <a:lstStyle/>
          <a:p>
            <a:pPr algn="just">
              <a:lnSpc>
                <a:spcPct val="150000"/>
              </a:lnSpc>
              <a:spcAft>
                <a:spcPts val="0"/>
              </a:spcAft>
            </a:pPr>
            <a:r>
              <a:rPr lang="en-US" sz="4000">
                <a:latin typeface="Arial" panose="020B0604020202020204" pitchFamily="34" charset="0"/>
                <a:ea typeface="Times New Roman" panose="02020603050405020304" pitchFamily="18" charset="0"/>
                <a:cs typeface="Arial" panose="020B0604020202020204" pitchFamily="34" charset="0"/>
              </a:rPr>
              <a:t>Một nhà hát có 25 hàng ghế với 16 ghế ở hàng thứ nhất, 18 ghế ở hàng thứ hai, 20 ghế ở hàng thứ 3 và cứ tiếp tục theo quy luật đó, tức là hàng sau nhiều hơn hàng liền trước nó 2 ghế. Tính tổng số ghế của nhà hát đó?</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4" name="Picture 43"/>
          <p:cNvPicPr>
            <a:picLocks noChangeAspect="1"/>
          </p:cNvPicPr>
          <p:nvPr/>
        </p:nvPicPr>
        <p:blipFill>
          <a:blip r:embed="rId10"/>
          <a:stretch>
            <a:fillRect/>
          </a:stretch>
        </p:blipFill>
        <p:spPr>
          <a:xfrm rot="21080775">
            <a:off x="1354286" y="-73504"/>
            <a:ext cx="1945493" cy="1892912"/>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63200" y="4976466"/>
            <a:ext cx="7163855" cy="4509705"/>
          </a:xfrm>
          <a:prstGeom prst="rect">
            <a:avLst/>
          </a:prstGeom>
        </p:spPr>
      </p:pic>
    </p:spTree>
    <p:extLst>
      <p:ext uri="{BB962C8B-B14F-4D97-AF65-F5344CB8AC3E}">
        <p14:creationId xmlns:p14="http://schemas.microsoft.com/office/powerpoint/2010/main" val="408504001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ppt_x"/>
                                          </p:val>
                                        </p:tav>
                                        <p:tav tm="100000">
                                          <p:val>
                                            <p:strVal val="#ppt_x"/>
                                          </p:val>
                                        </p:tav>
                                      </p:tavLst>
                                    </p:anim>
                                    <p:anim calcmode="lin" valueType="num">
                                      <p:cBhvr additive="base">
                                        <p:cTn id="17" dur="500" fill="hold"/>
                                        <p:tgtEl>
                                          <p:spTgt spid="4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066800" y="4382912"/>
            <a:ext cx="20163437" cy="1319789"/>
          </a:xfrm>
          <a:custGeom>
            <a:avLst/>
            <a:gdLst/>
            <a:ahLst/>
            <a:cxnLst/>
            <a:rect l="l" t="t" r="r" b="b"/>
            <a:pathLst>
              <a:path w="20163437" h="1319789">
                <a:moveTo>
                  <a:pt x="0" y="0"/>
                </a:moveTo>
                <a:lnTo>
                  <a:pt x="20163437" y="0"/>
                </a:lnTo>
                <a:lnTo>
                  <a:pt x="20163437" y="1319789"/>
                </a:lnTo>
                <a:lnTo>
                  <a:pt x="0" y="13197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533400" y="370584"/>
            <a:ext cx="17221200" cy="9497316"/>
            <a:chOff x="0" y="0"/>
            <a:chExt cx="3919932" cy="2274980"/>
          </a:xfrm>
        </p:grpSpPr>
        <p:sp>
          <p:nvSpPr>
            <p:cNvPr id="6" name="Freeform 6"/>
            <p:cNvSpPr/>
            <p:nvPr/>
          </p:nvSpPr>
          <p:spPr>
            <a:xfrm>
              <a:off x="0" y="0"/>
              <a:ext cx="3919932" cy="2274980"/>
            </a:xfrm>
            <a:custGeom>
              <a:avLst/>
              <a:gdLst/>
              <a:ahLst/>
              <a:cxnLst/>
              <a:rect l="l" t="t" r="r" b="b"/>
              <a:pathLst>
                <a:path w="3919932" h="2274980">
                  <a:moveTo>
                    <a:pt x="26529" y="0"/>
                  </a:moveTo>
                  <a:lnTo>
                    <a:pt x="3893404" y="0"/>
                  </a:lnTo>
                  <a:cubicBezTo>
                    <a:pt x="3908055" y="0"/>
                    <a:pt x="3919932" y="11877"/>
                    <a:pt x="3919932" y="26529"/>
                  </a:cubicBezTo>
                  <a:lnTo>
                    <a:pt x="3919932" y="2248451"/>
                  </a:lnTo>
                  <a:cubicBezTo>
                    <a:pt x="3919932" y="2263103"/>
                    <a:pt x="3908055" y="2274980"/>
                    <a:pt x="3893404" y="2274980"/>
                  </a:cubicBezTo>
                  <a:lnTo>
                    <a:pt x="26529" y="2274980"/>
                  </a:lnTo>
                  <a:cubicBezTo>
                    <a:pt x="19493" y="2274980"/>
                    <a:pt x="12745" y="2272185"/>
                    <a:pt x="7770" y="2267210"/>
                  </a:cubicBezTo>
                  <a:cubicBezTo>
                    <a:pt x="2795" y="2262235"/>
                    <a:pt x="0" y="2255487"/>
                    <a:pt x="0" y="2248451"/>
                  </a:cubicBezTo>
                  <a:lnTo>
                    <a:pt x="0" y="26529"/>
                  </a:lnTo>
                  <a:cubicBezTo>
                    <a:pt x="0" y="11877"/>
                    <a:pt x="11877" y="0"/>
                    <a:pt x="26529" y="0"/>
                  </a:cubicBezTo>
                  <a:close/>
                </a:path>
              </a:pathLst>
            </a:custGeom>
            <a:solidFill>
              <a:srgbClr val="F4F4F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0" name="Group 59"/>
          <p:cNvGrpSpPr/>
          <p:nvPr/>
        </p:nvGrpSpPr>
        <p:grpSpPr>
          <a:xfrm>
            <a:off x="3400343" y="647700"/>
            <a:ext cx="2338771" cy="1053993"/>
            <a:chOff x="609600" y="1498707"/>
            <a:chExt cx="2133600" cy="1053993"/>
          </a:xfrm>
          <a:solidFill>
            <a:schemeClr val="accent6">
              <a:lumMod val="60000"/>
              <a:lumOff val="40000"/>
            </a:schemeClr>
          </a:solidFill>
        </p:grpSpPr>
        <p:sp>
          <p:nvSpPr>
            <p:cNvPr id="61" name="Rounded Rectangle 60"/>
            <p:cNvSpPr/>
            <p:nvPr/>
          </p:nvSpPr>
          <p:spPr>
            <a:xfrm>
              <a:off x="609600" y="1548063"/>
              <a:ext cx="2133600" cy="1004637"/>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Rectangle 61"/>
            <p:cNvSpPr/>
            <p:nvPr/>
          </p:nvSpPr>
          <p:spPr>
            <a:xfrm>
              <a:off x="768685" y="1498707"/>
              <a:ext cx="1857513" cy="1015663"/>
            </a:xfrm>
            <a:prstGeom prst="rect">
              <a:avLst/>
            </a:prstGeom>
            <a:noFill/>
            <a:ln>
              <a:noFill/>
            </a:ln>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a:t>
              </a:r>
              <a:r>
                <a:rPr kumimoji="0" lang="nl-NL" sz="4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 5:</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64" name="Oval Callout 63"/>
          <p:cNvSpPr/>
          <p:nvPr/>
        </p:nvSpPr>
        <p:spPr>
          <a:xfrm>
            <a:off x="8234462" y="2020670"/>
            <a:ext cx="1789177" cy="989230"/>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65" name="Picture 64"/>
          <p:cNvPicPr>
            <a:picLocks noChangeAspect="1"/>
          </p:cNvPicPr>
          <p:nvPr/>
        </p:nvPicPr>
        <p:blipFill>
          <a:blip r:embed="rId4"/>
          <a:stretch>
            <a:fillRect/>
          </a:stretch>
        </p:blipFill>
        <p:spPr>
          <a:xfrm rot="20439982">
            <a:off x="16501173" y="199581"/>
            <a:ext cx="1397935" cy="2479909"/>
          </a:xfrm>
          <a:prstGeom prst="rect">
            <a:avLst/>
          </a:prstGeom>
        </p:spPr>
      </p:pic>
      <p:sp>
        <p:nvSpPr>
          <p:cNvPr id="69" name="Rectangle 68"/>
          <p:cNvSpPr/>
          <p:nvPr/>
        </p:nvSpPr>
        <p:spPr>
          <a:xfrm>
            <a:off x="5940096" y="686030"/>
            <a:ext cx="8614104"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Giải</a:t>
            </a:r>
            <a:r>
              <a:rPr kumimoji="0" lang="en-US" sz="40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bài toán ở </a:t>
            </a:r>
            <a:r>
              <a:rPr kumimoji="0" lang="en-US" sz="4000" b="0" i="1"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tình huống mở đầu</a:t>
            </a:r>
            <a:r>
              <a:rPr kumimoji="0" lang="en-US" sz="40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70" name="Picture 69"/>
          <p:cNvPicPr>
            <a:picLocks noChangeAspect="1"/>
          </p:cNvPicPr>
          <p:nvPr/>
        </p:nvPicPr>
        <p:blipFill>
          <a:blip r:embed="rId5"/>
          <a:stretch>
            <a:fillRect/>
          </a:stretch>
        </p:blipFill>
        <p:spPr>
          <a:xfrm>
            <a:off x="16992600" y="8577433"/>
            <a:ext cx="1069918" cy="159526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020497" y="3258989"/>
                <a:ext cx="16276903" cy="6456511"/>
              </a:xfrm>
              <a:prstGeom prst="rect">
                <a:avLst/>
              </a:prstGeom>
            </p:spPr>
            <p:txBody>
              <a:bodyPr wrap="square">
                <a:spAutoFit/>
              </a:bodyPr>
              <a:lstStyle/>
              <a:p>
                <a:pPr lvl="0" algn="just">
                  <a:lnSpc>
                    <a:spcPct val="150000"/>
                  </a:lnSpc>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ghế ở mỗi hang của nhà hát lập thành một cấp số cộng, gồm 25 số hạng, với số hạng đầu </a:t>
                </a:r>
                <a14:m>
                  <m:oMath xmlns:m="http://schemas.openxmlformats.org/officeDocument/2006/math">
                    <m:sSub>
                      <m:sSubPr>
                        <m:ctrlPr>
                          <a:rPr lang="en-US" sz="4000" i="1">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a:latin typeface="Cambria Math" panose="02040503050406030204" pitchFamily="18" charset="0"/>
                            <a:ea typeface="Cambria Math" panose="02040503050406030204" pitchFamily="18" charset="0"/>
                            <a:cs typeface="Times New Roman" panose="02020603050405020304" pitchFamily="18" charset="0"/>
                          </a:rPr>
                          <m:t>u</m:t>
                        </m:r>
                      </m:e>
                      <m:sub>
                        <m:r>
                          <a:rPr lang="nl-NL" sz="4000">
                            <a:latin typeface="Cambria Math" panose="02040503050406030204" pitchFamily="18" charset="0"/>
                            <a:ea typeface="Cambria Math" panose="02040503050406030204" pitchFamily="18" charset="0"/>
                            <a:cs typeface="Times New Roman" panose="02020603050405020304" pitchFamily="18" charset="0"/>
                          </a:rPr>
                          <m:t>1</m:t>
                        </m:r>
                      </m:sub>
                    </m:sSub>
                    <m:r>
                      <a:rPr lang="en-US" sz="4000" b="0" i="1" smtClean="0">
                        <a:latin typeface="Cambria Math" panose="02040503050406030204" pitchFamily="18" charset="0"/>
                        <a:ea typeface="Cambria Math" panose="02040503050406030204" pitchFamily="18" charset="0"/>
                        <a:cs typeface="Times New Roman" panose="02020603050405020304" pitchFamily="18" charset="0"/>
                      </a:rPr>
                      <m:t>=16</m:t>
                    </m:r>
                  </m:oMath>
                </a14:m>
                <a:r>
                  <a:rPr kumimoji="0" lang="en-US" sz="40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và công sai </a:t>
                </a:r>
                <a14:m>
                  <m:oMath xmlns:m="http://schemas.openxmlformats.org/officeDocument/2006/math">
                    <m:r>
                      <a:rPr lang="en-US" sz="4000" b="0" i="1" smtClean="0">
                        <a:latin typeface="Cambria Math" panose="02040503050406030204" pitchFamily="18" charset="0"/>
                        <a:ea typeface="Cambria Math" panose="02040503050406030204" pitchFamily="18" charset="0"/>
                        <a:cs typeface="Times New Roman" panose="02020603050405020304" pitchFamily="18" charset="0"/>
                      </a:rPr>
                      <m:t>𝑑</m:t>
                    </m:r>
                    <m:r>
                      <a:rPr lang="en-US" sz="4000" i="1">
                        <a:latin typeface="Cambria Math" panose="02040503050406030204" pitchFamily="18" charset="0"/>
                        <a:ea typeface="Cambria Math" panose="02040503050406030204" pitchFamily="18" charset="0"/>
                        <a:cs typeface="Times New Roman" panose="02020603050405020304" pitchFamily="18" charset="0"/>
                      </a:rPr>
                      <m:t>=</m:t>
                    </m:r>
                    <m:r>
                      <a:rPr lang="en-US" sz="4000" b="0" i="1" smtClean="0">
                        <a:latin typeface="Cambria Math" panose="02040503050406030204" pitchFamily="18" charset="0"/>
                        <a:ea typeface="Cambria Math" panose="02040503050406030204" pitchFamily="18" charset="0"/>
                        <a:cs typeface="Times New Roman" panose="02020603050405020304" pitchFamily="18" charset="0"/>
                      </a:rPr>
                      <m:t>2</m:t>
                    </m:r>
                  </m:oMath>
                </a14:m>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 Tổng các số hạng này là: </a:t>
                </a:r>
                <a:r>
                  <a:rPr kumimoji="0" lang="en-US" sz="40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14:m>
                  <m:oMathPara xmlns:m="http://schemas.openxmlformats.org/officeDocument/2006/math">
                    <m:oMathParaPr>
                      <m:jc m:val="centerGroup"/>
                    </m:oMathParaPr>
                    <m:oMath xmlns:m="http://schemas.openxmlformats.org/officeDocument/2006/math">
                      <m:sSub>
                        <m:sSubPr>
                          <m:ctrlPr>
                            <a:rPr lang="en-US" sz="40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mbria Math" panose="02040503050406030204" pitchFamily="18" charset="0"/>
                              <a:cs typeface="Times New Roman" panose="02020603050405020304" pitchFamily="18" charset="0"/>
                            </a:rPr>
                            <m:t>𝑆</m:t>
                          </m:r>
                        </m:e>
                        <m:sub>
                          <m:r>
                            <a:rPr lang="en-US" sz="4000" b="0" i="1" smtClean="0">
                              <a:latin typeface="Cambria Math" panose="02040503050406030204" pitchFamily="18" charset="0"/>
                              <a:ea typeface="Cambria Math" panose="02040503050406030204" pitchFamily="18" charset="0"/>
                              <a:cs typeface="Times New Roman" panose="02020603050405020304" pitchFamily="18" charset="0"/>
                            </a:rPr>
                            <m:t>25</m:t>
                          </m:r>
                        </m:sub>
                      </m:sSub>
                      <m:r>
                        <a:rPr lang="nl-NL" sz="40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nl-NL"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cs typeface="Times New Roman" panose="02020603050405020304" pitchFamily="18" charset="0"/>
                            </a:rPr>
                            <m:t>𝑢</m:t>
                          </m:r>
                        </m:e>
                        <m:sub>
                          <m:r>
                            <a:rPr lang="en-US" sz="4000" b="0" i="1" smtClean="0">
                              <a:latin typeface="Cambria Math" panose="02040503050406030204" pitchFamily="18" charset="0"/>
                              <a:cs typeface="Times New Roman" panose="02020603050405020304" pitchFamily="18" charset="0"/>
                            </a:rPr>
                            <m:t>1</m:t>
                          </m:r>
                        </m:sub>
                      </m:sSub>
                      <m:r>
                        <a:rPr lang="nl-NL" sz="4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nl-NL"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cs typeface="Times New Roman" panose="02020603050405020304" pitchFamily="18" charset="0"/>
                            </a:rPr>
                            <m:t>𝑢</m:t>
                          </m:r>
                        </m:e>
                        <m:sub>
                          <m:r>
                            <a:rPr lang="en-US" sz="4000" b="0" i="1" smtClean="0">
                              <a:latin typeface="Cambria Math" panose="02040503050406030204" pitchFamily="18" charset="0"/>
                              <a:cs typeface="Times New Roman" panose="02020603050405020304" pitchFamily="18" charset="0"/>
                            </a:rPr>
                            <m:t>2</m:t>
                          </m:r>
                        </m:sub>
                      </m:sSub>
                      <m:r>
                        <a:rPr lang="nl-NL" sz="4000" i="1">
                          <a:latin typeface="Cambria Math" panose="02040503050406030204" pitchFamily="18" charset="0"/>
                          <a:ea typeface="Times New Roman" panose="02020603050405020304" pitchFamily="18" charset="0"/>
                          <a:cs typeface="Times New Roman" panose="02020603050405020304" pitchFamily="18" charset="0"/>
                        </a:rPr>
                        <m:t>+ … + </m:t>
                      </m:r>
                      <m:sSub>
                        <m:sSubPr>
                          <m:ctrlPr>
                            <a:rPr lang="nl-NL"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cs typeface="Times New Roman" panose="02020603050405020304" pitchFamily="18" charset="0"/>
                            </a:rPr>
                            <m:t>𝑢</m:t>
                          </m:r>
                        </m:e>
                        <m:sub>
                          <m:r>
                            <a:rPr lang="en-US" sz="4000" b="0" i="1" smtClean="0">
                              <a:latin typeface="Cambria Math" panose="02040503050406030204" pitchFamily="18" charset="0"/>
                              <a:cs typeface="Times New Roman" panose="02020603050405020304" pitchFamily="18" charset="0"/>
                            </a:rPr>
                            <m:t>25</m:t>
                          </m:r>
                        </m:sub>
                      </m:sSub>
                      <m:r>
                        <a:rPr lang="en-US" sz="4000" b="0" i="1" smtClean="0">
                          <a:latin typeface="Cambria Math" panose="02040503050406030204" pitchFamily="18" charset="0"/>
                          <a:cs typeface="Times New Roman" panose="02020603050405020304" pitchFamily="18" charset="0"/>
                        </a:rPr>
                        <m:t>=</m:t>
                      </m:r>
                      <m:f>
                        <m:fPr>
                          <m:ctrlPr>
                            <a:rPr lang="en-US" sz="4000" i="1">
                              <a:latin typeface="Cambria Math" panose="02040503050406030204" pitchFamily="18" charset="0"/>
                              <a:ea typeface="Cambria Math" panose="02040503050406030204" pitchFamily="18" charset="0"/>
                              <a:cs typeface="Times New Roman" panose="02020603050405020304" pitchFamily="18" charset="0"/>
                            </a:rPr>
                          </m:ctrlPr>
                        </m:fPr>
                        <m:num>
                          <m:r>
                            <a:rPr lang="en-US" sz="4000" b="0" i="1" smtClean="0">
                              <a:latin typeface="Cambria Math" panose="02040503050406030204" pitchFamily="18" charset="0"/>
                              <a:ea typeface="Cambria Math" panose="02040503050406030204" pitchFamily="18" charset="0"/>
                              <a:cs typeface="Times New Roman" panose="02020603050405020304" pitchFamily="18" charset="0"/>
                            </a:rPr>
                            <m:t>25</m:t>
                          </m:r>
                        </m:num>
                        <m:den>
                          <m:r>
                            <a:rPr lang="nl-NL" sz="4000" i="1">
                              <a:latin typeface="Cambria Math" panose="02040503050406030204" pitchFamily="18" charset="0"/>
                              <a:ea typeface="Cambria Math" panose="02040503050406030204" pitchFamily="18" charset="0"/>
                              <a:cs typeface="Times New Roman" panose="02020603050405020304" pitchFamily="18" charset="0"/>
                            </a:rPr>
                            <m:t>2</m:t>
                          </m:r>
                        </m:den>
                      </m:f>
                      <m:d>
                        <m:dPr>
                          <m:begChr m:val="["/>
                          <m:endChr m:val="]"/>
                          <m:ctrlPr>
                            <a:rPr lang="nl-NL" sz="400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sz="4000" b="0" i="1" smtClean="0">
                              <a:latin typeface="Cambria Math" panose="02040503050406030204" pitchFamily="18" charset="0"/>
                              <a:ea typeface="Cambria Math" panose="02040503050406030204" pitchFamily="18" charset="0"/>
                              <a:cs typeface="Times New Roman" panose="02020603050405020304" pitchFamily="18" charset="0"/>
                            </a:rPr>
                            <m:t>2</m:t>
                          </m:r>
                          <m:sSub>
                            <m:sSubPr>
                              <m:ctrlPr>
                                <a:rPr lang="en-US" sz="4000" i="1">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a:latin typeface="Cambria Math" panose="02040503050406030204" pitchFamily="18" charset="0"/>
                                  <a:ea typeface="Cambria Math" panose="02040503050406030204" pitchFamily="18" charset="0"/>
                                  <a:cs typeface="Times New Roman" panose="02020603050405020304" pitchFamily="18" charset="0"/>
                                </a:rPr>
                                <m:t>u</m:t>
                              </m:r>
                            </m:e>
                            <m:sub>
                              <m:r>
                                <a:rPr lang="nl-NL" sz="4000">
                                  <a:latin typeface="Cambria Math" panose="02040503050406030204" pitchFamily="18" charset="0"/>
                                  <a:ea typeface="Cambria Math" panose="02040503050406030204" pitchFamily="18" charset="0"/>
                                  <a:cs typeface="Times New Roman" panose="02020603050405020304" pitchFamily="18" charset="0"/>
                                </a:rPr>
                                <m:t>1</m:t>
                              </m:r>
                            </m:sub>
                          </m:sSub>
                          <m:r>
                            <a:rPr lang="en-US" sz="4000" b="0" i="1" smtClean="0">
                              <a:latin typeface="Cambria Math" panose="02040503050406030204" pitchFamily="18" charset="0"/>
                              <a:ea typeface="Cambria Math" panose="02040503050406030204" pitchFamily="18" charset="0"/>
                              <a:cs typeface="Times New Roman" panose="02020603050405020304" pitchFamily="18" charset="0"/>
                            </a:rPr>
                            <m:t>+</m:t>
                          </m:r>
                          <m:d>
                            <m:dPr>
                              <m:ctrlPr>
                                <a:rPr lang="en-US" sz="4000"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sz="4000" b="0" i="1" smtClean="0">
                                  <a:latin typeface="Cambria Math" panose="02040503050406030204" pitchFamily="18" charset="0"/>
                                  <a:ea typeface="Cambria Math" panose="02040503050406030204" pitchFamily="18" charset="0"/>
                                  <a:cs typeface="Times New Roman" panose="02020603050405020304" pitchFamily="18" charset="0"/>
                                </a:rPr>
                                <m:t>25−1</m:t>
                              </m:r>
                            </m:e>
                          </m:d>
                          <m:r>
                            <a:rPr lang="en-US" sz="4000" b="0" i="1" smtClean="0">
                              <a:latin typeface="Cambria Math" panose="02040503050406030204" pitchFamily="18" charset="0"/>
                              <a:ea typeface="Cambria Math" panose="02040503050406030204" pitchFamily="18" charset="0"/>
                              <a:cs typeface="Times New Roman" panose="02020603050405020304" pitchFamily="18" charset="0"/>
                            </a:rPr>
                            <m:t>𝑑</m:t>
                          </m:r>
                        </m:e>
                      </m:d>
                      <m:r>
                        <a:rPr lang="en-US" sz="40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latin typeface="Cambria Math" panose="02040503050406030204" pitchFamily="18" charset="0"/>
                              <a:ea typeface="Cambria Math" panose="02040503050406030204" pitchFamily="18" charset="0"/>
                              <a:cs typeface="Times New Roman" panose="02020603050405020304" pitchFamily="18" charset="0"/>
                            </a:rPr>
                            <m:t>25</m:t>
                          </m:r>
                        </m:num>
                        <m:den>
                          <m:r>
                            <a:rPr lang="nl-NL" sz="4000" i="1">
                              <a:latin typeface="Cambria Math" panose="02040503050406030204" pitchFamily="18" charset="0"/>
                              <a:ea typeface="Cambria Math" panose="02040503050406030204" pitchFamily="18" charset="0"/>
                              <a:cs typeface="Times New Roman" panose="02020603050405020304" pitchFamily="18" charset="0"/>
                            </a:rPr>
                            <m:t>2</m:t>
                          </m:r>
                        </m:den>
                      </m:f>
                      <m:d>
                        <m:dPr>
                          <m:begChr m:val="["/>
                          <m:endChr m:val="]"/>
                          <m:ctrlPr>
                            <a:rPr lang="nl-NL" sz="4000" i="1">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latin typeface="Cambria Math" panose="02040503050406030204" pitchFamily="18" charset="0"/>
                              <a:ea typeface="Cambria Math" panose="02040503050406030204" pitchFamily="18" charset="0"/>
                              <a:cs typeface="Times New Roman" panose="02020603050405020304" pitchFamily="18" charset="0"/>
                            </a:rPr>
                            <m:t>2</m:t>
                          </m:r>
                          <m:r>
                            <a:rPr lang="en-US" sz="4000" b="0" i="1" smtClean="0">
                              <a:latin typeface="Cambria Math" panose="02040503050406030204" pitchFamily="18" charset="0"/>
                              <a:ea typeface="Cambria Math" panose="02040503050406030204" pitchFamily="18" charset="0"/>
                              <a:cs typeface="Times New Roman" panose="02020603050405020304" pitchFamily="18" charset="0"/>
                            </a:rPr>
                            <m:t>.16</m:t>
                          </m:r>
                          <m:r>
                            <a:rPr lang="en-US" sz="4000" i="1">
                              <a:latin typeface="Cambria Math" panose="02040503050406030204" pitchFamily="18" charset="0"/>
                              <a:ea typeface="Cambria Math" panose="02040503050406030204" pitchFamily="18" charset="0"/>
                              <a:cs typeface="Times New Roman" panose="02020603050405020304" pitchFamily="18" charset="0"/>
                            </a:rPr>
                            <m:t>+</m:t>
                          </m:r>
                          <m:r>
                            <a:rPr lang="en-US" sz="4000" b="0" i="1" smtClean="0">
                              <a:latin typeface="Cambria Math" panose="02040503050406030204" pitchFamily="18" charset="0"/>
                              <a:ea typeface="Cambria Math" panose="02040503050406030204" pitchFamily="18" charset="0"/>
                              <a:cs typeface="Times New Roman" panose="02020603050405020304" pitchFamily="18" charset="0"/>
                            </a:rPr>
                            <m:t>24.2</m:t>
                          </m:r>
                        </m:e>
                      </m:d>
                      <m:r>
                        <a:rPr lang="en-US" sz="4000" b="0" i="1" smtClean="0">
                          <a:latin typeface="Cambria Math" panose="02040503050406030204" pitchFamily="18" charset="0"/>
                          <a:ea typeface="Cambria Math" panose="02040503050406030204" pitchFamily="18" charset="0"/>
                          <a:cs typeface="Times New Roman" panose="02020603050405020304" pitchFamily="18" charset="0"/>
                        </a:rPr>
                        <m:t>=1 000</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4000">
                    <a:solidFill>
                      <a:prstClr val="black"/>
                    </a:solidFill>
                    <a:latin typeface="Arial" panose="020B0604020202020204" pitchFamily="34" charset="0"/>
                    <a:ea typeface="Arial" panose="020B0604020202020204" pitchFamily="34" charset="0"/>
                    <a:cs typeface="Arial" panose="020B0604020202020204" pitchFamily="34" charset="0"/>
                  </a:rPr>
                  <a:t>Vậy nhà hát đó có tổng cộng </a:t>
                </a:r>
                <a14:m>
                  <m:oMath xmlns:m="http://schemas.openxmlformats.org/officeDocument/2006/math">
                    <m:r>
                      <a:rPr lang="en-US" sz="4000" i="1">
                        <a:latin typeface="Cambria Math" panose="02040503050406030204" pitchFamily="18" charset="0"/>
                        <a:ea typeface="Cambria Math" panose="02040503050406030204" pitchFamily="18" charset="0"/>
                        <a:cs typeface="Times New Roman" panose="02020603050405020304" pitchFamily="18" charset="0"/>
                      </a:rPr>
                      <m:t>1 000</m:t>
                    </m:r>
                  </m:oMath>
                </a14:m>
                <a:r>
                  <a:rPr lang="en-US" sz="4000">
                    <a:solidFill>
                      <a:prstClr val="black"/>
                    </a:solidFill>
                    <a:latin typeface="Arial" panose="020B0604020202020204" pitchFamily="34" charset="0"/>
                    <a:ea typeface="Arial" panose="020B0604020202020204" pitchFamily="34" charset="0"/>
                    <a:cs typeface="Arial" panose="020B0604020202020204" pitchFamily="34" charset="0"/>
                  </a:rPr>
                  <a:t> ghế.</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20497" y="3258989"/>
                <a:ext cx="16276903" cy="6456511"/>
              </a:xfrm>
              <a:prstGeom prst="rect">
                <a:avLst/>
              </a:prstGeom>
              <a:blipFill>
                <a:blip r:embed="rId8"/>
                <a:stretch>
                  <a:fillRect l="-1310" r="-1310" b="-1322"/>
                </a:stretch>
              </a:blipFill>
            </p:spPr>
            <p:txBody>
              <a:bodyPr/>
              <a:lstStyle/>
              <a:p>
                <a:r>
                  <a:rPr lang="en-US">
                    <a:noFill/>
                  </a:rPr>
                  <a:t> </a:t>
                </a:r>
              </a:p>
            </p:txBody>
          </p:sp>
        </mc:Fallback>
      </mc:AlternateContent>
    </p:spTree>
    <p:extLst>
      <p:ext uri="{BB962C8B-B14F-4D97-AF65-F5344CB8AC3E}">
        <p14:creationId xmlns:p14="http://schemas.microsoft.com/office/powerpoint/2010/main" val="1631193489"/>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left)">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9"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73000"/>
          </a:schemeClr>
        </a:solidFill>
        <a:effectLst/>
      </p:bgPr>
    </p:bg>
    <p:spTree>
      <p:nvGrpSpPr>
        <p:cNvPr id="1" name=""/>
        <p:cNvGrpSpPr/>
        <p:nvPr/>
      </p:nvGrpSpPr>
      <p:grpSpPr>
        <a:xfrm>
          <a:off x="0" y="0"/>
          <a:ext cx="0" cy="0"/>
          <a:chOff x="0" y="0"/>
          <a:chExt cx="0" cy="0"/>
        </a:xfrm>
      </p:grpSpPr>
      <p:grpSp>
        <p:nvGrpSpPr>
          <p:cNvPr id="24" name="Group 2"/>
          <p:cNvGrpSpPr/>
          <p:nvPr/>
        </p:nvGrpSpPr>
        <p:grpSpPr>
          <a:xfrm>
            <a:off x="678093" y="0"/>
            <a:ext cx="845907" cy="10287000"/>
            <a:chOff x="0" y="0"/>
            <a:chExt cx="570895" cy="2709333"/>
          </a:xfrm>
        </p:grpSpPr>
        <p:sp>
          <p:nvSpPr>
            <p:cNvPr id="25" name="Freeform 3"/>
            <p:cNvSpPr/>
            <p:nvPr/>
          </p:nvSpPr>
          <p:spPr>
            <a:xfrm>
              <a:off x="0" y="0"/>
              <a:ext cx="570895" cy="2709333"/>
            </a:xfrm>
            <a:custGeom>
              <a:avLst/>
              <a:gdLst/>
              <a:ahLst/>
              <a:cxnLst/>
              <a:rect l="l" t="t" r="r" b="b"/>
              <a:pathLst>
                <a:path w="570895" h="2709333">
                  <a:moveTo>
                    <a:pt x="0" y="0"/>
                  </a:moveTo>
                  <a:lnTo>
                    <a:pt x="570895" y="0"/>
                  </a:lnTo>
                  <a:lnTo>
                    <a:pt x="570895" y="2709333"/>
                  </a:lnTo>
                  <a:lnTo>
                    <a:pt x="0" y="2709333"/>
                  </a:lnTo>
                  <a:close/>
                </a:path>
              </a:pathLst>
            </a:custGeom>
            <a:solidFill>
              <a:srgbClr val="296C92"/>
            </a:solidFill>
          </p:spPr>
          <p:txBody>
            <a:bodyPr/>
            <a:lstStyle/>
            <a:p>
              <a:endParaRPr lang="en-US"/>
            </a:p>
          </p:txBody>
        </p:sp>
        <p:sp>
          <p:nvSpPr>
            <p:cNvPr id="26"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3"/>
          <p:cNvSpPr txBox="1"/>
          <p:nvPr/>
        </p:nvSpPr>
        <p:spPr>
          <a:xfrm>
            <a:off x="7537142" y="1421621"/>
            <a:ext cx="4832732" cy="1131079"/>
          </a:xfrm>
          <a:prstGeom prst="rect">
            <a:avLst/>
          </a:prstGeom>
          <a:solidFill>
            <a:schemeClr val="tx2"/>
          </a:solidFill>
          <a:ln w="38100">
            <a:solidFill>
              <a:schemeClr val="bg1"/>
            </a:solidFill>
          </a:ln>
        </p:spPr>
        <p:txBody>
          <a:bodyPr wrap="square" rtlCol="0">
            <a:spAutoFit/>
          </a:bodyPr>
          <a:lstStyle/>
          <a:p>
            <a:pPr algn="ctr">
              <a:lnSpc>
                <a:spcPct val="150000"/>
              </a:lnSpc>
            </a:pPr>
            <a:r>
              <a:rPr lang="en-US" sz="4500" b="1">
                <a:solidFill>
                  <a:schemeClr val="bg1"/>
                </a:solidFill>
                <a:latin typeface="Arial" panose="020B0604020202020204" pitchFamily="34" charset="0"/>
                <a:cs typeface="Arial" panose="020B0604020202020204" pitchFamily="34" charset="0"/>
              </a:rPr>
              <a:t>VẬN DỤNG</a:t>
            </a:r>
          </a:p>
        </p:txBody>
      </p:sp>
      <p:sp>
        <p:nvSpPr>
          <p:cNvPr id="2" name="Rectangle 1"/>
          <p:cNvSpPr/>
          <p:nvPr/>
        </p:nvSpPr>
        <p:spPr>
          <a:xfrm>
            <a:off x="2286000" y="3066663"/>
            <a:ext cx="15335017" cy="4820037"/>
          </a:xfrm>
          <a:prstGeom prst="rect">
            <a:avLst/>
          </a:prstGeom>
        </p:spPr>
        <p:txBody>
          <a:bodyPr wrap="square">
            <a:spAutoFit/>
          </a:bodyPr>
          <a:lstStyle/>
          <a:p>
            <a:pPr algn="just">
              <a:lnSpc>
                <a:spcPct val="150000"/>
              </a:lnSpc>
              <a:spcBef>
                <a:spcPts val="1200"/>
              </a:spcBef>
              <a:spcAft>
                <a:spcPts val="600"/>
              </a:spcAft>
            </a:pPr>
            <a:r>
              <a:rPr lang="vi-VN" sz="4200"/>
              <a:t>Anh Nam được nhận vào làm việc ở một công ty về công nghệ với mức lương khởi điểm là 100 triệu đồng một năm. Công ty sẽ tăng thêm lương cho anh Nam mỗi năm là 20 triệu đồng. Tính tổng số tiền lương mà anh Nam nhận được sau 10 năm làm việc cho công ty đó.</a:t>
            </a:r>
          </a:p>
        </p:txBody>
      </p:sp>
      <p:pic>
        <p:nvPicPr>
          <p:cNvPr id="17" name="Picture 16"/>
          <p:cNvPicPr>
            <a:picLocks noChangeAspect="1"/>
          </p:cNvPicPr>
          <p:nvPr/>
        </p:nvPicPr>
        <p:blipFill>
          <a:blip r:embed="rId3"/>
          <a:stretch>
            <a:fillRect/>
          </a:stretch>
        </p:blipFill>
        <p:spPr>
          <a:xfrm rot="20094475">
            <a:off x="16363282" y="621741"/>
            <a:ext cx="1331084" cy="2000078"/>
          </a:xfrm>
          <a:prstGeom prst="rect">
            <a:avLst/>
          </a:prstGeom>
        </p:spPr>
      </p:pic>
      <p:pic>
        <p:nvPicPr>
          <p:cNvPr id="4" name="Picture 3"/>
          <p:cNvPicPr>
            <a:picLocks noChangeAspect="1"/>
          </p:cNvPicPr>
          <p:nvPr/>
        </p:nvPicPr>
        <p:blipFill>
          <a:blip r:embed="rId4"/>
          <a:stretch>
            <a:fillRect/>
          </a:stretch>
        </p:blipFill>
        <p:spPr>
          <a:xfrm>
            <a:off x="1373699" y="695518"/>
            <a:ext cx="1966363" cy="1780982"/>
          </a:xfrm>
          <a:prstGeom prst="rect">
            <a:avLst/>
          </a:prstGeom>
        </p:spPr>
      </p:pic>
      <p:pic>
        <p:nvPicPr>
          <p:cNvPr id="6" name="Picture 5"/>
          <p:cNvPicPr>
            <a:picLocks noChangeAspect="1"/>
          </p:cNvPicPr>
          <p:nvPr/>
        </p:nvPicPr>
        <p:blipFill>
          <a:blip r:embed="rId5"/>
          <a:stretch>
            <a:fillRect/>
          </a:stretch>
        </p:blipFill>
        <p:spPr>
          <a:xfrm>
            <a:off x="15773400" y="8753262"/>
            <a:ext cx="1603037" cy="1267038"/>
          </a:xfrm>
          <a:prstGeom prst="rect">
            <a:avLst/>
          </a:prstGeom>
        </p:spPr>
      </p:pic>
    </p:spTree>
    <p:extLst>
      <p:ext uri="{BB962C8B-B14F-4D97-AF65-F5344CB8AC3E}">
        <p14:creationId xmlns:p14="http://schemas.microsoft.com/office/powerpoint/2010/main" val="167985128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73000"/>
          </a:schemeClr>
        </a:solidFill>
        <a:effectLst/>
      </p:bgPr>
    </p:bg>
    <p:spTree>
      <p:nvGrpSpPr>
        <p:cNvPr id="1" name=""/>
        <p:cNvGrpSpPr/>
        <p:nvPr/>
      </p:nvGrpSpPr>
      <p:grpSpPr>
        <a:xfrm>
          <a:off x="0" y="0"/>
          <a:ext cx="0" cy="0"/>
          <a:chOff x="0" y="0"/>
          <a:chExt cx="0" cy="0"/>
        </a:xfrm>
      </p:grpSpPr>
      <p:grpSp>
        <p:nvGrpSpPr>
          <p:cNvPr id="24" name="Group 2"/>
          <p:cNvGrpSpPr/>
          <p:nvPr/>
        </p:nvGrpSpPr>
        <p:grpSpPr>
          <a:xfrm>
            <a:off x="678093" y="0"/>
            <a:ext cx="845907" cy="10287000"/>
            <a:chOff x="0" y="0"/>
            <a:chExt cx="570895" cy="2709333"/>
          </a:xfrm>
        </p:grpSpPr>
        <p:sp>
          <p:nvSpPr>
            <p:cNvPr id="25" name="Freeform 3"/>
            <p:cNvSpPr/>
            <p:nvPr/>
          </p:nvSpPr>
          <p:spPr>
            <a:xfrm>
              <a:off x="0" y="0"/>
              <a:ext cx="570895" cy="2709333"/>
            </a:xfrm>
            <a:custGeom>
              <a:avLst/>
              <a:gdLst/>
              <a:ahLst/>
              <a:cxnLst/>
              <a:rect l="l" t="t" r="r" b="b"/>
              <a:pathLst>
                <a:path w="570895" h="2709333">
                  <a:moveTo>
                    <a:pt x="0" y="0"/>
                  </a:moveTo>
                  <a:lnTo>
                    <a:pt x="570895" y="0"/>
                  </a:lnTo>
                  <a:lnTo>
                    <a:pt x="570895" y="2709333"/>
                  </a:lnTo>
                  <a:lnTo>
                    <a:pt x="0" y="2709333"/>
                  </a:lnTo>
                  <a:close/>
                </a:path>
              </a:pathLst>
            </a:custGeom>
            <a:solidFill>
              <a:srgbClr val="296C92"/>
            </a:solidFill>
          </p:spPr>
          <p:txBody>
            <a:bodyPr/>
            <a:lstStyle/>
            <a:p>
              <a:endParaRPr lang="en-US"/>
            </a:p>
          </p:txBody>
        </p:sp>
        <p:sp>
          <p:nvSpPr>
            <p:cNvPr id="26"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4" name="Picture 3"/>
          <p:cNvPicPr>
            <a:picLocks noChangeAspect="1"/>
          </p:cNvPicPr>
          <p:nvPr/>
        </p:nvPicPr>
        <p:blipFill>
          <a:blip r:embed="rId3"/>
          <a:stretch>
            <a:fillRect/>
          </a:stretch>
        </p:blipFill>
        <p:spPr>
          <a:xfrm>
            <a:off x="1333774" y="361950"/>
            <a:ext cx="1503639" cy="1361882"/>
          </a:xfrm>
          <a:prstGeom prst="rect">
            <a:avLst/>
          </a:prstGeom>
        </p:spPr>
      </p:pic>
      <p:pic>
        <p:nvPicPr>
          <p:cNvPr id="6" name="Picture 5"/>
          <p:cNvPicPr>
            <a:picLocks noChangeAspect="1"/>
          </p:cNvPicPr>
          <p:nvPr/>
        </p:nvPicPr>
        <p:blipFill>
          <a:blip r:embed="rId4"/>
          <a:stretch>
            <a:fillRect/>
          </a:stretch>
        </p:blipFill>
        <p:spPr>
          <a:xfrm>
            <a:off x="16303963" y="8753262"/>
            <a:ext cx="1603037" cy="1267038"/>
          </a:xfrm>
          <a:prstGeom prst="rect">
            <a:avLst/>
          </a:prstGeom>
        </p:spPr>
      </p:pic>
      <p:sp>
        <p:nvSpPr>
          <p:cNvPr id="10" name="Oval Callout 9"/>
          <p:cNvSpPr/>
          <p:nvPr/>
        </p:nvSpPr>
        <p:spPr>
          <a:xfrm>
            <a:off x="8915401" y="800100"/>
            <a:ext cx="1752600" cy="990600"/>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2085594" y="2171700"/>
                <a:ext cx="15468600" cy="6784421"/>
              </a:xfrm>
              <a:prstGeom prst="rect">
                <a:avLst/>
              </a:prstGeom>
            </p:spPr>
            <p:txBody>
              <a:bodyPr wrap="square">
                <a:spAutoFit/>
              </a:bodyPr>
              <a:lstStyle/>
              <a:p>
                <a:pPr algn="just">
                  <a:lnSpc>
                    <a:spcPct val="150000"/>
                  </a:lnSpc>
                </a:pPr>
                <a:r>
                  <a:rPr lang="nl-NL" sz="3800">
                    <a:latin typeface="Arial" panose="020B0604020202020204" pitchFamily="34" charset="0"/>
                    <a:ea typeface="Times New Roman" panose="02020603050405020304" pitchFamily="18" charset="0"/>
                    <a:cs typeface="Arial" panose="020B0604020202020204" pitchFamily="34" charset="0"/>
                  </a:rPr>
                  <a:t>Số tiền lương anh Nam nhận được mỗi năm lập thành một cấp số cộng, gồm 10 số hạng, với số hạng đầu u</a:t>
                </a:r>
                <a:r>
                  <a:rPr lang="nl-NL" sz="3800" baseline="-25000">
                    <a:effectLst/>
                    <a:latin typeface="Arial" panose="020B0604020202020204" pitchFamily="34" charset="0"/>
                    <a:ea typeface="Times New Roman" panose="02020603050405020304" pitchFamily="18" charset="0"/>
                    <a:cs typeface="Arial" panose="020B0604020202020204" pitchFamily="34" charset="0"/>
                  </a:rPr>
                  <a:t>1</a:t>
                </a:r>
                <a:r>
                  <a:rPr lang="nl-NL" sz="3800">
                    <a:effectLst/>
                    <a:latin typeface="Arial" panose="020B0604020202020204" pitchFamily="34" charset="0"/>
                    <a:ea typeface="Times New Roman" panose="02020603050405020304" pitchFamily="18" charset="0"/>
                    <a:cs typeface="Arial" panose="020B0604020202020204" pitchFamily="34" charset="0"/>
                  </a:rPr>
                  <a:t> = 100 và công sai d = 20.</a:t>
                </a:r>
                <a:endParaRPr lang="en-US" sz="38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3800">
                    <a:effectLst/>
                    <a:latin typeface="Arial" panose="020B0604020202020204" pitchFamily="34" charset="0"/>
                    <a:ea typeface="Times New Roman" panose="02020603050405020304" pitchFamily="18" charset="0"/>
                    <a:cs typeface="Arial" panose="020B0604020202020204" pitchFamily="34" charset="0"/>
                  </a:rPr>
                  <a:t>Tổng 10 số hạng đầu của cấp số cộng này là</a:t>
                </a:r>
                <a:endParaRPr lang="en-US" sz="380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𝑆</m:t>
                        </m:r>
                      </m:e>
                      <m:sub>
                        <m:r>
                          <a:rPr lang="nl-NL" sz="3800" i="1">
                            <a:effectLst/>
                            <a:latin typeface="Cambria Math" panose="02040503050406030204" pitchFamily="18" charset="0"/>
                            <a:ea typeface="Cambria Math" panose="02040503050406030204" pitchFamily="18" charset="0"/>
                            <a:cs typeface="Times New Roman" panose="02020603050405020304" pitchFamily="18" charset="0"/>
                          </a:rPr>
                          <m:t>10</m:t>
                        </m:r>
                      </m:sub>
                    </m:sSub>
                    <m:r>
                      <a:rPr lang="nl-NL" sz="38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nl-NL" sz="38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nl-NL" sz="38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nl-NL" sz="3800" i="1">
                            <a:effectLst/>
                            <a:latin typeface="Cambria Math" panose="02040503050406030204" pitchFamily="18" charset="0"/>
                            <a:ea typeface="Cambria Math" panose="02040503050406030204" pitchFamily="18" charset="0"/>
                            <a:cs typeface="Times New Roman" panose="02020603050405020304" pitchFamily="18" charset="0"/>
                          </a:rPr>
                          <m:t>2</m:t>
                        </m:r>
                      </m:sub>
                    </m:sSub>
                    <m:r>
                      <a:rPr lang="nl-NL" sz="38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nl-NL" sz="3800" i="1">
                            <a:effectLst/>
                            <a:latin typeface="Cambria Math" panose="02040503050406030204" pitchFamily="18" charset="0"/>
                            <a:ea typeface="Cambria Math" panose="02040503050406030204" pitchFamily="18" charset="0"/>
                            <a:cs typeface="Times New Roman" panose="02020603050405020304" pitchFamily="18" charset="0"/>
                          </a:rPr>
                          <m:t>10</m:t>
                        </m:r>
                      </m:sub>
                    </m:sSub>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nl-NL" sz="3800" i="1">
                            <a:effectLst/>
                            <a:latin typeface="Cambria Math" panose="02040503050406030204" pitchFamily="18" charset="0"/>
                            <a:ea typeface="Cambria Math" panose="02040503050406030204" pitchFamily="18" charset="0"/>
                            <a:cs typeface="Times New Roman" panose="02020603050405020304" pitchFamily="18" charset="0"/>
                          </a:rPr>
                          <m:t>10</m:t>
                        </m:r>
                      </m:num>
                      <m:den>
                        <m:r>
                          <a:rPr lang="nl-NL" sz="3800" i="1">
                            <a:effectLst/>
                            <a:latin typeface="Cambria Math" panose="02040503050406030204" pitchFamily="18" charset="0"/>
                            <a:ea typeface="Cambria Math" panose="02040503050406030204" pitchFamily="18" charset="0"/>
                            <a:cs typeface="Times New Roman" panose="02020603050405020304" pitchFamily="18" charset="0"/>
                          </a:rPr>
                          <m:t>2</m:t>
                        </m:r>
                      </m:den>
                    </m:f>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nl-NL" sz="3800" i="1">
                            <a:effectLst/>
                            <a:latin typeface="Cambria Math" panose="02040503050406030204" pitchFamily="18" charset="0"/>
                            <a:ea typeface="Cambria Math" panose="02040503050406030204" pitchFamily="18" charset="0"/>
                            <a:cs typeface="Times New Roman" panose="02020603050405020304" pitchFamily="18" charset="0"/>
                          </a:rPr>
                          <m:t>2</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nl-NL" sz="38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nl-NL" sz="3800" i="1">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nl-NL" sz="3800" i="1">
                                <a:effectLst/>
                                <a:latin typeface="Cambria Math" panose="02040503050406030204" pitchFamily="18" charset="0"/>
                                <a:ea typeface="Cambria Math" panose="02040503050406030204" pitchFamily="18" charset="0"/>
                                <a:cs typeface="Times New Roman" panose="02020603050405020304" pitchFamily="18" charset="0"/>
                              </a:rPr>
                              <m:t>10</m:t>
                            </m:r>
                            <m:r>
                              <a:rPr lang="nl-NL" sz="3800" i="1">
                                <a:effectLst/>
                                <a:latin typeface="Cambria Math" panose="02040503050406030204" pitchFamily="18" charset="0"/>
                                <a:ea typeface="Cambria Math" panose="02040503050406030204" pitchFamily="18" charset="0"/>
                                <a:cs typeface="Times New Roman" panose="02020603050405020304" pitchFamily="18" charset="0"/>
                              </a:rPr>
                              <m:t>−</m:t>
                            </m:r>
                            <m:r>
                              <a:rPr lang="nl-NL" sz="3800" i="1">
                                <a:effectLst/>
                                <a:latin typeface="Cambria Math" panose="02040503050406030204" pitchFamily="18" charset="0"/>
                                <a:ea typeface="Cambria Math" panose="02040503050406030204" pitchFamily="18" charset="0"/>
                                <a:cs typeface="Times New Roman" panose="02020603050405020304" pitchFamily="18" charset="0"/>
                              </a:rPr>
                              <m:t>1</m:t>
                            </m:r>
                          </m:e>
                        </m:d>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𝑑</m:t>
                        </m:r>
                      </m:e>
                    </m:d>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pPr>
                <a:r>
                  <a:rPr lang="nl-NL" sz="3800">
                    <a:effectLst/>
                    <a:ea typeface="Cambria Math" panose="02040503050406030204" pitchFamily="18" charset="0"/>
                    <a:cs typeface="Times New Roman" panose="02020603050405020304" pitchFamily="18" charset="0"/>
                  </a:rPr>
                  <a:t>                                </a:t>
                </a:r>
                <a14:m>
                  <m:oMath xmlns:m="http://schemas.openxmlformats.org/officeDocument/2006/math">
                    <m:r>
                      <a:rPr lang="nl-NL"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nl-NL" sz="3800" i="1">
                            <a:effectLst/>
                            <a:latin typeface="Cambria Math" panose="02040503050406030204" pitchFamily="18" charset="0"/>
                            <a:ea typeface="Cambria Math" panose="02040503050406030204" pitchFamily="18" charset="0"/>
                            <a:cs typeface="Times New Roman" panose="02020603050405020304" pitchFamily="18" charset="0"/>
                          </a:rPr>
                          <m:t>10</m:t>
                        </m:r>
                      </m:num>
                      <m:den>
                        <m:r>
                          <a:rPr lang="nl-NL" sz="3800" i="1">
                            <a:effectLst/>
                            <a:latin typeface="Cambria Math" panose="02040503050406030204" pitchFamily="18" charset="0"/>
                            <a:ea typeface="Cambria Math" panose="02040503050406030204" pitchFamily="18" charset="0"/>
                            <a:cs typeface="Times New Roman" panose="02020603050405020304" pitchFamily="18" charset="0"/>
                          </a:rPr>
                          <m:t>2</m:t>
                        </m:r>
                      </m:den>
                    </m:f>
                    <m:r>
                      <a:rPr lang="nl-NL" sz="3800" i="1">
                        <a:effectLst/>
                        <a:latin typeface="Cambria Math" panose="02040503050406030204" pitchFamily="18" charset="0"/>
                        <a:ea typeface="Cambria Math" panose="02040503050406030204" pitchFamily="18" charset="0"/>
                        <a:cs typeface="Times New Roman" panose="02020603050405020304" pitchFamily="18" charset="0"/>
                      </a:rPr>
                      <m:t>(</m:t>
                    </m:r>
                    <m:r>
                      <a:rPr lang="nl-NL" sz="3800" i="1">
                        <a:effectLst/>
                        <a:latin typeface="Cambria Math" panose="02040503050406030204" pitchFamily="18" charset="0"/>
                        <a:ea typeface="Cambria Math" panose="02040503050406030204" pitchFamily="18" charset="0"/>
                        <a:cs typeface="Times New Roman" panose="02020603050405020304" pitchFamily="18" charset="0"/>
                      </a:rPr>
                      <m:t>2</m:t>
                    </m:r>
                    <m:r>
                      <a:rPr lang="nl-NL" sz="3800" i="1">
                        <a:effectLst/>
                        <a:latin typeface="Cambria Math" panose="02040503050406030204" pitchFamily="18" charset="0"/>
                        <a:ea typeface="Cambria Math" panose="02040503050406030204" pitchFamily="18" charset="0"/>
                        <a:cs typeface="Times New Roman" panose="02020603050405020304" pitchFamily="18" charset="0"/>
                      </a:rPr>
                      <m:t>.</m:t>
                    </m:r>
                    <m:r>
                      <a:rPr lang="nl-NL" sz="3800" i="1">
                        <a:effectLst/>
                        <a:latin typeface="Cambria Math" panose="02040503050406030204" pitchFamily="18" charset="0"/>
                        <a:ea typeface="Cambria Math" panose="02040503050406030204" pitchFamily="18" charset="0"/>
                        <a:cs typeface="Times New Roman" panose="02020603050405020304" pitchFamily="18" charset="0"/>
                      </a:rPr>
                      <m:t>100</m:t>
                    </m:r>
                    <m:r>
                      <a:rPr lang="nl-NL" sz="3800" i="1">
                        <a:effectLst/>
                        <a:latin typeface="Cambria Math" panose="02040503050406030204" pitchFamily="18" charset="0"/>
                        <a:ea typeface="Cambria Math" panose="02040503050406030204" pitchFamily="18" charset="0"/>
                        <a:cs typeface="Times New Roman" panose="02020603050405020304" pitchFamily="18" charset="0"/>
                      </a:rPr>
                      <m:t>+</m:t>
                    </m:r>
                    <m:r>
                      <a:rPr lang="nl-NL" sz="3800" i="1">
                        <a:effectLst/>
                        <a:latin typeface="Cambria Math" panose="02040503050406030204" pitchFamily="18" charset="0"/>
                        <a:ea typeface="Cambria Math" panose="02040503050406030204" pitchFamily="18" charset="0"/>
                        <a:cs typeface="Times New Roman" panose="02020603050405020304" pitchFamily="18" charset="0"/>
                      </a:rPr>
                      <m:t>9</m:t>
                    </m:r>
                    <m:r>
                      <a:rPr lang="nl-NL" sz="3800" i="1">
                        <a:effectLst/>
                        <a:latin typeface="Cambria Math" panose="02040503050406030204" pitchFamily="18" charset="0"/>
                        <a:ea typeface="Cambria Math" panose="02040503050406030204" pitchFamily="18" charset="0"/>
                        <a:cs typeface="Times New Roman" panose="02020603050405020304" pitchFamily="18" charset="0"/>
                      </a:rPr>
                      <m:t>.</m:t>
                    </m:r>
                    <m:r>
                      <a:rPr lang="nl-NL" sz="3800" i="1">
                        <a:effectLst/>
                        <a:latin typeface="Cambria Math" panose="02040503050406030204" pitchFamily="18" charset="0"/>
                        <a:ea typeface="Cambria Math" panose="02040503050406030204" pitchFamily="18" charset="0"/>
                        <a:cs typeface="Times New Roman" panose="02020603050405020304" pitchFamily="18" charset="0"/>
                      </a:rPr>
                      <m:t>20</m:t>
                    </m:r>
                    <m:r>
                      <a:rPr lang="nl-NL" sz="3800" i="1">
                        <a:effectLst/>
                        <a:latin typeface="Cambria Math" panose="02040503050406030204" pitchFamily="18" charset="0"/>
                        <a:ea typeface="Cambria Math" panose="02040503050406030204" pitchFamily="18" charset="0"/>
                        <a:cs typeface="Times New Roman" panose="02020603050405020304" pitchFamily="18" charset="0"/>
                      </a:rPr>
                      <m:t>)=</m:t>
                    </m:r>
                    <m:r>
                      <a:rPr lang="nl-NL" sz="3800" i="1">
                        <a:effectLst/>
                        <a:latin typeface="Cambria Math" panose="02040503050406030204" pitchFamily="18" charset="0"/>
                        <a:ea typeface="Cambria Math" panose="02040503050406030204" pitchFamily="18" charset="0"/>
                        <a:cs typeface="Times New Roman" panose="02020603050405020304" pitchFamily="18" charset="0"/>
                      </a:rPr>
                      <m:t>1900</m:t>
                    </m:r>
                  </m:oMath>
                </a14:m>
                <a:endParaRPr lang="en-US" sz="38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nl-NL" sz="3800">
                    <a:effectLst/>
                    <a:latin typeface="Arial" panose="020B0604020202020204" pitchFamily="34" charset="0"/>
                    <a:ea typeface="Times New Roman" panose="02020603050405020304" pitchFamily="18" charset="0"/>
                    <a:cs typeface="Arial" panose="020B0604020202020204" pitchFamily="34" charset="0"/>
                  </a:rPr>
                  <a:t>Vậy số tiền lương mà anh Nam nhận được sau 10 năm làm việc ở công ty này là 1 900 triệu đồng hay 1 tỷ 900 triệu đồng.</a:t>
                </a:r>
                <a:endParaRPr lang="en-US" sz="380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85594" y="2171700"/>
                <a:ext cx="15468600" cy="6784421"/>
              </a:xfrm>
              <a:prstGeom prst="rect">
                <a:avLst/>
              </a:prstGeom>
              <a:blipFill>
                <a:blip r:embed="rId5"/>
                <a:stretch>
                  <a:fillRect l="-1300" r="-1261" b="-3684"/>
                </a:stretch>
              </a:blipFill>
            </p:spPr>
            <p:txBody>
              <a:bodyPr/>
              <a:lstStyle/>
              <a:p>
                <a:r>
                  <a:rPr lang="en-US">
                    <a:noFill/>
                  </a:rPr>
                  <a:t> </a:t>
                </a:r>
              </a:p>
            </p:txBody>
          </p:sp>
        </mc:Fallback>
      </mc:AlternateContent>
    </p:spTree>
    <p:extLst>
      <p:ext uri="{BB962C8B-B14F-4D97-AF65-F5344CB8AC3E}">
        <p14:creationId xmlns:p14="http://schemas.microsoft.com/office/powerpoint/2010/main" val="24586472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078275" y="1612788"/>
            <a:ext cx="15676325" cy="1905000"/>
            <a:chOff x="2743200" y="3162300"/>
            <a:chExt cx="12481624" cy="1905000"/>
          </a:xfrm>
        </p:grpSpPr>
        <p:sp>
          <p:nvSpPr>
            <p:cNvPr id="12" name="Freeform 4"/>
            <p:cNvSpPr/>
            <p:nvPr/>
          </p:nvSpPr>
          <p:spPr>
            <a:xfrm>
              <a:off x="2977574" y="3162300"/>
              <a:ext cx="11943896" cy="1905000"/>
            </a:xfrm>
            <a:custGeom>
              <a:avLst/>
              <a:gdLst/>
              <a:ahLst/>
              <a:cxnLst/>
              <a:rect l="l" t="t" r="r" b="b"/>
              <a:pathLst>
                <a:path w="8541811" h="5591003">
                  <a:moveTo>
                    <a:pt x="0" y="0"/>
                  </a:moveTo>
                  <a:lnTo>
                    <a:pt x="8541811" y="0"/>
                  </a:lnTo>
                  <a:lnTo>
                    <a:pt x="8541811" y="5591003"/>
                  </a:lnTo>
                  <a:lnTo>
                    <a:pt x="0" y="55910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Rectangle 10"/>
            <p:cNvSpPr/>
            <p:nvPr/>
          </p:nvSpPr>
          <p:spPr>
            <a:xfrm>
              <a:off x="2743200" y="3295058"/>
              <a:ext cx="12481624" cy="140737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360045" algn="l"/>
                  <a:tab pos="720090" algn="l"/>
                </a:tabLst>
                <a:defRPr/>
              </a:pPr>
              <a:r>
                <a:rPr lang="en-US" sz="6500" b="1" noProof="0">
                  <a:solidFill>
                    <a:srgbClr val="C00000"/>
                  </a:solidFill>
                  <a:latin typeface="Arial" panose="020B0604020202020204" pitchFamily="34" charset="0"/>
                  <a:ea typeface="Calibri" panose="020F0502020204030204" pitchFamily="34" charset="0"/>
                  <a:cs typeface="Arial" panose="020B0604020202020204" pitchFamily="34" charset="0"/>
                </a:rPr>
                <a:t>LUYỆN TẬP</a:t>
              </a:r>
              <a:endParaRPr kumimoji="0" lang="vi-VN" sz="65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5"/>
          <a:stretch>
            <a:fillRect/>
          </a:stretch>
        </p:blipFill>
        <p:spPr>
          <a:xfrm>
            <a:off x="6420999" y="5981700"/>
            <a:ext cx="6904242" cy="3758424"/>
          </a:xfrm>
          <a:prstGeom prst="rect">
            <a:avLst/>
          </a:prstGeom>
        </p:spPr>
      </p:pic>
      <p:grpSp>
        <p:nvGrpSpPr>
          <p:cNvPr id="15" name="Group 2"/>
          <p:cNvGrpSpPr/>
          <p:nvPr/>
        </p:nvGrpSpPr>
        <p:grpSpPr>
          <a:xfrm>
            <a:off x="678093" y="0"/>
            <a:ext cx="845907" cy="10287000"/>
            <a:chOff x="0" y="0"/>
            <a:chExt cx="570895" cy="2709333"/>
          </a:xfrm>
        </p:grpSpPr>
        <p:sp>
          <p:nvSpPr>
            <p:cNvPr id="16" name="Freeform 3"/>
            <p:cNvSpPr/>
            <p:nvPr/>
          </p:nvSpPr>
          <p:spPr>
            <a:xfrm>
              <a:off x="0" y="0"/>
              <a:ext cx="570895" cy="2709333"/>
            </a:xfrm>
            <a:custGeom>
              <a:avLst/>
              <a:gdLst/>
              <a:ahLst/>
              <a:cxnLst/>
              <a:rect l="l" t="t" r="r" b="b"/>
              <a:pathLst>
                <a:path w="570895" h="2709333">
                  <a:moveTo>
                    <a:pt x="0" y="0"/>
                  </a:moveTo>
                  <a:lnTo>
                    <a:pt x="570895" y="0"/>
                  </a:lnTo>
                  <a:lnTo>
                    <a:pt x="570895" y="2709333"/>
                  </a:lnTo>
                  <a:lnTo>
                    <a:pt x="0" y="2709333"/>
                  </a:lnTo>
                  <a:close/>
                </a:path>
              </a:pathLst>
            </a:custGeom>
            <a:solidFill>
              <a:srgbClr val="296C92"/>
            </a:solidFill>
          </p:spPr>
          <p:txBody>
            <a:bodyPr/>
            <a:lstStyle/>
            <a:p>
              <a:endParaRPr lang="en-US"/>
            </a:p>
          </p:txBody>
        </p:sp>
        <p:sp>
          <p:nvSpPr>
            <p:cNvPr id="17"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011735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pic>
        <p:nvPicPr>
          <p:cNvPr id="940" name="Google Shape;940;p55"/>
          <p:cNvPicPr preferRelativeResize="0"/>
          <p:nvPr/>
        </p:nvPicPr>
        <p:blipFill rotWithShape="1">
          <a:blip r:embed="rId3">
            <a:alphaModFix amt="75000"/>
            <a:duotone>
              <a:prstClr val="black"/>
              <a:schemeClr val="bg2">
                <a:lumMod val="20000"/>
                <a:lumOff val="80000"/>
                <a:tint val="45000"/>
                <a:satMod val="400000"/>
              </a:schemeClr>
            </a:duotone>
            <a:extLst>
              <a:ext uri="{BEBA8EAE-BF5A-486C-A8C5-ECC9F3942E4B}">
                <a14:imgProps xmlns:a14="http://schemas.microsoft.com/office/drawing/2010/main">
                  <a14:imgLayer r:embed="rId4">
                    <a14:imgEffect>
                      <a14:colorTemperature colorTemp="8800"/>
                    </a14:imgEffect>
                    <a14:imgEffect>
                      <a14:brightnessContrast bright="40000" contrast="20000"/>
                    </a14:imgEffect>
                  </a14:imgLayer>
                </a14:imgProps>
              </a:ext>
            </a:extLst>
          </a:blip>
          <a:srcRect/>
          <a:stretch/>
        </p:blipFill>
        <p:spPr>
          <a:xfrm>
            <a:off x="-838200" y="-4982105"/>
            <a:ext cx="19960258" cy="19960258"/>
          </a:xfrm>
          <a:prstGeom prst="rect">
            <a:avLst/>
          </a:prstGeom>
          <a:noFill/>
          <a:ln>
            <a:noFill/>
          </a:ln>
        </p:spPr>
      </p:pic>
      <p:sp>
        <p:nvSpPr>
          <p:cNvPr id="942" name="Google Shape;942;p55"/>
          <p:cNvSpPr/>
          <p:nvPr/>
        </p:nvSpPr>
        <p:spPr>
          <a:xfrm>
            <a:off x="1213923" y="7933698"/>
            <a:ext cx="5774110" cy="132732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gn="ctr">
              <a:lnSpc>
                <a:spcPct val="150000"/>
              </a:lnSpc>
              <a:spcAft>
                <a:spcPts val="0"/>
              </a:spcAft>
            </a:pPr>
            <a:r>
              <a:rPr lang="fr-FR" sz="4400">
                <a:latin typeface="+mj-lt"/>
                <a:ea typeface="Times New Roman" panose="02020603050405020304" pitchFamily="18" charset="0"/>
              </a:rPr>
              <a:t>B. d = 7</a:t>
            </a:r>
            <a:endParaRPr lang="en-US" sz="4000">
              <a:effectLst/>
              <a:latin typeface="+mj-lt"/>
              <a:ea typeface="Times New Roman" panose="02020603050405020304" pitchFamily="18" charset="0"/>
            </a:endParaRPr>
          </a:p>
        </p:txBody>
      </p:sp>
      <p:sp>
        <p:nvSpPr>
          <p:cNvPr id="943" name="Google Shape;943;p55"/>
          <p:cNvSpPr/>
          <p:nvPr/>
        </p:nvSpPr>
        <p:spPr>
          <a:xfrm>
            <a:off x="1213923" y="5807263"/>
            <a:ext cx="5774110" cy="1296325"/>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gn="ctr">
              <a:lnSpc>
                <a:spcPct val="150000"/>
              </a:lnSpc>
              <a:spcAft>
                <a:spcPts val="0"/>
              </a:spcAft>
            </a:pPr>
            <a:r>
              <a:rPr lang="en-US" sz="4500">
                <a:ea typeface="Times New Roman" panose="02020603050405020304" pitchFamily="18" charset="0"/>
              </a:rPr>
              <a:t>A. d = 5</a:t>
            </a:r>
            <a:endParaRPr lang="en-US" sz="4500">
              <a:effectLst/>
              <a:ea typeface="Times New Roman" panose="02020603050405020304" pitchFamily="18" charset="0"/>
            </a:endParaRPr>
          </a:p>
        </p:txBody>
      </p:sp>
      <p:sp>
        <p:nvSpPr>
          <p:cNvPr id="944" name="Google Shape;944;p55"/>
          <p:cNvSpPr/>
          <p:nvPr/>
        </p:nvSpPr>
        <p:spPr>
          <a:xfrm>
            <a:off x="10210677" y="7904441"/>
            <a:ext cx="6477123" cy="132732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gn="ctr">
              <a:lnSpc>
                <a:spcPct val="150000"/>
              </a:lnSpc>
              <a:spcAft>
                <a:spcPts val="0"/>
              </a:spcAft>
            </a:pPr>
            <a:r>
              <a:rPr lang="fr-FR" sz="4400">
                <a:latin typeface="+mj-lt"/>
                <a:ea typeface="Times New Roman" panose="02020603050405020304" pitchFamily="18" charset="0"/>
              </a:rPr>
              <a:t>D. d = 8</a:t>
            </a:r>
            <a:endParaRPr lang="en-US" sz="4000">
              <a:effectLst/>
              <a:latin typeface="+mj-lt"/>
              <a:ea typeface="Times New Roman" panose="02020603050405020304" pitchFamily="18" charset="0"/>
            </a:endParaRPr>
          </a:p>
        </p:txBody>
      </p:sp>
      <p:sp>
        <p:nvSpPr>
          <p:cNvPr id="945" name="Google Shape;945;p55"/>
          <p:cNvSpPr/>
          <p:nvPr/>
        </p:nvSpPr>
        <p:spPr>
          <a:xfrm>
            <a:off x="10155545" y="5775718"/>
            <a:ext cx="6519991" cy="136339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gn="ctr">
              <a:lnSpc>
                <a:spcPct val="150000"/>
              </a:lnSpc>
              <a:spcAft>
                <a:spcPts val="0"/>
              </a:spcAft>
            </a:pPr>
            <a:r>
              <a:rPr lang="fr-FR" sz="4400">
                <a:latin typeface="+mj-lt"/>
                <a:ea typeface="Times New Roman" panose="02020603050405020304" pitchFamily="18" charset="0"/>
              </a:rPr>
              <a:t>C. d = 6</a:t>
            </a:r>
            <a:endParaRPr lang="en-US" sz="4000">
              <a:effectLst/>
              <a:latin typeface="+mj-lt"/>
              <a:ea typeface="Times New Roman" panose="02020603050405020304" pitchFamily="18" charset="0"/>
            </a:endParaRPr>
          </a:p>
        </p:txBody>
      </p:sp>
      <p:pic>
        <p:nvPicPr>
          <p:cNvPr id="947" name="Google Shape;947;p55"/>
          <p:cNvPicPr preferRelativeResize="0"/>
          <p:nvPr/>
        </p:nvPicPr>
        <p:blipFill rotWithShape="1">
          <a:blip r:embed="rId5">
            <a:alphaModFix/>
          </a:blip>
          <a:srcRect/>
          <a:stretch/>
        </p:blipFill>
        <p:spPr>
          <a:xfrm>
            <a:off x="15346121" y="5970924"/>
            <a:ext cx="1226505" cy="1067554"/>
          </a:xfrm>
          <a:prstGeom prst="rect">
            <a:avLst/>
          </a:prstGeom>
          <a:noFill/>
          <a:ln>
            <a:noFill/>
          </a:ln>
        </p:spPr>
      </p:pic>
      <p:pic>
        <p:nvPicPr>
          <p:cNvPr id="953" name="Google Shape;953;p55"/>
          <p:cNvPicPr preferRelativeResize="0"/>
          <p:nvPr/>
        </p:nvPicPr>
        <p:blipFill rotWithShape="1">
          <a:blip r:embed="rId6">
            <a:alphaModFix/>
          </a:blip>
          <a:srcRect/>
          <a:stretch/>
        </p:blipFill>
        <p:spPr>
          <a:xfrm>
            <a:off x="8133141" y="6731851"/>
            <a:ext cx="1020820" cy="1826227"/>
          </a:xfrm>
          <a:prstGeom prst="rect">
            <a:avLst/>
          </a:prstGeom>
          <a:noFill/>
          <a:ln>
            <a:noFill/>
          </a:ln>
        </p:spPr>
      </p:pic>
      <p:sp>
        <p:nvSpPr>
          <p:cNvPr id="16" name="Google Shape;922;p54"/>
          <p:cNvSpPr txBox="1"/>
          <p:nvPr/>
        </p:nvSpPr>
        <p:spPr>
          <a:xfrm>
            <a:off x="4564516" y="531250"/>
            <a:ext cx="8813015" cy="82176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889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C00000"/>
                </a:solidFill>
                <a:effectLst/>
                <a:uLnTx/>
                <a:uFillTx/>
                <a:latin typeface="Arial"/>
                <a:ea typeface="Arial"/>
                <a:cs typeface="Arial"/>
                <a:sym typeface="Arial"/>
              </a:rPr>
              <a:t>BÀI TẬP TRẮC NGHIỆM</a:t>
            </a:r>
            <a:endParaRPr kumimoji="0" sz="6000" b="1" i="0" u="none" strike="noStrike" kern="0" cap="none" spc="0" normalizeH="0" baseline="0" noProof="0" dirty="0">
              <a:ln>
                <a:noFill/>
              </a:ln>
              <a:solidFill>
                <a:srgbClr val="C00000"/>
              </a:solidFill>
              <a:effectLst/>
              <a:uLnTx/>
              <a:uFillTx/>
              <a:latin typeface="Arial"/>
              <a:ea typeface="Arial"/>
              <a:cs typeface="Arial"/>
              <a:sym typeface="Arial"/>
            </a:endParaRPr>
          </a:p>
        </p:txBody>
      </p:sp>
      <p:pic>
        <p:nvPicPr>
          <p:cNvPr id="17" name="Google Shape;921;p54"/>
          <p:cNvPicPr preferRelativeResize="0"/>
          <p:nvPr/>
        </p:nvPicPr>
        <p:blipFill rotWithShape="1">
          <a:blip r:embed="rId7">
            <a:alphaModFix/>
          </a:blip>
          <a:srcRect/>
          <a:stretch/>
        </p:blipFill>
        <p:spPr>
          <a:xfrm rot="890780">
            <a:off x="13449035" y="-170213"/>
            <a:ext cx="6484102" cy="1402924"/>
          </a:xfrm>
          <a:prstGeom prst="rect">
            <a:avLst/>
          </a:prstGeom>
          <a:noFill/>
          <a:ln>
            <a:noFill/>
          </a:ln>
        </p:spPr>
      </p:pic>
      <mc:AlternateContent xmlns:mc="http://schemas.openxmlformats.org/markup-compatibility/2006" xmlns:a14="http://schemas.microsoft.com/office/drawing/2010/main">
        <mc:Choice Requires="a14">
          <p:sp>
            <p:nvSpPr>
              <p:cNvPr id="18" name="Google Shape;923;p54"/>
              <p:cNvSpPr/>
              <p:nvPr/>
            </p:nvSpPr>
            <p:spPr>
              <a:xfrm>
                <a:off x="498352" y="1829820"/>
                <a:ext cx="17180048" cy="3393825"/>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gn="ctr">
                  <a:lnSpc>
                    <a:spcPct val="150000"/>
                  </a:lnSpc>
                  <a:spcAft>
                    <a:spcPts val="0"/>
                  </a:spcAft>
                </a:pPr>
                <a:r>
                  <a:rPr kumimoji="0" lang="en-US" sz="45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Câu</a:t>
                </a: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a:t>
                </a:r>
                <a:r>
                  <a:rPr kumimoji="0" lang="en-US" sz="45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45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nl-NL" sz="4500">
                    <a:latin typeface="Arial" panose="020B0604020202020204" pitchFamily="34" charset="0"/>
                    <a:ea typeface="Times New Roman" panose="02020603050405020304" pitchFamily="18" charset="0"/>
                    <a:cs typeface="Arial" panose="020B0604020202020204" pitchFamily="34" charset="0"/>
                  </a:rPr>
                  <a:t>Cho một cấp số cộng có </a:t>
                </a:r>
                <a14:m>
                  <m:oMath xmlns:m="http://schemas.openxmlformats.org/officeDocument/2006/math">
                    <m:sSub>
                      <m:sSubPr>
                        <m:ctrlPr>
                          <a:rPr lang="en-US" sz="45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5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nl-NL" sz="45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nl-NL" sz="4500" i="1">
                        <a:effectLst/>
                        <a:latin typeface="Cambria Math" panose="02040503050406030204" pitchFamily="18" charset="0"/>
                        <a:ea typeface="Cambria Math" panose="02040503050406030204" pitchFamily="18" charset="0"/>
                        <a:cs typeface="Times New Roman" panose="02020603050405020304" pitchFamily="18" charset="0"/>
                      </a:rPr>
                      <m:t>=−3;</m:t>
                    </m:r>
                    <m:sSub>
                      <m:sSubPr>
                        <m:ctrlPr>
                          <a:rPr lang="en-US" sz="45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5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nl-NL" sz="4500" i="1">
                            <a:effectLst/>
                            <a:latin typeface="Cambria Math" panose="02040503050406030204" pitchFamily="18" charset="0"/>
                            <a:ea typeface="Cambria Math" panose="02040503050406030204" pitchFamily="18" charset="0"/>
                            <a:cs typeface="Times New Roman" panose="02020603050405020304" pitchFamily="18" charset="0"/>
                          </a:rPr>
                          <m:t>6</m:t>
                        </m:r>
                      </m:sub>
                    </m:sSub>
                    <m:r>
                      <a:rPr lang="nl-NL" sz="4500" i="1">
                        <a:effectLst/>
                        <a:latin typeface="Cambria Math" panose="02040503050406030204" pitchFamily="18" charset="0"/>
                        <a:ea typeface="Cambria Math" panose="02040503050406030204" pitchFamily="18" charset="0"/>
                        <a:cs typeface="Times New Roman" panose="02020603050405020304" pitchFamily="18" charset="0"/>
                      </a:rPr>
                      <m:t>=27</m:t>
                    </m:r>
                  </m:oMath>
                </a14:m>
                <a:r>
                  <a:rPr lang="nl-NL" sz="4500">
                    <a:effectLst/>
                    <a:latin typeface="Arial" panose="020B0604020202020204" pitchFamily="34" charset="0"/>
                    <a:ea typeface="Times New Roman" panose="02020603050405020304" pitchFamily="18" charset="0"/>
                    <a:cs typeface="Arial" panose="020B0604020202020204" pitchFamily="34" charset="0"/>
                  </a:rPr>
                  <a:t>. </a:t>
                </a:r>
                <a:r>
                  <a:rPr lang="en-US" sz="4500">
                    <a:effectLst/>
                    <a:latin typeface="Arial" panose="020B0604020202020204" pitchFamily="34" charset="0"/>
                    <a:ea typeface="Times New Roman" panose="02020603050405020304" pitchFamily="18" charset="0"/>
                    <a:cs typeface="Arial" panose="020B0604020202020204" pitchFamily="34" charset="0"/>
                  </a:rPr>
                  <a:t>Tìm d?</a:t>
                </a:r>
              </a:p>
            </p:txBody>
          </p:sp>
        </mc:Choice>
        <mc:Fallback xmlns="">
          <p:sp>
            <p:nvSpPr>
              <p:cNvPr id="18" name="Google Shape;923;p54"/>
              <p:cNvSpPr>
                <a:spLocks noRot="1" noChangeAspect="1" noMove="1" noResize="1" noEditPoints="1" noAdjustHandles="1" noChangeArrowheads="1" noChangeShapeType="1" noTextEdit="1"/>
              </p:cNvSpPr>
              <p:nvPr/>
            </p:nvSpPr>
            <p:spPr>
              <a:xfrm>
                <a:off x="498352" y="1829820"/>
                <a:ext cx="17180048" cy="3393825"/>
              </a:xfrm>
              <a:prstGeom prst="roundRect">
                <a:avLst>
                  <a:gd name="adj" fmla="val 16667"/>
                </a:avLst>
              </a:prstGeom>
              <a:blipFill>
                <a:blip r:embed="rId8"/>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032967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3"/>
                                        </p:tgtEl>
                                        <p:attrNameLst>
                                          <p:attrName>style.visibility</p:attrName>
                                        </p:attrNameLst>
                                      </p:cBhvr>
                                      <p:to>
                                        <p:strVal val="visible"/>
                                      </p:to>
                                    </p:set>
                                    <p:anim calcmode="lin" valueType="num">
                                      <p:cBhvr>
                                        <p:cTn id="16" dur="500" fill="hold"/>
                                        <p:tgtEl>
                                          <p:spTgt spid="943"/>
                                        </p:tgtEl>
                                        <p:attrNameLst>
                                          <p:attrName>ppt_w</p:attrName>
                                        </p:attrNameLst>
                                      </p:cBhvr>
                                      <p:tavLst>
                                        <p:tav tm="0">
                                          <p:val>
                                            <p:fltVal val="0"/>
                                          </p:val>
                                        </p:tav>
                                        <p:tav tm="100000">
                                          <p:val>
                                            <p:strVal val="#ppt_w"/>
                                          </p:val>
                                        </p:tav>
                                      </p:tavLst>
                                    </p:anim>
                                    <p:anim calcmode="lin" valueType="num">
                                      <p:cBhvr>
                                        <p:cTn id="17" dur="500" fill="hold"/>
                                        <p:tgtEl>
                                          <p:spTgt spid="943"/>
                                        </p:tgtEl>
                                        <p:attrNameLst>
                                          <p:attrName>ppt_h</p:attrName>
                                        </p:attrNameLst>
                                      </p:cBhvr>
                                      <p:tavLst>
                                        <p:tav tm="0">
                                          <p:val>
                                            <p:fltVal val="0"/>
                                          </p:val>
                                        </p:tav>
                                        <p:tav tm="100000">
                                          <p:val>
                                            <p:strVal val="#ppt_h"/>
                                          </p:val>
                                        </p:tav>
                                      </p:tavLst>
                                    </p:anim>
                                    <p:animEffect transition="in" filter="fade">
                                      <p:cBhvr>
                                        <p:cTn id="18" dur="500"/>
                                        <p:tgtEl>
                                          <p:spTgt spid="9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42"/>
                                        </p:tgtEl>
                                        <p:attrNameLst>
                                          <p:attrName>style.visibility</p:attrName>
                                        </p:attrNameLst>
                                      </p:cBhvr>
                                      <p:to>
                                        <p:strVal val="visible"/>
                                      </p:to>
                                    </p:set>
                                    <p:anim calcmode="lin" valueType="num">
                                      <p:cBhvr>
                                        <p:cTn id="21" dur="500" fill="hold"/>
                                        <p:tgtEl>
                                          <p:spTgt spid="942"/>
                                        </p:tgtEl>
                                        <p:attrNameLst>
                                          <p:attrName>ppt_w</p:attrName>
                                        </p:attrNameLst>
                                      </p:cBhvr>
                                      <p:tavLst>
                                        <p:tav tm="0">
                                          <p:val>
                                            <p:fltVal val="0"/>
                                          </p:val>
                                        </p:tav>
                                        <p:tav tm="100000">
                                          <p:val>
                                            <p:strVal val="#ppt_w"/>
                                          </p:val>
                                        </p:tav>
                                      </p:tavLst>
                                    </p:anim>
                                    <p:anim calcmode="lin" valueType="num">
                                      <p:cBhvr>
                                        <p:cTn id="22" dur="500" fill="hold"/>
                                        <p:tgtEl>
                                          <p:spTgt spid="942"/>
                                        </p:tgtEl>
                                        <p:attrNameLst>
                                          <p:attrName>ppt_h</p:attrName>
                                        </p:attrNameLst>
                                      </p:cBhvr>
                                      <p:tavLst>
                                        <p:tav tm="0">
                                          <p:val>
                                            <p:fltVal val="0"/>
                                          </p:val>
                                        </p:tav>
                                        <p:tav tm="100000">
                                          <p:val>
                                            <p:strVal val="#ppt_h"/>
                                          </p:val>
                                        </p:tav>
                                      </p:tavLst>
                                    </p:anim>
                                    <p:animEffect transition="in" filter="fade">
                                      <p:cBhvr>
                                        <p:cTn id="23" dur="500"/>
                                        <p:tgtEl>
                                          <p:spTgt spid="9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45"/>
                                        </p:tgtEl>
                                        <p:attrNameLst>
                                          <p:attrName>style.visibility</p:attrName>
                                        </p:attrNameLst>
                                      </p:cBhvr>
                                      <p:to>
                                        <p:strVal val="visible"/>
                                      </p:to>
                                    </p:set>
                                    <p:anim calcmode="lin" valueType="num">
                                      <p:cBhvr>
                                        <p:cTn id="26" dur="500" fill="hold"/>
                                        <p:tgtEl>
                                          <p:spTgt spid="945"/>
                                        </p:tgtEl>
                                        <p:attrNameLst>
                                          <p:attrName>ppt_w</p:attrName>
                                        </p:attrNameLst>
                                      </p:cBhvr>
                                      <p:tavLst>
                                        <p:tav tm="0">
                                          <p:val>
                                            <p:fltVal val="0"/>
                                          </p:val>
                                        </p:tav>
                                        <p:tav tm="100000">
                                          <p:val>
                                            <p:strVal val="#ppt_w"/>
                                          </p:val>
                                        </p:tav>
                                      </p:tavLst>
                                    </p:anim>
                                    <p:anim calcmode="lin" valueType="num">
                                      <p:cBhvr>
                                        <p:cTn id="27" dur="500" fill="hold"/>
                                        <p:tgtEl>
                                          <p:spTgt spid="945"/>
                                        </p:tgtEl>
                                        <p:attrNameLst>
                                          <p:attrName>ppt_h</p:attrName>
                                        </p:attrNameLst>
                                      </p:cBhvr>
                                      <p:tavLst>
                                        <p:tav tm="0">
                                          <p:val>
                                            <p:fltVal val="0"/>
                                          </p:val>
                                        </p:tav>
                                        <p:tav tm="100000">
                                          <p:val>
                                            <p:strVal val="#ppt_h"/>
                                          </p:val>
                                        </p:tav>
                                      </p:tavLst>
                                    </p:anim>
                                    <p:animEffect transition="in" filter="fade">
                                      <p:cBhvr>
                                        <p:cTn id="28" dur="500"/>
                                        <p:tgtEl>
                                          <p:spTgt spid="94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44"/>
                                        </p:tgtEl>
                                        <p:attrNameLst>
                                          <p:attrName>style.visibility</p:attrName>
                                        </p:attrNameLst>
                                      </p:cBhvr>
                                      <p:to>
                                        <p:strVal val="visible"/>
                                      </p:to>
                                    </p:set>
                                    <p:anim calcmode="lin" valueType="num">
                                      <p:cBhvr>
                                        <p:cTn id="31" dur="500" fill="hold"/>
                                        <p:tgtEl>
                                          <p:spTgt spid="944"/>
                                        </p:tgtEl>
                                        <p:attrNameLst>
                                          <p:attrName>ppt_w</p:attrName>
                                        </p:attrNameLst>
                                      </p:cBhvr>
                                      <p:tavLst>
                                        <p:tav tm="0">
                                          <p:val>
                                            <p:fltVal val="0"/>
                                          </p:val>
                                        </p:tav>
                                        <p:tav tm="100000">
                                          <p:val>
                                            <p:strVal val="#ppt_w"/>
                                          </p:val>
                                        </p:tav>
                                      </p:tavLst>
                                    </p:anim>
                                    <p:anim calcmode="lin" valueType="num">
                                      <p:cBhvr>
                                        <p:cTn id="32" dur="500" fill="hold"/>
                                        <p:tgtEl>
                                          <p:spTgt spid="944"/>
                                        </p:tgtEl>
                                        <p:attrNameLst>
                                          <p:attrName>ppt_h</p:attrName>
                                        </p:attrNameLst>
                                      </p:cBhvr>
                                      <p:tavLst>
                                        <p:tav tm="0">
                                          <p:val>
                                            <p:fltVal val="0"/>
                                          </p:val>
                                        </p:tav>
                                        <p:tav tm="100000">
                                          <p:val>
                                            <p:strVal val="#ppt_h"/>
                                          </p:val>
                                        </p:tav>
                                      </p:tavLst>
                                    </p:anim>
                                    <p:animEffect transition="in" filter="fade">
                                      <p:cBhvr>
                                        <p:cTn id="33" dur="500"/>
                                        <p:tgtEl>
                                          <p:spTgt spid="94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47"/>
                                        </p:tgtEl>
                                        <p:attrNameLst>
                                          <p:attrName>style.visibility</p:attrName>
                                        </p:attrNameLst>
                                      </p:cBhvr>
                                      <p:to>
                                        <p:strVal val="visible"/>
                                      </p:to>
                                    </p:set>
                                    <p:animEffect transition="in" filter="barn(inVertical)">
                                      <p:cBhvr>
                                        <p:cTn id="38" dur="500"/>
                                        <p:tgtEl>
                                          <p:spTgt spid="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animBg="1"/>
      <p:bldP spid="943" grpId="0" animBg="1"/>
      <p:bldP spid="944" grpId="0" animBg="1"/>
      <p:bldP spid="945" grpId="0" animBg="1"/>
      <p:bldP spid="16"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pic>
        <p:nvPicPr>
          <p:cNvPr id="940" name="Google Shape;940;p55"/>
          <p:cNvPicPr preferRelativeResize="0"/>
          <p:nvPr/>
        </p:nvPicPr>
        <p:blipFill rotWithShape="1">
          <a:blip r:embed="rId3">
            <a:alphaModFix amt="75000"/>
            <a:duotone>
              <a:prstClr val="black"/>
              <a:schemeClr val="bg2">
                <a:lumMod val="20000"/>
                <a:lumOff val="80000"/>
                <a:tint val="45000"/>
                <a:satMod val="400000"/>
              </a:schemeClr>
            </a:duotone>
            <a:extLst>
              <a:ext uri="{BEBA8EAE-BF5A-486C-A8C5-ECC9F3942E4B}">
                <a14:imgProps xmlns:a14="http://schemas.microsoft.com/office/drawing/2010/main">
                  <a14:imgLayer r:embed="rId4">
                    <a14:imgEffect>
                      <a14:colorTemperature colorTemp="8800"/>
                    </a14:imgEffect>
                    <a14:imgEffect>
                      <a14:brightnessContrast bright="40000" contrast="20000"/>
                    </a14:imgEffect>
                  </a14:imgLayer>
                </a14:imgProps>
              </a:ext>
            </a:extLst>
          </a:blip>
          <a:srcRect/>
          <a:stretch/>
        </p:blipFill>
        <p:spPr>
          <a:xfrm>
            <a:off x="-838200" y="-4982105"/>
            <a:ext cx="19960258" cy="19960258"/>
          </a:xfrm>
          <a:prstGeom prst="rect">
            <a:avLst/>
          </a:prstGeom>
          <a:noFill/>
          <a:ln>
            <a:noFill/>
          </a:ln>
        </p:spPr>
      </p:pic>
      <p:sp>
        <p:nvSpPr>
          <p:cNvPr id="942" name="Google Shape;942;p55"/>
          <p:cNvSpPr/>
          <p:nvPr/>
        </p:nvSpPr>
        <p:spPr>
          <a:xfrm>
            <a:off x="1213923" y="7933698"/>
            <a:ext cx="5774110" cy="132732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marR="30480" algn="ctr">
              <a:lnSpc>
                <a:spcPct val="150000"/>
              </a:lnSpc>
              <a:spcAft>
                <a:spcPts val="0"/>
              </a:spcAft>
            </a:pPr>
            <a:r>
              <a:rPr lang="en-US" sz="4400">
                <a:latin typeface="+mj-lt"/>
                <a:ea typeface="Times New Roman" panose="02020603050405020304" pitchFamily="18" charset="0"/>
              </a:rPr>
              <a:t>B. 6</a:t>
            </a:r>
            <a:endParaRPr lang="en-US" sz="4000">
              <a:effectLst/>
              <a:latin typeface="+mj-lt"/>
              <a:ea typeface="Times New Roman" panose="02020603050405020304" pitchFamily="18" charset="0"/>
            </a:endParaRPr>
          </a:p>
        </p:txBody>
      </p:sp>
      <p:sp>
        <p:nvSpPr>
          <p:cNvPr id="943" name="Google Shape;943;p55"/>
          <p:cNvSpPr/>
          <p:nvPr/>
        </p:nvSpPr>
        <p:spPr>
          <a:xfrm>
            <a:off x="1213923" y="5807263"/>
            <a:ext cx="5774110" cy="1296325"/>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marR="30480" algn="ctr">
              <a:lnSpc>
                <a:spcPct val="150000"/>
              </a:lnSpc>
              <a:spcAft>
                <a:spcPts val="0"/>
              </a:spcAft>
            </a:pPr>
            <a:r>
              <a:rPr lang="en-US" sz="4400">
                <a:latin typeface="+mj-lt"/>
                <a:ea typeface="Times New Roman" panose="02020603050405020304" pitchFamily="18" charset="0"/>
              </a:rPr>
              <a:t>A. 0,5</a:t>
            </a:r>
            <a:endParaRPr lang="en-US" sz="4000">
              <a:effectLst/>
              <a:latin typeface="+mj-lt"/>
              <a:ea typeface="Times New Roman" panose="02020603050405020304" pitchFamily="18" charset="0"/>
            </a:endParaRPr>
          </a:p>
        </p:txBody>
      </p:sp>
      <p:sp>
        <p:nvSpPr>
          <p:cNvPr id="944" name="Google Shape;944;p55"/>
          <p:cNvSpPr/>
          <p:nvPr/>
        </p:nvSpPr>
        <p:spPr>
          <a:xfrm>
            <a:off x="10210677" y="7904441"/>
            <a:ext cx="6477123" cy="132732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marR="30480" algn="ctr">
              <a:lnSpc>
                <a:spcPct val="150000"/>
              </a:lnSpc>
              <a:spcAft>
                <a:spcPts val="0"/>
              </a:spcAft>
            </a:pPr>
            <a:r>
              <a:rPr lang="en-US" sz="4400">
                <a:latin typeface="+mj-lt"/>
                <a:ea typeface="Times New Roman" panose="02020603050405020304" pitchFamily="18" charset="0"/>
              </a:rPr>
              <a:t>D. 0,6</a:t>
            </a:r>
            <a:endParaRPr lang="en-US" sz="4000">
              <a:effectLst/>
              <a:latin typeface="+mj-lt"/>
              <a:ea typeface="Times New Roman" panose="02020603050405020304" pitchFamily="18" charset="0"/>
            </a:endParaRPr>
          </a:p>
        </p:txBody>
      </p:sp>
      <p:sp>
        <p:nvSpPr>
          <p:cNvPr id="945" name="Google Shape;945;p55"/>
          <p:cNvSpPr/>
          <p:nvPr/>
        </p:nvSpPr>
        <p:spPr>
          <a:xfrm>
            <a:off x="10155545" y="5775718"/>
            <a:ext cx="6519991" cy="136339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marR="30480" algn="ctr">
              <a:lnSpc>
                <a:spcPct val="150000"/>
              </a:lnSpc>
              <a:spcAft>
                <a:spcPts val="0"/>
              </a:spcAft>
            </a:pPr>
            <a:r>
              <a:rPr lang="en-US" sz="4400">
                <a:latin typeface="+mj-lt"/>
                <a:ea typeface="Times New Roman" panose="02020603050405020304" pitchFamily="18" charset="0"/>
              </a:rPr>
              <a:t>C. 1,6</a:t>
            </a:r>
            <a:endParaRPr lang="en-US" sz="4000">
              <a:effectLst/>
              <a:latin typeface="+mj-lt"/>
              <a:ea typeface="Times New Roman" panose="02020603050405020304" pitchFamily="18" charset="0"/>
            </a:endParaRPr>
          </a:p>
        </p:txBody>
      </p:sp>
      <p:pic>
        <p:nvPicPr>
          <p:cNvPr id="947" name="Google Shape;947;p55"/>
          <p:cNvPicPr preferRelativeResize="0"/>
          <p:nvPr/>
        </p:nvPicPr>
        <p:blipFill rotWithShape="1">
          <a:blip r:embed="rId5">
            <a:alphaModFix/>
          </a:blip>
          <a:srcRect/>
          <a:stretch/>
        </p:blipFill>
        <p:spPr>
          <a:xfrm>
            <a:off x="5728851" y="5921648"/>
            <a:ext cx="1226505" cy="1067554"/>
          </a:xfrm>
          <a:prstGeom prst="rect">
            <a:avLst/>
          </a:prstGeom>
          <a:noFill/>
          <a:ln>
            <a:noFill/>
          </a:ln>
        </p:spPr>
      </p:pic>
      <p:pic>
        <p:nvPicPr>
          <p:cNvPr id="953" name="Google Shape;953;p55"/>
          <p:cNvPicPr preferRelativeResize="0"/>
          <p:nvPr/>
        </p:nvPicPr>
        <p:blipFill rotWithShape="1">
          <a:blip r:embed="rId6">
            <a:alphaModFix/>
          </a:blip>
          <a:srcRect/>
          <a:stretch/>
        </p:blipFill>
        <p:spPr>
          <a:xfrm>
            <a:off x="8133141" y="6731851"/>
            <a:ext cx="1020820" cy="1826227"/>
          </a:xfrm>
          <a:prstGeom prst="rect">
            <a:avLst/>
          </a:prstGeom>
          <a:noFill/>
          <a:ln>
            <a:noFill/>
          </a:ln>
        </p:spPr>
      </p:pic>
      <p:sp>
        <p:nvSpPr>
          <p:cNvPr id="16" name="Google Shape;922;p54"/>
          <p:cNvSpPr txBox="1"/>
          <p:nvPr/>
        </p:nvSpPr>
        <p:spPr>
          <a:xfrm>
            <a:off x="4564516" y="531250"/>
            <a:ext cx="8813015" cy="82176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889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C00000"/>
                </a:solidFill>
                <a:effectLst/>
                <a:uLnTx/>
                <a:uFillTx/>
                <a:latin typeface="Arial"/>
                <a:ea typeface="Arial"/>
                <a:cs typeface="Arial"/>
                <a:sym typeface="Arial"/>
              </a:rPr>
              <a:t>BÀI TẬP TRẮC NGHIỆM</a:t>
            </a:r>
            <a:endParaRPr kumimoji="0" sz="6000" b="1" i="0" u="none" strike="noStrike" kern="0" cap="none" spc="0" normalizeH="0" baseline="0" noProof="0" dirty="0">
              <a:ln>
                <a:noFill/>
              </a:ln>
              <a:solidFill>
                <a:srgbClr val="C00000"/>
              </a:solidFill>
              <a:effectLst/>
              <a:uLnTx/>
              <a:uFillTx/>
              <a:latin typeface="Arial"/>
              <a:ea typeface="Arial"/>
              <a:cs typeface="Arial"/>
              <a:sym typeface="Arial"/>
            </a:endParaRPr>
          </a:p>
        </p:txBody>
      </p:sp>
      <p:pic>
        <p:nvPicPr>
          <p:cNvPr id="17" name="Google Shape;921;p54"/>
          <p:cNvPicPr preferRelativeResize="0"/>
          <p:nvPr/>
        </p:nvPicPr>
        <p:blipFill rotWithShape="1">
          <a:blip r:embed="rId7">
            <a:alphaModFix/>
          </a:blip>
          <a:srcRect/>
          <a:stretch/>
        </p:blipFill>
        <p:spPr>
          <a:xfrm rot="890780">
            <a:off x="13449035" y="-170213"/>
            <a:ext cx="6484102" cy="1402924"/>
          </a:xfrm>
          <a:prstGeom prst="rect">
            <a:avLst/>
          </a:prstGeom>
          <a:noFill/>
          <a:ln>
            <a:noFill/>
          </a:ln>
        </p:spPr>
      </p:pic>
      <mc:AlternateContent xmlns:mc="http://schemas.openxmlformats.org/markup-compatibility/2006" xmlns:a14="http://schemas.microsoft.com/office/drawing/2010/main">
        <mc:Choice Requires="a14">
          <p:sp>
            <p:nvSpPr>
              <p:cNvPr id="18" name="Google Shape;923;p54"/>
              <p:cNvSpPr/>
              <p:nvPr/>
            </p:nvSpPr>
            <p:spPr>
              <a:xfrm>
                <a:off x="498352" y="1829820"/>
                <a:ext cx="17180048" cy="3393825"/>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nSpc>
                    <a:spcPct val="150000"/>
                  </a:lnSpc>
                  <a:spcAft>
                    <a:spcPts val="0"/>
                  </a:spcAft>
                </a:pPr>
                <a:r>
                  <a:rPr kumimoji="0" lang="en-US" sz="4500" b="1"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Câu</a:t>
                </a:r>
                <a:r>
                  <a:rPr kumimoji="0" lang="en-US" sz="45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4.</a:t>
                </a:r>
                <a:r>
                  <a:rPr kumimoji="0" lang="en-US" sz="45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500">
                    <a:latin typeface="Arial" panose="020B0604020202020204" pitchFamily="34" charset="0"/>
                    <a:ea typeface="Times New Roman" panose="02020603050405020304" pitchFamily="18" charset="0"/>
                    <a:cs typeface="Arial" panose="020B0604020202020204" pitchFamily="34" charset="0"/>
                  </a:rPr>
                  <a:t>Cho cấp số cộng </a:t>
                </a:r>
                <a14:m>
                  <m:oMath xmlns:m="http://schemas.openxmlformats.org/officeDocument/2006/math">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5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50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sSub>
                      <m:sSubPr>
                        <m:ctrlPr>
                          <a:rPr lang="en-US" sz="45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4500">
                    <a:effectLst/>
                    <a:latin typeface="Arial" panose="020B0604020202020204" pitchFamily="34" charset="0"/>
                    <a:ea typeface="Times New Roman" panose="02020603050405020304" pitchFamily="18" charset="0"/>
                    <a:cs typeface="Arial" panose="020B0604020202020204" pitchFamily="34" charset="0"/>
                  </a:rPr>
                  <a:t> = -0,1; d = 0,1. Số hạng thứ 7 của cấp số cộng này là:</a:t>
                </a:r>
              </a:p>
            </p:txBody>
          </p:sp>
        </mc:Choice>
        <mc:Fallback xmlns="">
          <p:sp>
            <p:nvSpPr>
              <p:cNvPr id="18" name="Google Shape;923;p54"/>
              <p:cNvSpPr>
                <a:spLocks noRot="1" noChangeAspect="1" noMove="1" noResize="1" noEditPoints="1" noAdjustHandles="1" noChangeArrowheads="1" noChangeShapeType="1" noTextEdit="1"/>
              </p:cNvSpPr>
              <p:nvPr/>
            </p:nvSpPr>
            <p:spPr>
              <a:xfrm>
                <a:off x="498352" y="1829820"/>
                <a:ext cx="17180048" cy="3393825"/>
              </a:xfrm>
              <a:prstGeom prst="roundRect">
                <a:avLst>
                  <a:gd name="adj" fmla="val 16667"/>
                </a:avLst>
              </a:prstGeom>
              <a:blipFill>
                <a:blip r:embed="rId8"/>
                <a:stretch>
                  <a:fillRect l="-53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15843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7"/>
                                        </p:tgtEl>
                                        <p:attrNameLst>
                                          <p:attrName>style.visibility</p:attrName>
                                        </p:attrNameLst>
                                      </p:cBhvr>
                                      <p:to>
                                        <p:strVal val="visible"/>
                                      </p:to>
                                    </p:set>
                                    <p:animEffect transition="in" filter="barn(inVertical)">
                                      <p:cBhvr>
                                        <p:cTn id="7" dur="500"/>
                                        <p:tgtEl>
                                          <p:spTgt spid="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pic>
        <p:nvPicPr>
          <p:cNvPr id="940" name="Google Shape;940;p55"/>
          <p:cNvPicPr preferRelativeResize="0"/>
          <p:nvPr/>
        </p:nvPicPr>
        <p:blipFill rotWithShape="1">
          <a:blip r:embed="rId3">
            <a:alphaModFix amt="75000"/>
            <a:duotone>
              <a:prstClr val="black"/>
              <a:schemeClr val="bg2">
                <a:lumMod val="20000"/>
                <a:lumOff val="80000"/>
                <a:tint val="45000"/>
                <a:satMod val="400000"/>
              </a:schemeClr>
            </a:duotone>
            <a:extLst>
              <a:ext uri="{BEBA8EAE-BF5A-486C-A8C5-ECC9F3942E4B}">
                <a14:imgProps xmlns:a14="http://schemas.microsoft.com/office/drawing/2010/main">
                  <a14:imgLayer r:embed="rId4">
                    <a14:imgEffect>
                      <a14:colorTemperature colorTemp="8800"/>
                    </a14:imgEffect>
                    <a14:imgEffect>
                      <a14:brightnessContrast bright="40000" contrast="20000"/>
                    </a14:imgEffect>
                  </a14:imgLayer>
                </a14:imgProps>
              </a:ext>
            </a:extLst>
          </a:blip>
          <a:srcRect/>
          <a:stretch/>
        </p:blipFill>
        <p:spPr>
          <a:xfrm>
            <a:off x="-838200" y="-4982105"/>
            <a:ext cx="19960258" cy="19960258"/>
          </a:xfrm>
          <a:prstGeom prst="rect">
            <a:avLst/>
          </a:prstGeom>
          <a:noFill/>
          <a:ln>
            <a:noFill/>
          </a:ln>
        </p:spPr>
      </p:pic>
      <p:sp>
        <p:nvSpPr>
          <p:cNvPr id="942" name="Google Shape;942;p55"/>
          <p:cNvSpPr/>
          <p:nvPr/>
        </p:nvSpPr>
        <p:spPr>
          <a:xfrm>
            <a:off x="1213923" y="7933698"/>
            <a:ext cx="5774110" cy="132732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gn="ctr">
              <a:lnSpc>
                <a:spcPct val="150000"/>
              </a:lnSpc>
              <a:spcAft>
                <a:spcPts val="0"/>
              </a:spcAft>
            </a:pPr>
            <a:r>
              <a:rPr lang="en-US" sz="4400">
                <a:latin typeface="+mj-lt"/>
                <a:ea typeface="Times New Roman" panose="02020603050405020304" pitchFamily="18" charset="0"/>
                <a:cs typeface="Times New Roman" panose="02020603050405020304" pitchFamily="18" charset="0"/>
              </a:rPr>
              <a:t>B. 75</a:t>
            </a:r>
            <a:r>
              <a:rPr lang="en-US" sz="4400" baseline="30000">
                <a:latin typeface="+mj-lt"/>
                <a:ea typeface="Times New Roman" panose="02020603050405020304" pitchFamily="18" charset="0"/>
                <a:cs typeface="Times New Roman" panose="02020603050405020304" pitchFamily="18" charset="0"/>
              </a:rPr>
              <a:t>o</a:t>
            </a:r>
            <a:r>
              <a:rPr lang="en-US" sz="4400">
                <a:latin typeface="+mj-lt"/>
                <a:ea typeface="Times New Roman" panose="02020603050405020304" pitchFamily="18" charset="0"/>
                <a:cs typeface="Times New Roman" panose="02020603050405020304" pitchFamily="18" charset="0"/>
              </a:rPr>
              <a:t> ; 80</a:t>
            </a:r>
            <a:r>
              <a:rPr lang="en-US" sz="4400" baseline="30000">
                <a:latin typeface="+mj-lt"/>
                <a:ea typeface="Times New Roman" panose="02020603050405020304" pitchFamily="18" charset="0"/>
                <a:cs typeface="Times New Roman" panose="02020603050405020304" pitchFamily="18" charset="0"/>
              </a:rPr>
              <a:t>o</a:t>
            </a:r>
            <a:endParaRPr lang="en-US" sz="4400">
              <a:effectLst/>
              <a:latin typeface="+mj-lt"/>
              <a:ea typeface="Times New Roman" panose="02020603050405020304" pitchFamily="18" charset="0"/>
            </a:endParaRPr>
          </a:p>
        </p:txBody>
      </p:sp>
      <p:sp>
        <p:nvSpPr>
          <p:cNvPr id="943" name="Google Shape;943;p55"/>
          <p:cNvSpPr/>
          <p:nvPr/>
        </p:nvSpPr>
        <p:spPr>
          <a:xfrm>
            <a:off x="1213923" y="5807263"/>
            <a:ext cx="5774110" cy="1296325"/>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gn="ctr">
              <a:lnSpc>
                <a:spcPct val="150000"/>
              </a:lnSpc>
              <a:spcAft>
                <a:spcPts val="0"/>
              </a:spcAft>
            </a:pPr>
            <a:r>
              <a:rPr lang="en-US" sz="4400">
                <a:latin typeface="+mj-lt"/>
                <a:ea typeface="Times New Roman" panose="02020603050405020304" pitchFamily="18" charset="0"/>
                <a:cs typeface="Times New Roman" panose="02020603050405020304" pitchFamily="18" charset="0"/>
              </a:rPr>
              <a:t>A. 65</a:t>
            </a:r>
            <a:r>
              <a:rPr lang="en-US" sz="4400" baseline="30000">
                <a:latin typeface="+mj-lt"/>
                <a:ea typeface="Times New Roman" panose="02020603050405020304" pitchFamily="18" charset="0"/>
                <a:cs typeface="Times New Roman" panose="02020603050405020304" pitchFamily="18" charset="0"/>
              </a:rPr>
              <a:t>o</a:t>
            </a:r>
            <a:r>
              <a:rPr lang="en-US" sz="4400">
                <a:latin typeface="+mj-lt"/>
                <a:ea typeface="Times New Roman" panose="02020603050405020304" pitchFamily="18" charset="0"/>
                <a:cs typeface="Times New Roman" panose="02020603050405020304" pitchFamily="18" charset="0"/>
              </a:rPr>
              <a:t> ; 90</a:t>
            </a:r>
            <a:r>
              <a:rPr lang="en-US" sz="4400" baseline="30000">
                <a:latin typeface="+mj-lt"/>
                <a:ea typeface="Times New Roman" panose="02020603050405020304" pitchFamily="18" charset="0"/>
                <a:cs typeface="Times New Roman" panose="02020603050405020304" pitchFamily="18" charset="0"/>
              </a:rPr>
              <a:t>o</a:t>
            </a:r>
            <a:endParaRPr lang="en-US" sz="4400">
              <a:effectLst/>
              <a:latin typeface="+mj-lt"/>
              <a:ea typeface="Times New Roman" panose="02020603050405020304" pitchFamily="18" charset="0"/>
            </a:endParaRPr>
          </a:p>
        </p:txBody>
      </p:sp>
      <p:sp>
        <p:nvSpPr>
          <p:cNvPr id="944" name="Google Shape;944;p55"/>
          <p:cNvSpPr/>
          <p:nvPr/>
        </p:nvSpPr>
        <p:spPr>
          <a:xfrm>
            <a:off x="10210677" y="7904441"/>
            <a:ext cx="6477123" cy="132732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gn="ctr">
              <a:lnSpc>
                <a:spcPct val="150000"/>
              </a:lnSpc>
              <a:spcAft>
                <a:spcPts val="0"/>
              </a:spcAft>
            </a:pPr>
            <a:r>
              <a:rPr lang="en-US" sz="4400">
                <a:latin typeface="+mj-lt"/>
                <a:ea typeface="Times New Roman" panose="02020603050405020304" pitchFamily="18" charset="0"/>
                <a:cs typeface="Times New Roman" panose="02020603050405020304" pitchFamily="18" charset="0"/>
              </a:rPr>
              <a:t>D. 60</a:t>
            </a:r>
            <a:r>
              <a:rPr lang="en-US" sz="4400" baseline="30000">
                <a:latin typeface="+mj-lt"/>
                <a:ea typeface="Times New Roman" panose="02020603050405020304" pitchFamily="18" charset="0"/>
                <a:cs typeface="Times New Roman" panose="02020603050405020304" pitchFamily="18" charset="0"/>
              </a:rPr>
              <a:t>o</a:t>
            </a:r>
            <a:r>
              <a:rPr lang="en-US" sz="4400">
                <a:latin typeface="+mj-lt"/>
                <a:ea typeface="Times New Roman" panose="02020603050405020304" pitchFamily="18" charset="0"/>
                <a:cs typeface="Times New Roman" panose="02020603050405020304" pitchFamily="18" charset="0"/>
              </a:rPr>
              <a:t> ; 90</a:t>
            </a:r>
            <a:r>
              <a:rPr lang="en-US" sz="4400" baseline="30000">
                <a:latin typeface="+mj-lt"/>
                <a:ea typeface="Times New Roman" panose="02020603050405020304" pitchFamily="18" charset="0"/>
                <a:cs typeface="Times New Roman" panose="02020603050405020304" pitchFamily="18" charset="0"/>
              </a:rPr>
              <a:t>o</a:t>
            </a:r>
            <a:endParaRPr lang="en-US" sz="4400">
              <a:effectLst/>
              <a:latin typeface="+mj-lt"/>
              <a:ea typeface="Times New Roman" panose="02020603050405020304" pitchFamily="18" charset="0"/>
            </a:endParaRPr>
          </a:p>
        </p:txBody>
      </p:sp>
      <p:sp>
        <p:nvSpPr>
          <p:cNvPr id="945" name="Google Shape;945;p55"/>
          <p:cNvSpPr/>
          <p:nvPr/>
        </p:nvSpPr>
        <p:spPr>
          <a:xfrm>
            <a:off x="10155545" y="5775718"/>
            <a:ext cx="6519991" cy="136339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gn="ctr">
              <a:lnSpc>
                <a:spcPct val="150000"/>
              </a:lnSpc>
              <a:spcAft>
                <a:spcPts val="0"/>
              </a:spcAft>
            </a:pPr>
            <a:r>
              <a:rPr lang="en-US" sz="4400">
                <a:latin typeface="+mj-lt"/>
                <a:ea typeface="Times New Roman" panose="02020603050405020304" pitchFamily="18" charset="0"/>
                <a:cs typeface="Times New Roman" panose="02020603050405020304" pitchFamily="18" charset="0"/>
              </a:rPr>
              <a:t>C. 60</a:t>
            </a:r>
            <a:r>
              <a:rPr lang="en-US" sz="4400" baseline="30000">
                <a:latin typeface="+mj-lt"/>
                <a:ea typeface="Times New Roman" panose="02020603050405020304" pitchFamily="18" charset="0"/>
                <a:cs typeface="Times New Roman" panose="02020603050405020304" pitchFamily="18" charset="0"/>
              </a:rPr>
              <a:t>o</a:t>
            </a:r>
            <a:r>
              <a:rPr lang="en-US" sz="4400">
                <a:latin typeface="+mj-lt"/>
                <a:ea typeface="Times New Roman" panose="02020603050405020304" pitchFamily="18" charset="0"/>
                <a:cs typeface="Times New Roman" panose="02020603050405020304" pitchFamily="18" charset="0"/>
              </a:rPr>
              <a:t> ; 95</a:t>
            </a:r>
            <a:r>
              <a:rPr lang="en-US" sz="4400" baseline="30000">
                <a:latin typeface="+mj-lt"/>
                <a:ea typeface="Times New Roman" panose="02020603050405020304" pitchFamily="18" charset="0"/>
                <a:cs typeface="Times New Roman" panose="02020603050405020304" pitchFamily="18" charset="0"/>
              </a:rPr>
              <a:t>o</a:t>
            </a:r>
            <a:endParaRPr lang="en-US" sz="4400">
              <a:effectLst/>
              <a:latin typeface="+mj-lt"/>
              <a:ea typeface="Times New Roman" panose="02020603050405020304" pitchFamily="18" charset="0"/>
            </a:endParaRPr>
          </a:p>
        </p:txBody>
      </p:sp>
      <p:pic>
        <p:nvPicPr>
          <p:cNvPr id="947" name="Google Shape;947;p55"/>
          <p:cNvPicPr preferRelativeResize="0"/>
          <p:nvPr/>
        </p:nvPicPr>
        <p:blipFill rotWithShape="1">
          <a:blip r:embed="rId5">
            <a:alphaModFix/>
          </a:blip>
          <a:srcRect/>
          <a:stretch/>
        </p:blipFill>
        <p:spPr>
          <a:xfrm>
            <a:off x="15465306" y="7918478"/>
            <a:ext cx="1226505" cy="1067554"/>
          </a:xfrm>
          <a:prstGeom prst="rect">
            <a:avLst/>
          </a:prstGeom>
          <a:noFill/>
          <a:ln>
            <a:noFill/>
          </a:ln>
        </p:spPr>
      </p:pic>
      <p:pic>
        <p:nvPicPr>
          <p:cNvPr id="953" name="Google Shape;953;p55"/>
          <p:cNvPicPr preferRelativeResize="0"/>
          <p:nvPr/>
        </p:nvPicPr>
        <p:blipFill rotWithShape="1">
          <a:blip r:embed="rId6">
            <a:alphaModFix/>
          </a:blip>
          <a:srcRect/>
          <a:stretch/>
        </p:blipFill>
        <p:spPr>
          <a:xfrm>
            <a:off x="8133141" y="6731851"/>
            <a:ext cx="1020820" cy="1826227"/>
          </a:xfrm>
          <a:prstGeom prst="rect">
            <a:avLst/>
          </a:prstGeom>
          <a:noFill/>
          <a:ln>
            <a:noFill/>
          </a:ln>
        </p:spPr>
      </p:pic>
      <p:sp>
        <p:nvSpPr>
          <p:cNvPr id="16" name="Google Shape;922;p54"/>
          <p:cNvSpPr txBox="1"/>
          <p:nvPr/>
        </p:nvSpPr>
        <p:spPr>
          <a:xfrm>
            <a:off x="4564516" y="531250"/>
            <a:ext cx="8813015" cy="82176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889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C00000"/>
                </a:solidFill>
                <a:effectLst/>
                <a:uLnTx/>
                <a:uFillTx/>
                <a:latin typeface="Arial"/>
                <a:ea typeface="Arial"/>
                <a:cs typeface="Arial"/>
                <a:sym typeface="Arial"/>
              </a:rPr>
              <a:t>BÀI TẬP TRẮC NGHIỆM</a:t>
            </a:r>
            <a:endParaRPr kumimoji="0" sz="6000" b="1" i="0" u="none" strike="noStrike" kern="0" cap="none" spc="0" normalizeH="0" baseline="0" noProof="0" dirty="0">
              <a:ln>
                <a:noFill/>
              </a:ln>
              <a:solidFill>
                <a:srgbClr val="C00000"/>
              </a:solidFill>
              <a:effectLst/>
              <a:uLnTx/>
              <a:uFillTx/>
              <a:latin typeface="Arial"/>
              <a:ea typeface="Arial"/>
              <a:cs typeface="Arial"/>
              <a:sym typeface="Arial"/>
            </a:endParaRPr>
          </a:p>
        </p:txBody>
      </p:sp>
      <p:pic>
        <p:nvPicPr>
          <p:cNvPr id="17" name="Google Shape;921;p54"/>
          <p:cNvPicPr preferRelativeResize="0"/>
          <p:nvPr/>
        </p:nvPicPr>
        <p:blipFill rotWithShape="1">
          <a:blip r:embed="rId7">
            <a:alphaModFix/>
          </a:blip>
          <a:srcRect/>
          <a:stretch/>
        </p:blipFill>
        <p:spPr>
          <a:xfrm rot="890780">
            <a:off x="13449035" y="-170213"/>
            <a:ext cx="6484102" cy="1402924"/>
          </a:xfrm>
          <a:prstGeom prst="rect">
            <a:avLst/>
          </a:prstGeom>
          <a:noFill/>
          <a:ln>
            <a:noFill/>
          </a:ln>
        </p:spPr>
      </p:pic>
      <p:sp>
        <p:nvSpPr>
          <p:cNvPr id="18" name="Google Shape;923;p54"/>
          <p:cNvSpPr/>
          <p:nvPr/>
        </p:nvSpPr>
        <p:spPr>
          <a:xfrm>
            <a:off x="498352" y="1829820"/>
            <a:ext cx="17180048" cy="3393825"/>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gn="just">
              <a:lnSpc>
                <a:spcPct val="150000"/>
              </a:lnSpc>
              <a:spcAft>
                <a:spcPts val="0"/>
              </a:spcAft>
            </a:pPr>
            <a:r>
              <a:rPr kumimoji="0" lang="en-US" sz="45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Câu</a:t>
            </a: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5.</a:t>
            </a:r>
            <a:r>
              <a:rPr kumimoji="0" lang="en-US" sz="4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500" dirty="0">
                <a:latin typeface="Arial" panose="020B0604020202020204" pitchFamily="34" charset="0"/>
                <a:ea typeface="Times New Roman" panose="02020603050405020304" pitchFamily="18" charset="0"/>
                <a:cs typeface="Arial" panose="020B0604020202020204" pitchFamily="34" charset="0"/>
              </a:rPr>
              <a:t>Cho tam </a:t>
            </a:r>
            <a:r>
              <a:rPr lang="en-US" sz="4500" dirty="0" err="1">
                <a:latin typeface="Arial" panose="020B0604020202020204" pitchFamily="34" charset="0"/>
                <a:ea typeface="Times New Roman" panose="02020603050405020304" pitchFamily="18" charset="0"/>
                <a:cs typeface="Arial" panose="020B0604020202020204" pitchFamily="34" charset="0"/>
              </a:rPr>
              <a:t>giác</a:t>
            </a:r>
            <a:r>
              <a:rPr lang="en-US" sz="4500" dirty="0">
                <a:latin typeface="Arial" panose="020B0604020202020204" pitchFamily="34" charset="0"/>
                <a:ea typeface="Times New Roman" panose="02020603050405020304" pitchFamily="18" charset="0"/>
                <a:cs typeface="Arial" panose="020B0604020202020204" pitchFamily="34" charset="0"/>
              </a:rPr>
              <a:t> ABC </a:t>
            </a:r>
            <a:r>
              <a:rPr lang="en-US" sz="4500" dirty="0" err="1">
                <a:latin typeface="Arial" panose="020B0604020202020204" pitchFamily="34" charset="0"/>
                <a:ea typeface="Times New Roman" panose="02020603050405020304" pitchFamily="18" charset="0"/>
                <a:cs typeface="Arial" panose="020B0604020202020204" pitchFamily="34" charset="0"/>
              </a:rPr>
              <a:t>biết</a:t>
            </a:r>
            <a:r>
              <a:rPr lang="en-US" sz="4500" dirty="0">
                <a:latin typeface="Arial" panose="020B0604020202020204" pitchFamily="34" charset="0"/>
                <a:ea typeface="Times New Roman" panose="02020603050405020304" pitchFamily="18" charset="0"/>
                <a:cs typeface="Arial" panose="020B0604020202020204" pitchFamily="34" charset="0"/>
              </a:rPr>
              <a:t> 3 </a:t>
            </a:r>
            <a:r>
              <a:rPr lang="en-US" sz="4500" dirty="0" err="1">
                <a:latin typeface="Arial" panose="020B0604020202020204" pitchFamily="34" charset="0"/>
                <a:ea typeface="Times New Roman" panose="02020603050405020304" pitchFamily="18" charset="0"/>
                <a:cs typeface="Arial" panose="020B0604020202020204" pitchFamily="34" charset="0"/>
              </a:rPr>
              <a:t>góc</a:t>
            </a:r>
            <a:r>
              <a:rPr lang="en-US" sz="4500" dirty="0">
                <a:latin typeface="Arial" panose="020B0604020202020204" pitchFamily="34" charset="0"/>
                <a:ea typeface="Times New Roman" panose="02020603050405020304" pitchFamily="18" charset="0"/>
                <a:cs typeface="Arial" panose="020B0604020202020204" pitchFamily="34" charset="0"/>
              </a:rPr>
              <a:t> </a:t>
            </a:r>
            <a:r>
              <a:rPr lang="en-US" sz="4500" dirty="0" err="1">
                <a:latin typeface="Arial" panose="020B0604020202020204" pitchFamily="34" charset="0"/>
                <a:ea typeface="Times New Roman" panose="02020603050405020304" pitchFamily="18" charset="0"/>
                <a:cs typeface="Arial" panose="020B0604020202020204" pitchFamily="34" charset="0"/>
              </a:rPr>
              <a:t>của</a:t>
            </a:r>
            <a:r>
              <a:rPr lang="en-US" sz="4500" dirty="0">
                <a:latin typeface="Arial" panose="020B0604020202020204" pitchFamily="34" charset="0"/>
                <a:ea typeface="Times New Roman" panose="02020603050405020304" pitchFamily="18" charset="0"/>
                <a:cs typeface="Arial" panose="020B0604020202020204" pitchFamily="34" charset="0"/>
              </a:rPr>
              <a:t> tam </a:t>
            </a:r>
            <a:r>
              <a:rPr lang="en-US" sz="4500" dirty="0" err="1">
                <a:latin typeface="Arial" panose="020B0604020202020204" pitchFamily="34" charset="0"/>
                <a:ea typeface="Times New Roman" panose="02020603050405020304" pitchFamily="18" charset="0"/>
                <a:cs typeface="Arial" panose="020B0604020202020204" pitchFamily="34" charset="0"/>
              </a:rPr>
              <a:t>giác</a:t>
            </a:r>
            <a:r>
              <a:rPr lang="en-US" sz="4500" dirty="0">
                <a:latin typeface="Arial" panose="020B0604020202020204" pitchFamily="34" charset="0"/>
                <a:ea typeface="Times New Roman" panose="02020603050405020304" pitchFamily="18" charset="0"/>
                <a:cs typeface="Arial" panose="020B0604020202020204" pitchFamily="34" charset="0"/>
              </a:rPr>
              <a:t> </a:t>
            </a:r>
            <a:r>
              <a:rPr lang="en-US" sz="4500" dirty="0" err="1">
                <a:latin typeface="Arial" panose="020B0604020202020204" pitchFamily="34" charset="0"/>
                <a:ea typeface="Times New Roman" panose="02020603050405020304" pitchFamily="18" charset="0"/>
                <a:cs typeface="Arial" panose="020B0604020202020204" pitchFamily="34" charset="0"/>
              </a:rPr>
              <a:t>lập</a:t>
            </a:r>
            <a:r>
              <a:rPr lang="en-US" sz="4500" dirty="0">
                <a:latin typeface="Arial" panose="020B0604020202020204" pitchFamily="34" charset="0"/>
                <a:ea typeface="Times New Roman" panose="02020603050405020304" pitchFamily="18" charset="0"/>
                <a:cs typeface="Arial" panose="020B0604020202020204" pitchFamily="34" charset="0"/>
              </a:rPr>
              <a:t> </a:t>
            </a:r>
            <a:r>
              <a:rPr lang="en-US" sz="4500" dirty="0" err="1">
                <a:latin typeface="Arial" panose="020B0604020202020204" pitchFamily="34" charset="0"/>
                <a:ea typeface="Times New Roman" panose="02020603050405020304" pitchFamily="18" charset="0"/>
                <a:cs typeface="Arial" panose="020B0604020202020204" pitchFamily="34" charset="0"/>
              </a:rPr>
              <a:t>thành</a:t>
            </a:r>
            <a:r>
              <a:rPr lang="en-US" sz="4500" dirty="0">
                <a:latin typeface="Arial" panose="020B0604020202020204" pitchFamily="34" charset="0"/>
                <a:ea typeface="Times New Roman" panose="02020603050405020304" pitchFamily="18" charset="0"/>
                <a:cs typeface="Arial" panose="020B0604020202020204" pitchFamily="34" charset="0"/>
              </a:rPr>
              <a:t> </a:t>
            </a:r>
            <a:r>
              <a:rPr lang="en-US" sz="4500" dirty="0" err="1">
                <a:latin typeface="Arial" panose="020B0604020202020204" pitchFamily="34" charset="0"/>
                <a:ea typeface="Times New Roman" panose="02020603050405020304" pitchFamily="18" charset="0"/>
                <a:cs typeface="Arial" panose="020B0604020202020204" pitchFamily="34" charset="0"/>
              </a:rPr>
              <a:t>một</a:t>
            </a:r>
            <a:r>
              <a:rPr lang="en-US" sz="4500" dirty="0">
                <a:latin typeface="Arial" panose="020B0604020202020204" pitchFamily="34" charset="0"/>
                <a:ea typeface="Times New Roman" panose="02020603050405020304" pitchFamily="18" charset="0"/>
                <a:cs typeface="Arial" panose="020B0604020202020204" pitchFamily="34" charset="0"/>
              </a:rPr>
              <a:t> </a:t>
            </a:r>
            <a:r>
              <a:rPr lang="en-US" sz="4500" dirty="0" err="1">
                <a:latin typeface="Arial" panose="020B0604020202020204" pitchFamily="34" charset="0"/>
                <a:ea typeface="Times New Roman" panose="02020603050405020304" pitchFamily="18" charset="0"/>
                <a:cs typeface="Arial" panose="020B0604020202020204" pitchFamily="34" charset="0"/>
              </a:rPr>
              <a:t>cấp</a:t>
            </a:r>
            <a:r>
              <a:rPr lang="en-US" sz="4500" dirty="0">
                <a:latin typeface="Arial" panose="020B0604020202020204" pitchFamily="34" charset="0"/>
                <a:ea typeface="Times New Roman" panose="02020603050405020304" pitchFamily="18" charset="0"/>
                <a:cs typeface="Arial" panose="020B0604020202020204" pitchFamily="34" charset="0"/>
              </a:rPr>
              <a:t> </a:t>
            </a:r>
            <a:r>
              <a:rPr lang="en-US" sz="4500" dirty="0" err="1">
                <a:latin typeface="Arial" panose="020B0604020202020204" pitchFamily="34" charset="0"/>
                <a:ea typeface="Times New Roman" panose="02020603050405020304" pitchFamily="18" charset="0"/>
                <a:cs typeface="Arial" panose="020B0604020202020204" pitchFamily="34" charset="0"/>
              </a:rPr>
              <a:t>số</a:t>
            </a:r>
            <a:r>
              <a:rPr lang="en-US" sz="4500" dirty="0">
                <a:latin typeface="Arial" panose="020B0604020202020204" pitchFamily="34" charset="0"/>
                <a:ea typeface="Times New Roman" panose="02020603050405020304" pitchFamily="18" charset="0"/>
                <a:cs typeface="Arial" panose="020B0604020202020204" pitchFamily="34" charset="0"/>
              </a:rPr>
              <a:t> </a:t>
            </a:r>
            <a:r>
              <a:rPr lang="en-US" sz="4500" dirty="0" err="1">
                <a:latin typeface="Arial" panose="020B0604020202020204" pitchFamily="34" charset="0"/>
                <a:ea typeface="Times New Roman" panose="02020603050405020304" pitchFamily="18" charset="0"/>
                <a:cs typeface="Arial" panose="020B0604020202020204" pitchFamily="34" charset="0"/>
              </a:rPr>
              <a:t>cộng</a:t>
            </a:r>
            <a:r>
              <a:rPr lang="en-US" sz="4500" dirty="0">
                <a:latin typeface="Arial" panose="020B0604020202020204" pitchFamily="34" charset="0"/>
                <a:ea typeface="Times New Roman" panose="02020603050405020304" pitchFamily="18" charset="0"/>
                <a:cs typeface="Arial" panose="020B0604020202020204" pitchFamily="34" charset="0"/>
              </a:rPr>
              <a:t> </a:t>
            </a:r>
            <a:r>
              <a:rPr lang="en-US" sz="4500" dirty="0" err="1">
                <a:latin typeface="Arial" panose="020B0604020202020204" pitchFamily="34" charset="0"/>
                <a:ea typeface="Times New Roman" panose="02020603050405020304" pitchFamily="18" charset="0"/>
                <a:cs typeface="Arial" panose="020B0604020202020204" pitchFamily="34" charset="0"/>
              </a:rPr>
              <a:t>và</a:t>
            </a:r>
            <a:r>
              <a:rPr lang="en-US" sz="4500" dirty="0">
                <a:latin typeface="Arial" panose="020B0604020202020204" pitchFamily="34" charset="0"/>
                <a:ea typeface="Times New Roman" panose="02020603050405020304" pitchFamily="18" charset="0"/>
                <a:cs typeface="Arial" panose="020B0604020202020204" pitchFamily="34" charset="0"/>
              </a:rPr>
              <a:t> </a:t>
            </a:r>
            <a:r>
              <a:rPr lang="en-US" sz="4500" dirty="0" err="1">
                <a:latin typeface="Arial" panose="020B0604020202020204" pitchFamily="34" charset="0"/>
                <a:ea typeface="Times New Roman" panose="02020603050405020304" pitchFamily="18" charset="0"/>
                <a:cs typeface="Arial" panose="020B0604020202020204" pitchFamily="34" charset="0"/>
              </a:rPr>
              <a:t>có</a:t>
            </a:r>
            <a:r>
              <a:rPr lang="en-US" sz="4500" dirty="0">
                <a:latin typeface="Arial" panose="020B0604020202020204" pitchFamily="34" charset="0"/>
                <a:ea typeface="Times New Roman" panose="02020603050405020304" pitchFamily="18" charset="0"/>
                <a:cs typeface="Arial" panose="020B0604020202020204" pitchFamily="34" charset="0"/>
              </a:rPr>
              <a:t> </a:t>
            </a:r>
            <a:r>
              <a:rPr lang="en-US" sz="4500" dirty="0" err="1">
                <a:latin typeface="Arial" panose="020B0604020202020204" pitchFamily="34" charset="0"/>
                <a:ea typeface="Times New Roman" panose="02020603050405020304" pitchFamily="18" charset="0"/>
                <a:cs typeface="Arial" panose="020B0604020202020204" pitchFamily="34" charset="0"/>
              </a:rPr>
              <a:t>một</a:t>
            </a:r>
            <a:r>
              <a:rPr lang="en-US" sz="4500" dirty="0">
                <a:latin typeface="Arial" panose="020B0604020202020204" pitchFamily="34" charset="0"/>
                <a:ea typeface="Times New Roman" panose="02020603050405020304" pitchFamily="18" charset="0"/>
                <a:cs typeface="Arial" panose="020B0604020202020204" pitchFamily="34" charset="0"/>
              </a:rPr>
              <a:t> </a:t>
            </a:r>
            <a:r>
              <a:rPr lang="en-US" sz="4500" dirty="0" err="1">
                <a:latin typeface="Arial" panose="020B0604020202020204" pitchFamily="34" charset="0"/>
                <a:ea typeface="Times New Roman" panose="02020603050405020304" pitchFamily="18" charset="0"/>
                <a:cs typeface="Arial" panose="020B0604020202020204" pitchFamily="34" charset="0"/>
              </a:rPr>
              <a:t>góc</a:t>
            </a:r>
            <a:r>
              <a:rPr lang="en-US" sz="4500" dirty="0">
                <a:latin typeface="Arial" panose="020B0604020202020204" pitchFamily="34" charset="0"/>
                <a:ea typeface="Times New Roman" panose="02020603050405020304" pitchFamily="18" charset="0"/>
                <a:cs typeface="Arial" panose="020B0604020202020204" pitchFamily="34" charset="0"/>
              </a:rPr>
              <a:t> </a:t>
            </a:r>
            <a:r>
              <a:rPr lang="en-US" sz="4500" dirty="0" err="1">
                <a:latin typeface="Arial" panose="020B0604020202020204" pitchFamily="34" charset="0"/>
                <a:ea typeface="Times New Roman" panose="02020603050405020304" pitchFamily="18" charset="0"/>
                <a:cs typeface="Arial" panose="020B0604020202020204" pitchFamily="34" charset="0"/>
              </a:rPr>
              <a:t>bằng</a:t>
            </a:r>
            <a:r>
              <a:rPr lang="en-US" sz="4500" dirty="0">
                <a:latin typeface="Arial" panose="020B0604020202020204" pitchFamily="34" charset="0"/>
                <a:ea typeface="Times New Roman" panose="02020603050405020304" pitchFamily="18" charset="0"/>
                <a:cs typeface="Arial" panose="020B0604020202020204" pitchFamily="34" charset="0"/>
              </a:rPr>
              <a:t> 30</a:t>
            </a:r>
            <a:r>
              <a:rPr lang="en-US" sz="4500" baseline="30000" dirty="0">
                <a:latin typeface="Arial" panose="020B0604020202020204" pitchFamily="34" charset="0"/>
                <a:ea typeface="Times New Roman" panose="02020603050405020304" pitchFamily="18" charset="0"/>
                <a:cs typeface="Arial" panose="020B0604020202020204" pitchFamily="34" charset="0"/>
              </a:rPr>
              <a:t>o</a:t>
            </a:r>
            <a:r>
              <a:rPr lang="en-US" sz="4500" dirty="0">
                <a:latin typeface="Arial" panose="020B0604020202020204" pitchFamily="34" charset="0"/>
                <a:ea typeface="Times New Roman" panose="02020603050405020304" pitchFamily="18" charset="0"/>
                <a:cs typeface="Arial" panose="020B0604020202020204" pitchFamily="34" charset="0"/>
              </a:rPr>
              <a:t>. </a:t>
            </a:r>
            <a:r>
              <a:rPr lang="en-US" sz="4500" dirty="0" err="1">
                <a:latin typeface="Arial" panose="020B0604020202020204" pitchFamily="34" charset="0"/>
                <a:ea typeface="Times New Roman" panose="02020603050405020304" pitchFamily="18" charset="0"/>
                <a:cs typeface="Arial" panose="020B0604020202020204" pitchFamily="34" charset="0"/>
              </a:rPr>
              <a:t>Tìm</a:t>
            </a:r>
            <a:r>
              <a:rPr lang="en-US" sz="4500" dirty="0">
                <a:latin typeface="Arial" panose="020B0604020202020204" pitchFamily="34" charset="0"/>
                <a:ea typeface="Times New Roman" panose="02020603050405020304" pitchFamily="18" charset="0"/>
                <a:cs typeface="Arial" panose="020B0604020202020204" pitchFamily="34" charset="0"/>
              </a:rPr>
              <a:t> 2 </a:t>
            </a:r>
            <a:r>
              <a:rPr lang="en-US" sz="4500" dirty="0" err="1">
                <a:latin typeface="Arial" panose="020B0604020202020204" pitchFamily="34" charset="0"/>
                <a:ea typeface="Times New Roman" panose="02020603050405020304" pitchFamily="18" charset="0"/>
                <a:cs typeface="Arial" panose="020B0604020202020204" pitchFamily="34" charset="0"/>
              </a:rPr>
              <a:t>góc</a:t>
            </a:r>
            <a:r>
              <a:rPr lang="en-US" sz="4500" dirty="0">
                <a:latin typeface="Arial" panose="020B0604020202020204" pitchFamily="34" charset="0"/>
                <a:ea typeface="Times New Roman" panose="02020603050405020304" pitchFamily="18" charset="0"/>
                <a:cs typeface="Arial" panose="020B0604020202020204" pitchFamily="34" charset="0"/>
              </a:rPr>
              <a:t> </a:t>
            </a:r>
            <a:r>
              <a:rPr lang="en-US" sz="4500" dirty="0" err="1">
                <a:latin typeface="Arial" panose="020B0604020202020204" pitchFamily="34" charset="0"/>
                <a:ea typeface="Times New Roman" panose="02020603050405020304" pitchFamily="18" charset="0"/>
                <a:cs typeface="Arial" panose="020B0604020202020204" pitchFamily="34" charset="0"/>
              </a:rPr>
              <a:t>còn</a:t>
            </a:r>
            <a:r>
              <a:rPr lang="en-US" sz="4500" dirty="0">
                <a:latin typeface="Arial" panose="020B0604020202020204" pitchFamily="34" charset="0"/>
                <a:ea typeface="Times New Roman" panose="02020603050405020304" pitchFamily="18" charset="0"/>
                <a:cs typeface="Arial" panose="020B0604020202020204" pitchFamily="34" charset="0"/>
              </a:rPr>
              <a:t> </a:t>
            </a:r>
            <a:r>
              <a:rPr lang="en-US" sz="4500" dirty="0" err="1">
                <a:latin typeface="Arial" panose="020B0604020202020204" pitchFamily="34" charset="0"/>
                <a:ea typeface="Times New Roman" panose="02020603050405020304" pitchFamily="18" charset="0"/>
                <a:cs typeface="Arial" panose="020B0604020202020204" pitchFamily="34" charset="0"/>
              </a:rPr>
              <a:t>lại</a:t>
            </a:r>
            <a:r>
              <a:rPr lang="en-US" sz="4500" dirty="0">
                <a:latin typeface="Arial" panose="020B0604020202020204" pitchFamily="34" charset="0"/>
                <a:ea typeface="Times New Roman" panose="02020603050405020304" pitchFamily="18" charset="0"/>
                <a:cs typeface="Arial" panose="020B0604020202020204" pitchFamily="34" charset="0"/>
              </a:rPr>
              <a:t>?</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347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7"/>
                                        </p:tgtEl>
                                        <p:attrNameLst>
                                          <p:attrName>style.visibility</p:attrName>
                                        </p:attrNameLst>
                                      </p:cBhvr>
                                      <p:to>
                                        <p:strVal val="visible"/>
                                      </p:to>
                                    </p:set>
                                    <p:animEffect transition="in" filter="barn(inVertical)">
                                      <p:cBhvr>
                                        <p:cTn id="7" dur="500"/>
                                        <p:tgtEl>
                                          <p:spTgt spid="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078275" y="1612788"/>
            <a:ext cx="15676325" cy="1905000"/>
            <a:chOff x="2743200" y="3162300"/>
            <a:chExt cx="12481624" cy="1905000"/>
          </a:xfrm>
        </p:grpSpPr>
        <p:sp>
          <p:nvSpPr>
            <p:cNvPr id="12" name="Freeform 4"/>
            <p:cNvSpPr/>
            <p:nvPr/>
          </p:nvSpPr>
          <p:spPr>
            <a:xfrm>
              <a:off x="2977574" y="3162300"/>
              <a:ext cx="11943896" cy="1905000"/>
            </a:xfrm>
            <a:custGeom>
              <a:avLst/>
              <a:gdLst/>
              <a:ahLst/>
              <a:cxnLst/>
              <a:rect l="l" t="t" r="r" b="b"/>
              <a:pathLst>
                <a:path w="8541811" h="5591003">
                  <a:moveTo>
                    <a:pt x="0" y="0"/>
                  </a:moveTo>
                  <a:lnTo>
                    <a:pt x="8541811" y="0"/>
                  </a:lnTo>
                  <a:lnTo>
                    <a:pt x="8541811" y="5591003"/>
                  </a:lnTo>
                  <a:lnTo>
                    <a:pt x="0" y="55910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Rectangle 10"/>
            <p:cNvSpPr/>
            <p:nvPr/>
          </p:nvSpPr>
          <p:spPr>
            <a:xfrm>
              <a:off x="2743200" y="3295058"/>
              <a:ext cx="12481624" cy="140737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en-US" sz="65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VẬN</a:t>
              </a:r>
              <a:r>
                <a:rPr kumimoji="0" lang="en-US" sz="6500" b="1" i="0" u="none" strike="noStrike" kern="1200" cap="none" spc="0" normalizeH="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DỤNG</a:t>
              </a:r>
              <a:endParaRPr kumimoji="0" lang="vi-VN" sz="65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5"/>
          <a:stretch>
            <a:fillRect/>
          </a:stretch>
        </p:blipFill>
        <p:spPr>
          <a:xfrm>
            <a:off x="6420999" y="5981700"/>
            <a:ext cx="6904242" cy="3758424"/>
          </a:xfrm>
          <a:prstGeom prst="rect">
            <a:avLst/>
          </a:prstGeom>
        </p:spPr>
      </p:pic>
      <p:grpSp>
        <p:nvGrpSpPr>
          <p:cNvPr id="15" name="Group 2"/>
          <p:cNvGrpSpPr/>
          <p:nvPr/>
        </p:nvGrpSpPr>
        <p:grpSpPr>
          <a:xfrm>
            <a:off x="678093" y="0"/>
            <a:ext cx="845907" cy="10287000"/>
            <a:chOff x="0" y="0"/>
            <a:chExt cx="570895" cy="2709333"/>
          </a:xfrm>
        </p:grpSpPr>
        <p:sp>
          <p:nvSpPr>
            <p:cNvPr id="16" name="Freeform 3"/>
            <p:cNvSpPr/>
            <p:nvPr/>
          </p:nvSpPr>
          <p:spPr>
            <a:xfrm>
              <a:off x="0" y="0"/>
              <a:ext cx="570895" cy="2709333"/>
            </a:xfrm>
            <a:custGeom>
              <a:avLst/>
              <a:gdLst/>
              <a:ahLst/>
              <a:cxnLst/>
              <a:rect l="l" t="t" r="r" b="b"/>
              <a:pathLst>
                <a:path w="570895" h="2709333">
                  <a:moveTo>
                    <a:pt x="0" y="0"/>
                  </a:moveTo>
                  <a:lnTo>
                    <a:pt x="570895" y="0"/>
                  </a:lnTo>
                  <a:lnTo>
                    <a:pt x="570895" y="2709333"/>
                  </a:lnTo>
                  <a:lnTo>
                    <a:pt x="0" y="2709333"/>
                  </a:lnTo>
                  <a:close/>
                </a:path>
              </a:pathLst>
            </a:custGeom>
            <a:solidFill>
              <a:srgbClr val="296C92"/>
            </a:solidFill>
          </p:spPr>
          <p:txBody>
            <a:bodyPr/>
            <a:lstStyle/>
            <a:p>
              <a:endParaRPr lang="en-US"/>
            </a:p>
          </p:txBody>
        </p:sp>
        <p:sp>
          <p:nvSpPr>
            <p:cNvPr id="17"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670761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450425" y="4940158"/>
            <a:ext cx="12153557" cy="795506"/>
          </a:xfrm>
          <a:custGeom>
            <a:avLst/>
            <a:gdLst/>
            <a:ahLst/>
            <a:cxnLst/>
            <a:rect l="l" t="t" r="r" b="b"/>
            <a:pathLst>
              <a:path w="12153557" h="795506">
                <a:moveTo>
                  <a:pt x="0" y="0"/>
                </a:moveTo>
                <a:lnTo>
                  <a:pt x="12153557" y="0"/>
                </a:lnTo>
                <a:lnTo>
                  <a:pt x="12153557" y="795505"/>
                </a:lnTo>
                <a:lnTo>
                  <a:pt x="0" y="7955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Oval Callout 17"/>
          <p:cNvSpPr/>
          <p:nvPr/>
        </p:nvSpPr>
        <p:spPr>
          <a:xfrm>
            <a:off x="8686800" y="4551268"/>
            <a:ext cx="1701834" cy="838200"/>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9" name="Picture 28"/>
          <p:cNvPicPr>
            <a:picLocks noChangeAspect="1"/>
          </p:cNvPicPr>
          <p:nvPr/>
        </p:nvPicPr>
        <p:blipFill>
          <a:blip r:embed="rId4"/>
          <a:stretch>
            <a:fillRect/>
          </a:stretch>
        </p:blipFill>
        <p:spPr>
          <a:xfrm>
            <a:off x="16870112" y="353039"/>
            <a:ext cx="1041228" cy="1220049"/>
          </a:xfrm>
          <a:prstGeom prst="rect">
            <a:avLst/>
          </a:prstGeom>
        </p:spPr>
      </p:pic>
      <p:pic>
        <p:nvPicPr>
          <p:cNvPr id="12" name="Picture 11"/>
          <p:cNvPicPr>
            <a:picLocks noChangeAspect="1"/>
          </p:cNvPicPr>
          <p:nvPr/>
        </p:nvPicPr>
        <p:blipFill>
          <a:blip r:embed="rId5"/>
          <a:stretch>
            <a:fillRect/>
          </a:stretch>
        </p:blipFill>
        <p:spPr>
          <a:xfrm rot="13934271">
            <a:off x="17045602" y="9399096"/>
            <a:ext cx="1614403" cy="1235513"/>
          </a:xfrm>
          <a:prstGeom prst="rect">
            <a:avLst/>
          </a:prstGeom>
        </p:spPr>
      </p:pic>
      <p:grpSp>
        <p:nvGrpSpPr>
          <p:cNvPr id="14" name="Google Shape;1077;p62"/>
          <p:cNvGrpSpPr/>
          <p:nvPr/>
        </p:nvGrpSpPr>
        <p:grpSpPr>
          <a:xfrm>
            <a:off x="1415716" y="487373"/>
            <a:ext cx="5715000" cy="1051625"/>
            <a:chOff x="2765950" y="3780516"/>
            <a:chExt cx="5715000" cy="1051625"/>
          </a:xfrm>
        </p:grpSpPr>
        <p:sp>
          <p:nvSpPr>
            <p:cNvPr id="15" name="Google Shape;1078;p62"/>
            <p:cNvSpPr/>
            <p:nvPr/>
          </p:nvSpPr>
          <p:spPr>
            <a:xfrm rot="10800000">
              <a:off x="2765950" y="3780516"/>
              <a:ext cx="5715000" cy="1051625"/>
            </a:xfrm>
            <a:custGeom>
              <a:avLst/>
              <a:gdLst/>
              <a:ahLst/>
              <a:cxnLst/>
              <a:rect l="l" t="t" r="r" b="b"/>
              <a:pathLst>
                <a:path w="24871669" h="3090220" extrusionOk="0">
                  <a:moveTo>
                    <a:pt x="23932770" y="3079033"/>
                  </a:moveTo>
                  <a:cubicBezTo>
                    <a:pt x="23932770" y="3079033"/>
                    <a:pt x="23513018" y="3090220"/>
                    <a:pt x="23050433" y="3087599"/>
                  </a:cubicBezTo>
                  <a:cubicBezTo>
                    <a:pt x="7356299" y="3085436"/>
                    <a:pt x="1057073" y="3077612"/>
                    <a:pt x="1057073" y="3077612"/>
                  </a:cubicBezTo>
                  <a:cubicBezTo>
                    <a:pt x="812931" y="3068778"/>
                    <a:pt x="565145" y="3051797"/>
                    <a:pt x="398404" y="2993619"/>
                  </a:cubicBezTo>
                  <a:cubicBezTo>
                    <a:pt x="120505" y="2896657"/>
                    <a:pt x="0" y="2719129"/>
                    <a:pt x="0" y="1132357"/>
                  </a:cubicBezTo>
                  <a:lnTo>
                    <a:pt x="0" y="1132340"/>
                  </a:lnTo>
                  <a:cubicBezTo>
                    <a:pt x="8536" y="440430"/>
                    <a:pt x="34263" y="311302"/>
                    <a:pt x="140291" y="225758"/>
                  </a:cubicBezTo>
                  <a:cubicBezTo>
                    <a:pt x="342602" y="62530"/>
                    <a:pt x="736658" y="7673"/>
                    <a:pt x="1155311" y="7673"/>
                  </a:cubicBezTo>
                  <a:cubicBezTo>
                    <a:pt x="1155311" y="7673"/>
                    <a:pt x="1551711" y="15681"/>
                    <a:pt x="18302351" y="7673"/>
                  </a:cubicBezTo>
                  <a:cubicBezTo>
                    <a:pt x="23294091" y="0"/>
                    <a:pt x="23758018" y="7673"/>
                    <a:pt x="23758018" y="7673"/>
                  </a:cubicBezTo>
                  <a:cubicBezTo>
                    <a:pt x="24126326" y="15152"/>
                    <a:pt x="24489639" y="84484"/>
                    <a:pt x="24687378" y="207066"/>
                  </a:cubicBezTo>
                  <a:cubicBezTo>
                    <a:pt x="24838396" y="300683"/>
                    <a:pt x="24871669" y="425358"/>
                    <a:pt x="24862529" y="1132357"/>
                  </a:cubicBezTo>
                  <a:lnTo>
                    <a:pt x="24862529" y="1132375"/>
                  </a:lnTo>
                  <a:cubicBezTo>
                    <a:pt x="24862529" y="2837094"/>
                    <a:pt x="24579532" y="3051192"/>
                    <a:pt x="23932770" y="3079033"/>
                  </a:cubicBezTo>
                  <a:close/>
                </a:path>
              </a:pathLst>
            </a:custGeom>
            <a:solidFill>
              <a:srgbClr val="FFC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Google Shape;1079;p62"/>
            <p:cNvSpPr txBox="1"/>
            <p:nvPr/>
          </p:nvSpPr>
          <p:spPr>
            <a:xfrm>
              <a:off x="2994551" y="4063076"/>
              <a:ext cx="5279269" cy="59465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92250"/>
                </a:lnSpc>
                <a:spcBef>
                  <a:spcPts val="0"/>
                </a:spcBef>
                <a:spcAft>
                  <a:spcPts val="0"/>
                </a:spcAft>
                <a:buClrTx/>
                <a:buSzTx/>
                <a:buFontTx/>
                <a:buNone/>
                <a:tabLst/>
                <a:defRPr/>
              </a:pPr>
              <a:r>
                <a:rPr kumimoji="0" lang="en-US" sz="4200" b="1" i="0" u="none" strike="noStrike" kern="1200" cap="none" spc="0" normalizeH="0" baseline="0" noProof="0" err="1">
                  <a:ln>
                    <a:noFill/>
                  </a:ln>
                  <a:solidFill>
                    <a:srgbClr val="373E56"/>
                  </a:solidFill>
                  <a:effectLst/>
                  <a:uLnTx/>
                  <a:uFillTx/>
                  <a:latin typeface="Arial"/>
                  <a:ea typeface="Arial"/>
                  <a:cs typeface="Arial"/>
                  <a:sym typeface="Arial"/>
                </a:rPr>
                <a:t>Bài</a:t>
              </a:r>
              <a:r>
                <a:rPr kumimoji="0" lang="en-US" sz="4200" b="1" i="0" u="none" strike="noStrike" kern="1200" cap="none" spc="0" normalizeH="0" baseline="0" noProof="0">
                  <a:ln>
                    <a:noFill/>
                  </a:ln>
                  <a:solidFill>
                    <a:srgbClr val="373E56"/>
                  </a:solidFill>
                  <a:effectLst/>
                  <a:uLnTx/>
                  <a:uFillTx/>
                  <a:latin typeface="Arial"/>
                  <a:ea typeface="Arial"/>
                  <a:cs typeface="Arial"/>
                  <a:sym typeface="Arial"/>
                </a:rPr>
                <a:t> 2.12 </a:t>
              </a:r>
              <a:r>
                <a:rPr kumimoji="0" lang="en-US" sz="4200" b="1" i="0" u="none" strike="noStrike" kern="1200" cap="none" spc="0" normalizeH="0" baseline="0" noProof="0" dirty="0">
                  <a:ln>
                    <a:noFill/>
                  </a:ln>
                  <a:solidFill>
                    <a:srgbClr val="373E56"/>
                  </a:solidFill>
                  <a:effectLst/>
                  <a:uLnTx/>
                  <a:uFillTx/>
                  <a:latin typeface="Arial"/>
                  <a:ea typeface="Arial"/>
                  <a:cs typeface="Arial"/>
                  <a:sym typeface="Arial"/>
                </a:rPr>
                <a:t>(SGK </a:t>
              </a:r>
              <a:r>
                <a:rPr kumimoji="0" lang="en-US" sz="4200" b="1" i="0" u="none" strike="noStrike" kern="1200" cap="none" spc="0" normalizeH="0" baseline="0" noProof="0">
                  <a:ln>
                    <a:noFill/>
                  </a:ln>
                  <a:solidFill>
                    <a:srgbClr val="373E56"/>
                  </a:solidFill>
                  <a:effectLst/>
                  <a:uLnTx/>
                  <a:uFillTx/>
                  <a:latin typeface="Arial"/>
                  <a:ea typeface="Arial"/>
                  <a:cs typeface="Arial"/>
                  <a:sym typeface="Arial"/>
                </a:rPr>
                <a:t>– tr51)</a:t>
              </a:r>
              <a:endParaRPr kumimoji="0" sz="4200" b="1" i="0" u="none" strike="noStrike" kern="1200" cap="none" spc="0" normalizeH="0" baseline="0" noProof="0" dirty="0">
                <a:ln>
                  <a:noFill/>
                </a:ln>
                <a:solidFill>
                  <a:srgbClr val="373E56"/>
                </a:solidFill>
                <a:effectLst/>
                <a:uLnTx/>
                <a:uFillTx/>
                <a:latin typeface="Arial"/>
                <a:ea typeface="Arial"/>
                <a:cs typeface="Arial"/>
                <a:sym typeface="Arial"/>
              </a:endParaRPr>
            </a:p>
          </p:txBody>
        </p:sp>
      </p:grpSp>
      <p:sp>
        <p:nvSpPr>
          <p:cNvPr id="3" name="Rectangle 2"/>
          <p:cNvSpPr/>
          <p:nvPr/>
        </p:nvSpPr>
        <p:spPr>
          <a:xfrm>
            <a:off x="1443789" y="1678209"/>
            <a:ext cx="16471562" cy="2723823"/>
          </a:xfrm>
          <a:prstGeom prst="rect">
            <a:avLst/>
          </a:prstGeom>
        </p:spPr>
        <p:txBody>
          <a:bodyPr wrap="square">
            <a:spAutoFit/>
          </a:bodyPr>
          <a:lstStyle/>
          <a:p>
            <a:pPr algn="just">
              <a:lnSpc>
                <a:spcPct val="150000"/>
              </a:lnSpc>
            </a:pPr>
            <a:r>
              <a:rPr lang="en-US" sz="3800">
                <a:solidFill>
                  <a:srgbClr val="000000"/>
                </a:solidFill>
                <a:latin typeface="Arial" panose="020B0604020202020204" pitchFamily="34" charset="0"/>
                <a:cs typeface="Arial" panose="020B0604020202020204" pitchFamily="34" charset="0"/>
              </a:rPr>
              <a:t>Giả sử một chiếc xe ô tô lúc mới mua là 680 triệu đồng. Cứ sau mỗi năm sử dụng, giá của chiếc xe ô tô giảm 55 triệu đồng. Tính giá còn lại của chiếc xe sau 5 năm sử dụng.</a:t>
            </a:r>
            <a:endParaRPr lang="en-US" sz="3800">
              <a:latin typeface="Arial" panose="020B0604020202020204" pitchFamily="34" charset="0"/>
              <a:cs typeface="Arial" panose="020B0604020202020204" pitchFamily="34" charset="0"/>
            </a:endParaRPr>
          </a:p>
        </p:txBody>
      </p:sp>
      <p:sp>
        <p:nvSpPr>
          <p:cNvPr id="8" name="Rectangle 7"/>
          <p:cNvSpPr/>
          <p:nvPr/>
        </p:nvSpPr>
        <p:spPr>
          <a:xfrm>
            <a:off x="1443788" y="5538704"/>
            <a:ext cx="16615611" cy="4478149"/>
          </a:xfrm>
          <a:prstGeom prst="rect">
            <a:avLst/>
          </a:prstGeom>
        </p:spPr>
        <p:txBody>
          <a:bodyPr wrap="square">
            <a:spAutoFit/>
          </a:bodyPr>
          <a:lstStyle/>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Giá của chiếc xe ô tô sau một năm sử dụng là 680 – 55 = 625 (triệu đồng)</a:t>
            </a:r>
          </a:p>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Giá của chiếc xe ô tô sau mỗi năm sử dụng lập thành một cấp số cộng với số hạng đầu là u</a:t>
            </a:r>
            <a:r>
              <a:rPr lang="en-US" sz="3800" baseline="-25000">
                <a:latin typeface="Arial" panose="020B0604020202020204" pitchFamily="34" charset="0"/>
                <a:ea typeface="Times New Roman" panose="02020603050405020304" pitchFamily="18" charset="0"/>
                <a:cs typeface="Arial" panose="020B0604020202020204" pitchFamily="34" charset="0"/>
              </a:rPr>
              <a:t>1</a:t>
            </a:r>
            <a:r>
              <a:rPr lang="en-US" sz="3800">
                <a:latin typeface="Arial" panose="020B0604020202020204" pitchFamily="34" charset="0"/>
                <a:ea typeface="Times New Roman" panose="02020603050405020304" pitchFamily="18" charset="0"/>
                <a:cs typeface="Arial" panose="020B0604020202020204" pitchFamily="34" charset="0"/>
              </a:rPr>
              <a:t> = 625 và công sai d = – 55 (do giá xe giảm).</a:t>
            </a:r>
          </a:p>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Do đó, giá của chiếc ô tô sau 5 năm sử dụng là</a:t>
            </a:r>
          </a:p>
          <a:p>
            <a:pPr algn="just">
              <a:lnSpc>
                <a:spcPct val="150000"/>
              </a:lnSpc>
              <a:spcAft>
                <a:spcPts val="0"/>
              </a:spcAft>
            </a:pPr>
            <a:r>
              <a:rPr lang="nl-NL" sz="3800">
                <a:latin typeface="Arial" panose="020B0604020202020204" pitchFamily="34" charset="0"/>
                <a:ea typeface="Times New Roman" panose="02020603050405020304" pitchFamily="18" charset="0"/>
                <a:cs typeface="Arial" panose="020B0604020202020204" pitchFamily="34" charset="0"/>
              </a:rPr>
              <a:t>u</a:t>
            </a:r>
            <a:r>
              <a:rPr lang="nl-NL" sz="3800" baseline="-25000">
                <a:latin typeface="Arial" panose="020B0604020202020204" pitchFamily="34" charset="0"/>
                <a:ea typeface="Times New Roman" panose="02020603050405020304" pitchFamily="18" charset="0"/>
                <a:cs typeface="Arial" panose="020B0604020202020204" pitchFamily="34" charset="0"/>
              </a:rPr>
              <a:t>5</a:t>
            </a:r>
            <a:r>
              <a:rPr lang="nl-NL" sz="3800">
                <a:latin typeface="Arial" panose="020B0604020202020204" pitchFamily="34" charset="0"/>
                <a:ea typeface="Times New Roman" panose="02020603050405020304" pitchFamily="18" charset="0"/>
                <a:cs typeface="Arial" panose="020B0604020202020204" pitchFamily="34" charset="0"/>
              </a:rPr>
              <a:t> = u</a:t>
            </a:r>
            <a:r>
              <a:rPr lang="nl-NL" sz="3800" baseline="-25000">
                <a:latin typeface="Arial" panose="020B0604020202020204" pitchFamily="34" charset="0"/>
                <a:ea typeface="Times New Roman" panose="02020603050405020304" pitchFamily="18" charset="0"/>
                <a:cs typeface="Arial" panose="020B0604020202020204" pitchFamily="34" charset="0"/>
              </a:rPr>
              <a:t>1</a:t>
            </a:r>
            <a:r>
              <a:rPr lang="nl-NL" sz="3800">
                <a:latin typeface="Arial" panose="020B0604020202020204" pitchFamily="34" charset="0"/>
                <a:ea typeface="Times New Roman" panose="02020603050405020304" pitchFamily="18" charset="0"/>
                <a:cs typeface="Arial" panose="020B0604020202020204" pitchFamily="34" charset="0"/>
              </a:rPr>
              <a:t> + (5 – 1)d = 625 + 4 . (– 55) = – 405 (triệu đồng).</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6645385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63043" y="-738868"/>
            <a:ext cx="10149475" cy="8747002"/>
          </a:xfrm>
          <a:custGeom>
            <a:avLst/>
            <a:gdLst/>
            <a:ahLst/>
            <a:cxnLst/>
            <a:rect l="l" t="t" r="r" b="b"/>
            <a:pathLst>
              <a:path w="10149475" h="8747002">
                <a:moveTo>
                  <a:pt x="0" y="0"/>
                </a:moveTo>
                <a:lnTo>
                  <a:pt x="10149475" y="0"/>
                </a:lnTo>
                <a:lnTo>
                  <a:pt x="10149475" y="8747002"/>
                </a:lnTo>
                <a:lnTo>
                  <a:pt x="0" y="8747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67939" y="7589232"/>
            <a:ext cx="20163437" cy="1319789"/>
          </a:xfrm>
          <a:custGeom>
            <a:avLst/>
            <a:gdLst/>
            <a:ahLst/>
            <a:cxnLst/>
            <a:rect l="l" t="t" r="r" b="b"/>
            <a:pathLst>
              <a:path w="20163437" h="1319789">
                <a:moveTo>
                  <a:pt x="0" y="0"/>
                </a:moveTo>
                <a:lnTo>
                  <a:pt x="20163437" y="0"/>
                </a:lnTo>
                <a:lnTo>
                  <a:pt x="20163437" y="1319789"/>
                </a:lnTo>
                <a:lnTo>
                  <a:pt x="0" y="1319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695416" y="579050"/>
            <a:ext cx="16830584" cy="9136450"/>
            <a:chOff x="0" y="0"/>
            <a:chExt cx="3919932" cy="2274980"/>
          </a:xfrm>
        </p:grpSpPr>
        <p:sp>
          <p:nvSpPr>
            <p:cNvPr id="6" name="Freeform 6"/>
            <p:cNvSpPr/>
            <p:nvPr/>
          </p:nvSpPr>
          <p:spPr>
            <a:xfrm>
              <a:off x="0" y="0"/>
              <a:ext cx="3919932" cy="2274980"/>
            </a:xfrm>
            <a:custGeom>
              <a:avLst/>
              <a:gdLst/>
              <a:ahLst/>
              <a:cxnLst/>
              <a:rect l="l" t="t" r="r" b="b"/>
              <a:pathLst>
                <a:path w="3919932" h="2274980">
                  <a:moveTo>
                    <a:pt x="26529" y="0"/>
                  </a:moveTo>
                  <a:lnTo>
                    <a:pt x="3893404" y="0"/>
                  </a:lnTo>
                  <a:cubicBezTo>
                    <a:pt x="3908055" y="0"/>
                    <a:pt x="3919932" y="11877"/>
                    <a:pt x="3919932" y="26529"/>
                  </a:cubicBezTo>
                  <a:lnTo>
                    <a:pt x="3919932" y="2248451"/>
                  </a:lnTo>
                  <a:cubicBezTo>
                    <a:pt x="3919932" y="2263103"/>
                    <a:pt x="3908055" y="2274980"/>
                    <a:pt x="3893404" y="2274980"/>
                  </a:cubicBezTo>
                  <a:lnTo>
                    <a:pt x="26529" y="2274980"/>
                  </a:lnTo>
                  <a:cubicBezTo>
                    <a:pt x="19493" y="2274980"/>
                    <a:pt x="12745" y="2272185"/>
                    <a:pt x="7770" y="2267210"/>
                  </a:cubicBezTo>
                  <a:cubicBezTo>
                    <a:pt x="2795" y="2262235"/>
                    <a:pt x="0" y="2255487"/>
                    <a:pt x="0" y="2248451"/>
                  </a:cubicBezTo>
                  <a:lnTo>
                    <a:pt x="0" y="26529"/>
                  </a:lnTo>
                  <a:cubicBezTo>
                    <a:pt x="0" y="11877"/>
                    <a:pt x="11877" y="0"/>
                    <a:pt x="26529" y="0"/>
                  </a:cubicBezTo>
                  <a:close/>
                </a:path>
              </a:pathLst>
            </a:custGeom>
            <a:solidFill>
              <a:srgbClr val="F4F4F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3" name="Picture 12"/>
          <p:cNvPicPr>
            <a:picLocks noChangeAspect="1"/>
          </p:cNvPicPr>
          <p:nvPr/>
        </p:nvPicPr>
        <p:blipFill>
          <a:blip r:embed="rId6"/>
          <a:stretch>
            <a:fillRect/>
          </a:stretch>
        </p:blipFill>
        <p:spPr>
          <a:xfrm>
            <a:off x="14087433" y="8091666"/>
            <a:ext cx="3438567" cy="1877272"/>
          </a:xfrm>
          <a:prstGeom prst="rect">
            <a:avLst/>
          </a:prstGeom>
        </p:spPr>
      </p:pic>
      <p:pic>
        <p:nvPicPr>
          <p:cNvPr id="14" name="Picture 13"/>
          <p:cNvPicPr>
            <a:picLocks noChangeAspect="1"/>
          </p:cNvPicPr>
          <p:nvPr/>
        </p:nvPicPr>
        <p:blipFill>
          <a:blip r:embed="rId7"/>
          <a:stretch>
            <a:fillRect/>
          </a:stretch>
        </p:blipFill>
        <p:spPr>
          <a:xfrm rot="9298188">
            <a:off x="178287" y="145024"/>
            <a:ext cx="1777026" cy="1728998"/>
          </a:xfrm>
          <a:prstGeom prst="rect">
            <a:avLst/>
          </a:prstGeom>
        </p:spPr>
      </p:pic>
      <p:grpSp>
        <p:nvGrpSpPr>
          <p:cNvPr id="15" name="Google Shape;1077;p62"/>
          <p:cNvGrpSpPr/>
          <p:nvPr/>
        </p:nvGrpSpPr>
        <p:grpSpPr>
          <a:xfrm>
            <a:off x="6253208" y="1424875"/>
            <a:ext cx="5715000" cy="1051625"/>
            <a:chOff x="2765950" y="3780516"/>
            <a:chExt cx="5715000" cy="1051625"/>
          </a:xfrm>
        </p:grpSpPr>
        <p:sp>
          <p:nvSpPr>
            <p:cNvPr id="16" name="Google Shape;1078;p62"/>
            <p:cNvSpPr/>
            <p:nvPr/>
          </p:nvSpPr>
          <p:spPr>
            <a:xfrm rot="10800000">
              <a:off x="2765950" y="3780516"/>
              <a:ext cx="5715000" cy="1051625"/>
            </a:xfrm>
            <a:custGeom>
              <a:avLst/>
              <a:gdLst/>
              <a:ahLst/>
              <a:cxnLst/>
              <a:rect l="l" t="t" r="r" b="b"/>
              <a:pathLst>
                <a:path w="24871669" h="3090220" extrusionOk="0">
                  <a:moveTo>
                    <a:pt x="23932770" y="3079033"/>
                  </a:moveTo>
                  <a:cubicBezTo>
                    <a:pt x="23932770" y="3079033"/>
                    <a:pt x="23513018" y="3090220"/>
                    <a:pt x="23050433" y="3087599"/>
                  </a:cubicBezTo>
                  <a:cubicBezTo>
                    <a:pt x="7356299" y="3085436"/>
                    <a:pt x="1057073" y="3077612"/>
                    <a:pt x="1057073" y="3077612"/>
                  </a:cubicBezTo>
                  <a:cubicBezTo>
                    <a:pt x="812931" y="3068778"/>
                    <a:pt x="565145" y="3051797"/>
                    <a:pt x="398404" y="2993619"/>
                  </a:cubicBezTo>
                  <a:cubicBezTo>
                    <a:pt x="120505" y="2896657"/>
                    <a:pt x="0" y="2719129"/>
                    <a:pt x="0" y="1132357"/>
                  </a:cubicBezTo>
                  <a:lnTo>
                    <a:pt x="0" y="1132340"/>
                  </a:lnTo>
                  <a:cubicBezTo>
                    <a:pt x="8536" y="440430"/>
                    <a:pt x="34263" y="311302"/>
                    <a:pt x="140291" y="225758"/>
                  </a:cubicBezTo>
                  <a:cubicBezTo>
                    <a:pt x="342602" y="62530"/>
                    <a:pt x="736658" y="7673"/>
                    <a:pt x="1155311" y="7673"/>
                  </a:cubicBezTo>
                  <a:cubicBezTo>
                    <a:pt x="1155311" y="7673"/>
                    <a:pt x="1551711" y="15681"/>
                    <a:pt x="18302351" y="7673"/>
                  </a:cubicBezTo>
                  <a:cubicBezTo>
                    <a:pt x="23294091" y="0"/>
                    <a:pt x="23758018" y="7673"/>
                    <a:pt x="23758018" y="7673"/>
                  </a:cubicBezTo>
                  <a:cubicBezTo>
                    <a:pt x="24126326" y="15152"/>
                    <a:pt x="24489639" y="84484"/>
                    <a:pt x="24687378" y="207066"/>
                  </a:cubicBezTo>
                  <a:cubicBezTo>
                    <a:pt x="24838396" y="300683"/>
                    <a:pt x="24871669" y="425358"/>
                    <a:pt x="24862529" y="1132357"/>
                  </a:cubicBezTo>
                  <a:lnTo>
                    <a:pt x="24862529" y="1132375"/>
                  </a:lnTo>
                  <a:cubicBezTo>
                    <a:pt x="24862529" y="2837094"/>
                    <a:pt x="24579532" y="3051192"/>
                    <a:pt x="23932770" y="3079033"/>
                  </a:cubicBezTo>
                  <a:close/>
                </a:path>
              </a:pathLst>
            </a:custGeom>
            <a:solidFill>
              <a:srgbClr val="FFC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Google Shape;1079;p62"/>
            <p:cNvSpPr txBox="1"/>
            <p:nvPr/>
          </p:nvSpPr>
          <p:spPr>
            <a:xfrm>
              <a:off x="2994551" y="4063076"/>
              <a:ext cx="5279269" cy="59465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92250"/>
                </a:lnSpc>
                <a:spcBef>
                  <a:spcPts val="0"/>
                </a:spcBef>
                <a:spcAft>
                  <a:spcPts val="0"/>
                </a:spcAft>
                <a:buClrTx/>
                <a:buSzTx/>
                <a:buFontTx/>
                <a:buNone/>
                <a:tabLst/>
                <a:defRPr/>
              </a:pPr>
              <a:r>
                <a:rPr kumimoji="0" lang="en-US" sz="4200" b="1" i="0" u="none" strike="noStrike" kern="1200" cap="none" spc="0" normalizeH="0" baseline="0" noProof="0" err="1">
                  <a:ln>
                    <a:noFill/>
                  </a:ln>
                  <a:solidFill>
                    <a:srgbClr val="373E56"/>
                  </a:solidFill>
                  <a:effectLst/>
                  <a:uLnTx/>
                  <a:uFillTx/>
                  <a:latin typeface="Arial"/>
                  <a:ea typeface="Arial"/>
                  <a:cs typeface="Arial"/>
                  <a:sym typeface="Arial"/>
                </a:rPr>
                <a:t>Bài</a:t>
              </a:r>
              <a:r>
                <a:rPr kumimoji="0" lang="en-US" sz="4200" b="1" i="0" u="none" strike="noStrike" kern="1200" cap="none" spc="0" normalizeH="0" baseline="0" noProof="0">
                  <a:ln>
                    <a:noFill/>
                  </a:ln>
                  <a:solidFill>
                    <a:srgbClr val="373E56"/>
                  </a:solidFill>
                  <a:effectLst/>
                  <a:uLnTx/>
                  <a:uFillTx/>
                  <a:latin typeface="Arial"/>
                  <a:ea typeface="Arial"/>
                  <a:cs typeface="Arial"/>
                  <a:sym typeface="Arial"/>
                </a:rPr>
                <a:t> 2.13 </a:t>
              </a:r>
              <a:r>
                <a:rPr kumimoji="0" lang="en-US" sz="4200" b="1" i="0" u="none" strike="noStrike" kern="1200" cap="none" spc="0" normalizeH="0" baseline="0" noProof="0" dirty="0">
                  <a:ln>
                    <a:noFill/>
                  </a:ln>
                  <a:solidFill>
                    <a:srgbClr val="373E56"/>
                  </a:solidFill>
                  <a:effectLst/>
                  <a:uLnTx/>
                  <a:uFillTx/>
                  <a:latin typeface="Arial"/>
                  <a:ea typeface="Arial"/>
                  <a:cs typeface="Arial"/>
                  <a:sym typeface="Arial"/>
                </a:rPr>
                <a:t>(SGK </a:t>
              </a:r>
              <a:r>
                <a:rPr kumimoji="0" lang="en-US" sz="4200" b="1" i="0" u="none" strike="noStrike" kern="1200" cap="none" spc="0" normalizeH="0" baseline="0" noProof="0">
                  <a:ln>
                    <a:noFill/>
                  </a:ln>
                  <a:solidFill>
                    <a:srgbClr val="373E56"/>
                  </a:solidFill>
                  <a:effectLst/>
                  <a:uLnTx/>
                  <a:uFillTx/>
                  <a:latin typeface="Arial"/>
                  <a:ea typeface="Arial"/>
                  <a:cs typeface="Arial"/>
                  <a:sym typeface="Arial"/>
                </a:rPr>
                <a:t>– tr51)</a:t>
              </a:r>
              <a:endParaRPr kumimoji="0" sz="4200" b="1" i="0" u="none" strike="noStrike" kern="1200" cap="none" spc="0" normalizeH="0" baseline="0" noProof="0" dirty="0">
                <a:ln>
                  <a:noFill/>
                </a:ln>
                <a:solidFill>
                  <a:srgbClr val="373E56"/>
                </a:solidFill>
                <a:effectLst/>
                <a:uLnTx/>
                <a:uFillTx/>
                <a:latin typeface="Arial"/>
                <a:ea typeface="Arial"/>
                <a:cs typeface="Arial"/>
                <a:sym typeface="Arial"/>
              </a:endParaRPr>
            </a:p>
          </p:txBody>
        </p:sp>
      </p:grpSp>
      <p:sp>
        <p:nvSpPr>
          <p:cNvPr id="4" name="Rectangle 3"/>
          <p:cNvSpPr/>
          <p:nvPr/>
        </p:nvSpPr>
        <p:spPr>
          <a:xfrm>
            <a:off x="1066800" y="2896105"/>
            <a:ext cx="16002000" cy="4609595"/>
          </a:xfrm>
          <a:prstGeom prst="rect">
            <a:avLst/>
          </a:prstGeom>
        </p:spPr>
        <p:txBody>
          <a:bodyPr wrap="square">
            <a:spAutoFit/>
          </a:bodyPr>
          <a:lstStyle/>
          <a:p>
            <a:pPr algn="just">
              <a:lnSpc>
                <a:spcPct val="150000"/>
              </a:lnSpc>
              <a:spcBef>
                <a:spcPts val="600"/>
              </a:spcBef>
              <a:spcAft>
                <a:spcPts val="1200"/>
              </a:spcAft>
            </a:pPr>
            <a:r>
              <a:rPr lang="vi-VN" sz="4000">
                <a:solidFill>
                  <a:srgbClr val="000000"/>
                </a:solidFill>
              </a:rPr>
              <a:t>Một kiến trúc sư thiết kế một hội trường với 15 ghế ngồi ở hàng thứ nhất, 18 ghế ngồi ở hàng thứ hai, 21 ghế ngồi ở hàng thứ ba và cứ như vậy (số ghế ở hàng sau nhiều hơn 3 ghế so với số ghế ở hàng liền trước nó). Nếu muốn hội trường đó có sức chứa ít nhất 870 ghế ngồi thì kiến trúc sư đó phải thiết kế tối thiểu bao nhiêu hàng ghế?</a:t>
            </a:r>
            <a:endParaRPr lang="en-US" sz="4000"/>
          </a:p>
        </p:txBody>
      </p:sp>
    </p:spTree>
    <p:extLst>
      <p:ext uri="{BB962C8B-B14F-4D97-AF65-F5344CB8AC3E}">
        <p14:creationId xmlns:p14="http://schemas.microsoft.com/office/powerpoint/2010/main" val="2862514236"/>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167618" cy="10287000"/>
            <a:chOff x="0" y="0"/>
            <a:chExt cx="570895" cy="2709333"/>
          </a:xfrm>
        </p:grpSpPr>
        <p:sp>
          <p:nvSpPr>
            <p:cNvPr id="3" name="Freeform 3"/>
            <p:cNvSpPr/>
            <p:nvPr/>
          </p:nvSpPr>
          <p:spPr>
            <a:xfrm>
              <a:off x="0" y="0"/>
              <a:ext cx="570895" cy="2709333"/>
            </a:xfrm>
            <a:custGeom>
              <a:avLst/>
              <a:gdLst/>
              <a:ahLst/>
              <a:cxnLst/>
              <a:rect l="l" t="t" r="r" b="b"/>
              <a:pathLst>
                <a:path w="570895" h="2709333">
                  <a:moveTo>
                    <a:pt x="0" y="0"/>
                  </a:moveTo>
                  <a:lnTo>
                    <a:pt x="570895" y="0"/>
                  </a:lnTo>
                  <a:lnTo>
                    <a:pt x="570895" y="2709333"/>
                  </a:lnTo>
                  <a:lnTo>
                    <a:pt x="0" y="2709333"/>
                  </a:lnTo>
                  <a:close/>
                </a:path>
              </a:pathLst>
            </a:custGeom>
            <a:solidFill>
              <a:srgbClr val="296C92"/>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5400000">
            <a:off x="-5183647" y="4940158"/>
            <a:ext cx="12153557" cy="795506"/>
          </a:xfrm>
          <a:custGeom>
            <a:avLst/>
            <a:gdLst/>
            <a:ahLst/>
            <a:cxnLst/>
            <a:rect l="l" t="t" r="r" b="b"/>
            <a:pathLst>
              <a:path w="12153557" h="795506">
                <a:moveTo>
                  <a:pt x="0" y="0"/>
                </a:moveTo>
                <a:lnTo>
                  <a:pt x="12153557" y="0"/>
                </a:lnTo>
                <a:lnTo>
                  <a:pt x="12153557" y="795505"/>
                </a:lnTo>
                <a:lnTo>
                  <a:pt x="0" y="7955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3161636" y="495300"/>
            <a:ext cx="16497964" cy="9258300"/>
          </a:xfrm>
          <a:custGeom>
            <a:avLst/>
            <a:gdLst/>
            <a:ahLst/>
            <a:cxnLst/>
            <a:rect l="l" t="t" r="r" b="b"/>
            <a:pathLst>
              <a:path w="14384364" h="9258300">
                <a:moveTo>
                  <a:pt x="0" y="0"/>
                </a:moveTo>
                <a:lnTo>
                  <a:pt x="14384365" y="0"/>
                </a:lnTo>
                <a:lnTo>
                  <a:pt x="14384365" y="9258300"/>
                </a:lnTo>
                <a:lnTo>
                  <a:pt x="0" y="9258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7" name="Group 7"/>
          <p:cNvGrpSpPr/>
          <p:nvPr/>
        </p:nvGrpSpPr>
        <p:grpSpPr>
          <a:xfrm>
            <a:off x="3657600" y="1569584"/>
            <a:ext cx="13030200" cy="7147832"/>
            <a:chOff x="0" y="0"/>
            <a:chExt cx="2828673" cy="1882557"/>
          </a:xfrm>
        </p:grpSpPr>
        <p:sp>
          <p:nvSpPr>
            <p:cNvPr id="8" name="Freeform 8"/>
            <p:cNvSpPr/>
            <p:nvPr/>
          </p:nvSpPr>
          <p:spPr>
            <a:xfrm>
              <a:off x="0" y="0"/>
              <a:ext cx="2828673" cy="1882557"/>
            </a:xfrm>
            <a:custGeom>
              <a:avLst/>
              <a:gdLst/>
              <a:ahLst/>
              <a:cxnLst/>
              <a:rect l="l" t="t" r="r" b="b"/>
              <a:pathLst>
                <a:path w="2828673" h="1882557">
                  <a:moveTo>
                    <a:pt x="36763" y="0"/>
                  </a:moveTo>
                  <a:lnTo>
                    <a:pt x="2791910" y="0"/>
                  </a:lnTo>
                  <a:cubicBezTo>
                    <a:pt x="2812214" y="0"/>
                    <a:pt x="2828673" y="16459"/>
                    <a:pt x="2828673" y="36763"/>
                  </a:cubicBezTo>
                  <a:lnTo>
                    <a:pt x="2828673" y="1845794"/>
                  </a:lnTo>
                  <a:cubicBezTo>
                    <a:pt x="2828673" y="1866097"/>
                    <a:pt x="2812214" y="1882557"/>
                    <a:pt x="2791910" y="1882557"/>
                  </a:cubicBezTo>
                  <a:lnTo>
                    <a:pt x="36763" y="1882557"/>
                  </a:lnTo>
                  <a:cubicBezTo>
                    <a:pt x="16459" y="1882557"/>
                    <a:pt x="0" y="1866097"/>
                    <a:pt x="0" y="1845794"/>
                  </a:cubicBezTo>
                  <a:lnTo>
                    <a:pt x="0" y="36763"/>
                  </a:lnTo>
                  <a:cubicBezTo>
                    <a:pt x="0" y="16459"/>
                    <a:pt x="16459" y="0"/>
                    <a:pt x="36763" y="0"/>
                  </a:cubicBezTo>
                  <a:close/>
                </a:path>
              </a:pathLst>
            </a:custGeom>
            <a:solidFill>
              <a:srgbClr val="F4F4F4"/>
            </a:solidFill>
          </p:spPr>
          <p:txBody>
            <a:bodyPr/>
            <a:lstStyle/>
            <a:p>
              <a:endParaRPr lang="en-US"/>
            </a:p>
          </p:txBody>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Rectangle 11"/>
          <p:cNvSpPr/>
          <p:nvPr/>
        </p:nvSpPr>
        <p:spPr>
          <a:xfrm>
            <a:off x="2819400" y="1714500"/>
            <a:ext cx="14706600" cy="3081036"/>
          </a:xfrm>
          <a:prstGeom prst="rect">
            <a:avLst/>
          </a:prstGeom>
        </p:spPr>
        <p:txBody>
          <a:bodyPr wrap="square">
            <a:spAutoFit/>
          </a:bodyPr>
          <a:lstStyle/>
          <a:p>
            <a:pPr lvl="0" algn="ctr">
              <a:lnSpc>
                <a:spcPct val="150000"/>
              </a:lnSpc>
              <a:defRPr/>
            </a:pPr>
            <a:r>
              <a:rPr lang="vi-VN" sz="6900" b="1" kern="0">
                <a:solidFill>
                  <a:srgbClr val="0070C0"/>
                </a:solidFill>
                <a:cs typeface="Arial" panose="020B0604020202020204" pitchFamily="34" charset="0"/>
              </a:rPr>
              <a:t>CHƯƠNG II. DÃY SỐ. CẤP SỐ CỘNG VÀ CẤP SỐ NHÂN</a:t>
            </a:r>
            <a:endParaRPr lang="en-US" sz="6900" b="1" kern="0" dirty="0">
              <a:solidFill>
                <a:srgbClr val="0070C0"/>
              </a:solidFill>
              <a:latin typeface="Arial" panose="020B0604020202020204" pitchFamily="34" charset="0"/>
              <a:cs typeface="Arial" panose="020B0604020202020204" pitchFamily="34" charset="0"/>
            </a:endParaRPr>
          </a:p>
        </p:txBody>
      </p:sp>
      <p:sp>
        <p:nvSpPr>
          <p:cNvPr id="13" name="Rectangle 12"/>
          <p:cNvSpPr/>
          <p:nvPr/>
        </p:nvSpPr>
        <p:spPr>
          <a:xfrm>
            <a:off x="3810000" y="5174386"/>
            <a:ext cx="12725400" cy="1549014"/>
          </a:xfrm>
          <a:prstGeom prst="rect">
            <a:avLst/>
          </a:prstGeom>
        </p:spPr>
        <p:txBody>
          <a:bodyPr wrap="square">
            <a:spAutoFit/>
          </a:bodyPr>
          <a:lstStyle/>
          <a:p>
            <a:pPr lvl="0" algn="ctr">
              <a:lnSpc>
                <a:spcPct val="150000"/>
              </a:lnSpc>
              <a:defRPr/>
            </a:pPr>
            <a:r>
              <a:rPr lang="vi-VN" sz="7000" b="1" kern="0">
                <a:solidFill>
                  <a:srgbClr val="C00000"/>
                </a:solidFill>
                <a:ea typeface="Calibri" panose="020F0502020204030204" pitchFamily="34" charset="0"/>
                <a:cs typeface="Arial" panose="020B0604020202020204" pitchFamily="34" charset="0"/>
              </a:rPr>
              <a:t>BÀI 6: CẤP SỐ CỘNG </a:t>
            </a:r>
            <a:endParaRPr kumimoji="0" lang="en-US" sz="70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7"/>
          <a:stretch>
            <a:fillRect/>
          </a:stretch>
        </p:blipFill>
        <p:spPr>
          <a:xfrm>
            <a:off x="8256204" y="7353300"/>
            <a:ext cx="3832992" cy="23156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63043" y="-738868"/>
            <a:ext cx="10149475" cy="8747002"/>
          </a:xfrm>
          <a:custGeom>
            <a:avLst/>
            <a:gdLst/>
            <a:ahLst/>
            <a:cxnLst/>
            <a:rect l="l" t="t" r="r" b="b"/>
            <a:pathLst>
              <a:path w="10149475" h="8747002">
                <a:moveTo>
                  <a:pt x="0" y="0"/>
                </a:moveTo>
                <a:lnTo>
                  <a:pt x="10149475" y="0"/>
                </a:lnTo>
                <a:lnTo>
                  <a:pt x="10149475" y="8747002"/>
                </a:lnTo>
                <a:lnTo>
                  <a:pt x="0" y="8747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67939" y="7589232"/>
            <a:ext cx="20163437" cy="1319789"/>
          </a:xfrm>
          <a:custGeom>
            <a:avLst/>
            <a:gdLst/>
            <a:ahLst/>
            <a:cxnLst/>
            <a:rect l="l" t="t" r="r" b="b"/>
            <a:pathLst>
              <a:path w="20163437" h="1319789">
                <a:moveTo>
                  <a:pt x="0" y="0"/>
                </a:moveTo>
                <a:lnTo>
                  <a:pt x="20163437" y="0"/>
                </a:lnTo>
                <a:lnTo>
                  <a:pt x="20163437" y="1319789"/>
                </a:lnTo>
                <a:lnTo>
                  <a:pt x="0" y="1319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695416" y="579050"/>
            <a:ext cx="16830584" cy="9136450"/>
            <a:chOff x="0" y="0"/>
            <a:chExt cx="3919932" cy="2274980"/>
          </a:xfrm>
        </p:grpSpPr>
        <p:sp>
          <p:nvSpPr>
            <p:cNvPr id="6" name="Freeform 6"/>
            <p:cNvSpPr/>
            <p:nvPr/>
          </p:nvSpPr>
          <p:spPr>
            <a:xfrm>
              <a:off x="0" y="0"/>
              <a:ext cx="3919932" cy="2274980"/>
            </a:xfrm>
            <a:custGeom>
              <a:avLst/>
              <a:gdLst/>
              <a:ahLst/>
              <a:cxnLst/>
              <a:rect l="l" t="t" r="r" b="b"/>
              <a:pathLst>
                <a:path w="3919932" h="2274980">
                  <a:moveTo>
                    <a:pt x="26529" y="0"/>
                  </a:moveTo>
                  <a:lnTo>
                    <a:pt x="3893404" y="0"/>
                  </a:lnTo>
                  <a:cubicBezTo>
                    <a:pt x="3908055" y="0"/>
                    <a:pt x="3919932" y="11877"/>
                    <a:pt x="3919932" y="26529"/>
                  </a:cubicBezTo>
                  <a:lnTo>
                    <a:pt x="3919932" y="2248451"/>
                  </a:lnTo>
                  <a:cubicBezTo>
                    <a:pt x="3919932" y="2263103"/>
                    <a:pt x="3908055" y="2274980"/>
                    <a:pt x="3893404" y="2274980"/>
                  </a:cubicBezTo>
                  <a:lnTo>
                    <a:pt x="26529" y="2274980"/>
                  </a:lnTo>
                  <a:cubicBezTo>
                    <a:pt x="19493" y="2274980"/>
                    <a:pt x="12745" y="2272185"/>
                    <a:pt x="7770" y="2267210"/>
                  </a:cubicBezTo>
                  <a:cubicBezTo>
                    <a:pt x="2795" y="2262235"/>
                    <a:pt x="0" y="2255487"/>
                    <a:pt x="0" y="2248451"/>
                  </a:cubicBezTo>
                  <a:lnTo>
                    <a:pt x="0" y="26529"/>
                  </a:lnTo>
                  <a:cubicBezTo>
                    <a:pt x="0" y="11877"/>
                    <a:pt x="11877" y="0"/>
                    <a:pt x="26529" y="0"/>
                  </a:cubicBezTo>
                  <a:close/>
                </a:path>
              </a:pathLst>
            </a:custGeom>
            <a:solidFill>
              <a:srgbClr val="F4F4F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3" name="Picture 12"/>
          <p:cNvPicPr>
            <a:picLocks noChangeAspect="1"/>
          </p:cNvPicPr>
          <p:nvPr/>
        </p:nvPicPr>
        <p:blipFill>
          <a:blip r:embed="rId6"/>
          <a:stretch>
            <a:fillRect/>
          </a:stretch>
        </p:blipFill>
        <p:spPr>
          <a:xfrm>
            <a:off x="15392400" y="9029700"/>
            <a:ext cx="2133600" cy="1164830"/>
          </a:xfrm>
          <a:prstGeom prst="rect">
            <a:avLst/>
          </a:prstGeom>
        </p:spPr>
      </p:pic>
      <p:pic>
        <p:nvPicPr>
          <p:cNvPr id="14" name="Picture 13"/>
          <p:cNvPicPr>
            <a:picLocks noChangeAspect="1"/>
          </p:cNvPicPr>
          <p:nvPr/>
        </p:nvPicPr>
        <p:blipFill>
          <a:blip r:embed="rId7"/>
          <a:stretch>
            <a:fillRect/>
          </a:stretch>
        </p:blipFill>
        <p:spPr>
          <a:xfrm rot="9298188">
            <a:off x="178287" y="145024"/>
            <a:ext cx="1777026" cy="172899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066800" y="2174598"/>
                <a:ext cx="16002000" cy="3792898"/>
              </a:xfrm>
              <a:prstGeom prst="rect">
                <a:avLst/>
              </a:prstGeom>
            </p:spPr>
            <p:txBody>
              <a:bodyPr wrap="square">
                <a:spAutoFit/>
              </a:bodyPr>
              <a:lstStyle/>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Số ghế ở mỗi hàng của hội trường lập thành một cấp số cộng với số hạng đầu u</a:t>
                </a:r>
                <a:r>
                  <a:rPr lang="nl-NL" sz="3700" baseline="-25000">
                    <a:effectLst/>
                    <a:latin typeface="Arial" panose="020B0604020202020204" pitchFamily="34" charset="0"/>
                    <a:ea typeface="Times New Roman" panose="02020603050405020304" pitchFamily="18" charset="0"/>
                    <a:cs typeface="Arial" panose="020B0604020202020204" pitchFamily="34" charset="0"/>
                  </a:rPr>
                  <a:t>1</a:t>
                </a:r>
                <a:r>
                  <a:rPr lang="nl-NL" sz="3700">
                    <a:effectLst/>
                    <a:latin typeface="Arial" panose="020B0604020202020204" pitchFamily="34" charset="0"/>
                    <a:ea typeface="Times New Roman" panose="02020603050405020304" pitchFamily="18" charset="0"/>
                    <a:cs typeface="Arial" panose="020B0604020202020204" pitchFamily="34" charset="0"/>
                  </a:rPr>
                  <a:t> = 15 và công sai d = 3. Giả sử cần thiết kế tối thiếu n hàng ghế để hội trường có sức chứa ít nhất 870 ghế ngồi.</a:t>
                </a:r>
                <a:endParaRPr lang="en-US" sz="37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3700">
                    <a:effectLst/>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sSub>
                      <m:sSubPr>
                        <m:ctrlPr>
                          <a:rPr lang="en-US" sz="3700" i="1">
                            <a:effectLst/>
                            <a:latin typeface="Cambria Math" panose="02040503050406030204" pitchFamily="18" charset="0"/>
                            <a:ea typeface="Times New Roman" panose="02020603050405020304" pitchFamily="18" charset="0"/>
                          </a:rPr>
                        </m:ctrlPr>
                      </m:sSubPr>
                      <m:e>
                        <m:r>
                          <a:rPr lang="en-US" sz="3700" i="1">
                            <a:effectLst/>
                            <a:latin typeface="Cambria Math" panose="02040503050406030204" pitchFamily="18" charset="0"/>
                            <a:ea typeface="Times New Roman" panose="02020603050405020304" pitchFamily="18" charset="0"/>
                          </a:rPr>
                          <m:t>𝑆</m:t>
                        </m:r>
                      </m:e>
                      <m:sub>
                        <m:r>
                          <a:rPr lang="en-US" sz="3700" i="1">
                            <a:effectLst/>
                            <a:latin typeface="Cambria Math" panose="02040503050406030204" pitchFamily="18" charset="0"/>
                            <a:ea typeface="Times New Roman" panose="02020603050405020304" pitchFamily="18" charset="0"/>
                          </a:rPr>
                          <m:t>𝑛</m:t>
                        </m:r>
                      </m:sub>
                    </m:sSub>
                    <m:r>
                      <a:rPr lang="en-US" sz="3700" i="1">
                        <a:effectLst/>
                        <a:latin typeface="Cambria Math" panose="02040503050406030204" pitchFamily="18" charset="0"/>
                        <a:ea typeface="Times New Roman" panose="02020603050405020304" pitchFamily="18" charset="0"/>
                      </a:rPr>
                      <m:t>=</m:t>
                    </m:r>
                    <m:f>
                      <m:fPr>
                        <m:ctrlPr>
                          <a:rPr lang="en-US" sz="3700" i="1">
                            <a:effectLst/>
                            <a:latin typeface="Cambria Math" panose="02040503050406030204" pitchFamily="18" charset="0"/>
                            <a:ea typeface="Times New Roman" panose="02020603050405020304" pitchFamily="18" charset="0"/>
                          </a:rPr>
                        </m:ctrlPr>
                      </m:fPr>
                      <m:num>
                        <m:r>
                          <a:rPr lang="en-US" sz="3700" i="1">
                            <a:effectLst/>
                            <a:latin typeface="Cambria Math" panose="02040503050406030204" pitchFamily="18" charset="0"/>
                            <a:ea typeface="Times New Roman" panose="02020603050405020304" pitchFamily="18" charset="0"/>
                          </a:rPr>
                          <m:t>𝑛</m:t>
                        </m:r>
                      </m:num>
                      <m:den>
                        <m:r>
                          <a:rPr lang="en-US" sz="3700" i="1">
                            <a:effectLst/>
                            <a:latin typeface="Cambria Math" panose="02040503050406030204" pitchFamily="18" charset="0"/>
                            <a:ea typeface="Times New Roman" panose="02020603050405020304" pitchFamily="18" charset="0"/>
                          </a:rPr>
                          <m:t>2</m:t>
                        </m:r>
                      </m:den>
                    </m:f>
                    <m:d>
                      <m:dPr>
                        <m:ctrlPr>
                          <a:rPr lang="en-US" sz="3700" i="1">
                            <a:effectLst/>
                            <a:latin typeface="Cambria Math" panose="02040503050406030204" pitchFamily="18" charset="0"/>
                            <a:ea typeface="Times New Roman" panose="02020603050405020304" pitchFamily="18" charset="0"/>
                          </a:rPr>
                        </m:ctrlPr>
                      </m:dPr>
                      <m:e>
                        <m:r>
                          <a:rPr lang="en-US" sz="3700" i="1">
                            <a:effectLst/>
                            <a:latin typeface="Cambria Math" panose="02040503050406030204" pitchFamily="18" charset="0"/>
                            <a:ea typeface="Times New Roman" panose="02020603050405020304" pitchFamily="18" charset="0"/>
                          </a:rPr>
                          <m:t>2</m:t>
                        </m:r>
                        <m:sSub>
                          <m:sSubPr>
                            <m:ctrlPr>
                              <a:rPr lang="en-US" sz="3700" i="1">
                                <a:effectLst/>
                                <a:latin typeface="Cambria Math" panose="02040503050406030204" pitchFamily="18" charset="0"/>
                                <a:ea typeface="Times New Roman" panose="02020603050405020304" pitchFamily="18" charset="0"/>
                              </a:rPr>
                            </m:ctrlPr>
                          </m:sSubPr>
                          <m:e>
                            <m:r>
                              <a:rPr lang="en-US" sz="3700" i="1">
                                <a:effectLst/>
                                <a:latin typeface="Cambria Math" panose="02040503050406030204" pitchFamily="18" charset="0"/>
                                <a:ea typeface="Times New Roman" panose="02020603050405020304" pitchFamily="18" charset="0"/>
                              </a:rPr>
                              <m:t>𝑢</m:t>
                            </m:r>
                          </m:e>
                          <m:sub>
                            <m:r>
                              <a:rPr lang="en-US" sz="3700" i="1">
                                <a:effectLst/>
                                <a:latin typeface="Cambria Math" panose="02040503050406030204" pitchFamily="18" charset="0"/>
                                <a:ea typeface="Times New Roman" panose="02020603050405020304" pitchFamily="18" charset="0"/>
                              </a:rPr>
                              <m:t>1</m:t>
                            </m:r>
                          </m:sub>
                        </m:sSub>
                        <m:r>
                          <a:rPr lang="en-US" sz="3700" i="1">
                            <a:effectLst/>
                            <a:latin typeface="Cambria Math" panose="02040503050406030204" pitchFamily="18" charset="0"/>
                            <a:ea typeface="Times New Roman" panose="02020603050405020304" pitchFamily="18" charset="0"/>
                          </a:rPr>
                          <m:t>+</m:t>
                        </m:r>
                        <m:d>
                          <m:dPr>
                            <m:ctrlPr>
                              <a:rPr lang="en-US" sz="3700" i="1">
                                <a:effectLst/>
                                <a:latin typeface="Cambria Math" panose="02040503050406030204" pitchFamily="18" charset="0"/>
                                <a:ea typeface="Times New Roman" panose="02020603050405020304" pitchFamily="18" charset="0"/>
                              </a:rPr>
                            </m:ctrlPr>
                          </m:dPr>
                          <m:e>
                            <m:r>
                              <a:rPr lang="en-US" sz="3700" i="1">
                                <a:effectLst/>
                                <a:latin typeface="Cambria Math" panose="02040503050406030204" pitchFamily="18" charset="0"/>
                                <a:ea typeface="Times New Roman" panose="02020603050405020304" pitchFamily="18" charset="0"/>
                              </a:rPr>
                              <m:t>𝑛</m:t>
                            </m:r>
                            <m:r>
                              <a:rPr lang="en-US" sz="3700" i="1">
                                <a:effectLst/>
                                <a:latin typeface="Cambria Math" panose="02040503050406030204" pitchFamily="18" charset="0"/>
                                <a:ea typeface="Times New Roman" panose="02020603050405020304" pitchFamily="18" charset="0"/>
                              </a:rPr>
                              <m:t>−1</m:t>
                            </m:r>
                          </m:e>
                        </m:d>
                        <m:r>
                          <a:rPr lang="en-US" sz="3700" i="1">
                            <a:effectLst/>
                            <a:latin typeface="Cambria Math" panose="02040503050406030204" pitchFamily="18" charset="0"/>
                            <a:ea typeface="Times New Roman" panose="02020603050405020304" pitchFamily="18" charset="0"/>
                          </a:rPr>
                          <m:t>𝑑</m:t>
                        </m:r>
                      </m:e>
                    </m:d>
                    <m:r>
                      <a:rPr lang="en-US" sz="3700" i="1">
                        <a:effectLst/>
                        <a:latin typeface="Cambria Math" panose="02040503050406030204" pitchFamily="18" charset="0"/>
                        <a:ea typeface="Times New Roman" panose="02020603050405020304" pitchFamily="18" charset="0"/>
                      </a:rPr>
                      <m:t>=</m:t>
                    </m:r>
                    <m:f>
                      <m:fPr>
                        <m:ctrlPr>
                          <a:rPr lang="en-US" sz="3700" i="1">
                            <a:effectLst/>
                            <a:latin typeface="Cambria Math" panose="02040503050406030204" pitchFamily="18" charset="0"/>
                            <a:ea typeface="Times New Roman" panose="02020603050405020304" pitchFamily="18" charset="0"/>
                          </a:rPr>
                        </m:ctrlPr>
                      </m:fPr>
                      <m:num>
                        <m:r>
                          <a:rPr lang="en-US" sz="3700" i="1">
                            <a:effectLst/>
                            <a:latin typeface="Cambria Math" panose="02040503050406030204" pitchFamily="18" charset="0"/>
                            <a:ea typeface="Times New Roman" panose="02020603050405020304" pitchFamily="18" charset="0"/>
                          </a:rPr>
                          <m:t>𝑛</m:t>
                        </m:r>
                      </m:num>
                      <m:den>
                        <m:r>
                          <a:rPr lang="en-US" sz="3700" i="1">
                            <a:effectLst/>
                            <a:latin typeface="Cambria Math" panose="02040503050406030204" pitchFamily="18" charset="0"/>
                            <a:ea typeface="Times New Roman" panose="02020603050405020304" pitchFamily="18" charset="0"/>
                          </a:rPr>
                          <m:t>2</m:t>
                        </m:r>
                      </m:den>
                    </m:f>
                    <m:d>
                      <m:dPr>
                        <m:ctrlPr>
                          <a:rPr lang="en-US" sz="3700" i="1">
                            <a:effectLst/>
                            <a:latin typeface="Cambria Math" panose="02040503050406030204" pitchFamily="18" charset="0"/>
                            <a:ea typeface="Times New Roman" panose="02020603050405020304" pitchFamily="18" charset="0"/>
                          </a:rPr>
                        </m:ctrlPr>
                      </m:dPr>
                      <m:e>
                        <m:sSub>
                          <m:sSubPr>
                            <m:ctrlPr>
                              <a:rPr lang="en-US" sz="3700" i="1">
                                <a:effectLst/>
                                <a:latin typeface="Cambria Math" panose="02040503050406030204" pitchFamily="18" charset="0"/>
                                <a:ea typeface="Times New Roman" panose="02020603050405020304" pitchFamily="18" charset="0"/>
                              </a:rPr>
                            </m:ctrlPr>
                          </m:sSubPr>
                          <m:e>
                            <m:r>
                              <a:rPr lang="en-US" sz="3700" i="1">
                                <a:effectLst/>
                                <a:latin typeface="Cambria Math" panose="02040503050406030204" pitchFamily="18" charset="0"/>
                                <a:ea typeface="Times New Roman" panose="02020603050405020304" pitchFamily="18" charset="0"/>
                              </a:rPr>
                              <m:t>2.15</m:t>
                            </m:r>
                          </m:e>
                          <m:sub>
                            <m:r>
                              <a:rPr lang="en-US" sz="3700" i="1">
                                <a:effectLst/>
                                <a:latin typeface="Cambria Math" panose="02040503050406030204" pitchFamily="18" charset="0"/>
                                <a:ea typeface="Times New Roman" panose="02020603050405020304" pitchFamily="18" charset="0"/>
                              </a:rPr>
                              <m:t>𝑛</m:t>
                            </m:r>
                            <m:r>
                              <a:rPr lang="en-US" sz="3700" i="1">
                                <a:effectLst/>
                                <a:latin typeface="Cambria Math" panose="02040503050406030204" pitchFamily="18" charset="0"/>
                                <a:ea typeface="Times New Roman" panose="02020603050405020304" pitchFamily="18" charset="0"/>
                              </a:rPr>
                              <m:t>−1</m:t>
                            </m:r>
                          </m:sub>
                        </m:sSub>
                        <m:r>
                          <a:rPr lang="en-US" sz="3700" i="1">
                            <a:effectLst/>
                            <a:latin typeface="Cambria Math" panose="02040503050406030204" pitchFamily="18" charset="0"/>
                            <a:ea typeface="Times New Roman" panose="02020603050405020304" pitchFamily="18" charset="0"/>
                          </a:rPr>
                          <m:t>.3</m:t>
                        </m:r>
                      </m:e>
                    </m:d>
                    <m:r>
                      <a:rPr lang="en-US" sz="3700" i="1">
                        <a:effectLst/>
                        <a:latin typeface="Cambria Math" panose="02040503050406030204" pitchFamily="18" charset="0"/>
                        <a:ea typeface="Times New Roman" panose="02020603050405020304" pitchFamily="18" charset="0"/>
                      </a:rPr>
                      <m:t>≥870</m:t>
                    </m:r>
                  </m:oMath>
                </a14:m>
                <a:endParaRPr lang="en-US" sz="37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66800" y="2174598"/>
                <a:ext cx="16002000" cy="3792898"/>
              </a:xfrm>
              <a:prstGeom prst="rect">
                <a:avLst/>
              </a:prstGeom>
              <a:blipFill>
                <a:blip r:embed="rId8"/>
                <a:stretch>
                  <a:fillRect l="-1181" r="-11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00092" y="5721087"/>
                <a:ext cx="16687800" cy="1901996"/>
              </a:xfrm>
              <a:prstGeom prst="rect">
                <a:avLst/>
              </a:prstGeom>
            </p:spPr>
            <p:txBody>
              <a:bodyPr wrap="square">
                <a:spAutoFit/>
              </a:bodyPr>
              <a:lstStyle/>
              <a:p>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Do đó,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rPr>
                      <m:t>𝑛</m:t>
                    </m:r>
                    <m:d>
                      <m:dPr>
                        <m:ctrlPr>
                          <a:rPr lang="en-US" sz="3700" i="1">
                            <a:solidFill>
                              <a:prstClr val="black"/>
                            </a:solidFill>
                            <a:latin typeface="Cambria Math" panose="02040503050406030204" pitchFamily="18" charset="0"/>
                            <a:ea typeface="Dotum" panose="020B0600000101010101" pitchFamily="34" charset="-127"/>
                          </a:rPr>
                        </m:ctrlPr>
                      </m:dPr>
                      <m:e>
                        <m:r>
                          <a:rPr lang="en-US" sz="3700" i="1">
                            <a:solidFill>
                              <a:prstClr val="black"/>
                            </a:solidFill>
                            <a:latin typeface="Cambria Math" panose="02040503050406030204" pitchFamily="18" charset="0"/>
                            <a:ea typeface="Dotum" panose="020B0600000101010101" pitchFamily="34" charset="-127"/>
                          </a:rPr>
                          <m:t>30+3</m:t>
                        </m:r>
                        <m:r>
                          <a:rPr lang="en-US" sz="3700" i="1">
                            <a:solidFill>
                              <a:prstClr val="black"/>
                            </a:solidFill>
                            <a:latin typeface="Cambria Math" panose="02040503050406030204" pitchFamily="18" charset="0"/>
                            <a:ea typeface="Dotum" panose="020B0600000101010101" pitchFamily="34" charset="-127"/>
                          </a:rPr>
                          <m:t>𝑛</m:t>
                        </m:r>
                        <m:r>
                          <a:rPr lang="en-US" sz="3700" i="1">
                            <a:solidFill>
                              <a:prstClr val="black"/>
                            </a:solidFill>
                            <a:latin typeface="Cambria Math" panose="02040503050406030204" pitchFamily="18" charset="0"/>
                            <a:ea typeface="Dotum" panose="020B0600000101010101" pitchFamily="34" charset="-127"/>
                          </a:rPr>
                          <m:t>−3</m:t>
                        </m:r>
                      </m:e>
                    </m:d>
                    <m:r>
                      <a:rPr lang="en-US" sz="3700" i="1">
                        <a:solidFill>
                          <a:prstClr val="black"/>
                        </a:solidFill>
                        <a:latin typeface="Cambria Math" panose="02040503050406030204" pitchFamily="18" charset="0"/>
                        <a:ea typeface="Dotum" panose="020B0600000101010101" pitchFamily="34" charset="-127"/>
                      </a:rPr>
                      <m:t>≥1740⟺3</m:t>
                    </m:r>
                    <m:sSup>
                      <m:sSupPr>
                        <m:ctrlPr>
                          <a:rPr lang="en-US" sz="3700" i="1">
                            <a:solidFill>
                              <a:prstClr val="black"/>
                            </a:solidFill>
                            <a:latin typeface="Cambria Math" panose="02040503050406030204" pitchFamily="18" charset="0"/>
                            <a:ea typeface="Dotum" panose="020B0600000101010101" pitchFamily="34" charset="-127"/>
                          </a:rPr>
                        </m:ctrlPr>
                      </m:sSupPr>
                      <m:e>
                        <m:r>
                          <a:rPr lang="en-US" sz="3700" i="1">
                            <a:solidFill>
                              <a:prstClr val="black"/>
                            </a:solidFill>
                            <a:latin typeface="Cambria Math" panose="02040503050406030204" pitchFamily="18" charset="0"/>
                            <a:ea typeface="Dotum" panose="020B0600000101010101" pitchFamily="34" charset="-127"/>
                          </a:rPr>
                          <m:t>𝑛</m:t>
                        </m:r>
                      </m:e>
                      <m:sup>
                        <m:r>
                          <a:rPr lang="en-US" sz="3700" i="1">
                            <a:solidFill>
                              <a:prstClr val="black"/>
                            </a:solidFill>
                            <a:latin typeface="Cambria Math" panose="02040503050406030204" pitchFamily="18" charset="0"/>
                            <a:ea typeface="Dotum" panose="020B0600000101010101" pitchFamily="34" charset="-127"/>
                          </a:rPr>
                          <m:t>2</m:t>
                        </m:r>
                      </m:sup>
                    </m:sSup>
                    <m:r>
                      <a:rPr lang="en-US" sz="3700" i="1">
                        <a:solidFill>
                          <a:prstClr val="black"/>
                        </a:solidFill>
                        <a:latin typeface="Cambria Math" panose="02040503050406030204" pitchFamily="18" charset="0"/>
                        <a:ea typeface="Dotum" panose="020B0600000101010101" pitchFamily="34" charset="-127"/>
                      </a:rPr>
                      <m:t>+27</m:t>
                    </m:r>
                    <m:r>
                      <a:rPr lang="en-US" sz="3700" i="1">
                        <a:solidFill>
                          <a:prstClr val="black"/>
                        </a:solidFill>
                        <a:latin typeface="Cambria Math" panose="02040503050406030204" pitchFamily="18" charset="0"/>
                        <a:ea typeface="Dotum" panose="020B0600000101010101" pitchFamily="34" charset="-127"/>
                      </a:rPr>
                      <m:t>𝑛</m:t>
                    </m:r>
                    <m:r>
                      <a:rPr lang="en-US" sz="3700" i="1">
                        <a:solidFill>
                          <a:prstClr val="black"/>
                        </a:solidFill>
                        <a:latin typeface="Cambria Math" panose="02040503050406030204" pitchFamily="18" charset="0"/>
                        <a:ea typeface="Dotum" panose="020B0600000101010101" pitchFamily="34" charset="-127"/>
                      </a:rPr>
                      <m:t>−1740≥0⟺</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d>
                      <m:dPr>
                        <m:begChr m:val="["/>
                        <m:endChr m:val=""/>
                        <m:ctrlPr>
                          <a:rPr lang="en-US" sz="3700" i="1">
                            <a:solidFill>
                              <a:prstClr val="black"/>
                            </a:solidFill>
                            <a:latin typeface="Cambria Math" panose="02040503050406030204" pitchFamily="18" charset="0"/>
                            <a:ea typeface="Dotum" panose="020B0600000101010101" pitchFamily="34" charset="-127"/>
                          </a:rPr>
                        </m:ctrlPr>
                      </m:dPr>
                      <m:e>
                        <m:d>
                          <m:dPr>
                            <m:begChr m:val=""/>
                            <m:endChr m:val=""/>
                            <m:ctrlPr>
                              <a:rPr lang="en-US" sz="3700" i="1">
                                <a:solidFill>
                                  <a:prstClr val="black"/>
                                </a:solidFill>
                                <a:latin typeface="Cambria Math" panose="02040503050406030204" pitchFamily="18" charset="0"/>
                                <a:ea typeface="Dotum" panose="020B0600000101010101" pitchFamily="34" charset="-127"/>
                              </a:rPr>
                            </m:ctrlPr>
                          </m:dPr>
                          <m:e>
                            <m:eqArr>
                              <m:eqArrPr>
                                <m:ctrlPr>
                                  <a:rPr lang="en-US" sz="3700" i="1">
                                    <a:solidFill>
                                      <a:prstClr val="black"/>
                                    </a:solidFill>
                                    <a:latin typeface="Cambria Math" panose="02040503050406030204" pitchFamily="18" charset="0"/>
                                    <a:ea typeface="Dotum" panose="020B0600000101010101" pitchFamily="34" charset="-127"/>
                                  </a:rPr>
                                </m:ctrlPr>
                              </m:eqArrPr>
                              <m:e>
                                <m:r>
                                  <a:rPr lang="en-US" sz="3700" i="1">
                                    <a:solidFill>
                                      <a:prstClr val="black"/>
                                    </a:solidFill>
                                    <a:latin typeface="Cambria Math" panose="02040503050406030204" pitchFamily="18" charset="0"/>
                                    <a:ea typeface="Dotum" panose="020B0600000101010101" pitchFamily="34" charset="-127"/>
                                  </a:rPr>
                                  <m:t>𝑛</m:t>
                                </m:r>
                                <m:r>
                                  <a:rPr lang="en-US" sz="3700" i="1">
                                    <a:solidFill>
                                      <a:prstClr val="black"/>
                                    </a:solidFill>
                                    <a:latin typeface="Cambria Math" panose="02040503050406030204" pitchFamily="18" charset="0"/>
                                    <a:ea typeface="Dotum" panose="020B0600000101010101" pitchFamily="34" charset="-127"/>
                                  </a:rPr>
                                  <m:t>≤−29 </m:t>
                                </m:r>
                                <m:d>
                                  <m:dPr>
                                    <m:ctrlPr>
                                      <a:rPr lang="en-US" sz="3700" i="1">
                                        <a:solidFill>
                                          <a:prstClr val="black"/>
                                        </a:solidFill>
                                        <a:latin typeface="Cambria Math" panose="02040503050406030204" pitchFamily="18" charset="0"/>
                                        <a:ea typeface="Dotum" panose="020B0600000101010101" pitchFamily="34" charset="-127"/>
                                      </a:rPr>
                                    </m:ctrlPr>
                                  </m:dPr>
                                  <m:e>
                                    <m:r>
                                      <a:rPr lang="en-US" sz="3700" i="1">
                                        <a:solidFill>
                                          <a:prstClr val="black"/>
                                        </a:solidFill>
                                        <a:latin typeface="Cambria Math" panose="02040503050406030204" pitchFamily="18" charset="0"/>
                                        <a:ea typeface="Dotum" panose="020B0600000101010101" pitchFamily="34" charset="-127"/>
                                      </a:rPr>
                                      <m:t>𝐿</m:t>
                                    </m:r>
                                  </m:e>
                                </m:d>
                                <m:r>
                                  <a:rPr lang="en-US" sz="3700" i="1">
                                    <a:solidFill>
                                      <a:prstClr val="black"/>
                                    </a:solidFill>
                                    <a:latin typeface="Cambria Math" panose="02040503050406030204" pitchFamily="18" charset="0"/>
                                    <a:ea typeface="Dotum" panose="020B0600000101010101" pitchFamily="34" charset="-127"/>
                                  </a:rPr>
                                  <m:t>  </m:t>
                                </m:r>
                              </m:e>
                              <m:e>
                                <m:r>
                                  <a:rPr lang="en-US" sz="3700" i="1">
                                    <a:solidFill>
                                      <a:prstClr val="black"/>
                                    </a:solidFill>
                                    <a:latin typeface="Cambria Math" panose="02040503050406030204" pitchFamily="18" charset="0"/>
                                    <a:ea typeface="Dotum" panose="020B0600000101010101" pitchFamily="34" charset="-127"/>
                                  </a:rPr>
                                  <m:t> </m:t>
                                </m:r>
                              </m:e>
                              <m:e>
                                <m:r>
                                  <a:rPr lang="en-US" sz="37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𝑛</m:t>
                                </m:r>
                                <m:r>
                                  <a:rPr lang="en-US" sz="37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≥20  (</m:t>
                                </m:r>
                                <m:r>
                                  <a:rPr lang="en-US" sz="37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𝑇𝑀</m:t>
                                </m:r>
                                <m:r>
                                  <a:rPr lang="en-US" sz="37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 </m:t>
                                </m:r>
                              </m:e>
                            </m:eqArr>
                          </m:e>
                        </m:d>
                      </m:e>
                    </m:d>
                  </m:oMath>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1100092" y="5721087"/>
                <a:ext cx="16687800" cy="1901996"/>
              </a:xfrm>
              <a:prstGeom prst="rect">
                <a:avLst/>
              </a:prstGeom>
              <a:blipFill>
                <a:blip r:embed="rId9"/>
                <a:stretch>
                  <a:fillRect l="-1132"/>
                </a:stretch>
              </a:blipFill>
            </p:spPr>
            <p:txBody>
              <a:bodyPr/>
              <a:lstStyle/>
              <a:p>
                <a:r>
                  <a:rPr lang="en-US">
                    <a:noFill/>
                  </a:rPr>
                  <a:t> </a:t>
                </a:r>
              </a:p>
            </p:txBody>
          </p:sp>
        </mc:Fallback>
      </mc:AlternateContent>
      <p:sp>
        <p:nvSpPr>
          <p:cNvPr id="9" name="Rectangle 8"/>
          <p:cNvSpPr/>
          <p:nvPr/>
        </p:nvSpPr>
        <p:spPr>
          <a:xfrm>
            <a:off x="1092070" y="7778487"/>
            <a:ext cx="15976729" cy="946413"/>
          </a:xfrm>
          <a:prstGeom prst="rect">
            <a:avLst/>
          </a:prstGeom>
        </p:spPr>
        <p:txBody>
          <a:bodyPr wrap="square">
            <a:spAutoFit/>
          </a:bodyPr>
          <a:lstStyle/>
          <a:p>
            <a:pPr lvl="0" algn="just">
              <a:lnSpc>
                <a:spcPct val="150000"/>
              </a:lnSpc>
            </a:pP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Vậy cần thiết kế tối thiểu 20 hàng ghế để thỏa mãn yêu cầu bài toán.</a:t>
            </a:r>
            <a:endParaRPr lang="en-US" sz="37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18" name="Oval Callout 17"/>
          <p:cNvSpPr/>
          <p:nvPr/>
        </p:nvSpPr>
        <p:spPr>
          <a:xfrm>
            <a:off x="8239505" y="1028806"/>
            <a:ext cx="1514095" cy="9142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7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755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down)">
                                      <p:cBhvr>
                                        <p:cTn id="16" dur="500"/>
                                        <p:tgtEl>
                                          <p:spTgt spid="4">
                                            <p:txEl>
                                              <p:pRg st="1" end="1"/>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63043" y="-738868"/>
            <a:ext cx="10149475" cy="8747002"/>
          </a:xfrm>
          <a:custGeom>
            <a:avLst/>
            <a:gdLst/>
            <a:ahLst/>
            <a:cxnLst/>
            <a:rect l="l" t="t" r="r" b="b"/>
            <a:pathLst>
              <a:path w="10149475" h="8747002">
                <a:moveTo>
                  <a:pt x="0" y="0"/>
                </a:moveTo>
                <a:lnTo>
                  <a:pt x="10149475" y="0"/>
                </a:lnTo>
                <a:lnTo>
                  <a:pt x="10149475" y="8747002"/>
                </a:lnTo>
                <a:lnTo>
                  <a:pt x="0" y="8747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67939" y="7589232"/>
            <a:ext cx="20163437" cy="1319789"/>
          </a:xfrm>
          <a:custGeom>
            <a:avLst/>
            <a:gdLst/>
            <a:ahLst/>
            <a:cxnLst/>
            <a:rect l="l" t="t" r="r" b="b"/>
            <a:pathLst>
              <a:path w="20163437" h="1319789">
                <a:moveTo>
                  <a:pt x="0" y="0"/>
                </a:moveTo>
                <a:lnTo>
                  <a:pt x="20163437" y="0"/>
                </a:lnTo>
                <a:lnTo>
                  <a:pt x="20163437" y="1319789"/>
                </a:lnTo>
                <a:lnTo>
                  <a:pt x="0" y="1319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695416" y="579050"/>
            <a:ext cx="16830584" cy="9136450"/>
          </a:xfrm>
          <a:custGeom>
            <a:avLst/>
            <a:gdLst/>
            <a:ahLst/>
            <a:cxnLst/>
            <a:rect l="l" t="t" r="r" b="b"/>
            <a:pathLst>
              <a:path w="3919932" h="2274980">
                <a:moveTo>
                  <a:pt x="26529" y="0"/>
                </a:moveTo>
                <a:lnTo>
                  <a:pt x="3893404" y="0"/>
                </a:lnTo>
                <a:cubicBezTo>
                  <a:pt x="3908055" y="0"/>
                  <a:pt x="3919932" y="11877"/>
                  <a:pt x="3919932" y="26529"/>
                </a:cubicBezTo>
                <a:lnTo>
                  <a:pt x="3919932" y="2248451"/>
                </a:lnTo>
                <a:cubicBezTo>
                  <a:pt x="3919932" y="2263103"/>
                  <a:pt x="3908055" y="2274980"/>
                  <a:pt x="3893404" y="2274980"/>
                </a:cubicBezTo>
                <a:lnTo>
                  <a:pt x="26529" y="2274980"/>
                </a:lnTo>
                <a:cubicBezTo>
                  <a:pt x="19493" y="2274980"/>
                  <a:pt x="12745" y="2272185"/>
                  <a:pt x="7770" y="2267210"/>
                </a:cubicBezTo>
                <a:cubicBezTo>
                  <a:pt x="2795" y="2262235"/>
                  <a:pt x="0" y="2255487"/>
                  <a:pt x="0" y="2248451"/>
                </a:cubicBezTo>
                <a:lnTo>
                  <a:pt x="0" y="26529"/>
                </a:lnTo>
                <a:cubicBezTo>
                  <a:pt x="0" y="11877"/>
                  <a:pt x="11877" y="0"/>
                  <a:pt x="26529" y="0"/>
                </a:cubicBezTo>
                <a:close/>
              </a:path>
            </a:pathLst>
          </a:custGeom>
          <a:solidFill>
            <a:schemeClr val="bg1"/>
          </a:solidFill>
        </p:spPr>
        <p:txBody>
          <a:bodyPr/>
          <a:lstStyle/>
          <a:p>
            <a:endParaRPr lang="en-US"/>
          </a:p>
        </p:txBody>
      </p:sp>
      <p:pic>
        <p:nvPicPr>
          <p:cNvPr id="14" name="Picture 13"/>
          <p:cNvPicPr>
            <a:picLocks noChangeAspect="1"/>
          </p:cNvPicPr>
          <p:nvPr/>
        </p:nvPicPr>
        <p:blipFill>
          <a:blip r:embed="rId6"/>
          <a:stretch>
            <a:fillRect/>
          </a:stretch>
        </p:blipFill>
        <p:spPr>
          <a:xfrm rot="9286813">
            <a:off x="296386" y="152470"/>
            <a:ext cx="2057727" cy="2002112"/>
          </a:xfrm>
          <a:prstGeom prst="rect">
            <a:avLst/>
          </a:prstGeom>
        </p:spPr>
      </p:pic>
      <p:sp>
        <p:nvSpPr>
          <p:cNvPr id="8" name="Rounded Rectangle 7"/>
          <p:cNvSpPr/>
          <p:nvPr/>
        </p:nvSpPr>
        <p:spPr>
          <a:xfrm>
            <a:off x="4572000" y="5219700"/>
            <a:ext cx="533400" cy="1143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a:p>
        </p:txBody>
      </p:sp>
      <p:sp>
        <p:nvSpPr>
          <p:cNvPr id="21" name="Rounded Rectangle 20"/>
          <p:cNvSpPr/>
          <p:nvPr/>
        </p:nvSpPr>
        <p:spPr>
          <a:xfrm>
            <a:off x="15163800" y="5524500"/>
            <a:ext cx="676184"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a:p>
        </p:txBody>
      </p:sp>
      <p:pic>
        <p:nvPicPr>
          <p:cNvPr id="10" name="Picture 9"/>
          <p:cNvPicPr>
            <a:picLocks noChangeAspect="1"/>
          </p:cNvPicPr>
          <p:nvPr/>
        </p:nvPicPr>
        <p:blipFill>
          <a:blip r:embed="rId7"/>
          <a:stretch>
            <a:fillRect/>
          </a:stretch>
        </p:blipFill>
        <p:spPr>
          <a:xfrm rot="19620401">
            <a:off x="15995125" y="8154692"/>
            <a:ext cx="1949051" cy="1840013"/>
          </a:xfrm>
          <a:prstGeom prst="rect">
            <a:avLst/>
          </a:prstGeom>
        </p:spPr>
      </p:pic>
      <p:sp>
        <p:nvSpPr>
          <p:cNvPr id="5" name="Rectangle 4"/>
          <p:cNvSpPr/>
          <p:nvPr/>
        </p:nvSpPr>
        <p:spPr>
          <a:xfrm>
            <a:off x="1045059" y="3351574"/>
            <a:ext cx="15984750" cy="3850541"/>
          </a:xfrm>
          <a:prstGeom prst="rect">
            <a:avLst/>
          </a:prstGeom>
        </p:spPr>
        <p:txBody>
          <a:bodyPr wrap="square">
            <a:spAutoFit/>
          </a:bodyPr>
          <a:lstStyle/>
          <a:p>
            <a:pPr algn="just">
              <a:lnSpc>
                <a:spcPct val="150000"/>
              </a:lnSpc>
            </a:pPr>
            <a:r>
              <a:rPr lang="vi-VN" sz="4200">
                <a:solidFill>
                  <a:srgbClr val="000000"/>
                </a:solidFill>
              </a:rPr>
              <a:t>Vào năm 2020, dân số của một thành phố là khoảng 1,2 triệu người. Giả sử mỗi năm, dân số của thành phố này tăng thêm khoảng 30 nghìn người. Hãy ước tính dân số của thành phố này vào năm 2030.</a:t>
            </a:r>
          </a:p>
        </p:txBody>
      </p:sp>
      <p:grpSp>
        <p:nvGrpSpPr>
          <p:cNvPr id="18" name="Google Shape;1077;p62"/>
          <p:cNvGrpSpPr/>
          <p:nvPr/>
        </p:nvGrpSpPr>
        <p:grpSpPr>
          <a:xfrm>
            <a:off x="6096000" y="1790700"/>
            <a:ext cx="5715000" cy="1051625"/>
            <a:chOff x="2765950" y="3780516"/>
            <a:chExt cx="5715000" cy="1051625"/>
          </a:xfrm>
        </p:grpSpPr>
        <p:sp>
          <p:nvSpPr>
            <p:cNvPr id="19" name="Google Shape;1078;p62"/>
            <p:cNvSpPr/>
            <p:nvPr/>
          </p:nvSpPr>
          <p:spPr>
            <a:xfrm rot="10800000">
              <a:off x="2765950" y="3780516"/>
              <a:ext cx="5715000" cy="1051625"/>
            </a:xfrm>
            <a:custGeom>
              <a:avLst/>
              <a:gdLst/>
              <a:ahLst/>
              <a:cxnLst/>
              <a:rect l="l" t="t" r="r" b="b"/>
              <a:pathLst>
                <a:path w="24871669" h="3090220" extrusionOk="0">
                  <a:moveTo>
                    <a:pt x="23932770" y="3079033"/>
                  </a:moveTo>
                  <a:cubicBezTo>
                    <a:pt x="23932770" y="3079033"/>
                    <a:pt x="23513018" y="3090220"/>
                    <a:pt x="23050433" y="3087599"/>
                  </a:cubicBezTo>
                  <a:cubicBezTo>
                    <a:pt x="7356299" y="3085436"/>
                    <a:pt x="1057073" y="3077612"/>
                    <a:pt x="1057073" y="3077612"/>
                  </a:cubicBezTo>
                  <a:cubicBezTo>
                    <a:pt x="812931" y="3068778"/>
                    <a:pt x="565145" y="3051797"/>
                    <a:pt x="398404" y="2993619"/>
                  </a:cubicBezTo>
                  <a:cubicBezTo>
                    <a:pt x="120505" y="2896657"/>
                    <a:pt x="0" y="2719129"/>
                    <a:pt x="0" y="1132357"/>
                  </a:cubicBezTo>
                  <a:lnTo>
                    <a:pt x="0" y="1132340"/>
                  </a:lnTo>
                  <a:cubicBezTo>
                    <a:pt x="8536" y="440430"/>
                    <a:pt x="34263" y="311302"/>
                    <a:pt x="140291" y="225758"/>
                  </a:cubicBezTo>
                  <a:cubicBezTo>
                    <a:pt x="342602" y="62530"/>
                    <a:pt x="736658" y="7673"/>
                    <a:pt x="1155311" y="7673"/>
                  </a:cubicBezTo>
                  <a:cubicBezTo>
                    <a:pt x="1155311" y="7673"/>
                    <a:pt x="1551711" y="15681"/>
                    <a:pt x="18302351" y="7673"/>
                  </a:cubicBezTo>
                  <a:cubicBezTo>
                    <a:pt x="23294091" y="0"/>
                    <a:pt x="23758018" y="7673"/>
                    <a:pt x="23758018" y="7673"/>
                  </a:cubicBezTo>
                  <a:cubicBezTo>
                    <a:pt x="24126326" y="15152"/>
                    <a:pt x="24489639" y="84484"/>
                    <a:pt x="24687378" y="207066"/>
                  </a:cubicBezTo>
                  <a:cubicBezTo>
                    <a:pt x="24838396" y="300683"/>
                    <a:pt x="24871669" y="425358"/>
                    <a:pt x="24862529" y="1132357"/>
                  </a:cubicBezTo>
                  <a:lnTo>
                    <a:pt x="24862529" y="1132375"/>
                  </a:lnTo>
                  <a:cubicBezTo>
                    <a:pt x="24862529" y="2837094"/>
                    <a:pt x="24579532" y="3051192"/>
                    <a:pt x="23932770" y="3079033"/>
                  </a:cubicBezTo>
                  <a:close/>
                </a:path>
              </a:pathLst>
            </a:custGeom>
            <a:solidFill>
              <a:srgbClr val="FFC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prstClr val="black"/>
                </a:solidFill>
                <a:effectLst/>
                <a:uLnTx/>
                <a:uFillTx/>
                <a:latin typeface="Calibri"/>
                <a:ea typeface="+mn-ea"/>
                <a:cs typeface="+mn-cs"/>
              </a:endParaRPr>
            </a:p>
          </p:txBody>
        </p:sp>
        <p:sp>
          <p:nvSpPr>
            <p:cNvPr id="20" name="Google Shape;1079;p62"/>
            <p:cNvSpPr txBox="1"/>
            <p:nvPr/>
          </p:nvSpPr>
          <p:spPr>
            <a:xfrm>
              <a:off x="2994551" y="4063076"/>
              <a:ext cx="5279269" cy="59465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92250"/>
                </a:lnSpc>
                <a:spcBef>
                  <a:spcPts val="0"/>
                </a:spcBef>
                <a:spcAft>
                  <a:spcPts val="0"/>
                </a:spcAft>
                <a:buClrTx/>
                <a:buSzTx/>
                <a:buFontTx/>
                <a:buNone/>
                <a:tabLst/>
                <a:defRPr/>
              </a:pPr>
              <a:r>
                <a:rPr kumimoji="0" lang="en-US" sz="4200" b="1" i="0" u="none" strike="noStrike" kern="1200" cap="none" spc="0" normalizeH="0" baseline="0" noProof="0" err="1">
                  <a:ln>
                    <a:noFill/>
                  </a:ln>
                  <a:solidFill>
                    <a:srgbClr val="373E56"/>
                  </a:solidFill>
                  <a:effectLst/>
                  <a:uLnTx/>
                  <a:uFillTx/>
                  <a:latin typeface="Arial"/>
                  <a:ea typeface="Arial"/>
                  <a:cs typeface="Arial"/>
                  <a:sym typeface="Arial"/>
                </a:rPr>
                <a:t>Bài</a:t>
              </a:r>
              <a:r>
                <a:rPr kumimoji="0" lang="en-US" sz="4200" b="1" i="0" u="none" strike="noStrike" kern="1200" cap="none" spc="0" normalizeH="0" baseline="0" noProof="0">
                  <a:ln>
                    <a:noFill/>
                  </a:ln>
                  <a:solidFill>
                    <a:srgbClr val="373E56"/>
                  </a:solidFill>
                  <a:effectLst/>
                  <a:uLnTx/>
                  <a:uFillTx/>
                  <a:latin typeface="Arial"/>
                  <a:ea typeface="Arial"/>
                  <a:cs typeface="Arial"/>
                  <a:sym typeface="Arial"/>
                </a:rPr>
                <a:t> 2.14 </a:t>
              </a:r>
              <a:r>
                <a:rPr kumimoji="0" lang="en-US" sz="4200" b="1" i="0" u="none" strike="noStrike" kern="1200" cap="none" spc="0" normalizeH="0" baseline="0" noProof="0" dirty="0">
                  <a:ln>
                    <a:noFill/>
                  </a:ln>
                  <a:solidFill>
                    <a:srgbClr val="373E56"/>
                  </a:solidFill>
                  <a:effectLst/>
                  <a:uLnTx/>
                  <a:uFillTx/>
                  <a:latin typeface="Arial"/>
                  <a:ea typeface="Arial"/>
                  <a:cs typeface="Arial"/>
                  <a:sym typeface="Arial"/>
                </a:rPr>
                <a:t>(SGK </a:t>
              </a:r>
              <a:r>
                <a:rPr kumimoji="0" lang="en-US" sz="4200" b="1" i="0" u="none" strike="noStrike" kern="1200" cap="none" spc="0" normalizeH="0" baseline="0" noProof="0">
                  <a:ln>
                    <a:noFill/>
                  </a:ln>
                  <a:solidFill>
                    <a:srgbClr val="373E56"/>
                  </a:solidFill>
                  <a:effectLst/>
                  <a:uLnTx/>
                  <a:uFillTx/>
                  <a:latin typeface="Arial"/>
                  <a:ea typeface="Arial"/>
                  <a:cs typeface="Arial"/>
                  <a:sym typeface="Arial"/>
                </a:rPr>
                <a:t>– tr51)</a:t>
              </a:r>
              <a:endParaRPr kumimoji="0" sz="4200" b="1" i="0" u="none" strike="noStrike" kern="1200" cap="none" spc="0" normalizeH="0" baseline="0" noProof="0" dirty="0">
                <a:ln>
                  <a:noFill/>
                </a:ln>
                <a:solidFill>
                  <a:srgbClr val="373E56"/>
                </a:solidFill>
                <a:effectLst/>
                <a:uLnTx/>
                <a:uFillTx/>
                <a:latin typeface="Arial"/>
                <a:ea typeface="Arial"/>
                <a:cs typeface="Arial"/>
                <a:sym typeface="Arial"/>
              </a:endParaRPr>
            </a:p>
          </p:txBody>
        </p:sp>
      </p:grpSp>
    </p:spTree>
    <p:extLst>
      <p:ext uri="{BB962C8B-B14F-4D97-AF65-F5344CB8AC3E}">
        <p14:creationId xmlns:p14="http://schemas.microsoft.com/office/powerpoint/2010/main" val="15766910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63043" y="-738868"/>
            <a:ext cx="10149475" cy="8747002"/>
          </a:xfrm>
          <a:custGeom>
            <a:avLst/>
            <a:gdLst/>
            <a:ahLst/>
            <a:cxnLst/>
            <a:rect l="l" t="t" r="r" b="b"/>
            <a:pathLst>
              <a:path w="10149475" h="8747002">
                <a:moveTo>
                  <a:pt x="0" y="0"/>
                </a:moveTo>
                <a:lnTo>
                  <a:pt x="10149475" y="0"/>
                </a:lnTo>
                <a:lnTo>
                  <a:pt x="10149475" y="8747002"/>
                </a:lnTo>
                <a:lnTo>
                  <a:pt x="0" y="8747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67939" y="7589232"/>
            <a:ext cx="20163437" cy="1319789"/>
          </a:xfrm>
          <a:custGeom>
            <a:avLst/>
            <a:gdLst/>
            <a:ahLst/>
            <a:cxnLst/>
            <a:rect l="l" t="t" r="r" b="b"/>
            <a:pathLst>
              <a:path w="20163437" h="1319789">
                <a:moveTo>
                  <a:pt x="0" y="0"/>
                </a:moveTo>
                <a:lnTo>
                  <a:pt x="20163437" y="0"/>
                </a:lnTo>
                <a:lnTo>
                  <a:pt x="20163437" y="1319789"/>
                </a:lnTo>
                <a:lnTo>
                  <a:pt x="0" y="1319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695416" y="579050"/>
            <a:ext cx="16830584" cy="9136450"/>
          </a:xfrm>
          <a:custGeom>
            <a:avLst/>
            <a:gdLst/>
            <a:ahLst/>
            <a:cxnLst/>
            <a:rect l="l" t="t" r="r" b="b"/>
            <a:pathLst>
              <a:path w="3919932" h="2274980">
                <a:moveTo>
                  <a:pt x="26529" y="0"/>
                </a:moveTo>
                <a:lnTo>
                  <a:pt x="3893404" y="0"/>
                </a:lnTo>
                <a:cubicBezTo>
                  <a:pt x="3908055" y="0"/>
                  <a:pt x="3919932" y="11877"/>
                  <a:pt x="3919932" y="26529"/>
                </a:cubicBezTo>
                <a:lnTo>
                  <a:pt x="3919932" y="2248451"/>
                </a:lnTo>
                <a:cubicBezTo>
                  <a:pt x="3919932" y="2263103"/>
                  <a:pt x="3908055" y="2274980"/>
                  <a:pt x="3893404" y="2274980"/>
                </a:cubicBezTo>
                <a:lnTo>
                  <a:pt x="26529" y="2274980"/>
                </a:lnTo>
                <a:cubicBezTo>
                  <a:pt x="19493" y="2274980"/>
                  <a:pt x="12745" y="2272185"/>
                  <a:pt x="7770" y="2267210"/>
                </a:cubicBezTo>
                <a:cubicBezTo>
                  <a:pt x="2795" y="2262235"/>
                  <a:pt x="0" y="2255487"/>
                  <a:pt x="0" y="2248451"/>
                </a:cubicBezTo>
                <a:lnTo>
                  <a:pt x="0" y="26529"/>
                </a:lnTo>
                <a:cubicBezTo>
                  <a:pt x="0" y="11877"/>
                  <a:pt x="11877" y="0"/>
                  <a:pt x="26529" y="0"/>
                </a:cubicBezTo>
                <a:close/>
              </a:path>
            </a:pathLst>
          </a:custGeom>
          <a:solidFill>
            <a:schemeClr val="bg1"/>
          </a:solidFill>
        </p:spPr>
        <p:txBody>
          <a:bodyPr/>
          <a:lstStyle/>
          <a:p>
            <a:endParaRPr lang="en-US"/>
          </a:p>
        </p:txBody>
      </p:sp>
      <p:pic>
        <p:nvPicPr>
          <p:cNvPr id="14" name="Picture 13"/>
          <p:cNvPicPr>
            <a:picLocks noChangeAspect="1"/>
          </p:cNvPicPr>
          <p:nvPr/>
        </p:nvPicPr>
        <p:blipFill>
          <a:blip r:embed="rId6"/>
          <a:stretch>
            <a:fillRect/>
          </a:stretch>
        </p:blipFill>
        <p:spPr>
          <a:xfrm rot="9286813">
            <a:off x="296386" y="152470"/>
            <a:ext cx="2057727" cy="2002112"/>
          </a:xfrm>
          <a:prstGeom prst="rect">
            <a:avLst/>
          </a:prstGeom>
        </p:spPr>
      </p:pic>
      <p:sp>
        <p:nvSpPr>
          <p:cNvPr id="16" name="Oval Callout 15"/>
          <p:cNvSpPr/>
          <p:nvPr/>
        </p:nvSpPr>
        <p:spPr>
          <a:xfrm>
            <a:off x="8363043" y="1334870"/>
            <a:ext cx="1789177" cy="989230"/>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ounded Rectangle 20"/>
          <p:cNvSpPr/>
          <p:nvPr/>
        </p:nvSpPr>
        <p:spPr>
          <a:xfrm>
            <a:off x="15163800" y="5524500"/>
            <a:ext cx="676184"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7999293" y="5372100"/>
            <a:ext cx="535107" cy="710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684535" y="5372100"/>
            <a:ext cx="450473"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7"/>
          <a:stretch>
            <a:fillRect/>
          </a:stretch>
        </p:blipFill>
        <p:spPr>
          <a:xfrm rot="19620401">
            <a:off x="15948594" y="8262735"/>
            <a:ext cx="1949051" cy="1840013"/>
          </a:xfrm>
          <a:prstGeom prst="rect">
            <a:avLst/>
          </a:prstGeom>
        </p:spPr>
      </p:pic>
      <p:sp>
        <p:nvSpPr>
          <p:cNvPr id="19" name="Rectangle 18"/>
          <p:cNvSpPr/>
          <p:nvPr/>
        </p:nvSpPr>
        <p:spPr>
          <a:xfrm>
            <a:off x="1371600" y="2705100"/>
            <a:ext cx="15392400" cy="6232475"/>
          </a:xfrm>
          <a:prstGeom prst="rect">
            <a:avLst/>
          </a:prstGeom>
        </p:spPr>
        <p:txBody>
          <a:bodyPr wrap="square">
            <a:spAutoFit/>
          </a:bodyPr>
          <a:lstStyle/>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Ta có: 1,2 triệu người = 1 200 nghìn người.</a:t>
            </a:r>
          </a:p>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Dân số mỗi năm của thành phố từ năm 2020 đến năm 2030 lập thành một cấp số cộng, gồm 11 số hạng (2030 – 2020 + 1 = 11), với số hạng đầu u</a:t>
            </a:r>
            <a:r>
              <a:rPr lang="en-US" sz="3800" baseline="-25000">
                <a:latin typeface="Arial" panose="020B0604020202020204" pitchFamily="34" charset="0"/>
                <a:ea typeface="Times New Roman" panose="02020603050405020304" pitchFamily="18" charset="0"/>
                <a:cs typeface="Arial" panose="020B0604020202020204" pitchFamily="34" charset="0"/>
              </a:rPr>
              <a:t>1</a:t>
            </a:r>
            <a:r>
              <a:rPr lang="en-US" sz="3800">
                <a:latin typeface="Arial" panose="020B0604020202020204" pitchFamily="34" charset="0"/>
                <a:ea typeface="Times New Roman" panose="02020603050405020304" pitchFamily="18" charset="0"/>
                <a:cs typeface="Arial" panose="020B0604020202020204" pitchFamily="34" charset="0"/>
              </a:rPr>
              <a:t> = 1 200 và công sai d = 30.</a:t>
            </a:r>
          </a:p>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Ta có: u</a:t>
            </a:r>
            <a:r>
              <a:rPr lang="en-US" sz="3800" baseline="-25000">
                <a:latin typeface="Arial" panose="020B0604020202020204" pitchFamily="34" charset="0"/>
                <a:ea typeface="Times New Roman" panose="02020603050405020304" pitchFamily="18" charset="0"/>
                <a:cs typeface="Arial" panose="020B0604020202020204" pitchFamily="34" charset="0"/>
              </a:rPr>
              <a:t>11</a:t>
            </a:r>
            <a:r>
              <a:rPr lang="en-US" sz="3800">
                <a:latin typeface="Arial" panose="020B0604020202020204" pitchFamily="34" charset="0"/>
                <a:ea typeface="Times New Roman" panose="02020603050405020304" pitchFamily="18" charset="0"/>
                <a:cs typeface="Arial" panose="020B0604020202020204" pitchFamily="34" charset="0"/>
              </a:rPr>
              <a:t> = u</a:t>
            </a:r>
            <a:r>
              <a:rPr lang="en-US" sz="3800" baseline="-25000">
                <a:latin typeface="Arial" panose="020B0604020202020204" pitchFamily="34" charset="0"/>
                <a:ea typeface="Times New Roman" panose="02020603050405020304" pitchFamily="18" charset="0"/>
                <a:cs typeface="Arial" panose="020B0604020202020204" pitchFamily="34" charset="0"/>
              </a:rPr>
              <a:t>1</a:t>
            </a:r>
            <a:r>
              <a:rPr lang="en-US" sz="3800">
                <a:latin typeface="Arial" panose="020B0604020202020204" pitchFamily="34" charset="0"/>
                <a:ea typeface="Times New Roman" panose="02020603050405020304" pitchFamily="18" charset="0"/>
                <a:cs typeface="Arial" panose="020B0604020202020204" pitchFamily="34" charset="0"/>
              </a:rPr>
              <a:t> + (11 – 1)d = 1 200 + 10 . 30 = 1 500.</a:t>
            </a:r>
          </a:p>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Vậy dân số của thành phố này vào năm 2030 khoảng 1 500 nghìn người hay 1,5 triệu người.</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06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down)">
                                      <p:cBhvr>
                                        <p:cTn id="12" dur="500"/>
                                        <p:tgtEl>
                                          <p:spTgt spid="19">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fade">
                                      <p:cBhvr>
                                        <p:cTn id="16" dur="500"/>
                                        <p:tgtEl>
                                          <p:spTgt spid="19">
                                            <p:txEl>
                                              <p:pRg st="1" end="1"/>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20" dur="500"/>
                                        <p:tgtEl>
                                          <p:spTgt spid="19">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9">
                                            <p:txEl>
                                              <p:pRg st="3" end="3"/>
                                            </p:txEl>
                                          </p:spTgt>
                                        </p:tgtEl>
                                        <p:attrNameLst>
                                          <p:attrName>style.visibility</p:attrName>
                                        </p:attrNameLst>
                                      </p:cBhvr>
                                      <p:to>
                                        <p:strVal val="visible"/>
                                      </p:to>
                                    </p:set>
                                    <p:animEffect transition="in" filter="fade">
                                      <p:cBhvr>
                                        <p:cTn id="24"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pic>
        <p:nvPicPr>
          <p:cNvPr id="940" name="Google Shape;940;p55"/>
          <p:cNvPicPr preferRelativeResize="0"/>
          <p:nvPr/>
        </p:nvPicPr>
        <p:blipFill rotWithShape="1">
          <a:blip r:embed="rId3">
            <a:alphaModFix amt="75000"/>
            <a:duotone>
              <a:prstClr val="black"/>
              <a:schemeClr val="bg2">
                <a:lumMod val="20000"/>
                <a:lumOff val="80000"/>
                <a:tint val="45000"/>
                <a:satMod val="400000"/>
              </a:schemeClr>
            </a:duotone>
            <a:extLst>
              <a:ext uri="{BEBA8EAE-BF5A-486C-A8C5-ECC9F3942E4B}">
                <a14:imgProps xmlns:a14="http://schemas.microsoft.com/office/drawing/2010/main">
                  <a14:imgLayer r:embed="rId4">
                    <a14:imgEffect>
                      <a14:colorTemperature colorTemp="8800"/>
                    </a14:imgEffect>
                    <a14:imgEffect>
                      <a14:brightnessContrast bright="40000" contrast="20000"/>
                    </a14:imgEffect>
                  </a14:imgLayer>
                </a14:imgProps>
              </a:ext>
            </a:extLst>
          </a:blip>
          <a:srcRect/>
          <a:stretch/>
        </p:blipFill>
        <p:spPr>
          <a:xfrm>
            <a:off x="-838200" y="-4982105"/>
            <a:ext cx="19960258" cy="19960258"/>
          </a:xfrm>
          <a:prstGeom prst="rect">
            <a:avLst/>
          </a:prstGeom>
          <a:noFill/>
          <a:ln>
            <a:noFill/>
          </a:ln>
        </p:spPr>
      </p:pic>
      <p:grpSp>
        <p:nvGrpSpPr>
          <p:cNvPr id="12" name="Group 11"/>
          <p:cNvGrpSpPr/>
          <p:nvPr/>
        </p:nvGrpSpPr>
        <p:grpSpPr>
          <a:xfrm>
            <a:off x="4005929" y="638097"/>
            <a:ext cx="10272000" cy="3873989"/>
            <a:chOff x="4129800" y="287531"/>
            <a:chExt cx="10272000" cy="3873989"/>
          </a:xfrm>
        </p:grpSpPr>
        <p:grpSp>
          <p:nvGrpSpPr>
            <p:cNvPr id="13" name="Group 2"/>
            <p:cNvGrpSpPr/>
            <p:nvPr/>
          </p:nvGrpSpPr>
          <p:grpSpPr>
            <a:xfrm>
              <a:off x="4924472" y="287531"/>
              <a:ext cx="8610597" cy="3873989"/>
              <a:chOff x="-298267" y="-28575"/>
              <a:chExt cx="3248785" cy="841375"/>
            </a:xfrm>
          </p:grpSpPr>
          <p:sp>
            <p:nvSpPr>
              <p:cNvPr id="15" name="Freeform 3"/>
              <p:cNvSpPr/>
              <p:nvPr/>
            </p:nvSpPr>
            <p:spPr>
              <a:xfrm>
                <a:off x="-298267" y="29859"/>
                <a:ext cx="3248785"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9"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14"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a:solidFill>
                    <a:srgbClr val="FFFF00"/>
                  </a:solidFill>
                  <a:latin typeface="Arial" panose="020B0604020202020204" pitchFamily="34" charset="0"/>
                </a:rPr>
                <a:t>HƯỚNG DẪN VỀ NHÀ</a:t>
              </a:r>
            </a:p>
          </p:txBody>
        </p:sp>
      </p:grpSp>
      <p:grpSp>
        <p:nvGrpSpPr>
          <p:cNvPr id="20" name="Google Shape;1097;p63"/>
          <p:cNvGrpSpPr/>
          <p:nvPr/>
        </p:nvGrpSpPr>
        <p:grpSpPr>
          <a:xfrm>
            <a:off x="990600" y="3445865"/>
            <a:ext cx="4447408" cy="3374035"/>
            <a:chOff x="1026411" y="3000040"/>
            <a:chExt cx="4447408" cy="4574994"/>
          </a:xfrm>
        </p:grpSpPr>
        <p:sp>
          <p:nvSpPr>
            <p:cNvPr id="21" name="Google Shape;1098;p63"/>
            <p:cNvSpPr/>
            <p:nvPr/>
          </p:nvSpPr>
          <p:spPr>
            <a:xfrm rot="10800000">
              <a:off x="1026411" y="3000040"/>
              <a:ext cx="4447408" cy="4574994"/>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FFC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Google Shape;1100;p63"/>
            <p:cNvSpPr txBox="1"/>
            <p:nvPr/>
          </p:nvSpPr>
          <p:spPr>
            <a:xfrm>
              <a:off x="1234645" y="4062061"/>
              <a:ext cx="4030937" cy="193899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Ôn</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tập</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kiến</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thức</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đã</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học</a:t>
              </a:r>
              <a:endParaRPr kumimoji="0" sz="4000" b="0" i="0" u="none" strike="noStrike" kern="1200" cap="none" spc="0" normalizeH="0" baseline="0" noProof="0" dirty="0">
                <a:ln>
                  <a:noFill/>
                </a:ln>
                <a:solidFill>
                  <a:prstClr val="black"/>
                </a:solidFill>
                <a:effectLst/>
                <a:uLnTx/>
                <a:uFillTx/>
                <a:latin typeface="Arial"/>
                <a:ea typeface="Arial"/>
                <a:cs typeface="Arial"/>
                <a:sym typeface="Arial"/>
              </a:endParaRPr>
            </a:p>
          </p:txBody>
        </p:sp>
      </p:grpSp>
      <p:grpSp>
        <p:nvGrpSpPr>
          <p:cNvPr id="24" name="Google Shape;1101;p63"/>
          <p:cNvGrpSpPr/>
          <p:nvPr/>
        </p:nvGrpSpPr>
        <p:grpSpPr>
          <a:xfrm>
            <a:off x="6477000" y="3470886"/>
            <a:ext cx="4797758" cy="3374035"/>
            <a:chOff x="6899689" y="2868931"/>
            <a:chExt cx="4797758" cy="3798570"/>
          </a:xfrm>
        </p:grpSpPr>
        <p:sp>
          <p:nvSpPr>
            <p:cNvPr id="25" name="Google Shape;1102;p63"/>
            <p:cNvSpPr/>
            <p:nvPr/>
          </p:nvSpPr>
          <p:spPr>
            <a:xfrm rot="10800000">
              <a:off x="6899689" y="2868931"/>
              <a:ext cx="4797758" cy="3798570"/>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FFC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Google Shape;1104;p63"/>
            <p:cNvSpPr txBox="1"/>
            <p:nvPr/>
          </p:nvSpPr>
          <p:spPr>
            <a:xfrm>
              <a:off x="6982285" y="3780659"/>
              <a:ext cx="4632565" cy="193899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Hoàn</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thành</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bài</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tập</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trong</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SBT</a:t>
              </a:r>
              <a:endParaRPr kumimoji="0" sz="4000" b="0" i="0" u="none" strike="noStrike" kern="1200" cap="none" spc="0" normalizeH="0" baseline="0" noProof="0" dirty="0">
                <a:ln>
                  <a:noFill/>
                </a:ln>
                <a:solidFill>
                  <a:prstClr val="black"/>
                </a:solidFill>
                <a:effectLst/>
                <a:uLnTx/>
                <a:uFillTx/>
                <a:latin typeface="Arial"/>
                <a:ea typeface="Arial"/>
                <a:cs typeface="Arial"/>
                <a:sym typeface="Arial"/>
              </a:endParaRPr>
            </a:p>
          </p:txBody>
        </p:sp>
      </p:grpSp>
      <p:grpSp>
        <p:nvGrpSpPr>
          <p:cNvPr id="28" name="Google Shape;1105;p63"/>
          <p:cNvGrpSpPr/>
          <p:nvPr/>
        </p:nvGrpSpPr>
        <p:grpSpPr>
          <a:xfrm>
            <a:off x="12215400" y="3440806"/>
            <a:ext cx="4969934" cy="3374035"/>
            <a:chOff x="12251211" y="3009914"/>
            <a:chExt cx="4969934" cy="4565119"/>
          </a:xfrm>
        </p:grpSpPr>
        <p:sp>
          <p:nvSpPr>
            <p:cNvPr id="29" name="Google Shape;1106;p63"/>
            <p:cNvSpPr/>
            <p:nvPr/>
          </p:nvSpPr>
          <p:spPr>
            <a:xfrm rot="10800000">
              <a:off x="12263298" y="3009914"/>
              <a:ext cx="4957847" cy="4565119"/>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FFC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Google Shape;1108;p63"/>
            <p:cNvSpPr txBox="1"/>
            <p:nvPr/>
          </p:nvSpPr>
          <p:spPr>
            <a:xfrm>
              <a:off x="12251211" y="4076487"/>
              <a:ext cx="4957847" cy="26234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Đọc</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trước</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bài</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sau</a:t>
              </a:r>
              <a:endParaRPr kumimoji="0" sz="4000" b="0" i="0" u="none" strike="noStrike" kern="1200" cap="none" spc="0" normalizeH="0" baseline="0" noProof="0" dirty="0">
                <a:ln>
                  <a:noFill/>
                </a:ln>
                <a:solidFill>
                  <a:prstClr val="black"/>
                </a:solidFill>
                <a:effectLst/>
                <a:uLnTx/>
                <a:uFillTx/>
                <a:latin typeface="Arial"/>
                <a:ea typeface="Arial"/>
                <a:cs typeface="Arial"/>
                <a:sym typeface="Arial"/>
              </a:endParaRPr>
            </a:p>
            <a:p>
              <a:pPr lvl="0" algn="ctr">
                <a:lnSpc>
                  <a:spcPct val="150000"/>
                </a:lnSpc>
              </a:pPr>
              <a:r>
                <a:rPr lang="en-US" sz="4000" b="1">
                  <a:solidFill>
                    <a:prstClr val="black"/>
                  </a:solidFill>
                  <a:latin typeface="Arial" panose="020B0604020202020204" pitchFamily="34" charset="0"/>
                  <a:ea typeface="Times New Roman" panose="02020603050405020304" pitchFamily="18" charset="0"/>
                </a:rPr>
                <a:t>Bài 7: Cấp số nhân</a:t>
              </a:r>
              <a:endParaRPr kumimoji="0" sz="4000" b="1" i="1" u="none" strike="noStrike" kern="1200" cap="none" spc="0" normalizeH="0" baseline="0" noProof="0" dirty="0">
                <a:ln>
                  <a:noFill/>
                </a:ln>
                <a:solidFill>
                  <a:prstClr val="black"/>
                </a:solidFill>
                <a:effectLst/>
                <a:uLnTx/>
                <a:uFillTx/>
                <a:latin typeface="Calibri"/>
                <a:ea typeface="Calibri"/>
                <a:cs typeface="Calibri"/>
                <a:sym typeface="Calibri"/>
              </a:endParaRPr>
            </a:p>
          </p:txBody>
        </p:sp>
      </p:grpSp>
      <p:pic>
        <p:nvPicPr>
          <p:cNvPr id="2" name="Picture 1"/>
          <p:cNvPicPr>
            <a:picLocks noChangeAspect="1"/>
          </p:cNvPicPr>
          <p:nvPr/>
        </p:nvPicPr>
        <p:blipFill>
          <a:blip r:embed="rId5"/>
          <a:stretch>
            <a:fillRect/>
          </a:stretch>
        </p:blipFill>
        <p:spPr>
          <a:xfrm>
            <a:off x="7389393" y="8165164"/>
            <a:ext cx="3433011" cy="1868809"/>
          </a:xfrm>
          <a:prstGeom prst="rect">
            <a:avLst/>
          </a:prstGeom>
        </p:spPr>
      </p:pic>
      <p:pic>
        <p:nvPicPr>
          <p:cNvPr id="32" name="Google Shape;921;p54"/>
          <p:cNvPicPr preferRelativeResize="0"/>
          <p:nvPr/>
        </p:nvPicPr>
        <p:blipFill rotWithShape="1">
          <a:blip r:embed="rId6">
            <a:alphaModFix/>
          </a:blip>
          <a:srcRect/>
          <a:stretch/>
        </p:blipFill>
        <p:spPr>
          <a:xfrm rot="890780">
            <a:off x="13449035" y="-170213"/>
            <a:ext cx="6484102" cy="1402924"/>
          </a:xfrm>
          <a:prstGeom prst="rect">
            <a:avLst/>
          </a:prstGeom>
          <a:noFill/>
          <a:ln>
            <a:noFill/>
          </a:ln>
        </p:spPr>
      </p:pic>
    </p:spTree>
    <p:extLst>
      <p:ext uri="{BB962C8B-B14F-4D97-AF65-F5344CB8AC3E}">
        <p14:creationId xmlns:p14="http://schemas.microsoft.com/office/powerpoint/2010/main" val="328907384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63043" y="-738868"/>
            <a:ext cx="10149475" cy="8747002"/>
          </a:xfrm>
          <a:custGeom>
            <a:avLst/>
            <a:gdLst/>
            <a:ahLst/>
            <a:cxnLst/>
            <a:rect l="l" t="t" r="r" b="b"/>
            <a:pathLst>
              <a:path w="10149475" h="8747002">
                <a:moveTo>
                  <a:pt x="0" y="0"/>
                </a:moveTo>
                <a:lnTo>
                  <a:pt x="10149475" y="0"/>
                </a:lnTo>
                <a:lnTo>
                  <a:pt x="10149475" y="8747002"/>
                </a:lnTo>
                <a:lnTo>
                  <a:pt x="0" y="8747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67939" y="7589232"/>
            <a:ext cx="20163437" cy="1319789"/>
          </a:xfrm>
          <a:custGeom>
            <a:avLst/>
            <a:gdLst/>
            <a:ahLst/>
            <a:cxnLst/>
            <a:rect l="l" t="t" r="r" b="b"/>
            <a:pathLst>
              <a:path w="20163437" h="1319789">
                <a:moveTo>
                  <a:pt x="0" y="0"/>
                </a:moveTo>
                <a:lnTo>
                  <a:pt x="20163437" y="0"/>
                </a:lnTo>
                <a:lnTo>
                  <a:pt x="20163437" y="1319789"/>
                </a:lnTo>
                <a:lnTo>
                  <a:pt x="0" y="1319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a:off x="-5183647" y="4940158"/>
            <a:ext cx="12153557" cy="795506"/>
          </a:xfrm>
          <a:custGeom>
            <a:avLst/>
            <a:gdLst/>
            <a:ahLst/>
            <a:cxnLst/>
            <a:rect l="l" t="t" r="r" b="b"/>
            <a:pathLst>
              <a:path w="12153557" h="795506">
                <a:moveTo>
                  <a:pt x="0" y="0"/>
                </a:moveTo>
                <a:lnTo>
                  <a:pt x="12153557" y="0"/>
                </a:lnTo>
                <a:lnTo>
                  <a:pt x="12153557" y="795505"/>
                </a:lnTo>
                <a:lnTo>
                  <a:pt x="0" y="7955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2375807" y="824593"/>
            <a:ext cx="14883493" cy="8637814"/>
            <a:chOff x="0" y="0"/>
            <a:chExt cx="3919932" cy="2274980"/>
          </a:xfrm>
        </p:grpSpPr>
        <p:sp>
          <p:nvSpPr>
            <p:cNvPr id="6" name="Freeform 6"/>
            <p:cNvSpPr/>
            <p:nvPr/>
          </p:nvSpPr>
          <p:spPr>
            <a:xfrm>
              <a:off x="0" y="0"/>
              <a:ext cx="3919932" cy="2274980"/>
            </a:xfrm>
            <a:custGeom>
              <a:avLst/>
              <a:gdLst/>
              <a:ahLst/>
              <a:cxnLst/>
              <a:rect l="l" t="t" r="r" b="b"/>
              <a:pathLst>
                <a:path w="3919932" h="2274980">
                  <a:moveTo>
                    <a:pt x="26529" y="0"/>
                  </a:moveTo>
                  <a:lnTo>
                    <a:pt x="3893404" y="0"/>
                  </a:lnTo>
                  <a:cubicBezTo>
                    <a:pt x="3908055" y="0"/>
                    <a:pt x="3919932" y="11877"/>
                    <a:pt x="3919932" y="26529"/>
                  </a:cubicBezTo>
                  <a:lnTo>
                    <a:pt x="3919932" y="2248451"/>
                  </a:lnTo>
                  <a:cubicBezTo>
                    <a:pt x="3919932" y="2263103"/>
                    <a:pt x="3908055" y="2274980"/>
                    <a:pt x="3893404" y="2274980"/>
                  </a:cubicBezTo>
                  <a:lnTo>
                    <a:pt x="26529" y="2274980"/>
                  </a:lnTo>
                  <a:cubicBezTo>
                    <a:pt x="19493" y="2274980"/>
                    <a:pt x="12745" y="2272185"/>
                    <a:pt x="7770" y="2267210"/>
                  </a:cubicBezTo>
                  <a:cubicBezTo>
                    <a:pt x="2795" y="2262235"/>
                    <a:pt x="0" y="2255487"/>
                    <a:pt x="0" y="2248451"/>
                  </a:cubicBezTo>
                  <a:lnTo>
                    <a:pt x="0" y="26529"/>
                  </a:lnTo>
                  <a:cubicBezTo>
                    <a:pt x="0" y="11877"/>
                    <a:pt x="11877" y="0"/>
                    <a:pt x="26529" y="0"/>
                  </a:cubicBezTo>
                  <a:close/>
                </a:path>
              </a:pathLst>
            </a:custGeom>
            <a:solidFill>
              <a:srgbClr val="F4F4F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1" name="Rectangle 10"/>
          <p:cNvSpPr/>
          <p:nvPr/>
        </p:nvSpPr>
        <p:spPr>
          <a:xfrm>
            <a:off x="3429000" y="2045881"/>
            <a:ext cx="12687300" cy="3554819"/>
          </a:xfrm>
          <a:prstGeom prst="rect">
            <a:avLst/>
          </a:prstGeom>
        </p:spPr>
        <p:txBody>
          <a:bodyPr wrap="square">
            <a:spAutoFit/>
          </a:bodyPr>
          <a:lstStyle/>
          <a:p>
            <a:pPr lvl="0" algn="ctr">
              <a:lnSpc>
                <a:spcPct val="150000"/>
              </a:lnSpc>
              <a:buClr>
                <a:srgbClr val="04596F"/>
              </a:buClr>
              <a:buSzPts val="5200"/>
              <a:defRPr/>
            </a:pPr>
            <a:r>
              <a:rPr lang="vi-VN" sz="7500" b="1" kern="0">
                <a:ln w="0"/>
                <a:solidFill>
                  <a:srgbClr val="1F497D"/>
                </a:solidFill>
                <a:effectLst>
                  <a:outerShdw blurRad="38100" dist="19050" dir="2700000" algn="tl" rotWithShape="0">
                    <a:srgbClr val="04596F">
                      <a:alpha val="40000"/>
                    </a:srgbClr>
                  </a:outerShdw>
                </a:effectLst>
                <a:cs typeface="Arial" panose="020B0604020202020204" pitchFamily="34" charset="0"/>
                <a:sym typeface="Kavoon"/>
              </a:rPr>
              <a:t>CẢM ƠN CÁC EM </a:t>
            </a:r>
          </a:p>
          <a:p>
            <a:pPr lvl="0" algn="ctr">
              <a:lnSpc>
                <a:spcPct val="150000"/>
              </a:lnSpc>
              <a:buClr>
                <a:srgbClr val="04596F"/>
              </a:buClr>
              <a:buSzPts val="5200"/>
              <a:defRPr/>
            </a:pPr>
            <a:r>
              <a:rPr lang="vi-VN" sz="7500" b="1" kern="0">
                <a:ln w="0"/>
                <a:solidFill>
                  <a:srgbClr val="1F497D"/>
                </a:solidFill>
                <a:effectLst>
                  <a:outerShdw blurRad="38100" dist="19050" dir="2700000" algn="tl" rotWithShape="0">
                    <a:srgbClr val="04596F">
                      <a:alpha val="40000"/>
                    </a:srgbClr>
                  </a:outerShdw>
                </a:effectLst>
                <a:cs typeface="Arial" panose="020B0604020202020204" pitchFamily="34" charset="0"/>
                <a:sym typeface="Kavoon"/>
              </a:rPr>
              <a:t>ĐÃ LẮNG NGHE BÀI HỌC!</a:t>
            </a:r>
          </a:p>
        </p:txBody>
      </p:sp>
      <p:pic>
        <p:nvPicPr>
          <p:cNvPr id="12" name="Picture 11"/>
          <p:cNvPicPr>
            <a:picLocks noChangeAspect="1"/>
          </p:cNvPicPr>
          <p:nvPr/>
        </p:nvPicPr>
        <p:blipFill>
          <a:blip r:embed="rId8"/>
          <a:stretch>
            <a:fillRect/>
          </a:stretch>
        </p:blipFill>
        <p:spPr>
          <a:xfrm>
            <a:off x="6877050" y="6464493"/>
            <a:ext cx="5791200" cy="35692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183647" y="4940158"/>
            <a:ext cx="12153557" cy="795506"/>
          </a:xfrm>
          <a:custGeom>
            <a:avLst/>
            <a:gdLst/>
            <a:ahLst/>
            <a:cxnLst/>
            <a:rect l="l" t="t" r="r" b="b"/>
            <a:pathLst>
              <a:path w="12153557" h="795506">
                <a:moveTo>
                  <a:pt x="0" y="0"/>
                </a:moveTo>
                <a:lnTo>
                  <a:pt x="12153557" y="0"/>
                </a:lnTo>
                <a:lnTo>
                  <a:pt x="12153557" y="795505"/>
                </a:lnTo>
                <a:lnTo>
                  <a:pt x="0" y="7955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6" name="Group 25"/>
          <p:cNvGrpSpPr/>
          <p:nvPr/>
        </p:nvGrpSpPr>
        <p:grpSpPr>
          <a:xfrm>
            <a:off x="4429992" y="888511"/>
            <a:ext cx="10272000" cy="3873989"/>
            <a:chOff x="4129800" y="287531"/>
            <a:chExt cx="10272000" cy="3873989"/>
          </a:xfrm>
        </p:grpSpPr>
        <p:grpSp>
          <p:nvGrpSpPr>
            <p:cNvPr id="27" name="Group 2"/>
            <p:cNvGrpSpPr/>
            <p:nvPr/>
          </p:nvGrpSpPr>
          <p:grpSpPr>
            <a:xfrm>
              <a:off x="5289364" y="287531"/>
              <a:ext cx="7772401" cy="3873989"/>
              <a:chOff x="-160593" y="-28575"/>
              <a:chExt cx="2932533" cy="841375"/>
            </a:xfrm>
          </p:grpSpPr>
          <p:sp>
            <p:nvSpPr>
              <p:cNvPr id="29" name="Freeform 3"/>
              <p:cNvSpPr/>
              <p:nvPr/>
            </p:nvSpPr>
            <p:spPr>
              <a:xfrm>
                <a:off x="-160593" y="29859"/>
                <a:ext cx="29325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30"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28"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5800" b="1" kern="0" dirty="0">
                  <a:solidFill>
                    <a:srgbClr val="FFFF00"/>
                  </a:solidFill>
                  <a:latin typeface="Arial" panose="020B0604020202020204" pitchFamily="34" charset="0"/>
                </a:rPr>
                <a:t>NỘI DUNG BÀI HỌC</a:t>
              </a:r>
              <a:endParaRPr lang="vi-VN" sz="5800" b="1" kern="0" dirty="0">
                <a:solidFill>
                  <a:srgbClr val="FFFF00"/>
                </a:solidFill>
                <a:latin typeface="Arial" panose="020B0604020202020204" pitchFamily="34" charset="0"/>
              </a:endParaRPr>
            </a:p>
          </p:txBody>
        </p:sp>
      </p:grpSp>
      <p:grpSp>
        <p:nvGrpSpPr>
          <p:cNvPr id="31" name="Group 30"/>
          <p:cNvGrpSpPr/>
          <p:nvPr/>
        </p:nvGrpSpPr>
        <p:grpSpPr>
          <a:xfrm>
            <a:off x="3393826" y="3576946"/>
            <a:ext cx="1236936" cy="1155973"/>
            <a:chOff x="2315060" y="3149849"/>
            <a:chExt cx="1236936" cy="1155973"/>
          </a:xfrm>
        </p:grpSpPr>
        <p:pic>
          <p:nvPicPr>
            <p:cNvPr id="32" name="Picture 2"/>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p:spPr>
        </p:pic>
        <p:sp>
          <p:nvSpPr>
            <p:cNvPr id="33" name="TextBox 15"/>
            <p:cNvSpPr txBox="1"/>
            <p:nvPr/>
          </p:nvSpPr>
          <p:spPr>
            <a:xfrm>
              <a:off x="2411833" y="3543300"/>
              <a:ext cx="1043391" cy="569130"/>
            </a:xfrm>
            <a:prstGeom prst="rect">
              <a:avLst/>
            </a:prstGeom>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a:t>
              </a:r>
            </a:p>
          </p:txBody>
        </p:sp>
      </p:grpSp>
      <p:sp>
        <p:nvSpPr>
          <p:cNvPr id="34" name="Rectangle 33"/>
          <p:cNvSpPr/>
          <p:nvPr/>
        </p:nvSpPr>
        <p:spPr>
          <a:xfrm>
            <a:off x="4912176" y="3543300"/>
            <a:ext cx="9553994" cy="1002710"/>
          </a:xfrm>
          <a:prstGeom prst="rect">
            <a:avLst/>
          </a:prstGeom>
        </p:spPr>
        <p:txBody>
          <a:bodyPr wrap="square">
            <a:spAutoFit/>
          </a:bodyPr>
          <a:lstStyle/>
          <a:p>
            <a:pPr lvl="0" algn="just">
              <a:lnSpc>
                <a:spcPct val="150000"/>
              </a:lnSpc>
              <a:tabLst>
                <a:tab pos="360045" algn="l"/>
                <a:tab pos="720090" algn="l"/>
              </a:tabLst>
            </a:pPr>
            <a:r>
              <a:rPr lang="vi-VN" sz="4500" b="1">
                <a:ea typeface="Calibri" panose="020F0502020204030204" pitchFamily="34" charset="0"/>
                <a:cs typeface="Arial" panose="020B0604020202020204" pitchFamily="34" charset="0"/>
              </a:rPr>
              <a:t>Định nghĩa</a:t>
            </a:r>
            <a:endParaRPr kumimoji="0" lang="vi-VN" sz="45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35" name="Group 34"/>
          <p:cNvGrpSpPr/>
          <p:nvPr/>
        </p:nvGrpSpPr>
        <p:grpSpPr>
          <a:xfrm>
            <a:off x="3364832" y="5511527"/>
            <a:ext cx="1236936" cy="1155973"/>
            <a:chOff x="2315060" y="3149849"/>
            <a:chExt cx="1236936" cy="1155973"/>
          </a:xfrm>
        </p:grpSpPr>
        <p:pic>
          <p:nvPicPr>
            <p:cNvPr id="36" name="Picture 2"/>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p:spPr>
        </p:pic>
        <p:sp>
          <p:nvSpPr>
            <p:cNvPr id="37" name="TextBox 15"/>
            <p:cNvSpPr txBox="1"/>
            <p:nvPr/>
          </p:nvSpPr>
          <p:spPr>
            <a:xfrm>
              <a:off x="2411833" y="3543300"/>
              <a:ext cx="1043391" cy="569130"/>
            </a:xfrm>
            <a:prstGeom prst="rect">
              <a:avLst/>
            </a:prstGeom>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a:t>
              </a:r>
            </a:p>
          </p:txBody>
        </p:sp>
      </p:grpSp>
      <p:sp>
        <p:nvSpPr>
          <p:cNvPr id="38" name="Rectangle 37"/>
          <p:cNvSpPr/>
          <p:nvPr/>
        </p:nvSpPr>
        <p:spPr>
          <a:xfrm>
            <a:off x="4888832" y="5493354"/>
            <a:ext cx="9553994" cy="1002710"/>
          </a:xfrm>
          <a:prstGeom prst="rect">
            <a:avLst/>
          </a:prstGeom>
        </p:spPr>
        <p:txBody>
          <a:bodyPr wrap="square">
            <a:spAutoFit/>
          </a:bodyPr>
          <a:lstStyle/>
          <a:p>
            <a:pPr lvl="0" algn="just">
              <a:lnSpc>
                <a:spcPct val="150000"/>
              </a:lnSpc>
              <a:tabLst>
                <a:tab pos="360045" algn="l"/>
                <a:tab pos="720090" algn="l"/>
              </a:tabLst>
            </a:pPr>
            <a:r>
              <a:rPr lang="vi-VN" sz="4500" b="1">
                <a:ea typeface="Calibri" panose="020F0502020204030204" pitchFamily="34" charset="0"/>
                <a:cs typeface="Arial" panose="020B0604020202020204" pitchFamily="34" charset="0"/>
              </a:rPr>
              <a:t>Số hạng tổng quát</a:t>
            </a:r>
            <a:endParaRPr kumimoji="0" lang="vi-VN" sz="45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42" name="Picture 41"/>
          <p:cNvPicPr>
            <a:picLocks noChangeAspect="1"/>
          </p:cNvPicPr>
          <p:nvPr/>
        </p:nvPicPr>
        <p:blipFill>
          <a:blip r:embed="rId7"/>
          <a:stretch>
            <a:fillRect/>
          </a:stretch>
        </p:blipFill>
        <p:spPr>
          <a:xfrm rot="499936">
            <a:off x="1824238" y="620884"/>
            <a:ext cx="1985761" cy="2187575"/>
          </a:xfrm>
          <a:prstGeom prst="rect">
            <a:avLst/>
          </a:prstGeom>
        </p:spPr>
      </p:pic>
      <p:pic>
        <p:nvPicPr>
          <p:cNvPr id="43" name="Picture 42"/>
          <p:cNvPicPr>
            <a:picLocks noChangeAspect="1"/>
          </p:cNvPicPr>
          <p:nvPr/>
        </p:nvPicPr>
        <p:blipFill>
          <a:blip r:embed="rId8"/>
          <a:stretch>
            <a:fillRect/>
          </a:stretch>
        </p:blipFill>
        <p:spPr>
          <a:xfrm rot="1831600">
            <a:off x="15453850" y="8882373"/>
            <a:ext cx="1909541" cy="1461383"/>
          </a:xfrm>
          <a:prstGeom prst="rect">
            <a:avLst/>
          </a:prstGeom>
        </p:spPr>
      </p:pic>
      <p:grpSp>
        <p:nvGrpSpPr>
          <p:cNvPr id="19" name="Group 18"/>
          <p:cNvGrpSpPr/>
          <p:nvPr/>
        </p:nvGrpSpPr>
        <p:grpSpPr>
          <a:xfrm>
            <a:off x="3352800" y="7416527"/>
            <a:ext cx="1236936" cy="1155973"/>
            <a:chOff x="2315060" y="3149849"/>
            <a:chExt cx="1236936" cy="1155973"/>
          </a:xfrm>
        </p:grpSpPr>
        <p:pic>
          <p:nvPicPr>
            <p:cNvPr id="20" name="Picture 2"/>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p:spPr>
        </p:pic>
        <p:sp>
          <p:nvSpPr>
            <p:cNvPr id="21" name="TextBox 15"/>
            <p:cNvSpPr txBox="1"/>
            <p:nvPr/>
          </p:nvSpPr>
          <p:spPr>
            <a:xfrm>
              <a:off x="2411833" y="3543300"/>
              <a:ext cx="1043391" cy="569130"/>
            </a:xfrm>
            <a:prstGeom prst="rect">
              <a:avLst/>
            </a:prstGeom>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3</a:t>
              </a:r>
              <a:endParaRPr kumimoji="0" lang="en-US" sz="5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sp>
        <p:nvSpPr>
          <p:cNvPr id="22" name="Rectangle 21"/>
          <p:cNvSpPr/>
          <p:nvPr/>
        </p:nvSpPr>
        <p:spPr>
          <a:xfrm>
            <a:off x="4876800" y="7398354"/>
            <a:ext cx="12068594" cy="1131079"/>
          </a:xfrm>
          <a:prstGeom prst="rect">
            <a:avLst/>
          </a:prstGeom>
        </p:spPr>
        <p:txBody>
          <a:bodyPr wrap="square">
            <a:spAutoFit/>
          </a:bodyPr>
          <a:lstStyle/>
          <a:p>
            <a:pPr lvl="0" algn="just">
              <a:lnSpc>
                <a:spcPct val="150000"/>
              </a:lnSpc>
              <a:tabLst>
                <a:tab pos="360045" algn="l"/>
                <a:tab pos="720090" algn="l"/>
              </a:tabLst>
            </a:pPr>
            <a:r>
              <a:rPr lang="vi-VN" sz="4500" b="1">
                <a:ea typeface="Calibri" panose="020F0502020204030204" pitchFamily="34" charset="0"/>
                <a:cs typeface="Arial" panose="020B0604020202020204" pitchFamily="34" charset="0"/>
              </a:rPr>
              <a:t>Tổng n số hạng đầu của một cấp số cộng</a:t>
            </a:r>
            <a:endParaRPr kumimoji="0" lang="vi-VN" sz="45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1557899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par>
                                <p:cTn id="12" presetID="10" presetClass="entr" presetSubtype="0"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500"/>
                                        <p:tgtEl>
                                          <p:spTgt spid="38"/>
                                        </p:tgtEl>
                                      </p:cBhvr>
                                    </p:animEffect>
                                  </p:childTnLst>
                                </p:cTn>
                              </p:par>
                              <p:par>
                                <p:cTn id="19" presetID="16" presetClass="entr" presetSubtype="21"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par>
                                <p:cTn id="26" presetID="14" presetClass="entr" presetSubtype="1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034957" y="1612788"/>
            <a:ext cx="15676325" cy="1905000"/>
            <a:chOff x="2708710" y="3162300"/>
            <a:chExt cx="12481624" cy="1905000"/>
          </a:xfrm>
        </p:grpSpPr>
        <p:sp>
          <p:nvSpPr>
            <p:cNvPr id="12" name="Freeform 4"/>
            <p:cNvSpPr/>
            <p:nvPr/>
          </p:nvSpPr>
          <p:spPr>
            <a:xfrm>
              <a:off x="2977574" y="3162300"/>
              <a:ext cx="11943896" cy="1905000"/>
            </a:xfrm>
            <a:custGeom>
              <a:avLst/>
              <a:gdLst/>
              <a:ahLst/>
              <a:cxnLst/>
              <a:rect l="l" t="t" r="r" b="b"/>
              <a:pathLst>
                <a:path w="8541811" h="5591003">
                  <a:moveTo>
                    <a:pt x="0" y="0"/>
                  </a:moveTo>
                  <a:lnTo>
                    <a:pt x="8541811" y="0"/>
                  </a:lnTo>
                  <a:lnTo>
                    <a:pt x="8541811" y="5591003"/>
                  </a:lnTo>
                  <a:lnTo>
                    <a:pt x="0" y="55910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Rectangle 10"/>
            <p:cNvSpPr/>
            <p:nvPr/>
          </p:nvSpPr>
          <p:spPr>
            <a:xfrm>
              <a:off x="2708710" y="3318428"/>
              <a:ext cx="12481624" cy="1592744"/>
            </a:xfrm>
            <a:prstGeom prst="rect">
              <a:avLst/>
            </a:prstGeom>
          </p:spPr>
          <p:txBody>
            <a:bodyPr wrap="square">
              <a:spAutoFit/>
            </a:bodyPr>
            <a:lstStyle/>
            <a:p>
              <a:pPr lvl="0" algn="ctr">
                <a:lnSpc>
                  <a:spcPct val="150000"/>
                </a:lnSpc>
                <a:tabLst>
                  <a:tab pos="360045" algn="l"/>
                  <a:tab pos="720090" algn="l"/>
                </a:tabLst>
              </a:pPr>
              <a:r>
                <a:rPr lang="en-US" sz="6500" b="1">
                  <a:solidFill>
                    <a:srgbClr val="C00000"/>
                  </a:solidFill>
                  <a:latin typeface="Arial" panose="020B0604020202020204" pitchFamily="34" charset="0"/>
                  <a:ea typeface="Calibri" panose="020F0502020204030204" pitchFamily="34" charset="0"/>
                  <a:cs typeface="Arial" panose="020B0604020202020204" pitchFamily="34" charset="0"/>
                </a:rPr>
                <a:t>1. ĐỊNH NGHĨA</a:t>
              </a:r>
              <a:endParaRPr lang="vi-VN" sz="65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5"/>
          <a:stretch>
            <a:fillRect/>
          </a:stretch>
        </p:blipFill>
        <p:spPr>
          <a:xfrm>
            <a:off x="6420999" y="5981700"/>
            <a:ext cx="6904242" cy="3758424"/>
          </a:xfrm>
          <a:prstGeom prst="rect">
            <a:avLst/>
          </a:prstGeom>
        </p:spPr>
      </p:pic>
      <p:grpSp>
        <p:nvGrpSpPr>
          <p:cNvPr id="15" name="Group 2"/>
          <p:cNvGrpSpPr/>
          <p:nvPr/>
        </p:nvGrpSpPr>
        <p:grpSpPr>
          <a:xfrm>
            <a:off x="678093" y="0"/>
            <a:ext cx="845907" cy="10287000"/>
            <a:chOff x="0" y="0"/>
            <a:chExt cx="570895" cy="2709333"/>
          </a:xfrm>
        </p:grpSpPr>
        <p:sp>
          <p:nvSpPr>
            <p:cNvPr id="16" name="Freeform 3"/>
            <p:cNvSpPr/>
            <p:nvPr/>
          </p:nvSpPr>
          <p:spPr>
            <a:xfrm>
              <a:off x="0" y="0"/>
              <a:ext cx="570895" cy="2709333"/>
            </a:xfrm>
            <a:custGeom>
              <a:avLst/>
              <a:gdLst/>
              <a:ahLst/>
              <a:cxnLst/>
              <a:rect l="l" t="t" r="r" b="b"/>
              <a:pathLst>
                <a:path w="570895" h="2709333">
                  <a:moveTo>
                    <a:pt x="0" y="0"/>
                  </a:moveTo>
                  <a:lnTo>
                    <a:pt x="570895" y="0"/>
                  </a:lnTo>
                  <a:lnTo>
                    <a:pt x="570895" y="2709333"/>
                  </a:lnTo>
                  <a:lnTo>
                    <a:pt x="0" y="2709333"/>
                  </a:lnTo>
                  <a:close/>
                </a:path>
              </a:pathLst>
            </a:custGeom>
            <a:solidFill>
              <a:srgbClr val="296C92"/>
            </a:solidFill>
          </p:spPr>
          <p:txBody>
            <a:bodyPr/>
            <a:lstStyle/>
            <a:p>
              <a:endParaRPr lang="en-US"/>
            </a:p>
          </p:txBody>
        </p:sp>
        <p:sp>
          <p:nvSpPr>
            <p:cNvPr id="17"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Tree>
    <p:extLst>
      <p:ext uri="{BB962C8B-B14F-4D97-AF65-F5344CB8AC3E}">
        <p14:creationId xmlns:p14="http://schemas.microsoft.com/office/powerpoint/2010/main" val="2068839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183647" y="4940158"/>
            <a:ext cx="12153557" cy="795506"/>
          </a:xfrm>
          <a:custGeom>
            <a:avLst/>
            <a:gdLst/>
            <a:ahLst/>
            <a:cxnLst/>
            <a:rect l="l" t="t" r="r" b="b"/>
            <a:pathLst>
              <a:path w="12153557" h="795506">
                <a:moveTo>
                  <a:pt x="0" y="0"/>
                </a:moveTo>
                <a:lnTo>
                  <a:pt x="12153557" y="0"/>
                </a:lnTo>
                <a:lnTo>
                  <a:pt x="12153557" y="795505"/>
                </a:lnTo>
                <a:lnTo>
                  <a:pt x="0" y="7955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7" name="Group 26"/>
          <p:cNvGrpSpPr/>
          <p:nvPr/>
        </p:nvGrpSpPr>
        <p:grpSpPr>
          <a:xfrm>
            <a:off x="2011205" y="503247"/>
            <a:ext cx="4785560" cy="754053"/>
            <a:chOff x="1735556" y="555458"/>
            <a:chExt cx="4785560" cy="754053"/>
          </a:xfrm>
        </p:grpSpPr>
        <p:sp>
          <p:nvSpPr>
            <p:cNvPr id="25" name="TextBox 24"/>
            <p:cNvSpPr txBox="1"/>
            <p:nvPr/>
          </p:nvSpPr>
          <p:spPr>
            <a:xfrm>
              <a:off x="2939716" y="555458"/>
              <a:ext cx="3581400" cy="7540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HĐ 1:</a:t>
              </a:r>
              <a:endParaRPr kumimoji="0" lang="en-US" sz="4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6" name="Picture 25"/>
            <p:cNvPicPr>
              <a:picLocks noChangeAspect="1"/>
            </p:cNvPicPr>
            <p:nvPr/>
          </p:nvPicPr>
          <p:blipFill>
            <a:blip r:embed="rId4"/>
            <a:stretch>
              <a:fillRect/>
            </a:stretch>
          </p:blipFill>
          <p:spPr>
            <a:xfrm>
              <a:off x="1735556" y="571501"/>
              <a:ext cx="1145200" cy="616646"/>
            </a:xfrm>
            <a:prstGeom prst="rect">
              <a:avLst/>
            </a:prstGeom>
          </p:spPr>
        </p:pic>
      </p:grpSp>
      <mc:AlternateContent xmlns:mc="http://schemas.openxmlformats.org/markup-compatibility/2006" xmlns:a14="http://schemas.microsoft.com/office/drawing/2010/main">
        <mc:Choice Requires="a14">
          <p:sp>
            <p:nvSpPr>
              <p:cNvPr id="28" name="Rectangle 27"/>
              <p:cNvSpPr/>
              <p:nvPr/>
            </p:nvSpPr>
            <p:spPr>
              <a:xfrm>
                <a:off x="1887956" y="1385040"/>
                <a:ext cx="16400044" cy="2615460"/>
              </a:xfrm>
              <a:prstGeom prst="rect">
                <a:avLst/>
              </a:prstGeom>
            </p:spPr>
            <p:txBody>
              <a:bodyPr wrap="square">
                <a:spAutoFit/>
              </a:bodyPr>
              <a:lstStyle/>
              <a:p>
                <a:pPr>
                  <a:lnSpc>
                    <a:spcPct val="150000"/>
                  </a:lnSpc>
                </a:pPr>
                <a:r>
                  <a:rPr lang="en-US" sz="3800">
                    <a:solidFill>
                      <a:srgbClr val="000000"/>
                    </a:solidFill>
                    <a:latin typeface="OpenSans"/>
                  </a:rPr>
                  <a:t>Cho 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e>
                    </m:d>
                  </m:oMath>
                </a14:m>
                <a:r>
                  <a:rPr lang="en-US" sz="3800">
                    <a:solidFill>
                      <a:srgbClr val="000000"/>
                    </a:solidFill>
                    <a:latin typeface="OpenSans"/>
                  </a:rPr>
                  <a:t> gồm tất cả các số tự nhiên lẻ, xếp theo thứ tự tăng dần</a:t>
                </a:r>
              </a:p>
              <a:p>
                <a:pPr>
                  <a:lnSpc>
                    <a:spcPct val="150000"/>
                  </a:lnSpc>
                </a:pPr>
                <a:r>
                  <a:rPr lang="en-US" sz="3800">
                    <a:solidFill>
                      <a:srgbClr val="000000"/>
                    </a:solidFill>
                    <a:latin typeface="OpenSans"/>
                  </a:rPr>
                  <a:t>a) Viết năm số hạng đầu của dãy số.</a:t>
                </a:r>
              </a:p>
              <a:p>
                <a:pPr>
                  <a:lnSpc>
                    <a:spcPct val="150000"/>
                  </a:lnSpc>
                </a:pPr>
                <a:r>
                  <a:rPr lang="en-US" sz="3800">
                    <a:solidFill>
                      <a:srgbClr val="000000"/>
                    </a:solidFill>
                    <a:latin typeface="OpenSans"/>
                  </a:rPr>
                  <a:t>b) Dự đoán công thức biểu diễn số hạng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oMath>
                </a14:m>
                <a:r>
                  <a:rPr lang="en-US" sz="3800">
                    <a:solidFill>
                      <a:srgbClr val="000000"/>
                    </a:solidFill>
                    <a:latin typeface="OpenSans"/>
                  </a:rPr>
                  <a:t> theo số hạng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b="0" i="1" smtClean="0">
                            <a:solidFill>
                              <a:prstClr val="black"/>
                            </a:solidFill>
                            <a:latin typeface="Cambria Math" panose="02040503050406030204" pitchFamily="18" charset="0"/>
                            <a:cs typeface="Arial" panose="020B0604020202020204" pitchFamily="34" charset="0"/>
                          </a:rPr>
                          <m:t>−1</m:t>
                        </m:r>
                      </m:sub>
                    </m:sSub>
                    <m:r>
                      <a:rPr lang="en-US" sz="3800" b="0" i="1" smtClean="0">
                        <a:solidFill>
                          <a:prstClr val="black"/>
                        </a:solidFill>
                        <a:latin typeface="Cambria Math" panose="02040503050406030204" pitchFamily="18" charset="0"/>
                        <a:cs typeface="Arial" panose="020B0604020202020204" pitchFamily="34" charset="0"/>
                      </a:rPr>
                      <m:t>.</m:t>
                    </m:r>
                  </m:oMath>
                </a14:m>
                <a:endParaRPr lang="en-US" sz="3800">
                  <a:solidFill>
                    <a:srgbClr val="000000"/>
                  </a:solidFill>
                  <a:latin typeface="OpenSans"/>
                </a:endParaRPr>
              </a:p>
            </p:txBody>
          </p:sp>
        </mc:Choice>
        <mc:Fallback xmlns="">
          <p:sp>
            <p:nvSpPr>
              <p:cNvPr id="28" name="Rectangle 27"/>
              <p:cNvSpPr>
                <a:spLocks noRot="1" noChangeAspect="1" noMove="1" noResize="1" noEditPoints="1" noAdjustHandles="1" noChangeArrowheads="1" noChangeShapeType="1" noTextEdit="1"/>
              </p:cNvSpPr>
              <p:nvPr/>
            </p:nvSpPr>
            <p:spPr>
              <a:xfrm>
                <a:off x="1887956" y="1385040"/>
                <a:ext cx="16400044" cy="2615460"/>
              </a:xfrm>
              <a:prstGeom prst="rect">
                <a:avLst/>
              </a:prstGeom>
              <a:blipFill>
                <a:blip r:embed="rId5"/>
                <a:stretch>
                  <a:fillRect l="-1227" b="-8625"/>
                </a:stretch>
              </a:blipFill>
            </p:spPr>
            <p:txBody>
              <a:bodyPr/>
              <a:lstStyle/>
              <a:p>
                <a:r>
                  <a:rPr lang="en-US">
                    <a:noFill/>
                  </a:rPr>
                  <a:t> </a:t>
                </a:r>
              </a:p>
            </p:txBody>
          </p:sp>
        </mc:Fallback>
      </mc:AlternateContent>
      <p:pic>
        <p:nvPicPr>
          <p:cNvPr id="4" name="Picture 3"/>
          <p:cNvPicPr>
            <a:picLocks noChangeAspect="1"/>
          </p:cNvPicPr>
          <p:nvPr/>
        </p:nvPicPr>
        <p:blipFill>
          <a:blip r:embed="rId6"/>
          <a:stretch>
            <a:fillRect/>
          </a:stretch>
        </p:blipFill>
        <p:spPr>
          <a:xfrm>
            <a:off x="16230600" y="-26716"/>
            <a:ext cx="1781475" cy="1741216"/>
          </a:xfrm>
          <a:prstGeom prst="rect">
            <a:avLst/>
          </a:prstGeom>
        </p:spPr>
      </p:pic>
      <p:sp>
        <p:nvSpPr>
          <p:cNvPr id="5" name="Rectangle 4"/>
          <p:cNvSpPr/>
          <p:nvPr/>
        </p:nvSpPr>
        <p:spPr>
          <a:xfrm>
            <a:off x="1887956" y="5134015"/>
            <a:ext cx="15783702" cy="4657685"/>
          </a:xfrm>
          <a:prstGeom prst="rect">
            <a:avLst/>
          </a:prstGeom>
        </p:spPr>
        <p:txBody>
          <a:bodyPr wrap="square">
            <a:spAutoFit/>
          </a:bodyPr>
          <a:lstStyle/>
          <a:p>
            <a:pPr algn="just">
              <a:lnSpc>
                <a:spcPct val="150000"/>
              </a:lnSpc>
              <a:spcAft>
                <a:spcPts val="800"/>
              </a:spcAft>
            </a:pPr>
            <a:r>
              <a:rPr lang="en-US" sz="3600">
                <a:latin typeface="Arial" panose="020B0604020202020204" pitchFamily="34" charset="0"/>
                <a:ea typeface="Times New Roman" panose="02020603050405020304" pitchFamily="18" charset="0"/>
                <a:cs typeface="Arial" panose="020B0604020202020204" pitchFamily="34" charset="0"/>
              </a:rPr>
              <a:t>a) Năm số hạng đầu của dãy số (u</a:t>
            </a:r>
            <a:r>
              <a:rPr lang="en-US" sz="3600" baseline="-25000">
                <a:latin typeface="Arial" panose="020B0604020202020204" pitchFamily="34" charset="0"/>
                <a:ea typeface="Times New Roman" panose="02020603050405020304" pitchFamily="18" charset="0"/>
                <a:cs typeface="Arial" panose="020B0604020202020204" pitchFamily="34" charset="0"/>
              </a:rPr>
              <a:t>n</a:t>
            </a:r>
            <a:r>
              <a:rPr lang="en-US" sz="3600">
                <a:latin typeface="Arial" panose="020B0604020202020204" pitchFamily="34" charset="0"/>
                <a:ea typeface="Times New Roman" panose="02020603050405020304" pitchFamily="18" charset="0"/>
                <a:cs typeface="Arial" panose="020B0604020202020204" pitchFamily="34" charset="0"/>
              </a:rPr>
              <a:t>) là năm số tự nhiên lẻ đầu tiên và đó là: </a:t>
            </a:r>
          </a:p>
          <a:p>
            <a:pPr algn="ctr">
              <a:lnSpc>
                <a:spcPct val="150000"/>
              </a:lnSpc>
              <a:spcAft>
                <a:spcPts val="800"/>
              </a:spcAft>
            </a:pPr>
            <a:r>
              <a:rPr lang="en-US" sz="3600">
                <a:latin typeface="Arial" panose="020B0604020202020204" pitchFamily="34" charset="0"/>
                <a:ea typeface="Times New Roman" panose="02020603050405020304" pitchFamily="18" charset="0"/>
                <a:cs typeface="Arial" panose="020B0604020202020204" pitchFamily="34" charset="0"/>
              </a:rPr>
              <a:t>1; 3; 5; 7; 9</a:t>
            </a:r>
          </a:p>
          <a:p>
            <a:pPr algn="just">
              <a:lnSpc>
                <a:spcPct val="150000"/>
              </a:lnSpc>
              <a:spcAft>
                <a:spcPts val="800"/>
              </a:spcAft>
            </a:pPr>
            <a:r>
              <a:rPr lang="en-US" sz="3600">
                <a:latin typeface="Arial" panose="020B0604020202020204" pitchFamily="34" charset="0"/>
                <a:ea typeface="Times New Roman" panose="02020603050405020304" pitchFamily="18" charset="0"/>
                <a:cs typeface="Arial" panose="020B0604020202020204" pitchFamily="34" charset="0"/>
              </a:rPr>
              <a:t>b) Nhận thấy trong dãy số (u</a:t>
            </a:r>
            <a:r>
              <a:rPr lang="en-US" sz="3600" baseline="-25000">
                <a:latin typeface="Arial" panose="020B0604020202020204" pitchFamily="34" charset="0"/>
                <a:ea typeface="Times New Roman" panose="02020603050405020304" pitchFamily="18" charset="0"/>
                <a:cs typeface="Arial" panose="020B0604020202020204" pitchFamily="34" charset="0"/>
              </a:rPr>
              <a:t>n</a:t>
            </a:r>
            <a:r>
              <a:rPr lang="en-US" sz="3600">
                <a:latin typeface="Arial" panose="020B0604020202020204" pitchFamily="34" charset="0"/>
                <a:ea typeface="Times New Roman" panose="02020603050405020304" pitchFamily="18" charset="0"/>
                <a:cs typeface="Arial" panose="020B0604020202020204" pitchFamily="34" charset="0"/>
              </a:rPr>
              <a:t>), số hạng sau hơn số hạng liền trước 2 đơn vị.</a:t>
            </a:r>
          </a:p>
          <a:p>
            <a:pPr algn="just">
              <a:lnSpc>
                <a:spcPct val="150000"/>
              </a:lnSpc>
              <a:spcAft>
                <a:spcPts val="800"/>
              </a:spcAft>
            </a:pPr>
            <a:r>
              <a:rPr lang="en-US" sz="3600">
                <a:latin typeface="Arial" panose="020B0604020202020204" pitchFamily="34" charset="0"/>
                <a:ea typeface="Times New Roman" panose="02020603050405020304" pitchFamily="18" charset="0"/>
                <a:cs typeface="Arial" panose="020B0604020202020204" pitchFamily="34" charset="0"/>
              </a:rPr>
              <a:t>Do đó, ta dự đoán công thức biểu diễn số hạng u</a:t>
            </a:r>
            <a:r>
              <a:rPr lang="en-US" sz="3600" baseline="-25000">
                <a:latin typeface="Arial" panose="020B0604020202020204" pitchFamily="34" charset="0"/>
                <a:ea typeface="Times New Roman" panose="02020603050405020304" pitchFamily="18" charset="0"/>
                <a:cs typeface="Arial" panose="020B0604020202020204" pitchFamily="34" charset="0"/>
              </a:rPr>
              <a:t>n</a:t>
            </a:r>
            <a:r>
              <a:rPr lang="en-US" sz="3600">
                <a:latin typeface="Arial" panose="020B0604020202020204" pitchFamily="34" charset="0"/>
                <a:ea typeface="Times New Roman" panose="02020603050405020304" pitchFamily="18" charset="0"/>
                <a:cs typeface="Arial" panose="020B0604020202020204" pitchFamily="34" charset="0"/>
              </a:rPr>
              <a:t> theo số hạng u</a:t>
            </a:r>
            <a:r>
              <a:rPr lang="en-US" sz="3600" baseline="-25000">
                <a:latin typeface="Arial" panose="020B0604020202020204" pitchFamily="34" charset="0"/>
                <a:ea typeface="Times New Roman" panose="02020603050405020304" pitchFamily="18" charset="0"/>
                <a:cs typeface="Arial" panose="020B0604020202020204" pitchFamily="34" charset="0"/>
              </a:rPr>
              <a:t>n – 1 </a:t>
            </a:r>
            <a:r>
              <a:rPr lang="en-US" sz="3600">
                <a:latin typeface="Arial" panose="020B0604020202020204" pitchFamily="34" charset="0"/>
                <a:ea typeface="Times New Roman" panose="02020603050405020304" pitchFamily="18" charset="0"/>
                <a:cs typeface="Arial" panose="020B0604020202020204" pitchFamily="34" charset="0"/>
              </a:rPr>
              <a:t>là </a:t>
            </a:r>
          </a:p>
          <a:p>
            <a:pPr algn="ctr">
              <a:lnSpc>
                <a:spcPct val="150000"/>
              </a:lnSpc>
              <a:spcAft>
                <a:spcPts val="800"/>
              </a:spcAft>
            </a:pPr>
            <a:r>
              <a:rPr lang="en-US" sz="3600">
                <a:latin typeface="Arial" panose="020B0604020202020204" pitchFamily="34" charset="0"/>
                <a:ea typeface="Times New Roman" panose="02020603050405020304" pitchFamily="18" charset="0"/>
                <a:cs typeface="Arial" panose="020B0604020202020204" pitchFamily="34" charset="0"/>
              </a:rPr>
              <a:t>u</a:t>
            </a:r>
            <a:r>
              <a:rPr lang="en-US" sz="3600" baseline="-25000">
                <a:latin typeface="Arial" panose="020B0604020202020204" pitchFamily="34" charset="0"/>
                <a:ea typeface="Times New Roman" panose="02020603050405020304" pitchFamily="18" charset="0"/>
                <a:cs typeface="Arial" panose="020B0604020202020204" pitchFamily="34" charset="0"/>
              </a:rPr>
              <a:t>n</a:t>
            </a:r>
            <a:r>
              <a:rPr lang="en-US" sz="3600">
                <a:latin typeface="Arial" panose="020B0604020202020204" pitchFamily="34" charset="0"/>
                <a:ea typeface="Times New Roman" panose="02020603050405020304" pitchFamily="18" charset="0"/>
                <a:cs typeface="Arial" panose="020B0604020202020204" pitchFamily="34" charset="0"/>
              </a:rPr>
              <a:t> = u</a:t>
            </a:r>
            <a:r>
              <a:rPr lang="en-US" sz="3600" baseline="-25000">
                <a:latin typeface="Arial" panose="020B0604020202020204" pitchFamily="34" charset="0"/>
                <a:ea typeface="Times New Roman" panose="02020603050405020304" pitchFamily="18" charset="0"/>
                <a:cs typeface="Arial" panose="020B0604020202020204" pitchFamily="34" charset="0"/>
              </a:rPr>
              <a:t>n – 1</a:t>
            </a:r>
            <a:r>
              <a:rPr lang="en-US" sz="3600">
                <a:latin typeface="Arial" panose="020B0604020202020204" pitchFamily="34" charset="0"/>
                <a:ea typeface="Times New Roman" panose="02020603050405020304" pitchFamily="18" charset="0"/>
                <a:cs typeface="Arial" panose="020B0604020202020204" pitchFamily="34" charset="0"/>
              </a:rPr>
              <a:t> + 2</a:t>
            </a:r>
            <a:endParaRPr lang="en-US" sz="36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10"/>
          <p:cNvSpPr/>
          <p:nvPr/>
        </p:nvSpPr>
        <p:spPr>
          <a:xfrm>
            <a:off x="8820890" y="4283214"/>
            <a:ext cx="1917833" cy="707886"/>
          </a:xfrm>
          <a:prstGeom prst="rect">
            <a:avLst/>
          </a:prstGeom>
        </p:spPr>
        <p:txBody>
          <a:bodyPr wrap="none">
            <a:spAutoFit/>
          </a:bodyPr>
          <a:lstStyle/>
          <a:p>
            <a:pPr lvl="0">
              <a:defRPr/>
            </a:pPr>
            <a:r>
              <a:rPr lang="en-US" sz="4000" b="1" i="1" u="sng">
                <a:solidFill>
                  <a:srgbClr val="1F497D"/>
                </a:solidFill>
                <a:latin typeface="Arial" panose="020B0604020202020204" pitchFamily="34" charset="0"/>
                <a:ea typeface="Times New Roman" panose="02020603050405020304" pitchFamily="18" charset="0"/>
                <a:cs typeface="Arial" panose="020B0604020202020204" pitchFamily="34" charset="0"/>
              </a:rPr>
              <a:t>Trả </a:t>
            </a:r>
            <a:r>
              <a:rPr lang="en-US" sz="3800" b="1" i="1" u="sng">
                <a:solidFill>
                  <a:srgbClr val="1F497D"/>
                </a:solidFill>
                <a:latin typeface="Arial" panose="020B0604020202020204" pitchFamily="34" charset="0"/>
                <a:ea typeface="Times New Roman" panose="02020603050405020304" pitchFamily="18" charset="0"/>
                <a:cs typeface="Arial" panose="020B0604020202020204" pitchFamily="34" charset="0"/>
              </a:rPr>
              <a:t>lời</a:t>
            </a:r>
            <a:r>
              <a:rPr lang="en-US" sz="4000" b="1" i="1" u="sng">
                <a:solidFill>
                  <a:srgbClr val="1F497D"/>
                </a:solidFill>
                <a:latin typeface="Arial" panose="020B0604020202020204" pitchFamily="34" charset="0"/>
                <a:ea typeface="Times New Roman" panose="02020603050405020304" pitchFamily="18" charset="0"/>
                <a:cs typeface="Arial" panose="020B0604020202020204" pitchFamily="34" charset="0"/>
              </a:rPr>
              <a:t>:</a:t>
            </a:r>
            <a:endParaRPr lang="en-US" sz="4000" b="1" i="1" u="sng">
              <a:solidFill>
                <a:srgbClr val="1F497D"/>
              </a:solidFill>
            </a:endParaRPr>
          </a:p>
        </p:txBody>
      </p:sp>
      <p:pic>
        <p:nvPicPr>
          <p:cNvPr id="6" name="Picture 5"/>
          <p:cNvPicPr>
            <a:picLocks noChangeAspect="1"/>
          </p:cNvPicPr>
          <p:nvPr/>
        </p:nvPicPr>
        <p:blipFill>
          <a:blip r:embed="rId7"/>
          <a:stretch>
            <a:fillRect/>
          </a:stretch>
        </p:blipFill>
        <p:spPr>
          <a:xfrm>
            <a:off x="556274" y="8496300"/>
            <a:ext cx="673713" cy="1148375"/>
          </a:xfrm>
          <a:prstGeom prst="rect">
            <a:avLst/>
          </a:prstGeom>
        </p:spPr>
      </p:pic>
    </p:spTree>
    <p:extLst>
      <p:ext uri="{BB962C8B-B14F-4D97-AF65-F5344CB8AC3E}">
        <p14:creationId xmlns:p14="http://schemas.microsoft.com/office/powerpoint/2010/main" val="1474505803"/>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500"/>
                                        <p:tgtEl>
                                          <p:spTgt spid="5">
                                            <p:txEl>
                                              <p:pRg st="2" end="2"/>
                                            </p:txEl>
                                          </p:spTgt>
                                        </p:tgtEl>
                                      </p:cBhvr>
                                    </p:animEffect>
                                    <p:anim calcmode="lin" valueType="num">
                                      <p:cBhvr>
                                        <p:cTn id="3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5">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anim calcmode="lin" valueType="num">
                                      <p:cBhvr>
                                        <p:cTn id="3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5">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500"/>
                                        <p:tgtEl>
                                          <p:spTgt spid="5">
                                            <p:txEl>
                                              <p:pRg st="4" end="4"/>
                                            </p:txEl>
                                          </p:spTgt>
                                        </p:tgtEl>
                                      </p:cBhvr>
                                    </p:animEffect>
                                    <p:anim calcmode="lin" valueType="num">
                                      <p:cBhvr>
                                        <p:cTn id="4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63043" y="-738868"/>
            <a:ext cx="10149475" cy="8747002"/>
          </a:xfrm>
          <a:custGeom>
            <a:avLst/>
            <a:gdLst/>
            <a:ahLst/>
            <a:cxnLst/>
            <a:rect l="l" t="t" r="r" b="b"/>
            <a:pathLst>
              <a:path w="10149475" h="8747002">
                <a:moveTo>
                  <a:pt x="0" y="0"/>
                </a:moveTo>
                <a:lnTo>
                  <a:pt x="10149475" y="0"/>
                </a:lnTo>
                <a:lnTo>
                  <a:pt x="10149475" y="8747002"/>
                </a:lnTo>
                <a:lnTo>
                  <a:pt x="0" y="8747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67939" y="7589232"/>
            <a:ext cx="20163437" cy="1319789"/>
          </a:xfrm>
          <a:custGeom>
            <a:avLst/>
            <a:gdLst/>
            <a:ahLst/>
            <a:cxnLst/>
            <a:rect l="l" t="t" r="r" b="b"/>
            <a:pathLst>
              <a:path w="20163437" h="1319789">
                <a:moveTo>
                  <a:pt x="0" y="0"/>
                </a:moveTo>
                <a:lnTo>
                  <a:pt x="20163437" y="0"/>
                </a:lnTo>
                <a:lnTo>
                  <a:pt x="20163437" y="1319789"/>
                </a:lnTo>
                <a:lnTo>
                  <a:pt x="0" y="1319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695416" y="579050"/>
            <a:ext cx="16830584" cy="8831650"/>
            <a:chOff x="0" y="0"/>
            <a:chExt cx="3919932" cy="2274980"/>
          </a:xfrm>
        </p:grpSpPr>
        <p:sp>
          <p:nvSpPr>
            <p:cNvPr id="6" name="Freeform 6"/>
            <p:cNvSpPr/>
            <p:nvPr/>
          </p:nvSpPr>
          <p:spPr>
            <a:xfrm>
              <a:off x="0" y="0"/>
              <a:ext cx="3919932" cy="2274980"/>
            </a:xfrm>
            <a:custGeom>
              <a:avLst/>
              <a:gdLst/>
              <a:ahLst/>
              <a:cxnLst/>
              <a:rect l="l" t="t" r="r" b="b"/>
              <a:pathLst>
                <a:path w="3919932" h="2274980">
                  <a:moveTo>
                    <a:pt x="26529" y="0"/>
                  </a:moveTo>
                  <a:lnTo>
                    <a:pt x="3893404" y="0"/>
                  </a:lnTo>
                  <a:cubicBezTo>
                    <a:pt x="3908055" y="0"/>
                    <a:pt x="3919932" y="11877"/>
                    <a:pt x="3919932" y="26529"/>
                  </a:cubicBezTo>
                  <a:lnTo>
                    <a:pt x="3919932" y="2248451"/>
                  </a:lnTo>
                  <a:cubicBezTo>
                    <a:pt x="3919932" y="2263103"/>
                    <a:pt x="3908055" y="2274980"/>
                    <a:pt x="3893404" y="2274980"/>
                  </a:cubicBezTo>
                  <a:lnTo>
                    <a:pt x="26529" y="2274980"/>
                  </a:lnTo>
                  <a:cubicBezTo>
                    <a:pt x="19493" y="2274980"/>
                    <a:pt x="12745" y="2272185"/>
                    <a:pt x="7770" y="2267210"/>
                  </a:cubicBezTo>
                  <a:cubicBezTo>
                    <a:pt x="2795" y="2262235"/>
                    <a:pt x="0" y="2255487"/>
                    <a:pt x="0" y="2248451"/>
                  </a:cubicBezTo>
                  <a:lnTo>
                    <a:pt x="0" y="26529"/>
                  </a:lnTo>
                  <a:cubicBezTo>
                    <a:pt x="0" y="11877"/>
                    <a:pt x="11877" y="0"/>
                    <a:pt x="26529" y="0"/>
                  </a:cubicBezTo>
                  <a:close/>
                </a:path>
              </a:pathLst>
            </a:custGeom>
            <a:solidFill>
              <a:srgbClr val="F4F4F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7" name="Group 46"/>
          <p:cNvGrpSpPr/>
          <p:nvPr/>
        </p:nvGrpSpPr>
        <p:grpSpPr>
          <a:xfrm>
            <a:off x="5334000" y="647700"/>
            <a:ext cx="7350417" cy="3314701"/>
            <a:chOff x="5013372" y="800100"/>
            <a:chExt cx="7350417" cy="3314701"/>
          </a:xfrm>
        </p:grpSpPr>
        <p:grpSp>
          <p:nvGrpSpPr>
            <p:cNvPr id="42" name="Group 5"/>
            <p:cNvGrpSpPr/>
            <p:nvPr/>
          </p:nvGrpSpPr>
          <p:grpSpPr>
            <a:xfrm>
              <a:off x="5013372" y="884039"/>
              <a:ext cx="6671815" cy="3230762"/>
              <a:chOff x="0" y="-38100"/>
              <a:chExt cx="1757186" cy="850900"/>
            </a:xfrm>
          </p:grpSpPr>
          <p:sp>
            <p:nvSpPr>
              <p:cNvPr id="43" name="Freeform 6"/>
              <p:cNvSpPr/>
              <p:nvPr/>
            </p:nvSpPr>
            <p:spPr>
              <a:xfrm>
                <a:off x="309864" y="0"/>
                <a:ext cx="1447322" cy="376692"/>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rgbClr val="AD5545"/>
              </a:solidFill>
            </p:spPr>
            <p:txBody>
              <a:bodyPr/>
              <a:lstStyle/>
              <a:p>
                <a:endParaRPr lang="en-US"/>
              </a:p>
            </p:txBody>
          </p:sp>
          <p:sp>
            <p:nvSpPr>
              <p:cNvPr id="44"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5" name="TextBox 12"/>
            <p:cNvSpPr txBox="1"/>
            <p:nvPr/>
          </p:nvSpPr>
          <p:spPr>
            <a:xfrm>
              <a:off x="5512987" y="800100"/>
              <a:ext cx="6850802" cy="1415900"/>
            </a:xfrm>
            <a:prstGeom prst="rect">
              <a:avLst/>
            </a:prstGeom>
          </p:spPr>
          <p:txBody>
            <a:bodyPr lIns="0" tIns="0" rIns="0" bIns="0" rtlCol="0" anchor="t">
              <a:spAutoFit/>
            </a:bodyPr>
            <a:lstStyle/>
            <a:p>
              <a:pPr lvl="0" algn="ctr">
                <a:lnSpc>
                  <a:spcPts val="12880"/>
                </a:lnSpc>
              </a:pPr>
              <a:r>
                <a:rPr lang="en-US" sz="6000" b="1">
                  <a:solidFill>
                    <a:srgbClr val="FFFFFF"/>
                  </a:solidFill>
                  <a:latin typeface="Arial" panose="020B0604020202020204" pitchFamily="34" charset="0"/>
                  <a:cs typeface="Arial" panose="020B0604020202020204" pitchFamily="34" charset="0"/>
                </a:rPr>
                <a:t>KẾT LUẬN</a:t>
              </a:r>
            </a:p>
          </p:txBody>
        </p:sp>
      </p:grpSp>
      <mc:AlternateContent xmlns:mc="http://schemas.openxmlformats.org/markup-compatibility/2006" xmlns:a14="http://schemas.microsoft.com/office/drawing/2010/main">
        <mc:Choice Requires="a14">
          <p:sp>
            <p:nvSpPr>
              <p:cNvPr id="46" name="Rectangle 45"/>
              <p:cNvSpPr/>
              <p:nvPr/>
            </p:nvSpPr>
            <p:spPr>
              <a:xfrm>
                <a:off x="914400" y="2628900"/>
                <a:ext cx="16230600" cy="625299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300">
                    <a:latin typeface="Arial" panose="020B0604020202020204" pitchFamily="34" charset="0"/>
                    <a:ea typeface="Times New Roman" panose="02020603050405020304" pitchFamily="18" charset="0"/>
                    <a:cs typeface="Arial" panose="020B0604020202020204" pitchFamily="34" charset="0"/>
                  </a:rPr>
                  <a:t>Cấp số cộng là một dãy số (hữu hạn hay vô hạn), trong đó kể từ số hạng thứ hai, mỗi số hạng đều bằng số hạng đứng trước nó cộng với một số không đổi d. Số d được gọi là công sai của cấp số cộng.</a:t>
                </a:r>
              </a:p>
              <a:p>
                <a:pPr marL="571500" indent="-571500" algn="just">
                  <a:lnSpc>
                    <a:spcPct val="150000"/>
                  </a:lnSpc>
                  <a:spcAft>
                    <a:spcPts val="800"/>
                  </a:spcAft>
                  <a:buFont typeface="Arial" panose="020B0604020202020204" pitchFamily="34" charset="0"/>
                  <a:buChar char="•"/>
                </a:pPr>
                <a:r>
                  <a:rPr lang="en-US" sz="4300">
                    <a:effectLst/>
                    <a:latin typeface="Arial" panose="020B0604020202020204" pitchFamily="34" charset="0"/>
                    <a:ea typeface="Times New Roman" panose="02020603050405020304" pitchFamily="18" charset="0"/>
                    <a:cs typeface="Arial" panose="020B0604020202020204" pitchFamily="34" charset="0"/>
                  </a:rPr>
                  <a:t>Cấp số cộng </a:t>
                </a:r>
                <a14:m>
                  <m:oMath xmlns:m="http://schemas.openxmlformats.org/officeDocument/2006/math">
                    <m:r>
                      <a:rPr lang="en-US" sz="43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3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3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3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43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300">
                    <a:effectLst/>
                    <a:latin typeface="Arial" panose="020B0604020202020204" pitchFamily="34" charset="0"/>
                    <a:ea typeface="Times New Roman" panose="02020603050405020304" pitchFamily="18" charset="0"/>
                    <a:cs typeface="Arial" panose="020B0604020202020204" pitchFamily="34" charset="0"/>
                  </a:rPr>
                  <a:t> với công sai d được cho bởi hệ thức truy hồi:</a:t>
                </a:r>
              </a:p>
              <a:p>
                <a:pPr algn="ctr">
                  <a:lnSpc>
                    <a:spcPct val="150000"/>
                  </a:lnSpc>
                  <a:spcAft>
                    <a:spcPts val="800"/>
                  </a:spcAft>
                </a:pPr>
                <a14:m>
                  <m:oMath xmlns:m="http://schemas.openxmlformats.org/officeDocument/2006/math">
                    <m:sSub>
                      <m:sSubPr>
                        <m:ctrlPr>
                          <a:rPr lang="en-US" sz="43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3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3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43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3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3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300" i="0">
                            <a:effectLst/>
                            <a:latin typeface="Cambria Math" panose="02040503050406030204" pitchFamily="18" charset="0"/>
                            <a:ea typeface="Cambria Math" panose="02040503050406030204" pitchFamily="18" charset="0"/>
                            <a:cs typeface="Times New Roman" panose="02020603050405020304" pitchFamily="18" charset="0"/>
                          </a:rPr>
                          <m:t>n</m:t>
                        </m:r>
                        <m:r>
                          <a:rPr lang="en-US" sz="4300" i="0">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43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300" i="0">
                        <a:effectLst/>
                        <a:latin typeface="Cambria Math" panose="02040503050406030204" pitchFamily="18" charset="0"/>
                        <a:ea typeface="Cambria Math" panose="02040503050406030204" pitchFamily="18" charset="0"/>
                        <a:cs typeface="Times New Roman" panose="02020603050405020304" pitchFamily="18" charset="0"/>
                      </a:rPr>
                      <m:t>d</m:t>
                    </m:r>
                  </m:oMath>
                </a14:m>
                <a:r>
                  <a:rPr lang="en-US" sz="4300">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m:rPr>
                        <m:sty m:val="p"/>
                      </m:rPr>
                      <a:rPr lang="en-US" sz="4300" i="0">
                        <a:effectLst/>
                        <a:latin typeface="Cambria Math" panose="02040503050406030204" pitchFamily="18" charset="0"/>
                        <a:ea typeface="Cambria Math" panose="02040503050406030204" pitchFamily="18" charset="0"/>
                        <a:cs typeface="Times New Roman" panose="02020603050405020304" pitchFamily="18" charset="0"/>
                      </a:rPr>
                      <m:t>n</m:t>
                    </m:r>
                    <m:r>
                      <a:rPr lang="en-US" sz="4300" i="0">
                        <a:effectLst/>
                        <a:latin typeface="Cambria Math" panose="02040503050406030204" pitchFamily="18" charset="0"/>
                        <a:ea typeface="Cambria Math" panose="02040503050406030204" pitchFamily="18" charset="0"/>
                        <a:cs typeface="Times New Roman" panose="02020603050405020304" pitchFamily="18" charset="0"/>
                      </a:rPr>
                      <m:t>≥2</m:t>
                    </m:r>
                  </m:oMath>
                </a14:m>
                <a:r>
                  <a:rPr lang="en-US" sz="430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46" name="Rectangle 45"/>
              <p:cNvSpPr>
                <a:spLocks noRot="1" noChangeAspect="1" noMove="1" noResize="1" noEditPoints="1" noAdjustHandles="1" noChangeArrowheads="1" noChangeShapeType="1" noTextEdit="1"/>
              </p:cNvSpPr>
              <p:nvPr/>
            </p:nvSpPr>
            <p:spPr>
              <a:xfrm>
                <a:off x="914400" y="2628900"/>
                <a:ext cx="16230600" cy="6252994"/>
              </a:xfrm>
              <a:prstGeom prst="rect">
                <a:avLst/>
              </a:prstGeom>
              <a:blipFill>
                <a:blip r:embed="rId6"/>
                <a:stretch>
                  <a:fillRect l="-1314" r="-1427" b="-1754"/>
                </a:stretch>
              </a:blipFill>
            </p:spPr>
            <p:txBody>
              <a:bodyPr/>
              <a:lstStyle/>
              <a:p>
                <a:r>
                  <a:rPr lang="en-US">
                    <a:noFill/>
                  </a:rPr>
                  <a:t> </a:t>
                </a:r>
              </a:p>
            </p:txBody>
          </p:sp>
        </mc:Fallback>
      </mc:AlternateContent>
      <p:pic>
        <p:nvPicPr>
          <p:cNvPr id="48" name="Picture 47"/>
          <p:cNvPicPr>
            <a:picLocks noChangeAspect="1"/>
          </p:cNvPicPr>
          <p:nvPr/>
        </p:nvPicPr>
        <p:blipFill>
          <a:blip r:embed="rId7"/>
          <a:stretch>
            <a:fillRect/>
          </a:stretch>
        </p:blipFill>
        <p:spPr>
          <a:xfrm>
            <a:off x="15831198" y="8115300"/>
            <a:ext cx="1694802" cy="1329102"/>
          </a:xfrm>
          <a:prstGeom prst="rect">
            <a:avLst/>
          </a:prstGeom>
        </p:spPr>
      </p:pic>
      <p:pic>
        <p:nvPicPr>
          <p:cNvPr id="49" name="Picture 48"/>
          <p:cNvPicPr>
            <a:picLocks noChangeAspect="1"/>
          </p:cNvPicPr>
          <p:nvPr/>
        </p:nvPicPr>
        <p:blipFill>
          <a:blip r:embed="rId8"/>
          <a:stretch>
            <a:fillRect/>
          </a:stretch>
        </p:blipFill>
        <p:spPr>
          <a:xfrm flipV="1">
            <a:off x="607908" y="426038"/>
            <a:ext cx="2161253" cy="4975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6">
                                            <p:txEl>
                                              <p:pRg st="1" end="1"/>
                                            </p:txEl>
                                          </p:spTgt>
                                        </p:tgtEl>
                                        <p:attrNameLst>
                                          <p:attrName>style.visibility</p:attrName>
                                        </p:attrNameLst>
                                      </p:cBhvr>
                                      <p:to>
                                        <p:strVal val="visible"/>
                                      </p:to>
                                    </p:set>
                                    <p:animEffect transition="in" filter="fade">
                                      <p:cBhvr>
                                        <p:cTn id="14" dur="500"/>
                                        <p:tgtEl>
                                          <p:spTgt spid="46">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102932" y="4802726"/>
            <a:ext cx="12153557" cy="795506"/>
          </a:xfrm>
          <a:custGeom>
            <a:avLst/>
            <a:gdLst/>
            <a:ahLst/>
            <a:cxnLst/>
            <a:rect l="l" t="t" r="r" b="b"/>
            <a:pathLst>
              <a:path w="12153557" h="795506">
                <a:moveTo>
                  <a:pt x="0" y="0"/>
                </a:moveTo>
                <a:lnTo>
                  <a:pt x="12153557" y="0"/>
                </a:lnTo>
                <a:lnTo>
                  <a:pt x="12153557" y="795505"/>
                </a:lnTo>
                <a:lnTo>
                  <a:pt x="0" y="7955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0"/>
          <p:cNvSpPr txBox="1"/>
          <p:nvPr/>
        </p:nvSpPr>
        <p:spPr>
          <a:xfrm>
            <a:off x="2442411" y="812021"/>
            <a:ext cx="3666183" cy="1131079"/>
          </a:xfrm>
          <a:prstGeom prst="rect">
            <a:avLst/>
          </a:prstGeom>
          <a:solidFill>
            <a:schemeClr val="accent2"/>
          </a:solidFill>
          <a:ln w="38100">
            <a:solidFill>
              <a:schemeClr val="bg1"/>
            </a:solidFill>
          </a:ln>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CÂU</a:t>
            </a:r>
            <a:r>
              <a:rPr kumimoji="0" lang="en-US" sz="45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 HỎI</a:t>
            </a:r>
            <a:endParaRPr kumimoji="0" lang="en-US" sz="4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2438401" y="2405271"/>
            <a:ext cx="16154400" cy="106182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1200"/>
              </a:spcBef>
              <a:spcAft>
                <a:spcPts val="0"/>
              </a:spcAft>
              <a:buClrTx/>
              <a:buSzTx/>
              <a:buFontTx/>
              <a:buNone/>
              <a:tabLst/>
              <a:defRPr/>
            </a:pPr>
            <a:r>
              <a:rPr lang="es-ES" sz="4200" noProof="0">
                <a:solidFill>
                  <a:srgbClr val="000000"/>
                </a:solidFill>
                <a:latin typeface="Open Sans"/>
              </a:rPr>
              <a:t>Dãy số không đổi a, a, a, … Có phải là một cấp số cộng không?</a:t>
            </a:r>
            <a:endParaRPr kumimoji="0" lang="vi-VN" sz="4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Oval Callout 12"/>
          <p:cNvSpPr/>
          <p:nvPr/>
        </p:nvSpPr>
        <p:spPr>
          <a:xfrm>
            <a:off x="8821472" y="4076700"/>
            <a:ext cx="1770327" cy="983801"/>
          </a:xfrm>
          <a:prstGeom prst="wedgeEllipseCallout">
            <a:avLst/>
          </a:prstGeom>
          <a:solidFill>
            <a:schemeClr val="accent2">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15"/>
          <p:cNvPicPr>
            <a:picLocks noChangeAspect="1"/>
          </p:cNvPicPr>
          <p:nvPr/>
        </p:nvPicPr>
        <p:blipFill>
          <a:blip r:embed="rId4"/>
          <a:stretch>
            <a:fillRect/>
          </a:stretch>
        </p:blipFill>
        <p:spPr>
          <a:xfrm>
            <a:off x="15629329" y="8115300"/>
            <a:ext cx="1998148" cy="1886364"/>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438400" y="5588863"/>
                <a:ext cx="14671022" cy="2983637"/>
              </a:xfrm>
              <a:prstGeom prst="rect">
                <a:avLst/>
              </a:prstGeom>
            </p:spPr>
            <p:txBody>
              <a:bodyPr wrap="square">
                <a:spAutoFit/>
              </a:bodyPr>
              <a:lstStyle/>
              <a:p>
                <a:pPr algn="just">
                  <a:lnSpc>
                    <a:spcPct val="150000"/>
                  </a:lnSpc>
                  <a:spcAft>
                    <a:spcPts val="800"/>
                  </a:spcAft>
                </a:pPr>
                <a:r>
                  <a:rPr lang="en-US" sz="4200">
                    <a:latin typeface="Arial" panose="020B0604020202020204" pitchFamily="34" charset="0"/>
                    <a:ea typeface="Times New Roman" panose="02020603050405020304" pitchFamily="18" charset="0"/>
                    <a:cs typeface="Arial" panose="020B0604020202020204" pitchFamily="34" charset="0"/>
                  </a:rPr>
                  <a:t>Dãy số không đổi a, a, a, ... là một cấp số cộng với công sai d = 0.</a:t>
                </a:r>
              </a:p>
              <a:p>
                <a:pPr algn="just">
                  <a:lnSpc>
                    <a:spcPct val="150000"/>
                  </a:lnSpc>
                  <a:spcAft>
                    <a:spcPts val="800"/>
                  </a:spcAft>
                </a:pPr>
                <a14:m>
                  <m:oMath xmlns:m="http://schemas.openxmlformats.org/officeDocument/2006/math">
                    <m:r>
                      <a:rPr lang="en-US" sz="4200" b="0" i="1"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200">
                    <a:latin typeface="Arial" panose="020B0604020202020204" pitchFamily="34" charset="0"/>
                    <a:ea typeface="Times New Roman" panose="02020603050405020304" pitchFamily="18" charset="0"/>
                    <a:cs typeface="Arial" panose="020B0604020202020204" pitchFamily="34" charset="0"/>
                  </a:rPr>
                  <a:t> Đây là một dãy số hằng.</a:t>
                </a:r>
                <a:endParaRPr lang="en-US" sz="42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438400" y="5588863"/>
                <a:ext cx="14671022" cy="2983637"/>
              </a:xfrm>
              <a:prstGeom prst="rect">
                <a:avLst/>
              </a:prstGeom>
              <a:blipFill>
                <a:blip r:embed="rId5"/>
                <a:stretch>
                  <a:fillRect l="-1579" r="-1579" b="-8589"/>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rot="20821712">
            <a:off x="16824863" y="236348"/>
            <a:ext cx="1262669" cy="1894004"/>
          </a:xfrm>
          <a:prstGeom prst="rect">
            <a:avLst/>
          </a:prstGeom>
        </p:spPr>
      </p:pic>
    </p:spTree>
    <p:extLst>
      <p:ext uri="{BB962C8B-B14F-4D97-AF65-F5344CB8AC3E}">
        <p14:creationId xmlns:p14="http://schemas.microsoft.com/office/powerpoint/2010/main" val="215015952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450425" y="4802726"/>
            <a:ext cx="12153557" cy="795506"/>
          </a:xfrm>
          <a:custGeom>
            <a:avLst/>
            <a:gdLst/>
            <a:ahLst/>
            <a:cxnLst/>
            <a:rect l="l" t="t" r="r" b="b"/>
            <a:pathLst>
              <a:path w="12153557" h="795506">
                <a:moveTo>
                  <a:pt x="0" y="0"/>
                </a:moveTo>
                <a:lnTo>
                  <a:pt x="12153557" y="0"/>
                </a:lnTo>
                <a:lnTo>
                  <a:pt x="12153557" y="795505"/>
                </a:lnTo>
                <a:lnTo>
                  <a:pt x="0" y="7955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0"/>
          <p:cNvSpPr txBox="1"/>
          <p:nvPr/>
        </p:nvSpPr>
        <p:spPr>
          <a:xfrm>
            <a:off x="7230416" y="495300"/>
            <a:ext cx="4741566" cy="1061829"/>
          </a:xfrm>
          <a:prstGeom prst="rect">
            <a:avLst/>
          </a:prstGeom>
          <a:solidFill>
            <a:schemeClr val="accent2"/>
          </a:solidFill>
          <a:ln w="38100">
            <a:solidFill>
              <a:schemeClr val="bg1"/>
            </a:solidFill>
          </a:ln>
        </p:spPr>
        <p:txBody>
          <a:bodyPr wrap="square" rtlCol="0">
            <a:spAutoFit/>
          </a:bodyPr>
          <a:lstStyle/>
          <a:p>
            <a:pPr algn="ctr">
              <a:lnSpc>
                <a:spcPct val="150000"/>
              </a:lnSpc>
            </a:pPr>
            <a:r>
              <a:rPr lang="en-US" sz="4200" b="1">
                <a:solidFill>
                  <a:schemeClr val="bg1"/>
                </a:solidFill>
                <a:latin typeface="Arial" panose="020B0604020202020204" pitchFamily="34" charset="0"/>
                <a:cs typeface="Arial" panose="020B0604020202020204" pitchFamily="34" charset="0"/>
              </a:rPr>
              <a:t>LUYỆN TẬP 1</a:t>
            </a:r>
          </a:p>
        </p:txBody>
      </p:sp>
      <mc:AlternateContent xmlns:mc="http://schemas.openxmlformats.org/markup-compatibility/2006" xmlns:a14="http://schemas.microsoft.com/office/drawing/2010/main">
        <mc:Choice Requires="a14">
          <p:sp>
            <p:nvSpPr>
              <p:cNvPr id="12" name="TextBox 11"/>
              <p:cNvSpPr txBox="1"/>
              <p:nvPr/>
            </p:nvSpPr>
            <p:spPr>
              <a:xfrm>
                <a:off x="1306784" y="1790700"/>
                <a:ext cx="16588831" cy="1938992"/>
              </a:xfrm>
              <a:prstGeom prst="rect">
                <a:avLst/>
              </a:prstGeom>
              <a:noFill/>
            </p:spPr>
            <p:txBody>
              <a:bodyPr wrap="square" rtlCol="0">
                <a:spAutoFit/>
              </a:bodyPr>
              <a:lstStyle/>
              <a:p>
                <a:pPr algn="just">
                  <a:lnSpc>
                    <a:spcPct val="150000"/>
                  </a:lnSpc>
                  <a:spcBef>
                    <a:spcPts val="1200"/>
                  </a:spcBef>
                </a:pPr>
                <a:r>
                  <a:rPr lang="en-US" sz="4000">
                    <a:solidFill>
                      <a:srgbClr val="000000"/>
                    </a:solidFill>
                    <a:latin typeface="OpenSans"/>
                  </a:rPr>
                  <a:t>Cho dãy số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lang="en-US" sz="4000">
                    <a:solidFill>
                      <a:srgbClr val="000000"/>
                    </a:solidFill>
                    <a:latin typeface="OpenSans"/>
                  </a:rPr>
                  <a:t> với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r>
                      <a:rPr lang="en-US" sz="4000" i="1" smtClean="0">
                        <a:solidFill>
                          <a:srgbClr val="000000"/>
                        </a:solidFill>
                        <a:latin typeface="Cambria Math" panose="02040503050406030204" pitchFamily="18" charset="0"/>
                      </a:rPr>
                      <m:t>=</m:t>
                    </m:r>
                    <m:r>
                      <a:rPr lang="en-US" sz="4000" i="1">
                        <a:solidFill>
                          <a:srgbClr val="000000"/>
                        </a:solidFill>
                        <a:latin typeface="Cambria Math" panose="02040503050406030204" pitchFamily="18" charset="0"/>
                      </a:rPr>
                      <m:t>−</m:t>
                    </m:r>
                    <m:r>
                      <a:rPr lang="en-US" sz="4000" i="1" smtClean="0">
                        <a:solidFill>
                          <a:srgbClr val="000000"/>
                        </a:solidFill>
                        <a:latin typeface="Cambria Math" panose="02040503050406030204" pitchFamily="18" charset="0"/>
                      </a:rPr>
                      <m:t>2</m:t>
                    </m:r>
                    <m:r>
                      <a:rPr lang="en-US" sz="4000" i="1" smtClean="0">
                        <a:solidFill>
                          <a:srgbClr val="000000"/>
                        </a:solidFill>
                        <a:latin typeface="Cambria Math" panose="02040503050406030204" pitchFamily="18" charset="0"/>
                      </a:rPr>
                      <m:t>𝑛</m:t>
                    </m:r>
                    <m:r>
                      <a:rPr lang="en-US" sz="4000" i="1" smtClean="0">
                        <a:solidFill>
                          <a:srgbClr val="000000"/>
                        </a:solidFill>
                        <a:latin typeface="Cambria Math" panose="02040503050406030204" pitchFamily="18" charset="0"/>
                      </a:rPr>
                      <m:t>+3</m:t>
                    </m:r>
                  </m:oMath>
                </a14:m>
                <a:r>
                  <a:rPr lang="en-US" sz="4000">
                    <a:solidFill>
                      <a:srgbClr val="000000"/>
                    </a:solidFill>
                    <a:latin typeface="OpenSans"/>
                  </a:rPr>
                  <a:t>. Chứng minh rằng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lang="en-US" sz="4000">
                    <a:solidFill>
                      <a:srgbClr val="000000"/>
                    </a:solidFill>
                    <a:latin typeface="OpenSans"/>
                  </a:rPr>
                  <a:t> là một cấp số cộng. Xác định số hạng đầu và công sai của cấp số cộng này.</a:t>
                </a:r>
                <a:endParaRPr lang="vi-VN" sz="3800" b="0" i="0">
                  <a:solidFill>
                    <a:srgbClr val="000000"/>
                  </a:solidFill>
                  <a:effectLs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306784" y="1790700"/>
                <a:ext cx="16588831" cy="1938992"/>
              </a:xfrm>
              <a:prstGeom prst="rect">
                <a:avLst/>
              </a:prstGeom>
              <a:blipFill>
                <a:blip r:embed="rId4"/>
                <a:stretch>
                  <a:fillRect l="-1286" r="-1286" b="-6918"/>
                </a:stretch>
              </a:blipFill>
            </p:spPr>
            <p:txBody>
              <a:bodyPr/>
              <a:lstStyle/>
              <a:p>
                <a:r>
                  <a:rPr lang="en-US">
                    <a:noFill/>
                  </a:rPr>
                  <a:t> </a:t>
                </a:r>
              </a:p>
            </p:txBody>
          </p:sp>
        </mc:Fallback>
      </mc:AlternateContent>
      <p:sp>
        <p:nvSpPr>
          <p:cNvPr id="13" name="Oval Callout 12"/>
          <p:cNvSpPr/>
          <p:nvPr/>
        </p:nvSpPr>
        <p:spPr>
          <a:xfrm>
            <a:off x="8821472" y="3959136"/>
            <a:ext cx="1559454" cy="955764"/>
          </a:xfrm>
          <a:prstGeom prst="wedgeEllipseCallout">
            <a:avLst/>
          </a:prstGeom>
          <a:solidFill>
            <a:schemeClr val="accent2">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15"/>
          <p:cNvPicPr>
            <a:picLocks noChangeAspect="1"/>
          </p:cNvPicPr>
          <p:nvPr/>
        </p:nvPicPr>
        <p:blipFill>
          <a:blip r:embed="rId5"/>
          <a:stretch>
            <a:fillRect/>
          </a:stretch>
        </p:blipFill>
        <p:spPr>
          <a:xfrm>
            <a:off x="16914242" y="9023933"/>
            <a:ext cx="1297558" cy="1224967"/>
          </a:xfrm>
          <a:prstGeom prst="rect">
            <a:avLst/>
          </a:prstGeom>
        </p:spPr>
      </p:pic>
      <p:pic>
        <p:nvPicPr>
          <p:cNvPr id="17" name="Picture 16"/>
          <p:cNvPicPr>
            <a:picLocks noChangeAspect="1"/>
          </p:cNvPicPr>
          <p:nvPr/>
        </p:nvPicPr>
        <p:blipFill>
          <a:blip r:embed="rId6"/>
          <a:stretch>
            <a:fillRect/>
          </a:stretch>
        </p:blipFill>
        <p:spPr>
          <a:xfrm>
            <a:off x="16676415" y="433307"/>
            <a:ext cx="1219200" cy="1240607"/>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371600" y="5143500"/>
                <a:ext cx="16840200" cy="4103559"/>
              </a:xfrm>
              <a:prstGeom prst="rect">
                <a:avLst/>
              </a:prstGeom>
            </p:spPr>
            <p:txBody>
              <a:bodyPr wrap="square">
                <a:spAutoFit/>
              </a:bodyPr>
              <a:lstStyle/>
              <a:p>
                <a:pPr>
                  <a:lnSpc>
                    <a:spcPct val="150000"/>
                  </a:lnSpc>
                  <a:spcBef>
                    <a:spcPts val="600"/>
                  </a:spcBef>
                  <a:spcAft>
                    <a:spcPts val="800"/>
                  </a:spcAft>
                </a:pPr>
                <a:r>
                  <a:rPr lang="en-US" sz="4000">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𝑢</m:t>
                        </m:r>
                      </m:e>
                      <m:sub>
                        <m:r>
                          <a:rPr lang="en-US" sz="4000" b="0" i="1" smtClean="0">
                            <a:latin typeface="Cambria Math" panose="02040503050406030204" pitchFamily="18" charset="0"/>
                            <a:cs typeface="Arial" panose="020B0604020202020204" pitchFamily="34" charset="0"/>
                          </a:rPr>
                          <m:t>𝑛</m:t>
                        </m:r>
                        <m:r>
                          <a:rPr lang="en-US" sz="4000" b="0" i="1" smtClean="0">
                            <a:latin typeface="Cambria Math" panose="02040503050406030204" pitchFamily="18" charset="0"/>
                            <a:cs typeface="Arial" panose="020B0604020202020204" pitchFamily="34" charset="0"/>
                          </a:rPr>
                          <m:t>−1</m:t>
                        </m:r>
                      </m:sub>
                    </m:sSub>
                    <m:r>
                      <a:rPr lang="en-US" sz="4000" i="1">
                        <a:latin typeface="Cambria Math" panose="02040503050406030204" pitchFamily="18" charset="0"/>
                        <a:ea typeface="Times New Roman" panose="02020603050405020304" pitchFamily="18" charset="0"/>
                        <a:cs typeface="Arial" panose="020B0604020202020204" pitchFamily="34" charset="0"/>
                      </a:rPr>
                      <m:t>= –2(</m:t>
                    </m:r>
                    <m:r>
                      <a:rPr lang="en-US" sz="4000" i="1">
                        <a:latin typeface="Cambria Math" panose="02040503050406030204" pitchFamily="18" charset="0"/>
                        <a:ea typeface="Times New Roman" panose="02020603050405020304" pitchFamily="18" charset="0"/>
                        <a:cs typeface="Arial" panose="020B0604020202020204" pitchFamily="34" charset="0"/>
                      </a:rPr>
                      <m:t>𝑛</m:t>
                    </m:r>
                    <m:r>
                      <a:rPr lang="en-US" sz="4000" i="1">
                        <a:latin typeface="Cambria Math" panose="02040503050406030204" pitchFamily="18" charset="0"/>
                        <a:ea typeface="Times New Roman" panose="02020603050405020304" pitchFamily="18" charset="0"/>
                        <a:cs typeface="Arial" panose="020B0604020202020204" pitchFamily="34" charset="0"/>
                      </a:rPr>
                      <m:t> –1)+3= –2</m:t>
                    </m:r>
                    <m:r>
                      <a:rPr lang="en-US" sz="4000" i="1">
                        <a:latin typeface="Cambria Math" panose="02040503050406030204" pitchFamily="18" charset="0"/>
                        <a:ea typeface="Times New Roman" panose="02020603050405020304" pitchFamily="18" charset="0"/>
                        <a:cs typeface="Arial" panose="020B0604020202020204" pitchFamily="34" charset="0"/>
                      </a:rPr>
                      <m:t>𝑛</m:t>
                    </m:r>
                    <m:r>
                      <a:rPr lang="en-US" sz="4000" i="1">
                        <a:latin typeface="Cambria Math" panose="02040503050406030204" pitchFamily="18" charset="0"/>
                        <a:ea typeface="Times New Roman" panose="02020603050405020304" pitchFamily="18" charset="0"/>
                        <a:cs typeface="Arial" panose="020B0604020202020204" pitchFamily="34" charset="0"/>
                      </a:rPr>
                      <m:t>+2+3 = –2</m:t>
                    </m:r>
                    <m:r>
                      <a:rPr lang="en-US" sz="4000" i="1" smtClean="0">
                        <a:latin typeface="Cambria Math" panose="02040503050406030204" pitchFamily="18" charset="0"/>
                        <a:ea typeface="Times New Roman" panose="02020603050405020304" pitchFamily="18" charset="0"/>
                        <a:cs typeface="Arial" panose="020B0604020202020204" pitchFamily="34" charset="0"/>
                      </a:rPr>
                      <m:t>𝑛</m:t>
                    </m:r>
                    <m:r>
                      <a:rPr lang="en-US" sz="4000" i="1" smtClean="0">
                        <a:latin typeface="Cambria Math" panose="02040503050406030204" pitchFamily="18" charset="0"/>
                        <a:ea typeface="Times New Roman" panose="02020603050405020304" pitchFamily="18" charset="0"/>
                        <a:cs typeface="Arial" panose="020B0604020202020204" pitchFamily="34" charset="0"/>
                      </a:rPr>
                      <m:t>+5</m:t>
                    </m:r>
                  </m:oMath>
                </a14:m>
                <a:endParaRPr lang="en-US" sz="400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800"/>
                  </a:spcAft>
                </a:pPr>
                <a:r>
                  <a:rPr lang="en-US" sz="4000">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sSub>
                      <m:sSubPr>
                        <m:ctrlPr>
                          <a:rPr lang="en-US" sz="4000" i="1">
                            <a:solidFill>
                              <a:prstClr val="black"/>
                            </a:solidFill>
                            <a:latin typeface="Cambria Math" panose="02040503050406030204" pitchFamily="18" charset="0"/>
                            <a:cs typeface="Arial" panose="020B0604020202020204" pitchFamily="34" charset="0"/>
                          </a:rPr>
                        </m:ctrlPr>
                      </m:sSubPr>
                      <m:e>
                        <m:r>
                          <a:rPr lang="en-US" sz="4000" i="1">
                            <a:solidFill>
                              <a:prstClr val="black"/>
                            </a:solidFill>
                            <a:latin typeface="Cambria Math" panose="02040503050406030204" pitchFamily="18" charset="0"/>
                            <a:cs typeface="Arial" panose="020B0604020202020204" pitchFamily="34" charset="0"/>
                          </a:rPr>
                          <m:t>𝑢</m:t>
                        </m:r>
                      </m:e>
                      <m:sub>
                        <m:r>
                          <a:rPr lang="en-US" sz="4000" i="1">
                            <a:solidFill>
                              <a:prstClr val="black"/>
                            </a:solidFill>
                            <a:latin typeface="Cambria Math" panose="02040503050406030204" pitchFamily="18" charset="0"/>
                            <a:cs typeface="Arial" panose="020B0604020202020204" pitchFamily="34" charset="0"/>
                          </a:rPr>
                          <m:t>𝑛</m:t>
                        </m:r>
                      </m:sub>
                    </m:sSub>
                    <m:r>
                      <a:rPr lang="en-US" sz="4000" b="0" i="1" smtClean="0">
                        <a:solidFill>
                          <a:prstClr val="black"/>
                        </a:solidFill>
                        <a:latin typeface="Cambria Math" panose="02040503050406030204" pitchFamily="18" charset="0"/>
                        <a:cs typeface="Arial" panose="020B0604020202020204" pitchFamily="34" charset="0"/>
                      </a:rPr>
                      <m:t>−</m:t>
                    </m:r>
                    <m:sSub>
                      <m:sSubPr>
                        <m:ctrlPr>
                          <a:rPr lang="en-US" sz="4000" i="1">
                            <a:solidFill>
                              <a:prstClr val="black"/>
                            </a:solidFill>
                            <a:latin typeface="Cambria Math" panose="02040503050406030204" pitchFamily="18" charset="0"/>
                            <a:cs typeface="Arial" panose="020B0604020202020204" pitchFamily="34" charset="0"/>
                          </a:rPr>
                        </m:ctrlPr>
                      </m:sSubPr>
                      <m:e>
                        <m:r>
                          <a:rPr lang="en-US" sz="4000" i="1">
                            <a:solidFill>
                              <a:prstClr val="black"/>
                            </a:solidFill>
                            <a:latin typeface="Cambria Math" panose="02040503050406030204" pitchFamily="18" charset="0"/>
                            <a:cs typeface="Arial" panose="020B0604020202020204" pitchFamily="34" charset="0"/>
                          </a:rPr>
                          <m:t>𝑢</m:t>
                        </m:r>
                      </m:e>
                      <m:sub>
                        <m:r>
                          <a:rPr lang="en-US" sz="4000" i="1">
                            <a:solidFill>
                              <a:prstClr val="black"/>
                            </a:solidFill>
                            <a:latin typeface="Cambria Math" panose="02040503050406030204" pitchFamily="18" charset="0"/>
                            <a:cs typeface="Arial" panose="020B0604020202020204" pitchFamily="34" charset="0"/>
                          </a:rPr>
                          <m:t>𝑛</m:t>
                        </m:r>
                        <m:r>
                          <a:rPr lang="en-US" sz="4000" i="1">
                            <a:solidFill>
                              <a:prstClr val="black"/>
                            </a:solidFill>
                            <a:latin typeface="Cambria Math" panose="02040503050406030204" pitchFamily="18" charset="0"/>
                            <a:cs typeface="Arial" panose="020B0604020202020204" pitchFamily="34" charset="0"/>
                          </a:rPr>
                          <m:t>−1</m:t>
                        </m:r>
                      </m:sub>
                    </m:sSub>
                    <m:r>
                      <a:rPr lang="en-US" sz="4000" i="1" smtClean="0">
                        <a:latin typeface="Cambria Math" panose="02040503050406030204" pitchFamily="18" charset="0"/>
                        <a:ea typeface="Times New Roman" panose="02020603050405020304" pitchFamily="18" charset="0"/>
                        <a:cs typeface="Arial" panose="020B0604020202020204" pitchFamily="34" charset="0"/>
                      </a:rPr>
                      <m:t>=</m:t>
                    </m:r>
                    <m:r>
                      <a:rPr lang="en-US" sz="4000" i="1">
                        <a:latin typeface="Cambria Math" panose="02040503050406030204" pitchFamily="18" charset="0"/>
                        <a:ea typeface="Times New Roman" panose="02020603050405020304" pitchFamily="18" charset="0"/>
                        <a:cs typeface="Arial" panose="020B0604020202020204" pitchFamily="34" charset="0"/>
                      </a:rPr>
                      <m:t>(–2</m:t>
                    </m:r>
                    <m:r>
                      <a:rPr lang="en-US" sz="4000" i="1">
                        <a:latin typeface="Cambria Math" panose="02040503050406030204" pitchFamily="18" charset="0"/>
                        <a:ea typeface="Times New Roman" panose="02020603050405020304" pitchFamily="18" charset="0"/>
                        <a:cs typeface="Arial" panose="020B0604020202020204" pitchFamily="34" charset="0"/>
                      </a:rPr>
                      <m:t>𝑛</m:t>
                    </m:r>
                    <m:r>
                      <a:rPr lang="en-US" sz="4000" i="1">
                        <a:latin typeface="Cambria Math" panose="02040503050406030204" pitchFamily="18" charset="0"/>
                        <a:ea typeface="Times New Roman" panose="02020603050405020304" pitchFamily="18" charset="0"/>
                        <a:cs typeface="Arial" panose="020B0604020202020204" pitchFamily="34" charset="0"/>
                      </a:rPr>
                      <m:t>+3) – (–2</m:t>
                    </m:r>
                    <m:r>
                      <a:rPr lang="en-US" sz="4000" i="1">
                        <a:latin typeface="Cambria Math" panose="02040503050406030204" pitchFamily="18" charset="0"/>
                        <a:ea typeface="Times New Roman" panose="02020603050405020304" pitchFamily="18" charset="0"/>
                        <a:cs typeface="Arial" panose="020B0604020202020204" pitchFamily="34" charset="0"/>
                      </a:rPr>
                      <m:t>𝑛</m:t>
                    </m:r>
                    <m:r>
                      <a:rPr lang="en-US" sz="4000" i="1">
                        <a:latin typeface="Cambria Math" panose="02040503050406030204" pitchFamily="18" charset="0"/>
                        <a:ea typeface="Times New Roman" panose="02020603050405020304" pitchFamily="18" charset="0"/>
                        <a:cs typeface="Arial" panose="020B0604020202020204" pitchFamily="34" charset="0"/>
                      </a:rPr>
                      <m:t>+5)</m:t>
                    </m:r>
                  </m:oMath>
                </a14:m>
                <a:r>
                  <a:rPr lang="en-US" sz="400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udex"/>
                        <a:cs typeface="Arial" panose="020B0604020202020204" pitchFamily="34" charset="0"/>
                      </a:rPr>
                      <m:t>= –2</m:t>
                    </m:r>
                  </m:oMath>
                </a14:m>
                <a:r>
                  <a:rPr lang="en-US" sz="4000">
                    <a:latin typeface="Arial" panose="020B0604020202020204" pitchFamily="34" charset="0"/>
                    <a:ea typeface="Caudex"/>
                    <a:cs typeface="Arial" panose="020B0604020202020204" pitchFamily="34" charset="0"/>
                  </a:rPr>
                  <a:t>, với mọi </a:t>
                </a:r>
                <a14:m>
                  <m:oMath xmlns:m="http://schemas.openxmlformats.org/officeDocument/2006/math">
                    <m:r>
                      <a:rPr lang="en-US" sz="4000" i="1" smtClean="0">
                        <a:latin typeface="Cambria Math" panose="02040503050406030204" pitchFamily="18" charset="0"/>
                        <a:ea typeface="Caudex"/>
                        <a:cs typeface="Arial" panose="020B0604020202020204" pitchFamily="34" charset="0"/>
                      </a:rPr>
                      <m:t>𝑛</m:t>
                    </m:r>
                    <m:r>
                      <a:rPr lang="en-US" sz="4000" i="1" smtClean="0">
                        <a:latin typeface="Cambria Math" panose="02040503050406030204" pitchFamily="18" charset="0"/>
                        <a:ea typeface="Caudex"/>
                        <a:cs typeface="Arial" panose="020B0604020202020204" pitchFamily="34" charset="0"/>
                      </a:rPr>
                      <m:t>≥2</m:t>
                    </m:r>
                  </m:oMath>
                </a14:m>
                <a:r>
                  <a:rPr lang="en-US" sz="4000">
                    <a:latin typeface="Arial" panose="020B0604020202020204" pitchFamily="34" charset="0"/>
                    <a:ea typeface="Caudex"/>
                    <a:cs typeface="Arial" panose="020B0604020202020204" pitchFamily="34" charset="0"/>
                  </a:rPr>
                  <a:t>.</a:t>
                </a:r>
                <a:endParaRPr lang="en-US" sz="400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800"/>
                  </a:spcAft>
                </a:pPr>
                <a:r>
                  <a:rPr lang="en-US" sz="4000">
                    <a:latin typeface="Arial" panose="020B0604020202020204" pitchFamily="34" charset="0"/>
                    <a:ea typeface="Times New Roman" panose="02020603050405020304" pitchFamily="18" charset="0"/>
                    <a:cs typeface="Arial" panose="020B0604020202020204" pitchFamily="34" charset="0"/>
                  </a:rPr>
                  <a:t>Vậy dãy số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lang="en-US" sz="4000">
                    <a:latin typeface="Arial" panose="020B0604020202020204" pitchFamily="34" charset="0"/>
                    <a:ea typeface="Times New Roman" panose="02020603050405020304" pitchFamily="18" charset="0"/>
                    <a:cs typeface="Arial" panose="020B0604020202020204" pitchFamily="34" charset="0"/>
                  </a:rPr>
                  <a:t> là cấp số cộng có số hạng đầu là </a:t>
                </a:r>
                <a14:m>
                  <m:oMath xmlns:m="http://schemas.openxmlformats.org/officeDocument/2006/math">
                    <m:r>
                      <a:rPr lang="en-US" sz="4000" i="1" smtClean="0">
                        <a:latin typeface="Cambria Math" panose="02040503050406030204" pitchFamily="18" charset="0"/>
                        <a:ea typeface="Times New Roman" panose="02020603050405020304" pitchFamily="18" charset="0"/>
                        <a:cs typeface="Arial" panose="020B0604020202020204" pitchFamily="34" charset="0"/>
                      </a:rPr>
                      <m:t>𝑢</m:t>
                    </m:r>
                    <m:r>
                      <a:rPr lang="en-US" sz="4000" i="1" baseline="-25000">
                        <a:latin typeface="Cambria Math" panose="02040503050406030204" pitchFamily="18" charset="0"/>
                        <a:ea typeface="Times New Roman" panose="02020603050405020304" pitchFamily="18" charset="0"/>
                        <a:cs typeface="Arial" panose="020B0604020202020204" pitchFamily="34" charset="0"/>
                      </a:rPr>
                      <m:t>1</m:t>
                    </m:r>
                    <m:r>
                      <a:rPr lang="en-US" sz="4000" i="1">
                        <a:latin typeface="Cambria Math" panose="02040503050406030204" pitchFamily="18" charset="0"/>
                        <a:ea typeface="Times New Roman" panose="02020603050405020304" pitchFamily="18" charset="0"/>
                        <a:cs typeface="Arial" panose="020B0604020202020204" pitchFamily="34" charset="0"/>
                      </a:rPr>
                      <m:t>= – 2 . 1+3=1 </m:t>
                    </m:r>
                  </m:oMath>
                </a14:m>
                <a:r>
                  <a:rPr lang="en-US" sz="4000">
                    <a:latin typeface="Arial" panose="020B0604020202020204" pitchFamily="34" charset="0"/>
                    <a:ea typeface="Times New Roman" panose="02020603050405020304" pitchFamily="18" charset="0"/>
                    <a:cs typeface="Arial" panose="020B0604020202020204" pitchFamily="34" charset="0"/>
                  </a:rPr>
                  <a:t>và công sai </a:t>
                </a:r>
                <a14:m>
                  <m:oMath xmlns:m="http://schemas.openxmlformats.org/officeDocument/2006/math">
                    <m:r>
                      <a:rPr lang="en-US" sz="4000" i="1" smtClean="0">
                        <a:latin typeface="Cambria Math" panose="02040503050406030204" pitchFamily="18" charset="0"/>
                        <a:ea typeface="Times New Roman" panose="02020603050405020304" pitchFamily="18" charset="0"/>
                        <a:cs typeface="Arial" panose="020B0604020202020204" pitchFamily="34" charset="0"/>
                      </a:rPr>
                      <m:t>𝑑</m:t>
                    </m:r>
                    <m:r>
                      <a:rPr lang="en-US" sz="4000" i="1" smtClean="0">
                        <a:latin typeface="Cambria Math" panose="02040503050406030204" pitchFamily="18" charset="0"/>
                        <a:ea typeface="Times New Roman" panose="02020603050405020304" pitchFamily="18" charset="0"/>
                        <a:cs typeface="Arial" panose="020B0604020202020204" pitchFamily="34" charset="0"/>
                      </a:rPr>
                      <m:t>= – 2</m:t>
                    </m:r>
                  </m:oMath>
                </a14:m>
                <a:r>
                  <a:rPr lang="en-US" sz="4000">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71600" y="5143500"/>
                <a:ext cx="16840200" cy="4103559"/>
              </a:xfrm>
              <a:prstGeom prst="rect">
                <a:avLst/>
              </a:prstGeom>
              <a:blipFill>
                <a:blip r:embed="rId7"/>
                <a:stretch>
                  <a:fillRect l="-1267" b="-3715"/>
                </a:stretch>
              </a:blipFill>
            </p:spPr>
            <p:txBody>
              <a:bodyPr/>
              <a:lstStyle/>
              <a:p>
                <a:r>
                  <a:rPr lang="en-US">
                    <a:noFill/>
                  </a:rPr>
                  <a:t> </a:t>
                </a:r>
              </a:p>
            </p:txBody>
          </p:sp>
        </mc:Fallback>
      </mc:AlternateContent>
    </p:spTree>
    <p:extLst>
      <p:ext uri="{BB962C8B-B14F-4D97-AF65-F5344CB8AC3E}">
        <p14:creationId xmlns:p14="http://schemas.microsoft.com/office/powerpoint/2010/main" val="290636358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down)">
                                      <p:cBhvr>
                                        <p:cTn id="21" dur="500"/>
                                        <p:tgtEl>
                                          <p:spTgt spid="3">
                                            <p:txEl>
                                              <p:pRg st="0" end="0"/>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par>
                          <p:cTn id="26" fill="hold">
                            <p:stCondLst>
                              <p:cond delay="1000"/>
                            </p:stCondLst>
                            <p:childTnLst>
                              <p:par>
                                <p:cTn id="27" presetID="14" presetClass="entr" presetSubtype="10" fill="hold"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4387</TotalTime>
  <Words>2452</Words>
  <Application>Microsoft Office PowerPoint</Application>
  <PresentationFormat>Custom</PresentationFormat>
  <Paragraphs>171</Paragraphs>
  <Slides>34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OpenSans</vt:lpstr>
      <vt:lpstr>Open Sans</vt:lpstr>
      <vt:lpstr>Calibri</vt:lpstr>
      <vt:lpstr>Cambria Math</vt:lpstr>
      <vt:lpstr>Kavoon</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2023-12-14T08:51:00Z</dcterms:modified>
  <dc:identifier>DAFnqfSk2mY</dc:identifier>
</cp:coreProperties>
</file>