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2B49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16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3:35.760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 contextRef="#ctx0" brushRef="#br0">234 132 68,'0'0'2,"0"0"0,0 0-2,0 0 2,0 0 2,0 0 3,0 0 0,0 0-2,0 0-1,-5-5-1,-4 5 0,-16-4-2,1-5 1,-1-4-2,1 0 0,-5-9-3,-6 4-1,1-4-3,10-4-2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317199-34B4-4BB1-B69D-A518C3B34E85}" type="datetimeFigureOut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B630624-AE59-44CF-A222-79603064011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A72D5-DEF3-4840-B5AB-F1F7D296E1D3}" type="datetime1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BAEE0-C53F-4A03-B7BA-358D048F295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762280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8C8EE-D4DC-488C-BF72-106D4D0F040A}" type="datetime1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D0CAE-0BAA-43E8-BCA4-9EE4881AD5F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07414641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3E520-5ECC-48BB-97E5-41DBFF0C160E}" type="datetime1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66EA-1251-4F02-ADBA-C0C8C93DF89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76451210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1443B-4036-4CBC-99F4-DA4416F1580D}" type="datetime1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4C24-B7D2-4C1E-B8A1-60D687776B1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87279056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93BA-1408-41D9-A6A0-BFD4DF906EB5}" type="datetime1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ED7B-5F4E-459F-9185-E5B33228BB3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87905927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31A9-64B2-4AD8-A881-8DA44BBB20EC}" type="datetime1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E8B3A-A08B-4639-BBA5-3E58D85E460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58476431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734D-906C-4065-ABD9-C000645482C6}" type="datetime1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E1CC8-62D5-4CCB-A9FF-5FFAF557279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53999873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84793-F0F6-474C-8E69-7B87F8852A77}" type="datetime1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7B65-A868-4C3B-9A1D-EFDC1F3F7C1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29289249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EBA72-4DA9-4214-BF99-762B7EC3D973}" type="datetime1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6E3F-ABF4-4702-B209-E9DD0E6E3B7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6464858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C0A4D-2114-4FB4-A0DC-1B2870BA8571}" type="datetime1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35235-E631-4498-A787-98A0DB9D25D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87270029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DBF44-EFC0-48A6-9B55-75F6AD40CDF7}" type="datetime1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FEA5-0FD9-4CDC-BBBF-8CD210AB7AD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93596957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52FA2D-802C-4157-9918-3703456EE866}" type="datetime1">
              <a:rPr lang="es-ES"/>
              <a:pPr>
                <a:defRPr/>
              </a:pPr>
              <a:t>07/06/2021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61188D8-EE49-4FC5-9AFC-D41444A56A4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wh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05" y="3861048"/>
            <a:ext cx="2373991" cy="146866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2 Marcador de fecha"/>
          <p:cNvSpPr>
            <a:spLocks noGrp="1"/>
          </p:cNvSpPr>
          <p:nvPr>
            <p:ph type="dt" sz="quarter" idx="10"/>
          </p:nvPr>
        </p:nvSpPr>
        <p:spPr>
          <a:xfrm>
            <a:off x="6084168" y="1555035"/>
            <a:ext cx="1296144" cy="282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2F2CAA8-A1E8-4805-BEE3-C4D0BA3A0F4A}" type="datetime1">
              <a:rPr lang="es-E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07/06/2021</a:t>
            </a:fld>
            <a:endParaRPr lang="es-ES" sz="24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0" name="2 CuadroTexto"/>
          <p:cNvSpPr txBox="1">
            <a:spLocks noChangeArrowheads="1"/>
          </p:cNvSpPr>
          <p:nvPr/>
        </p:nvSpPr>
        <p:spPr bwMode="auto">
          <a:xfrm>
            <a:off x="2104652" y="2285856"/>
            <a:ext cx="4934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Triangle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1600" b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THÌ HIỆN TẠI TIẾP DIỄN</a:t>
            </a:r>
            <a:endParaRPr lang="es-ES" altLang="en-US" sz="1600" b="1">
              <a:ln w="12700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1566166" y="1532674"/>
            <a:ext cx="2277616" cy="369887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4854" y="154263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mtClean="0">
                <a:solidFill>
                  <a:schemeClr val="bg1"/>
                </a:solidFill>
              </a:rPr>
              <a:t>Ngữ pháp Tiếng Anh </a:t>
            </a:r>
            <a:endParaRPr lang="en-US" sz="1400" b="1" i="1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7" name="Oval 6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hlinkClick r:id="rId3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Start 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90317" y="2911649"/>
            <a:ext cx="396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Is he eating?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60565" y="3501008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No, he isn’t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90317" y="4407495"/>
            <a:ext cx="460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What is he doing?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21" name="Oval 20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hlinkClick r:id="rId2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Next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3675" y="5018840"/>
            <a:ext cx="396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He is drinking.</a:t>
            </a:r>
          </a:p>
        </p:txBody>
      </p:sp>
      <p:pic>
        <p:nvPicPr>
          <p:cNvPr id="15380" name="Picture 20" descr="Cartoon boy drinking milk Royalty Free Vecto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963" l="9801" r="89915">
                        <a14:foregroundMark x1="35795" y1="18426" x2="36648" y2="22778"/>
                        <a14:foregroundMark x1="55824" y1="18704" x2="48011" y2="24444"/>
                        <a14:foregroundMark x1="25142" y1="36019" x2="33949" y2="41574"/>
                        <a14:foregroundMark x1="57670" y1="37500" x2="51705" y2="47407"/>
                        <a14:foregroundMark x1="50284" y1="39444" x2="57386" y2="49537"/>
                        <a14:foregroundMark x1="59233" y1="45463" x2="59517" y2="49537"/>
                        <a14:foregroundMark x1="58381" y1="90833" x2="61790" y2="90833"/>
                        <a14:foregroundMark x1="32528" y1="90093" x2="40341" y2="9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56914"/>
            <a:ext cx="2088232" cy="32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17 CuadroTexto"/>
          <p:cNvSpPr txBox="1">
            <a:spLocks noChangeArrowheads="1"/>
          </p:cNvSpPr>
          <p:nvPr/>
        </p:nvSpPr>
        <p:spPr bwMode="auto">
          <a:xfrm>
            <a:off x="3368675" y="1845716"/>
            <a:ext cx="2406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i="1" smtClean="0">
                <a:solidFill>
                  <a:srgbClr val="FFFF00"/>
                </a:solidFill>
              </a:rPr>
              <a:t>Practice</a:t>
            </a:r>
            <a:endParaRPr lang="es-ES" altLang="en-US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894449" y="2794331"/>
            <a:ext cx="396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Is he writing?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68277" y="3356992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No, he </a:t>
            </a:r>
            <a:r>
              <a:rPr lang="es-ES" altLang="en-US" sz="2400" b="1" i="1" smtClean="0">
                <a:solidFill>
                  <a:schemeClr val="bg1"/>
                </a:solidFill>
              </a:rPr>
              <a:t>isn’t.</a:t>
            </a:r>
            <a:endParaRPr lang="es-ES" altLang="en-US" sz="2400" b="1" i="1">
              <a:solidFill>
                <a:schemeClr val="bg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94449" y="4335487"/>
            <a:ext cx="460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What is he doing?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21" name="Oval 20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hlinkClick r:id="rId2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Next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411387" y="4876097"/>
            <a:ext cx="396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He is driving.</a:t>
            </a:r>
          </a:p>
        </p:txBody>
      </p:sp>
      <p:pic>
        <p:nvPicPr>
          <p:cNvPr id="16403" name="Picture 19" descr="Premium Vector | Man driving car cartoon icon illustration. people  transportation icon concept isolated . flat cartoon styl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3866" y1="70927" x2="84185" y2="7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247507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17 CuadroTexto"/>
          <p:cNvSpPr txBox="1">
            <a:spLocks noChangeArrowheads="1"/>
          </p:cNvSpPr>
          <p:nvPr/>
        </p:nvSpPr>
        <p:spPr bwMode="auto">
          <a:xfrm>
            <a:off x="3368675" y="1845716"/>
            <a:ext cx="2406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i="1" smtClean="0">
                <a:solidFill>
                  <a:srgbClr val="FFFF00"/>
                </a:solidFill>
              </a:rPr>
              <a:t>Practice</a:t>
            </a:r>
            <a:endParaRPr lang="es-ES" altLang="en-US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2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01465" y="2751311"/>
            <a:ext cx="396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Is he reading?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68277" y="3284984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No, he isn’t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01465" y="4252271"/>
            <a:ext cx="460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What is he doing?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8 Entrada de lápiz"/>
              <p14:cNvContentPartPr/>
              <p14:nvPr/>
            </p14:nvContentPartPr>
            <p14:xfrm>
              <a:off x="2354598" y="4217271"/>
              <a:ext cx="84600" cy="47880"/>
            </p14:xfrm>
          </p:contentPart>
        </mc:Choice>
        <mc:Fallback xmlns="">
          <p:pic>
            <p:nvPicPr>
              <p:cNvPr id="9" name="8 Entrada de lápiz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918" y="4212591"/>
                <a:ext cx="93960" cy="57240"/>
              </a:xfrm>
              <a:prstGeom prst="rect">
                <a:avLst/>
              </a:prstGeom>
            </p:spPr>
          </p:pic>
        </mc:Fallback>
      </mc:AlternateContent>
      <p:sp>
        <p:nvSpPr>
          <p:cNvPr id="136" name="Rectangle 13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138" name="Oval 137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>
              <a:hlinkClick r:id="rId4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Next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  <p:sp>
        <p:nvSpPr>
          <p:cNvPr id="141" name="Text Box 4"/>
          <p:cNvSpPr txBox="1">
            <a:spLocks noChangeArrowheads="1"/>
          </p:cNvSpPr>
          <p:nvPr/>
        </p:nvSpPr>
        <p:spPr bwMode="auto">
          <a:xfrm>
            <a:off x="2483768" y="4869160"/>
            <a:ext cx="4930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He is playing football.</a:t>
            </a:r>
          </a:p>
        </p:txBody>
      </p:sp>
      <p:pic>
        <p:nvPicPr>
          <p:cNvPr id="17545" name="Picture 137" descr="Cartoon child playing football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" b="92315" l="0" r="100000">
                        <a14:foregroundMark x1="55286" y1="48981" x2="25429" y2="76944"/>
                        <a14:foregroundMark x1="62571" y1="42685" x2="88571" y2="45093"/>
                        <a14:backgroundMark x1="6286" y1="6667" x2="21571" y2="36019"/>
                        <a14:backgroundMark x1="22000" y1="44815" x2="286" y2="66667"/>
                        <a14:backgroundMark x1="30571" y1="58981" x2="286" y2="64259"/>
                        <a14:backgroundMark x1="1571" y1="81389" x2="1571" y2="91852"/>
                        <a14:backgroundMark x1="51429" y1="63704" x2="37000" y2="92407"/>
                        <a14:backgroundMark x1="91571" y1="45093" x2="88143" y2="92130"/>
                        <a14:backgroundMark x1="86857" y1="1204" x2="99714" y2="35741"/>
                        <a14:backgroundMark x1="85143" y1="30463" x2="74429" y2="4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56" y="2119065"/>
            <a:ext cx="1923144" cy="29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17 CuadroTexto"/>
          <p:cNvSpPr txBox="1">
            <a:spLocks noChangeArrowheads="1"/>
          </p:cNvSpPr>
          <p:nvPr/>
        </p:nvSpPr>
        <p:spPr bwMode="auto">
          <a:xfrm>
            <a:off x="3368675" y="1845716"/>
            <a:ext cx="2406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i="1" smtClean="0">
                <a:solidFill>
                  <a:srgbClr val="FFFF00"/>
                </a:solidFill>
              </a:rPr>
              <a:t>Practice</a:t>
            </a:r>
            <a:endParaRPr lang="es-ES" altLang="en-US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4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76031" y="2655223"/>
            <a:ext cx="396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Is he sleeping?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2613" y="3356992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No, he isn’t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79912" y="4556226"/>
            <a:ext cx="460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What is he doing?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22" name="Oval 21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hlinkClick r:id="rId2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End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501629" y="5199583"/>
            <a:ext cx="4214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He is swimming.</a:t>
            </a:r>
          </a:p>
        </p:txBody>
      </p:sp>
      <p:pic>
        <p:nvPicPr>
          <p:cNvPr id="18450" name="Picture 18" descr="Swimming Cartoon Images, Stock Photos &amp;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786" l="0" r="100000">
                        <a14:foregroundMark x1="7322" y1="12500" x2="9205" y2="21786"/>
                        <a14:foregroundMark x1="15481" y1="13571" x2="11506" y2="22500"/>
                        <a14:foregroundMark x1="4812" y1="20357" x2="11925" y2="20714"/>
                        <a14:foregroundMark x1="66527" y1="14286" x2="70084" y2="14643"/>
                        <a14:foregroundMark x1="85774" y1="14286" x2="84519" y2="21786"/>
                        <a14:foregroundMark x1="85983" y1="12143" x2="85983" y2="12143"/>
                        <a14:foregroundMark x1="92887" y1="13214" x2="92887" y2="13214"/>
                        <a14:foregroundMark x1="96444" y1="17500" x2="96444" y2="17500"/>
                        <a14:foregroundMark x1="88912" y1="15357" x2="88912" y2="15357"/>
                        <a14:foregroundMark x1="66318" y1="3214" x2="65690" y2="7500"/>
                        <a14:foregroundMark x1="33264" y1="47500" x2="37866" y2="4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47" y="3043950"/>
            <a:ext cx="2448272" cy="143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7 CuadroTexto"/>
          <p:cNvSpPr txBox="1">
            <a:spLocks noChangeArrowheads="1"/>
          </p:cNvSpPr>
          <p:nvPr/>
        </p:nvSpPr>
        <p:spPr bwMode="auto">
          <a:xfrm>
            <a:off x="3368675" y="1845716"/>
            <a:ext cx="2406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i="1" smtClean="0">
                <a:solidFill>
                  <a:srgbClr val="FFFF00"/>
                </a:solidFill>
              </a:rPr>
              <a:t>Practice</a:t>
            </a:r>
            <a:endParaRPr lang="es-ES" altLang="en-US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2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3 CuadroTexto"/>
          <p:cNvSpPr txBox="1">
            <a:spLocks noChangeArrowheads="1"/>
          </p:cNvSpPr>
          <p:nvPr/>
        </p:nvSpPr>
        <p:spPr bwMode="auto">
          <a:xfrm>
            <a:off x="2917030" y="1874873"/>
            <a:ext cx="3309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i="1" smtClean="0">
                <a:solidFill>
                  <a:srgbClr val="FFFF00"/>
                </a:solidFill>
              </a:rPr>
              <a:t>USE</a:t>
            </a:r>
            <a:endParaRPr lang="es-ES" altLang="en-US" b="1" i="1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763713" y="2782492"/>
            <a:ext cx="5616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D</a:t>
            </a:r>
            <a:r>
              <a:rPr lang="vi-VN" sz="2400" smtClean="0">
                <a:solidFill>
                  <a:schemeClr val="bg1"/>
                </a:solidFill>
              </a:rPr>
              <a:t>ùng </a:t>
            </a:r>
            <a:r>
              <a:rPr lang="vi-VN" sz="2400">
                <a:solidFill>
                  <a:schemeClr val="bg1"/>
                </a:solidFill>
              </a:rPr>
              <a:t>để diễn tả những sự việc xảy ra ngay lúc chúng ta nói hay xung quanh thời điểm </a:t>
            </a:r>
            <a:r>
              <a:rPr lang="vi-VN" sz="2400" smtClean="0">
                <a:solidFill>
                  <a:schemeClr val="bg1"/>
                </a:solidFill>
              </a:rPr>
              <a:t>nói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s-ES" altLang="en-US" sz="18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68 CuadroTexto"/>
          <p:cNvSpPr txBox="1">
            <a:spLocks noChangeArrowheads="1"/>
          </p:cNvSpPr>
          <p:nvPr/>
        </p:nvSpPr>
        <p:spPr bwMode="auto">
          <a:xfrm>
            <a:off x="1602582" y="4129144"/>
            <a:ext cx="593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FF3399"/>
                </a:solidFill>
              </a:rPr>
              <a:t>Example</a:t>
            </a:r>
            <a:r>
              <a:rPr lang="en-US" altLang="en-US" sz="2000" i="1">
                <a:solidFill>
                  <a:srgbClr val="FF0066"/>
                </a:solidFill>
              </a:rPr>
              <a:t>:</a:t>
            </a:r>
            <a:r>
              <a:rPr lang="en-US" altLang="en-US" sz="2000" i="1">
                <a:solidFill>
                  <a:schemeClr val="bg1"/>
                </a:solidFill>
              </a:rPr>
              <a:t> She is playing chess at the moment.</a:t>
            </a:r>
            <a:endParaRPr lang="es-ES" altLang="en-US" sz="2000" i="1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13" name="Oval 12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hlinkClick r:id="rId2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Next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3 CuadroTexto"/>
          <p:cNvSpPr txBox="1">
            <a:spLocks noChangeArrowheads="1"/>
          </p:cNvSpPr>
          <p:nvPr/>
        </p:nvSpPr>
        <p:spPr bwMode="auto">
          <a:xfrm>
            <a:off x="2917031" y="1897325"/>
            <a:ext cx="3309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3600" b="1" i="1" smtClean="0">
                <a:solidFill>
                  <a:srgbClr val="FFFF00"/>
                </a:solidFill>
              </a:rPr>
              <a:t>Examples</a:t>
            </a:r>
            <a:endParaRPr lang="es-ES" altLang="en-US" sz="3600" b="1" i="1">
              <a:solidFill>
                <a:srgbClr val="FFFF00"/>
              </a:solidFill>
            </a:endParaRPr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>
            <a:off x="2555081" y="3648130"/>
            <a:ext cx="2160587" cy="3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They </a:t>
            </a:r>
            <a:r>
              <a:rPr lang="es-ES" altLang="en-US" sz="3600">
                <a:solidFill>
                  <a:srgbClr val="FF00FF"/>
                </a:solidFill>
                <a:latin typeface="Comic Sans MS" panose="030F0702030302020204" pitchFamily="66" charset="0"/>
              </a:rPr>
              <a:t>are</a:t>
            </a:r>
            <a:endParaRPr lang="es-ES" altLang="en-US" sz="3600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153" name="Rectangle 59"/>
          <p:cNvSpPr>
            <a:spLocks noChangeArrowheads="1"/>
          </p:cNvSpPr>
          <p:nvPr/>
        </p:nvSpPr>
        <p:spPr bwMode="auto">
          <a:xfrm>
            <a:off x="4428331" y="3648130"/>
            <a:ext cx="1512887" cy="3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sw</a:t>
            </a:r>
            <a:r>
              <a:rPr lang="es-ES" altLang="en-US" sz="3600">
                <a:solidFill>
                  <a:srgbClr val="66FFFF"/>
                </a:solidFill>
                <a:latin typeface="Comic Sans MS" panose="030F0702030302020204" pitchFamily="66" charset="0"/>
              </a:rPr>
              <a:t>im</a:t>
            </a:r>
            <a:endParaRPr lang="es-ES" altLang="en-US" sz="3600" b="1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Rectangle 61"/>
          <p:cNvSpPr>
            <a:spLocks noChangeArrowheads="1"/>
          </p:cNvSpPr>
          <p:nvPr/>
        </p:nvSpPr>
        <p:spPr bwMode="auto">
          <a:xfrm>
            <a:off x="5941218" y="3648130"/>
            <a:ext cx="935038" cy="3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n-US" sz="3600">
                <a:solidFill>
                  <a:srgbClr val="FF00FF"/>
                </a:solidFill>
                <a:latin typeface="Comic Sans MS" panose="030F0702030302020204" pitchFamily="66" charset="0"/>
              </a:rPr>
              <a:t>ing</a:t>
            </a:r>
            <a:endParaRPr lang="es-ES" altLang="en-US" sz="3600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Rectangle 62"/>
          <p:cNvSpPr>
            <a:spLocks noChangeArrowheads="1"/>
          </p:cNvSpPr>
          <p:nvPr/>
        </p:nvSpPr>
        <p:spPr bwMode="auto">
          <a:xfrm>
            <a:off x="5579268" y="3648130"/>
            <a:ext cx="576263" cy="3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n-US" sz="3600">
                <a:solidFill>
                  <a:srgbClr val="FF0066"/>
                </a:solidFill>
                <a:latin typeface="Comic Sans MS" panose="030F0702030302020204" pitchFamily="66" charset="0"/>
              </a:rPr>
              <a:t>m</a:t>
            </a:r>
            <a:endParaRPr lang="es-ES" altLang="en-US" sz="36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156" name="Rectangle 73"/>
          <p:cNvSpPr>
            <a:spLocks noChangeArrowheads="1"/>
          </p:cNvSpPr>
          <p:nvPr/>
        </p:nvSpPr>
        <p:spPr bwMode="auto">
          <a:xfrm>
            <a:off x="4139406" y="2855968"/>
            <a:ext cx="1512887" cy="3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skat</a:t>
            </a:r>
            <a:endParaRPr lang="es-ES" altLang="en-US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Rectangle 75"/>
          <p:cNvSpPr>
            <a:spLocks noChangeArrowheads="1"/>
          </p:cNvSpPr>
          <p:nvPr/>
        </p:nvSpPr>
        <p:spPr bwMode="auto">
          <a:xfrm>
            <a:off x="5220493" y="2855968"/>
            <a:ext cx="431800" cy="3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n-US" sz="3600">
                <a:solidFill>
                  <a:srgbClr val="66FFFF"/>
                </a:solidFill>
                <a:latin typeface="Comic Sans MS" panose="030F0702030302020204" pitchFamily="66" charset="0"/>
              </a:rPr>
              <a:t>e</a:t>
            </a:r>
            <a:endParaRPr lang="es-ES" altLang="en-US" sz="3600" b="1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Rectangle 76"/>
          <p:cNvSpPr>
            <a:spLocks noChangeArrowheads="1"/>
          </p:cNvSpPr>
          <p:nvPr/>
        </p:nvSpPr>
        <p:spPr bwMode="auto">
          <a:xfrm>
            <a:off x="3059906" y="2855968"/>
            <a:ext cx="1368425" cy="3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He </a:t>
            </a:r>
            <a:r>
              <a:rPr lang="es-ES" altLang="en-US" sz="3600">
                <a:solidFill>
                  <a:srgbClr val="FF00FF"/>
                </a:solidFill>
                <a:latin typeface="Comic Sans MS" panose="030F0702030302020204" pitchFamily="66" charset="0"/>
              </a:rPr>
              <a:t>is</a:t>
            </a:r>
            <a:endParaRPr lang="es-ES" altLang="en-US" sz="3600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Rectangle 77"/>
          <p:cNvSpPr>
            <a:spLocks noChangeArrowheads="1"/>
          </p:cNvSpPr>
          <p:nvPr/>
        </p:nvSpPr>
        <p:spPr bwMode="auto">
          <a:xfrm>
            <a:off x="5293518" y="2855968"/>
            <a:ext cx="935038" cy="3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n-US" sz="3600">
                <a:solidFill>
                  <a:srgbClr val="FF00FF"/>
                </a:solidFill>
                <a:latin typeface="Comic Sans MS" panose="030F0702030302020204" pitchFamily="66" charset="0"/>
              </a:rPr>
              <a:t>ing</a:t>
            </a:r>
            <a:endParaRPr lang="es-ES" altLang="en-US" sz="3600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160" name="Rectangle 119"/>
          <p:cNvSpPr>
            <a:spLocks noChangeArrowheads="1"/>
          </p:cNvSpPr>
          <p:nvPr/>
        </p:nvSpPr>
        <p:spPr bwMode="auto">
          <a:xfrm>
            <a:off x="4139406" y="4440293"/>
            <a:ext cx="1512887" cy="3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  <a:r>
              <a:rPr lang="es-ES" altLang="en-US" sz="3600">
                <a:solidFill>
                  <a:srgbClr val="00FFFF"/>
                </a:solidFill>
                <a:latin typeface="Comic Sans MS" panose="030F0702030302020204" pitchFamily="66" charset="0"/>
              </a:rPr>
              <a:t>un</a:t>
            </a:r>
            <a:endParaRPr lang="es-ES" altLang="en-US" sz="3600" b="1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Rectangle 120"/>
          <p:cNvSpPr>
            <a:spLocks noChangeArrowheads="1"/>
          </p:cNvSpPr>
          <p:nvPr/>
        </p:nvSpPr>
        <p:spPr bwMode="auto">
          <a:xfrm>
            <a:off x="5147468" y="4440293"/>
            <a:ext cx="431800" cy="3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n-US" sz="3600">
                <a:solidFill>
                  <a:srgbClr val="FF3300"/>
                </a:solidFill>
                <a:latin typeface="Comic Sans MS" panose="030F0702030302020204" pitchFamily="66" charset="0"/>
              </a:rPr>
              <a:t>n</a:t>
            </a:r>
            <a:endParaRPr lang="es-ES" altLang="en-US" sz="3600" b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Rectangle 121"/>
          <p:cNvSpPr>
            <a:spLocks noChangeArrowheads="1"/>
          </p:cNvSpPr>
          <p:nvPr/>
        </p:nvSpPr>
        <p:spPr bwMode="auto">
          <a:xfrm>
            <a:off x="2844006" y="4440293"/>
            <a:ext cx="1584325" cy="3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She </a:t>
            </a:r>
            <a:r>
              <a:rPr lang="es-ES" altLang="en-US" sz="3600">
                <a:solidFill>
                  <a:srgbClr val="FF00FF"/>
                </a:solidFill>
                <a:latin typeface="Comic Sans MS" panose="030F0702030302020204" pitchFamily="66" charset="0"/>
              </a:rPr>
              <a:t>is</a:t>
            </a:r>
            <a:endParaRPr lang="es-ES" altLang="en-US" sz="3600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Rectangle 122"/>
          <p:cNvSpPr>
            <a:spLocks noChangeArrowheads="1"/>
          </p:cNvSpPr>
          <p:nvPr/>
        </p:nvSpPr>
        <p:spPr bwMode="auto">
          <a:xfrm>
            <a:off x="5363368" y="4440293"/>
            <a:ext cx="935038" cy="3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n-US" sz="3600">
                <a:solidFill>
                  <a:srgbClr val="FF00FF"/>
                </a:solidFill>
                <a:latin typeface="Comic Sans MS" panose="030F0702030302020204" pitchFamily="66" charset="0"/>
              </a:rPr>
              <a:t>ing</a:t>
            </a:r>
            <a:endParaRPr lang="es-ES" altLang="en-US" sz="3600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22" name="Oval 21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hlinkClick r:id="rId2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Next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009184" y="2640989"/>
            <a:ext cx="396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Is </a:t>
            </a:r>
            <a:r>
              <a:rPr lang="es-ES" altLang="en-US" sz="2400" b="1" i="1" smtClean="0">
                <a:solidFill>
                  <a:schemeClr val="bg1"/>
                </a:solidFill>
              </a:rPr>
              <a:t>he </a:t>
            </a:r>
            <a:r>
              <a:rPr lang="es-ES" altLang="en-US" sz="2400" b="1" i="1">
                <a:solidFill>
                  <a:schemeClr val="bg1"/>
                </a:solidFill>
              </a:rPr>
              <a:t>running?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572000" y="3284984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No, </a:t>
            </a:r>
            <a:r>
              <a:rPr lang="es-ES" altLang="en-US" sz="2400" b="1" i="1" smtClean="0">
                <a:solidFill>
                  <a:schemeClr val="bg1"/>
                </a:solidFill>
              </a:rPr>
              <a:t>he </a:t>
            </a:r>
            <a:r>
              <a:rPr lang="es-ES" altLang="en-US" sz="2400" b="1" i="1">
                <a:solidFill>
                  <a:schemeClr val="bg1"/>
                </a:solidFill>
              </a:rPr>
              <a:t>isn’t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09184" y="4273932"/>
            <a:ext cx="460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What is </a:t>
            </a:r>
            <a:r>
              <a:rPr lang="es-ES" altLang="en-US" sz="2400" b="1" i="1" smtClean="0">
                <a:solidFill>
                  <a:schemeClr val="bg1"/>
                </a:solidFill>
              </a:rPr>
              <a:t>he </a:t>
            </a:r>
            <a:r>
              <a:rPr lang="es-ES" altLang="en-US" sz="2400" b="1" i="1">
                <a:solidFill>
                  <a:schemeClr val="bg1"/>
                </a:solidFill>
              </a:rPr>
              <a:t>doing?</a:t>
            </a:r>
          </a:p>
        </p:txBody>
      </p:sp>
      <p:sp>
        <p:nvSpPr>
          <p:cNvPr id="9228" name="17 CuadroTexto"/>
          <p:cNvSpPr txBox="1">
            <a:spLocks noChangeArrowheads="1"/>
          </p:cNvSpPr>
          <p:nvPr/>
        </p:nvSpPr>
        <p:spPr bwMode="auto">
          <a:xfrm>
            <a:off x="3368675" y="1845716"/>
            <a:ext cx="2406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i="1" smtClean="0">
                <a:solidFill>
                  <a:srgbClr val="FFFF00"/>
                </a:solidFill>
              </a:rPr>
              <a:t>Practice</a:t>
            </a:r>
            <a:endParaRPr lang="es-ES" altLang="en-US" b="1" i="1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20" name="Oval 19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hlinkClick r:id="rId2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Next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24077" y="4937761"/>
            <a:ext cx="481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H</a:t>
            </a:r>
            <a:r>
              <a:rPr lang="es-ES" altLang="en-US" sz="2400" b="1" i="1" smtClean="0">
                <a:solidFill>
                  <a:schemeClr val="bg1"/>
                </a:solidFill>
              </a:rPr>
              <a:t>e </a:t>
            </a:r>
            <a:r>
              <a:rPr lang="es-ES" altLang="en-US" sz="2400" b="1" i="1">
                <a:solidFill>
                  <a:schemeClr val="bg1"/>
                </a:solidFill>
              </a:rPr>
              <a:t>is clapping.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6" b="100000" l="9961" r="89844">
                        <a14:foregroundMark x1="47266" y1="36538" x2="49609" y2="42949"/>
                        <a14:foregroundMark x1="50586" y1="35684" x2="51758" y2="41880"/>
                        <a14:foregroundMark x1="33594" y1="96154" x2="66406" y2="96795"/>
                        <a14:backgroundMark x1="35547" y1="96581" x2="35547" y2="965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656" y="2624088"/>
            <a:ext cx="2613068" cy="238850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250754" y="2456164"/>
            <a:ext cx="396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Are they eating?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99359" y="3068960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No, they aren’t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50754" y="3985900"/>
            <a:ext cx="485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What are they doing?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24" name="Oval 23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hlinkClick r:id="rId2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Next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042470" y="4573426"/>
            <a:ext cx="396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They are talking.</a:t>
            </a:r>
          </a:p>
        </p:txBody>
      </p:sp>
      <p:pic>
        <p:nvPicPr>
          <p:cNvPr id="10263" name="Picture 23" descr="Boy And Girl Talking In Class Talking | Kids cartoon characters, Student  cartoon, Cartoon 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4" b="97303" l="4633" r="97125">
                        <a14:foregroundMark x1="71725" y1="8315" x2="64537" y2="94382"/>
                        <a14:foregroundMark x1="65016" y1="38876" x2="65815" y2="46517"/>
                        <a14:foregroundMark x1="74601" y1="46966" x2="75879" y2="55730"/>
                        <a14:backgroundMark x1="66773" y1="74831" x2="70767" y2="76854"/>
                        <a14:backgroundMark x1="65815" y1="76180" x2="68051" y2="7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4644"/>
            <a:ext cx="2592288" cy="184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17 CuadroTexto"/>
          <p:cNvSpPr txBox="1">
            <a:spLocks noChangeArrowheads="1"/>
          </p:cNvSpPr>
          <p:nvPr/>
        </p:nvSpPr>
        <p:spPr bwMode="auto">
          <a:xfrm>
            <a:off x="3368675" y="1845716"/>
            <a:ext cx="2406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i="1" smtClean="0">
                <a:solidFill>
                  <a:srgbClr val="FFFF00"/>
                </a:solidFill>
              </a:rPr>
              <a:t>Practice</a:t>
            </a:r>
            <a:endParaRPr lang="es-ES" altLang="en-US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2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328139" y="2666079"/>
            <a:ext cx="396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Is he driving?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60565" y="3242291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No, he isn’t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28139" y="4231239"/>
            <a:ext cx="460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What is he doing?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22" name="Oval 21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hlinkClick r:id="rId2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Next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3" b="93626" l="3721" r="97442">
                        <a14:foregroundMark x1="24535" y1="73668" x2="29884" y2="76698"/>
                        <a14:foregroundMark x1="54884" y1="84117" x2="51395" y2="88401"/>
                        <a14:foregroundMark x1="11163" y1="48380" x2="32326" y2="47753"/>
                        <a14:foregroundMark x1="5814" y1="55277" x2="17442" y2="54963"/>
                        <a14:foregroundMark x1="6163" y1="61442" x2="25116" y2="616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2961" y="2686844"/>
            <a:ext cx="2052901" cy="2284449"/>
          </a:xfrm>
          <a:prstGeom prst="rect">
            <a:avLst/>
          </a:prstGeom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003676" y="4849996"/>
            <a:ext cx="396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He is running.</a:t>
            </a:r>
          </a:p>
        </p:txBody>
      </p:sp>
      <p:sp>
        <p:nvSpPr>
          <p:cNvPr id="26" name="17 CuadroTexto"/>
          <p:cNvSpPr txBox="1">
            <a:spLocks noChangeArrowheads="1"/>
          </p:cNvSpPr>
          <p:nvPr/>
        </p:nvSpPr>
        <p:spPr bwMode="auto">
          <a:xfrm>
            <a:off x="3368675" y="1845716"/>
            <a:ext cx="2406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i="1" smtClean="0">
                <a:solidFill>
                  <a:srgbClr val="FFFF00"/>
                </a:solidFill>
              </a:rPr>
              <a:t>Practice</a:t>
            </a:r>
            <a:endParaRPr lang="es-ES" altLang="en-US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44975" y="2529797"/>
            <a:ext cx="396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 smtClean="0">
                <a:solidFill>
                  <a:schemeClr val="bg1"/>
                </a:solidFill>
              </a:rPr>
              <a:t>Is he </a:t>
            </a:r>
            <a:r>
              <a:rPr lang="es-ES" altLang="en-US" sz="2400" b="1" i="1">
                <a:solidFill>
                  <a:schemeClr val="bg1"/>
                </a:solidFill>
              </a:rPr>
              <a:t>skiing?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8776" y="3085828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No, </a:t>
            </a:r>
            <a:r>
              <a:rPr lang="es-ES" altLang="en-US" sz="2400" b="1" i="1" smtClean="0">
                <a:solidFill>
                  <a:schemeClr val="bg1"/>
                </a:solidFill>
              </a:rPr>
              <a:t>he isn’t.</a:t>
            </a:r>
            <a:endParaRPr lang="es-ES" altLang="en-US" sz="2400" b="1" i="1">
              <a:solidFill>
                <a:schemeClr val="bg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71687" y="4825358"/>
            <a:ext cx="5000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What </a:t>
            </a:r>
            <a:r>
              <a:rPr lang="es-ES" altLang="en-US" sz="2400" b="1" i="1" smtClean="0">
                <a:solidFill>
                  <a:schemeClr val="bg1"/>
                </a:solidFill>
              </a:rPr>
              <a:t>is he doing</a:t>
            </a:r>
            <a:r>
              <a:rPr lang="es-ES" altLang="en-US" sz="2400" b="1" i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21" name="Oval 20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hlinkClick r:id="rId2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Next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71800" y="5384829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 smtClean="0">
                <a:solidFill>
                  <a:schemeClr val="bg1"/>
                </a:solidFill>
              </a:rPr>
              <a:t>He is pushing a snowball.</a:t>
            </a:r>
            <a:endParaRPr lang="es-ES" altLang="en-US" sz="2400" b="1" i="1">
              <a:solidFill>
                <a:schemeClr val="bg1"/>
              </a:solidFill>
            </a:endParaRPr>
          </a:p>
        </p:txBody>
      </p:sp>
      <p:pic>
        <p:nvPicPr>
          <p:cNvPr id="12308" name="Picture 20" descr="Big Snowball Stock Illustrations – 327 Big Snowball Stock Illustrations,  Vectors &amp;amp; Clipart -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6" b="96589" l="2250" r="64375">
                        <a14:foregroundMark x1="22875" y1="5566" x2="19000" y2="19210"/>
                        <a14:foregroundMark x1="5250" y1="8079" x2="8250" y2="13824"/>
                        <a14:foregroundMark x1="7000" y1="29443" x2="7000" y2="29443"/>
                        <a14:foregroundMark x1="8375" y1="33034" x2="8375" y2="33034"/>
                        <a14:foregroundMark x1="31375" y1="52244" x2="31375" y2="52244"/>
                        <a14:foregroundMark x1="28125" y1="90844" x2="28875" y2="93178"/>
                        <a14:foregroundMark x1="6250" y1="86176" x2="9500" y2="92819"/>
                        <a14:foregroundMark x1="25875" y1="6643" x2="32750" y2="15081"/>
                        <a14:foregroundMark x1="13250" y1="23878" x2="14625" y2="36086"/>
                        <a14:foregroundMark x1="50000" y1="54578" x2="32625" y2="86715"/>
                        <a14:foregroundMark x1="45125" y1="63375" x2="51500" y2="91741"/>
                        <a14:foregroundMark x1="48250" y1="58348" x2="57500" y2="68761"/>
                        <a14:foregroundMark x1="42250" y1="52603" x2="42250" y2="54578"/>
                        <a14:foregroundMark x1="34000" y1="69300" x2="34000" y2="69300"/>
                        <a14:foregroundMark x1="38375" y1="80431" x2="38375" y2="80431"/>
                        <a14:foregroundMark x1="56750" y1="60144" x2="56750" y2="60144"/>
                        <a14:foregroundMark x1="42250" y1="52065" x2="42250" y2="52065"/>
                        <a14:foregroundMark x1="40750" y1="52244" x2="40750" y2="52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88" y="2652568"/>
            <a:ext cx="2801742" cy="19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7 CuadroTexto"/>
          <p:cNvSpPr txBox="1">
            <a:spLocks noChangeArrowheads="1"/>
          </p:cNvSpPr>
          <p:nvPr/>
        </p:nvSpPr>
        <p:spPr bwMode="auto">
          <a:xfrm>
            <a:off x="3368675" y="1845716"/>
            <a:ext cx="2406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i="1" smtClean="0">
                <a:solidFill>
                  <a:srgbClr val="FFFF00"/>
                </a:solidFill>
              </a:rPr>
              <a:t>Practice</a:t>
            </a:r>
            <a:endParaRPr lang="es-ES" altLang="en-US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63688" y="2907343"/>
            <a:ext cx="396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Is </a:t>
            </a:r>
            <a:r>
              <a:rPr lang="es-ES" altLang="en-US" sz="2400" b="1" i="1" smtClean="0">
                <a:solidFill>
                  <a:schemeClr val="bg1"/>
                </a:solidFill>
              </a:rPr>
              <a:t>she </a:t>
            </a:r>
            <a:r>
              <a:rPr lang="es-ES" altLang="en-US" sz="2400" b="1" i="1">
                <a:solidFill>
                  <a:schemeClr val="bg1"/>
                </a:solidFill>
              </a:rPr>
              <a:t>speaking?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61431" y="3429000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No, </a:t>
            </a:r>
            <a:r>
              <a:rPr lang="es-ES" altLang="en-US" sz="2400" b="1" i="1" smtClean="0">
                <a:solidFill>
                  <a:schemeClr val="bg1"/>
                </a:solidFill>
              </a:rPr>
              <a:t>she </a:t>
            </a:r>
            <a:r>
              <a:rPr lang="es-ES" altLang="en-US" sz="2400" b="1" i="1">
                <a:solidFill>
                  <a:schemeClr val="bg1"/>
                </a:solidFill>
              </a:rPr>
              <a:t>isn’t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07704" y="4695527"/>
            <a:ext cx="460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What is </a:t>
            </a:r>
            <a:r>
              <a:rPr lang="es-ES" altLang="en-US" sz="2400" b="1" i="1" smtClean="0">
                <a:solidFill>
                  <a:schemeClr val="bg1"/>
                </a:solidFill>
              </a:rPr>
              <a:t>she </a:t>
            </a:r>
            <a:r>
              <a:rPr lang="es-ES" altLang="en-US" sz="2400" b="1" i="1">
                <a:solidFill>
                  <a:schemeClr val="bg1"/>
                </a:solidFill>
              </a:rPr>
              <a:t>doing?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32" name="Oval 31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hlinkClick r:id="rId2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Next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386603" y="5219037"/>
            <a:ext cx="3873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 smtClean="0">
                <a:solidFill>
                  <a:schemeClr val="bg1"/>
                </a:solidFill>
              </a:rPr>
              <a:t>S</a:t>
            </a:r>
            <a:r>
              <a:rPr lang="es-ES" altLang="en-US" sz="2400" b="1" i="1">
                <a:solidFill>
                  <a:schemeClr val="bg1"/>
                </a:solidFill>
              </a:rPr>
              <a:t>h</a:t>
            </a:r>
            <a:r>
              <a:rPr lang="es-ES" altLang="en-US" sz="2400" b="1" i="1" smtClean="0">
                <a:solidFill>
                  <a:schemeClr val="bg1"/>
                </a:solidFill>
              </a:rPr>
              <a:t>e is listening to music.</a:t>
            </a:r>
            <a:endParaRPr lang="es-ES" altLang="en-US" sz="2400" b="1" i="1">
              <a:solidFill>
                <a:schemeClr val="bg1"/>
              </a:solidFill>
            </a:endParaRPr>
          </a:p>
        </p:txBody>
      </p:sp>
      <p:pic>
        <p:nvPicPr>
          <p:cNvPr id="13343" name="Picture 31" descr="Premium Vector | Cute boy wearing headphones listening music cartoon 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358" y1="58626" x2="26038" y2="68371"/>
                        <a14:foregroundMark x1="72524" y1="60543" x2="75240" y2="68690"/>
                        <a14:backgroundMark x1="26038" y1="64696" x2="26038" y2="64696"/>
                        <a14:backgroundMark x1="74760" y1="64058" x2="74760" y2="64058"/>
                        <a14:backgroundMark x1="72843" y1="62780" x2="72843" y2="62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41" y="2250911"/>
            <a:ext cx="2805819" cy="280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17 CuadroTexto"/>
          <p:cNvSpPr txBox="1">
            <a:spLocks noChangeArrowheads="1"/>
          </p:cNvSpPr>
          <p:nvPr/>
        </p:nvSpPr>
        <p:spPr bwMode="auto">
          <a:xfrm>
            <a:off x="3368675" y="1845716"/>
            <a:ext cx="2406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i="1" smtClean="0">
                <a:solidFill>
                  <a:srgbClr val="FFFF00"/>
                </a:solidFill>
              </a:rPr>
              <a:t>Practice</a:t>
            </a:r>
            <a:endParaRPr lang="es-ES" altLang="en-US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391855" y="2798862"/>
            <a:ext cx="4681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Is he studying?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91707" y="3356992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No, he isn’t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91855" y="4479503"/>
            <a:ext cx="460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What is he doing?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2B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812360" y="6251004"/>
            <a:ext cx="1152128" cy="476672"/>
            <a:chOff x="7812360" y="6359016"/>
            <a:chExt cx="1115616" cy="476672"/>
          </a:xfrm>
        </p:grpSpPr>
        <p:sp>
          <p:nvSpPr>
            <p:cNvPr id="24" name="Oval 23"/>
            <p:cNvSpPr/>
            <p:nvPr/>
          </p:nvSpPr>
          <p:spPr>
            <a:xfrm>
              <a:off x="7812360" y="6359016"/>
              <a:ext cx="1115616" cy="47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hlinkClick r:id="rId2" action="ppaction://hlinksldjump"/>
            </p:cNvPr>
            <p:cNvSpPr txBox="1"/>
            <p:nvPr/>
          </p:nvSpPr>
          <p:spPr>
            <a:xfrm>
              <a:off x="7974124" y="64126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bg1"/>
                  </a:solidFill>
                </a:rPr>
                <a:t>Next</a:t>
              </a:r>
              <a:endParaRPr lang="en-US" b="1" i="1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291707" y="5009669"/>
            <a:ext cx="396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n-US" sz="2400" b="1" i="1">
                <a:solidFill>
                  <a:schemeClr val="bg1"/>
                </a:solidFill>
              </a:rPr>
              <a:t>He is singing.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" b="92500" l="0" r="99439">
                        <a14:foregroundMark x1="42216" y1="22963" x2="47966" y2="22963"/>
                        <a14:foregroundMark x1="47125" y1="40648" x2="52034" y2="49907"/>
                        <a14:foregroundMark x1="45021" y1="46852" x2="55820" y2="47963"/>
                        <a14:foregroundMark x1="37307" y1="83241" x2="24123" y2="87130"/>
                        <a14:foregroundMark x1="73492" y1="83056" x2="73492" y2="89815"/>
                        <a14:foregroundMark x1="68163" y1="87870" x2="84151" y2="88426"/>
                        <a14:foregroundMark x1="87097" y1="81944" x2="85835" y2="86296"/>
                        <a14:foregroundMark x1="26928" y1="84907" x2="39691" y2="88148"/>
                        <a14:foregroundMark x1="36466" y1="82222" x2="26928" y2="90093"/>
                        <a14:foregroundMark x1="38429" y1="89537" x2="48387" y2="878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2712327"/>
            <a:ext cx="1872208" cy="2835883"/>
          </a:xfrm>
          <a:prstGeom prst="rect">
            <a:avLst/>
          </a:prstGeom>
        </p:spPr>
      </p:pic>
      <p:sp>
        <p:nvSpPr>
          <p:cNvPr id="29" name="17 CuadroTexto"/>
          <p:cNvSpPr txBox="1">
            <a:spLocks noChangeArrowheads="1"/>
          </p:cNvSpPr>
          <p:nvPr/>
        </p:nvSpPr>
        <p:spPr bwMode="auto">
          <a:xfrm>
            <a:off x="3368675" y="1845716"/>
            <a:ext cx="2406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b="1" i="1" smtClean="0">
                <a:solidFill>
                  <a:srgbClr val="FFFF00"/>
                </a:solidFill>
              </a:rPr>
              <a:t>Practice</a:t>
            </a:r>
            <a:endParaRPr lang="es-ES" altLang="en-US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259</Words>
  <PresentationFormat>On-screen Show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2012-07-31T10:07:37Z</dcterms:created>
  <dcterms:modified xsi:type="dcterms:W3CDTF">2021-06-07T08:01:16Z</dcterms:modified>
</cp:coreProperties>
</file>